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66" r:id="rId2"/>
    <p:sldId id="674" r:id="rId3"/>
    <p:sldId id="683" r:id="rId4"/>
    <p:sldId id="687" r:id="rId5"/>
    <p:sldId id="271" r:id="rId6"/>
    <p:sldId id="272" r:id="rId7"/>
    <p:sldId id="273" r:id="rId8"/>
    <p:sldId id="282" r:id="rId9"/>
    <p:sldId id="279" r:id="rId10"/>
    <p:sldId id="275" r:id="rId11"/>
    <p:sldId id="276" r:id="rId12"/>
    <p:sldId id="277" r:id="rId13"/>
    <p:sldId id="278" r:id="rId14"/>
    <p:sldId id="284" r:id="rId15"/>
    <p:sldId id="285" r:id="rId16"/>
    <p:sldId id="286" r:id="rId17"/>
    <p:sldId id="287" r:id="rId18"/>
    <p:sldId id="288" r:id="rId19"/>
    <p:sldId id="359" r:id="rId20"/>
    <p:sldId id="360" r:id="rId21"/>
    <p:sldId id="291" r:id="rId22"/>
    <p:sldId id="684" r:id="rId23"/>
    <p:sldId id="294" r:id="rId24"/>
    <p:sldId id="295" r:id="rId25"/>
    <p:sldId id="296" r:id="rId26"/>
    <p:sldId id="297" r:id="rId27"/>
    <p:sldId id="298" r:id="rId28"/>
    <p:sldId id="301" r:id="rId29"/>
    <p:sldId id="313" r:id="rId30"/>
    <p:sldId id="303" r:id="rId31"/>
    <p:sldId id="685" r:id="rId32"/>
    <p:sldId id="304" r:id="rId33"/>
    <p:sldId id="305" r:id="rId34"/>
    <p:sldId id="306" r:id="rId35"/>
    <p:sldId id="309" r:id="rId36"/>
    <p:sldId id="310" r:id="rId37"/>
    <p:sldId id="337" r:id="rId38"/>
    <p:sldId id="686" r:id="rId39"/>
    <p:sldId id="677" r:id="rId40"/>
    <p:sldId id="678" r:id="rId41"/>
    <p:sldId id="675" r:id="rId42"/>
    <p:sldId id="676" r:id="rId43"/>
    <p:sldId id="679" r:id="rId44"/>
    <p:sldId id="680" r:id="rId45"/>
    <p:sldId id="423" r:id="rId46"/>
    <p:sldId id="681" r:id="rId47"/>
    <p:sldId id="682" r:id="rId4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30" autoAdjust="0"/>
    <p:restoredTop sz="84831" autoAdjust="0"/>
  </p:normalViewPr>
  <p:slideViewPr>
    <p:cSldViewPr>
      <p:cViewPr varScale="1">
        <p:scale>
          <a:sx n="104" d="100"/>
          <a:sy n="104" d="100"/>
        </p:scale>
        <p:origin x="19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52523F-BED9-448E-8A4F-18286DC814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756A56-3979-4CD5-91F8-32EB7F15C8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8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96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53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12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19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0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19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87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20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71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7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2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92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97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4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5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7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80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61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81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02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92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0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292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2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0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57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98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E75E0-3088-DE48-8044-C691A2FC7E28}"/>
              </a:ext>
            </a:extLst>
          </p:cNvPr>
          <p:cNvSpPr txBox="1"/>
          <p:nvPr userDrawn="1"/>
        </p:nvSpPr>
        <p:spPr>
          <a:xfrm>
            <a:off x="1066800" y="2209800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Grouping in Vision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Segmentation as Clustering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+mj-lt"/>
              </a:rPr>
              <a:t>Feature Representations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Data-driven Features</a:t>
            </a:r>
          </a:p>
        </p:txBody>
      </p:sp>
    </p:spTree>
    <p:extLst>
      <p:ext uri="{BB962C8B-B14F-4D97-AF65-F5344CB8AC3E}">
        <p14:creationId xmlns:p14="http://schemas.microsoft.com/office/powerpoint/2010/main" val="71444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hyperlink" Target="http://chicagoist.com/attachments/chicagoist_alicia/GEESE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scholar?oi=bibs&amp;cluster=8599254436676320906&amp;btnI=1&amp;hl=en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scholar.google.com/scholar?oi=bibs&amp;cluster=8599254436676320906&amp;btnI=1&amp;hl=en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6870" TargetMode="External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6870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Result.jp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066800" y="838200"/>
            <a:ext cx="7064375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/>
              <a:t>Segmentation &amp; </a:t>
            </a:r>
            <a:r>
              <a:rPr lang="en-US" dirty="0" err="1"/>
              <a:t>Custering</a:t>
            </a:r>
            <a:endParaRPr lang="en-US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902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Disclaimer: Many slides have been borrowed from Devi Parikh and Kristen Grauman, who may have borrowed some of them from others. Any time a slide did not already have a credit on it, I have credited it to Kristen. So there is a chance some of these credits are inaccurate.</a:t>
            </a:r>
          </a:p>
        </p:txBody>
      </p:sp>
    </p:spTree>
    <p:extLst>
      <p:ext uri="{BB962C8B-B14F-4D97-AF65-F5344CB8AC3E}">
        <p14:creationId xmlns:p14="http://schemas.microsoft.com/office/powerpoint/2010/main" val="17084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98755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7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3400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2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8841A3-F359-4313-986A-61C8732F94A6}"/>
              </a:ext>
            </a:extLst>
          </p:cNvPr>
          <p:cNvSpPr txBox="1">
            <a:spLocks/>
          </p:cNvSpPr>
          <p:nvPr/>
        </p:nvSpPr>
        <p:spPr>
          <a:xfrm>
            <a:off x="2245847" y="5359990"/>
            <a:ext cx="4652305" cy="84019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/>
              <a:t>(coherent motion)</a:t>
            </a:r>
          </a:p>
        </p:txBody>
      </p:sp>
    </p:spTree>
    <p:extLst>
      <p:ext uri="{BB962C8B-B14F-4D97-AF65-F5344CB8AC3E}">
        <p14:creationId xmlns:p14="http://schemas.microsoft.com/office/powerpoint/2010/main" val="28415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463925" y="6693878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23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6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99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805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16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1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1752600" y="17526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28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Gestalt: whole or group</a:t>
            </a:r>
          </a:p>
          <a:p>
            <a:pPr lvl="1" eaLnBrk="1" hangingPunct="1"/>
            <a:r>
              <a:rPr lang="en-US" dirty="0"/>
              <a:t>Whole is other than sum of its parts</a:t>
            </a:r>
          </a:p>
          <a:p>
            <a:pPr lvl="1" eaLnBrk="1" hangingPunct="1"/>
            <a:r>
              <a:rPr lang="en-US" dirty="0"/>
              <a:t>Relationships among parts can yield new properties/features</a:t>
            </a:r>
          </a:p>
          <a:p>
            <a:pPr lvl="1" eaLnBrk="1" hangingPunct="1"/>
            <a:endParaRPr lang="en-US" sz="1000" dirty="0"/>
          </a:p>
          <a:p>
            <a:pPr eaLnBrk="1" hangingPunct="1"/>
            <a:r>
              <a:rPr lang="en-US" sz="2800" dirty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Inspiring observations/explanations; challenge remains how to best map to algorithms.</a:t>
            </a:r>
          </a:p>
          <a:p>
            <a:pPr eaLnBrk="1" hangingPunct="1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64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44C7D9B-A44A-0044-B43F-A64CE99AB51D}"/>
              </a:ext>
            </a:extLst>
          </p:cNvPr>
          <p:cNvSpPr/>
          <p:nvPr/>
        </p:nvSpPr>
        <p:spPr>
          <a:xfrm>
            <a:off x="1676400" y="2819400"/>
            <a:ext cx="5638800" cy="609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2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2236787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36787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4191000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191000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779587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776412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64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Separate image into coherent “objects”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95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4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1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Basic idea: randomly initialize the </a:t>
            </a:r>
            <a:r>
              <a:rPr lang="en-US" sz="2400" i="1" dirty="0"/>
              <a:t>k</a:t>
            </a:r>
            <a:r>
              <a:rPr lang="en-US" sz="2400" dirty="0"/>
              <a:t> cluster centers, and iterate between the two steps we just saw.</a:t>
            </a:r>
          </a:p>
          <a:p>
            <a:pPr>
              <a:defRPr/>
            </a:pPr>
            <a:endParaRPr lang="en-US" sz="800" dirty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, ..., </a:t>
            </a:r>
            <a:r>
              <a:rPr lang="en-US" sz="2000" dirty="0" err="1">
                <a:solidFill>
                  <a:srgbClr val="000000"/>
                </a:solidFill>
              </a:rPr>
              <a:t>c</a:t>
            </a:r>
            <a:r>
              <a:rPr lang="en-US" sz="2000" baseline="-25000" dirty="0" err="1">
                <a:solidFill>
                  <a:srgbClr val="000000"/>
                </a:solidFill>
              </a:rPr>
              <a:t>K</a:t>
            </a:r>
            <a:endParaRPr lang="en-US" sz="2000" baseline="-25000" dirty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>
                <a:solidFill>
                  <a:srgbClr val="000000"/>
                </a:solidFill>
              </a:rPr>
              <a:t>c</a:t>
            </a:r>
            <a:r>
              <a:rPr lang="en-US" sz="1800" baseline="-25000" dirty="0" err="1">
                <a:solidFill>
                  <a:srgbClr val="000000"/>
                </a:solidFill>
              </a:rPr>
              <a:t>i</a:t>
            </a:r>
            <a:r>
              <a:rPr lang="en-US" sz="1800" dirty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>
                <a:solidFill>
                  <a:srgbClr val="000000"/>
                </a:solidFill>
              </a:rPr>
              <a:t>i</a:t>
            </a:r>
            <a:endParaRPr lang="en-US" sz="1800" dirty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>
                <a:solidFill>
                  <a:srgbClr val="000000"/>
                </a:solidFill>
              </a:rPr>
              <a:t>c</a:t>
            </a:r>
            <a:r>
              <a:rPr lang="en-US" sz="2000" baseline="-25000" dirty="0" err="1">
                <a:solidFill>
                  <a:srgbClr val="000000"/>
                </a:solidFill>
              </a:rPr>
              <a:t>i</a:t>
            </a:r>
            <a:endParaRPr lang="en-US" sz="2000" baseline="-25000" dirty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Set </a:t>
            </a:r>
            <a:r>
              <a:rPr lang="en-US" sz="1800" dirty="0" err="1">
                <a:solidFill>
                  <a:srgbClr val="000000"/>
                </a:solidFill>
              </a:rPr>
              <a:t>c</a:t>
            </a:r>
            <a:r>
              <a:rPr lang="en-US" sz="1800" baseline="-25000" dirty="0" err="1">
                <a:solidFill>
                  <a:srgbClr val="000000"/>
                </a:solidFill>
              </a:rPr>
              <a:t>i</a:t>
            </a:r>
            <a:r>
              <a:rPr lang="en-US" sz="1800" dirty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>
                <a:solidFill>
                  <a:srgbClr val="000000"/>
                </a:solidFill>
              </a:rPr>
              <a:t>i</a:t>
            </a:r>
            <a:endParaRPr lang="en-US" sz="1800" dirty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If </a:t>
            </a:r>
            <a:r>
              <a:rPr lang="en-US" sz="2000" dirty="0" err="1">
                <a:solidFill>
                  <a:srgbClr val="000000"/>
                </a:solidFill>
              </a:rPr>
              <a:t>c</a:t>
            </a:r>
            <a:r>
              <a:rPr lang="en-US" sz="2000" baseline="-25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>
                <a:solidFill>
                  <a:srgbClr val="000000"/>
                </a:solidFill>
              </a:rPr>
              <a:t>some</a:t>
            </a:r>
            <a:r>
              <a:rPr lang="en-US" sz="2000" dirty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559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067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A625216-0715-0E4C-BF72-D8465B3D5AB9}"/>
              </a:ext>
            </a:extLst>
          </p:cNvPr>
          <p:cNvSpPr/>
          <p:nvPr/>
        </p:nvSpPr>
        <p:spPr>
          <a:xfrm>
            <a:off x="1676400" y="3352800"/>
            <a:ext cx="5638800" cy="609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14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>
                <a:solidFill>
                  <a:srgbClr val="000000"/>
                </a:solidFill>
              </a:rPr>
              <a:t>feature space</a:t>
            </a:r>
            <a:r>
              <a:rPr lang="en-US" sz="2400" kern="1200" dirty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9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63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>
                <a:solidFill>
                  <a:srgbClr val="000000"/>
                </a:solidFill>
              </a:rPr>
              <a:t>feature space</a:t>
            </a:r>
            <a:r>
              <a:rPr lang="en-US" sz="2400" kern="1200" dirty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2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dirty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83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78D7EF-EAAB-3844-8C08-495BDCE8C606}"/>
              </a:ext>
            </a:extLst>
          </p:cNvPr>
          <p:cNvSpPr/>
          <p:nvPr/>
        </p:nvSpPr>
        <p:spPr>
          <a:xfrm>
            <a:off x="1676400" y="3886200"/>
            <a:ext cx="5638800" cy="609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81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E80C-FDFD-884F-8A44-624111CB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659A0-DA54-DD49-926E-E67F481BF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25361"/>
            <a:ext cx="8229600" cy="792163"/>
          </a:xfrm>
        </p:spPr>
        <p:txBody>
          <a:bodyPr/>
          <a:lstStyle/>
          <a:p>
            <a:r>
              <a:rPr lang="en-US" dirty="0"/>
              <a:t>”Expand” trained network to any size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917EA-9511-274C-A75F-8EE97B093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36557"/>
            <a:ext cx="8318500" cy="4559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503200-17AE-8F40-95AA-25411B82F49F}"/>
              </a:ext>
            </a:extLst>
          </p:cNvPr>
          <p:cNvSpPr/>
          <p:nvPr/>
        </p:nvSpPr>
        <p:spPr>
          <a:xfrm>
            <a:off x="0" y="6568644"/>
            <a:ext cx="9052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Long, J.,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E., &amp; Darrell, T. (2015). Fully convolutional networks for semantic segmentation. In CVPR 2014</a:t>
            </a:r>
          </a:p>
        </p:txBody>
      </p:sp>
    </p:spTree>
    <p:extLst>
      <p:ext uri="{BB962C8B-B14F-4D97-AF65-F5344CB8AC3E}">
        <p14:creationId xmlns:p14="http://schemas.microsoft.com/office/powerpoint/2010/main" val="300205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70ED7D-9015-2C4E-85A1-3DE37864C2FD}"/>
              </a:ext>
            </a:extLst>
          </p:cNvPr>
          <p:cNvSpPr/>
          <p:nvPr/>
        </p:nvSpPr>
        <p:spPr>
          <a:xfrm>
            <a:off x="1676400" y="2209800"/>
            <a:ext cx="5638800" cy="609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95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85A7-641A-E646-81E4-EAAAA1FA9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…for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EF4DF-56B7-224F-AB58-FE873EAC0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838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Complicated upsampling strategies…</a:t>
            </a:r>
          </a:p>
          <a:p>
            <a:r>
              <a:rPr lang="en-US" dirty="0"/>
              <a:t>Results not yet great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C9EBA7-3CBF-8F4B-BFA2-5837541969EF}"/>
              </a:ext>
            </a:extLst>
          </p:cNvPr>
          <p:cNvSpPr/>
          <p:nvPr/>
        </p:nvSpPr>
        <p:spPr>
          <a:xfrm>
            <a:off x="0" y="6568644"/>
            <a:ext cx="9052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Long, J.,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Shelhamer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E., &amp; Darrell, T. (2015). Fully convolutional networks for semantic segmentation. In CVPR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BF82B-8B29-0543-BCD9-CFBEBBD48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077" y="1122361"/>
            <a:ext cx="4630948" cy="4160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45765-B72B-6946-8499-6EFF453EA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40405"/>
            <a:ext cx="3871577" cy="1684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39D75-5154-E14A-9A42-001CDDCE9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3641098"/>
            <a:ext cx="3871577" cy="16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704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7723A-44DC-9E43-B863-D11A254DA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BE96D-4CE6-2543-AA30-4D03AB66A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1219199"/>
          </a:xfrm>
        </p:spPr>
        <p:txBody>
          <a:bodyPr>
            <a:normAutofit/>
          </a:bodyPr>
          <a:lstStyle/>
          <a:p>
            <a:r>
              <a:rPr lang="en-US" dirty="0"/>
              <a:t>Builds on FCN, Contract-expand with skip…</a:t>
            </a:r>
          </a:p>
          <a:p>
            <a:r>
              <a:rPr lang="en-US" dirty="0"/>
              <a:t>Almost symmetric, many channels at bottom!</a:t>
            </a:r>
          </a:p>
        </p:txBody>
      </p:sp>
      <p:pic>
        <p:nvPicPr>
          <p:cNvPr id="7" name="Picture 6" descr="A picture containing screenshot, traffic&#10;&#10;Description automatically generated">
            <a:extLst>
              <a:ext uri="{FF2B5EF4-FFF2-40B4-BE49-F238E27FC236}">
                <a16:creationId xmlns:a16="http://schemas.microsoft.com/office/drawing/2014/main" id="{AC7FF9B3-3012-C14A-B28B-187B9AB84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14400"/>
            <a:ext cx="6629400" cy="441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71E66B-C619-2B47-A3C6-5A55AD4E0E6E}"/>
              </a:ext>
            </a:extLst>
          </p:cNvPr>
          <p:cNvSpPr/>
          <p:nvPr/>
        </p:nvSpPr>
        <p:spPr>
          <a:xfrm>
            <a:off x="-76200" y="6596390"/>
            <a:ext cx="9220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O.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NimbusRomNo9L"/>
              </a:rPr>
              <a:t>Ronneberger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, P. Fischer, and T.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  <a:latin typeface="NimbusRomNo9L"/>
              </a:rPr>
              <a:t>Brox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, “U-net: Convolutional networks for biomedical image segmentation,” in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MICCAI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, pp. 234–241, Springer, 2015. 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D81F2-7563-D64D-89D0-70572980C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0"/>
            <a:ext cx="5467350" cy="12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69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0F407-4F46-8545-A288-40A02D610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Segnet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4744F-DCF3-B649-85A6-DFF78121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639763"/>
          </a:xfrm>
        </p:spPr>
        <p:txBody>
          <a:bodyPr/>
          <a:lstStyle/>
          <a:p>
            <a:r>
              <a:rPr lang="en-US" dirty="0"/>
              <a:t>Adds…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CA918-CFC8-E04C-BC16-8223F23DF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9" y="1066800"/>
            <a:ext cx="8499051" cy="5112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063EC6-8C32-8E40-ADA7-079E65A86CCA}"/>
              </a:ext>
            </a:extLst>
          </p:cNvPr>
          <p:cNvSpPr/>
          <p:nvPr/>
        </p:nvSpPr>
        <p:spPr>
          <a:xfrm>
            <a:off x="-2059" y="6350085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Segnet: A deep convolutional encoder-decoder architecture for image segmentation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V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Badrinarayanan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, A Kendall, R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Cipolla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 - PAMI 2017</a:t>
            </a:r>
            <a:endParaRPr lang="en-US" sz="1200" b="0" i="0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64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62E8B-FBB2-0148-8A87-77BC0F44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Segnet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D7893-A51B-CB4E-86CC-2AC0F527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563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Eliminates need to learn the </a:t>
            </a:r>
            <a:r>
              <a:rPr lang="en-US" dirty="0" err="1"/>
              <a:t>upsamplng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B01257-3EEE-BB4A-B4F5-AC48A974FE9F}"/>
              </a:ext>
            </a:extLst>
          </p:cNvPr>
          <p:cNvSpPr/>
          <p:nvPr/>
        </p:nvSpPr>
        <p:spPr>
          <a:xfrm>
            <a:off x="-2059" y="6350085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Segnet: A deep convolutional encoder-decoder architecture for image segmentation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V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Badrinarayanan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, A Kendall, R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Cipolla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 - PAMI 2017</a:t>
            </a:r>
            <a:endParaRPr lang="en-US" sz="1200" b="0" i="0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60586-8945-6542-889C-0241B43B2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27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8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8859B9-5135-4AFA-93C5-9C9EE22A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4" y="2605460"/>
            <a:ext cx="6444716" cy="3012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46B6A-3385-4558-8225-B68384E81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Mask-RCNN…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E98DB-B95C-4229-B358-9594E875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to learn both local feature affinities and top-down 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B92AD-BBE0-466A-B2CD-B9A64335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E251C082-94B2-4525-8CE5-ABFB6938BFDC}"/>
              </a:ext>
            </a:extLst>
          </p:cNvPr>
          <p:cNvSpPr txBox="1">
            <a:spLocks/>
          </p:cNvSpPr>
          <p:nvPr/>
        </p:nvSpPr>
        <p:spPr bwMode="auto">
          <a:xfrm>
            <a:off x="0" y="5732517"/>
            <a:ext cx="9144000" cy="57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He et al., </a:t>
            </a:r>
            <a:r>
              <a:rPr lang="en-US" sz="1800" kern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“Mask R-CNN,”</a:t>
            </a:r>
            <a:r>
              <a:rPr lang="en-US" sz="1800" kern="0" dirty="0">
                <a:solidFill>
                  <a:srgbClr val="0070C0"/>
                </a:solidFill>
              </a:rPr>
              <a:t> </a:t>
            </a:r>
            <a:r>
              <a:rPr lang="en-US" sz="1800" kern="0" dirty="0"/>
              <a:t>ICCV 2017 (Best paper)</a:t>
            </a:r>
          </a:p>
        </p:txBody>
      </p:sp>
    </p:spTree>
    <p:extLst>
      <p:ext uri="{BB962C8B-B14F-4D97-AF65-F5344CB8AC3E}">
        <p14:creationId xmlns:p14="http://schemas.microsoft.com/office/powerpoint/2010/main" val="589502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6B6A-3385-4558-8225-B68384E81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Mask-RCNN…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E98DB-B95C-4229-B358-9594E875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B92AD-BBE0-466A-B2CD-B9A64335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36144-7DCA-447B-92D5-5862B2176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4"/>
          <a:stretch/>
        </p:blipFill>
        <p:spPr>
          <a:xfrm>
            <a:off x="7891" y="2168860"/>
            <a:ext cx="9144000" cy="3273227"/>
          </a:xfrm>
          <a:prstGeom prst="rect">
            <a:avLst/>
          </a:prstGeom>
        </p:spPr>
      </p:pic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83844D0F-4DCF-49C9-A5DD-3975859ECB61}"/>
              </a:ext>
            </a:extLst>
          </p:cNvPr>
          <p:cNvSpPr txBox="1">
            <a:spLocks/>
          </p:cNvSpPr>
          <p:nvPr/>
        </p:nvSpPr>
        <p:spPr bwMode="auto">
          <a:xfrm>
            <a:off x="0" y="5732517"/>
            <a:ext cx="9144000" cy="57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He et al., </a:t>
            </a:r>
            <a:r>
              <a:rPr lang="en-US" sz="1800" kern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“Mask R-CNN,”</a:t>
            </a:r>
            <a:r>
              <a:rPr lang="en-US" sz="1800" kern="0" dirty="0">
                <a:solidFill>
                  <a:srgbClr val="0070C0"/>
                </a:solidFill>
              </a:rPr>
              <a:t> </a:t>
            </a:r>
            <a:r>
              <a:rPr lang="en-US" sz="1800" kern="0" dirty="0"/>
              <a:t>ICCV 2017 (Best paper)</a:t>
            </a:r>
          </a:p>
        </p:txBody>
      </p:sp>
    </p:spTree>
    <p:extLst>
      <p:ext uri="{BB962C8B-B14F-4D97-AF65-F5344CB8AC3E}">
        <p14:creationId xmlns:p14="http://schemas.microsoft.com/office/powerpoint/2010/main" val="850809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3E70-AF9B-7549-BB73-67B8857F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“Panoptic”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EB2E5-98CC-214B-9D82-D29851FBA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106680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Segnet</a:t>
            </a:r>
            <a:r>
              <a:rPr lang="en-US" dirty="0"/>
              <a:t> = semantic segmentation (every pixel)</a:t>
            </a:r>
          </a:p>
          <a:p>
            <a:r>
              <a:rPr lang="en-US" dirty="0"/>
              <a:t>Mask-RCNN = instance segmentation (</a:t>
            </a:r>
            <a:r>
              <a:rPr lang="en-US" dirty="0" err="1"/>
              <a:t>ojects</a:t>
            </a:r>
            <a:r>
              <a:rPr lang="en-US" dirty="0"/>
              <a:t>)</a:t>
            </a:r>
          </a:p>
          <a:p>
            <a:r>
              <a:rPr lang="en-US" dirty="0"/>
              <a:t>Panoptic = combined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5D52E-41C9-0D4E-BA57-86D591C2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5" y="918519"/>
            <a:ext cx="6216650" cy="44271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460A51-9138-BE4E-8F10-D29BD9B218E9}"/>
              </a:ext>
            </a:extLst>
          </p:cNvPr>
          <p:cNvSpPr/>
          <p:nvPr/>
        </p:nvSpPr>
        <p:spPr>
          <a:xfrm>
            <a:off x="4114800" y="6378830"/>
            <a:ext cx="502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Alexander Kirillov,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NimbusRomNo9L"/>
              </a:rPr>
              <a:t>Kaiming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 He, Ross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NimbusRomNo9L"/>
              </a:rPr>
              <a:t>Girshick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, Carsten Rother, and Piotr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NimbusRomNo9L"/>
              </a:rPr>
              <a:t>Dollár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. Panoptic segmentation. In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CVPR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, 2019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1BFE-DF2C-E440-B96E-3F59BBC74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Panoptic Feature Pyramid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702EA-1063-7C42-8275-47A5BB27C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49363"/>
          </a:xfrm>
        </p:spPr>
        <p:txBody>
          <a:bodyPr/>
          <a:lstStyle/>
          <a:p>
            <a:r>
              <a:rPr lang="en-US" dirty="0"/>
              <a:t>Uses FPN architecture</a:t>
            </a:r>
          </a:p>
          <a:p>
            <a:r>
              <a:rPr lang="en-US" dirty="0"/>
              <a:t>2 heads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3451A3-227A-E04F-AACF-BA1F0A0157C6}"/>
              </a:ext>
            </a:extLst>
          </p:cNvPr>
          <p:cNvSpPr/>
          <p:nvPr/>
        </p:nvSpPr>
        <p:spPr>
          <a:xfrm>
            <a:off x="4114800" y="6378830"/>
            <a:ext cx="502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Alexander Kirillov,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NimbusRomNo9L"/>
              </a:rPr>
              <a:t>Kaiming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 He, Ross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NimbusRomNo9L"/>
              </a:rPr>
              <a:t>Girshick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, Carsten Rother, and Piotr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latin typeface="NimbusRomNo9L"/>
              </a:rPr>
              <a:t>Dollár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. Panoptic Feature Pyramid Networks. In 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CVPR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NimbusRomNo9L"/>
              </a:rPr>
              <a:t>, 2019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CD421-B7D8-9147-94F1-8D40C8352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935261"/>
            <a:ext cx="3276600" cy="2317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7FF22-9104-A84B-A2D0-4976D3DA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2773"/>
            <a:ext cx="9144000" cy="24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00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/>
              <a:t>Goals:</a:t>
            </a:r>
          </a:p>
          <a:p>
            <a:pPr lvl="1" eaLnBrk="1" hangingPunct="1"/>
            <a:r>
              <a:rPr lang="en-US" sz="2400" dirty="0"/>
              <a:t>Gather features that belong together</a:t>
            </a:r>
          </a:p>
          <a:p>
            <a:pPr lvl="1" eaLnBrk="1" hangingPunct="1"/>
            <a:r>
              <a:rPr lang="en-US" sz="2400" dirty="0"/>
              <a:t>Obtain an intermediate representation that compactly describes key image or video parts</a:t>
            </a:r>
          </a:p>
          <a:p>
            <a:pPr eaLnBrk="1" hangingPunct="1"/>
            <a:endParaRPr lang="en-US" sz="800" dirty="0"/>
          </a:p>
          <a:p>
            <a:pPr eaLnBrk="1" hangingPunct="1"/>
            <a:endParaRPr lang="en-US" sz="2800" dirty="0"/>
          </a:p>
          <a:p>
            <a:pPr lvl="1" eaLnBrk="1" hangingPunct="1"/>
            <a:endParaRPr lang="en-US" dirty="0"/>
          </a:p>
          <a:p>
            <a:pPr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501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Fg / Bg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7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33" grpId="0"/>
      <p:bldP spid="77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/>
              <a:t>Goals:</a:t>
            </a:r>
          </a:p>
          <a:p>
            <a:pPr lvl="1" eaLnBrk="1" hangingPunct="1"/>
            <a:r>
              <a:rPr lang="en-US" sz="2400" dirty="0"/>
              <a:t>Gather features that belong together</a:t>
            </a:r>
          </a:p>
          <a:p>
            <a:pPr lvl="1" eaLnBrk="1" hangingPunct="1"/>
            <a:r>
              <a:rPr lang="en-US" sz="2400" dirty="0"/>
              <a:t>Obtain an intermediate representation that compactly describes key image (video) parts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sz="2800" dirty="0"/>
              <a:t>Top down vs. bottom up </a:t>
            </a:r>
            <a:r>
              <a:rPr lang="en-US" sz="2800" dirty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/>
              <a:t>Bottom up: pixels belong together because they look similar</a:t>
            </a:r>
          </a:p>
          <a:p>
            <a:pPr lvl="1" eaLnBrk="1" hangingPunct="1"/>
            <a:endParaRPr lang="en-US" sz="800" dirty="0"/>
          </a:p>
          <a:p>
            <a:pPr eaLnBrk="1" hangingPunct="1"/>
            <a:r>
              <a:rPr lang="en-US" sz="2800" dirty="0"/>
              <a:t>Hard to measure success</a:t>
            </a:r>
          </a:p>
          <a:p>
            <a:pPr lvl="1" eaLnBrk="1" hangingPunct="1"/>
            <a:r>
              <a:rPr lang="en-US" sz="2400" dirty="0"/>
              <a:t>What is interesting depends on the application.</a:t>
            </a:r>
          </a:p>
          <a:p>
            <a:pPr eaLnBrk="1" hangingPunct="1"/>
            <a:endParaRPr lang="en-US" sz="2800" dirty="0"/>
          </a:p>
          <a:p>
            <a:pPr lvl="1" eaLnBrk="1" hangingPunct="1"/>
            <a:endParaRPr lang="en-US" dirty="0"/>
          </a:p>
          <a:p>
            <a:pPr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5302" y="4696618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7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43528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Gestalt: whole or group</a:t>
            </a:r>
          </a:p>
          <a:p>
            <a:pPr lvl="1" eaLnBrk="1" hangingPunct="1"/>
            <a:r>
              <a:rPr lang="en-US" dirty="0"/>
              <a:t>Whole is something other than sum of its parts</a:t>
            </a:r>
          </a:p>
          <a:p>
            <a:pPr lvl="1" eaLnBrk="1" hangingPunct="1"/>
            <a:r>
              <a:rPr lang="en-US" dirty="0"/>
              <a:t>Relationships among parts can yield new properties/features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sz="2800" dirty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6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24792</TotalTime>
  <Words>1674</Words>
  <Application>Microsoft Macintosh PowerPoint</Application>
  <PresentationFormat>On-screen Show (4:3)</PresentationFormat>
  <Paragraphs>344</Paragraphs>
  <Slides>47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NimbusRomNo9L</vt:lpstr>
      <vt:lpstr>Times New Roman</vt:lpstr>
      <vt:lpstr>Office Theme</vt:lpstr>
      <vt:lpstr>Segmentation &amp; Custering</vt:lpstr>
      <vt:lpstr>PowerPoint Presentation</vt:lpstr>
      <vt:lpstr>PowerPoint Presentation</vt:lpstr>
      <vt:lpstr>PowerPoint Presentation</vt:lpstr>
      <vt:lpstr>Grouping in vision</vt:lpstr>
      <vt:lpstr>Examples of grouping in vision</vt:lpstr>
      <vt:lpstr>Grouping in vision</vt:lpstr>
      <vt:lpstr>PowerPoint Presentation</vt:lpstr>
      <vt:lpstr>Gestalt</vt:lpstr>
      <vt:lpstr>Similarity</vt:lpstr>
      <vt:lpstr>Symmetry</vt:lpstr>
      <vt:lpstr>Common fate</vt:lpstr>
      <vt:lpstr>Proximity</vt:lpstr>
      <vt:lpstr>PowerPoint Presentation</vt:lpstr>
      <vt:lpstr>PowerPoint Presentation</vt:lpstr>
      <vt:lpstr>PowerPoint Presentation</vt:lpstr>
      <vt:lpstr>PowerPoint Presentation</vt:lpstr>
      <vt:lpstr>Figure-ground</vt:lpstr>
      <vt:lpstr>Grouping phenomena in real life</vt:lpstr>
      <vt:lpstr>Grouping phenomena in real life</vt:lpstr>
      <vt:lpstr>Gestalt</vt:lpstr>
      <vt:lpstr>PowerPoint Presentation</vt:lpstr>
      <vt:lpstr>The goals of segmentation</vt:lpstr>
      <vt:lpstr>The goals of segmentation</vt:lpstr>
      <vt:lpstr>PowerPoint Presentation</vt:lpstr>
      <vt:lpstr>PowerPoint Presentation</vt:lpstr>
      <vt:lpstr>PowerPoint Presentation</vt:lpstr>
      <vt:lpstr>K-means clustering</vt:lpstr>
      <vt:lpstr>K-means: pros and cons</vt:lpstr>
      <vt:lpstr>An aside: Smoothing out cluster assignments</vt:lpstr>
      <vt:lpstr>PowerPoint Presentation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PowerPoint Presentation</vt:lpstr>
      <vt:lpstr>Fully convolutional nets…</vt:lpstr>
      <vt:lpstr>…for segmentation</vt:lpstr>
      <vt:lpstr>U-Net</vt:lpstr>
      <vt:lpstr>Segnet</vt:lpstr>
      <vt:lpstr>Segnet</vt:lpstr>
      <vt:lpstr>Mask-RCNN…</vt:lpstr>
      <vt:lpstr>Mask-RCNN…</vt:lpstr>
      <vt:lpstr>“Panoptic” Segmentation</vt:lpstr>
      <vt:lpstr>Panoptic Feature Pyramid Networks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Dellaert, Frank</cp:lastModifiedBy>
  <cp:revision>139</cp:revision>
  <dcterms:created xsi:type="dcterms:W3CDTF">2009-12-16T02:55:56Z</dcterms:created>
  <dcterms:modified xsi:type="dcterms:W3CDTF">2020-11-23T21:41:02Z</dcterms:modified>
</cp:coreProperties>
</file>