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52" r:id="rId2"/>
    <p:sldId id="674" r:id="rId3"/>
    <p:sldId id="345" r:id="rId4"/>
    <p:sldId id="333" r:id="rId5"/>
    <p:sldId id="332" r:id="rId6"/>
    <p:sldId id="331" r:id="rId7"/>
    <p:sldId id="258" r:id="rId8"/>
    <p:sldId id="261" r:id="rId9"/>
    <p:sldId id="347" r:id="rId10"/>
    <p:sldId id="348" r:id="rId11"/>
    <p:sldId id="265" r:id="rId12"/>
    <p:sldId id="277" r:id="rId13"/>
    <p:sldId id="267" r:id="rId14"/>
    <p:sldId id="268" r:id="rId15"/>
    <p:sldId id="269" r:id="rId16"/>
    <p:sldId id="349" r:id="rId17"/>
    <p:sldId id="270" r:id="rId18"/>
    <p:sldId id="272" r:id="rId19"/>
    <p:sldId id="274" r:id="rId20"/>
    <p:sldId id="350" r:id="rId21"/>
    <p:sldId id="351" r:id="rId22"/>
    <p:sldId id="346" r:id="rId23"/>
    <p:sldId id="326" r:id="rId24"/>
    <p:sldId id="283" r:id="rId25"/>
    <p:sldId id="284" r:id="rId26"/>
    <p:sldId id="285" r:id="rId27"/>
    <p:sldId id="286" r:id="rId28"/>
    <p:sldId id="327" r:id="rId29"/>
    <p:sldId id="328" r:id="rId30"/>
    <p:sldId id="338" r:id="rId31"/>
    <p:sldId id="340" r:id="rId32"/>
    <p:sldId id="341" r:id="rId33"/>
    <p:sldId id="353" r:id="rId34"/>
    <p:sldId id="354" r:id="rId35"/>
    <p:sldId id="355" r:id="rId36"/>
    <p:sldId id="356" r:id="rId37"/>
    <p:sldId id="357" r:id="rId38"/>
    <p:sldId id="358" r:id="rId39"/>
    <p:sldId id="336"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7" autoAdjust="0"/>
    <p:restoredTop sz="84902" autoAdjust="0"/>
  </p:normalViewPr>
  <p:slideViewPr>
    <p:cSldViewPr>
      <p:cViewPr varScale="1">
        <p:scale>
          <a:sx n="104" d="100"/>
          <a:sy n="104" d="100"/>
        </p:scale>
        <p:origin x="1840" y="200"/>
      </p:cViewPr>
      <p:guideLst>
        <p:guide orient="horz" pos="2160"/>
        <p:guide pos="2880"/>
      </p:guideLst>
    </p:cSldViewPr>
  </p:slideViewPr>
  <p:outlineViewPr>
    <p:cViewPr>
      <p:scale>
        <a:sx n="33" d="100"/>
        <a:sy n="33" d="100"/>
      </p:scale>
      <p:origin x="0" y="12933"/>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image" Target="../media/image24.emf"/><Relationship Id="rId5" Type="http://schemas.openxmlformats.org/officeDocument/2006/relationships/image" Target="../media/image28.emf"/><Relationship Id="rId4"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087195DA-C8D4-4D1F-AF20-C12BB6DD0220}" type="datetimeFigureOut">
              <a:rPr lang="en-US"/>
              <a:pPr>
                <a:defRPr/>
              </a:pPr>
              <a:t>11/9/20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EBB0408-F7D0-4348-886E-24DD55A4A6FC}" type="slidenum">
              <a:rPr lang="en-US"/>
              <a:pPr>
                <a:defRPr/>
              </a:pPr>
              <a:t>‹#›</a:t>
            </a:fld>
            <a:endParaRPr lang="en-US"/>
          </a:p>
        </p:txBody>
      </p:sp>
    </p:spTree>
    <p:extLst>
      <p:ext uri="{BB962C8B-B14F-4D97-AF65-F5344CB8AC3E}">
        <p14:creationId xmlns:p14="http://schemas.microsoft.com/office/powerpoint/2010/main" val="3516145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a:extLst>
              <a:ext uri="{FF2B5EF4-FFF2-40B4-BE49-F238E27FC236}">
                <a16:creationId xmlns:a16="http://schemas.microsoft.com/office/drawing/2014/main" id="{517C4CB4-2084-D549-B0A5-D935BFE98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0DEEF8D-1122-4C45-939C-2CDEE9E1101B}" type="slidenum">
              <a:rPr lang="en-US" altLang="en-US" sz="1200">
                <a:latin typeface="Verdana" panose="020B0604030504040204" pitchFamily="34" charset="0"/>
              </a:rPr>
              <a:pPr/>
              <a:t>1</a:t>
            </a:fld>
            <a:endParaRPr lang="en-US" altLang="en-US" sz="1200">
              <a:latin typeface="Verdana" panose="020B0604030504040204" pitchFamily="34" charset="0"/>
            </a:endParaRPr>
          </a:p>
        </p:txBody>
      </p:sp>
      <p:sp>
        <p:nvSpPr>
          <p:cNvPr id="16386" name="Rectangle 2">
            <a:extLst>
              <a:ext uri="{FF2B5EF4-FFF2-40B4-BE49-F238E27FC236}">
                <a16:creationId xmlns:a16="http://schemas.microsoft.com/office/drawing/2014/main" id="{72E2D2D1-58BD-864B-A721-EBA2C3350B73}"/>
              </a:ext>
            </a:extLst>
          </p:cNvPr>
          <p:cNvSpPr>
            <a:spLocks noGrp="1" noRot="1" noChangeAspect="1" noChangeArrowheads="1"/>
          </p:cNvSpPr>
          <p:nvPr>
            <p:ph type="sldImg"/>
          </p:nvPr>
        </p:nvSpPr>
        <p:spPr>
          <a:xfrm>
            <a:off x="1143000" y="687388"/>
            <a:ext cx="4572000" cy="3429000"/>
          </a:xfrm>
          <a:solidFill>
            <a:srgbClr val="FFFFFF"/>
          </a:solidFill>
          <a:ln/>
        </p:spPr>
      </p:sp>
      <p:sp>
        <p:nvSpPr>
          <p:cNvPr id="16387" name="Rectangle 3">
            <a:extLst>
              <a:ext uri="{FF2B5EF4-FFF2-40B4-BE49-F238E27FC236}">
                <a16:creationId xmlns:a16="http://schemas.microsoft.com/office/drawing/2014/main" id="{4732A34C-2400-A144-B57B-2A954887A4D7}"/>
              </a:ext>
            </a:extLst>
          </p:cNvPr>
          <p:cNvSpPr>
            <a:spLocks noGrp="1" noChangeArrowheads="1"/>
          </p:cNvSpPr>
          <p:nvPr>
            <p:ph type="body" idx="1"/>
          </p:nvPr>
        </p:nvSpPr>
        <p:spPr>
          <a:xfrm>
            <a:off x="915988" y="4343400"/>
            <a:ext cx="5026025" cy="4113213"/>
          </a:xfrm>
          <a:solidFill>
            <a:srgbClr val="FFFFFF"/>
          </a:solidFill>
          <a:ln>
            <a:solidFill>
              <a:srgbClr val="000000"/>
            </a:solidFill>
          </a:ln>
        </p:spPr>
        <p:txBody>
          <a:bodyPr lIns="89739" tIns="44870" rIns="89739" bIns="44870"/>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41603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E6172CAA-39C4-504B-93FD-4507752E2B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B1CF738-44B8-4D42-9F6B-D4C59E228853}" type="slidenum">
              <a:rPr lang="en-US" altLang="en-US" sz="1200">
                <a:latin typeface="Verdana" panose="020B0604030504040204" pitchFamily="34" charset="0"/>
              </a:rPr>
              <a:pPr/>
              <a:t>11</a:t>
            </a:fld>
            <a:endParaRPr lang="en-US" altLang="en-US" sz="1200">
              <a:latin typeface="Verdana" panose="020B0604030504040204" pitchFamily="34" charset="0"/>
            </a:endParaRPr>
          </a:p>
        </p:txBody>
      </p:sp>
      <p:sp>
        <p:nvSpPr>
          <p:cNvPr id="36866" name="Rectangle 2">
            <a:extLst>
              <a:ext uri="{FF2B5EF4-FFF2-40B4-BE49-F238E27FC236}">
                <a16:creationId xmlns:a16="http://schemas.microsoft.com/office/drawing/2014/main" id="{1813C57A-1DD6-2F4B-AC70-3D469730B7D7}"/>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1583A46A-CDC7-634C-BE14-33E4956AB5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0516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0B6AB9ED-BC25-9F43-8465-296B2F98B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297B2080-7BAD-9E46-BB01-3D55E7A244DF}" type="slidenum">
              <a:rPr lang="en-US" altLang="en-US" sz="1200">
                <a:latin typeface="Verdana" panose="020B0604030504040204" pitchFamily="34" charset="0"/>
              </a:rPr>
              <a:pPr/>
              <a:t>12</a:t>
            </a:fld>
            <a:endParaRPr lang="en-US" altLang="en-US" sz="1200">
              <a:latin typeface="Verdana" panose="020B0604030504040204" pitchFamily="34" charset="0"/>
            </a:endParaRPr>
          </a:p>
        </p:txBody>
      </p:sp>
      <p:sp>
        <p:nvSpPr>
          <p:cNvPr id="38914" name="Rectangle 2">
            <a:extLst>
              <a:ext uri="{FF2B5EF4-FFF2-40B4-BE49-F238E27FC236}">
                <a16:creationId xmlns:a16="http://schemas.microsoft.com/office/drawing/2014/main" id="{3DFAC9E6-1A72-874C-BE7C-C233D906C7AE}"/>
              </a:ext>
            </a:extLst>
          </p:cNvPr>
          <p:cNvSpPr>
            <a:spLocks noGrp="1" noRot="1" noChangeAspect="1" noChangeArrowheads="1" noTextEdit="1"/>
          </p:cNvSpPr>
          <p:nvPr>
            <p:ph type="sldImg"/>
          </p:nvPr>
        </p:nvSpPr>
        <p:spPr>
          <a:ln/>
        </p:spPr>
      </p:sp>
      <p:sp>
        <p:nvSpPr>
          <p:cNvPr id="38915" name="Rectangle 3">
            <a:extLst>
              <a:ext uri="{FF2B5EF4-FFF2-40B4-BE49-F238E27FC236}">
                <a16:creationId xmlns:a16="http://schemas.microsoft.com/office/drawing/2014/main" id="{BE61029A-81CB-FE44-A865-381E8401DD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52219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D4E907AF-BF66-E94C-9F07-5C21B876A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902405D4-931B-CA47-9207-8B47676FC1BF}" type="slidenum">
              <a:rPr lang="en-US" altLang="en-US" sz="1200">
                <a:latin typeface="Verdana" panose="020B0604030504040204" pitchFamily="34" charset="0"/>
              </a:rPr>
              <a:pPr/>
              <a:t>13</a:t>
            </a:fld>
            <a:endParaRPr lang="en-US" altLang="en-US" sz="1200">
              <a:latin typeface="Verdana" panose="020B0604030504040204" pitchFamily="34" charset="0"/>
            </a:endParaRPr>
          </a:p>
        </p:txBody>
      </p:sp>
      <p:sp>
        <p:nvSpPr>
          <p:cNvPr id="40962" name="Rectangle 2">
            <a:extLst>
              <a:ext uri="{FF2B5EF4-FFF2-40B4-BE49-F238E27FC236}">
                <a16:creationId xmlns:a16="http://schemas.microsoft.com/office/drawing/2014/main" id="{6CB9860E-7676-904A-B84A-6B7FB108672B}"/>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E0B56AFA-6CBA-7A4D-A7D7-3199D5588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725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FCE842FB-FB03-C545-A7A6-22A200A668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2BF6122-C573-9C41-B32C-3BF860652AF5}" type="slidenum">
              <a:rPr lang="en-US" altLang="en-US" sz="1200">
                <a:latin typeface="Verdana" panose="020B0604030504040204" pitchFamily="34" charset="0"/>
              </a:rPr>
              <a:pPr/>
              <a:t>14</a:t>
            </a:fld>
            <a:endParaRPr lang="en-US" altLang="en-US" sz="1200">
              <a:latin typeface="Verdana" panose="020B0604030504040204" pitchFamily="34" charset="0"/>
            </a:endParaRPr>
          </a:p>
        </p:txBody>
      </p:sp>
      <p:sp>
        <p:nvSpPr>
          <p:cNvPr id="43010" name="Rectangle 2">
            <a:extLst>
              <a:ext uri="{FF2B5EF4-FFF2-40B4-BE49-F238E27FC236}">
                <a16:creationId xmlns:a16="http://schemas.microsoft.com/office/drawing/2014/main" id="{91B1C456-9877-4641-9D68-CEDBF4B68B07}"/>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C4C0EDC2-1D09-174D-8A71-0E1EA708639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9733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1C44524-2467-3243-B519-4C67E5EC20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25B51A5D-9048-6C46-B092-37A76B5EFFDB}" type="slidenum">
              <a:rPr lang="en-US" altLang="en-US" sz="1200">
                <a:latin typeface="Verdana" panose="020B0604030504040204" pitchFamily="34" charset="0"/>
              </a:rPr>
              <a:pPr/>
              <a:t>15</a:t>
            </a:fld>
            <a:endParaRPr lang="en-US" altLang="en-US" sz="1200">
              <a:latin typeface="Verdana" panose="020B0604030504040204" pitchFamily="34" charset="0"/>
            </a:endParaRPr>
          </a:p>
        </p:txBody>
      </p:sp>
      <p:sp>
        <p:nvSpPr>
          <p:cNvPr id="45058" name="Rectangle 2">
            <a:extLst>
              <a:ext uri="{FF2B5EF4-FFF2-40B4-BE49-F238E27FC236}">
                <a16:creationId xmlns:a16="http://schemas.microsoft.com/office/drawing/2014/main" id="{1F19D83C-CBF8-484B-800E-932E0D6DA048}"/>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333CAB9A-27AC-FA47-AB7D-E6B957E103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06593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D87D7DB7-5CE3-CB4B-9271-0FBD0EC1A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DE2EAD4-3073-2C40-A6BD-5B45B8A01A75}" type="slidenum">
              <a:rPr lang="en-US" altLang="en-US" sz="1200">
                <a:latin typeface="Verdana" panose="020B0604030504040204" pitchFamily="34" charset="0"/>
              </a:rPr>
              <a:pPr/>
              <a:t>16</a:t>
            </a:fld>
            <a:endParaRPr lang="en-US" altLang="en-US" sz="1200">
              <a:latin typeface="Verdana" panose="020B0604030504040204" pitchFamily="34" charset="0"/>
            </a:endParaRPr>
          </a:p>
        </p:txBody>
      </p:sp>
      <p:sp>
        <p:nvSpPr>
          <p:cNvPr id="47106" name="Rectangle 2">
            <a:extLst>
              <a:ext uri="{FF2B5EF4-FFF2-40B4-BE49-F238E27FC236}">
                <a16:creationId xmlns:a16="http://schemas.microsoft.com/office/drawing/2014/main" id="{BBF50510-9E8C-564A-A00B-60BA921AA866}"/>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E9FA2397-CA20-4A47-BAAB-443CB7E1C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77980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A95DBA2-1EFE-6B4B-AEA5-C224ECF4DB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5CC57B66-F6CF-0341-A7FC-57FAF7D59A1D}" type="slidenum">
              <a:rPr lang="en-US" altLang="en-US" sz="1200">
                <a:latin typeface="Verdana" panose="020B0604030504040204" pitchFamily="34" charset="0"/>
              </a:rPr>
              <a:pPr/>
              <a:t>17</a:t>
            </a:fld>
            <a:endParaRPr lang="en-US" altLang="en-US" sz="1200">
              <a:latin typeface="Verdana" panose="020B0604030504040204" pitchFamily="34" charset="0"/>
            </a:endParaRPr>
          </a:p>
        </p:txBody>
      </p:sp>
      <p:sp>
        <p:nvSpPr>
          <p:cNvPr id="49154" name="Rectangle 2">
            <a:extLst>
              <a:ext uri="{FF2B5EF4-FFF2-40B4-BE49-F238E27FC236}">
                <a16:creationId xmlns:a16="http://schemas.microsoft.com/office/drawing/2014/main" id="{BFE9FA3F-E7EE-654A-BA47-29C6CF91E26B}"/>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F39E7CCC-A329-FF41-ABD0-E90B33F573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30491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9CD58F4A-94CC-074C-8A4C-AD9207F4CD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8059363A-EC9E-8E44-A271-707B508FD657}" type="slidenum">
              <a:rPr lang="en-US" altLang="en-US" sz="1200">
                <a:latin typeface="Verdana" panose="020B0604030504040204" pitchFamily="34" charset="0"/>
              </a:rPr>
              <a:pPr/>
              <a:t>18</a:t>
            </a:fld>
            <a:endParaRPr lang="en-US" altLang="en-US" sz="1200">
              <a:latin typeface="Verdana" panose="020B0604030504040204" pitchFamily="34" charset="0"/>
            </a:endParaRPr>
          </a:p>
        </p:txBody>
      </p:sp>
      <p:sp>
        <p:nvSpPr>
          <p:cNvPr id="51202" name="Rectangle 2">
            <a:extLst>
              <a:ext uri="{FF2B5EF4-FFF2-40B4-BE49-F238E27FC236}">
                <a16:creationId xmlns:a16="http://schemas.microsoft.com/office/drawing/2014/main" id="{A6AC99D7-2BB3-A241-8B82-D8221CD7B6E7}"/>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76A7FE5E-F874-8F4D-9D6D-76CC731CD5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34329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9A7B5658-2744-9B4B-99A5-48B6EC82A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C86FC975-2D9A-6341-B24A-7DEC63C6578C}" type="slidenum">
              <a:rPr lang="en-US" altLang="en-US" sz="1200">
                <a:latin typeface="Verdana" panose="020B0604030504040204" pitchFamily="34" charset="0"/>
              </a:rPr>
              <a:pPr/>
              <a:t>19</a:t>
            </a:fld>
            <a:endParaRPr lang="en-US" altLang="en-US" sz="1200">
              <a:latin typeface="Verdana" panose="020B0604030504040204" pitchFamily="34" charset="0"/>
            </a:endParaRPr>
          </a:p>
        </p:txBody>
      </p:sp>
      <p:sp>
        <p:nvSpPr>
          <p:cNvPr id="53250" name="Rectangle 2">
            <a:extLst>
              <a:ext uri="{FF2B5EF4-FFF2-40B4-BE49-F238E27FC236}">
                <a16:creationId xmlns:a16="http://schemas.microsoft.com/office/drawing/2014/main" id="{BB44BA8D-6D8D-A640-8133-FA3F37FBD774}"/>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2CB83D6E-EDB9-E44A-A997-A9296E6EE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15255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D955583A-EF23-034C-B9D0-8021C22BE9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477CBEA-DAD2-8649-AF0C-914ABEE2176E}" type="slidenum">
              <a:rPr lang="en-US" altLang="en-US" sz="1200">
                <a:latin typeface="Verdana" panose="020B0604030504040204" pitchFamily="34" charset="0"/>
              </a:rPr>
              <a:pPr/>
              <a:t>20</a:t>
            </a:fld>
            <a:endParaRPr lang="en-US" altLang="en-US" sz="1200">
              <a:latin typeface="Verdana" panose="020B0604030504040204" pitchFamily="34" charset="0"/>
            </a:endParaRPr>
          </a:p>
        </p:txBody>
      </p:sp>
      <p:sp>
        <p:nvSpPr>
          <p:cNvPr id="55298" name="Rectangle 2">
            <a:extLst>
              <a:ext uri="{FF2B5EF4-FFF2-40B4-BE49-F238E27FC236}">
                <a16:creationId xmlns:a16="http://schemas.microsoft.com/office/drawing/2014/main" id="{55C3FB7A-3B63-C041-9424-D6D8D62B287B}"/>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A7FB125D-CCB8-B84A-ACE3-EC7A378B7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62389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2A548B8-A8A5-8147-909B-7498441DC6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0C70C5E5-32AC-D345-949A-B68FF2887615}" type="slidenum">
              <a:rPr lang="en-US" altLang="en-US" sz="1200">
                <a:latin typeface="Verdana" panose="020B0604030504040204" pitchFamily="34" charset="0"/>
              </a:rPr>
              <a:pPr/>
              <a:t>3</a:t>
            </a:fld>
            <a:endParaRPr lang="en-US" altLang="en-US" sz="1200">
              <a:latin typeface="Verdana" panose="020B0604030504040204" pitchFamily="34" charset="0"/>
            </a:endParaRPr>
          </a:p>
        </p:txBody>
      </p:sp>
      <p:sp>
        <p:nvSpPr>
          <p:cNvPr id="18434" name="Rectangle 2">
            <a:extLst>
              <a:ext uri="{FF2B5EF4-FFF2-40B4-BE49-F238E27FC236}">
                <a16:creationId xmlns:a16="http://schemas.microsoft.com/office/drawing/2014/main" id="{E1DE6396-CE57-024A-B542-AB084AF58166}"/>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C0AD3FDF-6767-3046-9B14-42551256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44071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7081ED26-DB11-7E4A-B192-6E3099CC75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1A70AF1A-8257-DE44-A9BE-40E98072AE19}" type="slidenum">
              <a:rPr lang="en-US" altLang="en-US" sz="1200">
                <a:latin typeface="Verdana" panose="020B0604030504040204" pitchFamily="34" charset="0"/>
              </a:rPr>
              <a:pPr/>
              <a:t>21</a:t>
            </a:fld>
            <a:endParaRPr lang="en-US" altLang="en-US" sz="1200">
              <a:latin typeface="Verdana" panose="020B0604030504040204" pitchFamily="34" charset="0"/>
            </a:endParaRPr>
          </a:p>
        </p:txBody>
      </p:sp>
      <p:sp>
        <p:nvSpPr>
          <p:cNvPr id="57346" name="Rectangle 2">
            <a:extLst>
              <a:ext uri="{FF2B5EF4-FFF2-40B4-BE49-F238E27FC236}">
                <a16:creationId xmlns:a16="http://schemas.microsoft.com/office/drawing/2014/main" id="{8F2322AB-B405-0149-94D4-C2B624D072B5}"/>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73F61942-F00F-C94E-A5B5-BA76E80B4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38133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155C4CBA-99A2-5243-9C3C-3C2E125684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1F333B28-160C-4B4B-8A64-D00419D75316}" type="slidenum">
              <a:rPr lang="en-US" altLang="en-US" sz="1200">
                <a:latin typeface="Verdana" panose="020B0604030504040204" pitchFamily="34" charset="0"/>
              </a:rPr>
              <a:pPr/>
              <a:t>22</a:t>
            </a:fld>
            <a:endParaRPr lang="en-US" altLang="en-US" sz="1200">
              <a:latin typeface="Verdana" panose="020B0604030504040204" pitchFamily="34" charset="0"/>
            </a:endParaRPr>
          </a:p>
        </p:txBody>
      </p:sp>
      <p:sp>
        <p:nvSpPr>
          <p:cNvPr id="59394" name="Rectangle 2">
            <a:extLst>
              <a:ext uri="{FF2B5EF4-FFF2-40B4-BE49-F238E27FC236}">
                <a16:creationId xmlns:a16="http://schemas.microsoft.com/office/drawing/2014/main" id="{E0D48936-4E30-B341-B6E3-B0AF4B38C6A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0391CEEA-9CE7-4640-B0EC-E00A0EE8F2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27839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AEE0B4D1-DC50-554D-AC74-129D3F572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02717495-06C9-5E45-AE1D-79890B4F1534}" type="slidenum">
              <a:rPr lang="en-US" altLang="en-US" sz="1200">
                <a:latin typeface="Verdana" panose="020B0604030504040204" pitchFamily="34" charset="0"/>
              </a:rPr>
              <a:pPr/>
              <a:t>23</a:t>
            </a:fld>
            <a:endParaRPr lang="en-US" altLang="en-US" sz="1200">
              <a:latin typeface="Verdana" panose="020B0604030504040204" pitchFamily="34" charset="0"/>
            </a:endParaRPr>
          </a:p>
        </p:txBody>
      </p:sp>
      <p:sp>
        <p:nvSpPr>
          <p:cNvPr id="61442" name="Rectangle 2">
            <a:extLst>
              <a:ext uri="{FF2B5EF4-FFF2-40B4-BE49-F238E27FC236}">
                <a16:creationId xmlns:a16="http://schemas.microsoft.com/office/drawing/2014/main" id="{00EEA773-6519-D04B-BDAC-1DDBA37C4026}"/>
              </a:ext>
            </a:extLst>
          </p:cNvPr>
          <p:cNvSpPr>
            <a:spLocks noGrp="1" noRot="1" noChangeAspect="1" noChangeArrowheads="1" noTextEdit="1"/>
          </p:cNvSpPr>
          <p:nvPr>
            <p:ph type="sldImg"/>
          </p:nvPr>
        </p:nvSpPr>
        <p:spPr>
          <a:ln/>
        </p:spPr>
      </p:sp>
      <p:sp>
        <p:nvSpPr>
          <p:cNvPr id="61443" name="Rectangle 3">
            <a:extLst>
              <a:ext uri="{FF2B5EF4-FFF2-40B4-BE49-F238E27FC236}">
                <a16:creationId xmlns:a16="http://schemas.microsoft.com/office/drawing/2014/main" id="{357C9158-8C88-524B-A95E-5930FC41C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33505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0C0B394F-83C2-7A43-A2CF-F4F19E0B06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64751E5-CB44-F547-A84C-1C84654E8D57}" type="slidenum">
              <a:rPr lang="en-US" altLang="en-US" sz="1200">
                <a:latin typeface="Verdana" panose="020B0604030504040204" pitchFamily="34" charset="0"/>
              </a:rPr>
              <a:pPr/>
              <a:t>24</a:t>
            </a:fld>
            <a:endParaRPr lang="en-US" altLang="en-US" sz="1200">
              <a:latin typeface="Verdana" panose="020B0604030504040204" pitchFamily="34" charset="0"/>
            </a:endParaRPr>
          </a:p>
        </p:txBody>
      </p:sp>
      <p:sp>
        <p:nvSpPr>
          <p:cNvPr id="63490" name="Rectangle 2">
            <a:extLst>
              <a:ext uri="{FF2B5EF4-FFF2-40B4-BE49-F238E27FC236}">
                <a16:creationId xmlns:a16="http://schemas.microsoft.com/office/drawing/2014/main" id="{7346EA5E-6998-714A-9835-343648BAD50A}"/>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9E9CFDC1-C56B-CA4A-A477-A549DED404E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53745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AAFA7630-FB77-9840-9411-947F39B121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37CBC809-BCBD-554D-A35A-95CC0F4BBE7E}" type="slidenum">
              <a:rPr lang="en-US" altLang="en-US" sz="1200">
                <a:latin typeface="Verdana" panose="020B0604030504040204" pitchFamily="34" charset="0"/>
              </a:rPr>
              <a:pPr/>
              <a:t>25</a:t>
            </a:fld>
            <a:endParaRPr lang="en-US" altLang="en-US" sz="1200">
              <a:latin typeface="Verdana" panose="020B0604030504040204" pitchFamily="34" charset="0"/>
            </a:endParaRPr>
          </a:p>
        </p:txBody>
      </p:sp>
      <p:sp>
        <p:nvSpPr>
          <p:cNvPr id="65538" name="Rectangle 2">
            <a:extLst>
              <a:ext uri="{FF2B5EF4-FFF2-40B4-BE49-F238E27FC236}">
                <a16:creationId xmlns:a16="http://schemas.microsoft.com/office/drawing/2014/main" id="{F1DFEBFD-9D2C-6B42-8A8A-AEDC4D93E20F}"/>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02A084BC-4910-ED47-993D-D5AD998FD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77910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EC1987DF-2452-CE47-8E0E-BBE4EFFEE0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E3FB5A8-504D-1A49-884C-7BBD2895939F}" type="slidenum">
              <a:rPr lang="en-US" altLang="en-US" sz="1200">
                <a:latin typeface="Verdana" panose="020B0604030504040204" pitchFamily="34" charset="0"/>
              </a:rPr>
              <a:pPr/>
              <a:t>26</a:t>
            </a:fld>
            <a:endParaRPr lang="en-US" altLang="en-US" sz="1200">
              <a:latin typeface="Verdana" panose="020B0604030504040204" pitchFamily="34" charset="0"/>
            </a:endParaRPr>
          </a:p>
        </p:txBody>
      </p:sp>
      <p:sp>
        <p:nvSpPr>
          <p:cNvPr id="67586" name="Rectangle 2">
            <a:extLst>
              <a:ext uri="{FF2B5EF4-FFF2-40B4-BE49-F238E27FC236}">
                <a16:creationId xmlns:a16="http://schemas.microsoft.com/office/drawing/2014/main" id="{D8D20B05-4DF4-8645-B1E7-50640DC4E547}"/>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8EE6E3AD-F1C1-434D-8F72-2CBF7E29E8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28314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D351DBE3-007A-BB4F-9E2A-E339ADF5E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9FB578C-632F-264A-AE34-DD00C1495BB6}" type="slidenum">
              <a:rPr lang="en-US" altLang="en-US" sz="1200">
                <a:latin typeface="Verdana" panose="020B0604030504040204" pitchFamily="34" charset="0"/>
              </a:rPr>
              <a:pPr/>
              <a:t>27</a:t>
            </a:fld>
            <a:endParaRPr lang="en-US" altLang="en-US" sz="1200">
              <a:latin typeface="Verdana" panose="020B0604030504040204" pitchFamily="34" charset="0"/>
            </a:endParaRPr>
          </a:p>
        </p:txBody>
      </p:sp>
      <p:sp>
        <p:nvSpPr>
          <p:cNvPr id="69634" name="Rectangle 2">
            <a:extLst>
              <a:ext uri="{FF2B5EF4-FFF2-40B4-BE49-F238E27FC236}">
                <a16:creationId xmlns:a16="http://schemas.microsoft.com/office/drawing/2014/main" id="{6A20C12F-AB1B-A74B-BDDE-BFF73E839D9D}"/>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514B829-EA57-724A-AD7D-E85F69D216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11373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244EB241-EB56-664A-A9BB-6CAA5D2D3D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D473066D-3CD9-6141-91DA-1347D97AE9AA}" type="slidenum">
              <a:rPr lang="en-US" altLang="en-US" sz="1200">
                <a:latin typeface="Verdana" panose="020B0604030504040204" pitchFamily="34" charset="0"/>
              </a:rPr>
              <a:pPr/>
              <a:t>28</a:t>
            </a:fld>
            <a:endParaRPr lang="en-US" altLang="en-US" sz="1200">
              <a:latin typeface="Verdana" panose="020B0604030504040204" pitchFamily="34" charset="0"/>
            </a:endParaRPr>
          </a:p>
        </p:txBody>
      </p:sp>
      <p:sp>
        <p:nvSpPr>
          <p:cNvPr id="71682" name="Rectangle 2">
            <a:extLst>
              <a:ext uri="{FF2B5EF4-FFF2-40B4-BE49-F238E27FC236}">
                <a16:creationId xmlns:a16="http://schemas.microsoft.com/office/drawing/2014/main" id="{E55264AA-B2AD-6346-9CB9-8C0E58920730}"/>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C6EFFD35-A6AD-B942-8FD9-CD5B2CA388C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dirty="0">
                <a:latin typeface="Arial" panose="020B0604020202020204" pitchFamily="34" charset="0"/>
              </a:rPr>
              <a:t>The ordering constraint is often used. It requires that the matching order along a scanline is unchanged. </a:t>
            </a:r>
          </a:p>
          <a:p>
            <a:pPr eaLnBrk="1" hangingPunct="1"/>
            <a:r>
              <a:rPr lang="en-US" altLang="zh-CN" dirty="0">
                <a:latin typeface="Arial" panose="020B0604020202020204" pitchFamily="34" charset="0"/>
              </a:rPr>
              <a:t>However, this assumption is not true for scenes with thin objects or narrow holes. </a:t>
            </a:r>
          </a:p>
          <a:p>
            <a:pPr eaLnBrk="1" hangingPunct="1"/>
            <a:r>
              <a:rPr lang="en-US" altLang="zh-CN" dirty="0">
                <a:latin typeface="Arial" panose="020B0604020202020204" pitchFamily="34" charset="0"/>
              </a:rPr>
              <a:t>In this example, the green background point A is to the left of the thin foreground in one image. However, this same point is to the right of the thin foreground in the other image. The ordering constraint is clearly violated here.</a:t>
            </a:r>
          </a:p>
          <a:p>
            <a:pPr eaLnBrk="1" hangingPunct="1"/>
            <a:endParaRPr lang="en-US" altLang="zh-CN" dirty="0">
              <a:latin typeface="Arial" panose="020B0604020202020204" pitchFamily="34" charset="0"/>
            </a:endParaRPr>
          </a:p>
          <a:p>
            <a:pPr eaLnBrk="1" hangingPunct="1"/>
            <a:r>
              <a:rPr lang="en-US" altLang="zh-CN" dirty="0">
                <a:latin typeface="Arial" panose="020B0604020202020204" pitchFamily="34" charset="0"/>
              </a:rPr>
              <a:t>The ordering constraint is usually used in context of dynamic programming. It is not easy to explicitly enforce the smoothness between scanlines during the optimization. No ordering constraint based approach has state-of-the-art results for the Middlebury data set.</a:t>
            </a:r>
          </a:p>
          <a:p>
            <a:pPr eaLnBrk="1" hangingPunct="1"/>
            <a:endParaRPr lang="en-US" altLang="zh-CN" dirty="0">
              <a:latin typeface="Arial" panose="020B0604020202020204" pitchFamily="34" charset="0"/>
            </a:endParaRPr>
          </a:p>
        </p:txBody>
      </p:sp>
    </p:spTree>
    <p:extLst>
      <p:ext uri="{BB962C8B-B14F-4D97-AF65-F5344CB8AC3E}">
        <p14:creationId xmlns:p14="http://schemas.microsoft.com/office/powerpoint/2010/main" val="1027560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0D71D626-89FD-9A4E-B2BF-000BD3C0C7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C6AB99D8-F171-514D-A976-F716D6F8D181}" type="slidenum">
              <a:rPr lang="en-US" altLang="en-US" sz="1200">
                <a:latin typeface="Verdana" panose="020B0604030504040204" pitchFamily="34" charset="0"/>
              </a:rPr>
              <a:pPr/>
              <a:t>29</a:t>
            </a:fld>
            <a:endParaRPr lang="en-US" altLang="en-US" sz="1200">
              <a:latin typeface="Verdana" panose="020B0604030504040204" pitchFamily="34" charset="0"/>
            </a:endParaRPr>
          </a:p>
        </p:txBody>
      </p:sp>
      <p:sp>
        <p:nvSpPr>
          <p:cNvPr id="73730" name="Rectangle 2">
            <a:extLst>
              <a:ext uri="{FF2B5EF4-FFF2-40B4-BE49-F238E27FC236}">
                <a16:creationId xmlns:a16="http://schemas.microsoft.com/office/drawing/2014/main" id="{B63FF880-8A70-9D4C-A588-D22645CD84FA}"/>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D6AFBCD8-D439-5B49-B937-217529A947A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The uniqueness constraint requires a one-to-one mapping between the two input images.</a:t>
            </a:r>
          </a:p>
          <a:p>
            <a:pPr eaLnBrk="1" hangingPunct="1"/>
            <a:r>
              <a:rPr lang="en-US" altLang="zh-CN">
                <a:latin typeface="Arial" panose="020B0604020202020204" pitchFamily="34" charset="0"/>
              </a:rPr>
              <a:t>However, for a scene containing slanted planes, where the degrees of foreshortening are different in the two images, this constraint no longer holds.</a:t>
            </a:r>
          </a:p>
          <a:p>
            <a:pPr eaLnBrk="1" hangingPunct="1"/>
            <a:r>
              <a:rPr lang="en-US" altLang="zh-CN">
                <a:latin typeface="Arial" panose="020B0604020202020204" pitchFamily="34" charset="0"/>
              </a:rPr>
              <a:t>For example, for the 3D scene shown at here, the foreground plane appears significantly wider in the left view than in the right view. If symmetric matching is enforced, the mapping must not be one-to-one.</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2164152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41E24E67-DC07-4141-8069-E45BC6C6A7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FBDF7265-5E7F-EC4E-8851-B935441A2875}" type="slidenum">
              <a:rPr lang="en-US" altLang="en-US" sz="1200">
                <a:latin typeface="Verdana" panose="020B0604030504040204" pitchFamily="34" charset="0"/>
              </a:rPr>
              <a:pPr/>
              <a:t>30</a:t>
            </a:fld>
            <a:endParaRPr lang="en-US" altLang="en-US" sz="1200">
              <a:latin typeface="Verdana" panose="020B0604030504040204" pitchFamily="34" charset="0"/>
            </a:endParaRPr>
          </a:p>
        </p:txBody>
      </p:sp>
      <p:sp>
        <p:nvSpPr>
          <p:cNvPr id="75778" name="Rectangle 2">
            <a:extLst>
              <a:ext uri="{FF2B5EF4-FFF2-40B4-BE49-F238E27FC236}">
                <a16:creationId xmlns:a16="http://schemas.microsoft.com/office/drawing/2014/main" id="{11D7FAC9-0AC6-8D47-98C8-9FA6478B56C2}"/>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01E81C28-0EAE-6846-A688-33CC05C13D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55815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E20009D7-7A99-F848-9E30-8F71A859B9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AFCECB8-9170-584E-9CAE-8D944608D64E}" type="slidenum">
              <a:rPr lang="en-US" altLang="en-US" sz="1200">
                <a:latin typeface="Verdana" panose="020B0604030504040204" pitchFamily="34" charset="0"/>
              </a:rPr>
              <a:pPr/>
              <a:t>4</a:t>
            </a:fld>
            <a:endParaRPr lang="en-US" altLang="en-US" sz="1200">
              <a:latin typeface="Verdana" panose="020B0604030504040204" pitchFamily="34" charset="0"/>
            </a:endParaRPr>
          </a:p>
        </p:txBody>
      </p:sp>
      <p:sp>
        <p:nvSpPr>
          <p:cNvPr id="20482" name="Rectangle 2">
            <a:extLst>
              <a:ext uri="{FF2B5EF4-FFF2-40B4-BE49-F238E27FC236}">
                <a16:creationId xmlns:a16="http://schemas.microsoft.com/office/drawing/2014/main" id="{2F53A930-BC31-4C47-B282-89642678046B}"/>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31A1683A-9BC9-1146-AC6D-68A5ABEA71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97039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E1B59BE8-D7EC-B94A-A6EA-66C6CBCC0B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7B1DE03B-09E9-1746-AE00-6D705B14531B}" type="slidenum">
              <a:rPr lang="en-US" altLang="en-US" sz="1200">
                <a:latin typeface="Verdana" panose="020B0604030504040204" pitchFamily="34" charset="0"/>
              </a:rPr>
              <a:pPr/>
              <a:t>31</a:t>
            </a:fld>
            <a:endParaRPr lang="en-US" altLang="en-US" sz="1200">
              <a:latin typeface="Verdana" panose="020B0604030504040204" pitchFamily="34" charset="0"/>
            </a:endParaRPr>
          </a:p>
        </p:txBody>
      </p:sp>
      <p:sp>
        <p:nvSpPr>
          <p:cNvPr id="77826" name="Rectangle 2">
            <a:extLst>
              <a:ext uri="{FF2B5EF4-FFF2-40B4-BE49-F238E27FC236}">
                <a16:creationId xmlns:a16="http://schemas.microsoft.com/office/drawing/2014/main" id="{5FD1415D-55D5-3447-8A59-0FB8860F049C}"/>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5A114D9B-CF52-054F-A70A-1B9E0789AF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42307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5250EA8-554C-4A43-99A0-B9AC9B5C64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728FCC7D-CB24-D949-AE83-049D93935948}" type="slidenum">
              <a:rPr lang="en-US" altLang="en-US" sz="1200">
                <a:latin typeface="Verdana" panose="020B0604030504040204" pitchFamily="34" charset="0"/>
              </a:rPr>
              <a:pPr/>
              <a:t>32</a:t>
            </a:fld>
            <a:endParaRPr lang="en-US" altLang="en-US" sz="1200">
              <a:latin typeface="Verdana" panose="020B0604030504040204" pitchFamily="34" charset="0"/>
            </a:endParaRPr>
          </a:p>
        </p:txBody>
      </p:sp>
      <p:sp>
        <p:nvSpPr>
          <p:cNvPr id="79874" name="Rectangle 2">
            <a:extLst>
              <a:ext uri="{FF2B5EF4-FFF2-40B4-BE49-F238E27FC236}">
                <a16:creationId xmlns:a16="http://schemas.microsoft.com/office/drawing/2014/main" id="{EEFBB190-60EE-D947-AEA2-7BE10D793FE0}"/>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F7E5B36B-2034-1A43-99A0-8B3081A101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22173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FB3620B0-30AA-5841-82A9-F2CC9298AF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912EBDA-C1D5-4F4B-BF67-2AA2B4636581}" type="slidenum">
              <a:rPr lang="en-US" altLang="en-US" sz="1200">
                <a:latin typeface="Verdana" panose="020B0604030504040204" pitchFamily="34" charset="0"/>
              </a:rPr>
              <a:pPr/>
              <a:t>33</a:t>
            </a:fld>
            <a:endParaRPr lang="en-US" altLang="en-US" sz="1200">
              <a:latin typeface="Verdana" panose="020B0604030504040204" pitchFamily="34" charset="0"/>
            </a:endParaRPr>
          </a:p>
        </p:txBody>
      </p:sp>
      <p:sp>
        <p:nvSpPr>
          <p:cNvPr id="81922" name="Rectangle 2">
            <a:extLst>
              <a:ext uri="{FF2B5EF4-FFF2-40B4-BE49-F238E27FC236}">
                <a16:creationId xmlns:a16="http://schemas.microsoft.com/office/drawing/2014/main" id="{59A62FF6-F50A-F041-9230-7589D4570420}"/>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14F08D34-95CC-0A43-A3C6-524C9B0307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2878083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EACCB441-4A05-1943-A817-6D8B98B6E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0B5CCA6-EE6B-AF4F-A798-B129FD348F66}" type="slidenum">
              <a:rPr lang="en-US" altLang="en-US" sz="1200">
                <a:latin typeface="Verdana" panose="020B0604030504040204" pitchFamily="34" charset="0"/>
              </a:rPr>
              <a:pPr/>
              <a:t>34</a:t>
            </a:fld>
            <a:endParaRPr lang="en-US" altLang="en-US" sz="1200">
              <a:latin typeface="Verdana" panose="020B0604030504040204" pitchFamily="34" charset="0"/>
            </a:endParaRPr>
          </a:p>
        </p:txBody>
      </p:sp>
      <p:sp>
        <p:nvSpPr>
          <p:cNvPr id="83970" name="Rectangle 2">
            <a:extLst>
              <a:ext uri="{FF2B5EF4-FFF2-40B4-BE49-F238E27FC236}">
                <a16:creationId xmlns:a16="http://schemas.microsoft.com/office/drawing/2014/main" id="{BCE6CD27-9554-884A-ADA4-D0400F5DFD86}"/>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69D61AE-F21C-CF4B-BD24-5C1291A9194A}"/>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Here we show more results. This is our result on the </a:t>
            </a:r>
            <a:r>
              <a:rPr lang="en-US" altLang="zh-CN">
                <a:latin typeface="Verdana" panose="020B0604030504040204" pitchFamily="34" charset="0"/>
              </a:rPr>
              <a:t>“</a:t>
            </a:r>
            <a:r>
              <a:rPr lang="en-US" altLang="zh-CN">
                <a:latin typeface="Arial" panose="020B0604020202020204" pitchFamily="34" charset="0"/>
              </a:rPr>
              <a:t>Cone</a:t>
            </a:r>
            <a:r>
              <a:rPr lang="en-US" altLang="zh-CN">
                <a:latin typeface="Verdana" panose="020B0604030504040204" pitchFamily="34" charset="0"/>
              </a:rPr>
              <a:t>”</a:t>
            </a:r>
            <a:r>
              <a:rPr lang="en-US" altLang="zh-CN">
                <a:latin typeface="Arial" panose="020B0604020202020204" pitchFamily="34" charset="0"/>
              </a:rPr>
              <a:t> data.</a:t>
            </a:r>
          </a:p>
        </p:txBody>
      </p:sp>
    </p:spTree>
    <p:extLst>
      <p:ext uri="{BB962C8B-B14F-4D97-AF65-F5344CB8AC3E}">
        <p14:creationId xmlns:p14="http://schemas.microsoft.com/office/powerpoint/2010/main" val="29078378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2DD4E068-75F2-BB4D-9B34-71D9A28F37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1B31F174-E778-6740-8F45-A12674BA58B1}" type="slidenum">
              <a:rPr lang="en-US" altLang="en-US" sz="1200">
                <a:latin typeface="Verdana" panose="020B0604030504040204" pitchFamily="34" charset="0"/>
              </a:rPr>
              <a:pPr/>
              <a:t>35</a:t>
            </a:fld>
            <a:endParaRPr lang="en-US" altLang="en-US" sz="1200">
              <a:latin typeface="Verdana" panose="020B0604030504040204" pitchFamily="34" charset="0"/>
            </a:endParaRPr>
          </a:p>
        </p:txBody>
      </p:sp>
      <p:sp>
        <p:nvSpPr>
          <p:cNvPr id="86018" name="Rectangle 2">
            <a:extLst>
              <a:ext uri="{FF2B5EF4-FFF2-40B4-BE49-F238E27FC236}">
                <a16:creationId xmlns:a16="http://schemas.microsoft.com/office/drawing/2014/main" id="{A225421F-8DD7-AE4E-BCB9-AE8BE871F68B}"/>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DDB4F42F-57A5-EE4B-A48F-593A3744D73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Once we know the disparity distribution, we can view interpolate, as shown in these movie clips.</a:t>
            </a:r>
          </a:p>
        </p:txBody>
      </p:sp>
    </p:spTree>
    <p:extLst>
      <p:ext uri="{BB962C8B-B14F-4D97-AF65-F5344CB8AC3E}">
        <p14:creationId xmlns:p14="http://schemas.microsoft.com/office/powerpoint/2010/main" val="631199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B69F354D-EDE4-F84A-A0DF-4D0E54409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601D0CBA-BD80-3D46-918F-A86E041C6081}" type="slidenum">
              <a:rPr lang="en-US" altLang="en-US" sz="1200">
                <a:latin typeface="Verdana" panose="020B0604030504040204" pitchFamily="34" charset="0"/>
              </a:rPr>
              <a:pPr/>
              <a:t>36</a:t>
            </a:fld>
            <a:endParaRPr lang="en-US" altLang="en-US" sz="1200">
              <a:latin typeface="Verdana" panose="020B0604030504040204" pitchFamily="34" charset="0"/>
            </a:endParaRPr>
          </a:p>
        </p:txBody>
      </p:sp>
      <p:sp>
        <p:nvSpPr>
          <p:cNvPr id="88066" name="Rectangle 2">
            <a:extLst>
              <a:ext uri="{FF2B5EF4-FFF2-40B4-BE49-F238E27FC236}">
                <a16:creationId xmlns:a16="http://schemas.microsoft.com/office/drawing/2014/main" id="{6A564EA4-B637-294D-BE56-A2DBF8F7FEF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E11EEFB0-C16B-1444-8C81-F5AD5631C3E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Arial" panose="020B0604020202020204" pitchFamily="34" charset="0"/>
              </a:rPr>
              <a:t>This is a stereo pair captured in our lab.</a:t>
            </a:r>
          </a:p>
          <a:p>
            <a:r>
              <a:rPr lang="en-US" altLang="zh-CN">
                <a:latin typeface="Arial" panose="020B0604020202020204" pitchFamily="34" charset="0"/>
              </a:rPr>
              <a:t>This is the disparity obtained by our approach. </a:t>
            </a:r>
          </a:p>
          <a:p>
            <a:r>
              <a:rPr lang="en-US" altLang="zh-CN">
                <a:latin typeface="Arial" panose="020B0604020202020204" pitchFamily="34" charset="0"/>
              </a:rPr>
              <a:t>Notice that the thin structures and narrow holes are accounted for.</a:t>
            </a:r>
          </a:p>
        </p:txBody>
      </p:sp>
    </p:spTree>
    <p:extLst>
      <p:ext uri="{BB962C8B-B14F-4D97-AF65-F5344CB8AC3E}">
        <p14:creationId xmlns:p14="http://schemas.microsoft.com/office/powerpoint/2010/main" val="18191326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E88475E-6E2D-6A47-940B-E4B12C4860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9126652C-BE5F-D04D-BFBC-F1683ABD5733}" type="slidenum">
              <a:rPr lang="en-US" altLang="en-US" sz="1200">
                <a:latin typeface="Verdana" panose="020B0604030504040204" pitchFamily="34" charset="0"/>
              </a:rPr>
              <a:pPr/>
              <a:t>37</a:t>
            </a:fld>
            <a:endParaRPr lang="en-US" altLang="en-US" sz="1200">
              <a:latin typeface="Verdana" panose="020B0604030504040204" pitchFamily="34" charset="0"/>
            </a:endParaRPr>
          </a:p>
        </p:txBody>
      </p:sp>
      <p:sp>
        <p:nvSpPr>
          <p:cNvPr id="90114" name="Rectangle 2">
            <a:extLst>
              <a:ext uri="{FF2B5EF4-FFF2-40B4-BE49-F238E27FC236}">
                <a16:creationId xmlns:a16="http://schemas.microsoft.com/office/drawing/2014/main" id="{B5EA84B6-7484-E04B-ABE8-E259304F562A}"/>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4413930D-F5BF-8F40-81D1-82E67AAF6C6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This is the result of view interpolating using extracted depth information.</a:t>
            </a:r>
          </a:p>
        </p:txBody>
      </p:sp>
    </p:spTree>
    <p:extLst>
      <p:ext uri="{BB962C8B-B14F-4D97-AF65-F5344CB8AC3E}">
        <p14:creationId xmlns:p14="http://schemas.microsoft.com/office/powerpoint/2010/main" val="19412824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7E699CA-B26B-7243-A89D-185EADE382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0E03BA84-50BE-5640-B81E-C0E769B47D60}" type="slidenum">
              <a:rPr lang="en-US" altLang="en-US" sz="1200">
                <a:latin typeface="Verdana" panose="020B0604030504040204" pitchFamily="34" charset="0"/>
              </a:rPr>
              <a:pPr/>
              <a:t>38</a:t>
            </a:fld>
            <a:endParaRPr lang="en-US" altLang="en-US" sz="1200">
              <a:latin typeface="Verdana" panose="020B0604030504040204" pitchFamily="34" charset="0"/>
            </a:endParaRPr>
          </a:p>
        </p:txBody>
      </p:sp>
      <p:sp>
        <p:nvSpPr>
          <p:cNvPr id="92162" name="Rectangle 2">
            <a:extLst>
              <a:ext uri="{FF2B5EF4-FFF2-40B4-BE49-F238E27FC236}">
                <a16:creationId xmlns:a16="http://schemas.microsoft.com/office/drawing/2014/main" id="{8D932B2D-BBD3-4145-9560-903676C7738E}"/>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E74422E3-0F40-2D4C-BDA7-3BF6BCF0E4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232076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DB18297C-1393-F842-8E41-DAFA47F541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813FF3F-9985-0347-A5A0-0B721146C177}" type="slidenum">
              <a:rPr lang="en-US" altLang="en-US" sz="1200">
                <a:latin typeface="Verdana" panose="020B0604030504040204" pitchFamily="34" charset="0"/>
              </a:rPr>
              <a:pPr/>
              <a:t>39</a:t>
            </a:fld>
            <a:endParaRPr lang="en-US" altLang="en-US" sz="1200">
              <a:latin typeface="Verdana" panose="020B0604030504040204" pitchFamily="34" charset="0"/>
            </a:endParaRPr>
          </a:p>
        </p:txBody>
      </p:sp>
      <p:sp>
        <p:nvSpPr>
          <p:cNvPr id="94210" name="Rectangle 2">
            <a:extLst>
              <a:ext uri="{FF2B5EF4-FFF2-40B4-BE49-F238E27FC236}">
                <a16:creationId xmlns:a16="http://schemas.microsoft.com/office/drawing/2014/main" id="{FB6B72D1-48DF-C841-848F-F022AE6E5315}"/>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E7C9999-F279-EC46-A42A-AC1F5FECB6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91183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E793BE4B-E3A4-BF47-B93F-D427D2302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98E5F78-38B8-E543-915E-A5B17E830C5F}" type="slidenum">
              <a:rPr lang="en-US" altLang="en-US" sz="1200">
                <a:latin typeface="Verdana" panose="020B0604030504040204" pitchFamily="34" charset="0"/>
              </a:rPr>
              <a:pPr/>
              <a:t>5</a:t>
            </a:fld>
            <a:endParaRPr lang="en-US" altLang="en-US" sz="1200">
              <a:latin typeface="Verdana" panose="020B0604030504040204" pitchFamily="34" charset="0"/>
            </a:endParaRPr>
          </a:p>
        </p:txBody>
      </p:sp>
      <p:sp>
        <p:nvSpPr>
          <p:cNvPr id="22530" name="Rectangle 2">
            <a:extLst>
              <a:ext uri="{FF2B5EF4-FFF2-40B4-BE49-F238E27FC236}">
                <a16:creationId xmlns:a16="http://schemas.microsoft.com/office/drawing/2014/main" id="{32BDE297-1871-3F49-A517-7B0BFAB7231B}"/>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9E4F08DB-DDAA-3F4A-9A37-5F515318FE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49077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C3AE1231-462E-CD4D-BAD1-02FC601B3A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CAFD96CD-17CA-9649-AD7D-E59E9F1DB547}" type="slidenum">
              <a:rPr lang="en-US" altLang="en-US" sz="1200">
                <a:latin typeface="Verdana" panose="020B0604030504040204" pitchFamily="34" charset="0"/>
              </a:rPr>
              <a:pPr/>
              <a:t>6</a:t>
            </a:fld>
            <a:endParaRPr lang="en-US" altLang="en-US" sz="1200">
              <a:latin typeface="Verdana" panose="020B0604030504040204" pitchFamily="34" charset="0"/>
            </a:endParaRPr>
          </a:p>
        </p:txBody>
      </p:sp>
      <p:sp>
        <p:nvSpPr>
          <p:cNvPr id="24578" name="Rectangle 2">
            <a:extLst>
              <a:ext uri="{FF2B5EF4-FFF2-40B4-BE49-F238E27FC236}">
                <a16:creationId xmlns:a16="http://schemas.microsoft.com/office/drawing/2014/main" id="{D0C7C051-C6FD-EF40-A5F8-E323DF35652B}"/>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C02C5B72-9385-4D47-900D-04653FB005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4973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B3A55585-1765-0A43-B8A7-7073291CF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BE382C46-DE87-6149-A7E6-806FCAEE9048}" type="slidenum">
              <a:rPr lang="en-US" altLang="en-US" sz="1200">
                <a:latin typeface="Verdana" panose="020B0604030504040204" pitchFamily="34" charset="0"/>
              </a:rPr>
              <a:pPr/>
              <a:t>7</a:t>
            </a:fld>
            <a:endParaRPr lang="en-US" altLang="en-US" sz="1200">
              <a:latin typeface="Verdana" panose="020B0604030504040204" pitchFamily="34" charset="0"/>
            </a:endParaRPr>
          </a:p>
        </p:txBody>
      </p:sp>
      <p:sp>
        <p:nvSpPr>
          <p:cNvPr id="26626" name="Rectangle 2">
            <a:extLst>
              <a:ext uri="{FF2B5EF4-FFF2-40B4-BE49-F238E27FC236}">
                <a16:creationId xmlns:a16="http://schemas.microsoft.com/office/drawing/2014/main" id="{45961201-9117-EC41-92ED-F427CE29294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93476AC2-A192-074A-B214-26C3844EEF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706199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C05BA506-1641-564A-AC3C-E7FFE3B60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E8F793C7-7C56-2645-A9B4-CD51FFE9C7F8}" type="slidenum">
              <a:rPr lang="en-US" altLang="en-US" sz="1200">
                <a:latin typeface="Verdana" panose="020B0604030504040204" pitchFamily="34" charset="0"/>
              </a:rPr>
              <a:pPr/>
              <a:t>8</a:t>
            </a:fld>
            <a:endParaRPr lang="en-US" altLang="en-US" sz="1200">
              <a:latin typeface="Verdana" panose="020B0604030504040204" pitchFamily="34" charset="0"/>
            </a:endParaRPr>
          </a:p>
        </p:txBody>
      </p:sp>
      <p:sp>
        <p:nvSpPr>
          <p:cNvPr id="30722" name="Rectangle 2">
            <a:extLst>
              <a:ext uri="{FF2B5EF4-FFF2-40B4-BE49-F238E27FC236}">
                <a16:creationId xmlns:a16="http://schemas.microsoft.com/office/drawing/2014/main" id="{F31C65DB-DB56-B645-8BFF-8B73C7942A2F}"/>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84F9659E-710F-584D-B35C-48DF8F0D65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1818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79D05645-644A-5F47-90A7-ECC9A12C5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FF95F39B-0156-9E42-AF5C-F019C60D7F3D}" type="slidenum">
              <a:rPr lang="en-US" altLang="en-US" sz="1200">
                <a:latin typeface="Verdana" panose="020B0604030504040204" pitchFamily="34" charset="0"/>
              </a:rPr>
              <a:pPr/>
              <a:t>9</a:t>
            </a:fld>
            <a:endParaRPr lang="en-US" altLang="en-US" sz="1200">
              <a:latin typeface="Verdana" panose="020B0604030504040204" pitchFamily="34" charset="0"/>
            </a:endParaRPr>
          </a:p>
        </p:txBody>
      </p:sp>
      <p:sp>
        <p:nvSpPr>
          <p:cNvPr id="32770" name="Rectangle 2">
            <a:extLst>
              <a:ext uri="{FF2B5EF4-FFF2-40B4-BE49-F238E27FC236}">
                <a16:creationId xmlns:a16="http://schemas.microsoft.com/office/drawing/2014/main" id="{A6B466F5-6991-F54D-B26C-55331E45AF5A}"/>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EE812573-EB58-5B44-8551-DAF409559A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6991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7C0E741-3F0C-524A-B5A5-60E085B8C8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fld id="{4D23E5EB-372B-0848-95F5-B3CE881F8306}" type="slidenum">
              <a:rPr lang="en-US" altLang="en-US" sz="1200">
                <a:latin typeface="Verdana" panose="020B0604030504040204" pitchFamily="34" charset="0"/>
              </a:rPr>
              <a:pPr/>
              <a:t>10</a:t>
            </a:fld>
            <a:endParaRPr lang="en-US" altLang="en-US" sz="1200">
              <a:latin typeface="Verdana" panose="020B0604030504040204" pitchFamily="34" charset="0"/>
            </a:endParaRPr>
          </a:p>
        </p:txBody>
      </p:sp>
      <p:sp>
        <p:nvSpPr>
          <p:cNvPr id="34818" name="Rectangle 2">
            <a:extLst>
              <a:ext uri="{FF2B5EF4-FFF2-40B4-BE49-F238E27FC236}">
                <a16:creationId xmlns:a16="http://schemas.microsoft.com/office/drawing/2014/main" id="{85ACE567-3DC9-FF40-B1F8-24B64519BD80}"/>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D9A86014-CA4F-3A45-8C9D-CB2D045A36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2821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2403F4A-22E7-4867-8356-D6C974CA502A}" type="datetimeFigureOut">
              <a:rPr lang="en-US"/>
              <a:pPr>
                <a:defRPr/>
              </a:pPr>
              <a:t>11/9/20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697EE5-9B1D-48EF-B619-A2DEE0A0DD9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77360-6A3D-47CE-A548-09EBFB85498A}" type="datetimeFigureOut">
              <a:rPr lang="en-US"/>
              <a:pPr>
                <a:defRPr/>
              </a:pPr>
              <a:t>11/9/20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AF3B5-752B-4349-9D9B-C9B01C7642E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1EAD0CC-0C82-4AAA-B57A-F279565B300D}" type="datetimeFigureOut">
              <a:rPr lang="en-US"/>
              <a:pPr>
                <a:defRPr/>
              </a:pPr>
              <a:t>11/9/20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6D2DC1-E254-43AF-9197-E67E8638786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CA3353-DE59-FE41-9C21-FAEA0A39661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92FE5AC-A5F1-D04C-A933-44A212B05D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1344B4E-15AA-2B4E-9E76-80469DC61953}"/>
              </a:ext>
            </a:extLst>
          </p:cNvPr>
          <p:cNvSpPr>
            <a:spLocks noGrp="1" noChangeArrowheads="1"/>
          </p:cNvSpPr>
          <p:nvPr>
            <p:ph type="sldNum" sz="quarter" idx="12"/>
          </p:nvPr>
        </p:nvSpPr>
        <p:spPr>
          <a:ln/>
        </p:spPr>
        <p:txBody>
          <a:bodyPr/>
          <a:lstStyle>
            <a:lvl1pPr>
              <a:defRPr/>
            </a:lvl1pPr>
          </a:lstStyle>
          <a:p>
            <a:fld id="{776FCF3D-5167-4544-9C2A-2F04CA63A8C4}" type="slidenum">
              <a:rPr lang="en-US" altLang="en-US"/>
              <a:pPr/>
              <a:t>‹#›</a:t>
            </a:fld>
            <a:endParaRPr lang="en-US" altLang="en-US"/>
          </a:p>
        </p:txBody>
      </p:sp>
    </p:spTree>
    <p:extLst>
      <p:ext uri="{BB962C8B-B14F-4D97-AF65-F5344CB8AC3E}">
        <p14:creationId xmlns:p14="http://schemas.microsoft.com/office/powerpoint/2010/main" val="316464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Date Placeholder 4">
            <a:extLst>
              <a:ext uri="{FF2B5EF4-FFF2-40B4-BE49-F238E27FC236}">
                <a16:creationId xmlns:a16="http://schemas.microsoft.com/office/drawing/2014/main" id="{E514C850-3224-8B47-B953-42047B4D566A}"/>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B228837-0DE6-3B48-A4AC-7ED8637E178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CE3BFE3-91D0-7C47-B89B-90A5F8C18C8C}"/>
              </a:ext>
            </a:extLst>
          </p:cNvPr>
          <p:cNvSpPr>
            <a:spLocks noGrp="1"/>
          </p:cNvSpPr>
          <p:nvPr>
            <p:ph type="sldNum" sz="quarter" idx="12"/>
          </p:nvPr>
        </p:nvSpPr>
        <p:spPr/>
        <p:txBody>
          <a:bodyPr/>
          <a:lstStyle>
            <a:lvl1pPr>
              <a:defRPr/>
            </a:lvl1pPr>
          </a:lstStyle>
          <a:p>
            <a:fld id="{1677A8D6-7FE0-6B48-B564-E164A93F26D2}" type="slidenum">
              <a:rPr lang="en-US" altLang="en-US"/>
              <a:pPr/>
              <a:t>‹#›</a:t>
            </a:fld>
            <a:endParaRPr lang="en-US" altLang="en-US"/>
          </a:p>
        </p:txBody>
      </p:sp>
    </p:spTree>
    <p:extLst>
      <p:ext uri="{BB962C8B-B14F-4D97-AF65-F5344CB8AC3E}">
        <p14:creationId xmlns:p14="http://schemas.microsoft.com/office/powerpoint/2010/main" val="212514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521C0C8-AF91-49D9-81BD-D7B6B91E0A25}" type="datetimeFigureOut">
              <a:rPr lang="en-US"/>
              <a:pPr>
                <a:defRPr/>
              </a:pPr>
              <a:t>11/9/20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FF6499D-3621-477C-B4CA-E43E7D78A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D6257E5-AF58-486B-A1AE-56BB4ADAE94A}" type="datetimeFigureOut">
              <a:rPr lang="en-US"/>
              <a:pPr>
                <a:defRPr/>
              </a:pPr>
              <a:t>11/9/20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2D348A-37D4-4A78-85F8-F886D5A6E9D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F83DFB9-EFA8-45B6-9197-429CE1B09FDC}" type="datetimeFigureOut">
              <a:rPr lang="en-US"/>
              <a:pPr>
                <a:defRPr/>
              </a:pPr>
              <a:t>11/9/20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CF592E-F22D-405C-9B5E-726500C88E7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888C80F-442C-4ED8-A9E0-D8C369C96E47}" type="datetimeFigureOut">
              <a:rPr lang="en-US"/>
              <a:pPr>
                <a:defRPr/>
              </a:pPr>
              <a:t>11/9/20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60D8F9-E9BD-4B4E-9B5E-5D693304FBA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EE5ACA9-DFA1-4CA8-9A25-B2A89A4B0C91}" type="datetimeFigureOut">
              <a:rPr lang="en-US"/>
              <a:pPr>
                <a:defRPr/>
              </a:pPr>
              <a:t>11/9/20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525111-6A06-441B-B171-D84CCC4D9F1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03A42B-3F48-445D-813A-C86C0B384E56}" type="datetimeFigureOut">
              <a:rPr lang="en-US"/>
              <a:pPr>
                <a:defRPr/>
              </a:pPr>
              <a:t>11/9/20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8E11757-1FD2-48B8-B968-D0A4939D860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540FB32-32D6-43D9-A2F3-25A29A2DBF26}" type="datetimeFigureOut">
              <a:rPr lang="en-US"/>
              <a:pPr>
                <a:defRPr/>
              </a:pPr>
              <a:t>11/9/20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2F42B7-5FC1-43AF-B94E-1D756C5496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6B9216-4BAF-43B7-9150-A906AA7D6FC7}" type="datetimeFigureOut">
              <a:rPr lang="en-US"/>
              <a:pPr>
                <a:defRPr/>
              </a:pPr>
              <a:t>11/9/20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FA232C-3F89-4DA4-B405-8EC82EF0A6C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42EADCD-5430-47CB-B558-01CE57ACCFDB}" type="datetimeFigureOut">
              <a:rPr lang="en-US"/>
              <a:pPr>
                <a:defRPr/>
              </a:pPr>
              <a:t>11/9/20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78D95D2-85AF-416D-B7C8-431D4047B9A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0.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3.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8.emf"/><Relationship Id="rId3" Type="http://schemas.openxmlformats.org/officeDocument/2006/relationships/notesSlide" Target="../notesSlides/notesSlide18.xml"/><Relationship Id="rId7" Type="http://schemas.openxmlformats.org/officeDocument/2006/relationships/image" Target="../media/image25.emf"/><Relationship Id="rId12"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26.emf"/></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media" Target="file:///C:\sbkang\talks\ComputerVisionClass\sbkang\Stereo\LeeOrig.AVI" TargetMode="External"/><Relationship Id="rId7" Type="http://schemas.openxmlformats.org/officeDocument/2006/relationships/image" Target="../media/image48.png"/><Relationship Id="rId2" Type="http://schemas.openxmlformats.org/officeDocument/2006/relationships/video" Target="file:///C:\sbkang\talks\ComputerVisionClass\sbkang\Stereo\CHNSpec2.avi" TargetMode="External"/><Relationship Id="rId1" Type="http://schemas.microsoft.com/office/2007/relationships/media" Target="file:///C:\sbkang\talks\ComputerVisionClass\sbkang\Stereo\CHNSpec2.avi" TargetMode="External"/><Relationship Id="rId6" Type="http://schemas.openxmlformats.org/officeDocument/2006/relationships/notesSlide" Target="../notesSlides/notesSlide37.xml"/><Relationship Id="rId5" Type="http://schemas.openxmlformats.org/officeDocument/2006/relationships/slideLayout" Target="../slideLayouts/slideLayout13.xml"/><Relationship Id="rId4" Type="http://schemas.openxmlformats.org/officeDocument/2006/relationships/video" Target="file:///C:\sbkang\talks\ComputerVisionClass\sbkang\Stereo\LeeOrig.AVI"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video" Target="file:///C:\sbkang\talks\ComputerVisionClass\sbkang\Stereo\Cgarden128r4.avi" TargetMode="External"/><Relationship Id="rId1" Type="http://schemas.microsoft.com/office/2007/relationships/media" Target="file:///C:\sbkang\talks\ComputerVisionClass\sbkang\Stereo\Cgarden128r4.avi" TargetMode="External"/><Relationship Id="rId6" Type="http://schemas.openxmlformats.org/officeDocument/2006/relationships/image" Target="../media/image7.png"/><Relationship Id="rId5" Type="http://schemas.openxmlformats.org/officeDocument/2006/relationships/image" Target="../media/image6.tiff"/><Relationship Id="rId4" Type="http://schemas.openxmlformats.org/officeDocument/2006/relationships/notesSlide" Target="../notesSlides/notesSlide5.xml"/><Relationship Id="rId9" Type="http://schemas.openxmlformats.org/officeDocument/2006/relationships/image" Target="../media/image10.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a:extLst>
              <a:ext uri="{FF2B5EF4-FFF2-40B4-BE49-F238E27FC236}">
                <a16:creationId xmlns:a16="http://schemas.microsoft.com/office/drawing/2014/main" id="{332461F1-2EDA-1A4B-80C0-02B1AA1226AD}"/>
              </a:ext>
            </a:extLst>
          </p:cNvPr>
          <p:cNvSpPr>
            <a:spLocks noGrp="1" noChangeArrowheads="1"/>
          </p:cNvSpPr>
          <p:nvPr>
            <p:ph type="ctrTitle"/>
          </p:nvPr>
        </p:nvSpPr>
        <p:spPr>
          <a:xfrm>
            <a:off x="609600" y="407988"/>
            <a:ext cx="7772400" cy="1143000"/>
          </a:xfrm>
          <a:effectLst>
            <a:outerShdw blurRad="63500" dist="38099" dir="2700000" algn="ctr" rotWithShape="0">
              <a:schemeClr val="bg2">
                <a:alpha val="74997"/>
              </a:schemeClr>
            </a:outerShdw>
          </a:effectLst>
        </p:spPr>
        <p:txBody>
          <a:bodyPr>
            <a:normAutofit/>
          </a:bodyPr>
          <a:lstStyle/>
          <a:p>
            <a:pPr eaLnBrk="1" hangingPunct="1"/>
            <a:r>
              <a:rPr lang="en-US" altLang="en-US" b="1" dirty="0">
                <a:ea typeface="ＭＳ Ｐゴシック" panose="020B0600070205080204" pitchFamily="34" charset="-128"/>
              </a:rPr>
              <a:t>Dense Stereo</a:t>
            </a:r>
            <a:endParaRPr lang="en-US" altLang="en-US" dirty="0">
              <a:ea typeface="ＭＳ Ｐゴシック" panose="020B0600070205080204" pitchFamily="34" charset="-128"/>
            </a:endParaRPr>
          </a:p>
        </p:txBody>
      </p:sp>
      <p:sp>
        <p:nvSpPr>
          <p:cNvPr id="15362" name="Rectangle 3">
            <a:extLst>
              <a:ext uri="{FF2B5EF4-FFF2-40B4-BE49-F238E27FC236}">
                <a16:creationId xmlns:a16="http://schemas.microsoft.com/office/drawing/2014/main" id="{748C6F23-9835-844C-93ED-F0E84924FC93}"/>
              </a:ext>
            </a:extLst>
          </p:cNvPr>
          <p:cNvSpPr>
            <a:spLocks noGrp="1" noChangeArrowheads="1"/>
          </p:cNvSpPr>
          <p:nvPr>
            <p:ph type="subTitle" idx="1"/>
          </p:nvPr>
        </p:nvSpPr>
        <p:spPr>
          <a:xfrm>
            <a:off x="1020763" y="4725988"/>
            <a:ext cx="6778625" cy="1503362"/>
          </a:xfrm>
        </p:spPr>
        <p:txBody>
          <a:bodyPr/>
          <a:lstStyle/>
          <a:p>
            <a:pPr eaLnBrk="1" hangingPunct="1"/>
            <a:r>
              <a:rPr lang="en-US" altLang="en-US" dirty="0">
                <a:ea typeface="ＭＳ Ｐゴシック" panose="020B0600070205080204" pitchFamily="34" charset="-128"/>
              </a:rPr>
              <a:t>Some Slides by Forsyth &amp; Ponce, Jim </a:t>
            </a:r>
            <a:r>
              <a:rPr lang="en-US" altLang="en-US" dirty="0" err="1">
                <a:ea typeface="ＭＳ Ｐゴシック" panose="020B0600070205080204" pitchFamily="34" charset="-128"/>
              </a:rPr>
              <a:t>Rehg</a:t>
            </a:r>
            <a:r>
              <a:rPr lang="en-US" altLang="en-US" dirty="0">
                <a:ea typeface="ＭＳ Ｐゴシック" panose="020B0600070205080204" pitchFamily="34" charset="-128"/>
              </a:rPr>
              <a:t>, Sing Bing Kang</a:t>
            </a:r>
          </a:p>
          <a:p>
            <a:pPr eaLnBrk="1" hangingPunct="1"/>
            <a:r>
              <a:rPr lang="en-US" altLang="en-US" dirty="0">
                <a:ea typeface="ＭＳ Ｐゴシック" panose="020B0600070205080204" pitchFamily="34" charset="-128"/>
              </a:rPr>
              <a:t>(Does not line up well with Szeliski book)</a:t>
            </a:r>
          </a:p>
        </p:txBody>
      </p:sp>
      <p:pic>
        <p:nvPicPr>
          <p:cNvPr id="15363" name="Picture 6">
            <a:extLst>
              <a:ext uri="{FF2B5EF4-FFF2-40B4-BE49-F238E27FC236}">
                <a16:creationId xmlns:a16="http://schemas.microsoft.com/office/drawing/2014/main" id="{F5CD1204-9BA0-BE45-A556-8E641E974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2095500"/>
            <a:ext cx="5022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5364" name="Picture 7">
            <a:extLst>
              <a:ext uri="{FF2B5EF4-FFF2-40B4-BE49-F238E27FC236}">
                <a16:creationId xmlns:a16="http://schemas.microsoft.com/office/drawing/2014/main" id="{CD1C1571-87CD-074E-9B0F-7D7420BABA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675" y="2114550"/>
            <a:ext cx="24860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70540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2" descr="d">
            <a:extLst>
              <a:ext uri="{FF2B5EF4-FFF2-40B4-BE49-F238E27FC236}">
                <a16:creationId xmlns:a16="http://schemas.microsoft.com/office/drawing/2014/main" id="{C37F9F6B-0418-DC4B-B895-585577A2C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288" y="5670550"/>
            <a:ext cx="23225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a:extLst>
              <a:ext uri="{FF2B5EF4-FFF2-40B4-BE49-F238E27FC236}">
                <a16:creationId xmlns:a16="http://schemas.microsoft.com/office/drawing/2014/main" id="{D59AE467-A9CD-1E48-A866-8FDD0DAC817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Basic Stereo Derivations</a:t>
            </a:r>
          </a:p>
        </p:txBody>
      </p:sp>
      <p:grpSp>
        <p:nvGrpSpPr>
          <p:cNvPr id="33795" name="Group 3">
            <a:extLst>
              <a:ext uri="{FF2B5EF4-FFF2-40B4-BE49-F238E27FC236}">
                <a16:creationId xmlns:a16="http://schemas.microsoft.com/office/drawing/2014/main" id="{82FE1DA0-293D-7442-887E-D3600A7A5D43}"/>
              </a:ext>
            </a:extLst>
          </p:cNvPr>
          <p:cNvGrpSpPr>
            <a:grpSpLocks/>
          </p:cNvGrpSpPr>
          <p:nvPr/>
        </p:nvGrpSpPr>
        <p:grpSpPr bwMode="auto">
          <a:xfrm>
            <a:off x="6734175" y="2813050"/>
            <a:ext cx="1722438" cy="2082800"/>
            <a:chOff x="4599" y="1772"/>
            <a:chExt cx="1085" cy="1312"/>
          </a:xfrm>
        </p:grpSpPr>
        <p:sp>
          <p:nvSpPr>
            <p:cNvPr id="33836" name="Oval 4">
              <a:extLst>
                <a:ext uri="{FF2B5EF4-FFF2-40B4-BE49-F238E27FC236}">
                  <a16:creationId xmlns:a16="http://schemas.microsoft.com/office/drawing/2014/main" id="{43AD2BC8-A615-C642-B2F6-1561B050C7AD}"/>
                </a:ext>
              </a:extLst>
            </p:cNvPr>
            <p:cNvSpPr>
              <a:spLocks noChangeArrowheads="1"/>
            </p:cNvSpPr>
            <p:nvPr/>
          </p:nvSpPr>
          <p:spPr bwMode="auto">
            <a:xfrm>
              <a:off x="4626" y="2117"/>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37" name="Freeform 5">
              <a:extLst>
                <a:ext uri="{FF2B5EF4-FFF2-40B4-BE49-F238E27FC236}">
                  <a16:creationId xmlns:a16="http://schemas.microsoft.com/office/drawing/2014/main" id="{4034DFA4-F851-3E41-B8A3-ED2EBBD603F7}"/>
                </a:ext>
              </a:extLst>
            </p:cNvPr>
            <p:cNvSpPr>
              <a:spLocks/>
            </p:cNvSpPr>
            <p:nvPr/>
          </p:nvSpPr>
          <p:spPr bwMode="auto">
            <a:xfrm>
              <a:off x="4655" y="2048"/>
              <a:ext cx="242" cy="1036"/>
            </a:xfrm>
            <a:custGeom>
              <a:avLst/>
              <a:gdLst>
                <a:gd name="T0" fmla="*/ 65 w 242"/>
                <a:gd name="T1" fmla="*/ 0 h 1036"/>
                <a:gd name="T2" fmla="*/ 3 w 242"/>
                <a:gd name="T3" fmla="*/ 90 h 1036"/>
                <a:gd name="T4" fmla="*/ 37 w 242"/>
                <a:gd name="T5" fmla="*/ 172 h 1036"/>
                <a:gd name="T6" fmla="*/ 78 w 242"/>
                <a:gd name="T7" fmla="*/ 316 h 1036"/>
                <a:gd name="T8" fmla="*/ 85 w 242"/>
                <a:gd name="T9" fmla="*/ 432 h 1036"/>
                <a:gd name="T10" fmla="*/ 92 w 242"/>
                <a:gd name="T11" fmla="*/ 453 h 1036"/>
                <a:gd name="T12" fmla="*/ 202 w 242"/>
                <a:gd name="T13" fmla="*/ 487 h 1036"/>
                <a:gd name="T14" fmla="*/ 215 w 242"/>
                <a:gd name="T15" fmla="*/ 666 h 1036"/>
                <a:gd name="T16" fmla="*/ 202 w 242"/>
                <a:gd name="T17" fmla="*/ 823 h 1036"/>
                <a:gd name="T18" fmla="*/ 174 w 242"/>
                <a:gd name="T19" fmla="*/ 885 h 1036"/>
                <a:gd name="T20" fmla="*/ 188 w 242"/>
                <a:gd name="T21" fmla="*/ 1036 h 10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036"/>
                <a:gd name="T35" fmla="*/ 242 w 242"/>
                <a:gd name="T36" fmla="*/ 1036 h 10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036">
                  <a:moveTo>
                    <a:pt x="65" y="0"/>
                  </a:moveTo>
                  <a:cubicBezTo>
                    <a:pt x="29" y="12"/>
                    <a:pt x="14" y="56"/>
                    <a:pt x="3" y="90"/>
                  </a:cubicBezTo>
                  <a:cubicBezTo>
                    <a:pt x="8" y="129"/>
                    <a:pt x="0" y="159"/>
                    <a:pt x="37" y="172"/>
                  </a:cubicBezTo>
                  <a:cubicBezTo>
                    <a:pt x="54" y="221"/>
                    <a:pt x="69" y="265"/>
                    <a:pt x="78" y="316"/>
                  </a:cubicBezTo>
                  <a:cubicBezTo>
                    <a:pt x="80" y="355"/>
                    <a:pt x="81" y="393"/>
                    <a:pt x="85" y="432"/>
                  </a:cubicBezTo>
                  <a:cubicBezTo>
                    <a:pt x="86" y="439"/>
                    <a:pt x="86" y="449"/>
                    <a:pt x="92" y="453"/>
                  </a:cubicBezTo>
                  <a:cubicBezTo>
                    <a:pt x="117" y="471"/>
                    <a:pt x="170" y="479"/>
                    <a:pt x="202" y="487"/>
                  </a:cubicBezTo>
                  <a:cubicBezTo>
                    <a:pt x="240" y="549"/>
                    <a:pt x="242" y="586"/>
                    <a:pt x="215" y="666"/>
                  </a:cubicBezTo>
                  <a:cubicBezTo>
                    <a:pt x="222" y="718"/>
                    <a:pt x="227" y="775"/>
                    <a:pt x="202" y="823"/>
                  </a:cubicBezTo>
                  <a:cubicBezTo>
                    <a:pt x="192" y="843"/>
                    <a:pt x="174" y="885"/>
                    <a:pt x="174" y="885"/>
                  </a:cubicBezTo>
                  <a:cubicBezTo>
                    <a:pt x="181" y="938"/>
                    <a:pt x="188" y="982"/>
                    <a:pt x="188" y="1036"/>
                  </a:cubicBezTo>
                </a:path>
              </a:pathLst>
            </a:cu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3838" name="Text Box 6">
              <a:extLst>
                <a:ext uri="{FF2B5EF4-FFF2-40B4-BE49-F238E27FC236}">
                  <a16:creationId xmlns:a16="http://schemas.microsoft.com/office/drawing/2014/main" id="{A69BF5D7-ACFE-D649-B17C-8E1A93A3FB98}"/>
                </a:ext>
              </a:extLst>
            </p:cNvPr>
            <p:cNvSpPr txBox="1">
              <a:spLocks noChangeArrowheads="1"/>
            </p:cNvSpPr>
            <p:nvPr/>
          </p:nvSpPr>
          <p:spPr bwMode="auto">
            <a:xfrm>
              <a:off x="4599" y="1772"/>
              <a:ext cx="10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P</a:t>
              </a:r>
              <a:r>
                <a:rPr lang="en-US" altLang="en-US" i="1" baseline="-25000">
                  <a:latin typeface="Times New Roman" panose="02020603050405020304" pitchFamily="18" charset="0"/>
                </a:rPr>
                <a:t>L</a:t>
              </a:r>
              <a:r>
                <a:rPr lang="en-US" altLang="en-US" i="1">
                  <a:latin typeface="Times New Roman" panose="02020603050405020304" pitchFamily="18" charset="0"/>
                </a:rPr>
                <a:t> = (X,Y,Z)</a:t>
              </a:r>
            </a:p>
          </p:txBody>
        </p:sp>
      </p:grpSp>
      <p:sp>
        <p:nvSpPr>
          <p:cNvPr id="33796" name="Oval 7">
            <a:extLst>
              <a:ext uri="{FF2B5EF4-FFF2-40B4-BE49-F238E27FC236}">
                <a16:creationId xmlns:a16="http://schemas.microsoft.com/office/drawing/2014/main" id="{FE5E2EFC-C573-FC41-99B1-CE23B647D304}"/>
              </a:ext>
            </a:extLst>
          </p:cNvPr>
          <p:cNvSpPr>
            <a:spLocks noChangeArrowheads="1"/>
          </p:cNvSpPr>
          <p:nvPr/>
        </p:nvSpPr>
        <p:spPr bwMode="auto">
          <a:xfrm>
            <a:off x="4052888" y="3092450"/>
            <a:ext cx="76200" cy="76200"/>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797" name="Oval 8">
            <a:extLst>
              <a:ext uri="{FF2B5EF4-FFF2-40B4-BE49-F238E27FC236}">
                <a16:creationId xmlns:a16="http://schemas.microsoft.com/office/drawing/2014/main" id="{D33DEBDF-37E4-AF43-A49D-4CC445D4B738}"/>
              </a:ext>
            </a:extLst>
          </p:cNvPr>
          <p:cNvSpPr>
            <a:spLocks noChangeArrowheads="1"/>
          </p:cNvSpPr>
          <p:nvPr/>
        </p:nvSpPr>
        <p:spPr bwMode="auto">
          <a:xfrm>
            <a:off x="2719388" y="2968625"/>
            <a:ext cx="76200" cy="76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798" name="Line 9">
            <a:extLst>
              <a:ext uri="{FF2B5EF4-FFF2-40B4-BE49-F238E27FC236}">
                <a16:creationId xmlns:a16="http://schemas.microsoft.com/office/drawing/2014/main" id="{6B0FB428-3748-7149-864F-CEE1C987B453}"/>
              </a:ext>
            </a:extLst>
          </p:cNvPr>
          <p:cNvSpPr>
            <a:spLocks noChangeShapeType="1"/>
          </p:cNvSpPr>
          <p:nvPr/>
        </p:nvSpPr>
        <p:spPr bwMode="auto">
          <a:xfrm flipV="1">
            <a:off x="2770188" y="2995613"/>
            <a:ext cx="0" cy="695325"/>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799" name="Line 10">
            <a:extLst>
              <a:ext uri="{FF2B5EF4-FFF2-40B4-BE49-F238E27FC236}">
                <a16:creationId xmlns:a16="http://schemas.microsoft.com/office/drawing/2014/main" id="{70EF67A3-6160-844B-BB1D-2FE5D252218D}"/>
              </a:ext>
            </a:extLst>
          </p:cNvPr>
          <p:cNvSpPr>
            <a:spLocks noChangeShapeType="1"/>
          </p:cNvSpPr>
          <p:nvPr/>
        </p:nvSpPr>
        <p:spPr bwMode="auto">
          <a:xfrm rot="5400000" flipV="1">
            <a:off x="3117057" y="2653506"/>
            <a:ext cx="1588" cy="69532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0" name="Line 11">
            <a:extLst>
              <a:ext uri="{FF2B5EF4-FFF2-40B4-BE49-F238E27FC236}">
                <a16:creationId xmlns:a16="http://schemas.microsoft.com/office/drawing/2014/main" id="{93F4B36F-5D4D-A748-9266-57AF916A3B9E}"/>
              </a:ext>
            </a:extLst>
          </p:cNvPr>
          <p:cNvSpPr>
            <a:spLocks noChangeShapeType="1"/>
          </p:cNvSpPr>
          <p:nvPr/>
        </p:nvSpPr>
        <p:spPr bwMode="auto">
          <a:xfrm flipH="1">
            <a:off x="2474913" y="3001963"/>
            <a:ext cx="295275" cy="37147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01" name="Text Box 12">
            <a:extLst>
              <a:ext uri="{FF2B5EF4-FFF2-40B4-BE49-F238E27FC236}">
                <a16:creationId xmlns:a16="http://schemas.microsoft.com/office/drawing/2014/main" id="{BE04803F-DA00-D345-AC57-C9444D5CE190}"/>
              </a:ext>
            </a:extLst>
          </p:cNvPr>
          <p:cNvSpPr txBox="1">
            <a:spLocks noChangeArrowheads="1"/>
          </p:cNvSpPr>
          <p:nvPr/>
        </p:nvSpPr>
        <p:spPr bwMode="auto">
          <a:xfrm>
            <a:off x="2298700" y="2752725"/>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L</a:t>
            </a:r>
          </a:p>
        </p:txBody>
      </p:sp>
      <p:sp>
        <p:nvSpPr>
          <p:cNvPr id="33802" name="Freeform 13">
            <a:extLst>
              <a:ext uri="{FF2B5EF4-FFF2-40B4-BE49-F238E27FC236}">
                <a16:creationId xmlns:a16="http://schemas.microsoft.com/office/drawing/2014/main" id="{3DD4A4A1-36D2-9C41-BAEB-2EC51EE95FA0}"/>
              </a:ext>
            </a:extLst>
          </p:cNvPr>
          <p:cNvSpPr>
            <a:spLocks/>
          </p:cNvSpPr>
          <p:nvPr/>
        </p:nvSpPr>
        <p:spPr bwMode="auto">
          <a:xfrm>
            <a:off x="4025900" y="1385888"/>
            <a:ext cx="882650" cy="3013075"/>
          </a:xfrm>
          <a:custGeom>
            <a:avLst/>
            <a:gdLst>
              <a:gd name="T0" fmla="*/ 882650 w 556"/>
              <a:gd name="T1" fmla="*/ 0 h 1898"/>
              <a:gd name="T2" fmla="*/ 0 w 556"/>
              <a:gd name="T3" fmla="*/ 1042988 h 1898"/>
              <a:gd name="T4" fmla="*/ 0 w 556"/>
              <a:gd name="T5" fmla="*/ 3013075 h 1898"/>
              <a:gd name="T6" fmla="*/ 871538 w 556"/>
              <a:gd name="T7" fmla="*/ 1860550 h 1898"/>
              <a:gd name="T8" fmla="*/ 882650 w 556"/>
              <a:gd name="T9" fmla="*/ 0 h 1898"/>
              <a:gd name="T10" fmla="*/ 0 60000 65536"/>
              <a:gd name="T11" fmla="*/ 0 60000 65536"/>
              <a:gd name="T12" fmla="*/ 0 60000 65536"/>
              <a:gd name="T13" fmla="*/ 0 60000 65536"/>
              <a:gd name="T14" fmla="*/ 0 60000 65536"/>
              <a:gd name="T15" fmla="*/ 0 w 556"/>
              <a:gd name="T16" fmla="*/ 0 h 1898"/>
              <a:gd name="T17" fmla="*/ 556 w 556"/>
              <a:gd name="T18" fmla="*/ 1898 h 1898"/>
            </a:gdLst>
            <a:ahLst/>
            <a:cxnLst>
              <a:cxn ang="T10">
                <a:pos x="T0" y="T1"/>
              </a:cxn>
              <a:cxn ang="T11">
                <a:pos x="T2" y="T3"/>
              </a:cxn>
              <a:cxn ang="T12">
                <a:pos x="T4" y="T5"/>
              </a:cxn>
              <a:cxn ang="T13">
                <a:pos x="T6" y="T7"/>
              </a:cxn>
              <a:cxn ang="T14">
                <a:pos x="T8" y="T9"/>
              </a:cxn>
            </a:cxnLst>
            <a:rect l="T15" t="T16" r="T17" b="T18"/>
            <a:pathLst>
              <a:path w="556" h="1898">
                <a:moveTo>
                  <a:pt x="556" y="0"/>
                </a:moveTo>
                <a:lnTo>
                  <a:pt x="0" y="657"/>
                </a:lnTo>
                <a:lnTo>
                  <a:pt x="0" y="1898"/>
                </a:lnTo>
                <a:lnTo>
                  <a:pt x="549" y="1172"/>
                </a:lnTo>
                <a:lnTo>
                  <a:pt x="556"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3803" name="Text Box 14">
            <a:extLst>
              <a:ext uri="{FF2B5EF4-FFF2-40B4-BE49-F238E27FC236}">
                <a16:creationId xmlns:a16="http://schemas.microsoft.com/office/drawing/2014/main" id="{27AFF6CF-AAFF-9F4D-90AA-0ED25685296E}"/>
              </a:ext>
            </a:extLst>
          </p:cNvPr>
          <p:cNvSpPr txBox="1">
            <a:spLocks noChangeArrowheads="1"/>
          </p:cNvSpPr>
          <p:nvPr/>
        </p:nvSpPr>
        <p:spPr bwMode="auto">
          <a:xfrm>
            <a:off x="2212975" y="32194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3804" name="Text Box 15">
            <a:extLst>
              <a:ext uri="{FF2B5EF4-FFF2-40B4-BE49-F238E27FC236}">
                <a16:creationId xmlns:a16="http://schemas.microsoft.com/office/drawing/2014/main" id="{D461B362-697B-8D48-A913-5C74E29D2E78}"/>
              </a:ext>
            </a:extLst>
          </p:cNvPr>
          <p:cNvSpPr txBox="1">
            <a:spLocks noChangeArrowheads="1"/>
          </p:cNvSpPr>
          <p:nvPr/>
        </p:nvSpPr>
        <p:spPr bwMode="auto">
          <a:xfrm>
            <a:off x="2616200" y="36131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3805" name="Text Box 16">
            <a:extLst>
              <a:ext uri="{FF2B5EF4-FFF2-40B4-BE49-F238E27FC236}">
                <a16:creationId xmlns:a16="http://schemas.microsoft.com/office/drawing/2014/main" id="{48353526-5758-FD42-B389-3706883F7544}"/>
              </a:ext>
            </a:extLst>
          </p:cNvPr>
          <p:cNvSpPr txBox="1">
            <a:spLocks noChangeArrowheads="1"/>
          </p:cNvSpPr>
          <p:nvPr/>
        </p:nvSpPr>
        <p:spPr bwMode="auto">
          <a:xfrm>
            <a:off x="3400425" y="26876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sp>
        <p:nvSpPr>
          <p:cNvPr id="33806" name="Oval 17">
            <a:extLst>
              <a:ext uri="{FF2B5EF4-FFF2-40B4-BE49-F238E27FC236}">
                <a16:creationId xmlns:a16="http://schemas.microsoft.com/office/drawing/2014/main" id="{D8BC6ED3-102C-DC4D-A4C3-22410DC2E110}"/>
              </a:ext>
            </a:extLst>
          </p:cNvPr>
          <p:cNvSpPr>
            <a:spLocks noChangeArrowheads="1"/>
          </p:cNvSpPr>
          <p:nvPr/>
        </p:nvSpPr>
        <p:spPr bwMode="auto">
          <a:xfrm>
            <a:off x="4052888" y="3092450"/>
            <a:ext cx="76200" cy="76200"/>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07" name="Text Box 18">
            <a:extLst>
              <a:ext uri="{FF2B5EF4-FFF2-40B4-BE49-F238E27FC236}">
                <a16:creationId xmlns:a16="http://schemas.microsoft.com/office/drawing/2014/main" id="{DC0FC306-AC3E-FD45-AA90-6F978605771D}"/>
              </a:ext>
            </a:extLst>
          </p:cNvPr>
          <p:cNvSpPr txBox="1">
            <a:spLocks noChangeArrowheads="1"/>
          </p:cNvSpPr>
          <p:nvPr/>
        </p:nvSpPr>
        <p:spPr bwMode="auto">
          <a:xfrm>
            <a:off x="4141788" y="2800350"/>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a:t>
            </a:r>
          </a:p>
        </p:txBody>
      </p:sp>
      <p:sp>
        <p:nvSpPr>
          <p:cNvPr id="33808" name="Line 19">
            <a:extLst>
              <a:ext uri="{FF2B5EF4-FFF2-40B4-BE49-F238E27FC236}">
                <a16:creationId xmlns:a16="http://schemas.microsoft.com/office/drawing/2014/main" id="{F5CEA4FA-C556-6C42-B408-C68CEB99643B}"/>
              </a:ext>
            </a:extLst>
          </p:cNvPr>
          <p:cNvSpPr>
            <a:spLocks noChangeShapeType="1"/>
          </p:cNvSpPr>
          <p:nvPr/>
        </p:nvSpPr>
        <p:spPr bwMode="auto">
          <a:xfrm flipH="1" flipV="1">
            <a:off x="2720975" y="3000375"/>
            <a:ext cx="4081463" cy="401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09" name="Line 21">
            <a:extLst>
              <a:ext uri="{FF2B5EF4-FFF2-40B4-BE49-F238E27FC236}">
                <a16:creationId xmlns:a16="http://schemas.microsoft.com/office/drawing/2014/main" id="{E9EE7F17-1AA1-764C-A63F-5E2857E8F76B}"/>
              </a:ext>
            </a:extLst>
          </p:cNvPr>
          <p:cNvSpPr>
            <a:spLocks noChangeShapeType="1"/>
          </p:cNvSpPr>
          <p:nvPr/>
        </p:nvSpPr>
        <p:spPr bwMode="auto">
          <a:xfrm flipV="1">
            <a:off x="717550" y="2795588"/>
            <a:ext cx="2219325" cy="2797175"/>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3810" name="Group 23">
            <a:extLst>
              <a:ext uri="{FF2B5EF4-FFF2-40B4-BE49-F238E27FC236}">
                <a16:creationId xmlns:a16="http://schemas.microsoft.com/office/drawing/2014/main" id="{2E39368D-EB05-7840-9853-CCE3D82B5C09}"/>
              </a:ext>
            </a:extLst>
          </p:cNvPr>
          <p:cNvGrpSpPr>
            <a:grpSpLocks/>
          </p:cNvGrpSpPr>
          <p:nvPr/>
        </p:nvGrpSpPr>
        <p:grpSpPr bwMode="auto">
          <a:xfrm>
            <a:off x="627063" y="4694238"/>
            <a:ext cx="1473200" cy="1292225"/>
            <a:chOff x="752" y="2957"/>
            <a:chExt cx="928" cy="814"/>
          </a:xfrm>
        </p:grpSpPr>
        <p:sp>
          <p:nvSpPr>
            <p:cNvPr id="33828" name="Oval 24">
              <a:extLst>
                <a:ext uri="{FF2B5EF4-FFF2-40B4-BE49-F238E27FC236}">
                  <a16:creationId xmlns:a16="http://schemas.microsoft.com/office/drawing/2014/main" id="{C881CDE1-97BB-C44F-9979-E56A9FE4E171}"/>
                </a:ext>
              </a:extLst>
            </p:cNvPr>
            <p:cNvSpPr>
              <a:spLocks noChangeArrowheads="1"/>
            </p:cNvSpPr>
            <p:nvPr/>
          </p:nvSpPr>
          <p:spPr bwMode="auto">
            <a:xfrm>
              <a:off x="1071" y="3134"/>
              <a:ext cx="48" cy="48"/>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29" name="Line 25">
              <a:extLst>
                <a:ext uri="{FF2B5EF4-FFF2-40B4-BE49-F238E27FC236}">
                  <a16:creationId xmlns:a16="http://schemas.microsoft.com/office/drawing/2014/main" id="{5120D28D-CAAF-E448-B851-8502F97968F6}"/>
                </a:ext>
              </a:extLst>
            </p:cNvPr>
            <p:cNvSpPr>
              <a:spLocks noChangeShapeType="1"/>
            </p:cNvSpPr>
            <p:nvPr/>
          </p:nvSpPr>
          <p:spPr bwMode="auto">
            <a:xfrm flipV="1">
              <a:off x="1103" y="3151"/>
              <a:ext cx="0" cy="438"/>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30" name="Line 26">
              <a:extLst>
                <a:ext uri="{FF2B5EF4-FFF2-40B4-BE49-F238E27FC236}">
                  <a16:creationId xmlns:a16="http://schemas.microsoft.com/office/drawing/2014/main" id="{93E42BB6-BC7F-6F48-989C-6F0BD37CE69A}"/>
                </a:ext>
              </a:extLst>
            </p:cNvPr>
            <p:cNvSpPr>
              <a:spLocks noChangeShapeType="1"/>
            </p:cNvSpPr>
            <p:nvPr/>
          </p:nvSpPr>
          <p:spPr bwMode="auto">
            <a:xfrm rot="5400000" flipV="1">
              <a:off x="1321" y="2936"/>
              <a:ext cx="1" cy="438"/>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31" name="Line 27">
              <a:extLst>
                <a:ext uri="{FF2B5EF4-FFF2-40B4-BE49-F238E27FC236}">
                  <a16:creationId xmlns:a16="http://schemas.microsoft.com/office/drawing/2014/main" id="{1C5271F0-FDDE-1C48-B453-19FB055AB147}"/>
                </a:ext>
              </a:extLst>
            </p:cNvPr>
            <p:cNvSpPr>
              <a:spLocks noChangeShapeType="1"/>
            </p:cNvSpPr>
            <p:nvPr/>
          </p:nvSpPr>
          <p:spPr bwMode="auto">
            <a:xfrm flipH="1">
              <a:off x="917" y="3155"/>
              <a:ext cx="186" cy="234"/>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832" name="Text Box 28">
              <a:extLst>
                <a:ext uri="{FF2B5EF4-FFF2-40B4-BE49-F238E27FC236}">
                  <a16:creationId xmlns:a16="http://schemas.microsoft.com/office/drawing/2014/main" id="{57A68685-4DA5-4745-A38F-1A3EDFD209FB}"/>
                </a:ext>
              </a:extLst>
            </p:cNvPr>
            <p:cNvSpPr txBox="1">
              <a:spLocks noChangeArrowheads="1"/>
            </p:cNvSpPr>
            <p:nvPr/>
          </p:nvSpPr>
          <p:spPr bwMode="auto">
            <a:xfrm>
              <a:off x="799" y="2998"/>
              <a:ext cx="2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R</a:t>
              </a:r>
            </a:p>
          </p:txBody>
        </p:sp>
        <p:sp>
          <p:nvSpPr>
            <p:cNvPr id="33833" name="Text Box 29">
              <a:extLst>
                <a:ext uri="{FF2B5EF4-FFF2-40B4-BE49-F238E27FC236}">
                  <a16:creationId xmlns:a16="http://schemas.microsoft.com/office/drawing/2014/main" id="{7B08DA36-8346-2E42-9178-26F031B6C7D5}"/>
                </a:ext>
              </a:extLst>
            </p:cNvPr>
            <p:cNvSpPr txBox="1">
              <a:spLocks noChangeArrowheads="1"/>
            </p:cNvSpPr>
            <p:nvPr/>
          </p:nvSpPr>
          <p:spPr bwMode="auto">
            <a:xfrm>
              <a:off x="752" y="3292"/>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3834" name="Text Box 30">
              <a:extLst>
                <a:ext uri="{FF2B5EF4-FFF2-40B4-BE49-F238E27FC236}">
                  <a16:creationId xmlns:a16="http://schemas.microsoft.com/office/drawing/2014/main" id="{1978A397-07F5-CB4A-B030-C1B40BEEE5C3}"/>
                </a:ext>
              </a:extLst>
            </p:cNvPr>
            <p:cNvSpPr txBox="1">
              <a:spLocks noChangeArrowheads="1"/>
            </p:cNvSpPr>
            <p:nvPr/>
          </p:nvSpPr>
          <p:spPr bwMode="auto">
            <a:xfrm>
              <a:off x="1006" y="3540"/>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3835" name="Text Box 31">
              <a:extLst>
                <a:ext uri="{FF2B5EF4-FFF2-40B4-BE49-F238E27FC236}">
                  <a16:creationId xmlns:a16="http://schemas.microsoft.com/office/drawing/2014/main" id="{3E710D9E-F936-B347-BE44-DF58F079D3AF}"/>
                </a:ext>
              </a:extLst>
            </p:cNvPr>
            <p:cNvSpPr txBox="1">
              <a:spLocks noChangeArrowheads="1"/>
            </p:cNvSpPr>
            <p:nvPr/>
          </p:nvSpPr>
          <p:spPr bwMode="auto">
            <a:xfrm>
              <a:off x="1500" y="2957"/>
              <a:ext cx="1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grpSp>
      <p:grpSp>
        <p:nvGrpSpPr>
          <p:cNvPr id="33811" name="Group 32">
            <a:extLst>
              <a:ext uri="{FF2B5EF4-FFF2-40B4-BE49-F238E27FC236}">
                <a16:creationId xmlns:a16="http://schemas.microsoft.com/office/drawing/2014/main" id="{60E7402A-5F34-2F49-9BAE-F56A43D69E66}"/>
              </a:ext>
            </a:extLst>
          </p:cNvPr>
          <p:cNvGrpSpPr>
            <a:grpSpLocks/>
          </p:cNvGrpSpPr>
          <p:nvPr/>
        </p:nvGrpSpPr>
        <p:grpSpPr bwMode="auto">
          <a:xfrm>
            <a:off x="1176338" y="2219325"/>
            <a:ext cx="5638800" cy="4186238"/>
            <a:chOff x="1098" y="1398"/>
            <a:chExt cx="3552" cy="2637"/>
          </a:xfrm>
        </p:grpSpPr>
        <p:sp>
          <p:nvSpPr>
            <p:cNvPr id="33822" name="Oval 33">
              <a:extLst>
                <a:ext uri="{FF2B5EF4-FFF2-40B4-BE49-F238E27FC236}">
                  <a16:creationId xmlns:a16="http://schemas.microsoft.com/office/drawing/2014/main" id="{DC79E2E4-6237-AA48-88B7-B784D4FF88F4}"/>
                </a:ext>
              </a:extLst>
            </p:cNvPr>
            <p:cNvSpPr>
              <a:spLocks noChangeArrowheads="1"/>
            </p:cNvSpPr>
            <p:nvPr/>
          </p:nvSpPr>
          <p:spPr bwMode="auto">
            <a:xfrm>
              <a:off x="2233" y="2799"/>
              <a:ext cx="48" cy="48"/>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23" name="Freeform 34">
              <a:extLst>
                <a:ext uri="{FF2B5EF4-FFF2-40B4-BE49-F238E27FC236}">
                  <a16:creationId xmlns:a16="http://schemas.microsoft.com/office/drawing/2014/main" id="{468A58E2-C007-904F-A9C6-9A43B9B366AD}"/>
                </a:ext>
              </a:extLst>
            </p:cNvPr>
            <p:cNvSpPr>
              <a:spLocks/>
            </p:cNvSpPr>
            <p:nvPr/>
          </p:nvSpPr>
          <p:spPr bwMode="auto">
            <a:xfrm>
              <a:off x="1894" y="2176"/>
              <a:ext cx="554" cy="1859"/>
            </a:xfrm>
            <a:custGeom>
              <a:avLst/>
              <a:gdLst>
                <a:gd name="T0" fmla="*/ 554 w 554"/>
                <a:gd name="T1" fmla="*/ 0 h 1859"/>
                <a:gd name="T2" fmla="*/ 0 w 554"/>
                <a:gd name="T3" fmla="*/ 618 h 1859"/>
                <a:gd name="T4" fmla="*/ 0 w 554"/>
                <a:gd name="T5" fmla="*/ 1859 h 1859"/>
                <a:gd name="T6" fmla="*/ 554 w 554"/>
                <a:gd name="T7" fmla="*/ 1193 h 1859"/>
                <a:gd name="T8" fmla="*/ 554 w 554"/>
                <a:gd name="T9" fmla="*/ 0 h 1859"/>
                <a:gd name="T10" fmla="*/ 0 60000 65536"/>
                <a:gd name="T11" fmla="*/ 0 60000 65536"/>
                <a:gd name="T12" fmla="*/ 0 60000 65536"/>
                <a:gd name="T13" fmla="*/ 0 60000 65536"/>
                <a:gd name="T14" fmla="*/ 0 60000 65536"/>
                <a:gd name="T15" fmla="*/ 0 w 554"/>
                <a:gd name="T16" fmla="*/ 0 h 1859"/>
                <a:gd name="T17" fmla="*/ 554 w 554"/>
                <a:gd name="T18" fmla="*/ 1859 h 1859"/>
              </a:gdLst>
              <a:ahLst/>
              <a:cxnLst>
                <a:cxn ang="T10">
                  <a:pos x="T0" y="T1"/>
                </a:cxn>
                <a:cxn ang="T11">
                  <a:pos x="T2" y="T3"/>
                </a:cxn>
                <a:cxn ang="T12">
                  <a:pos x="T4" y="T5"/>
                </a:cxn>
                <a:cxn ang="T13">
                  <a:pos x="T6" y="T7"/>
                </a:cxn>
                <a:cxn ang="T14">
                  <a:pos x="T8" y="T9"/>
                </a:cxn>
              </a:cxnLst>
              <a:rect l="T15" t="T16" r="T17" b="T18"/>
              <a:pathLst>
                <a:path w="554" h="1859">
                  <a:moveTo>
                    <a:pt x="554" y="0"/>
                  </a:moveTo>
                  <a:lnTo>
                    <a:pt x="0" y="618"/>
                  </a:lnTo>
                  <a:lnTo>
                    <a:pt x="0" y="1859"/>
                  </a:lnTo>
                  <a:lnTo>
                    <a:pt x="554" y="1193"/>
                  </a:lnTo>
                  <a:lnTo>
                    <a:pt x="554"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3824" name="Line 35">
              <a:extLst>
                <a:ext uri="{FF2B5EF4-FFF2-40B4-BE49-F238E27FC236}">
                  <a16:creationId xmlns:a16="http://schemas.microsoft.com/office/drawing/2014/main" id="{E5154196-76A0-D140-8A2E-7FED8E171419}"/>
                </a:ext>
              </a:extLst>
            </p:cNvPr>
            <p:cNvSpPr>
              <a:spLocks noChangeShapeType="1"/>
            </p:cNvSpPr>
            <p:nvPr/>
          </p:nvSpPr>
          <p:spPr bwMode="auto">
            <a:xfrm flipH="1">
              <a:off x="1098" y="2137"/>
              <a:ext cx="3552" cy="1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825" name="Oval 36">
              <a:extLst>
                <a:ext uri="{FF2B5EF4-FFF2-40B4-BE49-F238E27FC236}">
                  <a16:creationId xmlns:a16="http://schemas.microsoft.com/office/drawing/2014/main" id="{4877BC4D-4442-C040-9E63-7376BA98D35B}"/>
                </a:ext>
              </a:extLst>
            </p:cNvPr>
            <p:cNvSpPr>
              <a:spLocks noChangeArrowheads="1"/>
            </p:cNvSpPr>
            <p:nvPr/>
          </p:nvSpPr>
          <p:spPr bwMode="auto">
            <a:xfrm>
              <a:off x="2233" y="2799"/>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3826" name="Line 37">
              <a:extLst>
                <a:ext uri="{FF2B5EF4-FFF2-40B4-BE49-F238E27FC236}">
                  <a16:creationId xmlns:a16="http://schemas.microsoft.com/office/drawing/2014/main" id="{352A8D27-016F-5540-9BFA-47E6A68ECEA8}"/>
                </a:ext>
              </a:extLst>
            </p:cNvPr>
            <p:cNvSpPr>
              <a:spLocks noChangeShapeType="1"/>
            </p:cNvSpPr>
            <p:nvPr/>
          </p:nvSpPr>
          <p:spPr bwMode="auto">
            <a:xfrm flipV="1">
              <a:off x="1988" y="1398"/>
              <a:ext cx="1398" cy="17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27" name="Text Box 38">
              <a:extLst>
                <a:ext uri="{FF2B5EF4-FFF2-40B4-BE49-F238E27FC236}">
                  <a16:creationId xmlns:a16="http://schemas.microsoft.com/office/drawing/2014/main" id="{C1D5E1F4-5B57-C34B-A856-781B46290362}"/>
                </a:ext>
              </a:extLst>
            </p:cNvPr>
            <p:cNvSpPr txBox="1">
              <a:spLocks noChangeArrowheads="1"/>
            </p:cNvSpPr>
            <p:nvPr/>
          </p:nvSpPr>
          <p:spPr bwMode="auto">
            <a:xfrm>
              <a:off x="1862" y="2573"/>
              <a:ext cx="5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a:t>
              </a:r>
            </a:p>
          </p:txBody>
        </p:sp>
      </p:grpSp>
      <p:grpSp>
        <p:nvGrpSpPr>
          <p:cNvPr id="33812" name="Group 39">
            <a:extLst>
              <a:ext uri="{FF2B5EF4-FFF2-40B4-BE49-F238E27FC236}">
                <a16:creationId xmlns:a16="http://schemas.microsoft.com/office/drawing/2014/main" id="{D2209FA1-E90B-9E4E-8405-2CB4A697C1F3}"/>
              </a:ext>
            </a:extLst>
          </p:cNvPr>
          <p:cNvGrpSpPr>
            <a:grpSpLocks/>
          </p:cNvGrpSpPr>
          <p:nvPr/>
        </p:nvGrpSpPr>
        <p:grpSpPr bwMode="auto">
          <a:xfrm>
            <a:off x="1163638" y="1906588"/>
            <a:ext cx="1598612" cy="3016250"/>
            <a:chOff x="1090" y="1201"/>
            <a:chExt cx="1007" cy="1900"/>
          </a:xfrm>
        </p:grpSpPr>
        <p:sp>
          <p:nvSpPr>
            <p:cNvPr id="33818" name="Line 40">
              <a:extLst>
                <a:ext uri="{FF2B5EF4-FFF2-40B4-BE49-F238E27FC236}">
                  <a16:creationId xmlns:a16="http://schemas.microsoft.com/office/drawing/2014/main" id="{0831EBB8-873B-A24E-B7ED-250602CC61CC}"/>
                </a:ext>
              </a:extLst>
            </p:cNvPr>
            <p:cNvSpPr>
              <a:spLocks noChangeShapeType="1"/>
            </p:cNvSpPr>
            <p:nvPr/>
          </p:nvSpPr>
          <p:spPr bwMode="auto">
            <a:xfrm flipV="1">
              <a:off x="1097" y="2464"/>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19" name="Line 41">
              <a:extLst>
                <a:ext uri="{FF2B5EF4-FFF2-40B4-BE49-F238E27FC236}">
                  <a16:creationId xmlns:a16="http://schemas.microsoft.com/office/drawing/2014/main" id="{D94E13E7-7F5A-1D45-8AE9-8CCF1017CC4B}"/>
                </a:ext>
              </a:extLst>
            </p:cNvPr>
            <p:cNvSpPr>
              <a:spLocks noChangeShapeType="1"/>
            </p:cNvSpPr>
            <p:nvPr/>
          </p:nvSpPr>
          <p:spPr bwMode="auto">
            <a:xfrm flipV="1">
              <a:off x="2092" y="1201"/>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3820" name="Line 42">
              <a:extLst>
                <a:ext uri="{FF2B5EF4-FFF2-40B4-BE49-F238E27FC236}">
                  <a16:creationId xmlns:a16="http://schemas.microsoft.com/office/drawing/2014/main" id="{3DD4A848-0C1B-AD4C-8395-60332E5DEEDF}"/>
                </a:ext>
              </a:extLst>
            </p:cNvPr>
            <p:cNvSpPr>
              <a:spLocks noChangeShapeType="1"/>
            </p:cNvSpPr>
            <p:nvPr/>
          </p:nvSpPr>
          <p:spPr bwMode="auto">
            <a:xfrm flipV="1">
              <a:off x="1090" y="1316"/>
              <a:ext cx="1007" cy="1269"/>
            </a:xfrm>
            <a:prstGeom prst="line">
              <a:avLst/>
            </a:prstGeom>
            <a:noFill/>
            <a:ln w="12700">
              <a:solidFill>
                <a:schemeClr val="tx1"/>
              </a:solidFill>
              <a:miter lim="800000"/>
              <a:headEnd type="arrow" w="med" len="me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3821" name="Text Box 43">
              <a:extLst>
                <a:ext uri="{FF2B5EF4-FFF2-40B4-BE49-F238E27FC236}">
                  <a16:creationId xmlns:a16="http://schemas.microsoft.com/office/drawing/2014/main" id="{E89F23A0-02F8-7B4A-A5C7-2A08AFBFE014}"/>
                </a:ext>
              </a:extLst>
            </p:cNvPr>
            <p:cNvSpPr txBox="1">
              <a:spLocks noChangeArrowheads="1"/>
            </p:cNvSpPr>
            <p:nvPr/>
          </p:nvSpPr>
          <p:spPr bwMode="auto">
            <a:xfrm rot="-3084402">
              <a:off x="1114" y="1762"/>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baseline B</a:t>
              </a:r>
            </a:p>
          </p:txBody>
        </p:sp>
      </p:grpSp>
      <p:sp>
        <p:nvSpPr>
          <p:cNvPr id="33813" name="Text Box 47">
            <a:extLst>
              <a:ext uri="{FF2B5EF4-FFF2-40B4-BE49-F238E27FC236}">
                <a16:creationId xmlns:a16="http://schemas.microsoft.com/office/drawing/2014/main" id="{D0194910-A7D3-0B47-8CDC-1763F1103C83}"/>
              </a:ext>
            </a:extLst>
          </p:cNvPr>
          <p:cNvSpPr txBox="1">
            <a:spLocks noChangeArrowheads="1"/>
          </p:cNvSpPr>
          <p:nvPr/>
        </p:nvSpPr>
        <p:spPr bwMode="auto">
          <a:xfrm>
            <a:off x="3602038" y="5387975"/>
            <a:ext cx="1136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Disparity:</a:t>
            </a:r>
          </a:p>
        </p:txBody>
      </p:sp>
      <p:sp>
        <p:nvSpPr>
          <p:cNvPr id="33814" name="AutoShape 48">
            <a:extLst>
              <a:ext uri="{FF2B5EF4-FFF2-40B4-BE49-F238E27FC236}">
                <a16:creationId xmlns:a16="http://schemas.microsoft.com/office/drawing/2014/main" id="{4591BDA0-3C2E-2445-B71C-19053772F781}"/>
              </a:ext>
            </a:extLst>
          </p:cNvPr>
          <p:cNvSpPr>
            <a:spLocks noChangeArrowheads="1"/>
          </p:cNvSpPr>
          <p:nvPr/>
        </p:nvSpPr>
        <p:spPr bwMode="auto">
          <a:xfrm>
            <a:off x="6416675" y="5851525"/>
            <a:ext cx="293688" cy="249238"/>
          </a:xfrm>
          <a:prstGeom prst="rightArrow">
            <a:avLst>
              <a:gd name="adj1" fmla="val 50000"/>
              <a:gd name="adj2" fmla="val 29459"/>
            </a:avLst>
          </a:prstGeom>
          <a:solidFill>
            <a:srgbClr val="0033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pic>
        <p:nvPicPr>
          <p:cNvPr id="33815" name="Picture 49" descr="Z">
            <a:extLst>
              <a:ext uri="{FF2B5EF4-FFF2-40B4-BE49-F238E27FC236}">
                <a16:creationId xmlns:a16="http://schemas.microsoft.com/office/drawing/2014/main" id="{5B8566BD-63E8-A44D-9F2C-217F04933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925" y="5656263"/>
            <a:ext cx="10509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Rectangle 50">
            <a:extLst>
              <a:ext uri="{FF2B5EF4-FFF2-40B4-BE49-F238E27FC236}">
                <a16:creationId xmlns:a16="http://schemas.microsoft.com/office/drawing/2014/main" id="{1244FAC1-E616-014D-ABDF-FABBF97F9783}"/>
              </a:ext>
            </a:extLst>
          </p:cNvPr>
          <p:cNvSpPr>
            <a:spLocks noChangeArrowheads="1"/>
          </p:cNvSpPr>
          <p:nvPr/>
        </p:nvSpPr>
        <p:spPr bwMode="auto">
          <a:xfrm>
            <a:off x="6840538" y="5602288"/>
            <a:ext cx="1219200" cy="784225"/>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pic>
        <p:nvPicPr>
          <p:cNvPr id="33817" name="Picture 51" descr="uv">
            <a:extLst>
              <a:ext uri="{FF2B5EF4-FFF2-40B4-BE49-F238E27FC236}">
                <a16:creationId xmlns:a16="http://schemas.microsoft.com/office/drawing/2014/main" id="{ABAE3EA1-7935-4B46-87CB-AF764E253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175" y="3919538"/>
            <a:ext cx="3062288"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455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FE172CA-0E96-5C48-B621-5187C3F8D7F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Vision</a:t>
            </a:r>
          </a:p>
        </p:txBody>
      </p:sp>
      <p:pic>
        <p:nvPicPr>
          <p:cNvPr id="35842" name="Picture 3" descr="stereo-left">
            <a:extLst>
              <a:ext uri="{FF2B5EF4-FFF2-40B4-BE49-F238E27FC236}">
                <a16:creationId xmlns:a16="http://schemas.microsoft.com/office/drawing/2014/main" id="{C9BA8EA7-A054-CB42-8E85-96990FD45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622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descr="stereo-right">
            <a:extLst>
              <a:ext uri="{FF2B5EF4-FFF2-40B4-BE49-F238E27FC236}">
                <a16:creationId xmlns:a16="http://schemas.microsoft.com/office/drawing/2014/main" id="{A155CE19-FA0C-B94A-BC3A-A271FCA031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622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844" name="Group 6">
            <a:extLst>
              <a:ext uri="{FF2B5EF4-FFF2-40B4-BE49-F238E27FC236}">
                <a16:creationId xmlns:a16="http://schemas.microsoft.com/office/drawing/2014/main" id="{C0C29429-C8A9-0F45-BDAB-6498EEB181BB}"/>
              </a:ext>
            </a:extLst>
          </p:cNvPr>
          <p:cNvGrpSpPr>
            <a:grpSpLocks/>
          </p:cNvGrpSpPr>
          <p:nvPr/>
        </p:nvGrpSpPr>
        <p:grpSpPr bwMode="auto">
          <a:xfrm>
            <a:off x="3355975" y="3506788"/>
            <a:ext cx="533400" cy="460375"/>
            <a:chOff x="2642" y="1853"/>
            <a:chExt cx="336" cy="290"/>
          </a:xfrm>
        </p:grpSpPr>
        <p:sp>
          <p:nvSpPr>
            <p:cNvPr id="35879" name="Rectangle 7">
              <a:extLst>
                <a:ext uri="{FF2B5EF4-FFF2-40B4-BE49-F238E27FC236}">
                  <a16:creationId xmlns:a16="http://schemas.microsoft.com/office/drawing/2014/main" id="{717EFD2E-CE50-5F4C-BF84-F8369C91665A}"/>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80" name="Rectangle 8">
              <a:extLst>
                <a:ext uri="{FF2B5EF4-FFF2-40B4-BE49-F238E27FC236}">
                  <a16:creationId xmlns:a16="http://schemas.microsoft.com/office/drawing/2014/main" id="{5BD8E75F-CA09-B44D-B54E-176B6D7D91FA}"/>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81" name="Line 9">
              <a:extLst>
                <a:ext uri="{FF2B5EF4-FFF2-40B4-BE49-F238E27FC236}">
                  <a16:creationId xmlns:a16="http://schemas.microsoft.com/office/drawing/2014/main" id="{566C9540-93FB-0748-97C7-01B50B89ACFE}"/>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2" name="Line 10">
              <a:extLst>
                <a:ext uri="{FF2B5EF4-FFF2-40B4-BE49-F238E27FC236}">
                  <a16:creationId xmlns:a16="http://schemas.microsoft.com/office/drawing/2014/main" id="{A2BD0453-6D53-5F4B-A6AB-FF9E475D787D}"/>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3" name="Line 11">
              <a:extLst>
                <a:ext uri="{FF2B5EF4-FFF2-40B4-BE49-F238E27FC236}">
                  <a16:creationId xmlns:a16="http://schemas.microsoft.com/office/drawing/2014/main" id="{E022C323-ECD9-E441-8EB0-CDA2F17637BA}"/>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4" name="Line 12">
              <a:extLst>
                <a:ext uri="{FF2B5EF4-FFF2-40B4-BE49-F238E27FC236}">
                  <a16:creationId xmlns:a16="http://schemas.microsoft.com/office/drawing/2014/main" id="{5EF161B8-FA4F-1B43-9F5A-267C7D019C7A}"/>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5" name="Line 13">
              <a:extLst>
                <a:ext uri="{FF2B5EF4-FFF2-40B4-BE49-F238E27FC236}">
                  <a16:creationId xmlns:a16="http://schemas.microsoft.com/office/drawing/2014/main" id="{5FE2EF55-C088-B842-A3B8-74DF2ECAFFE4}"/>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6" name="Line 14">
              <a:extLst>
                <a:ext uri="{FF2B5EF4-FFF2-40B4-BE49-F238E27FC236}">
                  <a16:creationId xmlns:a16="http://schemas.microsoft.com/office/drawing/2014/main" id="{E8526535-FC6F-2947-A4FC-B33E9E38921B}"/>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87" name="Oval 15">
              <a:extLst>
                <a:ext uri="{FF2B5EF4-FFF2-40B4-BE49-F238E27FC236}">
                  <a16:creationId xmlns:a16="http://schemas.microsoft.com/office/drawing/2014/main" id="{8EBC9566-88A9-2843-86D7-7D33761C2463}"/>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35845" name="Line 16">
            <a:extLst>
              <a:ext uri="{FF2B5EF4-FFF2-40B4-BE49-F238E27FC236}">
                <a16:creationId xmlns:a16="http://schemas.microsoft.com/office/drawing/2014/main" id="{AD5DB1C2-52FA-F54F-8B9D-70C53ACDBF8D}"/>
              </a:ext>
            </a:extLst>
          </p:cNvPr>
          <p:cNvSpPr>
            <a:spLocks noChangeShapeType="1"/>
          </p:cNvSpPr>
          <p:nvPr/>
        </p:nvSpPr>
        <p:spPr bwMode="auto">
          <a:xfrm flipH="1">
            <a:off x="3241675" y="3433763"/>
            <a:ext cx="72866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5846" name="Group 18">
            <a:extLst>
              <a:ext uri="{FF2B5EF4-FFF2-40B4-BE49-F238E27FC236}">
                <a16:creationId xmlns:a16="http://schemas.microsoft.com/office/drawing/2014/main" id="{D693DBD8-E44C-EC44-A0B0-F4FEF764AF6F}"/>
              </a:ext>
            </a:extLst>
          </p:cNvPr>
          <p:cNvGrpSpPr>
            <a:grpSpLocks/>
          </p:cNvGrpSpPr>
          <p:nvPr/>
        </p:nvGrpSpPr>
        <p:grpSpPr bwMode="auto">
          <a:xfrm>
            <a:off x="1600200" y="3506788"/>
            <a:ext cx="533400" cy="460375"/>
            <a:chOff x="2642" y="1853"/>
            <a:chExt cx="336" cy="290"/>
          </a:xfrm>
        </p:grpSpPr>
        <p:sp>
          <p:nvSpPr>
            <p:cNvPr id="35870" name="Rectangle 19">
              <a:extLst>
                <a:ext uri="{FF2B5EF4-FFF2-40B4-BE49-F238E27FC236}">
                  <a16:creationId xmlns:a16="http://schemas.microsoft.com/office/drawing/2014/main" id="{AC2B0AA3-24BF-6144-B156-9BC187829C2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71" name="Rectangle 20">
              <a:extLst>
                <a:ext uri="{FF2B5EF4-FFF2-40B4-BE49-F238E27FC236}">
                  <a16:creationId xmlns:a16="http://schemas.microsoft.com/office/drawing/2014/main" id="{7B0F7EA0-99D0-BA4B-A261-89122E7C15DE}"/>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72" name="Line 21">
              <a:extLst>
                <a:ext uri="{FF2B5EF4-FFF2-40B4-BE49-F238E27FC236}">
                  <a16:creationId xmlns:a16="http://schemas.microsoft.com/office/drawing/2014/main" id="{B432B072-69F2-7741-BF55-77B4B16571E3}"/>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3" name="Line 22">
              <a:extLst>
                <a:ext uri="{FF2B5EF4-FFF2-40B4-BE49-F238E27FC236}">
                  <a16:creationId xmlns:a16="http://schemas.microsoft.com/office/drawing/2014/main" id="{D0A45167-07E8-4E4F-980B-A4FC79AB2F91}"/>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4" name="Line 23">
              <a:extLst>
                <a:ext uri="{FF2B5EF4-FFF2-40B4-BE49-F238E27FC236}">
                  <a16:creationId xmlns:a16="http://schemas.microsoft.com/office/drawing/2014/main" id="{BA6B38FC-C6EA-0348-90DE-D0211CDC8E69}"/>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5" name="Line 24">
              <a:extLst>
                <a:ext uri="{FF2B5EF4-FFF2-40B4-BE49-F238E27FC236}">
                  <a16:creationId xmlns:a16="http://schemas.microsoft.com/office/drawing/2014/main" id="{B2C25593-A32A-B34A-A09B-071F132FC211}"/>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6" name="Line 25">
              <a:extLst>
                <a:ext uri="{FF2B5EF4-FFF2-40B4-BE49-F238E27FC236}">
                  <a16:creationId xmlns:a16="http://schemas.microsoft.com/office/drawing/2014/main" id="{4433F625-B84C-6C4C-9AE0-37EB9E8DED0E}"/>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7" name="Line 26">
              <a:extLst>
                <a:ext uri="{FF2B5EF4-FFF2-40B4-BE49-F238E27FC236}">
                  <a16:creationId xmlns:a16="http://schemas.microsoft.com/office/drawing/2014/main" id="{2AA395B2-F72B-AF4B-9C98-A86C69A1799F}"/>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78" name="Oval 27">
              <a:extLst>
                <a:ext uri="{FF2B5EF4-FFF2-40B4-BE49-F238E27FC236}">
                  <a16:creationId xmlns:a16="http://schemas.microsoft.com/office/drawing/2014/main" id="{7A672337-182D-0D47-BBC9-B50AA95B1DA0}"/>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726045" name="Freeform 29">
            <a:extLst>
              <a:ext uri="{FF2B5EF4-FFF2-40B4-BE49-F238E27FC236}">
                <a16:creationId xmlns:a16="http://schemas.microsoft.com/office/drawing/2014/main" id="{674C7710-D0A3-E840-BA4F-58040503AC12}"/>
              </a:ext>
            </a:extLst>
          </p:cNvPr>
          <p:cNvSpPr>
            <a:spLocks/>
          </p:cNvSpPr>
          <p:nvPr/>
        </p:nvSpPr>
        <p:spPr bwMode="auto">
          <a:xfrm>
            <a:off x="1371600" y="4451350"/>
            <a:ext cx="2824163" cy="762000"/>
          </a:xfrm>
          <a:custGeom>
            <a:avLst/>
            <a:gdLst>
              <a:gd name="T0" fmla="*/ 0 w 1779"/>
              <a:gd name="T1" fmla="*/ 762000 h 480"/>
              <a:gd name="T2" fmla="*/ 481013 w 1779"/>
              <a:gd name="T3" fmla="*/ 311150 h 480"/>
              <a:gd name="T4" fmla="*/ 923925 w 1779"/>
              <a:gd name="T5" fmla="*/ 73025 h 480"/>
              <a:gd name="T6" fmla="*/ 1357313 w 1779"/>
              <a:gd name="T7" fmla="*/ 1588 h 480"/>
              <a:gd name="T8" fmla="*/ 1833563 w 1779"/>
              <a:gd name="T9" fmla="*/ 63500 h 480"/>
              <a:gd name="T10" fmla="*/ 2366963 w 1779"/>
              <a:gd name="T11" fmla="*/ 350838 h 480"/>
              <a:gd name="T12" fmla="*/ 2824163 w 1779"/>
              <a:gd name="T13" fmla="*/ 762000 h 480"/>
              <a:gd name="T14" fmla="*/ 0 60000 65536"/>
              <a:gd name="T15" fmla="*/ 0 60000 65536"/>
              <a:gd name="T16" fmla="*/ 0 60000 65536"/>
              <a:gd name="T17" fmla="*/ 0 60000 65536"/>
              <a:gd name="T18" fmla="*/ 0 60000 65536"/>
              <a:gd name="T19" fmla="*/ 0 60000 65536"/>
              <a:gd name="T20" fmla="*/ 0 60000 65536"/>
              <a:gd name="T21" fmla="*/ 0 w 1779"/>
              <a:gd name="T22" fmla="*/ 0 h 480"/>
              <a:gd name="T23" fmla="*/ 1779 w 1779"/>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9" h="480">
                <a:moveTo>
                  <a:pt x="0" y="480"/>
                </a:moveTo>
                <a:cubicBezTo>
                  <a:pt x="50" y="433"/>
                  <a:pt x="206" y="268"/>
                  <a:pt x="303" y="196"/>
                </a:cubicBezTo>
                <a:cubicBezTo>
                  <a:pt x="400" y="124"/>
                  <a:pt x="490" y="79"/>
                  <a:pt x="582" y="46"/>
                </a:cubicBezTo>
                <a:cubicBezTo>
                  <a:pt x="674" y="13"/>
                  <a:pt x="760" y="2"/>
                  <a:pt x="855" y="1"/>
                </a:cubicBezTo>
                <a:cubicBezTo>
                  <a:pt x="950" y="0"/>
                  <a:pt x="1049" y="3"/>
                  <a:pt x="1155" y="40"/>
                </a:cubicBezTo>
                <a:cubicBezTo>
                  <a:pt x="1261" y="77"/>
                  <a:pt x="1387" y="148"/>
                  <a:pt x="1491" y="221"/>
                </a:cubicBezTo>
                <a:cubicBezTo>
                  <a:pt x="1595" y="294"/>
                  <a:pt x="1719" y="426"/>
                  <a:pt x="1779" y="480"/>
                </a:cubicBezTo>
              </a:path>
            </a:pathLst>
          </a:custGeom>
          <a:noFill/>
          <a:ln w="1905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30">
            <a:extLst>
              <a:ext uri="{FF2B5EF4-FFF2-40B4-BE49-F238E27FC236}">
                <a16:creationId xmlns:a16="http://schemas.microsoft.com/office/drawing/2014/main" id="{FB9B3088-2413-EE42-BC40-C699DC070152}"/>
              </a:ext>
            </a:extLst>
          </p:cNvPr>
          <p:cNvSpPr txBox="1">
            <a:spLocks noChangeArrowheads="1"/>
          </p:cNvSpPr>
          <p:nvPr/>
        </p:nvSpPr>
        <p:spPr bwMode="auto">
          <a:xfrm>
            <a:off x="381000" y="4222750"/>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Left</a:t>
            </a:r>
          </a:p>
        </p:txBody>
      </p:sp>
      <p:sp>
        <p:nvSpPr>
          <p:cNvPr id="35849" name="Text Box 31">
            <a:extLst>
              <a:ext uri="{FF2B5EF4-FFF2-40B4-BE49-F238E27FC236}">
                <a16:creationId xmlns:a16="http://schemas.microsoft.com/office/drawing/2014/main" id="{AF009D43-5240-3647-90FA-DEF719FA1D97}"/>
              </a:ext>
            </a:extLst>
          </p:cNvPr>
          <p:cNvSpPr txBox="1">
            <a:spLocks noChangeArrowheads="1"/>
          </p:cNvSpPr>
          <p:nvPr/>
        </p:nvSpPr>
        <p:spPr bwMode="auto">
          <a:xfrm>
            <a:off x="4967288" y="422275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Right</a:t>
            </a:r>
          </a:p>
        </p:txBody>
      </p:sp>
      <p:sp>
        <p:nvSpPr>
          <p:cNvPr id="35850" name="Arc 32">
            <a:extLst>
              <a:ext uri="{FF2B5EF4-FFF2-40B4-BE49-F238E27FC236}">
                <a16:creationId xmlns:a16="http://schemas.microsoft.com/office/drawing/2014/main" id="{789BEE43-4BBA-744D-8FE4-1F9D839B7C9A}"/>
              </a:ext>
            </a:extLst>
          </p:cNvPr>
          <p:cNvSpPr>
            <a:spLocks/>
          </p:cNvSpPr>
          <p:nvPr/>
        </p:nvSpPr>
        <p:spPr bwMode="auto">
          <a:xfrm rot="6473396">
            <a:off x="2402681" y="1331119"/>
            <a:ext cx="665163" cy="1203325"/>
          </a:xfrm>
          <a:custGeom>
            <a:avLst/>
            <a:gdLst>
              <a:gd name="T0" fmla="*/ 0 w 21600"/>
              <a:gd name="T1" fmla="*/ 0 h 39131"/>
              <a:gd name="T2" fmla="*/ 11966683 w 21600"/>
              <a:gd name="T3" fmla="*/ 37003681 h 39131"/>
              <a:gd name="T4" fmla="*/ 0 w 21600"/>
              <a:gd name="T5" fmla="*/ 20425743 h 39131"/>
              <a:gd name="T6" fmla="*/ 0 60000 65536"/>
              <a:gd name="T7" fmla="*/ 0 60000 65536"/>
              <a:gd name="T8" fmla="*/ 0 60000 65536"/>
              <a:gd name="T9" fmla="*/ 0 w 21600"/>
              <a:gd name="T10" fmla="*/ 0 h 39131"/>
              <a:gd name="T11" fmla="*/ 21600 w 21600"/>
              <a:gd name="T12" fmla="*/ 39131 h 39131"/>
            </a:gdLst>
            <a:ahLst/>
            <a:cxnLst>
              <a:cxn ang="T6">
                <a:pos x="T0" y="T1"/>
              </a:cxn>
              <a:cxn ang="T7">
                <a:pos x="T2" y="T3"/>
              </a:cxn>
              <a:cxn ang="T8">
                <a:pos x="T4" y="T5"/>
              </a:cxn>
            </a:cxnLst>
            <a:rect l="T9" t="T10" r="T11" b="T12"/>
            <a:pathLst>
              <a:path w="21600" h="39131" fill="none" extrusionOk="0">
                <a:moveTo>
                  <a:pt x="0" y="-1"/>
                </a:moveTo>
                <a:cubicBezTo>
                  <a:pt x="11929" y="0"/>
                  <a:pt x="21600" y="9670"/>
                  <a:pt x="21600" y="21600"/>
                </a:cubicBezTo>
                <a:cubicBezTo>
                  <a:pt x="21600" y="28547"/>
                  <a:pt x="18257" y="35071"/>
                  <a:pt x="12618" y="39130"/>
                </a:cubicBezTo>
              </a:path>
              <a:path w="21600" h="39131" stroke="0" extrusionOk="0">
                <a:moveTo>
                  <a:pt x="0" y="-1"/>
                </a:moveTo>
                <a:cubicBezTo>
                  <a:pt x="11929" y="0"/>
                  <a:pt x="21600" y="9670"/>
                  <a:pt x="21600" y="21600"/>
                </a:cubicBezTo>
                <a:cubicBezTo>
                  <a:pt x="21600" y="28547"/>
                  <a:pt x="18257" y="35071"/>
                  <a:pt x="12618" y="39130"/>
                </a:cubicBezTo>
                <a:lnTo>
                  <a:pt x="0" y="21600"/>
                </a:lnTo>
                <a:lnTo>
                  <a:pt x="0" y="-1"/>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26049" name="Line 33">
            <a:extLst>
              <a:ext uri="{FF2B5EF4-FFF2-40B4-BE49-F238E27FC236}">
                <a16:creationId xmlns:a16="http://schemas.microsoft.com/office/drawing/2014/main" id="{C4142424-11F3-2844-B5CD-A58A3CAE2A24}"/>
              </a:ext>
            </a:extLst>
          </p:cNvPr>
          <p:cNvSpPr>
            <a:spLocks noChangeShapeType="1"/>
          </p:cNvSpPr>
          <p:nvPr/>
        </p:nvSpPr>
        <p:spPr bwMode="auto">
          <a:xfrm flipH="1">
            <a:off x="1841500" y="1879600"/>
            <a:ext cx="920750" cy="1974850"/>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726050" name="Line 34">
            <a:extLst>
              <a:ext uri="{FF2B5EF4-FFF2-40B4-BE49-F238E27FC236}">
                <a16:creationId xmlns:a16="http://schemas.microsoft.com/office/drawing/2014/main" id="{AA305898-464F-D443-9D3D-9FA6A7D7D2D8}"/>
              </a:ext>
            </a:extLst>
          </p:cNvPr>
          <p:cNvSpPr>
            <a:spLocks noChangeShapeType="1"/>
          </p:cNvSpPr>
          <p:nvPr/>
        </p:nvSpPr>
        <p:spPr bwMode="auto">
          <a:xfrm>
            <a:off x="2359025" y="1876425"/>
            <a:ext cx="1250950" cy="1976438"/>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 name="Group 38">
            <a:extLst>
              <a:ext uri="{FF2B5EF4-FFF2-40B4-BE49-F238E27FC236}">
                <a16:creationId xmlns:a16="http://schemas.microsoft.com/office/drawing/2014/main" id="{0BFC9E72-0AE6-EC45-B661-F67E41F1A037}"/>
              </a:ext>
            </a:extLst>
          </p:cNvPr>
          <p:cNvGrpSpPr>
            <a:grpSpLocks/>
          </p:cNvGrpSpPr>
          <p:nvPr/>
        </p:nvGrpSpPr>
        <p:grpSpPr bwMode="auto">
          <a:xfrm>
            <a:off x="1295400" y="5137150"/>
            <a:ext cx="3429000" cy="152400"/>
            <a:chOff x="816" y="2976"/>
            <a:chExt cx="2160" cy="96"/>
          </a:xfrm>
        </p:grpSpPr>
        <p:sp>
          <p:nvSpPr>
            <p:cNvPr id="35864" name="Rectangle 39">
              <a:extLst>
                <a:ext uri="{FF2B5EF4-FFF2-40B4-BE49-F238E27FC236}">
                  <a16:creationId xmlns:a16="http://schemas.microsoft.com/office/drawing/2014/main" id="{0536ACE1-B965-CF4D-A668-054A4B75F150}"/>
                </a:ext>
              </a:extLst>
            </p:cNvPr>
            <p:cNvSpPr>
              <a:spLocks noChangeArrowheads="1"/>
            </p:cNvSpPr>
            <p:nvPr/>
          </p:nvSpPr>
          <p:spPr bwMode="auto">
            <a:xfrm>
              <a:off x="816"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5" name="Rectangle 40">
              <a:extLst>
                <a:ext uri="{FF2B5EF4-FFF2-40B4-BE49-F238E27FC236}">
                  <a16:creationId xmlns:a16="http://schemas.microsoft.com/office/drawing/2014/main" id="{FEDD0F08-828D-5C43-B686-3CCF6E05E41D}"/>
                </a:ext>
              </a:extLst>
            </p:cNvPr>
            <p:cNvSpPr>
              <a:spLocks noChangeArrowheads="1"/>
            </p:cNvSpPr>
            <p:nvPr/>
          </p:nvSpPr>
          <p:spPr bwMode="auto">
            <a:xfrm>
              <a:off x="2592"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6" name="Rectangle 41">
              <a:extLst>
                <a:ext uri="{FF2B5EF4-FFF2-40B4-BE49-F238E27FC236}">
                  <a16:creationId xmlns:a16="http://schemas.microsoft.com/office/drawing/2014/main" id="{70D73E6C-72B3-1B49-8AA4-C3C0ECA958AF}"/>
                </a:ext>
              </a:extLst>
            </p:cNvPr>
            <p:cNvSpPr>
              <a:spLocks noChangeArrowheads="1"/>
            </p:cNvSpPr>
            <p:nvPr/>
          </p:nvSpPr>
          <p:spPr bwMode="auto">
            <a:xfrm>
              <a:off x="2304"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7" name="Rectangle 42">
              <a:extLst>
                <a:ext uri="{FF2B5EF4-FFF2-40B4-BE49-F238E27FC236}">
                  <a16:creationId xmlns:a16="http://schemas.microsoft.com/office/drawing/2014/main" id="{8CA199DC-FE82-0845-91F2-398630D403CB}"/>
                </a:ext>
              </a:extLst>
            </p:cNvPr>
            <p:cNvSpPr>
              <a:spLocks noChangeArrowheads="1"/>
            </p:cNvSpPr>
            <p:nvPr/>
          </p:nvSpPr>
          <p:spPr bwMode="auto">
            <a:xfrm>
              <a:off x="2448"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8" name="Rectangle 43">
              <a:extLst>
                <a:ext uri="{FF2B5EF4-FFF2-40B4-BE49-F238E27FC236}">
                  <a16:creationId xmlns:a16="http://schemas.microsoft.com/office/drawing/2014/main" id="{2972EFE5-6D8B-B943-9935-6A4EE3B73688}"/>
                </a:ext>
              </a:extLst>
            </p:cNvPr>
            <p:cNvSpPr>
              <a:spLocks noChangeArrowheads="1"/>
            </p:cNvSpPr>
            <p:nvPr/>
          </p:nvSpPr>
          <p:spPr bwMode="auto">
            <a:xfrm>
              <a:off x="2736"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69" name="Rectangle 44">
              <a:extLst>
                <a:ext uri="{FF2B5EF4-FFF2-40B4-BE49-F238E27FC236}">
                  <a16:creationId xmlns:a16="http://schemas.microsoft.com/office/drawing/2014/main" id="{0E2DFEC6-A3C1-7343-8CF2-8ACA98D6A7EE}"/>
                </a:ext>
              </a:extLst>
            </p:cNvPr>
            <p:cNvSpPr>
              <a:spLocks noChangeArrowheads="1"/>
            </p:cNvSpPr>
            <p:nvPr/>
          </p:nvSpPr>
          <p:spPr bwMode="auto">
            <a:xfrm>
              <a:off x="2880"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35854" name="Text Box 45">
            <a:extLst>
              <a:ext uri="{FF2B5EF4-FFF2-40B4-BE49-F238E27FC236}">
                <a16:creationId xmlns:a16="http://schemas.microsoft.com/office/drawing/2014/main" id="{28865D65-337B-3C4C-8B65-6E113F4CBB52}"/>
              </a:ext>
            </a:extLst>
          </p:cNvPr>
          <p:cNvSpPr txBox="1">
            <a:spLocks noChangeArrowheads="1"/>
          </p:cNvSpPr>
          <p:nvPr/>
        </p:nvSpPr>
        <p:spPr bwMode="auto">
          <a:xfrm>
            <a:off x="5791200" y="4816475"/>
            <a:ext cx="3128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a:latin typeface="Arial Narrow" panose="020B0604020202020204" pitchFamily="34" charset="0"/>
              </a:rPr>
              <a:t>Matching correlation</a:t>
            </a:r>
          </a:p>
          <a:p>
            <a:r>
              <a:rPr lang="en-US" altLang="en-US">
                <a:latin typeface="Arial Narrow" panose="020B0604020202020204" pitchFamily="34" charset="0"/>
              </a:rPr>
              <a:t>windows across scan lines</a:t>
            </a:r>
          </a:p>
        </p:txBody>
      </p:sp>
      <p:sp>
        <p:nvSpPr>
          <p:cNvPr id="726065" name="Oval 49">
            <a:extLst>
              <a:ext uri="{FF2B5EF4-FFF2-40B4-BE49-F238E27FC236}">
                <a16:creationId xmlns:a16="http://schemas.microsoft.com/office/drawing/2014/main" id="{8E131DB4-A7DE-CB48-9910-B66CB83EE123}"/>
              </a:ext>
            </a:extLst>
          </p:cNvPr>
          <p:cNvSpPr>
            <a:spLocks noChangeAspect="1" noChangeArrowheads="1"/>
          </p:cNvSpPr>
          <p:nvPr/>
        </p:nvSpPr>
        <p:spPr bwMode="auto">
          <a:xfrm>
            <a:off x="2559050" y="2203450"/>
            <a:ext cx="63500" cy="635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5856" name="Text Box 51">
            <a:extLst>
              <a:ext uri="{FF2B5EF4-FFF2-40B4-BE49-F238E27FC236}">
                <a16:creationId xmlns:a16="http://schemas.microsoft.com/office/drawing/2014/main" id="{738E5547-AEE3-FA43-BD69-DDC4E2E459C2}"/>
              </a:ext>
            </a:extLst>
          </p:cNvPr>
          <p:cNvSpPr txBox="1">
            <a:spLocks noChangeArrowheads="1"/>
          </p:cNvSpPr>
          <p:nvPr/>
        </p:nvSpPr>
        <p:spPr bwMode="auto">
          <a:xfrm>
            <a:off x="4876800" y="3063875"/>
            <a:ext cx="3697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i="1">
                <a:solidFill>
                  <a:srgbClr val="0000CC"/>
                </a:solidFill>
                <a:latin typeface="Times New Roman" panose="02020603050405020304" pitchFamily="18" charset="0"/>
              </a:rPr>
              <a:t>Z</a:t>
            </a:r>
            <a:r>
              <a:rPr lang="en-US" altLang="en-US">
                <a:solidFill>
                  <a:srgbClr val="0000CC"/>
                </a:solidFill>
                <a:latin typeface="Times New Roman" panose="02020603050405020304" pitchFamily="18" charset="0"/>
              </a:rPr>
              <a:t>(</a:t>
            </a:r>
            <a:r>
              <a:rPr lang="en-US" altLang="en-US" i="1">
                <a:solidFill>
                  <a:srgbClr val="0000CC"/>
                </a:solidFill>
                <a:latin typeface="Times New Roman" panose="02020603050405020304" pitchFamily="18" charset="0"/>
              </a:rPr>
              <a:t>x</a:t>
            </a:r>
            <a:r>
              <a:rPr lang="en-US" altLang="en-US">
                <a:solidFill>
                  <a:srgbClr val="0000CC"/>
                </a:solidFill>
                <a:latin typeface="Times New Roman" panose="02020603050405020304" pitchFamily="18" charset="0"/>
              </a:rPr>
              <a:t>, </a:t>
            </a:r>
            <a:r>
              <a:rPr lang="en-US" altLang="en-US" i="1">
                <a:solidFill>
                  <a:srgbClr val="0000CC"/>
                </a:solidFill>
                <a:latin typeface="Times New Roman" panose="02020603050405020304" pitchFamily="18" charset="0"/>
              </a:rPr>
              <a:t>y</a:t>
            </a:r>
            <a:r>
              <a:rPr lang="en-US" altLang="en-US">
                <a:solidFill>
                  <a:srgbClr val="0000CC"/>
                </a:solidFill>
                <a:latin typeface="Times New Roman" panose="02020603050405020304" pitchFamily="18" charset="0"/>
              </a:rPr>
              <a:t>) is depth at pixel (</a:t>
            </a:r>
            <a:r>
              <a:rPr lang="en-US" altLang="en-US" i="1">
                <a:solidFill>
                  <a:srgbClr val="0000CC"/>
                </a:solidFill>
                <a:latin typeface="Times New Roman" panose="02020603050405020304" pitchFamily="18" charset="0"/>
              </a:rPr>
              <a:t>x</a:t>
            </a:r>
            <a:r>
              <a:rPr lang="en-US" altLang="en-US">
                <a:solidFill>
                  <a:srgbClr val="0000CC"/>
                </a:solidFill>
                <a:latin typeface="Times New Roman" panose="02020603050405020304" pitchFamily="18" charset="0"/>
              </a:rPr>
              <a:t>, </a:t>
            </a:r>
            <a:r>
              <a:rPr lang="en-US" altLang="en-US" i="1">
                <a:solidFill>
                  <a:srgbClr val="0000CC"/>
                </a:solidFill>
                <a:latin typeface="Times New Roman" panose="02020603050405020304" pitchFamily="18" charset="0"/>
              </a:rPr>
              <a:t>y</a:t>
            </a:r>
            <a:r>
              <a:rPr lang="en-US" altLang="en-US">
                <a:solidFill>
                  <a:srgbClr val="0000CC"/>
                </a:solidFill>
                <a:latin typeface="Times New Roman" panose="02020603050405020304" pitchFamily="18" charset="0"/>
              </a:rPr>
              <a:t>)</a:t>
            </a:r>
          </a:p>
          <a:p>
            <a:r>
              <a:rPr lang="en-US" altLang="en-US" i="1">
                <a:solidFill>
                  <a:srgbClr val="0000CC"/>
                </a:solidFill>
                <a:latin typeface="Times New Roman" panose="02020603050405020304" pitchFamily="18" charset="0"/>
              </a:rPr>
              <a:t>d</a:t>
            </a:r>
            <a:r>
              <a:rPr lang="en-US" altLang="en-US">
                <a:solidFill>
                  <a:srgbClr val="0000CC"/>
                </a:solidFill>
                <a:latin typeface="Times New Roman" panose="02020603050405020304" pitchFamily="18" charset="0"/>
              </a:rPr>
              <a:t>(</a:t>
            </a:r>
            <a:r>
              <a:rPr lang="en-US" altLang="en-US" i="1">
                <a:solidFill>
                  <a:srgbClr val="0000CC"/>
                </a:solidFill>
                <a:latin typeface="Times New Roman" panose="02020603050405020304" pitchFamily="18" charset="0"/>
              </a:rPr>
              <a:t>x</a:t>
            </a:r>
            <a:r>
              <a:rPr lang="en-US" altLang="en-US">
                <a:solidFill>
                  <a:srgbClr val="0000CC"/>
                </a:solidFill>
                <a:latin typeface="Times New Roman" panose="02020603050405020304" pitchFamily="18" charset="0"/>
              </a:rPr>
              <a:t>, </a:t>
            </a:r>
            <a:r>
              <a:rPr lang="en-US" altLang="en-US" i="1">
                <a:solidFill>
                  <a:srgbClr val="0000CC"/>
                </a:solidFill>
                <a:latin typeface="Times New Roman" panose="02020603050405020304" pitchFamily="18" charset="0"/>
              </a:rPr>
              <a:t>y</a:t>
            </a:r>
            <a:r>
              <a:rPr lang="en-US" altLang="en-US">
                <a:solidFill>
                  <a:srgbClr val="0000CC"/>
                </a:solidFill>
                <a:latin typeface="Times New Roman" panose="02020603050405020304" pitchFamily="18" charset="0"/>
              </a:rPr>
              <a:t>) is disparity</a:t>
            </a:r>
          </a:p>
        </p:txBody>
      </p:sp>
      <p:grpSp>
        <p:nvGrpSpPr>
          <p:cNvPr id="5" name="Group 52">
            <a:extLst>
              <a:ext uri="{FF2B5EF4-FFF2-40B4-BE49-F238E27FC236}">
                <a16:creationId xmlns:a16="http://schemas.microsoft.com/office/drawing/2014/main" id="{46264AB1-5BAE-F54C-9E3C-E05F4BF81FCE}"/>
              </a:ext>
            </a:extLst>
          </p:cNvPr>
          <p:cNvGrpSpPr>
            <a:grpSpLocks/>
          </p:cNvGrpSpPr>
          <p:nvPr/>
        </p:nvGrpSpPr>
        <p:grpSpPr bwMode="auto">
          <a:xfrm>
            <a:off x="1828800" y="2247900"/>
            <a:ext cx="1766888" cy="1947863"/>
            <a:chOff x="1152" y="1416"/>
            <a:chExt cx="1113" cy="1227"/>
          </a:xfrm>
        </p:grpSpPr>
        <p:sp>
          <p:nvSpPr>
            <p:cNvPr id="35860" name="Line 53">
              <a:extLst>
                <a:ext uri="{FF2B5EF4-FFF2-40B4-BE49-F238E27FC236}">
                  <a16:creationId xmlns:a16="http://schemas.microsoft.com/office/drawing/2014/main" id="{312037BE-7BB7-C344-B05D-31CC8A5D5E9E}"/>
                </a:ext>
              </a:extLst>
            </p:cNvPr>
            <p:cNvSpPr>
              <a:spLocks noChangeShapeType="1"/>
            </p:cNvSpPr>
            <p:nvPr/>
          </p:nvSpPr>
          <p:spPr bwMode="auto">
            <a:xfrm>
              <a:off x="1152" y="2419"/>
              <a:ext cx="1113" cy="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1" name="Text Box 54">
              <a:extLst>
                <a:ext uri="{FF2B5EF4-FFF2-40B4-BE49-F238E27FC236}">
                  <a16:creationId xmlns:a16="http://schemas.microsoft.com/office/drawing/2014/main" id="{34DD76B7-0195-3F44-9EA9-EDDD6EE54287}"/>
                </a:ext>
              </a:extLst>
            </p:cNvPr>
            <p:cNvSpPr txBox="1">
              <a:spLocks noChangeArrowheads="1"/>
            </p:cNvSpPr>
            <p:nvPr/>
          </p:nvSpPr>
          <p:spPr bwMode="auto">
            <a:xfrm>
              <a:off x="1404" y="2412"/>
              <a:ext cx="5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rgbClr val="0000FF"/>
                  </a:solidFill>
                  <a:latin typeface="Times New Roman" panose="02020603050405020304" pitchFamily="18" charset="0"/>
                </a:rPr>
                <a:t>baseline</a:t>
              </a:r>
            </a:p>
          </p:txBody>
        </p:sp>
        <p:sp>
          <p:nvSpPr>
            <p:cNvPr id="35862" name="Line 55">
              <a:extLst>
                <a:ext uri="{FF2B5EF4-FFF2-40B4-BE49-F238E27FC236}">
                  <a16:creationId xmlns:a16="http://schemas.microsoft.com/office/drawing/2014/main" id="{575A25B3-0961-E243-872B-C9E5941BD09B}"/>
                </a:ext>
              </a:extLst>
            </p:cNvPr>
            <p:cNvSpPr>
              <a:spLocks noChangeShapeType="1"/>
            </p:cNvSpPr>
            <p:nvPr/>
          </p:nvSpPr>
          <p:spPr bwMode="auto">
            <a:xfrm flipV="1">
              <a:off x="1632" y="1416"/>
              <a:ext cx="0" cy="1001"/>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63" name="Text Box 56">
              <a:extLst>
                <a:ext uri="{FF2B5EF4-FFF2-40B4-BE49-F238E27FC236}">
                  <a16:creationId xmlns:a16="http://schemas.microsoft.com/office/drawing/2014/main" id="{A7C6649F-8554-A742-AFAB-3A63503F67AF}"/>
                </a:ext>
              </a:extLst>
            </p:cNvPr>
            <p:cNvSpPr txBox="1">
              <a:spLocks noChangeArrowheads="1"/>
            </p:cNvSpPr>
            <p:nvPr/>
          </p:nvSpPr>
          <p:spPr bwMode="auto">
            <a:xfrm>
              <a:off x="1632" y="2065"/>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a:r>
                <a:rPr lang="en-US" altLang="en-US" sz="1800">
                  <a:solidFill>
                    <a:srgbClr val="23EA49"/>
                  </a:solidFill>
                  <a:latin typeface="Times New Roman" panose="02020603050405020304" pitchFamily="18" charset="0"/>
                </a:rPr>
                <a:t>depth</a:t>
              </a:r>
            </a:p>
          </p:txBody>
        </p:sp>
      </p:grpSp>
      <p:sp>
        <p:nvSpPr>
          <p:cNvPr id="35858" name="Line 57">
            <a:extLst>
              <a:ext uri="{FF2B5EF4-FFF2-40B4-BE49-F238E27FC236}">
                <a16:creationId xmlns:a16="http://schemas.microsoft.com/office/drawing/2014/main" id="{4B02A90D-D51E-A94B-A496-FF17416CD7D1}"/>
              </a:ext>
            </a:extLst>
          </p:cNvPr>
          <p:cNvSpPr>
            <a:spLocks noChangeShapeType="1"/>
          </p:cNvSpPr>
          <p:nvPr/>
        </p:nvSpPr>
        <p:spPr bwMode="auto">
          <a:xfrm flipH="1">
            <a:off x="1471613" y="3441700"/>
            <a:ext cx="728662"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35859" name="Object 2">
            <a:extLst>
              <a:ext uri="{FF2B5EF4-FFF2-40B4-BE49-F238E27FC236}">
                <a16:creationId xmlns:a16="http://schemas.microsoft.com/office/drawing/2014/main" id="{C9B4B494-49AC-3D4C-B7B7-A72942279116}"/>
              </a:ext>
            </a:extLst>
          </p:cNvPr>
          <p:cNvGraphicFramePr>
            <a:graphicFrameLocks noChangeAspect="1"/>
          </p:cNvGraphicFramePr>
          <p:nvPr/>
        </p:nvGraphicFramePr>
        <p:xfrm>
          <a:off x="4948238" y="1962150"/>
          <a:ext cx="2143125" cy="830263"/>
        </p:xfrm>
        <a:graphic>
          <a:graphicData uri="http://schemas.openxmlformats.org/presentationml/2006/ole">
            <mc:AlternateContent xmlns:mc="http://schemas.openxmlformats.org/markup-compatibility/2006">
              <mc:Choice xmlns:v="urn:schemas-microsoft-com:vml" Requires="v">
                <p:oleObj spid="_x0000_s20488" name="Equation" r:id="rId6" imgW="1016000" imgH="393700" progId="Equation.3">
                  <p:embed/>
                </p:oleObj>
              </mc:Choice>
              <mc:Fallback>
                <p:oleObj name="Equation" r:id="rId6" imgW="1016000" imgH="393700" progId="Equation.3">
                  <p:embed/>
                  <p:pic>
                    <p:nvPicPr>
                      <p:cNvPr id="35859" name="Object 2">
                        <a:extLst>
                          <a:ext uri="{FF2B5EF4-FFF2-40B4-BE49-F238E27FC236}">
                            <a16:creationId xmlns:a16="http://schemas.microsoft.com/office/drawing/2014/main" id="{C9B4B494-49AC-3D4C-B7B7-A72942279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8238" y="1962150"/>
                        <a:ext cx="2143125" cy="83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395339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260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2604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260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260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6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23B08B02-035C-C941-A19F-D48814EAFAE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Components of Stereo</a:t>
            </a:r>
          </a:p>
        </p:txBody>
      </p:sp>
      <p:sp>
        <p:nvSpPr>
          <p:cNvPr id="37890" name="Rectangle 3">
            <a:extLst>
              <a:ext uri="{FF2B5EF4-FFF2-40B4-BE49-F238E27FC236}">
                <a16:creationId xmlns:a16="http://schemas.microsoft.com/office/drawing/2014/main" id="{0E13046E-84C9-A749-A01E-6277405F6C3A}"/>
              </a:ext>
            </a:extLst>
          </p:cNvPr>
          <p:cNvSpPr>
            <a:spLocks noGrp="1" noChangeArrowheads="1"/>
          </p:cNvSpPr>
          <p:nvPr>
            <p:ph type="body" idx="1"/>
          </p:nvPr>
        </p:nvSpPr>
        <p:spPr/>
        <p:txBody>
          <a:bodyPr/>
          <a:lstStyle/>
          <a:p>
            <a:pPr eaLnBrk="1" hangingPunct="1"/>
            <a:r>
              <a:rPr lang="en-US" altLang="en-US" sz="2800">
                <a:ea typeface="ＭＳ Ｐゴシック" panose="020B0600070205080204" pitchFamily="34" charset="-128"/>
              </a:rPr>
              <a:t>Matching criterion (error function)</a:t>
            </a:r>
          </a:p>
          <a:p>
            <a:pPr lvl="1" eaLnBrk="1" hangingPunct="1"/>
            <a:r>
              <a:rPr lang="en-US" altLang="en-US" sz="2400">
                <a:ea typeface="ＭＳ Ｐゴシック" panose="020B0600070205080204" pitchFamily="34" charset="-128"/>
              </a:rPr>
              <a:t>Quantify similarity of pixels</a:t>
            </a:r>
          </a:p>
          <a:p>
            <a:pPr lvl="1" eaLnBrk="1" hangingPunct="1"/>
            <a:r>
              <a:rPr lang="en-US" altLang="en-US" sz="2400">
                <a:ea typeface="ＭＳ Ｐゴシック" panose="020B0600070205080204" pitchFamily="34" charset="-128"/>
              </a:rPr>
              <a:t>Most common: direct intensity difference</a:t>
            </a:r>
          </a:p>
          <a:p>
            <a:pPr eaLnBrk="1" hangingPunct="1"/>
            <a:r>
              <a:rPr lang="en-US" altLang="en-US" sz="2800">
                <a:ea typeface="ＭＳ Ｐゴシック" panose="020B0600070205080204" pitchFamily="34" charset="-128"/>
              </a:rPr>
              <a:t>Aggregation method</a:t>
            </a:r>
          </a:p>
          <a:p>
            <a:pPr lvl="1" eaLnBrk="1" hangingPunct="1"/>
            <a:r>
              <a:rPr lang="en-US" altLang="en-US" sz="2400">
                <a:ea typeface="ＭＳ Ｐゴシック" panose="020B0600070205080204" pitchFamily="34" charset="-128"/>
              </a:rPr>
              <a:t>How error function is accumulated</a:t>
            </a:r>
          </a:p>
          <a:p>
            <a:pPr lvl="1" eaLnBrk="1" hangingPunct="1"/>
            <a:r>
              <a:rPr lang="en-US" altLang="en-US" sz="2400">
                <a:ea typeface="ＭＳ Ｐゴシック" panose="020B0600070205080204" pitchFamily="34" charset="-128"/>
              </a:rPr>
              <a:t>Options: Pixel, edge, window, or segmented regions</a:t>
            </a:r>
          </a:p>
          <a:p>
            <a:pPr eaLnBrk="1" hangingPunct="1"/>
            <a:r>
              <a:rPr lang="en-US" altLang="en-US" sz="2800">
                <a:ea typeface="ＭＳ Ｐゴシック" panose="020B0600070205080204" pitchFamily="34" charset="-128"/>
              </a:rPr>
              <a:t>Optimization and winner selection</a:t>
            </a:r>
          </a:p>
          <a:p>
            <a:pPr lvl="1" eaLnBrk="1" hangingPunct="1"/>
            <a:r>
              <a:rPr lang="en-US" altLang="en-US" sz="2400">
                <a:ea typeface="ＭＳ Ｐゴシック" panose="020B0600070205080204" pitchFamily="34" charset="-128"/>
              </a:rPr>
              <a:t>Examples: Winner-take-all, dynamic programming, graph cuts, belief propagation</a:t>
            </a:r>
          </a:p>
        </p:txBody>
      </p:sp>
    </p:spTree>
    <p:extLst>
      <p:ext uri="{BB962C8B-B14F-4D97-AF65-F5344CB8AC3E}">
        <p14:creationId xmlns:p14="http://schemas.microsoft.com/office/powerpoint/2010/main" val="2690133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E966BD9F-7AD8-444E-B151-94F1BD4DD0C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Correspondence</a:t>
            </a:r>
          </a:p>
        </p:txBody>
      </p:sp>
      <p:sp>
        <p:nvSpPr>
          <p:cNvPr id="39938" name="Rectangle 3">
            <a:extLst>
              <a:ext uri="{FF2B5EF4-FFF2-40B4-BE49-F238E27FC236}">
                <a16:creationId xmlns:a16="http://schemas.microsoft.com/office/drawing/2014/main" id="{980C974F-EA09-8A49-A5B4-448D973C232A}"/>
              </a:ext>
            </a:extLst>
          </p:cNvPr>
          <p:cNvSpPr>
            <a:spLocks noGrp="1" noChangeArrowheads="1"/>
          </p:cNvSpPr>
          <p:nvPr>
            <p:ph type="body" idx="1"/>
          </p:nvPr>
        </p:nvSpPr>
        <p:spPr>
          <a:xfrm>
            <a:off x="457200" y="1600200"/>
            <a:ext cx="8229600" cy="1343025"/>
          </a:xfrm>
        </p:spPr>
        <p:txBody>
          <a:bodyPr/>
          <a:lstStyle/>
          <a:p>
            <a:pPr eaLnBrk="1" hangingPunct="1">
              <a:lnSpc>
                <a:spcPct val="90000"/>
              </a:lnSpc>
            </a:pPr>
            <a:r>
              <a:rPr lang="en-US" altLang="en-US" sz="2400">
                <a:ea typeface="ＭＳ Ｐゴシック" panose="020B0600070205080204" pitchFamily="34" charset="-128"/>
              </a:rPr>
              <a:t>Search over disparity to find correspondences</a:t>
            </a:r>
          </a:p>
          <a:p>
            <a:pPr eaLnBrk="1" hangingPunct="1">
              <a:lnSpc>
                <a:spcPct val="90000"/>
              </a:lnSpc>
            </a:pPr>
            <a:r>
              <a:rPr lang="en-US" altLang="en-US" sz="2400">
                <a:ea typeface="ＭＳ Ｐゴシック" panose="020B0600070205080204" pitchFamily="34" charset="-128"/>
              </a:rPr>
              <a:t>Range of disparities can be large</a:t>
            </a:r>
          </a:p>
        </p:txBody>
      </p:sp>
      <p:pic>
        <p:nvPicPr>
          <p:cNvPr id="39939" name="Picture 4" descr="vl2leftfull">
            <a:extLst>
              <a:ext uri="{FF2B5EF4-FFF2-40B4-BE49-F238E27FC236}">
                <a16:creationId xmlns:a16="http://schemas.microsoft.com/office/drawing/2014/main" id="{3254B62B-4DFC-F545-8A4E-42AEB10D4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30550"/>
            <a:ext cx="41132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vl2rightfull">
            <a:extLst>
              <a:ext uri="{FF2B5EF4-FFF2-40B4-BE49-F238E27FC236}">
                <a16:creationId xmlns:a16="http://schemas.microsoft.com/office/drawing/2014/main" id="{0C48641D-35AB-8347-ABD5-7438406BA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130550"/>
            <a:ext cx="4113213"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6">
            <a:extLst>
              <a:ext uri="{FF2B5EF4-FFF2-40B4-BE49-F238E27FC236}">
                <a16:creationId xmlns:a16="http://schemas.microsoft.com/office/drawing/2014/main" id="{2EEBA88C-A9FA-8F46-B1D4-840B2ACF3145}"/>
              </a:ext>
            </a:extLst>
          </p:cNvPr>
          <p:cNvGrpSpPr>
            <a:grpSpLocks/>
          </p:cNvGrpSpPr>
          <p:nvPr/>
        </p:nvGrpSpPr>
        <p:grpSpPr bwMode="auto">
          <a:xfrm>
            <a:off x="1497013" y="2741613"/>
            <a:ext cx="5265737" cy="3535362"/>
            <a:chOff x="943" y="1895"/>
            <a:chExt cx="3317" cy="2227"/>
          </a:xfrm>
        </p:grpSpPr>
        <p:sp>
          <p:nvSpPr>
            <p:cNvPr id="39942" name="Oval 6">
              <a:extLst>
                <a:ext uri="{FF2B5EF4-FFF2-40B4-BE49-F238E27FC236}">
                  <a16:creationId xmlns:a16="http://schemas.microsoft.com/office/drawing/2014/main" id="{AD9BE2DB-7226-E049-A464-6F4569034AC8}"/>
                </a:ext>
              </a:extLst>
            </p:cNvPr>
            <p:cNvSpPr>
              <a:spLocks noChangeArrowheads="1"/>
            </p:cNvSpPr>
            <p:nvPr/>
          </p:nvSpPr>
          <p:spPr bwMode="auto">
            <a:xfrm>
              <a:off x="1477" y="2121"/>
              <a:ext cx="123" cy="123"/>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3" name="Oval 7">
              <a:extLst>
                <a:ext uri="{FF2B5EF4-FFF2-40B4-BE49-F238E27FC236}">
                  <a16:creationId xmlns:a16="http://schemas.microsoft.com/office/drawing/2014/main" id="{8C08381A-B58A-5840-9DE1-E0BABDB2520E}"/>
                </a:ext>
              </a:extLst>
            </p:cNvPr>
            <p:cNvSpPr>
              <a:spLocks noChangeArrowheads="1"/>
            </p:cNvSpPr>
            <p:nvPr/>
          </p:nvSpPr>
          <p:spPr bwMode="auto">
            <a:xfrm>
              <a:off x="4137" y="2121"/>
              <a:ext cx="123" cy="123"/>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4" name="Oval 8">
              <a:extLst>
                <a:ext uri="{FF2B5EF4-FFF2-40B4-BE49-F238E27FC236}">
                  <a16:creationId xmlns:a16="http://schemas.microsoft.com/office/drawing/2014/main" id="{1022D8B3-E763-0241-BEBD-839C57424C56}"/>
                </a:ext>
              </a:extLst>
            </p:cNvPr>
            <p:cNvSpPr>
              <a:spLocks noChangeArrowheads="1"/>
            </p:cNvSpPr>
            <p:nvPr/>
          </p:nvSpPr>
          <p:spPr bwMode="auto">
            <a:xfrm>
              <a:off x="943" y="3617"/>
              <a:ext cx="130" cy="130"/>
            </a:xfrm>
            <a:prstGeom prst="ellipse">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5" name="Oval 9">
              <a:extLst>
                <a:ext uri="{FF2B5EF4-FFF2-40B4-BE49-F238E27FC236}">
                  <a16:creationId xmlns:a16="http://schemas.microsoft.com/office/drawing/2014/main" id="{191FEF63-086A-0849-971D-C5E5506EBB24}"/>
                </a:ext>
              </a:extLst>
            </p:cNvPr>
            <p:cNvSpPr>
              <a:spLocks noChangeArrowheads="1"/>
            </p:cNvSpPr>
            <p:nvPr/>
          </p:nvSpPr>
          <p:spPr bwMode="auto">
            <a:xfrm>
              <a:off x="3134" y="3505"/>
              <a:ext cx="130" cy="130"/>
            </a:xfrm>
            <a:prstGeom prst="ellipse">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9946" name="Text Box 10">
              <a:extLst>
                <a:ext uri="{FF2B5EF4-FFF2-40B4-BE49-F238E27FC236}">
                  <a16:creationId xmlns:a16="http://schemas.microsoft.com/office/drawing/2014/main" id="{2DC43861-CA00-4941-A35C-3CCFEAB9C9DF}"/>
                </a:ext>
              </a:extLst>
            </p:cNvPr>
            <p:cNvSpPr txBox="1">
              <a:spLocks noChangeArrowheads="1"/>
            </p:cNvSpPr>
            <p:nvPr/>
          </p:nvSpPr>
          <p:spPr bwMode="auto">
            <a:xfrm>
              <a:off x="2308" y="1895"/>
              <a:ext cx="11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solidFill>
                    <a:srgbClr val="FF0000"/>
                  </a:solidFill>
                </a:rPr>
                <a:t>virtually no shift</a:t>
              </a:r>
            </a:p>
          </p:txBody>
        </p:sp>
        <p:sp>
          <p:nvSpPr>
            <p:cNvPr id="39947" name="Text Box 11">
              <a:extLst>
                <a:ext uri="{FF2B5EF4-FFF2-40B4-BE49-F238E27FC236}">
                  <a16:creationId xmlns:a16="http://schemas.microsoft.com/office/drawing/2014/main" id="{B31DDEF6-0254-8E45-A684-4CA7189A4E41}"/>
                </a:ext>
              </a:extLst>
            </p:cNvPr>
            <p:cNvSpPr txBox="1">
              <a:spLocks noChangeArrowheads="1"/>
            </p:cNvSpPr>
            <p:nvPr/>
          </p:nvSpPr>
          <p:spPr bwMode="auto">
            <a:xfrm>
              <a:off x="1650" y="3891"/>
              <a:ext cx="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solidFill>
                    <a:srgbClr val="0000FF"/>
                  </a:solidFill>
                </a:rPr>
                <a:t>large shift</a:t>
              </a:r>
            </a:p>
          </p:txBody>
        </p:sp>
        <p:sp>
          <p:nvSpPr>
            <p:cNvPr id="39948" name="Line 12">
              <a:extLst>
                <a:ext uri="{FF2B5EF4-FFF2-40B4-BE49-F238E27FC236}">
                  <a16:creationId xmlns:a16="http://schemas.microsoft.com/office/drawing/2014/main" id="{B586A1A3-EE0F-2542-A6E6-3CB217EA916D}"/>
                </a:ext>
              </a:extLst>
            </p:cNvPr>
            <p:cNvSpPr>
              <a:spLocks noChangeShapeType="1"/>
            </p:cNvSpPr>
            <p:nvPr/>
          </p:nvSpPr>
          <p:spPr bwMode="auto">
            <a:xfrm flipH="1">
              <a:off x="1598" y="2043"/>
              <a:ext cx="733" cy="90"/>
            </a:xfrm>
            <a:prstGeom prst="line">
              <a:avLst/>
            </a:prstGeom>
            <a:noFill/>
            <a:ln w="19050">
              <a:solidFill>
                <a:srgbClr val="FF0000"/>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9949" name="Line 13">
              <a:extLst>
                <a:ext uri="{FF2B5EF4-FFF2-40B4-BE49-F238E27FC236}">
                  <a16:creationId xmlns:a16="http://schemas.microsoft.com/office/drawing/2014/main" id="{35C96A20-0A81-924F-A744-6CAC41758EE4}"/>
                </a:ext>
              </a:extLst>
            </p:cNvPr>
            <p:cNvSpPr>
              <a:spLocks noChangeShapeType="1"/>
            </p:cNvSpPr>
            <p:nvPr/>
          </p:nvSpPr>
          <p:spPr bwMode="auto">
            <a:xfrm>
              <a:off x="3374" y="2036"/>
              <a:ext cx="733" cy="90"/>
            </a:xfrm>
            <a:prstGeom prst="line">
              <a:avLst/>
            </a:prstGeom>
            <a:noFill/>
            <a:ln w="19050">
              <a:solidFill>
                <a:srgbClr val="FF0000"/>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9950" name="Line 14">
              <a:extLst>
                <a:ext uri="{FF2B5EF4-FFF2-40B4-BE49-F238E27FC236}">
                  <a16:creationId xmlns:a16="http://schemas.microsoft.com/office/drawing/2014/main" id="{60D8D9B2-A247-5A49-BEFF-A19380C54733}"/>
                </a:ext>
              </a:extLst>
            </p:cNvPr>
            <p:cNvSpPr>
              <a:spLocks noChangeShapeType="1"/>
            </p:cNvSpPr>
            <p:nvPr/>
          </p:nvSpPr>
          <p:spPr bwMode="auto">
            <a:xfrm flipH="1" flipV="1">
              <a:off x="1043" y="3758"/>
              <a:ext cx="616" cy="247"/>
            </a:xfrm>
            <a:prstGeom prst="line">
              <a:avLst/>
            </a:prstGeom>
            <a:noFill/>
            <a:ln w="19050">
              <a:solidFill>
                <a:srgbClr val="0000FF"/>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9951" name="Line 15">
              <a:extLst>
                <a:ext uri="{FF2B5EF4-FFF2-40B4-BE49-F238E27FC236}">
                  <a16:creationId xmlns:a16="http://schemas.microsoft.com/office/drawing/2014/main" id="{4EE8C1EA-47E7-7644-9E9F-813468D63B13}"/>
                </a:ext>
              </a:extLst>
            </p:cNvPr>
            <p:cNvSpPr>
              <a:spLocks noChangeShapeType="1"/>
            </p:cNvSpPr>
            <p:nvPr/>
          </p:nvSpPr>
          <p:spPr bwMode="auto">
            <a:xfrm flipV="1">
              <a:off x="2394" y="3648"/>
              <a:ext cx="698" cy="357"/>
            </a:xfrm>
            <a:prstGeom prst="line">
              <a:avLst/>
            </a:prstGeom>
            <a:noFill/>
            <a:ln w="19050">
              <a:solidFill>
                <a:srgbClr val="0000FF"/>
              </a:solidFill>
              <a:miter lim="800000"/>
              <a:headEnd/>
              <a:tailEnd type="arrow" w="lg" len="lg"/>
            </a:ln>
            <a:extLst>
              <a:ext uri="{909E8E84-426E-40DD-AFC4-6F175D3DCCD1}">
                <a14:hiddenFill xmlns:a14="http://schemas.microsoft.com/office/drawing/2010/main">
                  <a:noFill/>
                </a14:hiddenFill>
              </a:ext>
            </a:extLst>
          </p:spPr>
          <p:txBody>
            <a:bodyPr wrap="none"/>
            <a:lstStyle/>
            <a:p>
              <a:endParaRPr lang="en-US"/>
            </a:p>
          </p:txBody>
        </p:sp>
      </p:grpSp>
    </p:spTree>
    <p:extLst>
      <p:ext uri="{BB962C8B-B14F-4D97-AF65-F5344CB8AC3E}">
        <p14:creationId xmlns:p14="http://schemas.microsoft.com/office/powerpoint/2010/main" val="5872768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5E71A333-0D29-934B-86BC-14512717E060}"/>
              </a:ext>
            </a:extLst>
          </p:cNvPr>
          <p:cNvSpPr>
            <a:spLocks noGrp="1" noChangeArrowheads="1"/>
          </p:cNvSpPr>
          <p:nvPr>
            <p:ph type="title"/>
          </p:nvPr>
        </p:nvSpPr>
        <p:spPr>
          <a:xfrm>
            <a:off x="231775" y="569913"/>
            <a:ext cx="8545513" cy="844550"/>
          </a:xfrm>
        </p:spPr>
        <p:txBody>
          <a:bodyPr/>
          <a:lstStyle/>
          <a:p>
            <a:pPr eaLnBrk="1" hangingPunct="1"/>
            <a:r>
              <a:rPr lang="en-US" altLang="en-US" sz="3200">
                <a:ea typeface="ＭＳ Ｐゴシック" panose="020B0600070205080204" pitchFamily="34" charset="-128"/>
              </a:rPr>
              <a:t>Correspondence Using Window-based Correlation</a:t>
            </a:r>
          </a:p>
        </p:txBody>
      </p:sp>
      <p:sp>
        <p:nvSpPr>
          <p:cNvPr id="41986" name="Freeform 5">
            <a:extLst>
              <a:ext uri="{FF2B5EF4-FFF2-40B4-BE49-F238E27FC236}">
                <a16:creationId xmlns:a16="http://schemas.microsoft.com/office/drawing/2014/main" id="{0C8AB84B-2B8F-E04D-9B36-59C9630A1FE8}"/>
              </a:ext>
            </a:extLst>
          </p:cNvPr>
          <p:cNvSpPr>
            <a:spLocks/>
          </p:cNvSpPr>
          <p:nvPr/>
        </p:nvSpPr>
        <p:spPr bwMode="auto">
          <a:xfrm>
            <a:off x="5734050" y="5205413"/>
            <a:ext cx="2330450" cy="400050"/>
          </a:xfrm>
          <a:custGeom>
            <a:avLst/>
            <a:gdLst>
              <a:gd name="T0" fmla="*/ 0 w 1468"/>
              <a:gd name="T1" fmla="*/ 7938 h 252"/>
              <a:gd name="T2" fmla="*/ 88900 w 1468"/>
              <a:gd name="T3" fmla="*/ 65088 h 252"/>
              <a:gd name="T4" fmla="*/ 112713 w 1468"/>
              <a:gd name="T5" fmla="*/ 57150 h 252"/>
              <a:gd name="T6" fmla="*/ 128588 w 1468"/>
              <a:gd name="T7" fmla="*/ 39688 h 252"/>
              <a:gd name="T8" fmla="*/ 201613 w 1468"/>
              <a:gd name="T9" fmla="*/ 15875 h 252"/>
              <a:gd name="T10" fmla="*/ 249238 w 1468"/>
              <a:gd name="T11" fmla="*/ 0 h 252"/>
              <a:gd name="T12" fmla="*/ 433388 w 1468"/>
              <a:gd name="T13" fmla="*/ 65088 h 252"/>
              <a:gd name="T14" fmla="*/ 585788 w 1468"/>
              <a:gd name="T15" fmla="*/ 47625 h 252"/>
              <a:gd name="T16" fmla="*/ 627063 w 1468"/>
              <a:gd name="T17" fmla="*/ 73025 h 252"/>
              <a:gd name="T18" fmla="*/ 722313 w 1468"/>
              <a:gd name="T19" fmla="*/ 192088 h 252"/>
              <a:gd name="T20" fmla="*/ 914400 w 1468"/>
              <a:gd name="T21" fmla="*/ 400050 h 252"/>
              <a:gd name="T22" fmla="*/ 976313 w 1468"/>
              <a:gd name="T23" fmla="*/ 271463 h 252"/>
              <a:gd name="T24" fmla="*/ 995363 w 1468"/>
              <a:gd name="T25" fmla="*/ 204788 h 252"/>
              <a:gd name="T26" fmla="*/ 1033463 w 1468"/>
              <a:gd name="T27" fmla="*/ 157163 h 252"/>
              <a:gd name="T28" fmla="*/ 1081088 w 1468"/>
              <a:gd name="T29" fmla="*/ 123825 h 252"/>
              <a:gd name="T30" fmla="*/ 1185863 w 1468"/>
              <a:gd name="T31" fmla="*/ 123825 h 252"/>
              <a:gd name="T32" fmla="*/ 1284288 w 1468"/>
              <a:gd name="T33" fmla="*/ 200025 h 252"/>
              <a:gd name="T34" fmla="*/ 1355725 w 1468"/>
              <a:gd name="T35" fmla="*/ 217488 h 252"/>
              <a:gd name="T36" fmla="*/ 1484313 w 1468"/>
              <a:gd name="T37" fmla="*/ 168275 h 252"/>
              <a:gd name="T38" fmla="*/ 1589088 w 1468"/>
              <a:gd name="T39" fmla="*/ 152400 h 252"/>
              <a:gd name="T40" fmla="*/ 1685925 w 1468"/>
              <a:gd name="T41" fmla="*/ 104775 h 252"/>
              <a:gd name="T42" fmla="*/ 1901825 w 1468"/>
              <a:gd name="T43" fmla="*/ 160338 h 252"/>
              <a:gd name="T44" fmla="*/ 2022475 w 1468"/>
              <a:gd name="T45" fmla="*/ 225425 h 252"/>
              <a:gd name="T46" fmla="*/ 2117725 w 1468"/>
              <a:gd name="T47" fmla="*/ 280988 h 252"/>
              <a:gd name="T48" fmla="*/ 2238375 w 1468"/>
              <a:gd name="T49" fmla="*/ 249238 h 252"/>
              <a:gd name="T50" fmla="*/ 2295525 w 1468"/>
              <a:gd name="T51" fmla="*/ 160338 h 252"/>
              <a:gd name="T52" fmla="*/ 2303463 w 1468"/>
              <a:gd name="T53" fmla="*/ 136525 h 252"/>
              <a:gd name="T54" fmla="*/ 2327275 w 1468"/>
              <a:gd name="T55" fmla="*/ 120650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68"/>
              <a:gd name="T85" fmla="*/ 0 h 252"/>
              <a:gd name="T86" fmla="*/ 1468 w 1468"/>
              <a:gd name="T87" fmla="*/ 252 h 25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68" h="252">
                <a:moveTo>
                  <a:pt x="0" y="5"/>
                </a:moveTo>
                <a:cubicBezTo>
                  <a:pt x="22" y="20"/>
                  <a:pt x="30" y="32"/>
                  <a:pt x="56" y="41"/>
                </a:cubicBezTo>
                <a:cubicBezTo>
                  <a:pt x="61" y="39"/>
                  <a:pt x="67" y="39"/>
                  <a:pt x="71" y="36"/>
                </a:cubicBezTo>
                <a:cubicBezTo>
                  <a:pt x="75" y="33"/>
                  <a:pt x="77" y="27"/>
                  <a:pt x="81" y="25"/>
                </a:cubicBezTo>
                <a:cubicBezTo>
                  <a:pt x="95" y="18"/>
                  <a:pt x="112" y="15"/>
                  <a:pt x="127" y="10"/>
                </a:cubicBezTo>
                <a:cubicBezTo>
                  <a:pt x="137" y="7"/>
                  <a:pt x="157" y="0"/>
                  <a:pt x="157" y="0"/>
                </a:cubicBezTo>
                <a:cubicBezTo>
                  <a:pt x="196" y="13"/>
                  <a:pt x="233" y="31"/>
                  <a:pt x="273" y="41"/>
                </a:cubicBezTo>
                <a:cubicBezTo>
                  <a:pt x="283" y="40"/>
                  <a:pt x="353" y="26"/>
                  <a:pt x="369" y="30"/>
                </a:cubicBezTo>
                <a:cubicBezTo>
                  <a:pt x="390" y="54"/>
                  <a:pt x="366" y="30"/>
                  <a:pt x="395" y="46"/>
                </a:cubicBezTo>
                <a:cubicBezTo>
                  <a:pt x="406" y="52"/>
                  <a:pt x="450" y="137"/>
                  <a:pt x="455" y="121"/>
                </a:cubicBezTo>
                <a:cubicBezTo>
                  <a:pt x="486" y="168"/>
                  <a:pt x="519" y="233"/>
                  <a:pt x="576" y="252"/>
                </a:cubicBezTo>
                <a:cubicBezTo>
                  <a:pt x="603" y="245"/>
                  <a:pt x="593" y="186"/>
                  <a:pt x="615" y="171"/>
                </a:cubicBezTo>
                <a:cubicBezTo>
                  <a:pt x="618" y="161"/>
                  <a:pt x="624" y="139"/>
                  <a:pt x="627" y="129"/>
                </a:cubicBezTo>
                <a:cubicBezTo>
                  <a:pt x="629" y="124"/>
                  <a:pt x="646" y="102"/>
                  <a:pt x="651" y="99"/>
                </a:cubicBezTo>
                <a:cubicBezTo>
                  <a:pt x="661" y="92"/>
                  <a:pt x="681" y="78"/>
                  <a:pt x="681" y="78"/>
                </a:cubicBezTo>
                <a:cubicBezTo>
                  <a:pt x="694" y="59"/>
                  <a:pt x="724" y="71"/>
                  <a:pt x="747" y="78"/>
                </a:cubicBezTo>
                <a:cubicBezTo>
                  <a:pt x="768" y="86"/>
                  <a:pt x="791" y="116"/>
                  <a:pt x="809" y="126"/>
                </a:cubicBezTo>
                <a:cubicBezTo>
                  <a:pt x="824" y="127"/>
                  <a:pt x="854" y="137"/>
                  <a:pt x="854" y="137"/>
                </a:cubicBezTo>
                <a:cubicBezTo>
                  <a:pt x="919" y="131"/>
                  <a:pt x="895" y="133"/>
                  <a:pt x="935" y="106"/>
                </a:cubicBezTo>
                <a:cubicBezTo>
                  <a:pt x="954" y="94"/>
                  <a:pt x="979" y="98"/>
                  <a:pt x="1001" y="96"/>
                </a:cubicBezTo>
                <a:cubicBezTo>
                  <a:pt x="1020" y="83"/>
                  <a:pt x="1042" y="78"/>
                  <a:pt x="1062" y="66"/>
                </a:cubicBezTo>
                <a:cubicBezTo>
                  <a:pt x="1096" y="71"/>
                  <a:pt x="1169" y="82"/>
                  <a:pt x="1198" y="101"/>
                </a:cubicBezTo>
                <a:cubicBezTo>
                  <a:pt x="1221" y="117"/>
                  <a:pt x="1247" y="133"/>
                  <a:pt x="1274" y="142"/>
                </a:cubicBezTo>
                <a:cubicBezTo>
                  <a:pt x="1291" y="159"/>
                  <a:pt x="1312" y="170"/>
                  <a:pt x="1334" y="177"/>
                </a:cubicBezTo>
                <a:cubicBezTo>
                  <a:pt x="1370" y="173"/>
                  <a:pt x="1383" y="175"/>
                  <a:pt x="1410" y="157"/>
                </a:cubicBezTo>
                <a:cubicBezTo>
                  <a:pt x="1417" y="135"/>
                  <a:pt x="1429" y="117"/>
                  <a:pt x="1446" y="101"/>
                </a:cubicBezTo>
                <a:cubicBezTo>
                  <a:pt x="1448" y="96"/>
                  <a:pt x="1447" y="90"/>
                  <a:pt x="1451" y="86"/>
                </a:cubicBezTo>
                <a:cubicBezTo>
                  <a:pt x="1468" y="69"/>
                  <a:pt x="1466" y="90"/>
                  <a:pt x="1466" y="7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41987" name="Group 6">
            <a:extLst>
              <a:ext uri="{FF2B5EF4-FFF2-40B4-BE49-F238E27FC236}">
                <a16:creationId xmlns:a16="http://schemas.microsoft.com/office/drawing/2014/main" id="{04C4AF67-7B2D-B04B-9178-471B292B0B2C}"/>
              </a:ext>
            </a:extLst>
          </p:cNvPr>
          <p:cNvGrpSpPr>
            <a:grpSpLocks/>
          </p:cNvGrpSpPr>
          <p:nvPr/>
        </p:nvGrpSpPr>
        <p:grpSpPr bwMode="auto">
          <a:xfrm>
            <a:off x="5738813" y="5029200"/>
            <a:ext cx="2362200" cy="609600"/>
            <a:chOff x="2064" y="2160"/>
            <a:chExt cx="1488" cy="384"/>
          </a:xfrm>
        </p:grpSpPr>
        <p:sp>
          <p:nvSpPr>
            <p:cNvPr id="42007" name="Line 7">
              <a:extLst>
                <a:ext uri="{FF2B5EF4-FFF2-40B4-BE49-F238E27FC236}">
                  <a16:creationId xmlns:a16="http://schemas.microsoft.com/office/drawing/2014/main" id="{C47FB933-19F3-494D-9F71-97D2CE63B889}"/>
                </a:ext>
              </a:extLst>
            </p:cNvPr>
            <p:cNvSpPr>
              <a:spLocks noChangeShapeType="1"/>
            </p:cNvSpPr>
            <p:nvPr/>
          </p:nvSpPr>
          <p:spPr bwMode="auto">
            <a:xfrm flipV="1">
              <a:off x="2064" y="2160"/>
              <a:ext cx="0" cy="3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08" name="Line 8">
              <a:extLst>
                <a:ext uri="{FF2B5EF4-FFF2-40B4-BE49-F238E27FC236}">
                  <a16:creationId xmlns:a16="http://schemas.microsoft.com/office/drawing/2014/main" id="{3EF5A127-99B0-E542-A8F4-47CC76F88F18}"/>
                </a:ext>
              </a:extLst>
            </p:cNvPr>
            <p:cNvSpPr>
              <a:spLocks noChangeShapeType="1"/>
            </p:cNvSpPr>
            <p:nvPr/>
          </p:nvSpPr>
          <p:spPr bwMode="auto">
            <a:xfrm>
              <a:off x="2064" y="2544"/>
              <a:ext cx="148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1988" name="Text Box 9">
            <a:extLst>
              <a:ext uri="{FF2B5EF4-FFF2-40B4-BE49-F238E27FC236}">
                <a16:creationId xmlns:a16="http://schemas.microsoft.com/office/drawing/2014/main" id="{3F88FACB-DA71-0B48-8748-9AC03040FFBB}"/>
              </a:ext>
            </a:extLst>
          </p:cNvPr>
          <p:cNvSpPr txBox="1">
            <a:spLocks noChangeArrowheads="1"/>
          </p:cNvSpPr>
          <p:nvPr/>
        </p:nvSpPr>
        <p:spPr bwMode="auto">
          <a:xfrm>
            <a:off x="4672013" y="4876800"/>
            <a:ext cx="1003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SSD error</a:t>
            </a:r>
          </a:p>
        </p:txBody>
      </p:sp>
      <p:sp>
        <p:nvSpPr>
          <p:cNvPr id="41989" name="Text Box 10">
            <a:extLst>
              <a:ext uri="{FF2B5EF4-FFF2-40B4-BE49-F238E27FC236}">
                <a16:creationId xmlns:a16="http://schemas.microsoft.com/office/drawing/2014/main" id="{659630CC-B779-D841-83C5-7CE3CF8526A0}"/>
              </a:ext>
            </a:extLst>
          </p:cNvPr>
          <p:cNvSpPr txBox="1">
            <a:spLocks noChangeArrowheads="1"/>
          </p:cNvSpPr>
          <p:nvPr/>
        </p:nvSpPr>
        <p:spPr bwMode="auto">
          <a:xfrm>
            <a:off x="7720013" y="5638800"/>
            <a:ext cx="8953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disparity</a:t>
            </a:r>
          </a:p>
        </p:txBody>
      </p:sp>
      <p:pic>
        <p:nvPicPr>
          <p:cNvPr id="41990" name="Picture 11" descr="left">
            <a:extLst>
              <a:ext uri="{FF2B5EF4-FFF2-40B4-BE49-F238E27FC236}">
                <a16:creationId xmlns:a16="http://schemas.microsoft.com/office/drawing/2014/main" id="{2ACEC0CD-7DDE-8E49-AFAE-D3ABD6C0C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12" descr="right">
            <a:extLst>
              <a:ext uri="{FF2B5EF4-FFF2-40B4-BE49-F238E27FC236}">
                <a16:creationId xmlns:a16="http://schemas.microsoft.com/office/drawing/2014/main" id="{54606736-600B-C74C-9CC3-7611DCD4C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288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Line 13">
            <a:extLst>
              <a:ext uri="{FF2B5EF4-FFF2-40B4-BE49-F238E27FC236}">
                <a16:creationId xmlns:a16="http://schemas.microsoft.com/office/drawing/2014/main" id="{CE7B0D8C-2817-424C-9B73-84DA77C54A0A}"/>
              </a:ext>
            </a:extLst>
          </p:cNvPr>
          <p:cNvSpPr>
            <a:spLocks noChangeShapeType="1"/>
          </p:cNvSpPr>
          <p:nvPr/>
        </p:nvSpPr>
        <p:spPr bwMode="auto">
          <a:xfrm>
            <a:off x="457200" y="2971800"/>
            <a:ext cx="83058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Rectangle 14">
            <a:extLst>
              <a:ext uri="{FF2B5EF4-FFF2-40B4-BE49-F238E27FC236}">
                <a16:creationId xmlns:a16="http://schemas.microsoft.com/office/drawing/2014/main" id="{3FD922E0-C621-564C-9322-F0FD7E275834}"/>
              </a:ext>
            </a:extLst>
          </p:cNvPr>
          <p:cNvSpPr>
            <a:spLocks noChangeArrowheads="1"/>
          </p:cNvSpPr>
          <p:nvPr/>
        </p:nvSpPr>
        <p:spPr bwMode="auto">
          <a:xfrm>
            <a:off x="2409825" y="2895600"/>
            <a:ext cx="152400" cy="1524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nvGrpSpPr>
          <p:cNvPr id="41994" name="Group 15">
            <a:extLst>
              <a:ext uri="{FF2B5EF4-FFF2-40B4-BE49-F238E27FC236}">
                <a16:creationId xmlns:a16="http://schemas.microsoft.com/office/drawing/2014/main" id="{0E75C0C9-6753-5340-B873-F8723F246C6E}"/>
              </a:ext>
            </a:extLst>
          </p:cNvPr>
          <p:cNvGrpSpPr>
            <a:grpSpLocks/>
          </p:cNvGrpSpPr>
          <p:nvPr/>
        </p:nvGrpSpPr>
        <p:grpSpPr bwMode="auto">
          <a:xfrm>
            <a:off x="6124575" y="2895600"/>
            <a:ext cx="1066800" cy="152400"/>
            <a:chOff x="3111" y="3838"/>
            <a:chExt cx="672" cy="96"/>
          </a:xfrm>
        </p:grpSpPr>
        <p:sp>
          <p:nvSpPr>
            <p:cNvPr id="42002" name="Rectangle 16">
              <a:extLst>
                <a:ext uri="{FF2B5EF4-FFF2-40B4-BE49-F238E27FC236}">
                  <a16:creationId xmlns:a16="http://schemas.microsoft.com/office/drawing/2014/main" id="{043B4027-9803-C148-8AF6-F1E78D64A782}"/>
                </a:ext>
              </a:extLst>
            </p:cNvPr>
            <p:cNvSpPr>
              <a:spLocks noChangeArrowheads="1"/>
            </p:cNvSpPr>
            <p:nvPr/>
          </p:nvSpPr>
          <p:spPr bwMode="auto">
            <a:xfrm>
              <a:off x="3399" y="3838"/>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3" name="Rectangle 17">
              <a:extLst>
                <a:ext uri="{FF2B5EF4-FFF2-40B4-BE49-F238E27FC236}">
                  <a16:creationId xmlns:a16="http://schemas.microsoft.com/office/drawing/2014/main" id="{BC63FCA6-501C-0A47-8D18-B91D64F767CF}"/>
                </a:ext>
              </a:extLst>
            </p:cNvPr>
            <p:cNvSpPr>
              <a:spLocks noChangeArrowheads="1"/>
            </p:cNvSpPr>
            <p:nvPr/>
          </p:nvSpPr>
          <p:spPr bwMode="auto">
            <a:xfrm>
              <a:off x="3111"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4" name="Rectangle 18">
              <a:extLst>
                <a:ext uri="{FF2B5EF4-FFF2-40B4-BE49-F238E27FC236}">
                  <a16:creationId xmlns:a16="http://schemas.microsoft.com/office/drawing/2014/main" id="{481C1FCE-CBDA-B54B-89A1-E61D080A8D4B}"/>
                </a:ext>
              </a:extLst>
            </p:cNvPr>
            <p:cNvSpPr>
              <a:spLocks noChangeArrowheads="1"/>
            </p:cNvSpPr>
            <p:nvPr/>
          </p:nvSpPr>
          <p:spPr bwMode="auto">
            <a:xfrm>
              <a:off x="3255"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5" name="Rectangle 19">
              <a:extLst>
                <a:ext uri="{FF2B5EF4-FFF2-40B4-BE49-F238E27FC236}">
                  <a16:creationId xmlns:a16="http://schemas.microsoft.com/office/drawing/2014/main" id="{CC494BD4-7EBC-0048-A84B-B86D7A481CBF}"/>
                </a:ext>
              </a:extLst>
            </p:cNvPr>
            <p:cNvSpPr>
              <a:spLocks noChangeArrowheads="1"/>
            </p:cNvSpPr>
            <p:nvPr/>
          </p:nvSpPr>
          <p:spPr bwMode="auto">
            <a:xfrm>
              <a:off x="3543"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2006" name="Rectangle 20">
              <a:extLst>
                <a:ext uri="{FF2B5EF4-FFF2-40B4-BE49-F238E27FC236}">
                  <a16:creationId xmlns:a16="http://schemas.microsoft.com/office/drawing/2014/main" id="{A2A6AD72-03A6-C241-87E5-83F0943DBB25}"/>
                </a:ext>
              </a:extLst>
            </p:cNvPr>
            <p:cNvSpPr>
              <a:spLocks noChangeArrowheads="1"/>
            </p:cNvSpPr>
            <p:nvPr/>
          </p:nvSpPr>
          <p:spPr bwMode="auto">
            <a:xfrm>
              <a:off x="3687" y="3838"/>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41995" name="Text Box 21">
            <a:extLst>
              <a:ext uri="{FF2B5EF4-FFF2-40B4-BE49-F238E27FC236}">
                <a16:creationId xmlns:a16="http://schemas.microsoft.com/office/drawing/2014/main" id="{58F5737C-10DF-D74A-BE6F-5CA9CB65D433}"/>
              </a:ext>
            </a:extLst>
          </p:cNvPr>
          <p:cNvSpPr txBox="1">
            <a:spLocks noChangeArrowheads="1"/>
          </p:cNvSpPr>
          <p:nvPr/>
        </p:nvSpPr>
        <p:spPr bwMode="auto">
          <a:xfrm>
            <a:off x="2295525" y="14478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41996" name="Text Box 22">
            <a:extLst>
              <a:ext uri="{FF2B5EF4-FFF2-40B4-BE49-F238E27FC236}">
                <a16:creationId xmlns:a16="http://schemas.microsoft.com/office/drawing/2014/main" id="{15349325-0521-944A-9DE5-27BFCFD705B2}"/>
              </a:ext>
            </a:extLst>
          </p:cNvPr>
          <p:cNvSpPr txBox="1">
            <a:spLocks noChangeArrowheads="1"/>
          </p:cNvSpPr>
          <p:nvPr/>
        </p:nvSpPr>
        <p:spPr bwMode="auto">
          <a:xfrm>
            <a:off x="6373813" y="1447800"/>
            <a:ext cx="636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Right</a:t>
            </a:r>
          </a:p>
        </p:txBody>
      </p:sp>
      <p:sp>
        <p:nvSpPr>
          <p:cNvPr id="729111" name="Line 23">
            <a:extLst>
              <a:ext uri="{FF2B5EF4-FFF2-40B4-BE49-F238E27FC236}">
                <a16:creationId xmlns:a16="http://schemas.microsoft.com/office/drawing/2014/main" id="{981D9D58-4678-6144-948A-9645041D0FB0}"/>
              </a:ext>
            </a:extLst>
          </p:cNvPr>
          <p:cNvSpPr>
            <a:spLocks noChangeShapeType="1"/>
          </p:cNvSpPr>
          <p:nvPr/>
        </p:nvSpPr>
        <p:spPr bwMode="auto">
          <a:xfrm>
            <a:off x="6661150" y="1828800"/>
            <a:ext cx="0" cy="4572000"/>
          </a:xfrm>
          <a:prstGeom prst="line">
            <a:avLst/>
          </a:prstGeom>
          <a:noFill/>
          <a:ln w="127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8" name="Text Box 24">
            <a:extLst>
              <a:ext uri="{FF2B5EF4-FFF2-40B4-BE49-F238E27FC236}">
                <a16:creationId xmlns:a16="http://schemas.microsoft.com/office/drawing/2014/main" id="{54D19E7C-BC48-6346-B8FA-FED2709B6D65}"/>
              </a:ext>
            </a:extLst>
          </p:cNvPr>
          <p:cNvSpPr txBox="1">
            <a:spLocks noChangeArrowheads="1"/>
          </p:cNvSpPr>
          <p:nvPr/>
        </p:nvSpPr>
        <p:spPr bwMode="auto">
          <a:xfrm>
            <a:off x="304800" y="2971800"/>
            <a:ext cx="849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scanline</a:t>
            </a:r>
          </a:p>
        </p:txBody>
      </p:sp>
      <p:sp>
        <p:nvSpPr>
          <p:cNvPr id="41999" name="Text Box 25">
            <a:extLst>
              <a:ext uri="{FF2B5EF4-FFF2-40B4-BE49-F238E27FC236}">
                <a16:creationId xmlns:a16="http://schemas.microsoft.com/office/drawing/2014/main" id="{22684808-929C-0D4F-8D46-22C220E4234D}"/>
              </a:ext>
            </a:extLst>
          </p:cNvPr>
          <p:cNvSpPr txBox="1">
            <a:spLocks noChangeArrowheads="1"/>
          </p:cNvSpPr>
          <p:nvPr/>
        </p:nvSpPr>
        <p:spPr bwMode="auto">
          <a:xfrm>
            <a:off x="627063" y="5462588"/>
            <a:ext cx="45275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600"/>
              <a:t>Matching criterion = Sum-of-squared differences</a:t>
            </a:r>
          </a:p>
        </p:txBody>
      </p:sp>
      <p:sp>
        <p:nvSpPr>
          <p:cNvPr id="42000" name="Text Box 26">
            <a:extLst>
              <a:ext uri="{FF2B5EF4-FFF2-40B4-BE49-F238E27FC236}">
                <a16:creationId xmlns:a16="http://schemas.microsoft.com/office/drawing/2014/main" id="{541E6944-624D-7040-B1CB-B06F36992032}"/>
              </a:ext>
            </a:extLst>
          </p:cNvPr>
          <p:cNvSpPr txBox="1">
            <a:spLocks noChangeArrowheads="1"/>
          </p:cNvSpPr>
          <p:nvPr/>
        </p:nvSpPr>
        <p:spPr bwMode="auto">
          <a:xfrm>
            <a:off x="623888" y="5815013"/>
            <a:ext cx="3894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600"/>
              <a:t>Aggregation method = Fixed window size</a:t>
            </a:r>
          </a:p>
        </p:txBody>
      </p:sp>
      <p:sp>
        <p:nvSpPr>
          <p:cNvPr id="729115" name="Text Box 27">
            <a:extLst>
              <a:ext uri="{FF2B5EF4-FFF2-40B4-BE49-F238E27FC236}">
                <a16:creationId xmlns:a16="http://schemas.microsoft.com/office/drawing/2014/main" id="{1ABD8CBD-9F16-7F4E-AA52-0EE232B1357F}"/>
              </a:ext>
            </a:extLst>
          </p:cNvPr>
          <p:cNvSpPr txBox="1">
            <a:spLocks noChangeArrowheads="1"/>
          </p:cNvSpPr>
          <p:nvPr/>
        </p:nvSpPr>
        <p:spPr bwMode="auto">
          <a:xfrm>
            <a:off x="6689725" y="5980113"/>
            <a:ext cx="1873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ja-JP" altLang="en-US" sz="1800"/>
              <a:t>“</a:t>
            </a:r>
            <a:r>
              <a:rPr lang="en-US" altLang="ja-JP" sz="1800"/>
              <a:t>Winner-take-all</a:t>
            </a:r>
            <a:r>
              <a:rPr lang="ja-JP" altLang="en-US" sz="1800"/>
              <a:t>”</a:t>
            </a:r>
            <a:endParaRPr lang="en-US" altLang="en-US" sz="1800"/>
          </a:p>
        </p:txBody>
      </p:sp>
    </p:spTree>
    <p:extLst>
      <p:ext uri="{BB962C8B-B14F-4D97-AF65-F5344CB8AC3E}">
        <p14:creationId xmlns:p14="http://schemas.microsoft.com/office/powerpoint/2010/main" val="427575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291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91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9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1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1E47B2AB-14C4-BD47-9F02-F54489589A91}"/>
              </a:ext>
            </a:extLst>
          </p:cNvPr>
          <p:cNvSpPr>
            <a:spLocks noGrp="1" noChangeArrowheads="1"/>
          </p:cNvSpPr>
          <p:nvPr>
            <p:ph type="title"/>
          </p:nvPr>
        </p:nvSpPr>
        <p:spPr>
          <a:xfrm>
            <a:off x="328613" y="474663"/>
            <a:ext cx="8589962" cy="844550"/>
          </a:xfrm>
        </p:spPr>
        <p:txBody>
          <a:bodyPr/>
          <a:lstStyle/>
          <a:p>
            <a:pPr eaLnBrk="1" hangingPunct="1"/>
            <a:r>
              <a:rPr lang="en-US" altLang="en-US" sz="3600">
                <a:ea typeface="ＭＳ Ｐゴシック" panose="020B0600070205080204" pitchFamily="34" charset="-128"/>
              </a:rPr>
              <a:t>Sum of Squared (Intensity) Differences</a:t>
            </a:r>
          </a:p>
        </p:txBody>
      </p:sp>
      <p:pic>
        <p:nvPicPr>
          <p:cNvPr id="44034" name="Picture 3" descr="stereo-left">
            <a:extLst>
              <a:ext uri="{FF2B5EF4-FFF2-40B4-BE49-F238E27FC236}">
                <a16:creationId xmlns:a16="http://schemas.microsoft.com/office/drawing/2014/main" id="{546A3422-7F45-0C4E-A89F-6FE817D4F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4" descr="stereo-right">
            <a:extLst>
              <a:ext uri="{FF2B5EF4-FFF2-40B4-BE49-F238E27FC236}">
                <a16:creationId xmlns:a16="http://schemas.microsoft.com/office/drawing/2014/main" id="{C167B91F-D6BD-6943-930F-0B3A97FCCD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5">
            <a:extLst>
              <a:ext uri="{FF2B5EF4-FFF2-40B4-BE49-F238E27FC236}">
                <a16:creationId xmlns:a16="http://schemas.microsoft.com/office/drawing/2014/main" id="{BB1E4CEC-CC98-4D45-83E6-72CF6C1B4D43}"/>
              </a:ext>
            </a:extLst>
          </p:cNvPr>
          <p:cNvSpPr txBox="1">
            <a:spLocks noChangeArrowheads="1"/>
          </p:cNvSpPr>
          <p:nvPr/>
        </p:nvSpPr>
        <p:spPr bwMode="auto">
          <a:xfrm>
            <a:off x="1457325" y="15240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44037" name="Text Box 6">
            <a:extLst>
              <a:ext uri="{FF2B5EF4-FFF2-40B4-BE49-F238E27FC236}">
                <a16:creationId xmlns:a16="http://schemas.microsoft.com/office/drawing/2014/main" id="{7499CC0E-3251-974F-AD6F-E1AB3FC74597}"/>
              </a:ext>
            </a:extLst>
          </p:cNvPr>
          <p:cNvSpPr txBox="1">
            <a:spLocks noChangeArrowheads="1"/>
          </p:cNvSpPr>
          <p:nvPr/>
        </p:nvSpPr>
        <p:spPr bwMode="auto">
          <a:xfrm>
            <a:off x="4191000" y="1524000"/>
            <a:ext cx="636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Right</a:t>
            </a:r>
          </a:p>
        </p:txBody>
      </p:sp>
      <p:sp>
        <p:nvSpPr>
          <p:cNvPr id="44038" name="Rectangle 7">
            <a:extLst>
              <a:ext uri="{FF2B5EF4-FFF2-40B4-BE49-F238E27FC236}">
                <a16:creationId xmlns:a16="http://schemas.microsoft.com/office/drawing/2014/main" id="{029AB88F-D8BC-054F-9890-2E9112DB1A1C}"/>
              </a:ext>
            </a:extLst>
          </p:cNvPr>
          <p:cNvSpPr>
            <a:spLocks noChangeArrowheads="1"/>
          </p:cNvSpPr>
          <p:nvPr/>
        </p:nvSpPr>
        <p:spPr bwMode="auto">
          <a:xfrm>
            <a:off x="1371600" y="2435225"/>
            <a:ext cx="152400" cy="1524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39" name="Rectangle 8">
            <a:extLst>
              <a:ext uri="{FF2B5EF4-FFF2-40B4-BE49-F238E27FC236}">
                <a16:creationId xmlns:a16="http://schemas.microsoft.com/office/drawing/2014/main" id="{262D195E-C1A5-394E-AC32-DD4BFB89813A}"/>
              </a:ext>
            </a:extLst>
          </p:cNvPr>
          <p:cNvSpPr>
            <a:spLocks noChangeArrowheads="1"/>
          </p:cNvSpPr>
          <p:nvPr/>
        </p:nvSpPr>
        <p:spPr bwMode="auto">
          <a:xfrm>
            <a:off x="4191000" y="2435225"/>
            <a:ext cx="152400" cy="1524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0" name="Rectangle 9">
            <a:extLst>
              <a:ext uri="{FF2B5EF4-FFF2-40B4-BE49-F238E27FC236}">
                <a16:creationId xmlns:a16="http://schemas.microsoft.com/office/drawing/2014/main" id="{6469D3D4-CCFD-2343-86D5-2958CA4BDA4B}"/>
              </a:ext>
            </a:extLst>
          </p:cNvPr>
          <p:cNvSpPr>
            <a:spLocks noChangeArrowheads="1"/>
          </p:cNvSpPr>
          <p:nvPr/>
        </p:nvSpPr>
        <p:spPr bwMode="auto">
          <a:xfrm>
            <a:off x="37338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1" name="Rectangle 10">
            <a:extLst>
              <a:ext uri="{FF2B5EF4-FFF2-40B4-BE49-F238E27FC236}">
                <a16:creationId xmlns:a16="http://schemas.microsoft.com/office/drawing/2014/main" id="{12AF27B3-329B-3242-B7BC-08DC1F811262}"/>
              </a:ext>
            </a:extLst>
          </p:cNvPr>
          <p:cNvSpPr>
            <a:spLocks noChangeArrowheads="1"/>
          </p:cNvSpPr>
          <p:nvPr/>
        </p:nvSpPr>
        <p:spPr bwMode="auto">
          <a:xfrm>
            <a:off x="39624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2" name="Rectangle 11">
            <a:extLst>
              <a:ext uri="{FF2B5EF4-FFF2-40B4-BE49-F238E27FC236}">
                <a16:creationId xmlns:a16="http://schemas.microsoft.com/office/drawing/2014/main" id="{42046E8B-CFC5-B64C-8F90-006E71A5F94D}"/>
              </a:ext>
            </a:extLst>
          </p:cNvPr>
          <p:cNvSpPr>
            <a:spLocks noChangeArrowheads="1"/>
          </p:cNvSpPr>
          <p:nvPr/>
        </p:nvSpPr>
        <p:spPr bwMode="auto">
          <a:xfrm>
            <a:off x="44196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3" name="Rectangle 12">
            <a:extLst>
              <a:ext uri="{FF2B5EF4-FFF2-40B4-BE49-F238E27FC236}">
                <a16:creationId xmlns:a16="http://schemas.microsoft.com/office/drawing/2014/main" id="{80A9852D-908E-664D-9042-29CABA81F0C5}"/>
              </a:ext>
            </a:extLst>
          </p:cNvPr>
          <p:cNvSpPr>
            <a:spLocks noChangeArrowheads="1"/>
          </p:cNvSpPr>
          <p:nvPr/>
        </p:nvSpPr>
        <p:spPr bwMode="auto">
          <a:xfrm>
            <a:off x="4648200" y="2435225"/>
            <a:ext cx="152400" cy="152400"/>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44044" name="Line 13">
            <a:extLst>
              <a:ext uri="{FF2B5EF4-FFF2-40B4-BE49-F238E27FC236}">
                <a16:creationId xmlns:a16="http://schemas.microsoft.com/office/drawing/2014/main" id="{0C8D0774-E512-DC4E-9A68-56F1E4CA7160}"/>
              </a:ext>
            </a:extLst>
          </p:cNvPr>
          <p:cNvSpPr>
            <a:spLocks noChangeShapeType="1"/>
          </p:cNvSpPr>
          <p:nvPr/>
        </p:nvSpPr>
        <p:spPr bwMode="auto">
          <a:xfrm>
            <a:off x="304800" y="2511425"/>
            <a:ext cx="5715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44045" name="Object 2">
            <a:extLst>
              <a:ext uri="{FF2B5EF4-FFF2-40B4-BE49-F238E27FC236}">
                <a16:creationId xmlns:a16="http://schemas.microsoft.com/office/drawing/2014/main" id="{55DA9AE5-DF89-CD4E-AA4A-CD26FAD881D5}"/>
              </a:ext>
            </a:extLst>
          </p:cNvPr>
          <p:cNvGraphicFramePr>
            <a:graphicFrameLocks noChangeAspect="1"/>
          </p:cNvGraphicFramePr>
          <p:nvPr/>
        </p:nvGraphicFramePr>
        <p:xfrm>
          <a:off x="493713" y="3976688"/>
          <a:ext cx="8350250" cy="2392362"/>
        </p:xfrm>
        <a:graphic>
          <a:graphicData uri="http://schemas.openxmlformats.org/presentationml/2006/ole">
            <mc:AlternateContent xmlns:mc="http://schemas.openxmlformats.org/markup-compatibility/2006">
              <mc:Choice xmlns:v="urn:schemas-microsoft-com:vml" Requires="v">
                <p:oleObj spid="_x0000_s28680" name="Equation" r:id="rId6" imgW="4521200" imgH="1295400" progId="Equation.3">
                  <p:embed/>
                </p:oleObj>
              </mc:Choice>
              <mc:Fallback>
                <p:oleObj name="Equation" r:id="rId6" imgW="4521200" imgH="1295400" progId="Equation.3">
                  <p:embed/>
                  <p:pic>
                    <p:nvPicPr>
                      <p:cNvPr id="44045" name="Object 2">
                        <a:extLst>
                          <a:ext uri="{FF2B5EF4-FFF2-40B4-BE49-F238E27FC236}">
                            <a16:creationId xmlns:a16="http://schemas.microsoft.com/office/drawing/2014/main" id="{55DA9AE5-DF89-CD4E-AA4A-CD26FAD881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713" y="3976688"/>
                        <a:ext cx="8350250" cy="2392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36803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31A52379-2CC7-4048-B359-FC26087D99F4}"/>
              </a:ext>
            </a:extLst>
          </p:cNvPr>
          <p:cNvSpPr>
            <a:spLocks noGrp="1" noChangeArrowheads="1"/>
          </p:cNvSpPr>
          <p:nvPr>
            <p:ph type="title"/>
          </p:nvPr>
        </p:nvSpPr>
        <p:spPr>
          <a:xfrm>
            <a:off x="406400" y="228600"/>
            <a:ext cx="8432800" cy="1143000"/>
          </a:xfrm>
        </p:spPr>
        <p:txBody>
          <a:bodyPr/>
          <a:lstStyle/>
          <a:p>
            <a:pPr eaLnBrk="1" hangingPunct="1"/>
            <a:r>
              <a:rPr lang="en-US" altLang="en-US">
                <a:ea typeface="ＭＳ Ｐゴシック" panose="020B0600070205080204" pitchFamily="34" charset="-128"/>
              </a:rPr>
              <a:t>Correspondence Using Correlation</a:t>
            </a:r>
          </a:p>
        </p:txBody>
      </p:sp>
      <p:pic>
        <p:nvPicPr>
          <p:cNvPr id="46082" name="Picture 3" descr="left">
            <a:extLst>
              <a:ext uri="{FF2B5EF4-FFF2-40B4-BE49-F238E27FC236}">
                <a16:creationId xmlns:a16="http://schemas.microsoft.com/office/drawing/2014/main" id="{1C2E6BF6-BC05-AC49-8ABC-0A77F28BC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935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C082A02E-E2C0-274A-BC41-9C3CA921F922}"/>
              </a:ext>
            </a:extLst>
          </p:cNvPr>
          <p:cNvSpPr txBox="1">
            <a:spLocks noChangeArrowheads="1"/>
          </p:cNvSpPr>
          <p:nvPr/>
        </p:nvSpPr>
        <p:spPr bwMode="auto">
          <a:xfrm>
            <a:off x="2295525" y="2554288"/>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46084" name="Text Box 5">
            <a:extLst>
              <a:ext uri="{FF2B5EF4-FFF2-40B4-BE49-F238E27FC236}">
                <a16:creationId xmlns:a16="http://schemas.microsoft.com/office/drawing/2014/main" id="{3A0FDD50-36DB-1F4B-BAFD-BA55DC6FE28C}"/>
              </a:ext>
            </a:extLst>
          </p:cNvPr>
          <p:cNvSpPr txBox="1">
            <a:spLocks noChangeArrowheads="1"/>
          </p:cNvSpPr>
          <p:nvPr/>
        </p:nvSpPr>
        <p:spPr bwMode="auto">
          <a:xfrm>
            <a:off x="6019800" y="2554288"/>
            <a:ext cx="13636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Disparity Map</a:t>
            </a:r>
          </a:p>
        </p:txBody>
      </p:sp>
      <p:pic>
        <p:nvPicPr>
          <p:cNvPr id="46085" name="Picture 6" descr="disparity">
            <a:extLst>
              <a:ext uri="{FF2B5EF4-FFF2-40B4-BE49-F238E27FC236}">
                <a16:creationId xmlns:a16="http://schemas.microsoft.com/office/drawing/2014/main" id="{B8041024-5DAE-5B4E-91A4-59025CE0F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935288"/>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7">
            <a:extLst>
              <a:ext uri="{FF2B5EF4-FFF2-40B4-BE49-F238E27FC236}">
                <a16:creationId xmlns:a16="http://schemas.microsoft.com/office/drawing/2014/main" id="{F356D89A-4329-C743-A5C0-28EA79B89316}"/>
              </a:ext>
            </a:extLst>
          </p:cNvPr>
          <p:cNvSpPr txBox="1">
            <a:spLocks noChangeArrowheads="1"/>
          </p:cNvSpPr>
          <p:nvPr/>
        </p:nvSpPr>
        <p:spPr bwMode="auto">
          <a:xfrm>
            <a:off x="609600" y="5830888"/>
            <a:ext cx="34623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latin typeface="Times New Roman" panose="02020603050405020304" pitchFamily="18" charset="0"/>
              </a:rPr>
              <a:t>Images courtesy of Point Grey Research</a:t>
            </a:r>
          </a:p>
        </p:txBody>
      </p:sp>
      <p:pic>
        <p:nvPicPr>
          <p:cNvPr id="46087" name="Picture 8" descr="triclops">
            <a:extLst>
              <a:ext uri="{FF2B5EF4-FFF2-40B4-BE49-F238E27FC236}">
                <a16:creationId xmlns:a16="http://schemas.microsoft.com/office/drawing/2014/main" id="{751E87B0-9374-3846-8E65-FF219F97E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300" y="1312863"/>
            <a:ext cx="135413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00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6CD9FF1-C376-F644-B601-C689C40C4932}"/>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Image Normalization</a:t>
            </a:r>
          </a:p>
        </p:txBody>
      </p:sp>
      <p:sp>
        <p:nvSpPr>
          <p:cNvPr id="48130" name="Rectangle 3">
            <a:extLst>
              <a:ext uri="{FF2B5EF4-FFF2-40B4-BE49-F238E27FC236}">
                <a16:creationId xmlns:a16="http://schemas.microsoft.com/office/drawing/2014/main" id="{DBBC380B-BBE5-CB40-A335-A0A51A4C735C}"/>
              </a:ext>
            </a:extLst>
          </p:cNvPr>
          <p:cNvSpPr>
            <a:spLocks noGrp="1" noChangeArrowheads="1"/>
          </p:cNvSpPr>
          <p:nvPr>
            <p:ph type="body" idx="1"/>
          </p:nvPr>
        </p:nvSpPr>
        <p:spPr>
          <a:xfrm>
            <a:off x="457200" y="1295400"/>
            <a:ext cx="8178800" cy="2362200"/>
          </a:xfrm>
        </p:spPr>
        <p:txBody>
          <a:bodyPr/>
          <a:lstStyle/>
          <a:p>
            <a:pPr eaLnBrk="1" hangingPunct="1">
              <a:lnSpc>
                <a:spcPct val="90000"/>
              </a:lnSpc>
            </a:pPr>
            <a:r>
              <a:rPr lang="en-US" altLang="en-US" sz="2400">
                <a:ea typeface="ＭＳ Ｐゴシック" panose="020B0600070205080204" pitchFamily="34" charset="-128"/>
              </a:rPr>
              <a:t>Images may be captured under different exposures (gain and aperture)</a:t>
            </a:r>
          </a:p>
          <a:p>
            <a:pPr eaLnBrk="1" hangingPunct="1">
              <a:lnSpc>
                <a:spcPct val="90000"/>
              </a:lnSpc>
            </a:pPr>
            <a:r>
              <a:rPr lang="en-US" altLang="en-US" sz="2400">
                <a:ea typeface="ＭＳ Ｐゴシック" panose="020B0600070205080204" pitchFamily="34" charset="-128"/>
              </a:rPr>
              <a:t>Cameras may have different radiometric characteristics</a:t>
            </a:r>
          </a:p>
          <a:p>
            <a:pPr eaLnBrk="1" hangingPunct="1">
              <a:lnSpc>
                <a:spcPct val="90000"/>
              </a:lnSpc>
            </a:pPr>
            <a:r>
              <a:rPr lang="en-US" altLang="en-US" sz="2400">
                <a:ea typeface="ＭＳ Ｐゴシック" panose="020B0600070205080204" pitchFamily="34" charset="-128"/>
              </a:rPr>
              <a:t>Surfaces may not be Lambertian</a:t>
            </a:r>
          </a:p>
          <a:p>
            <a:pPr eaLnBrk="1" hangingPunct="1">
              <a:lnSpc>
                <a:spcPct val="90000"/>
              </a:lnSpc>
            </a:pPr>
            <a:r>
              <a:rPr lang="en-US" altLang="en-US" sz="2400">
                <a:ea typeface="ＭＳ Ｐゴシック" panose="020B0600070205080204" pitchFamily="34" charset="-128"/>
              </a:rPr>
              <a:t>Hence, it is reasonable to normalize pixel intensity in each window (to remove bias and scale):</a:t>
            </a:r>
          </a:p>
        </p:txBody>
      </p:sp>
      <p:graphicFrame>
        <p:nvGraphicFramePr>
          <p:cNvPr id="48131" name="Object 2">
            <a:extLst>
              <a:ext uri="{FF2B5EF4-FFF2-40B4-BE49-F238E27FC236}">
                <a16:creationId xmlns:a16="http://schemas.microsoft.com/office/drawing/2014/main" id="{A69624BA-39A1-1D4D-8614-02533BA73F64}"/>
              </a:ext>
            </a:extLst>
          </p:cNvPr>
          <p:cNvGraphicFramePr>
            <a:graphicFrameLocks noChangeAspect="1"/>
          </p:cNvGraphicFramePr>
          <p:nvPr/>
        </p:nvGraphicFramePr>
        <p:xfrm>
          <a:off x="831850" y="3771900"/>
          <a:ext cx="6846888" cy="2786063"/>
        </p:xfrm>
        <a:graphic>
          <a:graphicData uri="http://schemas.openxmlformats.org/presentationml/2006/ole">
            <mc:AlternateContent xmlns:mc="http://schemas.openxmlformats.org/markup-compatibility/2006">
              <mc:Choice xmlns:v="urn:schemas-microsoft-com:vml" Requires="v">
                <p:oleObj spid="_x0000_s32776" name="Equation" r:id="rId4" imgW="3276600" imgH="1333500" progId="Equation.3">
                  <p:embed/>
                </p:oleObj>
              </mc:Choice>
              <mc:Fallback>
                <p:oleObj name="Equation" r:id="rId4" imgW="3276600" imgH="1333500" progId="Equation.3">
                  <p:embed/>
                  <p:pic>
                    <p:nvPicPr>
                      <p:cNvPr id="48131" name="Object 2">
                        <a:extLst>
                          <a:ext uri="{FF2B5EF4-FFF2-40B4-BE49-F238E27FC236}">
                            <a16:creationId xmlns:a16="http://schemas.microsoft.com/office/drawing/2014/main" id="{A69624BA-39A1-1D4D-8614-02533BA73F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850" y="3771900"/>
                        <a:ext cx="6846888" cy="2786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4130693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13FAEA5B-33C7-914B-8473-E44191FC342C}"/>
              </a:ext>
            </a:extLst>
          </p:cNvPr>
          <p:cNvSpPr>
            <a:spLocks noGrp="1" noChangeArrowheads="1"/>
          </p:cNvSpPr>
          <p:nvPr>
            <p:ph type="title"/>
          </p:nvPr>
        </p:nvSpPr>
        <p:spPr>
          <a:xfrm>
            <a:off x="1081088" y="381000"/>
            <a:ext cx="6858000" cy="844550"/>
          </a:xfrm>
        </p:spPr>
        <p:txBody>
          <a:bodyPr/>
          <a:lstStyle/>
          <a:p>
            <a:pPr eaLnBrk="1" hangingPunct="1"/>
            <a:r>
              <a:rPr lang="en-US" altLang="en-US">
                <a:ea typeface="ＭＳ Ｐゴシック" panose="020B0600070205080204" pitchFamily="34" charset="-128"/>
              </a:rPr>
              <a:t>Images as Vectors</a:t>
            </a:r>
          </a:p>
        </p:txBody>
      </p:sp>
      <p:pic>
        <p:nvPicPr>
          <p:cNvPr id="50178" name="Picture 3" descr="stereo-left">
            <a:extLst>
              <a:ext uri="{FF2B5EF4-FFF2-40B4-BE49-F238E27FC236}">
                <a16:creationId xmlns:a16="http://schemas.microsoft.com/office/drawing/2014/main" id="{293E8915-F3DB-1D41-9949-FFAECED93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4" descr="stereo-right">
            <a:extLst>
              <a:ext uri="{FF2B5EF4-FFF2-40B4-BE49-F238E27FC236}">
                <a16:creationId xmlns:a16="http://schemas.microsoft.com/office/drawing/2014/main" id="{23DFB504-C751-6E43-A871-B508EA255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20875"/>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5">
            <a:extLst>
              <a:ext uri="{FF2B5EF4-FFF2-40B4-BE49-F238E27FC236}">
                <a16:creationId xmlns:a16="http://schemas.microsoft.com/office/drawing/2014/main" id="{9911BD59-6718-8F49-B787-B71D346D2E04}"/>
              </a:ext>
            </a:extLst>
          </p:cNvPr>
          <p:cNvSpPr txBox="1">
            <a:spLocks noChangeArrowheads="1"/>
          </p:cNvSpPr>
          <p:nvPr/>
        </p:nvSpPr>
        <p:spPr bwMode="auto">
          <a:xfrm>
            <a:off x="1457325" y="1524000"/>
            <a:ext cx="5222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Left</a:t>
            </a:r>
          </a:p>
        </p:txBody>
      </p:sp>
      <p:sp>
        <p:nvSpPr>
          <p:cNvPr id="50181" name="Text Box 6">
            <a:extLst>
              <a:ext uri="{FF2B5EF4-FFF2-40B4-BE49-F238E27FC236}">
                <a16:creationId xmlns:a16="http://schemas.microsoft.com/office/drawing/2014/main" id="{140E3233-C7BC-3040-84A0-68D2756CDCA3}"/>
              </a:ext>
            </a:extLst>
          </p:cNvPr>
          <p:cNvSpPr txBox="1">
            <a:spLocks noChangeArrowheads="1"/>
          </p:cNvSpPr>
          <p:nvPr/>
        </p:nvSpPr>
        <p:spPr bwMode="auto">
          <a:xfrm>
            <a:off x="4191000" y="1524000"/>
            <a:ext cx="636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Right</a:t>
            </a:r>
          </a:p>
        </p:txBody>
      </p:sp>
      <p:grpSp>
        <p:nvGrpSpPr>
          <p:cNvPr id="50182" name="Group 7">
            <a:extLst>
              <a:ext uri="{FF2B5EF4-FFF2-40B4-BE49-F238E27FC236}">
                <a16:creationId xmlns:a16="http://schemas.microsoft.com/office/drawing/2014/main" id="{242EB883-4BC2-1C49-A862-97E7C8B19B21}"/>
              </a:ext>
            </a:extLst>
          </p:cNvPr>
          <p:cNvGrpSpPr>
            <a:grpSpLocks/>
          </p:cNvGrpSpPr>
          <p:nvPr/>
        </p:nvGrpSpPr>
        <p:grpSpPr bwMode="auto">
          <a:xfrm>
            <a:off x="1371600" y="2435225"/>
            <a:ext cx="3429000" cy="152400"/>
            <a:chOff x="816" y="2976"/>
            <a:chExt cx="2160" cy="96"/>
          </a:xfrm>
        </p:grpSpPr>
        <p:sp>
          <p:nvSpPr>
            <p:cNvPr id="50207" name="Rectangle 8">
              <a:extLst>
                <a:ext uri="{FF2B5EF4-FFF2-40B4-BE49-F238E27FC236}">
                  <a16:creationId xmlns:a16="http://schemas.microsoft.com/office/drawing/2014/main" id="{7CBA7E47-27E5-0A4D-8DBE-1E9DBE7F41C3}"/>
                </a:ext>
              </a:extLst>
            </p:cNvPr>
            <p:cNvSpPr>
              <a:spLocks noChangeArrowheads="1"/>
            </p:cNvSpPr>
            <p:nvPr/>
          </p:nvSpPr>
          <p:spPr bwMode="auto">
            <a:xfrm>
              <a:off x="816"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08" name="Rectangle 9">
              <a:extLst>
                <a:ext uri="{FF2B5EF4-FFF2-40B4-BE49-F238E27FC236}">
                  <a16:creationId xmlns:a16="http://schemas.microsoft.com/office/drawing/2014/main" id="{A3062B4C-FFD3-E04A-931D-FADCD614B638}"/>
                </a:ext>
              </a:extLst>
            </p:cNvPr>
            <p:cNvSpPr>
              <a:spLocks noChangeArrowheads="1"/>
            </p:cNvSpPr>
            <p:nvPr/>
          </p:nvSpPr>
          <p:spPr bwMode="auto">
            <a:xfrm>
              <a:off x="2592"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09" name="Rectangle 10">
              <a:extLst>
                <a:ext uri="{FF2B5EF4-FFF2-40B4-BE49-F238E27FC236}">
                  <a16:creationId xmlns:a16="http://schemas.microsoft.com/office/drawing/2014/main" id="{AC8F343F-73D6-BD47-8D98-0B31A793116B}"/>
                </a:ext>
              </a:extLst>
            </p:cNvPr>
            <p:cNvSpPr>
              <a:spLocks noChangeArrowheads="1"/>
            </p:cNvSpPr>
            <p:nvPr/>
          </p:nvSpPr>
          <p:spPr bwMode="auto">
            <a:xfrm>
              <a:off x="2304"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10" name="Rectangle 11">
              <a:extLst>
                <a:ext uri="{FF2B5EF4-FFF2-40B4-BE49-F238E27FC236}">
                  <a16:creationId xmlns:a16="http://schemas.microsoft.com/office/drawing/2014/main" id="{C437650B-1E45-E448-8596-B37B3D8150C7}"/>
                </a:ext>
              </a:extLst>
            </p:cNvPr>
            <p:cNvSpPr>
              <a:spLocks noChangeArrowheads="1"/>
            </p:cNvSpPr>
            <p:nvPr/>
          </p:nvSpPr>
          <p:spPr bwMode="auto">
            <a:xfrm>
              <a:off x="2448"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11" name="Rectangle 12">
              <a:extLst>
                <a:ext uri="{FF2B5EF4-FFF2-40B4-BE49-F238E27FC236}">
                  <a16:creationId xmlns:a16="http://schemas.microsoft.com/office/drawing/2014/main" id="{0DC9D062-344C-F241-858C-03BA1B0570E1}"/>
                </a:ext>
              </a:extLst>
            </p:cNvPr>
            <p:cNvSpPr>
              <a:spLocks noChangeArrowheads="1"/>
            </p:cNvSpPr>
            <p:nvPr/>
          </p:nvSpPr>
          <p:spPr bwMode="auto">
            <a:xfrm>
              <a:off x="2736"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212" name="Rectangle 13">
              <a:extLst>
                <a:ext uri="{FF2B5EF4-FFF2-40B4-BE49-F238E27FC236}">
                  <a16:creationId xmlns:a16="http://schemas.microsoft.com/office/drawing/2014/main" id="{41C1340E-7878-0241-B52A-1D585A0CCEB2}"/>
                </a:ext>
              </a:extLst>
            </p:cNvPr>
            <p:cNvSpPr>
              <a:spLocks noChangeArrowheads="1"/>
            </p:cNvSpPr>
            <p:nvPr/>
          </p:nvSpPr>
          <p:spPr bwMode="auto">
            <a:xfrm>
              <a:off x="2880"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50183" name="Line 14">
            <a:extLst>
              <a:ext uri="{FF2B5EF4-FFF2-40B4-BE49-F238E27FC236}">
                <a16:creationId xmlns:a16="http://schemas.microsoft.com/office/drawing/2014/main" id="{4BA792E6-835E-2242-B51C-F8C1E4C81560}"/>
              </a:ext>
            </a:extLst>
          </p:cNvPr>
          <p:cNvSpPr>
            <a:spLocks noChangeShapeType="1"/>
          </p:cNvSpPr>
          <p:nvPr/>
        </p:nvSpPr>
        <p:spPr bwMode="auto">
          <a:xfrm>
            <a:off x="304800" y="2511425"/>
            <a:ext cx="5715000" cy="0"/>
          </a:xfrm>
          <a:prstGeom prst="line">
            <a:avLst/>
          </a:prstGeom>
          <a:noFill/>
          <a:ln w="127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84" name="Line 15">
            <a:extLst>
              <a:ext uri="{FF2B5EF4-FFF2-40B4-BE49-F238E27FC236}">
                <a16:creationId xmlns:a16="http://schemas.microsoft.com/office/drawing/2014/main" id="{D0E72389-9681-D044-ABBE-05725093CF1D}"/>
              </a:ext>
            </a:extLst>
          </p:cNvPr>
          <p:cNvSpPr>
            <a:spLocks noChangeShapeType="1"/>
          </p:cNvSpPr>
          <p:nvPr/>
        </p:nvSpPr>
        <p:spPr bwMode="auto">
          <a:xfrm flipH="1" flipV="1">
            <a:off x="2743200" y="4419600"/>
            <a:ext cx="457200" cy="1447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5" name="Freeform 16">
            <a:extLst>
              <a:ext uri="{FF2B5EF4-FFF2-40B4-BE49-F238E27FC236}">
                <a16:creationId xmlns:a16="http://schemas.microsoft.com/office/drawing/2014/main" id="{5E7ABD73-0A4B-914D-8F9B-2A595D62AD17}"/>
              </a:ext>
            </a:extLst>
          </p:cNvPr>
          <p:cNvSpPr>
            <a:spLocks/>
          </p:cNvSpPr>
          <p:nvPr/>
        </p:nvSpPr>
        <p:spPr bwMode="auto">
          <a:xfrm>
            <a:off x="1339850" y="2695575"/>
            <a:ext cx="1347788" cy="2217738"/>
          </a:xfrm>
          <a:custGeom>
            <a:avLst/>
            <a:gdLst>
              <a:gd name="T0" fmla="*/ 87313 w 849"/>
              <a:gd name="T1" fmla="*/ 0 h 1397"/>
              <a:gd name="T2" fmla="*/ 0 w 849"/>
              <a:gd name="T3" fmla="*/ 465138 h 1397"/>
              <a:gd name="T4" fmla="*/ 47625 w 849"/>
              <a:gd name="T5" fmla="*/ 1033463 h 1397"/>
              <a:gd name="T6" fmla="*/ 120650 w 849"/>
              <a:gd name="T7" fmla="*/ 1282700 h 1397"/>
              <a:gd name="T8" fmla="*/ 247650 w 849"/>
              <a:gd name="T9" fmla="*/ 1524000 h 1397"/>
              <a:gd name="T10" fmla="*/ 296863 w 849"/>
              <a:gd name="T11" fmla="*/ 1571625 h 1397"/>
              <a:gd name="T12" fmla="*/ 657225 w 849"/>
              <a:gd name="T13" fmla="*/ 1916113 h 1397"/>
              <a:gd name="T14" fmla="*/ 865188 w 849"/>
              <a:gd name="T15" fmla="*/ 2052638 h 1397"/>
              <a:gd name="T16" fmla="*/ 1009650 w 849"/>
              <a:gd name="T17" fmla="*/ 2133600 h 1397"/>
              <a:gd name="T18" fmla="*/ 1227138 w 849"/>
              <a:gd name="T19" fmla="*/ 2205038 h 1397"/>
              <a:gd name="T20" fmla="*/ 1347788 w 849"/>
              <a:gd name="T21" fmla="*/ 2205038 h 139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9"/>
              <a:gd name="T34" fmla="*/ 0 h 1397"/>
              <a:gd name="T35" fmla="*/ 849 w 849"/>
              <a:gd name="T36" fmla="*/ 1397 h 139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9" h="1397">
                <a:moveTo>
                  <a:pt x="55" y="0"/>
                </a:moveTo>
                <a:cubicBezTo>
                  <a:pt x="21" y="96"/>
                  <a:pt x="9" y="192"/>
                  <a:pt x="0" y="293"/>
                </a:cubicBezTo>
                <a:cubicBezTo>
                  <a:pt x="5" y="413"/>
                  <a:pt x="13" y="532"/>
                  <a:pt x="30" y="651"/>
                </a:cubicBezTo>
                <a:cubicBezTo>
                  <a:pt x="37" y="703"/>
                  <a:pt x="44" y="764"/>
                  <a:pt x="76" y="808"/>
                </a:cubicBezTo>
                <a:cubicBezTo>
                  <a:pt x="90" y="864"/>
                  <a:pt x="124" y="912"/>
                  <a:pt x="156" y="960"/>
                </a:cubicBezTo>
                <a:cubicBezTo>
                  <a:pt x="164" y="972"/>
                  <a:pt x="179" y="978"/>
                  <a:pt x="187" y="990"/>
                </a:cubicBezTo>
                <a:cubicBezTo>
                  <a:pt x="239" y="1068"/>
                  <a:pt x="325" y="1171"/>
                  <a:pt x="414" y="1207"/>
                </a:cubicBezTo>
                <a:cubicBezTo>
                  <a:pt x="451" y="1244"/>
                  <a:pt x="500" y="1268"/>
                  <a:pt x="545" y="1293"/>
                </a:cubicBezTo>
                <a:cubicBezTo>
                  <a:pt x="574" y="1309"/>
                  <a:pt x="605" y="1331"/>
                  <a:pt x="636" y="1344"/>
                </a:cubicBezTo>
                <a:cubicBezTo>
                  <a:pt x="680" y="1362"/>
                  <a:pt x="727" y="1374"/>
                  <a:pt x="773" y="1389"/>
                </a:cubicBezTo>
                <a:cubicBezTo>
                  <a:pt x="797" y="1397"/>
                  <a:pt x="824" y="1389"/>
                  <a:pt x="849" y="1389"/>
                </a:cubicBezTo>
              </a:path>
            </a:pathLst>
          </a:custGeom>
          <a:noFill/>
          <a:ln w="19050">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86" name="Line 17">
            <a:extLst>
              <a:ext uri="{FF2B5EF4-FFF2-40B4-BE49-F238E27FC236}">
                <a16:creationId xmlns:a16="http://schemas.microsoft.com/office/drawing/2014/main" id="{195A3230-4BA5-0D4C-823E-A6C0506CE03C}"/>
              </a:ext>
            </a:extLst>
          </p:cNvPr>
          <p:cNvSpPr>
            <a:spLocks noChangeShapeType="1"/>
          </p:cNvSpPr>
          <p:nvPr/>
        </p:nvSpPr>
        <p:spPr bwMode="auto">
          <a:xfrm flipV="1">
            <a:off x="3200400" y="4038600"/>
            <a:ext cx="228600" cy="1828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7" name="Freeform 18">
            <a:extLst>
              <a:ext uri="{FF2B5EF4-FFF2-40B4-BE49-F238E27FC236}">
                <a16:creationId xmlns:a16="http://schemas.microsoft.com/office/drawing/2014/main" id="{5A6E9C06-15EF-1942-9D9C-EDF0A7F42D23}"/>
              </a:ext>
            </a:extLst>
          </p:cNvPr>
          <p:cNvSpPr>
            <a:spLocks/>
          </p:cNvSpPr>
          <p:nvPr/>
        </p:nvSpPr>
        <p:spPr bwMode="auto">
          <a:xfrm>
            <a:off x="3509963" y="2687638"/>
            <a:ext cx="873125" cy="1836737"/>
          </a:xfrm>
          <a:custGeom>
            <a:avLst/>
            <a:gdLst>
              <a:gd name="T0" fmla="*/ 796925 w 550"/>
              <a:gd name="T1" fmla="*/ 0 h 1157"/>
              <a:gd name="T2" fmla="*/ 846138 w 550"/>
              <a:gd name="T3" fmla="*/ 496887 h 1157"/>
              <a:gd name="T4" fmla="*/ 804863 w 550"/>
              <a:gd name="T5" fmla="*/ 1138237 h 1157"/>
              <a:gd name="T6" fmla="*/ 355600 w 550"/>
              <a:gd name="T7" fmla="*/ 1795462 h 1157"/>
              <a:gd name="T8" fmla="*/ 244475 w 550"/>
              <a:gd name="T9" fmla="*/ 1836737 h 1157"/>
              <a:gd name="T10" fmla="*/ 26988 w 550"/>
              <a:gd name="T11" fmla="*/ 1828800 h 1157"/>
              <a:gd name="T12" fmla="*/ 3175 w 550"/>
              <a:gd name="T13" fmla="*/ 1812925 h 1157"/>
              <a:gd name="T14" fmla="*/ 0 60000 65536"/>
              <a:gd name="T15" fmla="*/ 0 60000 65536"/>
              <a:gd name="T16" fmla="*/ 0 60000 65536"/>
              <a:gd name="T17" fmla="*/ 0 60000 65536"/>
              <a:gd name="T18" fmla="*/ 0 60000 65536"/>
              <a:gd name="T19" fmla="*/ 0 60000 65536"/>
              <a:gd name="T20" fmla="*/ 0 60000 65536"/>
              <a:gd name="T21" fmla="*/ 0 w 550"/>
              <a:gd name="T22" fmla="*/ 0 h 1157"/>
              <a:gd name="T23" fmla="*/ 550 w 550"/>
              <a:gd name="T24" fmla="*/ 1157 h 115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50" h="1157">
                <a:moveTo>
                  <a:pt x="502" y="0"/>
                </a:moveTo>
                <a:cubicBezTo>
                  <a:pt x="509" y="105"/>
                  <a:pt x="524" y="208"/>
                  <a:pt x="533" y="313"/>
                </a:cubicBezTo>
                <a:cubicBezTo>
                  <a:pt x="538" y="445"/>
                  <a:pt x="550" y="589"/>
                  <a:pt x="507" y="717"/>
                </a:cubicBezTo>
                <a:cubicBezTo>
                  <a:pt x="485" y="872"/>
                  <a:pt x="383" y="1081"/>
                  <a:pt x="224" y="1131"/>
                </a:cubicBezTo>
                <a:cubicBezTo>
                  <a:pt x="207" y="1149"/>
                  <a:pt x="178" y="1152"/>
                  <a:pt x="154" y="1157"/>
                </a:cubicBezTo>
                <a:cubicBezTo>
                  <a:pt x="108" y="1155"/>
                  <a:pt x="63" y="1155"/>
                  <a:pt x="17" y="1152"/>
                </a:cubicBezTo>
                <a:cubicBezTo>
                  <a:pt x="0" y="1151"/>
                  <a:pt x="2" y="1151"/>
                  <a:pt x="2" y="1142"/>
                </a:cubicBezTo>
              </a:path>
            </a:pathLst>
          </a:custGeom>
          <a:noFill/>
          <a:ln w="15875">
            <a:solidFill>
              <a:srgbClr val="9933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50188" name="Group 21">
            <a:extLst>
              <a:ext uri="{FF2B5EF4-FFF2-40B4-BE49-F238E27FC236}">
                <a16:creationId xmlns:a16="http://schemas.microsoft.com/office/drawing/2014/main" id="{C45BA2F5-1CF0-1648-B443-11E779E02DD2}"/>
              </a:ext>
            </a:extLst>
          </p:cNvPr>
          <p:cNvGrpSpPr>
            <a:grpSpLocks/>
          </p:cNvGrpSpPr>
          <p:nvPr/>
        </p:nvGrpSpPr>
        <p:grpSpPr bwMode="auto">
          <a:xfrm>
            <a:off x="2514600" y="4038600"/>
            <a:ext cx="2667000" cy="2514600"/>
            <a:chOff x="1584" y="2544"/>
            <a:chExt cx="1680" cy="1584"/>
          </a:xfrm>
        </p:grpSpPr>
        <p:sp>
          <p:nvSpPr>
            <p:cNvPr id="50202" name="Line 22">
              <a:extLst>
                <a:ext uri="{FF2B5EF4-FFF2-40B4-BE49-F238E27FC236}">
                  <a16:creationId xmlns:a16="http://schemas.microsoft.com/office/drawing/2014/main" id="{95ACE365-28AB-D947-9BD8-67F1FB7DACD2}"/>
                </a:ext>
              </a:extLst>
            </p:cNvPr>
            <p:cNvSpPr>
              <a:spLocks noChangeShapeType="1"/>
            </p:cNvSpPr>
            <p:nvPr/>
          </p:nvSpPr>
          <p:spPr bwMode="auto">
            <a:xfrm flipV="1">
              <a:off x="2016" y="2544"/>
              <a:ext cx="0" cy="115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3" name="Line 23">
              <a:extLst>
                <a:ext uri="{FF2B5EF4-FFF2-40B4-BE49-F238E27FC236}">
                  <a16:creationId xmlns:a16="http://schemas.microsoft.com/office/drawing/2014/main" id="{C8B6DAAD-21E0-5C4C-9359-57EB55F96A44}"/>
                </a:ext>
              </a:extLst>
            </p:cNvPr>
            <p:cNvSpPr>
              <a:spLocks noChangeShapeType="1"/>
            </p:cNvSpPr>
            <p:nvPr/>
          </p:nvSpPr>
          <p:spPr bwMode="auto">
            <a:xfrm>
              <a:off x="2016" y="3696"/>
              <a:ext cx="1248" cy="0"/>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4" name="Line 24">
              <a:extLst>
                <a:ext uri="{FF2B5EF4-FFF2-40B4-BE49-F238E27FC236}">
                  <a16:creationId xmlns:a16="http://schemas.microsoft.com/office/drawing/2014/main" id="{0D58B9D2-14DD-3C41-8606-E4C4517C9764}"/>
                </a:ext>
              </a:extLst>
            </p:cNvPr>
            <p:cNvSpPr>
              <a:spLocks noChangeShapeType="1"/>
            </p:cNvSpPr>
            <p:nvPr/>
          </p:nvSpPr>
          <p:spPr bwMode="auto">
            <a:xfrm flipH="1">
              <a:off x="1584" y="3696"/>
              <a:ext cx="432" cy="43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5" name="Line 25">
              <a:extLst>
                <a:ext uri="{FF2B5EF4-FFF2-40B4-BE49-F238E27FC236}">
                  <a16:creationId xmlns:a16="http://schemas.microsoft.com/office/drawing/2014/main" id="{250CBA6E-78DA-8045-B027-0C5332B64E46}"/>
                </a:ext>
              </a:extLst>
            </p:cNvPr>
            <p:cNvSpPr>
              <a:spLocks noChangeShapeType="1"/>
            </p:cNvSpPr>
            <p:nvPr/>
          </p:nvSpPr>
          <p:spPr bwMode="auto">
            <a:xfrm flipH="1" flipV="1">
              <a:off x="1584" y="3600"/>
              <a:ext cx="432" cy="96"/>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26">
              <a:extLst>
                <a:ext uri="{FF2B5EF4-FFF2-40B4-BE49-F238E27FC236}">
                  <a16:creationId xmlns:a16="http://schemas.microsoft.com/office/drawing/2014/main" id="{26B92C0D-6774-1E44-9A18-60BC84290060}"/>
                </a:ext>
              </a:extLst>
            </p:cNvPr>
            <p:cNvSpPr>
              <a:spLocks noChangeShapeType="1"/>
            </p:cNvSpPr>
            <p:nvPr/>
          </p:nvSpPr>
          <p:spPr bwMode="auto">
            <a:xfrm flipV="1">
              <a:off x="2016" y="3408"/>
              <a:ext cx="336" cy="288"/>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0189" name="Rectangle 27">
            <a:extLst>
              <a:ext uri="{FF2B5EF4-FFF2-40B4-BE49-F238E27FC236}">
                <a16:creationId xmlns:a16="http://schemas.microsoft.com/office/drawing/2014/main" id="{19B9A16C-E000-D244-855B-55FFF96910DC}"/>
              </a:ext>
            </a:extLst>
          </p:cNvPr>
          <p:cNvSpPr>
            <a:spLocks noChangeArrowheads="1"/>
          </p:cNvSpPr>
          <p:nvPr/>
        </p:nvSpPr>
        <p:spPr bwMode="auto">
          <a:xfrm>
            <a:off x="6096000" y="4572000"/>
            <a:ext cx="685800" cy="68580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0" name="Freeform 30">
            <a:extLst>
              <a:ext uri="{FF2B5EF4-FFF2-40B4-BE49-F238E27FC236}">
                <a16:creationId xmlns:a16="http://schemas.microsoft.com/office/drawing/2014/main" id="{62120747-41D9-BC41-A255-8E29B88ADE4E}"/>
              </a:ext>
            </a:extLst>
          </p:cNvPr>
          <p:cNvSpPr>
            <a:spLocks/>
          </p:cNvSpPr>
          <p:nvPr/>
        </p:nvSpPr>
        <p:spPr bwMode="auto">
          <a:xfrm>
            <a:off x="6164263" y="4654550"/>
            <a:ext cx="561975" cy="361950"/>
          </a:xfrm>
          <a:custGeom>
            <a:avLst/>
            <a:gdLst>
              <a:gd name="T0" fmla="*/ 0 w 354"/>
              <a:gd name="T1" fmla="*/ 17463 h 228"/>
              <a:gd name="T2" fmla="*/ 512763 w 354"/>
              <a:gd name="T3" fmla="*/ 33338 h 228"/>
              <a:gd name="T4" fmla="*/ 441325 w 354"/>
              <a:gd name="T5" fmla="*/ 122238 h 228"/>
              <a:gd name="T6" fmla="*/ 79375 w 354"/>
              <a:gd name="T7" fmla="*/ 114300 h 228"/>
              <a:gd name="T8" fmla="*/ 55563 w 354"/>
              <a:gd name="T9" fmla="*/ 122238 h 228"/>
              <a:gd name="T10" fmla="*/ 23813 w 354"/>
              <a:gd name="T11" fmla="*/ 169863 h 228"/>
              <a:gd name="T12" fmla="*/ 265113 w 354"/>
              <a:gd name="T13" fmla="*/ 227013 h 228"/>
              <a:gd name="T14" fmla="*/ 520700 w 354"/>
              <a:gd name="T15" fmla="*/ 242888 h 228"/>
              <a:gd name="T16" fmla="*/ 536575 w 354"/>
              <a:gd name="T17" fmla="*/ 290513 h 228"/>
              <a:gd name="T18" fmla="*/ 528638 w 354"/>
              <a:gd name="T19" fmla="*/ 330200 h 228"/>
              <a:gd name="T20" fmla="*/ 352425 w 354"/>
              <a:gd name="T21" fmla="*/ 361950 h 228"/>
              <a:gd name="T22" fmla="*/ 215900 w 354"/>
              <a:gd name="T23" fmla="*/ 354013 h 228"/>
              <a:gd name="T24" fmla="*/ 168275 w 354"/>
              <a:gd name="T25" fmla="*/ 346075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4"/>
              <a:gd name="T40" fmla="*/ 0 h 228"/>
              <a:gd name="T41" fmla="*/ 354 w 354"/>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4" h="228">
                <a:moveTo>
                  <a:pt x="0" y="11"/>
                </a:moveTo>
                <a:cubicBezTo>
                  <a:pt x="32" y="0"/>
                  <a:pt x="310" y="21"/>
                  <a:pt x="323" y="21"/>
                </a:cubicBezTo>
                <a:cubicBezTo>
                  <a:pt x="354" y="68"/>
                  <a:pt x="311" y="69"/>
                  <a:pt x="278" y="77"/>
                </a:cubicBezTo>
                <a:cubicBezTo>
                  <a:pt x="197" y="73"/>
                  <a:pt x="130" y="67"/>
                  <a:pt x="50" y="72"/>
                </a:cubicBezTo>
                <a:cubicBezTo>
                  <a:pt x="45" y="74"/>
                  <a:pt x="39" y="73"/>
                  <a:pt x="35" y="77"/>
                </a:cubicBezTo>
                <a:cubicBezTo>
                  <a:pt x="27" y="85"/>
                  <a:pt x="15" y="107"/>
                  <a:pt x="15" y="107"/>
                </a:cubicBezTo>
                <a:cubicBezTo>
                  <a:pt x="28" y="159"/>
                  <a:pt x="138" y="142"/>
                  <a:pt x="167" y="143"/>
                </a:cubicBezTo>
                <a:cubicBezTo>
                  <a:pt x="220" y="151"/>
                  <a:pt x="276" y="140"/>
                  <a:pt x="328" y="153"/>
                </a:cubicBezTo>
                <a:cubicBezTo>
                  <a:pt x="338" y="156"/>
                  <a:pt x="338" y="183"/>
                  <a:pt x="338" y="183"/>
                </a:cubicBezTo>
                <a:cubicBezTo>
                  <a:pt x="336" y="191"/>
                  <a:pt x="339" y="202"/>
                  <a:pt x="333" y="208"/>
                </a:cubicBezTo>
                <a:cubicBezTo>
                  <a:pt x="315" y="226"/>
                  <a:pt x="236" y="227"/>
                  <a:pt x="222" y="228"/>
                </a:cubicBezTo>
                <a:cubicBezTo>
                  <a:pt x="193" y="226"/>
                  <a:pt x="165" y="225"/>
                  <a:pt x="136" y="223"/>
                </a:cubicBezTo>
                <a:cubicBezTo>
                  <a:pt x="126" y="222"/>
                  <a:pt x="106" y="218"/>
                  <a:pt x="106" y="218"/>
                </a:cubicBezTo>
              </a:path>
            </a:pathLst>
          </a:custGeom>
          <a:noFill/>
          <a:ln w="127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0191" name="Rectangle 31">
            <a:extLst>
              <a:ext uri="{FF2B5EF4-FFF2-40B4-BE49-F238E27FC236}">
                <a16:creationId xmlns:a16="http://schemas.microsoft.com/office/drawing/2014/main" id="{EFD05E56-88ED-3A48-9151-F40C34EEB373}"/>
              </a:ext>
            </a:extLst>
          </p:cNvPr>
          <p:cNvSpPr>
            <a:spLocks noChangeArrowheads="1"/>
          </p:cNvSpPr>
          <p:nvPr/>
        </p:nvSpPr>
        <p:spPr bwMode="auto">
          <a:xfrm>
            <a:off x="8077200" y="3733800"/>
            <a:ext cx="152400" cy="838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2" name="Rectangle 32">
            <a:extLst>
              <a:ext uri="{FF2B5EF4-FFF2-40B4-BE49-F238E27FC236}">
                <a16:creationId xmlns:a16="http://schemas.microsoft.com/office/drawing/2014/main" id="{5F46CEA5-CCB5-3447-8421-1D2E9B44BBD8}"/>
              </a:ext>
            </a:extLst>
          </p:cNvPr>
          <p:cNvSpPr>
            <a:spLocks noChangeArrowheads="1"/>
          </p:cNvSpPr>
          <p:nvPr/>
        </p:nvSpPr>
        <p:spPr bwMode="auto">
          <a:xfrm>
            <a:off x="8077200" y="4572000"/>
            <a:ext cx="152400" cy="838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3" name="Rectangle 33">
            <a:extLst>
              <a:ext uri="{FF2B5EF4-FFF2-40B4-BE49-F238E27FC236}">
                <a16:creationId xmlns:a16="http://schemas.microsoft.com/office/drawing/2014/main" id="{EECCA47C-EA43-744E-990D-286AFD44AA5E}"/>
              </a:ext>
            </a:extLst>
          </p:cNvPr>
          <p:cNvSpPr>
            <a:spLocks noChangeArrowheads="1"/>
          </p:cNvSpPr>
          <p:nvPr/>
        </p:nvSpPr>
        <p:spPr bwMode="auto">
          <a:xfrm>
            <a:off x="8077200" y="5410200"/>
            <a:ext cx="152400" cy="838200"/>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0194" name="Line 34">
            <a:extLst>
              <a:ext uri="{FF2B5EF4-FFF2-40B4-BE49-F238E27FC236}">
                <a16:creationId xmlns:a16="http://schemas.microsoft.com/office/drawing/2014/main" id="{013F9503-820B-9245-9969-317071F414CE}"/>
              </a:ext>
            </a:extLst>
          </p:cNvPr>
          <p:cNvSpPr>
            <a:spLocks noChangeShapeType="1"/>
          </p:cNvSpPr>
          <p:nvPr/>
        </p:nvSpPr>
        <p:spPr bwMode="auto">
          <a:xfrm>
            <a:off x="8077200" y="6248400"/>
            <a:ext cx="0" cy="3048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5" name="Line 35">
            <a:extLst>
              <a:ext uri="{FF2B5EF4-FFF2-40B4-BE49-F238E27FC236}">
                <a16:creationId xmlns:a16="http://schemas.microsoft.com/office/drawing/2014/main" id="{DF434321-E827-464C-BFAC-67DBED12A225}"/>
              </a:ext>
            </a:extLst>
          </p:cNvPr>
          <p:cNvSpPr>
            <a:spLocks noChangeShapeType="1"/>
          </p:cNvSpPr>
          <p:nvPr/>
        </p:nvSpPr>
        <p:spPr bwMode="auto">
          <a:xfrm>
            <a:off x="8229600" y="6248400"/>
            <a:ext cx="0" cy="30480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6" name="Line 36">
            <a:extLst>
              <a:ext uri="{FF2B5EF4-FFF2-40B4-BE49-F238E27FC236}">
                <a16:creationId xmlns:a16="http://schemas.microsoft.com/office/drawing/2014/main" id="{9553651B-03A0-3A45-A028-329CB0300018}"/>
              </a:ext>
            </a:extLst>
          </p:cNvPr>
          <p:cNvSpPr>
            <a:spLocks noChangeShapeType="1"/>
          </p:cNvSpPr>
          <p:nvPr/>
        </p:nvSpPr>
        <p:spPr bwMode="auto">
          <a:xfrm>
            <a:off x="6400800" y="5105400"/>
            <a:ext cx="1600200" cy="137160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7" name="Text Box 39">
            <a:extLst>
              <a:ext uri="{FF2B5EF4-FFF2-40B4-BE49-F238E27FC236}">
                <a16:creationId xmlns:a16="http://schemas.microsoft.com/office/drawing/2014/main" id="{F1A3D682-8141-4B48-8440-699030C2F443}"/>
              </a:ext>
            </a:extLst>
          </p:cNvPr>
          <p:cNvSpPr txBox="1">
            <a:spLocks noChangeArrowheads="1"/>
          </p:cNvSpPr>
          <p:nvPr/>
        </p:nvSpPr>
        <p:spPr bwMode="auto">
          <a:xfrm>
            <a:off x="7348538" y="3962400"/>
            <a:ext cx="652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row 1</a:t>
            </a:r>
          </a:p>
        </p:txBody>
      </p:sp>
      <p:sp>
        <p:nvSpPr>
          <p:cNvPr id="50198" name="Text Box 40">
            <a:extLst>
              <a:ext uri="{FF2B5EF4-FFF2-40B4-BE49-F238E27FC236}">
                <a16:creationId xmlns:a16="http://schemas.microsoft.com/office/drawing/2014/main" id="{33796177-9F0C-0C47-9ABF-69F063AF9252}"/>
              </a:ext>
            </a:extLst>
          </p:cNvPr>
          <p:cNvSpPr txBox="1">
            <a:spLocks noChangeArrowheads="1"/>
          </p:cNvSpPr>
          <p:nvPr/>
        </p:nvSpPr>
        <p:spPr bwMode="auto">
          <a:xfrm>
            <a:off x="7348538" y="4768850"/>
            <a:ext cx="652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row 2</a:t>
            </a:r>
          </a:p>
        </p:txBody>
      </p:sp>
      <p:sp>
        <p:nvSpPr>
          <p:cNvPr id="50199" name="Text Box 41">
            <a:extLst>
              <a:ext uri="{FF2B5EF4-FFF2-40B4-BE49-F238E27FC236}">
                <a16:creationId xmlns:a16="http://schemas.microsoft.com/office/drawing/2014/main" id="{75CB0A0D-7D61-FD41-9E38-907DE77C6A4B}"/>
              </a:ext>
            </a:extLst>
          </p:cNvPr>
          <p:cNvSpPr txBox="1">
            <a:spLocks noChangeArrowheads="1"/>
          </p:cNvSpPr>
          <p:nvPr/>
        </p:nvSpPr>
        <p:spPr bwMode="auto">
          <a:xfrm>
            <a:off x="7348538" y="5638800"/>
            <a:ext cx="6524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row 3</a:t>
            </a:r>
          </a:p>
        </p:txBody>
      </p:sp>
      <p:sp>
        <p:nvSpPr>
          <p:cNvPr id="50200" name="Text Box 45">
            <a:extLst>
              <a:ext uri="{FF2B5EF4-FFF2-40B4-BE49-F238E27FC236}">
                <a16:creationId xmlns:a16="http://schemas.microsoft.com/office/drawing/2014/main" id="{67C6F282-3906-D845-BEAF-D4749163060F}"/>
              </a:ext>
            </a:extLst>
          </p:cNvPr>
          <p:cNvSpPr txBox="1">
            <a:spLocks noChangeArrowheads="1"/>
          </p:cNvSpPr>
          <p:nvPr/>
        </p:nvSpPr>
        <p:spPr bwMode="auto">
          <a:xfrm>
            <a:off x="6400800" y="1844675"/>
            <a:ext cx="2057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ja-JP" altLang="en-US" sz="2200">
                <a:latin typeface="Times New Roman" panose="02020603050405020304" pitchFamily="18" charset="0"/>
              </a:rPr>
              <a:t>“</a:t>
            </a:r>
            <a:r>
              <a:rPr lang="en-US" altLang="ja-JP" sz="2200">
                <a:latin typeface="Times New Roman" panose="02020603050405020304" pitchFamily="18" charset="0"/>
              </a:rPr>
              <a:t>Unwrap</a:t>
            </a:r>
            <a:r>
              <a:rPr lang="ja-JP" altLang="en-US" sz="2200">
                <a:latin typeface="Times New Roman" panose="02020603050405020304" pitchFamily="18" charset="0"/>
              </a:rPr>
              <a:t>”</a:t>
            </a:r>
            <a:r>
              <a:rPr lang="en-US" altLang="ja-JP" sz="2200">
                <a:latin typeface="Times New Roman" panose="02020603050405020304" pitchFamily="18" charset="0"/>
              </a:rPr>
              <a:t> image to form vector, using raster scan order</a:t>
            </a:r>
            <a:endParaRPr lang="en-US" altLang="en-US" sz="2200">
              <a:latin typeface="Times New Roman" panose="02020603050405020304" pitchFamily="18" charset="0"/>
            </a:endParaRPr>
          </a:p>
        </p:txBody>
      </p:sp>
      <p:sp>
        <p:nvSpPr>
          <p:cNvPr id="50201" name="Text Box 46">
            <a:extLst>
              <a:ext uri="{FF2B5EF4-FFF2-40B4-BE49-F238E27FC236}">
                <a16:creationId xmlns:a16="http://schemas.microsoft.com/office/drawing/2014/main" id="{45DDA312-47EA-8946-A875-799B209E51A3}"/>
              </a:ext>
            </a:extLst>
          </p:cNvPr>
          <p:cNvSpPr txBox="1">
            <a:spLocks noChangeArrowheads="1"/>
          </p:cNvSpPr>
          <p:nvPr/>
        </p:nvSpPr>
        <p:spPr bwMode="auto">
          <a:xfrm>
            <a:off x="330200" y="4933950"/>
            <a:ext cx="21812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Each window is a vector</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in an </a:t>
            </a:r>
            <a:r>
              <a:rPr lang="en-US" altLang="en-US" sz="1600" i="1">
                <a:solidFill>
                  <a:schemeClr val="tx2"/>
                </a:solidFill>
                <a:latin typeface="Times New Roman" panose="02020603050405020304" pitchFamily="18" charset="0"/>
              </a:rPr>
              <a:t>m</a:t>
            </a:r>
            <a:r>
              <a:rPr lang="en-US" altLang="en-US" sz="1600" i="1" baseline="30000">
                <a:solidFill>
                  <a:schemeClr val="tx2"/>
                </a:solidFill>
                <a:latin typeface="Times New Roman" panose="02020603050405020304" pitchFamily="18" charset="0"/>
              </a:rPr>
              <a:t>2</a:t>
            </a:r>
            <a:r>
              <a:rPr lang="en-US" altLang="en-US" sz="1600">
                <a:solidFill>
                  <a:schemeClr val="tx2"/>
                </a:solidFill>
                <a:latin typeface="Times New Roman" panose="02020603050405020304" pitchFamily="18" charset="0"/>
              </a:rPr>
              <a:t> dimensional</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vector space.</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Normalization makes</a:t>
            </a:r>
            <a:br>
              <a:rPr lang="en-US" altLang="en-US" sz="1600">
                <a:solidFill>
                  <a:schemeClr val="tx2"/>
                </a:solidFill>
                <a:latin typeface="Times New Roman" panose="02020603050405020304" pitchFamily="18" charset="0"/>
              </a:rPr>
            </a:br>
            <a:r>
              <a:rPr lang="en-US" altLang="en-US" sz="1600">
                <a:solidFill>
                  <a:schemeClr val="tx2"/>
                </a:solidFill>
                <a:latin typeface="Times New Roman" panose="02020603050405020304" pitchFamily="18" charset="0"/>
              </a:rPr>
              <a:t>them unit length.</a:t>
            </a:r>
            <a:endParaRPr lang="en-US" altLang="en-US" sz="1600" i="1">
              <a:solidFill>
                <a:schemeClr val="tx2"/>
              </a:solidFill>
              <a:latin typeface="Times New Roman" panose="02020603050405020304" pitchFamily="18" charset="0"/>
            </a:endParaRPr>
          </a:p>
        </p:txBody>
      </p:sp>
    </p:spTree>
    <p:extLst>
      <p:ext uri="{BB962C8B-B14F-4D97-AF65-F5344CB8AC3E}">
        <p14:creationId xmlns:p14="http://schemas.microsoft.com/office/powerpoint/2010/main" val="1345997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E5041BC3-DE62-7942-BA1A-5F321D7BB94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Image Metrics</a:t>
            </a:r>
          </a:p>
        </p:txBody>
      </p:sp>
      <p:sp>
        <p:nvSpPr>
          <p:cNvPr id="52226" name="Line 3">
            <a:extLst>
              <a:ext uri="{FF2B5EF4-FFF2-40B4-BE49-F238E27FC236}">
                <a16:creationId xmlns:a16="http://schemas.microsoft.com/office/drawing/2014/main" id="{169E00C4-872E-C74B-B110-8857875F9706}"/>
              </a:ext>
            </a:extLst>
          </p:cNvPr>
          <p:cNvSpPr>
            <a:spLocks noChangeShapeType="1"/>
          </p:cNvSpPr>
          <p:nvPr/>
        </p:nvSpPr>
        <p:spPr bwMode="auto">
          <a:xfrm flipH="1" flipV="1">
            <a:off x="1014413" y="2667000"/>
            <a:ext cx="457200" cy="1447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27" name="Line 4">
            <a:extLst>
              <a:ext uri="{FF2B5EF4-FFF2-40B4-BE49-F238E27FC236}">
                <a16:creationId xmlns:a16="http://schemas.microsoft.com/office/drawing/2014/main" id="{A707B20E-987D-6E44-A4F2-562D359A1022}"/>
              </a:ext>
            </a:extLst>
          </p:cNvPr>
          <p:cNvSpPr>
            <a:spLocks noChangeShapeType="1"/>
          </p:cNvSpPr>
          <p:nvPr/>
        </p:nvSpPr>
        <p:spPr bwMode="auto">
          <a:xfrm flipV="1">
            <a:off x="1471613" y="2286000"/>
            <a:ext cx="228600" cy="18288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52228" name="Group 7">
            <a:extLst>
              <a:ext uri="{FF2B5EF4-FFF2-40B4-BE49-F238E27FC236}">
                <a16:creationId xmlns:a16="http://schemas.microsoft.com/office/drawing/2014/main" id="{D7A1AF0D-C5FC-904A-8C04-7DEFD39AFB4B}"/>
              </a:ext>
            </a:extLst>
          </p:cNvPr>
          <p:cNvGrpSpPr>
            <a:grpSpLocks/>
          </p:cNvGrpSpPr>
          <p:nvPr/>
        </p:nvGrpSpPr>
        <p:grpSpPr bwMode="auto">
          <a:xfrm>
            <a:off x="785813" y="2286000"/>
            <a:ext cx="2667000" cy="2514600"/>
            <a:chOff x="1584" y="2544"/>
            <a:chExt cx="1680" cy="1584"/>
          </a:xfrm>
        </p:grpSpPr>
        <p:sp>
          <p:nvSpPr>
            <p:cNvPr id="52239" name="Line 8">
              <a:extLst>
                <a:ext uri="{FF2B5EF4-FFF2-40B4-BE49-F238E27FC236}">
                  <a16:creationId xmlns:a16="http://schemas.microsoft.com/office/drawing/2014/main" id="{65E651EF-7B0A-8A43-A1D4-96B62E6A053D}"/>
                </a:ext>
              </a:extLst>
            </p:cNvPr>
            <p:cNvSpPr>
              <a:spLocks noChangeShapeType="1"/>
            </p:cNvSpPr>
            <p:nvPr/>
          </p:nvSpPr>
          <p:spPr bwMode="auto">
            <a:xfrm flipV="1">
              <a:off x="2016" y="2544"/>
              <a:ext cx="0" cy="115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0" name="Line 9">
              <a:extLst>
                <a:ext uri="{FF2B5EF4-FFF2-40B4-BE49-F238E27FC236}">
                  <a16:creationId xmlns:a16="http://schemas.microsoft.com/office/drawing/2014/main" id="{E0EA4CB7-1E88-0E49-A40C-B6B35F3C6BE8}"/>
                </a:ext>
              </a:extLst>
            </p:cNvPr>
            <p:cNvSpPr>
              <a:spLocks noChangeShapeType="1"/>
            </p:cNvSpPr>
            <p:nvPr/>
          </p:nvSpPr>
          <p:spPr bwMode="auto">
            <a:xfrm>
              <a:off x="2016" y="3696"/>
              <a:ext cx="1248" cy="0"/>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1" name="Line 10">
              <a:extLst>
                <a:ext uri="{FF2B5EF4-FFF2-40B4-BE49-F238E27FC236}">
                  <a16:creationId xmlns:a16="http://schemas.microsoft.com/office/drawing/2014/main" id="{6F1B2845-92EC-C643-A324-EBEB166CD3A8}"/>
                </a:ext>
              </a:extLst>
            </p:cNvPr>
            <p:cNvSpPr>
              <a:spLocks noChangeShapeType="1"/>
            </p:cNvSpPr>
            <p:nvPr/>
          </p:nvSpPr>
          <p:spPr bwMode="auto">
            <a:xfrm flipH="1">
              <a:off x="1584" y="3696"/>
              <a:ext cx="432" cy="432"/>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2" name="Line 11">
              <a:extLst>
                <a:ext uri="{FF2B5EF4-FFF2-40B4-BE49-F238E27FC236}">
                  <a16:creationId xmlns:a16="http://schemas.microsoft.com/office/drawing/2014/main" id="{8149E48A-5E47-2B4C-9EBD-B715745EB4B3}"/>
                </a:ext>
              </a:extLst>
            </p:cNvPr>
            <p:cNvSpPr>
              <a:spLocks noChangeShapeType="1"/>
            </p:cNvSpPr>
            <p:nvPr/>
          </p:nvSpPr>
          <p:spPr bwMode="auto">
            <a:xfrm flipH="1" flipV="1">
              <a:off x="1584" y="3600"/>
              <a:ext cx="432" cy="96"/>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43" name="Line 12">
              <a:extLst>
                <a:ext uri="{FF2B5EF4-FFF2-40B4-BE49-F238E27FC236}">
                  <a16:creationId xmlns:a16="http://schemas.microsoft.com/office/drawing/2014/main" id="{0D4272B7-47C3-C147-940C-3304B9013627}"/>
                </a:ext>
              </a:extLst>
            </p:cNvPr>
            <p:cNvSpPr>
              <a:spLocks noChangeShapeType="1"/>
            </p:cNvSpPr>
            <p:nvPr/>
          </p:nvSpPr>
          <p:spPr bwMode="auto">
            <a:xfrm flipV="1">
              <a:off x="2016" y="3408"/>
              <a:ext cx="336" cy="288"/>
            </a:xfrm>
            <a:prstGeom prst="line">
              <a:avLst/>
            </a:prstGeom>
            <a:noFill/>
            <a:ln w="254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52229" name="Line 13">
            <a:extLst>
              <a:ext uri="{FF2B5EF4-FFF2-40B4-BE49-F238E27FC236}">
                <a16:creationId xmlns:a16="http://schemas.microsoft.com/office/drawing/2014/main" id="{4AF60353-F028-7C40-914D-71EE0A1F0D1C}"/>
              </a:ext>
            </a:extLst>
          </p:cNvPr>
          <p:cNvSpPr>
            <a:spLocks noChangeShapeType="1"/>
          </p:cNvSpPr>
          <p:nvPr/>
        </p:nvSpPr>
        <p:spPr bwMode="auto">
          <a:xfrm flipH="1">
            <a:off x="1014413" y="2295525"/>
            <a:ext cx="685800" cy="381000"/>
          </a:xfrm>
          <a:prstGeom prst="line">
            <a:avLst/>
          </a:prstGeom>
          <a:noFill/>
          <a:ln w="1905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2230" name="Text Box 15">
            <a:extLst>
              <a:ext uri="{FF2B5EF4-FFF2-40B4-BE49-F238E27FC236}">
                <a16:creationId xmlns:a16="http://schemas.microsoft.com/office/drawing/2014/main" id="{F9016FA0-5B8C-3D42-B522-174FB8780696}"/>
              </a:ext>
            </a:extLst>
          </p:cNvPr>
          <p:cNvSpPr txBox="1">
            <a:spLocks noChangeArrowheads="1"/>
          </p:cNvSpPr>
          <p:nvPr/>
        </p:nvSpPr>
        <p:spPr bwMode="auto">
          <a:xfrm>
            <a:off x="3962400" y="1828800"/>
            <a:ext cx="4500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rgbClr val="800080"/>
                </a:solidFill>
                <a:latin typeface="Times New Roman" panose="02020603050405020304" pitchFamily="18" charset="0"/>
              </a:rPr>
              <a:t>(Normalized) Sum of Squared Differences</a:t>
            </a:r>
          </a:p>
        </p:txBody>
      </p:sp>
      <p:sp>
        <p:nvSpPr>
          <p:cNvPr id="735248" name="Arc 16">
            <a:extLst>
              <a:ext uri="{FF2B5EF4-FFF2-40B4-BE49-F238E27FC236}">
                <a16:creationId xmlns:a16="http://schemas.microsoft.com/office/drawing/2014/main" id="{0AE6CD36-81F9-D749-A8A3-9C9DD650A1B9}"/>
              </a:ext>
            </a:extLst>
          </p:cNvPr>
          <p:cNvSpPr>
            <a:spLocks/>
          </p:cNvSpPr>
          <p:nvPr/>
        </p:nvSpPr>
        <p:spPr bwMode="auto">
          <a:xfrm rot="-2740301">
            <a:off x="1356519" y="3804444"/>
            <a:ext cx="217487" cy="244475"/>
          </a:xfrm>
          <a:custGeom>
            <a:avLst/>
            <a:gdLst>
              <a:gd name="T0" fmla="*/ 1694305 w 17264"/>
              <a:gd name="T1" fmla="*/ 0 h 18777"/>
              <a:gd name="T2" fmla="*/ 2739840 w 17264"/>
              <a:gd name="T3" fmla="*/ 982522 h 18777"/>
              <a:gd name="T4" fmla="*/ 0 w 17264"/>
              <a:gd name="T5" fmla="*/ 3183044 h 18777"/>
              <a:gd name="T6" fmla="*/ 0 60000 65536"/>
              <a:gd name="T7" fmla="*/ 0 60000 65536"/>
              <a:gd name="T8" fmla="*/ 0 60000 65536"/>
              <a:gd name="T9" fmla="*/ 0 w 17264"/>
              <a:gd name="T10" fmla="*/ 0 h 18777"/>
              <a:gd name="T11" fmla="*/ 17264 w 17264"/>
              <a:gd name="T12" fmla="*/ 18777 h 18777"/>
            </a:gdLst>
            <a:ahLst/>
            <a:cxnLst>
              <a:cxn ang="T6">
                <a:pos x="T0" y="T1"/>
              </a:cxn>
              <a:cxn ang="T7">
                <a:pos x="T2" y="T3"/>
              </a:cxn>
              <a:cxn ang="T8">
                <a:pos x="T4" y="T5"/>
              </a:cxn>
            </a:cxnLst>
            <a:rect l="T9" t="T10" r="T11" b="T12"/>
            <a:pathLst>
              <a:path w="17264" h="18777" fill="none" extrusionOk="0">
                <a:moveTo>
                  <a:pt x="10676" y="-1"/>
                </a:moveTo>
                <a:cubicBezTo>
                  <a:pt x="13245" y="1460"/>
                  <a:pt x="15487" y="3433"/>
                  <a:pt x="17264" y="5795"/>
                </a:cubicBezTo>
              </a:path>
              <a:path w="17264" h="18777" stroke="0" extrusionOk="0">
                <a:moveTo>
                  <a:pt x="10676" y="-1"/>
                </a:moveTo>
                <a:cubicBezTo>
                  <a:pt x="13245" y="1460"/>
                  <a:pt x="15487" y="3433"/>
                  <a:pt x="17264" y="5795"/>
                </a:cubicBezTo>
                <a:lnTo>
                  <a:pt x="0" y="18777"/>
                </a:lnTo>
                <a:lnTo>
                  <a:pt x="10676" y="-1"/>
                </a:lnTo>
                <a:close/>
              </a:path>
            </a:pathLst>
          </a:custGeom>
          <a:solidFill>
            <a:srgbClr val="663300"/>
          </a:solidFill>
          <a:ln w="25400">
            <a:solidFill>
              <a:srgbClr val="663300"/>
            </a:solidFill>
            <a:round/>
            <a:headEnd/>
            <a:tailEnd/>
          </a:ln>
        </p:spPr>
        <p:txBody>
          <a:bodyPr wrap="none" anchor="ctr"/>
          <a:lstStyle/>
          <a:p>
            <a:endParaRPr lang="en-US"/>
          </a:p>
        </p:txBody>
      </p:sp>
      <p:sp>
        <p:nvSpPr>
          <p:cNvPr id="735249" name="Text Box 17">
            <a:extLst>
              <a:ext uri="{FF2B5EF4-FFF2-40B4-BE49-F238E27FC236}">
                <a16:creationId xmlns:a16="http://schemas.microsoft.com/office/drawing/2014/main" id="{6FC0C57D-8AB6-1349-8884-011838D4A58B}"/>
              </a:ext>
            </a:extLst>
          </p:cNvPr>
          <p:cNvSpPr txBox="1">
            <a:spLocks noChangeArrowheads="1"/>
          </p:cNvSpPr>
          <p:nvPr/>
        </p:nvSpPr>
        <p:spPr bwMode="auto">
          <a:xfrm>
            <a:off x="3962400" y="3733800"/>
            <a:ext cx="2603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rgbClr val="663300"/>
                </a:solidFill>
                <a:latin typeface="Times New Roman" panose="02020603050405020304" pitchFamily="18" charset="0"/>
              </a:rPr>
              <a:t>Normalized Correlation</a:t>
            </a:r>
          </a:p>
        </p:txBody>
      </p:sp>
      <p:sp>
        <p:nvSpPr>
          <p:cNvPr id="735254" name="Text Box 22">
            <a:extLst>
              <a:ext uri="{FF2B5EF4-FFF2-40B4-BE49-F238E27FC236}">
                <a16:creationId xmlns:a16="http://schemas.microsoft.com/office/drawing/2014/main" id="{AA182802-5DF6-3041-AE96-691A95CB0DE8}"/>
              </a:ext>
            </a:extLst>
          </p:cNvPr>
          <p:cNvSpPr txBox="1">
            <a:spLocks noChangeArrowheads="1"/>
          </p:cNvSpPr>
          <p:nvPr/>
        </p:nvSpPr>
        <p:spPr bwMode="auto">
          <a:xfrm>
            <a:off x="1550988" y="3429000"/>
            <a:ext cx="303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Symbol" pitchFamily="2" charset="2"/>
              </a:rPr>
              <a:t>q</a:t>
            </a:r>
          </a:p>
        </p:txBody>
      </p:sp>
      <p:graphicFrame>
        <p:nvGraphicFramePr>
          <p:cNvPr id="52234" name="Object 2">
            <a:extLst>
              <a:ext uri="{FF2B5EF4-FFF2-40B4-BE49-F238E27FC236}">
                <a16:creationId xmlns:a16="http://schemas.microsoft.com/office/drawing/2014/main" id="{DA2C7D56-8990-1447-A95E-C4AEE8622CEB}"/>
              </a:ext>
            </a:extLst>
          </p:cNvPr>
          <p:cNvGraphicFramePr>
            <a:graphicFrameLocks noChangeAspect="1"/>
          </p:cNvGraphicFramePr>
          <p:nvPr/>
        </p:nvGraphicFramePr>
        <p:xfrm>
          <a:off x="3805238" y="2328863"/>
          <a:ext cx="4946650" cy="1368425"/>
        </p:xfrm>
        <a:graphic>
          <a:graphicData uri="http://schemas.openxmlformats.org/presentationml/2006/ole">
            <mc:AlternateContent xmlns:mc="http://schemas.openxmlformats.org/markup-compatibility/2006">
              <mc:Choice xmlns:v="urn:schemas-microsoft-com:vml" Requires="v">
                <p:oleObj spid="_x0000_s36900" name="Equation" r:id="rId4" imgW="2387600" imgH="660400" progId="Equation.3">
                  <p:embed/>
                </p:oleObj>
              </mc:Choice>
              <mc:Fallback>
                <p:oleObj name="Equation" r:id="rId4" imgW="2387600" imgH="660400" progId="Equation.3">
                  <p:embed/>
                  <p:pic>
                    <p:nvPicPr>
                      <p:cNvPr id="52234" name="Object 2">
                        <a:extLst>
                          <a:ext uri="{FF2B5EF4-FFF2-40B4-BE49-F238E27FC236}">
                            <a16:creationId xmlns:a16="http://schemas.microsoft.com/office/drawing/2014/main" id="{DA2C7D56-8990-1447-A95E-C4AEE8622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5238" y="2328863"/>
                        <a:ext cx="4946650" cy="1368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5" name="Object 3">
            <a:extLst>
              <a:ext uri="{FF2B5EF4-FFF2-40B4-BE49-F238E27FC236}">
                <a16:creationId xmlns:a16="http://schemas.microsoft.com/office/drawing/2014/main" id="{3C9AEDB3-56E2-C544-B958-F93F3437B656}"/>
              </a:ext>
            </a:extLst>
          </p:cNvPr>
          <p:cNvGraphicFramePr>
            <a:graphicFrameLocks noChangeAspect="1"/>
          </p:cNvGraphicFramePr>
          <p:nvPr/>
        </p:nvGraphicFramePr>
        <p:xfrm>
          <a:off x="3765550" y="4175125"/>
          <a:ext cx="4735513" cy="1393825"/>
        </p:xfrm>
        <a:graphic>
          <a:graphicData uri="http://schemas.openxmlformats.org/presentationml/2006/ole">
            <mc:AlternateContent xmlns:mc="http://schemas.openxmlformats.org/markup-compatibility/2006">
              <mc:Choice xmlns:v="urn:schemas-microsoft-com:vml" Requires="v">
                <p:oleObj spid="_x0000_s36901" name="Equation" r:id="rId6" imgW="2070100" imgH="609600" progId="Equation.3">
                  <p:embed/>
                </p:oleObj>
              </mc:Choice>
              <mc:Fallback>
                <p:oleObj name="Equation" r:id="rId6" imgW="2070100" imgH="609600" progId="Equation.3">
                  <p:embed/>
                  <p:pic>
                    <p:nvPicPr>
                      <p:cNvPr id="52235" name="Object 3">
                        <a:extLst>
                          <a:ext uri="{FF2B5EF4-FFF2-40B4-BE49-F238E27FC236}">
                            <a16:creationId xmlns:a16="http://schemas.microsoft.com/office/drawing/2014/main" id="{3C9AEDB3-56E2-C544-B958-F93F3437B6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65550" y="4175125"/>
                        <a:ext cx="4735513" cy="1393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6" name="Object 4">
            <a:extLst>
              <a:ext uri="{FF2B5EF4-FFF2-40B4-BE49-F238E27FC236}">
                <a16:creationId xmlns:a16="http://schemas.microsoft.com/office/drawing/2014/main" id="{7F128BB8-7301-C441-8D97-0791050B2162}"/>
              </a:ext>
            </a:extLst>
          </p:cNvPr>
          <p:cNvGraphicFramePr>
            <a:graphicFrameLocks noChangeAspect="1"/>
          </p:cNvGraphicFramePr>
          <p:nvPr/>
        </p:nvGraphicFramePr>
        <p:xfrm>
          <a:off x="1898650" y="5670550"/>
          <a:ext cx="6429375" cy="511175"/>
        </p:xfrm>
        <a:graphic>
          <a:graphicData uri="http://schemas.openxmlformats.org/presentationml/2006/ole">
            <mc:AlternateContent xmlns:mc="http://schemas.openxmlformats.org/markup-compatibility/2006">
              <mc:Choice xmlns:v="urn:schemas-microsoft-com:vml" Requires="v">
                <p:oleObj spid="_x0000_s36902" name="Equation" r:id="rId8" imgW="3035300" imgH="241300" progId="Equation.3">
                  <p:embed/>
                </p:oleObj>
              </mc:Choice>
              <mc:Fallback>
                <p:oleObj name="Equation" r:id="rId8" imgW="3035300" imgH="241300" progId="Equation.3">
                  <p:embed/>
                  <p:pic>
                    <p:nvPicPr>
                      <p:cNvPr id="52236" name="Object 4">
                        <a:extLst>
                          <a:ext uri="{FF2B5EF4-FFF2-40B4-BE49-F238E27FC236}">
                            <a16:creationId xmlns:a16="http://schemas.microsoft.com/office/drawing/2014/main" id="{7F128BB8-7301-C441-8D97-0791050B21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98650" y="5670550"/>
                        <a:ext cx="64293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7" name="Object 5">
            <a:extLst>
              <a:ext uri="{FF2B5EF4-FFF2-40B4-BE49-F238E27FC236}">
                <a16:creationId xmlns:a16="http://schemas.microsoft.com/office/drawing/2014/main" id="{11E4195E-6F4A-364B-8ACD-E4F2B3E19298}"/>
              </a:ext>
            </a:extLst>
          </p:cNvPr>
          <p:cNvGraphicFramePr>
            <a:graphicFrameLocks noChangeAspect="1"/>
          </p:cNvGraphicFramePr>
          <p:nvPr/>
        </p:nvGraphicFramePr>
        <p:xfrm>
          <a:off x="1787525" y="2152650"/>
          <a:ext cx="693738" cy="303213"/>
        </p:xfrm>
        <a:graphic>
          <a:graphicData uri="http://schemas.openxmlformats.org/presentationml/2006/ole">
            <mc:AlternateContent xmlns:mc="http://schemas.openxmlformats.org/markup-compatibility/2006">
              <mc:Choice xmlns:v="urn:schemas-microsoft-com:vml" Requires="v">
                <p:oleObj spid="_x0000_s36903" name="Equation" r:id="rId10" imgW="406400" imgH="177800" progId="Equation.3">
                  <p:embed/>
                </p:oleObj>
              </mc:Choice>
              <mc:Fallback>
                <p:oleObj name="Equation" r:id="rId10" imgW="406400" imgH="177800" progId="Equation.3">
                  <p:embed/>
                  <p:pic>
                    <p:nvPicPr>
                      <p:cNvPr id="52237" name="Object 5">
                        <a:extLst>
                          <a:ext uri="{FF2B5EF4-FFF2-40B4-BE49-F238E27FC236}">
                            <a16:creationId xmlns:a16="http://schemas.microsoft.com/office/drawing/2014/main" id="{11E4195E-6F4A-364B-8ACD-E4F2B3E192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87525" y="2152650"/>
                        <a:ext cx="693738" cy="30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52238" name="Object 6">
            <a:extLst>
              <a:ext uri="{FF2B5EF4-FFF2-40B4-BE49-F238E27FC236}">
                <a16:creationId xmlns:a16="http://schemas.microsoft.com/office/drawing/2014/main" id="{0DE54F62-C185-AE44-9B3C-127D772812D3}"/>
              </a:ext>
            </a:extLst>
          </p:cNvPr>
          <p:cNvGraphicFramePr>
            <a:graphicFrameLocks noChangeAspect="1"/>
          </p:cNvGraphicFramePr>
          <p:nvPr/>
        </p:nvGraphicFramePr>
        <p:xfrm>
          <a:off x="701675" y="2527300"/>
          <a:ext cx="287338" cy="250825"/>
        </p:xfrm>
        <a:graphic>
          <a:graphicData uri="http://schemas.openxmlformats.org/presentationml/2006/ole">
            <mc:AlternateContent xmlns:mc="http://schemas.openxmlformats.org/markup-compatibility/2006">
              <mc:Choice xmlns:v="urn:schemas-microsoft-com:vml" Requires="v">
                <p:oleObj spid="_x0000_s36904" name="Equation" r:id="rId12" imgW="203200" imgH="177800" progId="Equation.3">
                  <p:embed/>
                </p:oleObj>
              </mc:Choice>
              <mc:Fallback>
                <p:oleObj name="Equation" r:id="rId12" imgW="203200" imgH="177800" progId="Equation.3">
                  <p:embed/>
                  <p:pic>
                    <p:nvPicPr>
                      <p:cNvPr id="52238" name="Object 6">
                        <a:extLst>
                          <a:ext uri="{FF2B5EF4-FFF2-40B4-BE49-F238E27FC236}">
                            <a16:creationId xmlns:a16="http://schemas.microsoft.com/office/drawing/2014/main" id="{0DE54F62-C185-AE44-9B3C-127D772812D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1675" y="2527300"/>
                        <a:ext cx="287338" cy="250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28781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52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52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5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49" grpId="0"/>
      <p:bldP spid="7352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AE954-7E90-1444-AABA-698716D52D83}"/>
              </a:ext>
            </a:extLst>
          </p:cNvPr>
          <p:cNvPicPr>
            <a:picLocks noChangeAspect="1"/>
          </p:cNvPicPr>
          <p:nvPr/>
        </p:nvPicPr>
        <p:blipFill>
          <a:blip r:embed="rId2"/>
          <a:stretch>
            <a:fillRect/>
          </a:stretch>
        </p:blipFill>
        <p:spPr>
          <a:xfrm>
            <a:off x="1563092" y="0"/>
            <a:ext cx="6017816" cy="6858000"/>
          </a:xfrm>
          <a:prstGeom prst="rect">
            <a:avLst/>
          </a:prstGeom>
        </p:spPr>
      </p:pic>
      <p:sp>
        <p:nvSpPr>
          <p:cNvPr id="5" name="Rounded Rectangle 4">
            <a:extLst>
              <a:ext uri="{FF2B5EF4-FFF2-40B4-BE49-F238E27FC236}">
                <a16:creationId xmlns:a16="http://schemas.microsoft.com/office/drawing/2014/main" id="{6CB980B3-8F54-CA41-9E4B-633B52A6D180}"/>
              </a:ext>
            </a:extLst>
          </p:cNvPr>
          <p:cNvSpPr/>
          <p:nvPr/>
        </p:nvSpPr>
        <p:spPr>
          <a:xfrm>
            <a:off x="5791200" y="3429000"/>
            <a:ext cx="1600200" cy="16764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20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289ED908-4CE9-E049-A00A-B3182A39032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Caveat</a:t>
            </a:r>
          </a:p>
        </p:txBody>
      </p:sp>
      <p:sp>
        <p:nvSpPr>
          <p:cNvPr id="54274" name="Rectangle 3">
            <a:extLst>
              <a:ext uri="{FF2B5EF4-FFF2-40B4-BE49-F238E27FC236}">
                <a16:creationId xmlns:a16="http://schemas.microsoft.com/office/drawing/2014/main" id="{10E09159-E940-234B-A8A8-45AE70669D19}"/>
              </a:ext>
            </a:extLst>
          </p:cNvPr>
          <p:cNvSpPr>
            <a:spLocks noGrp="1" noChangeArrowheads="1"/>
          </p:cNvSpPr>
          <p:nvPr>
            <p:ph type="body" idx="1"/>
          </p:nvPr>
        </p:nvSpPr>
        <p:spPr>
          <a:xfrm>
            <a:off x="457200" y="1371600"/>
            <a:ext cx="8229600" cy="2481263"/>
          </a:xfrm>
        </p:spPr>
        <p:txBody>
          <a:bodyPr/>
          <a:lstStyle/>
          <a:p>
            <a:pPr eaLnBrk="1" hangingPunct="1">
              <a:lnSpc>
                <a:spcPct val="90000"/>
              </a:lnSpc>
            </a:pPr>
            <a:r>
              <a:rPr lang="en-US" altLang="en-US">
                <a:ea typeface="ＭＳ Ｐゴシック" panose="020B0600070205080204" pitchFamily="34" charset="-128"/>
              </a:rPr>
              <a:t>Image normalization should be used </a:t>
            </a:r>
            <a:r>
              <a:rPr lang="en-US" altLang="en-US" i="1">
                <a:ea typeface="ＭＳ Ｐゴシック" panose="020B0600070205080204" pitchFamily="34" charset="-128"/>
              </a:rPr>
              <a:t>only</a:t>
            </a:r>
            <a:r>
              <a:rPr lang="en-US" altLang="en-US">
                <a:ea typeface="ＭＳ Ｐゴシック" panose="020B0600070205080204" pitchFamily="34" charset="-128"/>
              </a:rPr>
              <a:t> when deemed necessary</a:t>
            </a:r>
          </a:p>
          <a:p>
            <a:pPr eaLnBrk="1" hangingPunct="1">
              <a:lnSpc>
                <a:spcPct val="90000"/>
              </a:lnSpc>
            </a:pPr>
            <a:r>
              <a:rPr lang="en-US" altLang="en-US">
                <a:ea typeface="ＭＳ Ｐゴシック" panose="020B0600070205080204" pitchFamily="34" charset="-128"/>
              </a:rPr>
              <a:t>The equivalence classes of things that look </a:t>
            </a:r>
            <a:r>
              <a:rPr lang="ja-JP" altLang="en-US">
                <a:ea typeface="ＭＳ Ｐゴシック" panose="020B0600070205080204" pitchFamily="34" charset="-128"/>
              </a:rPr>
              <a:t>“</a:t>
            </a:r>
            <a:r>
              <a:rPr lang="en-US" altLang="ja-JP">
                <a:ea typeface="ＭＳ Ｐゴシック" panose="020B0600070205080204" pitchFamily="34" charset="-128"/>
              </a:rPr>
              <a:t>similar</a:t>
            </a:r>
            <a:r>
              <a:rPr lang="ja-JP" altLang="en-US">
                <a:ea typeface="ＭＳ Ｐゴシック" panose="020B0600070205080204" pitchFamily="34" charset="-128"/>
              </a:rPr>
              <a:t>”</a:t>
            </a:r>
            <a:r>
              <a:rPr lang="en-US" altLang="ja-JP">
                <a:ea typeface="ＭＳ Ｐゴシック" panose="020B0600070205080204" pitchFamily="34" charset="-128"/>
              </a:rPr>
              <a:t> are substantially larger, leading to more matching ambiguities</a:t>
            </a:r>
            <a:endParaRPr lang="en-US" altLang="en-US">
              <a:ea typeface="ＭＳ Ｐゴシック" panose="020B0600070205080204" pitchFamily="34" charset="-128"/>
            </a:endParaRPr>
          </a:p>
        </p:txBody>
      </p:sp>
      <p:sp>
        <p:nvSpPr>
          <p:cNvPr id="54275" name="Line 4">
            <a:extLst>
              <a:ext uri="{FF2B5EF4-FFF2-40B4-BE49-F238E27FC236}">
                <a16:creationId xmlns:a16="http://schemas.microsoft.com/office/drawing/2014/main" id="{9626C04F-BA0D-C34D-8895-CF6908DA08FE}"/>
              </a:ext>
            </a:extLst>
          </p:cNvPr>
          <p:cNvSpPr>
            <a:spLocks noChangeShapeType="1"/>
          </p:cNvSpPr>
          <p:nvPr/>
        </p:nvSpPr>
        <p:spPr bwMode="auto">
          <a:xfrm>
            <a:off x="4597400" y="3824288"/>
            <a:ext cx="0" cy="2566987"/>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276" name="Line 5">
            <a:extLst>
              <a:ext uri="{FF2B5EF4-FFF2-40B4-BE49-F238E27FC236}">
                <a16:creationId xmlns:a16="http://schemas.microsoft.com/office/drawing/2014/main" id="{5DCECDF3-A462-A847-A449-70BE00AE3754}"/>
              </a:ext>
            </a:extLst>
          </p:cNvPr>
          <p:cNvSpPr>
            <a:spLocks noChangeShapeType="1"/>
          </p:cNvSpPr>
          <p:nvPr/>
        </p:nvSpPr>
        <p:spPr bwMode="auto">
          <a:xfrm>
            <a:off x="1020763" y="5461000"/>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77" name="Line 6">
            <a:extLst>
              <a:ext uri="{FF2B5EF4-FFF2-40B4-BE49-F238E27FC236}">
                <a16:creationId xmlns:a16="http://schemas.microsoft.com/office/drawing/2014/main" id="{6F761931-0303-2246-AE47-D8F1BEACA0AB}"/>
              </a:ext>
            </a:extLst>
          </p:cNvPr>
          <p:cNvSpPr>
            <a:spLocks noChangeShapeType="1"/>
          </p:cNvSpPr>
          <p:nvPr/>
        </p:nvSpPr>
        <p:spPr bwMode="auto">
          <a:xfrm flipV="1">
            <a:off x="1020763" y="4192588"/>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78" name="Freeform 8">
            <a:extLst>
              <a:ext uri="{FF2B5EF4-FFF2-40B4-BE49-F238E27FC236}">
                <a16:creationId xmlns:a16="http://schemas.microsoft.com/office/drawing/2014/main" id="{5C5F7B37-78FF-0746-9A84-BBCF396CA039}"/>
              </a:ext>
            </a:extLst>
          </p:cNvPr>
          <p:cNvSpPr>
            <a:spLocks/>
          </p:cNvSpPr>
          <p:nvPr/>
        </p:nvSpPr>
        <p:spPr bwMode="auto">
          <a:xfrm>
            <a:off x="1022350" y="4683125"/>
            <a:ext cx="790575" cy="300038"/>
          </a:xfrm>
          <a:custGeom>
            <a:avLst/>
            <a:gdLst>
              <a:gd name="T0" fmla="*/ 0 w 498"/>
              <a:gd name="T1" fmla="*/ 300038 h 189"/>
              <a:gd name="T2" fmla="*/ 422275 w 498"/>
              <a:gd name="T3" fmla="*/ 300038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79" name="Text Box 9">
            <a:extLst>
              <a:ext uri="{FF2B5EF4-FFF2-40B4-BE49-F238E27FC236}">
                <a16:creationId xmlns:a16="http://schemas.microsoft.com/office/drawing/2014/main" id="{F9A044BC-ED24-1740-9A3A-194298A7E8CD}"/>
              </a:ext>
            </a:extLst>
          </p:cNvPr>
          <p:cNvSpPr txBox="1">
            <a:spLocks noChangeArrowheads="1"/>
          </p:cNvSpPr>
          <p:nvPr/>
        </p:nvSpPr>
        <p:spPr bwMode="auto">
          <a:xfrm>
            <a:off x="1898650" y="54816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80" name="Text Box 10">
            <a:extLst>
              <a:ext uri="{FF2B5EF4-FFF2-40B4-BE49-F238E27FC236}">
                <a16:creationId xmlns:a16="http://schemas.microsoft.com/office/drawing/2014/main" id="{A05B01CB-A3F6-4449-B333-257882777123}"/>
              </a:ext>
            </a:extLst>
          </p:cNvPr>
          <p:cNvSpPr txBox="1">
            <a:spLocks noChangeArrowheads="1"/>
          </p:cNvSpPr>
          <p:nvPr/>
        </p:nvSpPr>
        <p:spPr bwMode="auto">
          <a:xfrm>
            <a:off x="658813" y="4105275"/>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4281" name="Line 11">
            <a:extLst>
              <a:ext uri="{FF2B5EF4-FFF2-40B4-BE49-F238E27FC236}">
                <a16:creationId xmlns:a16="http://schemas.microsoft.com/office/drawing/2014/main" id="{934CD901-57F9-2D49-B5DC-A0EEC3106D02}"/>
              </a:ext>
            </a:extLst>
          </p:cNvPr>
          <p:cNvSpPr>
            <a:spLocks noChangeShapeType="1"/>
          </p:cNvSpPr>
          <p:nvPr/>
        </p:nvSpPr>
        <p:spPr bwMode="auto">
          <a:xfrm>
            <a:off x="3173413" y="5456238"/>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2" name="Line 12">
            <a:extLst>
              <a:ext uri="{FF2B5EF4-FFF2-40B4-BE49-F238E27FC236}">
                <a16:creationId xmlns:a16="http://schemas.microsoft.com/office/drawing/2014/main" id="{4B75CE45-761A-F248-8331-95775A7E87DD}"/>
              </a:ext>
            </a:extLst>
          </p:cNvPr>
          <p:cNvSpPr>
            <a:spLocks noChangeShapeType="1"/>
          </p:cNvSpPr>
          <p:nvPr/>
        </p:nvSpPr>
        <p:spPr bwMode="auto">
          <a:xfrm flipV="1">
            <a:off x="3173413" y="4187825"/>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3" name="Freeform 13">
            <a:extLst>
              <a:ext uri="{FF2B5EF4-FFF2-40B4-BE49-F238E27FC236}">
                <a16:creationId xmlns:a16="http://schemas.microsoft.com/office/drawing/2014/main" id="{8F5F067B-0FAC-2D41-A3F1-AA60063AF215}"/>
              </a:ext>
            </a:extLst>
          </p:cNvPr>
          <p:cNvSpPr>
            <a:spLocks/>
          </p:cNvSpPr>
          <p:nvPr/>
        </p:nvSpPr>
        <p:spPr bwMode="auto">
          <a:xfrm>
            <a:off x="3175000" y="4432300"/>
            <a:ext cx="790575" cy="696913"/>
          </a:xfrm>
          <a:custGeom>
            <a:avLst/>
            <a:gdLst>
              <a:gd name="T0" fmla="*/ 0 w 498"/>
              <a:gd name="T1" fmla="*/ 696913 h 189"/>
              <a:gd name="T2" fmla="*/ 422275 w 498"/>
              <a:gd name="T3" fmla="*/ 696913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84" name="Text Box 14">
            <a:extLst>
              <a:ext uri="{FF2B5EF4-FFF2-40B4-BE49-F238E27FC236}">
                <a16:creationId xmlns:a16="http://schemas.microsoft.com/office/drawing/2014/main" id="{0DDA95FF-E77C-564C-A6A0-2E858CBFCCED}"/>
              </a:ext>
            </a:extLst>
          </p:cNvPr>
          <p:cNvSpPr txBox="1">
            <a:spLocks noChangeArrowheads="1"/>
          </p:cNvSpPr>
          <p:nvPr/>
        </p:nvSpPr>
        <p:spPr bwMode="auto">
          <a:xfrm>
            <a:off x="4051300" y="54768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85" name="Text Box 15">
            <a:extLst>
              <a:ext uri="{FF2B5EF4-FFF2-40B4-BE49-F238E27FC236}">
                <a16:creationId xmlns:a16="http://schemas.microsoft.com/office/drawing/2014/main" id="{9F29286E-1532-D247-891F-ACE3162C38FF}"/>
              </a:ext>
            </a:extLst>
          </p:cNvPr>
          <p:cNvSpPr txBox="1">
            <a:spLocks noChangeArrowheads="1"/>
          </p:cNvSpPr>
          <p:nvPr/>
        </p:nvSpPr>
        <p:spPr bwMode="auto">
          <a:xfrm>
            <a:off x="2811463" y="410051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grpSp>
        <p:nvGrpSpPr>
          <p:cNvPr id="54286" name="Group 19">
            <a:extLst>
              <a:ext uri="{FF2B5EF4-FFF2-40B4-BE49-F238E27FC236}">
                <a16:creationId xmlns:a16="http://schemas.microsoft.com/office/drawing/2014/main" id="{808E2BA9-72C0-064F-858A-4E9D29877F04}"/>
              </a:ext>
            </a:extLst>
          </p:cNvPr>
          <p:cNvGrpSpPr>
            <a:grpSpLocks/>
          </p:cNvGrpSpPr>
          <p:nvPr/>
        </p:nvGrpSpPr>
        <p:grpSpPr bwMode="auto">
          <a:xfrm>
            <a:off x="2536825" y="4767263"/>
            <a:ext cx="271463" cy="133350"/>
            <a:chOff x="1472" y="3147"/>
            <a:chExt cx="171" cy="84"/>
          </a:xfrm>
        </p:grpSpPr>
        <p:sp>
          <p:nvSpPr>
            <p:cNvPr id="54304" name="Line 16">
              <a:extLst>
                <a:ext uri="{FF2B5EF4-FFF2-40B4-BE49-F238E27FC236}">
                  <a16:creationId xmlns:a16="http://schemas.microsoft.com/office/drawing/2014/main" id="{79D53CEB-EADD-8D47-94CF-4C49B643F329}"/>
                </a:ext>
              </a:extLst>
            </p:cNvPr>
            <p:cNvSpPr>
              <a:spLocks noChangeShapeType="1"/>
            </p:cNvSpPr>
            <p:nvPr/>
          </p:nvSpPr>
          <p:spPr bwMode="auto">
            <a:xfrm>
              <a:off x="1472" y="3147"/>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5" name="Line 17">
              <a:extLst>
                <a:ext uri="{FF2B5EF4-FFF2-40B4-BE49-F238E27FC236}">
                  <a16:creationId xmlns:a16="http://schemas.microsoft.com/office/drawing/2014/main" id="{640EB3C1-A684-1E40-B3FD-F9F6E316700D}"/>
                </a:ext>
              </a:extLst>
            </p:cNvPr>
            <p:cNvSpPr>
              <a:spLocks noChangeShapeType="1"/>
            </p:cNvSpPr>
            <p:nvPr/>
          </p:nvSpPr>
          <p:spPr bwMode="auto">
            <a:xfrm>
              <a:off x="1472" y="3189"/>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6" name="Line 18">
              <a:extLst>
                <a:ext uri="{FF2B5EF4-FFF2-40B4-BE49-F238E27FC236}">
                  <a16:creationId xmlns:a16="http://schemas.microsoft.com/office/drawing/2014/main" id="{DFB59789-5D8F-C54F-AF48-6C38B56B1FF7}"/>
                </a:ext>
              </a:extLst>
            </p:cNvPr>
            <p:cNvSpPr>
              <a:spLocks noChangeShapeType="1"/>
            </p:cNvSpPr>
            <p:nvPr/>
          </p:nvSpPr>
          <p:spPr bwMode="auto">
            <a:xfrm>
              <a:off x="1472" y="3231"/>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54287" name="Line 20">
            <a:extLst>
              <a:ext uri="{FF2B5EF4-FFF2-40B4-BE49-F238E27FC236}">
                <a16:creationId xmlns:a16="http://schemas.microsoft.com/office/drawing/2014/main" id="{B5D49330-1505-D144-AE64-0420935C7F5F}"/>
              </a:ext>
            </a:extLst>
          </p:cNvPr>
          <p:cNvSpPr>
            <a:spLocks noChangeShapeType="1"/>
          </p:cNvSpPr>
          <p:nvPr/>
        </p:nvSpPr>
        <p:spPr bwMode="auto">
          <a:xfrm>
            <a:off x="5030788" y="5456238"/>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8" name="Line 21">
            <a:extLst>
              <a:ext uri="{FF2B5EF4-FFF2-40B4-BE49-F238E27FC236}">
                <a16:creationId xmlns:a16="http://schemas.microsoft.com/office/drawing/2014/main" id="{BC45DE45-398D-7E42-83E5-4774A7D162A0}"/>
              </a:ext>
            </a:extLst>
          </p:cNvPr>
          <p:cNvSpPr>
            <a:spLocks noChangeShapeType="1"/>
          </p:cNvSpPr>
          <p:nvPr/>
        </p:nvSpPr>
        <p:spPr bwMode="auto">
          <a:xfrm flipV="1">
            <a:off x="5030788" y="4187825"/>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89" name="Freeform 22">
            <a:extLst>
              <a:ext uri="{FF2B5EF4-FFF2-40B4-BE49-F238E27FC236}">
                <a16:creationId xmlns:a16="http://schemas.microsoft.com/office/drawing/2014/main" id="{22EF492C-0C3D-524A-BA1C-B008697951CC}"/>
              </a:ext>
            </a:extLst>
          </p:cNvPr>
          <p:cNvSpPr>
            <a:spLocks/>
          </p:cNvSpPr>
          <p:nvPr/>
        </p:nvSpPr>
        <p:spPr bwMode="auto">
          <a:xfrm>
            <a:off x="5032375" y="4678363"/>
            <a:ext cx="790575" cy="300037"/>
          </a:xfrm>
          <a:custGeom>
            <a:avLst/>
            <a:gdLst>
              <a:gd name="T0" fmla="*/ 0 w 498"/>
              <a:gd name="T1" fmla="*/ 300037 h 189"/>
              <a:gd name="T2" fmla="*/ 422275 w 498"/>
              <a:gd name="T3" fmla="*/ 300037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90" name="Text Box 23">
            <a:extLst>
              <a:ext uri="{FF2B5EF4-FFF2-40B4-BE49-F238E27FC236}">
                <a16:creationId xmlns:a16="http://schemas.microsoft.com/office/drawing/2014/main" id="{3BAADBF6-3151-1B4E-AD70-3CBB88E9CAC5}"/>
              </a:ext>
            </a:extLst>
          </p:cNvPr>
          <p:cNvSpPr txBox="1">
            <a:spLocks noChangeArrowheads="1"/>
          </p:cNvSpPr>
          <p:nvPr/>
        </p:nvSpPr>
        <p:spPr bwMode="auto">
          <a:xfrm>
            <a:off x="5908675" y="54768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91" name="Text Box 24">
            <a:extLst>
              <a:ext uri="{FF2B5EF4-FFF2-40B4-BE49-F238E27FC236}">
                <a16:creationId xmlns:a16="http://schemas.microsoft.com/office/drawing/2014/main" id="{1B780616-42A0-5345-BF81-A339CFBDC442}"/>
              </a:ext>
            </a:extLst>
          </p:cNvPr>
          <p:cNvSpPr txBox="1">
            <a:spLocks noChangeArrowheads="1"/>
          </p:cNvSpPr>
          <p:nvPr/>
        </p:nvSpPr>
        <p:spPr bwMode="auto">
          <a:xfrm>
            <a:off x="4668838" y="410051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4292" name="Line 25">
            <a:extLst>
              <a:ext uri="{FF2B5EF4-FFF2-40B4-BE49-F238E27FC236}">
                <a16:creationId xmlns:a16="http://schemas.microsoft.com/office/drawing/2014/main" id="{D972E65D-9FEE-0440-B567-6A7989E57998}"/>
              </a:ext>
            </a:extLst>
          </p:cNvPr>
          <p:cNvSpPr>
            <a:spLocks noChangeShapeType="1"/>
          </p:cNvSpPr>
          <p:nvPr/>
        </p:nvSpPr>
        <p:spPr bwMode="auto">
          <a:xfrm>
            <a:off x="7183438" y="5451475"/>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93" name="Line 26">
            <a:extLst>
              <a:ext uri="{FF2B5EF4-FFF2-40B4-BE49-F238E27FC236}">
                <a16:creationId xmlns:a16="http://schemas.microsoft.com/office/drawing/2014/main" id="{FCDB445E-F807-1F4C-B2DE-7FA5555B614D}"/>
              </a:ext>
            </a:extLst>
          </p:cNvPr>
          <p:cNvSpPr>
            <a:spLocks noChangeShapeType="1"/>
          </p:cNvSpPr>
          <p:nvPr/>
        </p:nvSpPr>
        <p:spPr bwMode="auto">
          <a:xfrm flipV="1">
            <a:off x="7183438" y="4183063"/>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4294" name="Freeform 27">
            <a:extLst>
              <a:ext uri="{FF2B5EF4-FFF2-40B4-BE49-F238E27FC236}">
                <a16:creationId xmlns:a16="http://schemas.microsoft.com/office/drawing/2014/main" id="{F33BCF83-255B-114F-B10E-51560FF92CDC}"/>
              </a:ext>
            </a:extLst>
          </p:cNvPr>
          <p:cNvSpPr>
            <a:spLocks/>
          </p:cNvSpPr>
          <p:nvPr/>
        </p:nvSpPr>
        <p:spPr bwMode="auto">
          <a:xfrm>
            <a:off x="7185025" y="4427538"/>
            <a:ext cx="790575" cy="696912"/>
          </a:xfrm>
          <a:custGeom>
            <a:avLst/>
            <a:gdLst>
              <a:gd name="T0" fmla="*/ 0 w 498"/>
              <a:gd name="T1" fmla="*/ 696912 h 189"/>
              <a:gd name="T2" fmla="*/ 422275 w 498"/>
              <a:gd name="T3" fmla="*/ 696912 h 189"/>
              <a:gd name="T4" fmla="*/ 422275 w 498"/>
              <a:gd name="T5" fmla="*/ 0 h 189"/>
              <a:gd name="T6" fmla="*/ 790575 w 498"/>
              <a:gd name="T7" fmla="*/ 0 h 189"/>
              <a:gd name="T8" fmla="*/ 0 60000 65536"/>
              <a:gd name="T9" fmla="*/ 0 60000 65536"/>
              <a:gd name="T10" fmla="*/ 0 60000 65536"/>
              <a:gd name="T11" fmla="*/ 0 60000 65536"/>
              <a:gd name="T12" fmla="*/ 0 w 498"/>
              <a:gd name="T13" fmla="*/ 0 h 189"/>
              <a:gd name="T14" fmla="*/ 498 w 498"/>
              <a:gd name="T15" fmla="*/ 189 h 189"/>
            </a:gdLst>
            <a:ahLst/>
            <a:cxnLst>
              <a:cxn ang="T8">
                <a:pos x="T0" y="T1"/>
              </a:cxn>
              <a:cxn ang="T9">
                <a:pos x="T2" y="T3"/>
              </a:cxn>
              <a:cxn ang="T10">
                <a:pos x="T4" y="T5"/>
              </a:cxn>
              <a:cxn ang="T11">
                <a:pos x="T6" y="T7"/>
              </a:cxn>
            </a:cxnLst>
            <a:rect l="T12" t="T13" r="T14" b="T15"/>
            <a:pathLst>
              <a:path w="498" h="189">
                <a:moveTo>
                  <a:pt x="0" y="189"/>
                </a:moveTo>
                <a:lnTo>
                  <a:pt x="266" y="189"/>
                </a:lnTo>
                <a:lnTo>
                  <a:pt x="266" y="0"/>
                </a:lnTo>
                <a:lnTo>
                  <a:pt x="498" y="0"/>
                </a:ln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4295" name="Text Box 28">
            <a:extLst>
              <a:ext uri="{FF2B5EF4-FFF2-40B4-BE49-F238E27FC236}">
                <a16:creationId xmlns:a16="http://schemas.microsoft.com/office/drawing/2014/main" id="{682F0703-E13D-E449-842C-0520E402B1D8}"/>
              </a:ext>
            </a:extLst>
          </p:cNvPr>
          <p:cNvSpPr txBox="1">
            <a:spLocks noChangeArrowheads="1"/>
          </p:cNvSpPr>
          <p:nvPr/>
        </p:nvSpPr>
        <p:spPr bwMode="auto">
          <a:xfrm>
            <a:off x="8061325" y="5472113"/>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x</a:t>
            </a:r>
          </a:p>
        </p:txBody>
      </p:sp>
      <p:sp>
        <p:nvSpPr>
          <p:cNvPr id="54296" name="Text Box 29">
            <a:extLst>
              <a:ext uri="{FF2B5EF4-FFF2-40B4-BE49-F238E27FC236}">
                <a16:creationId xmlns:a16="http://schemas.microsoft.com/office/drawing/2014/main" id="{89689506-3C64-7542-8E4D-767F12D10515}"/>
              </a:ext>
            </a:extLst>
          </p:cNvPr>
          <p:cNvSpPr txBox="1">
            <a:spLocks noChangeArrowheads="1"/>
          </p:cNvSpPr>
          <p:nvPr/>
        </p:nvSpPr>
        <p:spPr bwMode="auto">
          <a:xfrm>
            <a:off x="6821488" y="409575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grpSp>
        <p:nvGrpSpPr>
          <p:cNvPr id="54297" name="Group 30">
            <a:extLst>
              <a:ext uri="{FF2B5EF4-FFF2-40B4-BE49-F238E27FC236}">
                <a16:creationId xmlns:a16="http://schemas.microsoft.com/office/drawing/2014/main" id="{335A7616-88D4-2140-899D-C452D0035A56}"/>
              </a:ext>
            </a:extLst>
          </p:cNvPr>
          <p:cNvGrpSpPr>
            <a:grpSpLocks/>
          </p:cNvGrpSpPr>
          <p:nvPr/>
        </p:nvGrpSpPr>
        <p:grpSpPr bwMode="auto">
          <a:xfrm>
            <a:off x="6546850" y="4762500"/>
            <a:ext cx="271463" cy="133350"/>
            <a:chOff x="1472" y="3147"/>
            <a:chExt cx="171" cy="84"/>
          </a:xfrm>
        </p:grpSpPr>
        <p:sp>
          <p:nvSpPr>
            <p:cNvPr id="54301" name="Line 31">
              <a:extLst>
                <a:ext uri="{FF2B5EF4-FFF2-40B4-BE49-F238E27FC236}">
                  <a16:creationId xmlns:a16="http://schemas.microsoft.com/office/drawing/2014/main" id="{FFA6CDBD-DFDF-4249-B478-CADDEF0F1418}"/>
                </a:ext>
              </a:extLst>
            </p:cNvPr>
            <p:cNvSpPr>
              <a:spLocks noChangeShapeType="1"/>
            </p:cNvSpPr>
            <p:nvPr/>
          </p:nvSpPr>
          <p:spPr bwMode="auto">
            <a:xfrm>
              <a:off x="1472" y="3147"/>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2" name="Line 32">
              <a:extLst>
                <a:ext uri="{FF2B5EF4-FFF2-40B4-BE49-F238E27FC236}">
                  <a16:creationId xmlns:a16="http://schemas.microsoft.com/office/drawing/2014/main" id="{A412A15C-B851-E64A-9A57-1106FEC356C7}"/>
                </a:ext>
              </a:extLst>
            </p:cNvPr>
            <p:cNvSpPr>
              <a:spLocks noChangeShapeType="1"/>
            </p:cNvSpPr>
            <p:nvPr/>
          </p:nvSpPr>
          <p:spPr bwMode="auto">
            <a:xfrm>
              <a:off x="1472" y="3189"/>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54303" name="Line 33">
              <a:extLst>
                <a:ext uri="{FF2B5EF4-FFF2-40B4-BE49-F238E27FC236}">
                  <a16:creationId xmlns:a16="http://schemas.microsoft.com/office/drawing/2014/main" id="{2A82A3F0-57BB-AD4A-B0BC-40BE880279E0}"/>
                </a:ext>
              </a:extLst>
            </p:cNvPr>
            <p:cNvSpPr>
              <a:spLocks noChangeShapeType="1"/>
            </p:cNvSpPr>
            <p:nvPr/>
          </p:nvSpPr>
          <p:spPr bwMode="auto">
            <a:xfrm>
              <a:off x="1472" y="3231"/>
              <a:ext cx="171" cy="0"/>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54298" name="Text Box 34">
            <a:extLst>
              <a:ext uri="{FF2B5EF4-FFF2-40B4-BE49-F238E27FC236}">
                <a16:creationId xmlns:a16="http://schemas.microsoft.com/office/drawing/2014/main" id="{5F1B73B5-C4D3-2049-8B6D-DEC69E5977E2}"/>
              </a:ext>
            </a:extLst>
          </p:cNvPr>
          <p:cNvSpPr txBox="1">
            <a:spLocks noChangeArrowheads="1"/>
          </p:cNvSpPr>
          <p:nvPr/>
        </p:nvSpPr>
        <p:spPr bwMode="auto">
          <a:xfrm>
            <a:off x="1847850" y="5940425"/>
            <a:ext cx="168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Direct intensity</a:t>
            </a:r>
          </a:p>
        </p:txBody>
      </p:sp>
      <p:sp>
        <p:nvSpPr>
          <p:cNvPr id="54299" name="Text Box 35">
            <a:extLst>
              <a:ext uri="{FF2B5EF4-FFF2-40B4-BE49-F238E27FC236}">
                <a16:creationId xmlns:a16="http://schemas.microsoft.com/office/drawing/2014/main" id="{8BA1848C-7404-DA49-BE92-7A1BA08CAB15}"/>
              </a:ext>
            </a:extLst>
          </p:cNvPr>
          <p:cNvSpPr txBox="1">
            <a:spLocks noChangeArrowheads="1"/>
          </p:cNvSpPr>
          <p:nvPr/>
        </p:nvSpPr>
        <p:spPr bwMode="auto">
          <a:xfrm>
            <a:off x="5672138" y="5949950"/>
            <a:ext cx="224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Normalized intensity</a:t>
            </a:r>
          </a:p>
        </p:txBody>
      </p:sp>
      <p:sp>
        <p:nvSpPr>
          <p:cNvPr id="54300" name="Line 36">
            <a:extLst>
              <a:ext uri="{FF2B5EF4-FFF2-40B4-BE49-F238E27FC236}">
                <a16:creationId xmlns:a16="http://schemas.microsoft.com/office/drawing/2014/main" id="{B1ADBF7C-6B81-3145-B88B-2E04C6C48F35}"/>
              </a:ext>
            </a:extLst>
          </p:cNvPr>
          <p:cNvSpPr>
            <a:spLocks noChangeShapeType="1"/>
          </p:cNvSpPr>
          <p:nvPr/>
        </p:nvSpPr>
        <p:spPr bwMode="auto">
          <a:xfrm flipH="1">
            <a:off x="2566988" y="4641850"/>
            <a:ext cx="217487" cy="382588"/>
          </a:xfrm>
          <a:prstGeom prst="line">
            <a:avLst/>
          </a:prstGeom>
          <a:noFill/>
          <a:ln w="1905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317841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1EAC0C23-27EE-054D-B664-324467F5732A}"/>
              </a:ext>
            </a:extLst>
          </p:cNvPr>
          <p:cNvSpPr>
            <a:spLocks noGrp="1" noChangeArrowheads="1"/>
          </p:cNvSpPr>
          <p:nvPr>
            <p:ph type="title"/>
          </p:nvPr>
        </p:nvSpPr>
        <p:spPr/>
        <p:txBody>
          <a:bodyPr/>
          <a:lstStyle/>
          <a:p>
            <a:pPr eaLnBrk="1" hangingPunct="1"/>
            <a:r>
              <a:rPr lang="en-US" altLang="en-US" sz="3600">
                <a:ea typeface="ＭＳ Ｐゴシック" panose="020B0600070205080204" pitchFamily="34" charset="-128"/>
              </a:rPr>
              <a:t>Alternative: Histogram Warping</a:t>
            </a:r>
          </a:p>
        </p:txBody>
      </p:sp>
      <p:sp>
        <p:nvSpPr>
          <p:cNvPr id="56322" name="Text Box 4">
            <a:extLst>
              <a:ext uri="{FF2B5EF4-FFF2-40B4-BE49-F238E27FC236}">
                <a16:creationId xmlns:a16="http://schemas.microsoft.com/office/drawing/2014/main" id="{3AD77179-4719-E749-B859-5468D92B2980}"/>
              </a:ext>
            </a:extLst>
          </p:cNvPr>
          <p:cNvSpPr txBox="1">
            <a:spLocks noChangeArrowheads="1"/>
          </p:cNvSpPr>
          <p:nvPr/>
        </p:nvSpPr>
        <p:spPr bwMode="auto">
          <a:xfrm>
            <a:off x="304800" y="6245225"/>
            <a:ext cx="59388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Cox, Roy, &amp; Hingorani</a:t>
            </a:r>
            <a:r>
              <a:rPr lang="ja-JP" altLang="en-US" sz="1800"/>
              <a:t>’</a:t>
            </a:r>
            <a:r>
              <a:rPr lang="en-US" altLang="ja-JP" sz="1800"/>
              <a:t>95: </a:t>
            </a:r>
            <a:r>
              <a:rPr lang="ja-JP" altLang="en-US" sz="1800"/>
              <a:t>“</a:t>
            </a:r>
            <a:r>
              <a:rPr lang="en-US" altLang="ja-JP" sz="1800"/>
              <a:t>Dynamic Histogram Warping</a:t>
            </a:r>
            <a:r>
              <a:rPr lang="ja-JP" altLang="en-US" sz="1800"/>
              <a:t>”</a:t>
            </a:r>
            <a:endParaRPr lang="en-US" altLang="en-US" sz="1800"/>
          </a:p>
        </p:txBody>
      </p:sp>
      <p:sp>
        <p:nvSpPr>
          <p:cNvPr id="56323" name="Text Box 5">
            <a:extLst>
              <a:ext uri="{FF2B5EF4-FFF2-40B4-BE49-F238E27FC236}">
                <a16:creationId xmlns:a16="http://schemas.microsoft.com/office/drawing/2014/main" id="{ECB59546-2755-174A-9796-544D48A7126B}"/>
              </a:ext>
            </a:extLst>
          </p:cNvPr>
          <p:cNvSpPr txBox="1">
            <a:spLocks noChangeArrowheads="1"/>
          </p:cNvSpPr>
          <p:nvPr/>
        </p:nvSpPr>
        <p:spPr bwMode="auto">
          <a:xfrm>
            <a:off x="1682750" y="1273175"/>
            <a:ext cx="5546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(Assumes significant visual overlap between images)</a:t>
            </a:r>
          </a:p>
        </p:txBody>
      </p:sp>
      <p:pic>
        <p:nvPicPr>
          <p:cNvPr id="56324" name="Picture 6" descr="Picture1">
            <a:extLst>
              <a:ext uri="{FF2B5EF4-FFF2-40B4-BE49-F238E27FC236}">
                <a16:creationId xmlns:a16="http://schemas.microsoft.com/office/drawing/2014/main" id="{D69F9B3A-1317-464A-AFF4-2EA6F5260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789113"/>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descr="Picture2b">
            <a:extLst>
              <a:ext uri="{FF2B5EF4-FFF2-40B4-BE49-F238E27FC236}">
                <a16:creationId xmlns:a16="http://schemas.microsoft.com/office/drawing/2014/main" id="{8A160E05-29E5-FF46-B374-780D0C6742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1438" y="1789113"/>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8" descr="Picture2">
            <a:extLst>
              <a:ext uri="{FF2B5EF4-FFF2-40B4-BE49-F238E27FC236}">
                <a16:creationId xmlns:a16="http://schemas.microsoft.com/office/drawing/2014/main" id="{15A73760-6DE7-4D45-8D20-3AF2E63662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1438" y="4421188"/>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9" descr="Picture1">
            <a:extLst>
              <a:ext uri="{FF2B5EF4-FFF2-40B4-BE49-F238E27FC236}">
                <a16:creationId xmlns:a16="http://schemas.microsoft.com/office/drawing/2014/main" id="{E9ECB05C-8C75-8E49-9661-A5B27401A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4421188"/>
            <a:ext cx="2062162"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Line 10">
            <a:extLst>
              <a:ext uri="{FF2B5EF4-FFF2-40B4-BE49-F238E27FC236}">
                <a16:creationId xmlns:a16="http://schemas.microsoft.com/office/drawing/2014/main" id="{6C28BF4D-25DD-0A48-A54B-9521ACA16636}"/>
              </a:ext>
            </a:extLst>
          </p:cNvPr>
          <p:cNvSpPr>
            <a:spLocks noChangeShapeType="1"/>
          </p:cNvSpPr>
          <p:nvPr/>
        </p:nvSpPr>
        <p:spPr bwMode="auto">
          <a:xfrm>
            <a:off x="3128963" y="3332163"/>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29" name="Line 11">
            <a:extLst>
              <a:ext uri="{FF2B5EF4-FFF2-40B4-BE49-F238E27FC236}">
                <a16:creationId xmlns:a16="http://schemas.microsoft.com/office/drawing/2014/main" id="{316641D2-FBB8-5F44-B5BA-D2EB1D62AAF0}"/>
              </a:ext>
            </a:extLst>
          </p:cNvPr>
          <p:cNvSpPr>
            <a:spLocks noChangeShapeType="1"/>
          </p:cNvSpPr>
          <p:nvPr/>
        </p:nvSpPr>
        <p:spPr bwMode="auto">
          <a:xfrm flipV="1">
            <a:off x="3128963" y="2063750"/>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0" name="Text Box 13">
            <a:extLst>
              <a:ext uri="{FF2B5EF4-FFF2-40B4-BE49-F238E27FC236}">
                <a16:creationId xmlns:a16="http://schemas.microsoft.com/office/drawing/2014/main" id="{72B85021-2404-8F4C-9932-9C89236B6C95}"/>
              </a:ext>
            </a:extLst>
          </p:cNvPr>
          <p:cNvSpPr txBox="1">
            <a:spLocks noChangeArrowheads="1"/>
          </p:cNvSpPr>
          <p:nvPr/>
        </p:nvSpPr>
        <p:spPr bwMode="auto">
          <a:xfrm>
            <a:off x="4006850" y="3352800"/>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31" name="Text Box 14">
            <a:extLst>
              <a:ext uri="{FF2B5EF4-FFF2-40B4-BE49-F238E27FC236}">
                <a16:creationId xmlns:a16="http://schemas.microsoft.com/office/drawing/2014/main" id="{03FD2562-F2A4-374A-9C2C-5F63D7B6AE55}"/>
              </a:ext>
            </a:extLst>
          </p:cNvPr>
          <p:cNvSpPr txBox="1">
            <a:spLocks noChangeArrowheads="1"/>
          </p:cNvSpPr>
          <p:nvPr/>
        </p:nvSpPr>
        <p:spPr bwMode="auto">
          <a:xfrm>
            <a:off x="3138488" y="1935163"/>
            <a:ext cx="55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32" name="Freeform 15">
            <a:extLst>
              <a:ext uri="{FF2B5EF4-FFF2-40B4-BE49-F238E27FC236}">
                <a16:creationId xmlns:a16="http://schemas.microsoft.com/office/drawing/2014/main" id="{14808E0F-1F51-1F4C-9CBF-5D9C9588ADC4}"/>
              </a:ext>
            </a:extLst>
          </p:cNvPr>
          <p:cNvSpPr>
            <a:spLocks/>
          </p:cNvSpPr>
          <p:nvPr/>
        </p:nvSpPr>
        <p:spPr bwMode="auto">
          <a:xfrm>
            <a:off x="3132138" y="2497138"/>
            <a:ext cx="1158875" cy="766762"/>
          </a:xfrm>
          <a:custGeom>
            <a:avLst/>
            <a:gdLst>
              <a:gd name="T0" fmla="*/ 0 w 730"/>
              <a:gd name="T1" fmla="*/ 573087 h 483"/>
              <a:gd name="T2" fmla="*/ 80963 w 730"/>
              <a:gd name="T3" fmla="*/ 177800 h 483"/>
              <a:gd name="T4" fmla="*/ 107950 w 730"/>
              <a:gd name="T5" fmla="*/ 82550 h 483"/>
              <a:gd name="T6" fmla="*/ 136525 w 730"/>
              <a:gd name="T7" fmla="*/ 0 h 483"/>
              <a:gd name="T8" fmla="*/ 190500 w 730"/>
              <a:gd name="T9" fmla="*/ 192087 h 483"/>
              <a:gd name="T10" fmla="*/ 327025 w 730"/>
              <a:gd name="T11" fmla="*/ 150812 h 483"/>
              <a:gd name="T12" fmla="*/ 381000 w 730"/>
              <a:gd name="T13" fmla="*/ 163512 h 483"/>
              <a:gd name="T14" fmla="*/ 436563 w 730"/>
              <a:gd name="T15" fmla="*/ 314325 h 483"/>
              <a:gd name="T16" fmla="*/ 573088 w 730"/>
              <a:gd name="T17" fmla="*/ 287337 h 483"/>
              <a:gd name="T18" fmla="*/ 641350 w 730"/>
              <a:gd name="T19" fmla="*/ 465137 h 483"/>
              <a:gd name="T20" fmla="*/ 654050 w 730"/>
              <a:gd name="T21" fmla="*/ 601662 h 483"/>
              <a:gd name="T22" fmla="*/ 695325 w 730"/>
              <a:gd name="T23" fmla="*/ 628650 h 483"/>
              <a:gd name="T24" fmla="*/ 722313 w 730"/>
              <a:gd name="T25" fmla="*/ 668337 h 483"/>
              <a:gd name="T26" fmla="*/ 1077913 w 730"/>
              <a:gd name="T27" fmla="*/ 750887 h 483"/>
              <a:gd name="T28" fmla="*/ 1158875 w 730"/>
              <a:gd name="T29" fmla="*/ 765175 h 4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30"/>
              <a:gd name="T46" fmla="*/ 0 h 483"/>
              <a:gd name="T47" fmla="*/ 730 w 730"/>
              <a:gd name="T48" fmla="*/ 483 h 4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30" h="483">
                <a:moveTo>
                  <a:pt x="0" y="361"/>
                </a:moveTo>
                <a:cubicBezTo>
                  <a:pt x="10" y="274"/>
                  <a:pt x="30" y="196"/>
                  <a:pt x="51" y="112"/>
                </a:cubicBezTo>
                <a:cubicBezTo>
                  <a:pt x="56" y="92"/>
                  <a:pt x="62" y="71"/>
                  <a:pt x="68" y="52"/>
                </a:cubicBezTo>
                <a:cubicBezTo>
                  <a:pt x="74" y="35"/>
                  <a:pt x="86" y="0"/>
                  <a:pt x="86" y="0"/>
                </a:cubicBezTo>
                <a:cubicBezTo>
                  <a:pt x="99" y="43"/>
                  <a:pt x="88" y="87"/>
                  <a:pt x="120" y="121"/>
                </a:cubicBezTo>
                <a:cubicBezTo>
                  <a:pt x="149" y="113"/>
                  <a:pt x="177" y="104"/>
                  <a:pt x="206" y="95"/>
                </a:cubicBezTo>
                <a:cubicBezTo>
                  <a:pt x="217" y="98"/>
                  <a:pt x="235" y="93"/>
                  <a:pt x="240" y="103"/>
                </a:cubicBezTo>
                <a:cubicBezTo>
                  <a:pt x="301" y="224"/>
                  <a:pt x="207" y="154"/>
                  <a:pt x="275" y="198"/>
                </a:cubicBezTo>
                <a:cubicBezTo>
                  <a:pt x="320" y="182"/>
                  <a:pt x="310" y="168"/>
                  <a:pt x="361" y="181"/>
                </a:cubicBezTo>
                <a:cubicBezTo>
                  <a:pt x="373" y="220"/>
                  <a:pt x="385" y="257"/>
                  <a:pt x="404" y="293"/>
                </a:cubicBezTo>
                <a:cubicBezTo>
                  <a:pt x="407" y="322"/>
                  <a:pt x="403" y="352"/>
                  <a:pt x="412" y="379"/>
                </a:cubicBezTo>
                <a:cubicBezTo>
                  <a:pt x="415" y="389"/>
                  <a:pt x="431" y="389"/>
                  <a:pt x="438" y="396"/>
                </a:cubicBezTo>
                <a:cubicBezTo>
                  <a:pt x="445" y="403"/>
                  <a:pt x="446" y="416"/>
                  <a:pt x="455" y="421"/>
                </a:cubicBezTo>
                <a:cubicBezTo>
                  <a:pt x="514" y="458"/>
                  <a:pt x="615" y="466"/>
                  <a:pt x="679" y="473"/>
                </a:cubicBezTo>
                <a:cubicBezTo>
                  <a:pt x="718" y="483"/>
                  <a:pt x="701" y="482"/>
                  <a:pt x="730" y="482"/>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33" name="Line 16">
            <a:extLst>
              <a:ext uri="{FF2B5EF4-FFF2-40B4-BE49-F238E27FC236}">
                <a16:creationId xmlns:a16="http://schemas.microsoft.com/office/drawing/2014/main" id="{BD70B37D-D1E4-004C-B3BB-73E4EC109794}"/>
              </a:ext>
            </a:extLst>
          </p:cNvPr>
          <p:cNvSpPr>
            <a:spLocks noChangeShapeType="1"/>
          </p:cNvSpPr>
          <p:nvPr/>
        </p:nvSpPr>
        <p:spPr bwMode="auto">
          <a:xfrm>
            <a:off x="3124200" y="5927725"/>
            <a:ext cx="1201738"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4" name="Line 17">
            <a:extLst>
              <a:ext uri="{FF2B5EF4-FFF2-40B4-BE49-F238E27FC236}">
                <a16:creationId xmlns:a16="http://schemas.microsoft.com/office/drawing/2014/main" id="{F25E7D74-491A-7146-9EB9-71D438D972AD}"/>
              </a:ext>
            </a:extLst>
          </p:cNvPr>
          <p:cNvSpPr>
            <a:spLocks noChangeShapeType="1"/>
          </p:cNvSpPr>
          <p:nvPr/>
        </p:nvSpPr>
        <p:spPr bwMode="auto">
          <a:xfrm flipV="1">
            <a:off x="3124200" y="4659313"/>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5" name="Text Box 18">
            <a:extLst>
              <a:ext uri="{FF2B5EF4-FFF2-40B4-BE49-F238E27FC236}">
                <a16:creationId xmlns:a16="http://schemas.microsoft.com/office/drawing/2014/main" id="{E1A561D1-7687-D34F-A07D-6D4B60F5C606}"/>
              </a:ext>
            </a:extLst>
          </p:cNvPr>
          <p:cNvSpPr txBox="1">
            <a:spLocks noChangeArrowheads="1"/>
          </p:cNvSpPr>
          <p:nvPr/>
        </p:nvSpPr>
        <p:spPr bwMode="auto">
          <a:xfrm>
            <a:off x="4002088" y="594836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36" name="Text Box 19">
            <a:extLst>
              <a:ext uri="{FF2B5EF4-FFF2-40B4-BE49-F238E27FC236}">
                <a16:creationId xmlns:a16="http://schemas.microsoft.com/office/drawing/2014/main" id="{124814AD-6106-AC4E-A015-41AEA6CCCF43}"/>
              </a:ext>
            </a:extLst>
          </p:cNvPr>
          <p:cNvSpPr txBox="1">
            <a:spLocks noChangeArrowheads="1"/>
          </p:cNvSpPr>
          <p:nvPr/>
        </p:nvSpPr>
        <p:spPr bwMode="auto">
          <a:xfrm>
            <a:off x="3133725" y="4530725"/>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37" name="Freeform 20">
            <a:extLst>
              <a:ext uri="{FF2B5EF4-FFF2-40B4-BE49-F238E27FC236}">
                <a16:creationId xmlns:a16="http://schemas.microsoft.com/office/drawing/2014/main" id="{8BDCB6A5-BB1C-3D46-A431-117E63CBF731}"/>
              </a:ext>
            </a:extLst>
          </p:cNvPr>
          <p:cNvSpPr>
            <a:spLocks/>
          </p:cNvSpPr>
          <p:nvPr/>
        </p:nvSpPr>
        <p:spPr bwMode="auto">
          <a:xfrm>
            <a:off x="3113088" y="5103813"/>
            <a:ext cx="1166812" cy="739775"/>
          </a:xfrm>
          <a:custGeom>
            <a:avLst/>
            <a:gdLst>
              <a:gd name="T0" fmla="*/ 0 w 735"/>
              <a:gd name="T1" fmla="*/ 561975 h 466"/>
              <a:gd name="T2" fmla="*/ 87312 w 735"/>
              <a:gd name="T3" fmla="*/ 166688 h 466"/>
              <a:gd name="T4" fmla="*/ 117475 w 735"/>
              <a:gd name="T5" fmla="*/ 71438 h 466"/>
              <a:gd name="T6" fmla="*/ 176212 w 735"/>
              <a:gd name="T7" fmla="*/ 0 h 466"/>
              <a:gd name="T8" fmla="*/ 271462 w 735"/>
              <a:gd name="T9" fmla="*/ 82550 h 466"/>
              <a:gd name="T10" fmla="*/ 422275 w 735"/>
              <a:gd name="T11" fmla="*/ 136525 h 466"/>
              <a:gd name="T12" fmla="*/ 412750 w 735"/>
              <a:gd name="T13" fmla="*/ 152400 h 466"/>
              <a:gd name="T14" fmla="*/ 620712 w 735"/>
              <a:gd name="T15" fmla="*/ 276225 h 466"/>
              <a:gd name="T16" fmla="*/ 693737 w 735"/>
              <a:gd name="T17" fmla="*/ 454025 h 466"/>
              <a:gd name="T18" fmla="*/ 708025 w 735"/>
              <a:gd name="T19" fmla="*/ 590550 h 466"/>
              <a:gd name="T20" fmla="*/ 752475 w 735"/>
              <a:gd name="T21" fmla="*/ 617538 h 466"/>
              <a:gd name="T22" fmla="*/ 781050 w 735"/>
              <a:gd name="T23" fmla="*/ 657225 h 466"/>
              <a:gd name="T24" fmla="*/ 1166812 w 735"/>
              <a:gd name="T25" fmla="*/ 739775 h 4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5"/>
              <a:gd name="T40" fmla="*/ 0 h 466"/>
              <a:gd name="T41" fmla="*/ 735 w 735"/>
              <a:gd name="T42" fmla="*/ 466 h 4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5" h="466">
                <a:moveTo>
                  <a:pt x="0" y="354"/>
                </a:moveTo>
                <a:cubicBezTo>
                  <a:pt x="11" y="267"/>
                  <a:pt x="32" y="189"/>
                  <a:pt x="55" y="105"/>
                </a:cubicBezTo>
                <a:cubicBezTo>
                  <a:pt x="61" y="85"/>
                  <a:pt x="67" y="64"/>
                  <a:pt x="74" y="45"/>
                </a:cubicBezTo>
                <a:cubicBezTo>
                  <a:pt x="80" y="28"/>
                  <a:pt x="111" y="0"/>
                  <a:pt x="111" y="0"/>
                </a:cubicBezTo>
                <a:cubicBezTo>
                  <a:pt x="125" y="43"/>
                  <a:pt x="136" y="18"/>
                  <a:pt x="171" y="52"/>
                </a:cubicBezTo>
                <a:cubicBezTo>
                  <a:pt x="202" y="44"/>
                  <a:pt x="235" y="95"/>
                  <a:pt x="266" y="86"/>
                </a:cubicBezTo>
                <a:cubicBezTo>
                  <a:pt x="278" y="89"/>
                  <a:pt x="254" y="86"/>
                  <a:pt x="260" y="96"/>
                </a:cubicBezTo>
                <a:cubicBezTo>
                  <a:pt x="281" y="111"/>
                  <a:pt x="362" y="142"/>
                  <a:pt x="391" y="174"/>
                </a:cubicBezTo>
                <a:cubicBezTo>
                  <a:pt x="404" y="213"/>
                  <a:pt x="417" y="250"/>
                  <a:pt x="437" y="286"/>
                </a:cubicBezTo>
                <a:cubicBezTo>
                  <a:pt x="440" y="315"/>
                  <a:pt x="436" y="345"/>
                  <a:pt x="446" y="372"/>
                </a:cubicBezTo>
                <a:cubicBezTo>
                  <a:pt x="449" y="382"/>
                  <a:pt x="466" y="382"/>
                  <a:pt x="474" y="389"/>
                </a:cubicBezTo>
                <a:cubicBezTo>
                  <a:pt x="482" y="396"/>
                  <a:pt x="483" y="409"/>
                  <a:pt x="492" y="414"/>
                </a:cubicBezTo>
                <a:cubicBezTo>
                  <a:pt x="556" y="451"/>
                  <a:pt x="666" y="459"/>
                  <a:pt x="735" y="466"/>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38" name="Line 21">
            <a:extLst>
              <a:ext uri="{FF2B5EF4-FFF2-40B4-BE49-F238E27FC236}">
                <a16:creationId xmlns:a16="http://schemas.microsoft.com/office/drawing/2014/main" id="{CA6262D1-38B0-4E49-BA2D-1BE8AC5A0C2D}"/>
              </a:ext>
            </a:extLst>
          </p:cNvPr>
          <p:cNvSpPr>
            <a:spLocks noChangeShapeType="1"/>
          </p:cNvSpPr>
          <p:nvPr/>
        </p:nvSpPr>
        <p:spPr bwMode="auto">
          <a:xfrm>
            <a:off x="7308850" y="3362325"/>
            <a:ext cx="1201738"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39" name="Line 22">
            <a:extLst>
              <a:ext uri="{FF2B5EF4-FFF2-40B4-BE49-F238E27FC236}">
                <a16:creationId xmlns:a16="http://schemas.microsoft.com/office/drawing/2014/main" id="{52FF0AAF-5B5B-214A-BBE6-069429CF24A7}"/>
              </a:ext>
            </a:extLst>
          </p:cNvPr>
          <p:cNvSpPr>
            <a:spLocks noChangeShapeType="1"/>
          </p:cNvSpPr>
          <p:nvPr/>
        </p:nvSpPr>
        <p:spPr bwMode="auto">
          <a:xfrm flipV="1">
            <a:off x="7308850" y="2093913"/>
            <a:ext cx="0" cy="1268412"/>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40" name="Text Box 23">
            <a:extLst>
              <a:ext uri="{FF2B5EF4-FFF2-40B4-BE49-F238E27FC236}">
                <a16:creationId xmlns:a16="http://schemas.microsoft.com/office/drawing/2014/main" id="{14C50B51-2C6D-3A45-A325-E0DD6FC5A2EF}"/>
              </a:ext>
            </a:extLst>
          </p:cNvPr>
          <p:cNvSpPr txBox="1">
            <a:spLocks noChangeArrowheads="1"/>
          </p:cNvSpPr>
          <p:nvPr/>
        </p:nvSpPr>
        <p:spPr bwMode="auto">
          <a:xfrm>
            <a:off x="8186738" y="3382963"/>
            <a:ext cx="260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41" name="Text Box 24">
            <a:extLst>
              <a:ext uri="{FF2B5EF4-FFF2-40B4-BE49-F238E27FC236}">
                <a16:creationId xmlns:a16="http://schemas.microsoft.com/office/drawing/2014/main" id="{8091CA17-CE9F-8E4E-94D3-57943EAE76F1}"/>
              </a:ext>
            </a:extLst>
          </p:cNvPr>
          <p:cNvSpPr txBox="1">
            <a:spLocks noChangeArrowheads="1"/>
          </p:cNvSpPr>
          <p:nvPr/>
        </p:nvSpPr>
        <p:spPr bwMode="auto">
          <a:xfrm>
            <a:off x="7318375" y="1965325"/>
            <a:ext cx="55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42" name="Line 26">
            <a:extLst>
              <a:ext uri="{FF2B5EF4-FFF2-40B4-BE49-F238E27FC236}">
                <a16:creationId xmlns:a16="http://schemas.microsoft.com/office/drawing/2014/main" id="{F4A81C0D-D2E9-824F-8019-F94B5AE76A33}"/>
              </a:ext>
            </a:extLst>
          </p:cNvPr>
          <p:cNvSpPr>
            <a:spLocks noChangeShapeType="1"/>
          </p:cNvSpPr>
          <p:nvPr/>
        </p:nvSpPr>
        <p:spPr bwMode="auto">
          <a:xfrm>
            <a:off x="7304088" y="5957888"/>
            <a:ext cx="1201737" cy="0"/>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43" name="Line 27">
            <a:extLst>
              <a:ext uri="{FF2B5EF4-FFF2-40B4-BE49-F238E27FC236}">
                <a16:creationId xmlns:a16="http://schemas.microsoft.com/office/drawing/2014/main" id="{E58474C8-BA6C-EA41-9363-981B9F2F083F}"/>
              </a:ext>
            </a:extLst>
          </p:cNvPr>
          <p:cNvSpPr>
            <a:spLocks noChangeShapeType="1"/>
          </p:cNvSpPr>
          <p:nvPr/>
        </p:nvSpPr>
        <p:spPr bwMode="auto">
          <a:xfrm flipV="1">
            <a:off x="7304088" y="4689475"/>
            <a:ext cx="0" cy="1268413"/>
          </a:xfrm>
          <a:prstGeom prst="line">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56344" name="Text Box 28">
            <a:extLst>
              <a:ext uri="{FF2B5EF4-FFF2-40B4-BE49-F238E27FC236}">
                <a16:creationId xmlns:a16="http://schemas.microsoft.com/office/drawing/2014/main" id="{F1F31E69-BB8F-0444-8399-BA9256E0A209}"/>
              </a:ext>
            </a:extLst>
          </p:cNvPr>
          <p:cNvSpPr txBox="1">
            <a:spLocks noChangeArrowheads="1"/>
          </p:cNvSpPr>
          <p:nvPr/>
        </p:nvSpPr>
        <p:spPr bwMode="auto">
          <a:xfrm>
            <a:off x="8181975" y="5978525"/>
            <a:ext cx="260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I</a:t>
            </a:r>
          </a:p>
        </p:txBody>
      </p:sp>
      <p:sp>
        <p:nvSpPr>
          <p:cNvPr id="56345" name="Text Box 29">
            <a:extLst>
              <a:ext uri="{FF2B5EF4-FFF2-40B4-BE49-F238E27FC236}">
                <a16:creationId xmlns:a16="http://schemas.microsoft.com/office/drawing/2014/main" id="{FAEA9F89-5FB7-3B45-8140-171F387EA8BF}"/>
              </a:ext>
            </a:extLst>
          </p:cNvPr>
          <p:cNvSpPr txBox="1">
            <a:spLocks noChangeArrowheads="1"/>
          </p:cNvSpPr>
          <p:nvPr/>
        </p:nvSpPr>
        <p:spPr bwMode="auto">
          <a:xfrm>
            <a:off x="7313613" y="4560888"/>
            <a:ext cx="552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freq</a:t>
            </a:r>
          </a:p>
        </p:txBody>
      </p:sp>
      <p:sp>
        <p:nvSpPr>
          <p:cNvPr id="56346" name="Freeform 31">
            <a:extLst>
              <a:ext uri="{FF2B5EF4-FFF2-40B4-BE49-F238E27FC236}">
                <a16:creationId xmlns:a16="http://schemas.microsoft.com/office/drawing/2014/main" id="{19ACBE89-FA36-2F43-BF40-FBEC6128FB0A}"/>
              </a:ext>
            </a:extLst>
          </p:cNvPr>
          <p:cNvSpPr>
            <a:spLocks/>
          </p:cNvSpPr>
          <p:nvPr/>
        </p:nvSpPr>
        <p:spPr bwMode="auto">
          <a:xfrm>
            <a:off x="7304088" y="2552700"/>
            <a:ext cx="1131887" cy="654050"/>
          </a:xfrm>
          <a:custGeom>
            <a:avLst/>
            <a:gdLst>
              <a:gd name="T0" fmla="*/ 0 w 653"/>
              <a:gd name="T1" fmla="*/ 654050 h 412"/>
              <a:gd name="T2" fmla="*/ 88402 w 653"/>
              <a:gd name="T3" fmla="*/ 641350 h 412"/>
              <a:gd name="T4" fmla="*/ 104002 w 653"/>
              <a:gd name="T5" fmla="*/ 600075 h 412"/>
              <a:gd name="T6" fmla="*/ 192403 w 653"/>
              <a:gd name="T7" fmla="*/ 585788 h 412"/>
              <a:gd name="T8" fmla="*/ 266938 w 653"/>
              <a:gd name="T9" fmla="*/ 449263 h 412"/>
              <a:gd name="T10" fmla="*/ 341473 w 653"/>
              <a:gd name="T11" fmla="*/ 0 h 412"/>
              <a:gd name="T12" fmla="*/ 551210 w 653"/>
              <a:gd name="T13" fmla="*/ 68263 h 412"/>
              <a:gd name="T14" fmla="*/ 684679 w 653"/>
              <a:gd name="T15" fmla="*/ 190500 h 412"/>
              <a:gd name="T16" fmla="*/ 729746 w 653"/>
              <a:gd name="T17" fmla="*/ 341313 h 412"/>
              <a:gd name="T18" fmla="*/ 774814 w 653"/>
              <a:gd name="T19" fmla="*/ 368300 h 412"/>
              <a:gd name="T20" fmla="*/ 833748 w 653"/>
              <a:gd name="T21" fmla="*/ 490538 h 412"/>
              <a:gd name="T22" fmla="*/ 849349 w 653"/>
              <a:gd name="T23" fmla="*/ 546100 h 412"/>
              <a:gd name="T24" fmla="*/ 967217 w 653"/>
              <a:gd name="T25" fmla="*/ 573088 h 412"/>
              <a:gd name="T26" fmla="*/ 1131887 w 653"/>
              <a:gd name="T27" fmla="*/ 641350 h 412"/>
              <a:gd name="T28" fmla="*/ 1086820 w 653"/>
              <a:gd name="T29" fmla="*/ 654050 h 4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53"/>
              <a:gd name="T46" fmla="*/ 0 h 412"/>
              <a:gd name="T47" fmla="*/ 653 w 653"/>
              <a:gd name="T48" fmla="*/ 412 h 4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53" h="412">
                <a:moveTo>
                  <a:pt x="0" y="412"/>
                </a:moveTo>
                <a:cubicBezTo>
                  <a:pt x="17" y="409"/>
                  <a:pt x="36" y="412"/>
                  <a:pt x="51" y="404"/>
                </a:cubicBezTo>
                <a:cubicBezTo>
                  <a:pt x="59" y="399"/>
                  <a:pt x="52" y="383"/>
                  <a:pt x="60" y="378"/>
                </a:cubicBezTo>
                <a:cubicBezTo>
                  <a:pt x="75" y="369"/>
                  <a:pt x="94" y="372"/>
                  <a:pt x="111" y="369"/>
                </a:cubicBezTo>
                <a:cubicBezTo>
                  <a:pt x="120" y="328"/>
                  <a:pt x="126" y="313"/>
                  <a:pt x="154" y="283"/>
                </a:cubicBezTo>
                <a:cubicBezTo>
                  <a:pt x="178" y="191"/>
                  <a:pt x="184" y="94"/>
                  <a:pt x="197" y="0"/>
                </a:cubicBezTo>
                <a:cubicBezTo>
                  <a:pt x="231" y="32"/>
                  <a:pt x="274" y="35"/>
                  <a:pt x="318" y="43"/>
                </a:cubicBezTo>
                <a:cubicBezTo>
                  <a:pt x="329" y="126"/>
                  <a:pt x="320" y="104"/>
                  <a:pt x="395" y="120"/>
                </a:cubicBezTo>
                <a:cubicBezTo>
                  <a:pt x="404" y="145"/>
                  <a:pt x="409" y="194"/>
                  <a:pt x="421" y="215"/>
                </a:cubicBezTo>
                <a:cubicBezTo>
                  <a:pt x="426" y="224"/>
                  <a:pt x="438" y="226"/>
                  <a:pt x="447" y="232"/>
                </a:cubicBezTo>
                <a:cubicBezTo>
                  <a:pt x="474" y="273"/>
                  <a:pt x="461" y="248"/>
                  <a:pt x="481" y="309"/>
                </a:cubicBezTo>
                <a:cubicBezTo>
                  <a:pt x="485" y="320"/>
                  <a:pt x="483" y="335"/>
                  <a:pt x="490" y="344"/>
                </a:cubicBezTo>
                <a:cubicBezTo>
                  <a:pt x="494" y="349"/>
                  <a:pt x="553" y="360"/>
                  <a:pt x="558" y="361"/>
                </a:cubicBezTo>
                <a:cubicBezTo>
                  <a:pt x="585" y="387"/>
                  <a:pt x="618" y="392"/>
                  <a:pt x="653" y="404"/>
                </a:cubicBezTo>
                <a:cubicBezTo>
                  <a:pt x="644" y="407"/>
                  <a:pt x="627" y="412"/>
                  <a:pt x="627" y="412"/>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47" name="Freeform 32">
            <a:extLst>
              <a:ext uri="{FF2B5EF4-FFF2-40B4-BE49-F238E27FC236}">
                <a16:creationId xmlns:a16="http://schemas.microsoft.com/office/drawing/2014/main" id="{6374BC94-AB55-4549-98D9-FBBEA1671788}"/>
              </a:ext>
            </a:extLst>
          </p:cNvPr>
          <p:cNvSpPr>
            <a:spLocks/>
          </p:cNvSpPr>
          <p:nvPr/>
        </p:nvSpPr>
        <p:spPr bwMode="auto">
          <a:xfrm>
            <a:off x="7305675" y="5199063"/>
            <a:ext cx="1139825" cy="720725"/>
          </a:xfrm>
          <a:custGeom>
            <a:avLst/>
            <a:gdLst>
              <a:gd name="T0" fmla="*/ 0 w 718"/>
              <a:gd name="T1" fmla="*/ 576263 h 454"/>
              <a:gd name="T2" fmla="*/ 50800 w 718"/>
              <a:gd name="T3" fmla="*/ 519113 h 454"/>
              <a:gd name="T4" fmla="*/ 77788 w 718"/>
              <a:gd name="T5" fmla="*/ 409575 h 454"/>
              <a:gd name="T6" fmla="*/ 104775 w 718"/>
              <a:gd name="T7" fmla="*/ 287338 h 454"/>
              <a:gd name="T8" fmla="*/ 119063 w 718"/>
              <a:gd name="T9" fmla="*/ 0 h 454"/>
              <a:gd name="T10" fmla="*/ 296863 w 718"/>
              <a:gd name="T11" fmla="*/ 28575 h 454"/>
              <a:gd name="T12" fmla="*/ 473075 w 718"/>
              <a:gd name="T13" fmla="*/ 165100 h 454"/>
              <a:gd name="T14" fmla="*/ 582613 w 718"/>
              <a:gd name="T15" fmla="*/ 246063 h 454"/>
              <a:gd name="T16" fmla="*/ 636588 w 718"/>
              <a:gd name="T17" fmla="*/ 287338 h 454"/>
              <a:gd name="T18" fmla="*/ 665163 w 718"/>
              <a:gd name="T19" fmla="*/ 369888 h 454"/>
              <a:gd name="T20" fmla="*/ 704850 w 718"/>
              <a:gd name="T21" fmla="*/ 465138 h 454"/>
              <a:gd name="T22" fmla="*/ 773113 w 718"/>
              <a:gd name="T23" fmla="*/ 519113 h 454"/>
              <a:gd name="T24" fmla="*/ 841375 w 718"/>
              <a:gd name="T25" fmla="*/ 587375 h 454"/>
              <a:gd name="T26" fmla="*/ 1128713 w 718"/>
              <a:gd name="T27" fmla="*/ 655638 h 4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18"/>
              <a:gd name="T43" fmla="*/ 0 h 454"/>
              <a:gd name="T44" fmla="*/ 718 w 718"/>
              <a:gd name="T45" fmla="*/ 454 h 4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18" h="454">
                <a:moveTo>
                  <a:pt x="0" y="363"/>
                </a:moveTo>
                <a:cubicBezTo>
                  <a:pt x="19" y="360"/>
                  <a:pt x="15" y="335"/>
                  <a:pt x="32" y="327"/>
                </a:cubicBezTo>
                <a:cubicBezTo>
                  <a:pt x="52" y="320"/>
                  <a:pt x="30" y="278"/>
                  <a:pt x="49" y="258"/>
                </a:cubicBezTo>
                <a:cubicBezTo>
                  <a:pt x="59" y="217"/>
                  <a:pt x="36" y="211"/>
                  <a:pt x="66" y="181"/>
                </a:cubicBezTo>
                <a:cubicBezTo>
                  <a:pt x="92" y="89"/>
                  <a:pt x="61" y="94"/>
                  <a:pt x="75" y="0"/>
                </a:cubicBezTo>
                <a:cubicBezTo>
                  <a:pt x="112" y="32"/>
                  <a:pt x="139" y="10"/>
                  <a:pt x="187" y="18"/>
                </a:cubicBezTo>
                <a:cubicBezTo>
                  <a:pt x="199" y="101"/>
                  <a:pt x="216" y="88"/>
                  <a:pt x="298" y="104"/>
                </a:cubicBezTo>
                <a:cubicBezTo>
                  <a:pt x="332" y="130"/>
                  <a:pt x="350" y="142"/>
                  <a:pt x="367" y="155"/>
                </a:cubicBezTo>
                <a:cubicBezTo>
                  <a:pt x="384" y="168"/>
                  <a:pt x="392" y="168"/>
                  <a:pt x="401" y="181"/>
                </a:cubicBezTo>
                <a:cubicBezTo>
                  <a:pt x="406" y="190"/>
                  <a:pt x="409" y="227"/>
                  <a:pt x="419" y="233"/>
                </a:cubicBezTo>
                <a:cubicBezTo>
                  <a:pt x="449" y="274"/>
                  <a:pt x="422" y="232"/>
                  <a:pt x="444" y="293"/>
                </a:cubicBezTo>
                <a:cubicBezTo>
                  <a:pt x="449" y="304"/>
                  <a:pt x="479" y="318"/>
                  <a:pt x="487" y="327"/>
                </a:cubicBezTo>
                <a:cubicBezTo>
                  <a:pt x="491" y="332"/>
                  <a:pt x="525" y="369"/>
                  <a:pt x="530" y="370"/>
                </a:cubicBezTo>
                <a:cubicBezTo>
                  <a:pt x="560" y="396"/>
                  <a:pt x="718" y="454"/>
                  <a:pt x="711" y="413"/>
                </a:cubicBezTo>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48" name="Freeform 33">
            <a:extLst>
              <a:ext uri="{FF2B5EF4-FFF2-40B4-BE49-F238E27FC236}">
                <a16:creationId xmlns:a16="http://schemas.microsoft.com/office/drawing/2014/main" id="{C5078D9B-FA10-FD43-AAF3-6A0C8B4B3DCB}"/>
              </a:ext>
            </a:extLst>
          </p:cNvPr>
          <p:cNvSpPr>
            <a:spLocks/>
          </p:cNvSpPr>
          <p:nvPr/>
        </p:nvSpPr>
        <p:spPr bwMode="auto">
          <a:xfrm>
            <a:off x="4381500" y="3479800"/>
            <a:ext cx="709613" cy="273050"/>
          </a:xfrm>
          <a:custGeom>
            <a:avLst/>
            <a:gdLst>
              <a:gd name="T0" fmla="*/ 0 w 447"/>
              <a:gd name="T1" fmla="*/ 0 h 172"/>
              <a:gd name="T2" fmla="*/ 327025 w 447"/>
              <a:gd name="T3" fmla="*/ 219075 h 172"/>
              <a:gd name="T4" fmla="*/ 709613 w 447"/>
              <a:gd name="T5" fmla="*/ 273050 h 172"/>
              <a:gd name="T6" fmla="*/ 0 60000 65536"/>
              <a:gd name="T7" fmla="*/ 0 60000 65536"/>
              <a:gd name="T8" fmla="*/ 0 60000 65536"/>
              <a:gd name="T9" fmla="*/ 0 w 447"/>
              <a:gd name="T10" fmla="*/ 0 h 172"/>
              <a:gd name="T11" fmla="*/ 447 w 447"/>
              <a:gd name="T12" fmla="*/ 172 h 172"/>
            </a:gdLst>
            <a:ahLst/>
            <a:cxnLst>
              <a:cxn ang="T6">
                <a:pos x="T0" y="T1"/>
              </a:cxn>
              <a:cxn ang="T7">
                <a:pos x="T2" y="T3"/>
              </a:cxn>
              <a:cxn ang="T8">
                <a:pos x="T4" y="T5"/>
              </a:cxn>
            </a:cxnLst>
            <a:rect l="T9" t="T10" r="T11" b="T12"/>
            <a:pathLst>
              <a:path w="447" h="172">
                <a:moveTo>
                  <a:pt x="0" y="0"/>
                </a:moveTo>
                <a:cubicBezTo>
                  <a:pt x="66" y="54"/>
                  <a:pt x="132" y="109"/>
                  <a:pt x="206" y="138"/>
                </a:cubicBezTo>
                <a:cubicBezTo>
                  <a:pt x="280" y="167"/>
                  <a:pt x="363" y="169"/>
                  <a:pt x="447" y="172"/>
                </a:cubicBezTo>
              </a:path>
            </a:pathLst>
          </a:custGeom>
          <a:noFill/>
          <a:ln w="19050">
            <a:solidFill>
              <a:schemeClr val="tx1"/>
            </a:solidFill>
            <a:miter lim="800000"/>
            <a:headEnd/>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49" name="Freeform 34">
            <a:extLst>
              <a:ext uri="{FF2B5EF4-FFF2-40B4-BE49-F238E27FC236}">
                <a16:creationId xmlns:a16="http://schemas.microsoft.com/office/drawing/2014/main" id="{B5CE2C6E-44F7-D64C-AA1F-34B5E8015002}"/>
              </a:ext>
            </a:extLst>
          </p:cNvPr>
          <p:cNvSpPr>
            <a:spLocks/>
          </p:cNvSpPr>
          <p:nvPr/>
        </p:nvSpPr>
        <p:spPr bwMode="auto">
          <a:xfrm flipH="1">
            <a:off x="6664325" y="3441700"/>
            <a:ext cx="1131888" cy="301625"/>
          </a:xfrm>
          <a:custGeom>
            <a:avLst/>
            <a:gdLst>
              <a:gd name="T0" fmla="*/ 0 w 447"/>
              <a:gd name="T1" fmla="*/ 0 h 172"/>
              <a:gd name="T2" fmla="*/ 521631 w 447"/>
              <a:gd name="T3" fmla="*/ 242001 h 172"/>
              <a:gd name="T4" fmla="*/ 1131888 w 447"/>
              <a:gd name="T5" fmla="*/ 301625 h 172"/>
              <a:gd name="T6" fmla="*/ 0 60000 65536"/>
              <a:gd name="T7" fmla="*/ 0 60000 65536"/>
              <a:gd name="T8" fmla="*/ 0 60000 65536"/>
              <a:gd name="T9" fmla="*/ 0 w 447"/>
              <a:gd name="T10" fmla="*/ 0 h 172"/>
              <a:gd name="T11" fmla="*/ 447 w 447"/>
              <a:gd name="T12" fmla="*/ 172 h 172"/>
            </a:gdLst>
            <a:ahLst/>
            <a:cxnLst>
              <a:cxn ang="T6">
                <a:pos x="T0" y="T1"/>
              </a:cxn>
              <a:cxn ang="T7">
                <a:pos x="T2" y="T3"/>
              </a:cxn>
              <a:cxn ang="T8">
                <a:pos x="T4" y="T5"/>
              </a:cxn>
            </a:cxnLst>
            <a:rect l="T9" t="T10" r="T11" b="T12"/>
            <a:pathLst>
              <a:path w="447" h="172">
                <a:moveTo>
                  <a:pt x="0" y="0"/>
                </a:moveTo>
                <a:cubicBezTo>
                  <a:pt x="66" y="54"/>
                  <a:pt x="132" y="109"/>
                  <a:pt x="206" y="138"/>
                </a:cubicBezTo>
                <a:cubicBezTo>
                  <a:pt x="280" y="167"/>
                  <a:pt x="363" y="169"/>
                  <a:pt x="447" y="172"/>
                </a:cubicBezTo>
              </a:path>
            </a:pathLst>
          </a:custGeom>
          <a:noFill/>
          <a:ln w="19050">
            <a:solidFill>
              <a:schemeClr val="tx1"/>
            </a:solidFill>
            <a:miter lim="800000"/>
            <a:headEnd/>
            <a:tailEnd type="arrow"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50" name="Text Box 35">
            <a:extLst>
              <a:ext uri="{FF2B5EF4-FFF2-40B4-BE49-F238E27FC236}">
                <a16:creationId xmlns:a16="http://schemas.microsoft.com/office/drawing/2014/main" id="{669C5A9A-C619-A147-A0F3-3383ABE3DEA2}"/>
              </a:ext>
            </a:extLst>
          </p:cNvPr>
          <p:cNvSpPr txBox="1">
            <a:spLocks noChangeArrowheads="1"/>
          </p:cNvSpPr>
          <p:nvPr/>
        </p:nvSpPr>
        <p:spPr bwMode="auto">
          <a:xfrm>
            <a:off x="5081588" y="3397250"/>
            <a:ext cx="1884362"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Compare and warp towards each other</a:t>
            </a:r>
          </a:p>
        </p:txBody>
      </p:sp>
      <p:sp>
        <p:nvSpPr>
          <p:cNvPr id="56351" name="Freeform 36">
            <a:extLst>
              <a:ext uri="{FF2B5EF4-FFF2-40B4-BE49-F238E27FC236}">
                <a16:creationId xmlns:a16="http://schemas.microsoft.com/office/drawing/2014/main" id="{BED33F7E-38C1-8F48-B5EE-B114776D0559}"/>
              </a:ext>
            </a:extLst>
          </p:cNvPr>
          <p:cNvSpPr>
            <a:spLocks/>
          </p:cNvSpPr>
          <p:nvPr/>
        </p:nvSpPr>
        <p:spPr bwMode="auto">
          <a:xfrm>
            <a:off x="4148138" y="4175125"/>
            <a:ext cx="938212" cy="738188"/>
          </a:xfrm>
          <a:custGeom>
            <a:avLst/>
            <a:gdLst>
              <a:gd name="T0" fmla="*/ 0 w 591"/>
              <a:gd name="T1" fmla="*/ 738188 h 465"/>
              <a:gd name="T2" fmla="*/ 382587 w 591"/>
              <a:gd name="T3" fmla="*/ 206375 h 465"/>
              <a:gd name="T4" fmla="*/ 938212 w 591"/>
              <a:gd name="T5" fmla="*/ 0 h 465"/>
              <a:gd name="T6" fmla="*/ 0 60000 65536"/>
              <a:gd name="T7" fmla="*/ 0 60000 65536"/>
              <a:gd name="T8" fmla="*/ 0 60000 65536"/>
              <a:gd name="T9" fmla="*/ 0 w 591"/>
              <a:gd name="T10" fmla="*/ 0 h 465"/>
              <a:gd name="T11" fmla="*/ 591 w 591"/>
              <a:gd name="T12" fmla="*/ 465 h 465"/>
            </a:gdLst>
            <a:ahLst/>
            <a:cxnLst>
              <a:cxn ang="T6">
                <a:pos x="T0" y="T1"/>
              </a:cxn>
              <a:cxn ang="T7">
                <a:pos x="T2" y="T3"/>
              </a:cxn>
              <a:cxn ang="T8">
                <a:pos x="T4" y="T5"/>
              </a:cxn>
            </a:cxnLst>
            <a:rect l="T9" t="T10" r="T11" b="T12"/>
            <a:pathLst>
              <a:path w="591" h="465">
                <a:moveTo>
                  <a:pt x="0" y="465"/>
                </a:moveTo>
                <a:cubicBezTo>
                  <a:pt x="40" y="409"/>
                  <a:pt x="143" y="208"/>
                  <a:pt x="241" y="130"/>
                </a:cubicBezTo>
                <a:cubicBezTo>
                  <a:pt x="339" y="52"/>
                  <a:pt x="518" y="27"/>
                  <a:pt x="591" y="0"/>
                </a:cubicBezTo>
              </a:path>
            </a:pathLst>
          </a:custGeom>
          <a:noFill/>
          <a:ln w="19050">
            <a:solidFill>
              <a:schemeClr val="tx1"/>
            </a:solidFill>
            <a:miter lim="800000"/>
            <a:headEnd type="arrow"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56352" name="Freeform 37">
            <a:extLst>
              <a:ext uri="{FF2B5EF4-FFF2-40B4-BE49-F238E27FC236}">
                <a16:creationId xmlns:a16="http://schemas.microsoft.com/office/drawing/2014/main" id="{70409127-D4CB-2B44-99EA-C16719769D37}"/>
              </a:ext>
            </a:extLst>
          </p:cNvPr>
          <p:cNvSpPr>
            <a:spLocks/>
          </p:cNvSpPr>
          <p:nvPr/>
        </p:nvSpPr>
        <p:spPr bwMode="auto">
          <a:xfrm>
            <a:off x="6661150" y="4116388"/>
            <a:ext cx="885825" cy="455612"/>
          </a:xfrm>
          <a:custGeom>
            <a:avLst/>
            <a:gdLst>
              <a:gd name="T0" fmla="*/ 885825 w 558"/>
              <a:gd name="T1" fmla="*/ 455612 h 287"/>
              <a:gd name="T2" fmla="*/ 517525 w 558"/>
              <a:gd name="T3" fmla="*/ 73025 h 287"/>
              <a:gd name="T4" fmla="*/ 0 w 558"/>
              <a:gd name="T5" fmla="*/ 20637 h 287"/>
              <a:gd name="T6" fmla="*/ 0 60000 65536"/>
              <a:gd name="T7" fmla="*/ 0 60000 65536"/>
              <a:gd name="T8" fmla="*/ 0 60000 65536"/>
              <a:gd name="T9" fmla="*/ 0 w 558"/>
              <a:gd name="T10" fmla="*/ 0 h 287"/>
              <a:gd name="T11" fmla="*/ 558 w 558"/>
              <a:gd name="T12" fmla="*/ 287 h 287"/>
            </a:gdLst>
            <a:ahLst/>
            <a:cxnLst>
              <a:cxn ang="T6">
                <a:pos x="T0" y="T1"/>
              </a:cxn>
              <a:cxn ang="T7">
                <a:pos x="T2" y="T3"/>
              </a:cxn>
              <a:cxn ang="T8">
                <a:pos x="T4" y="T5"/>
              </a:cxn>
            </a:cxnLst>
            <a:rect l="T9" t="T10" r="T11" b="T12"/>
            <a:pathLst>
              <a:path w="558" h="287">
                <a:moveTo>
                  <a:pt x="558" y="287"/>
                </a:moveTo>
                <a:cubicBezTo>
                  <a:pt x="520" y="247"/>
                  <a:pt x="419" y="92"/>
                  <a:pt x="326" y="46"/>
                </a:cubicBezTo>
                <a:cubicBezTo>
                  <a:pt x="233" y="0"/>
                  <a:pt x="68" y="20"/>
                  <a:pt x="0" y="13"/>
                </a:cubicBezTo>
              </a:path>
            </a:pathLst>
          </a:custGeom>
          <a:noFill/>
          <a:ln w="19050">
            <a:solidFill>
              <a:schemeClr val="tx1"/>
            </a:solidFill>
            <a:miter lim="800000"/>
            <a:headEnd type="arrow" w="med" len="med"/>
            <a:tailEnd type="none" w="lg" len="lg"/>
          </a:ln>
          <a:extLst>
            <a:ext uri="{909E8E84-426E-40DD-AFC4-6F175D3DCCD1}">
              <a14:hiddenFill xmlns:a14="http://schemas.microsoft.com/office/drawing/2010/main">
                <a:solidFill>
                  <a:srgbClr val="FFFFFF"/>
                </a:solidFill>
              </a14:hiddenFill>
            </a:ext>
          </a:extLst>
        </p:spPr>
        <p:txBody>
          <a:bodyPr wrap="none"/>
          <a:lstStyle/>
          <a:p>
            <a:endParaRPr lang="en-US"/>
          </a:p>
        </p:txBody>
      </p:sp>
    </p:spTree>
    <p:extLst>
      <p:ext uri="{BB962C8B-B14F-4D97-AF65-F5344CB8AC3E}">
        <p14:creationId xmlns:p14="http://schemas.microsoft.com/office/powerpoint/2010/main" val="172844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39A3B10E-368F-CE42-A069-5C9FD161686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Two major roadblocks</a:t>
            </a:r>
          </a:p>
        </p:txBody>
      </p:sp>
      <p:sp>
        <p:nvSpPr>
          <p:cNvPr id="58370" name="Rectangle 3">
            <a:extLst>
              <a:ext uri="{FF2B5EF4-FFF2-40B4-BE49-F238E27FC236}">
                <a16:creationId xmlns:a16="http://schemas.microsoft.com/office/drawing/2014/main" id="{3F307DE7-D8E8-3B4B-9697-CF395623F227}"/>
              </a:ext>
            </a:extLst>
          </p:cNvPr>
          <p:cNvSpPr>
            <a:spLocks noGrp="1" noChangeArrowheads="1"/>
          </p:cNvSpPr>
          <p:nvPr>
            <p:ph type="body" idx="1"/>
          </p:nvPr>
        </p:nvSpPr>
        <p:spPr>
          <a:xfrm>
            <a:off x="452438" y="1600200"/>
            <a:ext cx="8229600" cy="1358900"/>
          </a:xfrm>
        </p:spPr>
        <p:txBody>
          <a:bodyPr/>
          <a:lstStyle/>
          <a:p>
            <a:pPr eaLnBrk="1" hangingPunct="1"/>
            <a:r>
              <a:rPr lang="en-US" altLang="en-US">
                <a:ea typeface="ＭＳ Ｐゴシック" panose="020B0600070205080204" pitchFamily="34" charset="-128"/>
              </a:rPr>
              <a:t>Textureless regions create ambiguities</a:t>
            </a:r>
          </a:p>
          <a:p>
            <a:pPr eaLnBrk="1" hangingPunct="1"/>
            <a:r>
              <a:rPr lang="en-US" altLang="en-US">
                <a:ea typeface="ＭＳ Ｐゴシック" panose="020B0600070205080204" pitchFamily="34" charset="-128"/>
              </a:rPr>
              <a:t>Occlusions result in missing data</a:t>
            </a:r>
          </a:p>
        </p:txBody>
      </p:sp>
      <p:pic>
        <p:nvPicPr>
          <p:cNvPr id="58371" name="Picture 5" descr="scene1">
            <a:extLst>
              <a:ext uri="{FF2B5EF4-FFF2-40B4-BE49-F238E27FC236}">
                <a16:creationId xmlns:a16="http://schemas.microsoft.com/office/drawing/2014/main" id="{6510D5FA-D909-2746-88D9-E2E2C4345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195638"/>
            <a:ext cx="38925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6" descr="scene1">
            <a:extLst>
              <a:ext uri="{FF2B5EF4-FFF2-40B4-BE49-F238E27FC236}">
                <a16:creationId xmlns:a16="http://schemas.microsoft.com/office/drawing/2014/main" id="{256DCA76-A2C7-304C-8156-E5F51D7061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5363" y="3195638"/>
            <a:ext cx="389255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Oval 7">
            <a:extLst>
              <a:ext uri="{FF2B5EF4-FFF2-40B4-BE49-F238E27FC236}">
                <a16:creationId xmlns:a16="http://schemas.microsoft.com/office/drawing/2014/main" id="{E1F2CE3B-14D2-0B49-95F1-4147C460717C}"/>
              </a:ext>
            </a:extLst>
          </p:cNvPr>
          <p:cNvSpPr>
            <a:spLocks noChangeArrowheads="1"/>
          </p:cNvSpPr>
          <p:nvPr/>
        </p:nvSpPr>
        <p:spPr bwMode="auto">
          <a:xfrm>
            <a:off x="2743200" y="4360863"/>
            <a:ext cx="258763" cy="422275"/>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4" name="Oval 8">
            <a:extLst>
              <a:ext uri="{FF2B5EF4-FFF2-40B4-BE49-F238E27FC236}">
                <a16:creationId xmlns:a16="http://schemas.microsoft.com/office/drawing/2014/main" id="{70113445-8EEC-7B4D-B158-580BE93E7F11}"/>
              </a:ext>
            </a:extLst>
          </p:cNvPr>
          <p:cNvSpPr>
            <a:spLocks noChangeArrowheads="1"/>
          </p:cNvSpPr>
          <p:nvPr/>
        </p:nvSpPr>
        <p:spPr bwMode="auto">
          <a:xfrm>
            <a:off x="1790700" y="4610100"/>
            <a:ext cx="258763" cy="422275"/>
          </a:xfrm>
          <a:prstGeom prst="ellipse">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5" name="Oval 9">
            <a:extLst>
              <a:ext uri="{FF2B5EF4-FFF2-40B4-BE49-F238E27FC236}">
                <a16:creationId xmlns:a16="http://schemas.microsoft.com/office/drawing/2014/main" id="{D3057A7A-F5A6-2241-BCEE-CF07C1852945}"/>
              </a:ext>
            </a:extLst>
          </p:cNvPr>
          <p:cNvSpPr>
            <a:spLocks noChangeArrowheads="1"/>
          </p:cNvSpPr>
          <p:nvPr/>
        </p:nvSpPr>
        <p:spPr bwMode="auto">
          <a:xfrm>
            <a:off x="1458913" y="5821363"/>
            <a:ext cx="301625" cy="273050"/>
          </a:xfrm>
          <a:prstGeom prst="ellipse">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6" name="Oval 10">
            <a:extLst>
              <a:ext uri="{FF2B5EF4-FFF2-40B4-BE49-F238E27FC236}">
                <a16:creationId xmlns:a16="http://schemas.microsoft.com/office/drawing/2014/main" id="{A06A89E5-303F-314B-879E-0B9B44E19F3D}"/>
              </a:ext>
            </a:extLst>
          </p:cNvPr>
          <p:cNvSpPr>
            <a:spLocks noChangeArrowheads="1"/>
          </p:cNvSpPr>
          <p:nvPr/>
        </p:nvSpPr>
        <p:spPr bwMode="auto">
          <a:xfrm>
            <a:off x="3521075" y="3230563"/>
            <a:ext cx="903288" cy="287337"/>
          </a:xfrm>
          <a:prstGeom prst="ellipse">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58377" name="Text Box 11">
            <a:extLst>
              <a:ext uri="{FF2B5EF4-FFF2-40B4-BE49-F238E27FC236}">
                <a16:creationId xmlns:a16="http://schemas.microsoft.com/office/drawing/2014/main" id="{868A50F2-35B4-2E45-9BB3-8F17EDA025D5}"/>
              </a:ext>
            </a:extLst>
          </p:cNvPr>
          <p:cNvSpPr txBox="1">
            <a:spLocks noChangeArrowheads="1"/>
          </p:cNvSpPr>
          <p:nvPr/>
        </p:nvSpPr>
        <p:spPr bwMode="auto">
          <a:xfrm>
            <a:off x="2416175" y="6189663"/>
            <a:ext cx="2344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b="1"/>
              <a:t>Textureless regions</a:t>
            </a:r>
          </a:p>
        </p:txBody>
      </p:sp>
      <p:sp>
        <p:nvSpPr>
          <p:cNvPr id="58378" name="Text Box 12">
            <a:extLst>
              <a:ext uri="{FF2B5EF4-FFF2-40B4-BE49-F238E27FC236}">
                <a16:creationId xmlns:a16="http://schemas.microsoft.com/office/drawing/2014/main" id="{72A504E3-8770-E540-AE96-C5B1D4F0E407}"/>
              </a:ext>
            </a:extLst>
          </p:cNvPr>
          <p:cNvSpPr txBox="1">
            <a:spLocks noChangeArrowheads="1"/>
          </p:cNvSpPr>
          <p:nvPr/>
        </p:nvSpPr>
        <p:spPr bwMode="auto">
          <a:xfrm>
            <a:off x="1057275" y="2811463"/>
            <a:ext cx="211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b="1">
                <a:solidFill>
                  <a:srgbClr val="FF0000"/>
                </a:solidFill>
              </a:rPr>
              <a:t>Occluded regions</a:t>
            </a:r>
          </a:p>
        </p:txBody>
      </p:sp>
      <p:sp>
        <p:nvSpPr>
          <p:cNvPr id="58379" name="Line 13">
            <a:extLst>
              <a:ext uri="{FF2B5EF4-FFF2-40B4-BE49-F238E27FC236}">
                <a16:creationId xmlns:a16="http://schemas.microsoft.com/office/drawing/2014/main" id="{3B7C4F1A-1DF1-9941-9B59-47977E16F26A}"/>
              </a:ext>
            </a:extLst>
          </p:cNvPr>
          <p:cNvSpPr>
            <a:spLocks noChangeShapeType="1"/>
          </p:cNvSpPr>
          <p:nvPr/>
        </p:nvSpPr>
        <p:spPr bwMode="auto">
          <a:xfrm flipH="1" flipV="1">
            <a:off x="1746250" y="6067425"/>
            <a:ext cx="696913" cy="314325"/>
          </a:xfrm>
          <a:prstGeom prst="line">
            <a:avLst/>
          </a:prstGeom>
          <a:noFill/>
          <a:ln w="28575">
            <a:solidFill>
              <a:schemeClr val="tx1"/>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8380" name="Line 14">
            <a:extLst>
              <a:ext uri="{FF2B5EF4-FFF2-40B4-BE49-F238E27FC236}">
                <a16:creationId xmlns:a16="http://schemas.microsoft.com/office/drawing/2014/main" id="{529EBB35-FD1A-8A45-8B46-56B72581420A}"/>
              </a:ext>
            </a:extLst>
          </p:cNvPr>
          <p:cNvSpPr>
            <a:spLocks noChangeShapeType="1"/>
          </p:cNvSpPr>
          <p:nvPr/>
        </p:nvSpPr>
        <p:spPr bwMode="auto">
          <a:xfrm flipV="1">
            <a:off x="3767138" y="3529013"/>
            <a:ext cx="95250" cy="2743200"/>
          </a:xfrm>
          <a:prstGeom prst="line">
            <a:avLst/>
          </a:prstGeom>
          <a:noFill/>
          <a:ln w="28575">
            <a:solidFill>
              <a:schemeClr val="tx1"/>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8381" name="Line 15">
            <a:extLst>
              <a:ext uri="{FF2B5EF4-FFF2-40B4-BE49-F238E27FC236}">
                <a16:creationId xmlns:a16="http://schemas.microsoft.com/office/drawing/2014/main" id="{1A3C429B-91A1-AE49-A628-9C3B3FFE9D5D}"/>
              </a:ext>
            </a:extLst>
          </p:cNvPr>
          <p:cNvSpPr>
            <a:spLocks noChangeShapeType="1"/>
          </p:cNvSpPr>
          <p:nvPr/>
        </p:nvSpPr>
        <p:spPr bwMode="auto">
          <a:xfrm flipH="1">
            <a:off x="1939925" y="3108325"/>
            <a:ext cx="84138" cy="1489075"/>
          </a:xfrm>
          <a:prstGeom prst="line">
            <a:avLst/>
          </a:prstGeom>
          <a:noFill/>
          <a:ln w="28575">
            <a:solidFill>
              <a:srgbClr val="FF0000"/>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
        <p:nvSpPr>
          <p:cNvPr id="58382" name="Line 16">
            <a:extLst>
              <a:ext uri="{FF2B5EF4-FFF2-40B4-BE49-F238E27FC236}">
                <a16:creationId xmlns:a16="http://schemas.microsoft.com/office/drawing/2014/main" id="{E4309B4F-8DB4-DE40-9353-F9E1BB049E26}"/>
              </a:ext>
            </a:extLst>
          </p:cNvPr>
          <p:cNvSpPr>
            <a:spLocks noChangeShapeType="1"/>
          </p:cNvSpPr>
          <p:nvPr/>
        </p:nvSpPr>
        <p:spPr bwMode="auto">
          <a:xfrm>
            <a:off x="2354263" y="3149600"/>
            <a:ext cx="434975" cy="1231900"/>
          </a:xfrm>
          <a:prstGeom prst="line">
            <a:avLst/>
          </a:prstGeom>
          <a:noFill/>
          <a:ln w="28575">
            <a:solidFill>
              <a:srgbClr val="FF0000"/>
            </a:solidFill>
            <a:miter lim="800000"/>
            <a:headEnd/>
            <a:tailEnd type="triangle" w="lg" len="lg"/>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3772104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30186A6E-B2CD-E842-BA23-2488563E2721}"/>
              </a:ext>
            </a:extLst>
          </p:cNvPr>
          <p:cNvSpPr>
            <a:spLocks noGrp="1" noChangeArrowheads="1"/>
          </p:cNvSpPr>
          <p:nvPr>
            <p:ph type="title"/>
          </p:nvPr>
        </p:nvSpPr>
        <p:spPr>
          <a:xfrm>
            <a:off x="260350" y="263525"/>
            <a:ext cx="8709025" cy="1143000"/>
          </a:xfrm>
        </p:spPr>
        <p:txBody>
          <a:bodyPr/>
          <a:lstStyle/>
          <a:p>
            <a:pPr eaLnBrk="1" hangingPunct="1"/>
            <a:r>
              <a:rPr lang="en-US" altLang="en-US" sz="3600">
                <a:ea typeface="ＭＳ Ｐゴシック" panose="020B0600070205080204" pitchFamily="34" charset="-128"/>
              </a:rPr>
              <a:t>Dealing with ambiguities and occlusion</a:t>
            </a:r>
          </a:p>
        </p:txBody>
      </p:sp>
      <p:sp>
        <p:nvSpPr>
          <p:cNvPr id="60418" name="Rectangle 3">
            <a:extLst>
              <a:ext uri="{FF2B5EF4-FFF2-40B4-BE49-F238E27FC236}">
                <a16:creationId xmlns:a16="http://schemas.microsoft.com/office/drawing/2014/main" id="{A2196DC6-7E99-CB4E-BCF7-408D08349ACC}"/>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Ordering constraint:</a:t>
            </a:r>
          </a:p>
          <a:p>
            <a:pPr lvl="1" eaLnBrk="1" hangingPunct="1"/>
            <a:r>
              <a:rPr lang="en-US" altLang="en-US">
                <a:ea typeface="ＭＳ Ｐゴシック" panose="020B0600070205080204" pitchFamily="34" charset="-128"/>
              </a:rPr>
              <a:t>Impose same matching order along scanlines</a:t>
            </a:r>
          </a:p>
          <a:p>
            <a:pPr eaLnBrk="1" hangingPunct="1"/>
            <a:r>
              <a:rPr lang="en-US" altLang="en-US">
                <a:ea typeface="ＭＳ Ｐゴシック" panose="020B0600070205080204" pitchFamily="34" charset="-128"/>
              </a:rPr>
              <a:t>Uniqueness constraint:</a:t>
            </a:r>
          </a:p>
          <a:p>
            <a:pPr lvl="1" eaLnBrk="1" hangingPunct="1"/>
            <a:r>
              <a:rPr lang="en-US" altLang="en-US">
                <a:ea typeface="ＭＳ Ｐゴシック" panose="020B0600070205080204" pitchFamily="34" charset="-128"/>
              </a:rPr>
              <a:t>Each pixel in one image maps to unique pixel in other</a:t>
            </a:r>
          </a:p>
          <a:p>
            <a:pPr eaLnBrk="1" hangingPunct="1"/>
            <a:r>
              <a:rPr lang="en-US" altLang="en-US">
                <a:ea typeface="ＭＳ Ｐゴシック" panose="020B0600070205080204" pitchFamily="34" charset="-128"/>
              </a:rPr>
              <a:t>Can encode these constraints easily in dynamic programming</a:t>
            </a:r>
          </a:p>
        </p:txBody>
      </p:sp>
    </p:spTree>
    <p:extLst>
      <p:ext uri="{BB962C8B-B14F-4D97-AF65-F5344CB8AC3E}">
        <p14:creationId xmlns:p14="http://schemas.microsoft.com/office/powerpoint/2010/main" val="815802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ACAD4055-CC96-9B4C-A692-552EC44F380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Pixel-based Stereo</a:t>
            </a:r>
          </a:p>
        </p:txBody>
      </p:sp>
      <p:grpSp>
        <p:nvGrpSpPr>
          <p:cNvPr id="62466" name="Group 3">
            <a:extLst>
              <a:ext uri="{FF2B5EF4-FFF2-40B4-BE49-F238E27FC236}">
                <a16:creationId xmlns:a16="http://schemas.microsoft.com/office/drawing/2014/main" id="{CC3187D5-F1A8-294E-8561-08319967D67E}"/>
              </a:ext>
            </a:extLst>
          </p:cNvPr>
          <p:cNvGrpSpPr>
            <a:grpSpLocks/>
          </p:cNvGrpSpPr>
          <p:nvPr/>
        </p:nvGrpSpPr>
        <p:grpSpPr bwMode="auto">
          <a:xfrm>
            <a:off x="762000" y="4876800"/>
            <a:ext cx="3200400" cy="228600"/>
            <a:chOff x="960" y="2544"/>
            <a:chExt cx="2016" cy="144"/>
          </a:xfrm>
        </p:grpSpPr>
        <p:sp>
          <p:nvSpPr>
            <p:cNvPr id="62536" name="Rectangle 4">
              <a:extLst>
                <a:ext uri="{FF2B5EF4-FFF2-40B4-BE49-F238E27FC236}">
                  <a16:creationId xmlns:a16="http://schemas.microsoft.com/office/drawing/2014/main" id="{7963BA60-73C5-8247-906C-8633F87B146E}"/>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7" name="Rectangle 5">
              <a:extLst>
                <a:ext uri="{FF2B5EF4-FFF2-40B4-BE49-F238E27FC236}">
                  <a16:creationId xmlns:a16="http://schemas.microsoft.com/office/drawing/2014/main" id="{E5D1D448-2873-1C47-9A32-54398A51FDDB}"/>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8" name="Rectangle 6">
              <a:extLst>
                <a:ext uri="{FF2B5EF4-FFF2-40B4-BE49-F238E27FC236}">
                  <a16:creationId xmlns:a16="http://schemas.microsoft.com/office/drawing/2014/main" id="{7B900F35-2300-2A4F-838E-8BAE5209A77C}"/>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9" name="Rectangle 7">
              <a:extLst>
                <a:ext uri="{FF2B5EF4-FFF2-40B4-BE49-F238E27FC236}">
                  <a16:creationId xmlns:a16="http://schemas.microsoft.com/office/drawing/2014/main" id="{0CBAC231-5EA5-8246-A650-C6ED66545C60}"/>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0" name="Rectangle 8">
              <a:extLst>
                <a:ext uri="{FF2B5EF4-FFF2-40B4-BE49-F238E27FC236}">
                  <a16:creationId xmlns:a16="http://schemas.microsoft.com/office/drawing/2014/main" id="{C847423B-C574-8544-9C57-F974C4C148CC}"/>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1" name="Rectangle 9">
              <a:extLst>
                <a:ext uri="{FF2B5EF4-FFF2-40B4-BE49-F238E27FC236}">
                  <a16:creationId xmlns:a16="http://schemas.microsoft.com/office/drawing/2014/main" id="{F3ED95E8-EFF4-9448-BEB1-7EDF47BEB93A}"/>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2" name="Rectangle 10">
              <a:extLst>
                <a:ext uri="{FF2B5EF4-FFF2-40B4-BE49-F238E27FC236}">
                  <a16:creationId xmlns:a16="http://schemas.microsoft.com/office/drawing/2014/main" id="{E8526973-CC25-A842-AED8-8E838BE47A71}"/>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3" name="Rectangle 11">
              <a:extLst>
                <a:ext uri="{FF2B5EF4-FFF2-40B4-BE49-F238E27FC236}">
                  <a16:creationId xmlns:a16="http://schemas.microsoft.com/office/drawing/2014/main" id="{03E98088-527D-8647-B6E3-119B9259D644}"/>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4" name="Rectangle 12">
              <a:extLst>
                <a:ext uri="{FF2B5EF4-FFF2-40B4-BE49-F238E27FC236}">
                  <a16:creationId xmlns:a16="http://schemas.microsoft.com/office/drawing/2014/main" id="{88A5E75A-2FEB-9B4F-A1CD-B8EE928D076D}"/>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5" name="Rectangle 13">
              <a:extLst>
                <a:ext uri="{FF2B5EF4-FFF2-40B4-BE49-F238E27FC236}">
                  <a16:creationId xmlns:a16="http://schemas.microsoft.com/office/drawing/2014/main" id="{3A90861B-8ED2-1C4B-8EAE-E360580CE655}"/>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6" name="Rectangle 14">
              <a:extLst>
                <a:ext uri="{FF2B5EF4-FFF2-40B4-BE49-F238E27FC236}">
                  <a16:creationId xmlns:a16="http://schemas.microsoft.com/office/drawing/2014/main" id="{958D34F0-FEF7-534A-8E08-28F4CBAE2FDD}"/>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7" name="Rectangle 15">
              <a:extLst>
                <a:ext uri="{FF2B5EF4-FFF2-40B4-BE49-F238E27FC236}">
                  <a16:creationId xmlns:a16="http://schemas.microsoft.com/office/drawing/2014/main" id="{D16116E1-AFA1-434C-BDD6-C62BB8354F84}"/>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8" name="Rectangle 16">
              <a:extLst>
                <a:ext uri="{FF2B5EF4-FFF2-40B4-BE49-F238E27FC236}">
                  <a16:creationId xmlns:a16="http://schemas.microsoft.com/office/drawing/2014/main" id="{64F3485F-7D4C-E44A-947B-160A96160373}"/>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49" name="Rectangle 17">
              <a:extLst>
                <a:ext uri="{FF2B5EF4-FFF2-40B4-BE49-F238E27FC236}">
                  <a16:creationId xmlns:a16="http://schemas.microsoft.com/office/drawing/2014/main" id="{475562A1-CA7F-A549-AC2E-D7707407141B}"/>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2467" name="Group 18">
            <a:extLst>
              <a:ext uri="{FF2B5EF4-FFF2-40B4-BE49-F238E27FC236}">
                <a16:creationId xmlns:a16="http://schemas.microsoft.com/office/drawing/2014/main" id="{6FDB6F17-E4FB-7F4F-82AA-2D8DEDC45511}"/>
              </a:ext>
            </a:extLst>
          </p:cNvPr>
          <p:cNvGrpSpPr>
            <a:grpSpLocks/>
          </p:cNvGrpSpPr>
          <p:nvPr/>
        </p:nvGrpSpPr>
        <p:grpSpPr bwMode="auto">
          <a:xfrm>
            <a:off x="4648200" y="4876800"/>
            <a:ext cx="3200400" cy="228600"/>
            <a:chOff x="3456" y="3168"/>
            <a:chExt cx="2016" cy="144"/>
          </a:xfrm>
        </p:grpSpPr>
        <p:sp>
          <p:nvSpPr>
            <p:cNvPr id="62522" name="Rectangle 19">
              <a:extLst>
                <a:ext uri="{FF2B5EF4-FFF2-40B4-BE49-F238E27FC236}">
                  <a16:creationId xmlns:a16="http://schemas.microsoft.com/office/drawing/2014/main" id="{5C574ED5-C70E-334D-9EE9-1556602A4C50}"/>
                </a:ext>
              </a:extLst>
            </p:cNvPr>
            <p:cNvSpPr>
              <a:spLocks noChangeArrowheads="1"/>
            </p:cNvSpPr>
            <p:nvPr/>
          </p:nvSpPr>
          <p:spPr bwMode="auto">
            <a:xfrm>
              <a:off x="345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3" name="Rectangle 20">
              <a:extLst>
                <a:ext uri="{FF2B5EF4-FFF2-40B4-BE49-F238E27FC236}">
                  <a16:creationId xmlns:a16="http://schemas.microsoft.com/office/drawing/2014/main" id="{3EF6B4BF-F2DC-6545-A971-172611ED55EB}"/>
                </a:ext>
              </a:extLst>
            </p:cNvPr>
            <p:cNvSpPr>
              <a:spLocks noChangeArrowheads="1"/>
            </p:cNvSpPr>
            <p:nvPr/>
          </p:nvSpPr>
          <p:spPr bwMode="auto">
            <a:xfrm>
              <a:off x="360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4" name="Rectangle 21">
              <a:extLst>
                <a:ext uri="{FF2B5EF4-FFF2-40B4-BE49-F238E27FC236}">
                  <a16:creationId xmlns:a16="http://schemas.microsoft.com/office/drawing/2014/main" id="{4D5FF7D3-924C-5A4A-9749-6B1C2852BA5F}"/>
                </a:ext>
              </a:extLst>
            </p:cNvPr>
            <p:cNvSpPr>
              <a:spLocks noChangeArrowheads="1"/>
            </p:cNvSpPr>
            <p:nvPr/>
          </p:nvSpPr>
          <p:spPr bwMode="auto">
            <a:xfrm>
              <a:off x="374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5" name="Rectangle 22">
              <a:extLst>
                <a:ext uri="{FF2B5EF4-FFF2-40B4-BE49-F238E27FC236}">
                  <a16:creationId xmlns:a16="http://schemas.microsoft.com/office/drawing/2014/main" id="{15CDC257-A948-E848-B0AC-1955E2B75679}"/>
                </a:ext>
              </a:extLst>
            </p:cNvPr>
            <p:cNvSpPr>
              <a:spLocks noChangeArrowheads="1"/>
            </p:cNvSpPr>
            <p:nvPr/>
          </p:nvSpPr>
          <p:spPr bwMode="auto">
            <a:xfrm>
              <a:off x="388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6" name="Rectangle 23">
              <a:extLst>
                <a:ext uri="{FF2B5EF4-FFF2-40B4-BE49-F238E27FC236}">
                  <a16:creationId xmlns:a16="http://schemas.microsoft.com/office/drawing/2014/main" id="{B5B46576-43E2-E147-88B3-18EBE475F87F}"/>
                </a:ext>
              </a:extLst>
            </p:cNvPr>
            <p:cNvSpPr>
              <a:spLocks noChangeArrowheads="1"/>
            </p:cNvSpPr>
            <p:nvPr/>
          </p:nvSpPr>
          <p:spPr bwMode="auto">
            <a:xfrm>
              <a:off x="403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7" name="Rectangle 24">
              <a:extLst>
                <a:ext uri="{FF2B5EF4-FFF2-40B4-BE49-F238E27FC236}">
                  <a16:creationId xmlns:a16="http://schemas.microsoft.com/office/drawing/2014/main" id="{366574BF-BBEB-AA45-9889-22F80C62B4C3}"/>
                </a:ext>
              </a:extLst>
            </p:cNvPr>
            <p:cNvSpPr>
              <a:spLocks noChangeArrowheads="1"/>
            </p:cNvSpPr>
            <p:nvPr/>
          </p:nvSpPr>
          <p:spPr bwMode="auto">
            <a:xfrm>
              <a:off x="417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8" name="Rectangle 25">
              <a:extLst>
                <a:ext uri="{FF2B5EF4-FFF2-40B4-BE49-F238E27FC236}">
                  <a16:creationId xmlns:a16="http://schemas.microsoft.com/office/drawing/2014/main" id="{0A0B7E9C-EF1C-0947-B1F8-2A3C5B8F2D7A}"/>
                </a:ext>
              </a:extLst>
            </p:cNvPr>
            <p:cNvSpPr>
              <a:spLocks noChangeArrowheads="1"/>
            </p:cNvSpPr>
            <p:nvPr/>
          </p:nvSpPr>
          <p:spPr bwMode="auto">
            <a:xfrm>
              <a:off x="432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9" name="Rectangle 26">
              <a:extLst>
                <a:ext uri="{FF2B5EF4-FFF2-40B4-BE49-F238E27FC236}">
                  <a16:creationId xmlns:a16="http://schemas.microsoft.com/office/drawing/2014/main" id="{1674DE37-CDC0-ED4B-8BA9-9315611E8DAA}"/>
                </a:ext>
              </a:extLst>
            </p:cNvPr>
            <p:cNvSpPr>
              <a:spLocks noChangeArrowheads="1"/>
            </p:cNvSpPr>
            <p:nvPr/>
          </p:nvSpPr>
          <p:spPr bwMode="auto">
            <a:xfrm>
              <a:off x="446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0" name="Rectangle 27">
              <a:extLst>
                <a:ext uri="{FF2B5EF4-FFF2-40B4-BE49-F238E27FC236}">
                  <a16:creationId xmlns:a16="http://schemas.microsoft.com/office/drawing/2014/main" id="{136D0DEA-0718-4342-9099-B954B8D6B72E}"/>
                </a:ext>
              </a:extLst>
            </p:cNvPr>
            <p:cNvSpPr>
              <a:spLocks noChangeArrowheads="1"/>
            </p:cNvSpPr>
            <p:nvPr/>
          </p:nvSpPr>
          <p:spPr bwMode="auto">
            <a:xfrm>
              <a:off x="460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1" name="Rectangle 28">
              <a:extLst>
                <a:ext uri="{FF2B5EF4-FFF2-40B4-BE49-F238E27FC236}">
                  <a16:creationId xmlns:a16="http://schemas.microsoft.com/office/drawing/2014/main" id="{920F8DE6-C64F-B24F-ADBB-EC142F9FD514}"/>
                </a:ext>
              </a:extLst>
            </p:cNvPr>
            <p:cNvSpPr>
              <a:spLocks noChangeArrowheads="1"/>
            </p:cNvSpPr>
            <p:nvPr/>
          </p:nvSpPr>
          <p:spPr bwMode="auto">
            <a:xfrm>
              <a:off x="475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2" name="Rectangle 29">
              <a:extLst>
                <a:ext uri="{FF2B5EF4-FFF2-40B4-BE49-F238E27FC236}">
                  <a16:creationId xmlns:a16="http://schemas.microsoft.com/office/drawing/2014/main" id="{3F1C1530-EA60-5041-916A-29BB13440CFA}"/>
                </a:ext>
              </a:extLst>
            </p:cNvPr>
            <p:cNvSpPr>
              <a:spLocks noChangeArrowheads="1"/>
            </p:cNvSpPr>
            <p:nvPr/>
          </p:nvSpPr>
          <p:spPr bwMode="auto">
            <a:xfrm>
              <a:off x="489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3" name="Rectangle 30">
              <a:extLst>
                <a:ext uri="{FF2B5EF4-FFF2-40B4-BE49-F238E27FC236}">
                  <a16:creationId xmlns:a16="http://schemas.microsoft.com/office/drawing/2014/main" id="{E3AD43DA-B99A-4848-893C-A652AA1FB0C5}"/>
                </a:ext>
              </a:extLst>
            </p:cNvPr>
            <p:cNvSpPr>
              <a:spLocks noChangeArrowheads="1"/>
            </p:cNvSpPr>
            <p:nvPr/>
          </p:nvSpPr>
          <p:spPr bwMode="auto">
            <a:xfrm>
              <a:off x="504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4" name="Rectangle 31">
              <a:extLst>
                <a:ext uri="{FF2B5EF4-FFF2-40B4-BE49-F238E27FC236}">
                  <a16:creationId xmlns:a16="http://schemas.microsoft.com/office/drawing/2014/main" id="{B7CD285C-3D60-C742-BF7C-334DE414E9A2}"/>
                </a:ext>
              </a:extLst>
            </p:cNvPr>
            <p:cNvSpPr>
              <a:spLocks noChangeArrowheads="1"/>
            </p:cNvSpPr>
            <p:nvPr/>
          </p:nvSpPr>
          <p:spPr bwMode="auto">
            <a:xfrm>
              <a:off x="518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35" name="Rectangle 32">
              <a:extLst>
                <a:ext uri="{FF2B5EF4-FFF2-40B4-BE49-F238E27FC236}">
                  <a16:creationId xmlns:a16="http://schemas.microsoft.com/office/drawing/2014/main" id="{3D966EAC-3F40-B741-A34D-B08435C3B002}"/>
                </a:ext>
              </a:extLst>
            </p:cNvPr>
            <p:cNvSpPr>
              <a:spLocks noChangeArrowheads="1"/>
            </p:cNvSpPr>
            <p:nvPr/>
          </p:nvSpPr>
          <p:spPr bwMode="auto">
            <a:xfrm>
              <a:off x="532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2468" name="Group 33">
            <a:extLst>
              <a:ext uri="{FF2B5EF4-FFF2-40B4-BE49-F238E27FC236}">
                <a16:creationId xmlns:a16="http://schemas.microsoft.com/office/drawing/2014/main" id="{D1A91E06-02C4-5D43-AE3E-3D7F3963AC5F}"/>
              </a:ext>
            </a:extLst>
          </p:cNvPr>
          <p:cNvGrpSpPr>
            <a:grpSpLocks/>
          </p:cNvGrpSpPr>
          <p:nvPr/>
        </p:nvGrpSpPr>
        <p:grpSpPr bwMode="auto">
          <a:xfrm>
            <a:off x="3886200" y="1828800"/>
            <a:ext cx="3200400" cy="228600"/>
            <a:chOff x="960" y="2544"/>
            <a:chExt cx="2016" cy="144"/>
          </a:xfrm>
        </p:grpSpPr>
        <p:sp>
          <p:nvSpPr>
            <p:cNvPr id="62508" name="Rectangle 34">
              <a:extLst>
                <a:ext uri="{FF2B5EF4-FFF2-40B4-BE49-F238E27FC236}">
                  <a16:creationId xmlns:a16="http://schemas.microsoft.com/office/drawing/2014/main" id="{7F25D22E-3E83-504A-96ED-3488EEFEDC27}"/>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09" name="Rectangle 35">
              <a:extLst>
                <a:ext uri="{FF2B5EF4-FFF2-40B4-BE49-F238E27FC236}">
                  <a16:creationId xmlns:a16="http://schemas.microsoft.com/office/drawing/2014/main" id="{80E5268A-12F1-4D4F-A65F-735C55A595FB}"/>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0" name="Rectangle 36">
              <a:extLst>
                <a:ext uri="{FF2B5EF4-FFF2-40B4-BE49-F238E27FC236}">
                  <a16:creationId xmlns:a16="http://schemas.microsoft.com/office/drawing/2014/main" id="{A6904EE9-3B41-BA4F-BE18-719E6008FB45}"/>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1" name="Rectangle 37">
              <a:extLst>
                <a:ext uri="{FF2B5EF4-FFF2-40B4-BE49-F238E27FC236}">
                  <a16:creationId xmlns:a16="http://schemas.microsoft.com/office/drawing/2014/main" id="{C51A5273-8015-D842-A02D-AC4BC323CAF6}"/>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2" name="Rectangle 38">
              <a:extLst>
                <a:ext uri="{FF2B5EF4-FFF2-40B4-BE49-F238E27FC236}">
                  <a16:creationId xmlns:a16="http://schemas.microsoft.com/office/drawing/2014/main" id="{327746A0-14D2-A74C-A73C-CBF2FA23BDC4}"/>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3" name="Rectangle 39">
              <a:extLst>
                <a:ext uri="{FF2B5EF4-FFF2-40B4-BE49-F238E27FC236}">
                  <a16:creationId xmlns:a16="http://schemas.microsoft.com/office/drawing/2014/main" id="{BE8F73C1-4803-094E-A95D-7521684E6361}"/>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4" name="Rectangle 40">
              <a:extLst>
                <a:ext uri="{FF2B5EF4-FFF2-40B4-BE49-F238E27FC236}">
                  <a16:creationId xmlns:a16="http://schemas.microsoft.com/office/drawing/2014/main" id="{0D6E0900-615F-334F-B533-024478635AA2}"/>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5" name="Rectangle 41">
              <a:extLst>
                <a:ext uri="{FF2B5EF4-FFF2-40B4-BE49-F238E27FC236}">
                  <a16:creationId xmlns:a16="http://schemas.microsoft.com/office/drawing/2014/main" id="{E49F2B74-DFA3-FB4C-B233-BD30D1ADECAE}"/>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6" name="Rectangle 42">
              <a:extLst>
                <a:ext uri="{FF2B5EF4-FFF2-40B4-BE49-F238E27FC236}">
                  <a16:creationId xmlns:a16="http://schemas.microsoft.com/office/drawing/2014/main" id="{AB8D60C9-885F-1043-97C2-8064A0FC7CF0}"/>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7" name="Rectangle 43">
              <a:extLst>
                <a:ext uri="{FF2B5EF4-FFF2-40B4-BE49-F238E27FC236}">
                  <a16:creationId xmlns:a16="http://schemas.microsoft.com/office/drawing/2014/main" id="{E668DA09-14EF-0D41-A79F-B2BD426A5585}"/>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8" name="Rectangle 44">
              <a:extLst>
                <a:ext uri="{FF2B5EF4-FFF2-40B4-BE49-F238E27FC236}">
                  <a16:creationId xmlns:a16="http://schemas.microsoft.com/office/drawing/2014/main" id="{524CCEF3-EBFA-AC44-B9F5-7714743A505B}"/>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19" name="Rectangle 45">
              <a:extLst>
                <a:ext uri="{FF2B5EF4-FFF2-40B4-BE49-F238E27FC236}">
                  <a16:creationId xmlns:a16="http://schemas.microsoft.com/office/drawing/2014/main" id="{01B44C48-038D-FA45-A6F3-BEAD5FE0A50F}"/>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0" name="Rectangle 46">
              <a:extLst>
                <a:ext uri="{FF2B5EF4-FFF2-40B4-BE49-F238E27FC236}">
                  <a16:creationId xmlns:a16="http://schemas.microsoft.com/office/drawing/2014/main" id="{A5151583-8638-8F45-BE00-79C25F598597}"/>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21" name="Rectangle 47">
              <a:extLst>
                <a:ext uri="{FF2B5EF4-FFF2-40B4-BE49-F238E27FC236}">
                  <a16:creationId xmlns:a16="http://schemas.microsoft.com/office/drawing/2014/main" id="{C3F122DC-0111-8549-8D82-2A0E833FA8E3}"/>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2469" name="Rectangle 48">
            <a:extLst>
              <a:ext uri="{FF2B5EF4-FFF2-40B4-BE49-F238E27FC236}">
                <a16:creationId xmlns:a16="http://schemas.microsoft.com/office/drawing/2014/main" id="{940839F3-8297-D344-84C2-88C2535C29D6}"/>
              </a:ext>
            </a:extLst>
          </p:cNvPr>
          <p:cNvSpPr>
            <a:spLocks noChangeArrowheads="1"/>
          </p:cNvSpPr>
          <p:nvPr/>
        </p:nvSpPr>
        <p:spPr bwMode="auto">
          <a:xfrm>
            <a:off x="50292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70" name="Rectangle 49">
            <a:extLst>
              <a:ext uri="{FF2B5EF4-FFF2-40B4-BE49-F238E27FC236}">
                <a16:creationId xmlns:a16="http://schemas.microsoft.com/office/drawing/2014/main" id="{F1EB96BF-81D8-EB40-B8C0-0B347A8B73EA}"/>
              </a:ext>
            </a:extLst>
          </p:cNvPr>
          <p:cNvSpPr>
            <a:spLocks noChangeArrowheads="1"/>
          </p:cNvSpPr>
          <p:nvPr/>
        </p:nvSpPr>
        <p:spPr bwMode="auto">
          <a:xfrm>
            <a:off x="48006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71" name="Rectangle 50">
            <a:extLst>
              <a:ext uri="{FF2B5EF4-FFF2-40B4-BE49-F238E27FC236}">
                <a16:creationId xmlns:a16="http://schemas.microsoft.com/office/drawing/2014/main" id="{599E828B-AE94-2E46-BDE2-E81734253E94}"/>
              </a:ext>
            </a:extLst>
          </p:cNvPr>
          <p:cNvSpPr>
            <a:spLocks noChangeArrowheads="1"/>
          </p:cNvSpPr>
          <p:nvPr/>
        </p:nvSpPr>
        <p:spPr bwMode="auto">
          <a:xfrm>
            <a:off x="5257800" y="20574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nvGrpSpPr>
          <p:cNvPr id="5" name="Group 51">
            <a:extLst>
              <a:ext uri="{FF2B5EF4-FFF2-40B4-BE49-F238E27FC236}">
                <a16:creationId xmlns:a16="http://schemas.microsoft.com/office/drawing/2014/main" id="{B2DECF6A-A00A-5946-9931-D03FF221007A}"/>
              </a:ext>
            </a:extLst>
          </p:cNvPr>
          <p:cNvGrpSpPr>
            <a:grpSpLocks/>
          </p:cNvGrpSpPr>
          <p:nvPr/>
        </p:nvGrpSpPr>
        <p:grpSpPr bwMode="auto">
          <a:xfrm>
            <a:off x="2590800" y="2066925"/>
            <a:ext cx="4114800" cy="3038475"/>
            <a:chOff x="1632" y="1302"/>
            <a:chExt cx="2592" cy="1914"/>
          </a:xfrm>
        </p:grpSpPr>
        <p:sp>
          <p:nvSpPr>
            <p:cNvPr id="62504" name="Rectangle 52">
              <a:extLst>
                <a:ext uri="{FF2B5EF4-FFF2-40B4-BE49-F238E27FC236}">
                  <a16:creationId xmlns:a16="http://schemas.microsoft.com/office/drawing/2014/main" id="{751AACB0-D2E2-194C-AC98-7A5D8614FCB3}"/>
                </a:ext>
              </a:extLst>
            </p:cNvPr>
            <p:cNvSpPr>
              <a:spLocks noChangeArrowheads="1"/>
            </p:cNvSpPr>
            <p:nvPr/>
          </p:nvSpPr>
          <p:spPr bwMode="auto">
            <a:xfrm>
              <a:off x="1632" y="3072"/>
              <a:ext cx="144" cy="144"/>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05" name="Rectangle 53">
              <a:extLst>
                <a:ext uri="{FF2B5EF4-FFF2-40B4-BE49-F238E27FC236}">
                  <a16:creationId xmlns:a16="http://schemas.microsoft.com/office/drawing/2014/main" id="{29DAACEB-4BD0-6B4C-B1D3-A4B357EED667}"/>
                </a:ext>
              </a:extLst>
            </p:cNvPr>
            <p:cNvSpPr>
              <a:spLocks noChangeArrowheads="1"/>
            </p:cNvSpPr>
            <p:nvPr/>
          </p:nvSpPr>
          <p:spPr bwMode="auto">
            <a:xfrm>
              <a:off x="4080" y="3072"/>
              <a:ext cx="144" cy="144"/>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506" name="AutoShape 54">
              <a:extLst>
                <a:ext uri="{FF2B5EF4-FFF2-40B4-BE49-F238E27FC236}">
                  <a16:creationId xmlns:a16="http://schemas.microsoft.com/office/drawing/2014/main" id="{B4716160-AFB4-524D-8397-F3C7714FE34B}"/>
                </a:ext>
              </a:extLst>
            </p:cNvPr>
            <p:cNvCxnSpPr>
              <a:cxnSpLocks noChangeShapeType="1"/>
              <a:stCxn id="62505" idx="0"/>
              <a:endCxn id="62470" idx="2"/>
            </p:cNvCxnSpPr>
            <p:nvPr/>
          </p:nvCxnSpPr>
          <p:spPr bwMode="auto">
            <a:xfrm flipH="1" flipV="1">
              <a:off x="3096" y="1302"/>
              <a:ext cx="1056"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2507" name="AutoShape 55">
              <a:extLst>
                <a:ext uri="{FF2B5EF4-FFF2-40B4-BE49-F238E27FC236}">
                  <a16:creationId xmlns:a16="http://schemas.microsoft.com/office/drawing/2014/main" id="{E56301D5-EEE7-8747-A16D-49CEF35E2104}"/>
                </a:ext>
              </a:extLst>
            </p:cNvPr>
            <p:cNvCxnSpPr>
              <a:cxnSpLocks noChangeShapeType="1"/>
              <a:stCxn id="62504" idx="0"/>
              <a:endCxn id="62470" idx="2"/>
            </p:cNvCxnSpPr>
            <p:nvPr/>
          </p:nvCxnSpPr>
          <p:spPr bwMode="auto">
            <a:xfrm flipV="1">
              <a:off x="1704" y="1302"/>
              <a:ext cx="1392"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62473" name="Line 56">
            <a:extLst>
              <a:ext uri="{FF2B5EF4-FFF2-40B4-BE49-F238E27FC236}">
                <a16:creationId xmlns:a16="http://schemas.microsoft.com/office/drawing/2014/main" id="{8D4DCD22-B3CA-9143-9CF6-B37FDFED4D54}"/>
              </a:ext>
            </a:extLst>
          </p:cNvPr>
          <p:cNvSpPr>
            <a:spLocks noChangeShapeType="1"/>
          </p:cNvSpPr>
          <p:nvPr/>
        </p:nvSpPr>
        <p:spPr bwMode="auto">
          <a:xfrm>
            <a:off x="4800600" y="2057400"/>
            <a:ext cx="228600" cy="0"/>
          </a:xfrm>
          <a:prstGeom prst="line">
            <a:avLst/>
          </a:prstGeom>
          <a:noFill/>
          <a:ln w="5080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6" name="Group 57">
            <a:extLst>
              <a:ext uri="{FF2B5EF4-FFF2-40B4-BE49-F238E27FC236}">
                <a16:creationId xmlns:a16="http://schemas.microsoft.com/office/drawing/2014/main" id="{BDAD276C-C9A8-D342-B5D0-F33840A8CD36}"/>
              </a:ext>
            </a:extLst>
          </p:cNvPr>
          <p:cNvGrpSpPr>
            <a:grpSpLocks/>
          </p:cNvGrpSpPr>
          <p:nvPr/>
        </p:nvGrpSpPr>
        <p:grpSpPr bwMode="auto">
          <a:xfrm>
            <a:off x="2362200" y="2066925"/>
            <a:ext cx="4114800" cy="3038475"/>
            <a:chOff x="1488" y="1302"/>
            <a:chExt cx="2592" cy="1914"/>
          </a:xfrm>
        </p:grpSpPr>
        <p:sp>
          <p:nvSpPr>
            <p:cNvPr id="62500" name="Rectangle 58">
              <a:extLst>
                <a:ext uri="{FF2B5EF4-FFF2-40B4-BE49-F238E27FC236}">
                  <a16:creationId xmlns:a16="http://schemas.microsoft.com/office/drawing/2014/main" id="{B1B30B47-2C23-0C4B-882C-4DD782C638E4}"/>
                </a:ext>
              </a:extLst>
            </p:cNvPr>
            <p:cNvSpPr>
              <a:spLocks noChangeArrowheads="1"/>
            </p:cNvSpPr>
            <p:nvPr/>
          </p:nvSpPr>
          <p:spPr bwMode="auto">
            <a:xfrm>
              <a:off x="1488" y="3072"/>
              <a:ext cx="144" cy="144"/>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501" name="Rectangle 59">
              <a:extLst>
                <a:ext uri="{FF2B5EF4-FFF2-40B4-BE49-F238E27FC236}">
                  <a16:creationId xmlns:a16="http://schemas.microsoft.com/office/drawing/2014/main" id="{ABC4CE8C-E382-C54F-BC6C-F719F1665CA6}"/>
                </a:ext>
              </a:extLst>
            </p:cNvPr>
            <p:cNvSpPr>
              <a:spLocks noChangeArrowheads="1"/>
            </p:cNvSpPr>
            <p:nvPr/>
          </p:nvSpPr>
          <p:spPr bwMode="auto">
            <a:xfrm>
              <a:off x="3936" y="3072"/>
              <a:ext cx="144" cy="144"/>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502" name="AutoShape 60">
              <a:extLst>
                <a:ext uri="{FF2B5EF4-FFF2-40B4-BE49-F238E27FC236}">
                  <a16:creationId xmlns:a16="http://schemas.microsoft.com/office/drawing/2014/main" id="{E2910D48-119A-E74F-9AAB-1FF8A0617F35}"/>
                </a:ext>
              </a:extLst>
            </p:cNvPr>
            <p:cNvCxnSpPr>
              <a:cxnSpLocks noChangeShapeType="1"/>
              <a:stCxn id="62501" idx="0"/>
              <a:endCxn id="62469" idx="2"/>
            </p:cNvCxnSpPr>
            <p:nvPr/>
          </p:nvCxnSpPr>
          <p:spPr bwMode="auto">
            <a:xfrm flipH="1" flipV="1">
              <a:off x="3240" y="1302"/>
              <a:ext cx="768"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2503" name="AutoShape 61">
              <a:extLst>
                <a:ext uri="{FF2B5EF4-FFF2-40B4-BE49-F238E27FC236}">
                  <a16:creationId xmlns:a16="http://schemas.microsoft.com/office/drawing/2014/main" id="{F0D065DD-CB27-534D-B244-D37B65705AD7}"/>
                </a:ext>
              </a:extLst>
            </p:cNvPr>
            <p:cNvCxnSpPr>
              <a:cxnSpLocks noChangeShapeType="1"/>
              <a:stCxn id="62500" idx="0"/>
              <a:endCxn id="62469" idx="2"/>
            </p:cNvCxnSpPr>
            <p:nvPr/>
          </p:nvCxnSpPr>
          <p:spPr bwMode="auto">
            <a:xfrm flipV="1">
              <a:off x="1560" y="1302"/>
              <a:ext cx="1680" cy="1764"/>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62475" name="Line 62">
            <a:extLst>
              <a:ext uri="{FF2B5EF4-FFF2-40B4-BE49-F238E27FC236}">
                <a16:creationId xmlns:a16="http://schemas.microsoft.com/office/drawing/2014/main" id="{CEB3838B-ACAF-864E-9459-70AD4A610AEE}"/>
              </a:ext>
            </a:extLst>
          </p:cNvPr>
          <p:cNvSpPr>
            <a:spLocks noChangeShapeType="1"/>
          </p:cNvSpPr>
          <p:nvPr/>
        </p:nvSpPr>
        <p:spPr bwMode="auto">
          <a:xfrm>
            <a:off x="5029200" y="2057400"/>
            <a:ext cx="228600" cy="0"/>
          </a:xfrm>
          <a:prstGeom prst="line">
            <a:avLst/>
          </a:prstGeom>
          <a:noFill/>
          <a:ln w="50800">
            <a:solidFill>
              <a:srgbClr val="008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2476" name="Line 63">
            <a:extLst>
              <a:ext uri="{FF2B5EF4-FFF2-40B4-BE49-F238E27FC236}">
                <a16:creationId xmlns:a16="http://schemas.microsoft.com/office/drawing/2014/main" id="{B6881BAE-2165-CA47-B78F-21FB0661E805}"/>
              </a:ext>
            </a:extLst>
          </p:cNvPr>
          <p:cNvSpPr>
            <a:spLocks noChangeShapeType="1"/>
          </p:cNvSpPr>
          <p:nvPr/>
        </p:nvSpPr>
        <p:spPr bwMode="auto">
          <a:xfrm>
            <a:off x="5257800" y="2286000"/>
            <a:ext cx="228600" cy="0"/>
          </a:xfrm>
          <a:prstGeom prst="line">
            <a:avLst/>
          </a:prstGeom>
          <a:noFill/>
          <a:ln w="50800">
            <a:solidFill>
              <a:srgbClr val="800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7" name="Group 64">
            <a:extLst>
              <a:ext uri="{FF2B5EF4-FFF2-40B4-BE49-F238E27FC236}">
                <a16:creationId xmlns:a16="http://schemas.microsoft.com/office/drawing/2014/main" id="{E3ABCBB0-20A4-4F4B-BE88-B33B50FD8FC8}"/>
              </a:ext>
            </a:extLst>
          </p:cNvPr>
          <p:cNvGrpSpPr>
            <a:grpSpLocks/>
          </p:cNvGrpSpPr>
          <p:nvPr/>
        </p:nvGrpSpPr>
        <p:grpSpPr bwMode="auto">
          <a:xfrm>
            <a:off x="1905000" y="2295525"/>
            <a:ext cx="4343400" cy="2809875"/>
            <a:chOff x="1200" y="1446"/>
            <a:chExt cx="2736" cy="1770"/>
          </a:xfrm>
        </p:grpSpPr>
        <p:cxnSp>
          <p:nvCxnSpPr>
            <p:cNvPr id="62496" name="AutoShape 65">
              <a:extLst>
                <a:ext uri="{FF2B5EF4-FFF2-40B4-BE49-F238E27FC236}">
                  <a16:creationId xmlns:a16="http://schemas.microsoft.com/office/drawing/2014/main" id="{A95E1479-F00A-C044-93A9-D27F96E1BB01}"/>
                </a:ext>
              </a:extLst>
            </p:cNvPr>
            <p:cNvCxnSpPr>
              <a:cxnSpLocks noChangeShapeType="1"/>
            </p:cNvCxnSpPr>
            <p:nvPr/>
          </p:nvCxnSpPr>
          <p:spPr bwMode="auto">
            <a:xfrm flipH="1">
              <a:off x="1272" y="1446"/>
              <a:ext cx="2112" cy="162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2497" name="Rectangle 66">
              <a:extLst>
                <a:ext uri="{FF2B5EF4-FFF2-40B4-BE49-F238E27FC236}">
                  <a16:creationId xmlns:a16="http://schemas.microsoft.com/office/drawing/2014/main" id="{45D39CC9-0354-D242-AE0C-559D5A137591}"/>
                </a:ext>
              </a:extLst>
            </p:cNvPr>
            <p:cNvSpPr>
              <a:spLocks noChangeArrowheads="1"/>
            </p:cNvSpPr>
            <p:nvPr/>
          </p:nvSpPr>
          <p:spPr bwMode="auto">
            <a:xfrm>
              <a:off x="1200" y="3072"/>
              <a:ext cx="144" cy="144"/>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98" name="Rectangle 67">
              <a:extLst>
                <a:ext uri="{FF2B5EF4-FFF2-40B4-BE49-F238E27FC236}">
                  <a16:creationId xmlns:a16="http://schemas.microsoft.com/office/drawing/2014/main" id="{0E3C6280-AD74-A44D-972E-344C87D9E138}"/>
                </a:ext>
              </a:extLst>
            </p:cNvPr>
            <p:cNvSpPr>
              <a:spLocks noChangeArrowheads="1"/>
            </p:cNvSpPr>
            <p:nvPr/>
          </p:nvSpPr>
          <p:spPr bwMode="auto">
            <a:xfrm>
              <a:off x="3792" y="3072"/>
              <a:ext cx="144" cy="144"/>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499" name="AutoShape 68">
              <a:extLst>
                <a:ext uri="{FF2B5EF4-FFF2-40B4-BE49-F238E27FC236}">
                  <a16:creationId xmlns:a16="http://schemas.microsoft.com/office/drawing/2014/main" id="{8F051D13-D24E-C040-A3A2-D9B89B1A44C1}"/>
                </a:ext>
              </a:extLst>
            </p:cNvPr>
            <p:cNvCxnSpPr>
              <a:cxnSpLocks noChangeShapeType="1"/>
            </p:cNvCxnSpPr>
            <p:nvPr/>
          </p:nvCxnSpPr>
          <p:spPr bwMode="auto">
            <a:xfrm flipH="1" flipV="1">
              <a:off x="3384" y="1446"/>
              <a:ext cx="480" cy="162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sp>
        <p:nvSpPr>
          <p:cNvPr id="62478" name="Line 69">
            <a:extLst>
              <a:ext uri="{FF2B5EF4-FFF2-40B4-BE49-F238E27FC236}">
                <a16:creationId xmlns:a16="http://schemas.microsoft.com/office/drawing/2014/main" id="{E34F7C49-F05F-214D-8B0A-69CAC6177F68}"/>
              </a:ext>
            </a:extLst>
          </p:cNvPr>
          <p:cNvSpPr>
            <a:spLocks noChangeShapeType="1"/>
          </p:cNvSpPr>
          <p:nvPr/>
        </p:nvSpPr>
        <p:spPr bwMode="auto">
          <a:xfrm>
            <a:off x="5257800" y="2057400"/>
            <a:ext cx="0" cy="228600"/>
          </a:xfrm>
          <a:prstGeom prst="line">
            <a:avLst/>
          </a:prstGeom>
          <a:noFill/>
          <a:ln w="50800">
            <a:solidFill>
              <a:schemeClr val="accent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8" name="Group 70">
            <a:extLst>
              <a:ext uri="{FF2B5EF4-FFF2-40B4-BE49-F238E27FC236}">
                <a16:creationId xmlns:a16="http://schemas.microsoft.com/office/drawing/2014/main" id="{69FEC117-2460-3F4E-9B2F-B056E47C6BC6}"/>
              </a:ext>
            </a:extLst>
          </p:cNvPr>
          <p:cNvGrpSpPr>
            <a:grpSpLocks/>
          </p:cNvGrpSpPr>
          <p:nvPr/>
        </p:nvGrpSpPr>
        <p:grpSpPr bwMode="auto">
          <a:xfrm>
            <a:off x="2133600" y="2171700"/>
            <a:ext cx="3114675" cy="2933700"/>
            <a:chOff x="1344" y="1368"/>
            <a:chExt cx="1962" cy="1848"/>
          </a:xfrm>
        </p:grpSpPr>
        <p:cxnSp>
          <p:nvCxnSpPr>
            <p:cNvPr id="62494" name="AutoShape 71">
              <a:extLst>
                <a:ext uri="{FF2B5EF4-FFF2-40B4-BE49-F238E27FC236}">
                  <a16:creationId xmlns:a16="http://schemas.microsoft.com/office/drawing/2014/main" id="{6D9A0FFC-D7C9-A046-97FE-E69095869CAA}"/>
                </a:ext>
              </a:extLst>
            </p:cNvPr>
            <p:cNvCxnSpPr>
              <a:cxnSpLocks noChangeShapeType="1"/>
            </p:cNvCxnSpPr>
            <p:nvPr/>
          </p:nvCxnSpPr>
          <p:spPr bwMode="auto">
            <a:xfrm flipV="1">
              <a:off x="1416" y="1368"/>
              <a:ext cx="1890" cy="1698"/>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2495" name="Rectangle 72">
              <a:extLst>
                <a:ext uri="{FF2B5EF4-FFF2-40B4-BE49-F238E27FC236}">
                  <a16:creationId xmlns:a16="http://schemas.microsoft.com/office/drawing/2014/main" id="{C6E2C03B-23A2-A749-8029-72C953671219}"/>
                </a:ext>
              </a:extLst>
            </p:cNvPr>
            <p:cNvSpPr>
              <a:spLocks noChangeArrowheads="1"/>
            </p:cNvSpPr>
            <p:nvPr/>
          </p:nvSpPr>
          <p:spPr bwMode="auto">
            <a:xfrm>
              <a:off x="1344" y="307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2480" name="Line 73">
            <a:extLst>
              <a:ext uri="{FF2B5EF4-FFF2-40B4-BE49-F238E27FC236}">
                <a16:creationId xmlns:a16="http://schemas.microsoft.com/office/drawing/2014/main" id="{7784A0B4-24E8-DD46-9EB5-30FD2E775844}"/>
              </a:ext>
            </a:extLst>
          </p:cNvPr>
          <p:cNvSpPr>
            <a:spLocks noChangeShapeType="1"/>
          </p:cNvSpPr>
          <p:nvPr/>
        </p:nvSpPr>
        <p:spPr bwMode="auto">
          <a:xfrm>
            <a:off x="5486400" y="2057400"/>
            <a:ext cx="0" cy="228600"/>
          </a:xfrm>
          <a:prstGeom prst="line">
            <a:avLst/>
          </a:prstGeom>
          <a:noFill/>
          <a:ln w="50800">
            <a:solidFill>
              <a:schemeClr val="fo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9" name="Group 74">
            <a:extLst>
              <a:ext uri="{FF2B5EF4-FFF2-40B4-BE49-F238E27FC236}">
                <a16:creationId xmlns:a16="http://schemas.microsoft.com/office/drawing/2014/main" id="{631C845B-E0DB-AD47-A244-8040676EB3A7}"/>
              </a:ext>
            </a:extLst>
          </p:cNvPr>
          <p:cNvGrpSpPr>
            <a:grpSpLocks/>
          </p:cNvGrpSpPr>
          <p:nvPr/>
        </p:nvGrpSpPr>
        <p:grpSpPr bwMode="auto">
          <a:xfrm>
            <a:off x="5495925" y="2171700"/>
            <a:ext cx="523875" cy="2933700"/>
            <a:chOff x="3462" y="1368"/>
            <a:chExt cx="330" cy="1848"/>
          </a:xfrm>
        </p:grpSpPr>
        <p:sp>
          <p:nvSpPr>
            <p:cNvPr id="62492" name="Rectangle 75">
              <a:extLst>
                <a:ext uri="{FF2B5EF4-FFF2-40B4-BE49-F238E27FC236}">
                  <a16:creationId xmlns:a16="http://schemas.microsoft.com/office/drawing/2014/main" id="{FF2FF548-E7F6-B44F-8E35-3D611FA9709D}"/>
                </a:ext>
              </a:extLst>
            </p:cNvPr>
            <p:cNvSpPr>
              <a:spLocks noChangeArrowheads="1"/>
            </p:cNvSpPr>
            <p:nvPr/>
          </p:nvSpPr>
          <p:spPr bwMode="auto">
            <a:xfrm>
              <a:off x="3648" y="3072"/>
              <a:ext cx="144" cy="144"/>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2493" name="AutoShape 76">
              <a:extLst>
                <a:ext uri="{FF2B5EF4-FFF2-40B4-BE49-F238E27FC236}">
                  <a16:creationId xmlns:a16="http://schemas.microsoft.com/office/drawing/2014/main" id="{A3FDEFC2-D19A-0C43-9635-293A1C3FFC60}"/>
                </a:ext>
              </a:extLst>
            </p:cNvPr>
            <p:cNvCxnSpPr>
              <a:cxnSpLocks noChangeShapeType="1"/>
            </p:cNvCxnSpPr>
            <p:nvPr/>
          </p:nvCxnSpPr>
          <p:spPr bwMode="auto">
            <a:xfrm>
              <a:off x="3462" y="1368"/>
              <a:ext cx="258" cy="1698"/>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grpSp>
        <p:nvGrpSpPr>
          <p:cNvPr id="10" name="Group 77">
            <a:extLst>
              <a:ext uri="{FF2B5EF4-FFF2-40B4-BE49-F238E27FC236}">
                <a16:creationId xmlns:a16="http://schemas.microsoft.com/office/drawing/2014/main" id="{C73DDC63-9613-484D-8DC1-5BB541465718}"/>
              </a:ext>
            </a:extLst>
          </p:cNvPr>
          <p:cNvGrpSpPr>
            <a:grpSpLocks/>
          </p:cNvGrpSpPr>
          <p:nvPr/>
        </p:nvGrpSpPr>
        <p:grpSpPr bwMode="auto">
          <a:xfrm>
            <a:off x="1447800" y="4419600"/>
            <a:ext cx="4298950" cy="457200"/>
            <a:chOff x="912" y="2880"/>
            <a:chExt cx="2708" cy="288"/>
          </a:xfrm>
        </p:grpSpPr>
        <p:sp>
          <p:nvSpPr>
            <p:cNvPr id="62490" name="Text Box 78">
              <a:extLst>
                <a:ext uri="{FF2B5EF4-FFF2-40B4-BE49-F238E27FC236}">
                  <a16:creationId xmlns:a16="http://schemas.microsoft.com/office/drawing/2014/main" id="{260BC697-6B45-D547-BFC2-9E0C0309FB5C}"/>
                </a:ext>
              </a:extLst>
            </p:cNvPr>
            <p:cNvSpPr txBox="1">
              <a:spLocks noChangeArrowheads="1"/>
            </p:cNvSpPr>
            <p:nvPr/>
          </p:nvSpPr>
          <p:spPr bwMode="auto">
            <a:xfrm>
              <a:off x="9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sp>
          <p:nvSpPr>
            <p:cNvPr id="62491" name="Text Box 79">
              <a:extLst>
                <a:ext uri="{FF2B5EF4-FFF2-40B4-BE49-F238E27FC236}">
                  <a16:creationId xmlns:a16="http://schemas.microsoft.com/office/drawing/2014/main" id="{0F296D72-0E7D-5546-8FA4-20D7A0BAFD32}"/>
                </a:ext>
              </a:extLst>
            </p:cNvPr>
            <p:cNvSpPr txBox="1">
              <a:spLocks noChangeArrowheads="1"/>
            </p:cNvSpPr>
            <p:nvPr/>
          </p:nvSpPr>
          <p:spPr bwMode="auto">
            <a:xfrm>
              <a:off x="33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grpSp>
      <p:sp>
        <p:nvSpPr>
          <p:cNvPr id="62483" name="Text Box 80">
            <a:extLst>
              <a:ext uri="{FF2B5EF4-FFF2-40B4-BE49-F238E27FC236}">
                <a16:creationId xmlns:a16="http://schemas.microsoft.com/office/drawing/2014/main" id="{EBB39717-870A-6845-9C12-DFABB79E1D9D}"/>
              </a:ext>
            </a:extLst>
          </p:cNvPr>
          <p:cNvSpPr txBox="1">
            <a:spLocks noChangeArrowheads="1"/>
          </p:cNvSpPr>
          <p:nvPr/>
        </p:nvSpPr>
        <p:spPr bwMode="auto">
          <a:xfrm>
            <a:off x="304800" y="41148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2484" name="Text Box 81">
            <a:extLst>
              <a:ext uri="{FF2B5EF4-FFF2-40B4-BE49-F238E27FC236}">
                <a16:creationId xmlns:a16="http://schemas.microsoft.com/office/drawing/2014/main" id="{3C377E53-ABA3-2146-A429-B2A875E588B0}"/>
              </a:ext>
            </a:extLst>
          </p:cNvPr>
          <p:cNvSpPr txBox="1">
            <a:spLocks noChangeArrowheads="1"/>
          </p:cNvSpPr>
          <p:nvPr/>
        </p:nvSpPr>
        <p:spPr bwMode="auto">
          <a:xfrm>
            <a:off x="6934200" y="4114800"/>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sp>
        <p:nvSpPr>
          <p:cNvPr id="62485" name="Oval 82">
            <a:extLst>
              <a:ext uri="{FF2B5EF4-FFF2-40B4-BE49-F238E27FC236}">
                <a16:creationId xmlns:a16="http://schemas.microsoft.com/office/drawing/2014/main" id="{74163038-D071-164F-8D34-A7A6754A03FB}"/>
              </a:ext>
            </a:extLst>
          </p:cNvPr>
          <p:cNvSpPr>
            <a:spLocks noChangeArrowheads="1"/>
          </p:cNvSpPr>
          <p:nvPr/>
        </p:nvSpPr>
        <p:spPr bwMode="auto">
          <a:xfrm>
            <a:off x="3722688" y="3440113"/>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86" name="Oval 83">
            <a:extLst>
              <a:ext uri="{FF2B5EF4-FFF2-40B4-BE49-F238E27FC236}">
                <a16:creationId xmlns:a16="http://schemas.microsoft.com/office/drawing/2014/main" id="{3A5BD639-7D02-0444-A963-7EADBA18FC62}"/>
              </a:ext>
            </a:extLst>
          </p:cNvPr>
          <p:cNvSpPr>
            <a:spLocks noChangeArrowheads="1"/>
          </p:cNvSpPr>
          <p:nvPr/>
        </p:nvSpPr>
        <p:spPr bwMode="auto">
          <a:xfrm>
            <a:off x="5664200" y="3381375"/>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2487" name="Text Box 84">
            <a:extLst>
              <a:ext uri="{FF2B5EF4-FFF2-40B4-BE49-F238E27FC236}">
                <a16:creationId xmlns:a16="http://schemas.microsoft.com/office/drawing/2014/main" id="{68142ADA-6AAF-5249-8D7F-330E09AB2347}"/>
              </a:ext>
            </a:extLst>
          </p:cNvPr>
          <p:cNvSpPr txBox="1">
            <a:spLocks noChangeArrowheads="1"/>
          </p:cNvSpPr>
          <p:nvPr/>
        </p:nvSpPr>
        <p:spPr bwMode="auto">
          <a:xfrm>
            <a:off x="1335088" y="3138488"/>
            <a:ext cx="2359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Center of left camera</a:t>
            </a:r>
          </a:p>
        </p:txBody>
      </p:sp>
      <p:sp>
        <p:nvSpPr>
          <p:cNvPr id="62488" name="Text Box 85">
            <a:extLst>
              <a:ext uri="{FF2B5EF4-FFF2-40B4-BE49-F238E27FC236}">
                <a16:creationId xmlns:a16="http://schemas.microsoft.com/office/drawing/2014/main" id="{E9E1F3B3-CBD4-C14B-AAA7-C08CF26AD74D}"/>
              </a:ext>
            </a:extLst>
          </p:cNvPr>
          <p:cNvSpPr txBox="1">
            <a:spLocks noChangeArrowheads="1"/>
          </p:cNvSpPr>
          <p:nvPr/>
        </p:nvSpPr>
        <p:spPr bwMode="auto">
          <a:xfrm>
            <a:off x="5949950" y="3171825"/>
            <a:ext cx="271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Center of right camera</a:t>
            </a:r>
          </a:p>
        </p:txBody>
      </p:sp>
      <p:sp>
        <p:nvSpPr>
          <p:cNvPr id="62489" name="Text Box 86">
            <a:extLst>
              <a:ext uri="{FF2B5EF4-FFF2-40B4-BE49-F238E27FC236}">
                <a16:creationId xmlns:a16="http://schemas.microsoft.com/office/drawing/2014/main" id="{FB580B2A-B48E-2748-9EC2-91D6C5ED694A}"/>
              </a:ext>
            </a:extLst>
          </p:cNvPr>
          <p:cNvSpPr txBox="1">
            <a:spLocks noChangeArrowheads="1"/>
          </p:cNvSpPr>
          <p:nvPr/>
        </p:nvSpPr>
        <p:spPr bwMode="auto">
          <a:xfrm>
            <a:off x="1236663" y="5435600"/>
            <a:ext cx="551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(NOTE: I</a:t>
            </a:r>
            <a:r>
              <a:rPr lang="ja-JP" altLang="en-US" sz="1800"/>
              <a:t>’</a:t>
            </a:r>
            <a:r>
              <a:rPr lang="en-US" altLang="ja-JP" sz="1800"/>
              <a:t>m using the actual, not virtual, image here.)</a:t>
            </a:r>
            <a:endParaRPr lang="en-US" altLang="en-US" sz="1800"/>
          </a:p>
        </p:txBody>
      </p:sp>
    </p:spTree>
    <p:extLst>
      <p:ext uri="{BB962C8B-B14F-4D97-AF65-F5344CB8AC3E}">
        <p14:creationId xmlns:p14="http://schemas.microsoft.com/office/powerpoint/2010/main" val="4229287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4F585A61-9B45-EA45-9A45-F1BA6A89B96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Correspondences</a:t>
            </a:r>
          </a:p>
        </p:txBody>
      </p:sp>
      <p:grpSp>
        <p:nvGrpSpPr>
          <p:cNvPr id="64514" name="Group 3">
            <a:extLst>
              <a:ext uri="{FF2B5EF4-FFF2-40B4-BE49-F238E27FC236}">
                <a16:creationId xmlns:a16="http://schemas.microsoft.com/office/drawing/2014/main" id="{0A67C209-E0A3-C44B-98DF-FFC15E9F3FB8}"/>
              </a:ext>
            </a:extLst>
          </p:cNvPr>
          <p:cNvGrpSpPr>
            <a:grpSpLocks/>
          </p:cNvGrpSpPr>
          <p:nvPr/>
        </p:nvGrpSpPr>
        <p:grpSpPr bwMode="auto">
          <a:xfrm>
            <a:off x="762000" y="4876800"/>
            <a:ext cx="3200400" cy="228600"/>
            <a:chOff x="960" y="2544"/>
            <a:chExt cx="2016" cy="144"/>
          </a:xfrm>
        </p:grpSpPr>
        <p:sp>
          <p:nvSpPr>
            <p:cNvPr id="64595" name="Rectangle 4">
              <a:extLst>
                <a:ext uri="{FF2B5EF4-FFF2-40B4-BE49-F238E27FC236}">
                  <a16:creationId xmlns:a16="http://schemas.microsoft.com/office/drawing/2014/main" id="{D1A121A1-052E-A447-9B5B-224F1BA80552}"/>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6" name="Rectangle 5">
              <a:extLst>
                <a:ext uri="{FF2B5EF4-FFF2-40B4-BE49-F238E27FC236}">
                  <a16:creationId xmlns:a16="http://schemas.microsoft.com/office/drawing/2014/main" id="{EE00DC69-814D-AA4A-A639-B70359D010B5}"/>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7" name="Rectangle 6">
              <a:extLst>
                <a:ext uri="{FF2B5EF4-FFF2-40B4-BE49-F238E27FC236}">
                  <a16:creationId xmlns:a16="http://schemas.microsoft.com/office/drawing/2014/main" id="{98BFAE55-4A2A-7D43-97DD-E38BD5E58742}"/>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8" name="Rectangle 7">
              <a:extLst>
                <a:ext uri="{FF2B5EF4-FFF2-40B4-BE49-F238E27FC236}">
                  <a16:creationId xmlns:a16="http://schemas.microsoft.com/office/drawing/2014/main" id="{2012A3AA-3FA7-8A40-91A6-E870DA6484E2}"/>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9" name="Rectangle 8">
              <a:extLst>
                <a:ext uri="{FF2B5EF4-FFF2-40B4-BE49-F238E27FC236}">
                  <a16:creationId xmlns:a16="http://schemas.microsoft.com/office/drawing/2014/main" id="{4244A784-C5D1-EE44-988C-83CCB52EBE51}"/>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0" name="Rectangle 9">
              <a:extLst>
                <a:ext uri="{FF2B5EF4-FFF2-40B4-BE49-F238E27FC236}">
                  <a16:creationId xmlns:a16="http://schemas.microsoft.com/office/drawing/2014/main" id="{2B8284E6-EE95-7040-9195-E033F1792FBD}"/>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1" name="Rectangle 10">
              <a:extLst>
                <a:ext uri="{FF2B5EF4-FFF2-40B4-BE49-F238E27FC236}">
                  <a16:creationId xmlns:a16="http://schemas.microsoft.com/office/drawing/2014/main" id="{AEC55052-839A-7E48-8F06-22B4F9560F5E}"/>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2" name="Rectangle 11">
              <a:extLst>
                <a:ext uri="{FF2B5EF4-FFF2-40B4-BE49-F238E27FC236}">
                  <a16:creationId xmlns:a16="http://schemas.microsoft.com/office/drawing/2014/main" id="{668598B6-456E-0248-BF0E-47DEBB434256}"/>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3" name="Rectangle 12">
              <a:extLst>
                <a:ext uri="{FF2B5EF4-FFF2-40B4-BE49-F238E27FC236}">
                  <a16:creationId xmlns:a16="http://schemas.microsoft.com/office/drawing/2014/main" id="{15A3FA01-47CC-1D4A-BDC8-125216C61A88}"/>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4" name="Rectangle 13">
              <a:extLst>
                <a:ext uri="{FF2B5EF4-FFF2-40B4-BE49-F238E27FC236}">
                  <a16:creationId xmlns:a16="http://schemas.microsoft.com/office/drawing/2014/main" id="{79028151-76B0-6E45-AC16-C5F5288616D1}"/>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5" name="Rectangle 14">
              <a:extLst>
                <a:ext uri="{FF2B5EF4-FFF2-40B4-BE49-F238E27FC236}">
                  <a16:creationId xmlns:a16="http://schemas.microsoft.com/office/drawing/2014/main" id="{E7949EBC-C8BE-8D4F-BF5F-B59CF6C34DEE}"/>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6" name="Rectangle 15">
              <a:extLst>
                <a:ext uri="{FF2B5EF4-FFF2-40B4-BE49-F238E27FC236}">
                  <a16:creationId xmlns:a16="http://schemas.microsoft.com/office/drawing/2014/main" id="{7248D9BD-44E1-084C-9D16-D7BBA061F2CF}"/>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7" name="Rectangle 16">
              <a:extLst>
                <a:ext uri="{FF2B5EF4-FFF2-40B4-BE49-F238E27FC236}">
                  <a16:creationId xmlns:a16="http://schemas.microsoft.com/office/drawing/2014/main" id="{520EA662-900D-0940-AF71-DE84B897D5E1}"/>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608" name="Rectangle 17">
              <a:extLst>
                <a:ext uri="{FF2B5EF4-FFF2-40B4-BE49-F238E27FC236}">
                  <a16:creationId xmlns:a16="http://schemas.microsoft.com/office/drawing/2014/main" id="{C8307681-79A7-0F4E-B17A-B6406901DD99}"/>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4515" name="Group 18">
            <a:extLst>
              <a:ext uri="{FF2B5EF4-FFF2-40B4-BE49-F238E27FC236}">
                <a16:creationId xmlns:a16="http://schemas.microsoft.com/office/drawing/2014/main" id="{1514EDD9-3A5A-1D4C-BC95-1213E0E6A50C}"/>
              </a:ext>
            </a:extLst>
          </p:cNvPr>
          <p:cNvGrpSpPr>
            <a:grpSpLocks/>
          </p:cNvGrpSpPr>
          <p:nvPr/>
        </p:nvGrpSpPr>
        <p:grpSpPr bwMode="auto">
          <a:xfrm>
            <a:off x="4648200" y="4876800"/>
            <a:ext cx="3200400" cy="228600"/>
            <a:chOff x="3456" y="3168"/>
            <a:chExt cx="2016" cy="144"/>
          </a:xfrm>
        </p:grpSpPr>
        <p:sp>
          <p:nvSpPr>
            <p:cNvPr id="64581" name="Rectangle 19">
              <a:extLst>
                <a:ext uri="{FF2B5EF4-FFF2-40B4-BE49-F238E27FC236}">
                  <a16:creationId xmlns:a16="http://schemas.microsoft.com/office/drawing/2014/main" id="{B43AB8FF-AF81-B840-B1E3-8B3E126BD742}"/>
                </a:ext>
              </a:extLst>
            </p:cNvPr>
            <p:cNvSpPr>
              <a:spLocks noChangeArrowheads="1"/>
            </p:cNvSpPr>
            <p:nvPr/>
          </p:nvSpPr>
          <p:spPr bwMode="auto">
            <a:xfrm>
              <a:off x="345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2" name="Rectangle 20">
              <a:extLst>
                <a:ext uri="{FF2B5EF4-FFF2-40B4-BE49-F238E27FC236}">
                  <a16:creationId xmlns:a16="http://schemas.microsoft.com/office/drawing/2014/main" id="{04F3E0BB-9058-314D-BEF7-8794F7AACBA6}"/>
                </a:ext>
              </a:extLst>
            </p:cNvPr>
            <p:cNvSpPr>
              <a:spLocks noChangeArrowheads="1"/>
            </p:cNvSpPr>
            <p:nvPr/>
          </p:nvSpPr>
          <p:spPr bwMode="auto">
            <a:xfrm>
              <a:off x="360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3" name="Rectangle 21">
              <a:extLst>
                <a:ext uri="{FF2B5EF4-FFF2-40B4-BE49-F238E27FC236}">
                  <a16:creationId xmlns:a16="http://schemas.microsoft.com/office/drawing/2014/main" id="{F617CDB2-3F16-274D-B06C-B7A3EF219778}"/>
                </a:ext>
              </a:extLst>
            </p:cNvPr>
            <p:cNvSpPr>
              <a:spLocks noChangeArrowheads="1"/>
            </p:cNvSpPr>
            <p:nvPr/>
          </p:nvSpPr>
          <p:spPr bwMode="auto">
            <a:xfrm>
              <a:off x="374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4" name="Rectangle 22">
              <a:extLst>
                <a:ext uri="{FF2B5EF4-FFF2-40B4-BE49-F238E27FC236}">
                  <a16:creationId xmlns:a16="http://schemas.microsoft.com/office/drawing/2014/main" id="{05F62A8C-32B7-D243-AFA5-48C6BFC5DC27}"/>
                </a:ext>
              </a:extLst>
            </p:cNvPr>
            <p:cNvSpPr>
              <a:spLocks noChangeArrowheads="1"/>
            </p:cNvSpPr>
            <p:nvPr/>
          </p:nvSpPr>
          <p:spPr bwMode="auto">
            <a:xfrm>
              <a:off x="388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5" name="Rectangle 23">
              <a:extLst>
                <a:ext uri="{FF2B5EF4-FFF2-40B4-BE49-F238E27FC236}">
                  <a16:creationId xmlns:a16="http://schemas.microsoft.com/office/drawing/2014/main" id="{C64F40E7-7AFB-4F4E-84C5-B6206F7081F5}"/>
                </a:ext>
              </a:extLst>
            </p:cNvPr>
            <p:cNvSpPr>
              <a:spLocks noChangeArrowheads="1"/>
            </p:cNvSpPr>
            <p:nvPr/>
          </p:nvSpPr>
          <p:spPr bwMode="auto">
            <a:xfrm>
              <a:off x="403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6" name="Rectangle 24">
              <a:extLst>
                <a:ext uri="{FF2B5EF4-FFF2-40B4-BE49-F238E27FC236}">
                  <a16:creationId xmlns:a16="http://schemas.microsoft.com/office/drawing/2014/main" id="{DAE072B5-5722-C549-BC2B-E1D8F5C2C33E}"/>
                </a:ext>
              </a:extLst>
            </p:cNvPr>
            <p:cNvSpPr>
              <a:spLocks noChangeArrowheads="1"/>
            </p:cNvSpPr>
            <p:nvPr/>
          </p:nvSpPr>
          <p:spPr bwMode="auto">
            <a:xfrm>
              <a:off x="417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7" name="Rectangle 25">
              <a:extLst>
                <a:ext uri="{FF2B5EF4-FFF2-40B4-BE49-F238E27FC236}">
                  <a16:creationId xmlns:a16="http://schemas.microsoft.com/office/drawing/2014/main" id="{25E7E1FC-0E38-4749-B9BC-3C2B36FDC85D}"/>
                </a:ext>
              </a:extLst>
            </p:cNvPr>
            <p:cNvSpPr>
              <a:spLocks noChangeArrowheads="1"/>
            </p:cNvSpPr>
            <p:nvPr/>
          </p:nvSpPr>
          <p:spPr bwMode="auto">
            <a:xfrm>
              <a:off x="432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8" name="Rectangle 26">
              <a:extLst>
                <a:ext uri="{FF2B5EF4-FFF2-40B4-BE49-F238E27FC236}">
                  <a16:creationId xmlns:a16="http://schemas.microsoft.com/office/drawing/2014/main" id="{02621CB0-4553-234E-A58F-1F50DAE833DD}"/>
                </a:ext>
              </a:extLst>
            </p:cNvPr>
            <p:cNvSpPr>
              <a:spLocks noChangeArrowheads="1"/>
            </p:cNvSpPr>
            <p:nvPr/>
          </p:nvSpPr>
          <p:spPr bwMode="auto">
            <a:xfrm>
              <a:off x="446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9" name="Rectangle 27">
              <a:extLst>
                <a:ext uri="{FF2B5EF4-FFF2-40B4-BE49-F238E27FC236}">
                  <a16:creationId xmlns:a16="http://schemas.microsoft.com/office/drawing/2014/main" id="{03453F2D-BA16-634A-85A1-4DD05C5B6919}"/>
                </a:ext>
              </a:extLst>
            </p:cNvPr>
            <p:cNvSpPr>
              <a:spLocks noChangeArrowheads="1"/>
            </p:cNvSpPr>
            <p:nvPr/>
          </p:nvSpPr>
          <p:spPr bwMode="auto">
            <a:xfrm>
              <a:off x="460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0" name="Rectangle 28">
              <a:extLst>
                <a:ext uri="{FF2B5EF4-FFF2-40B4-BE49-F238E27FC236}">
                  <a16:creationId xmlns:a16="http://schemas.microsoft.com/office/drawing/2014/main" id="{1373DC95-F3C8-2B4C-B896-30E318545F92}"/>
                </a:ext>
              </a:extLst>
            </p:cNvPr>
            <p:cNvSpPr>
              <a:spLocks noChangeArrowheads="1"/>
            </p:cNvSpPr>
            <p:nvPr/>
          </p:nvSpPr>
          <p:spPr bwMode="auto">
            <a:xfrm>
              <a:off x="4752"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1" name="Rectangle 29">
              <a:extLst>
                <a:ext uri="{FF2B5EF4-FFF2-40B4-BE49-F238E27FC236}">
                  <a16:creationId xmlns:a16="http://schemas.microsoft.com/office/drawing/2014/main" id="{B8127662-403E-2940-BAF1-D7C7D15184F2}"/>
                </a:ext>
              </a:extLst>
            </p:cNvPr>
            <p:cNvSpPr>
              <a:spLocks noChangeArrowheads="1"/>
            </p:cNvSpPr>
            <p:nvPr/>
          </p:nvSpPr>
          <p:spPr bwMode="auto">
            <a:xfrm>
              <a:off x="4896"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2" name="Rectangle 30">
              <a:extLst>
                <a:ext uri="{FF2B5EF4-FFF2-40B4-BE49-F238E27FC236}">
                  <a16:creationId xmlns:a16="http://schemas.microsoft.com/office/drawing/2014/main" id="{E07879E6-8EB2-634C-BAFA-F54E03A429FB}"/>
                </a:ext>
              </a:extLst>
            </p:cNvPr>
            <p:cNvSpPr>
              <a:spLocks noChangeArrowheads="1"/>
            </p:cNvSpPr>
            <p:nvPr/>
          </p:nvSpPr>
          <p:spPr bwMode="auto">
            <a:xfrm>
              <a:off x="5040"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3" name="Rectangle 31">
              <a:extLst>
                <a:ext uri="{FF2B5EF4-FFF2-40B4-BE49-F238E27FC236}">
                  <a16:creationId xmlns:a16="http://schemas.microsoft.com/office/drawing/2014/main" id="{96C106D4-D34A-A248-9031-CA68C2A9F9D5}"/>
                </a:ext>
              </a:extLst>
            </p:cNvPr>
            <p:cNvSpPr>
              <a:spLocks noChangeArrowheads="1"/>
            </p:cNvSpPr>
            <p:nvPr/>
          </p:nvSpPr>
          <p:spPr bwMode="auto">
            <a:xfrm>
              <a:off x="5184"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94" name="Rectangle 32">
              <a:extLst>
                <a:ext uri="{FF2B5EF4-FFF2-40B4-BE49-F238E27FC236}">
                  <a16:creationId xmlns:a16="http://schemas.microsoft.com/office/drawing/2014/main" id="{1EDF3B38-B663-3644-8890-0C710C0BC8B7}"/>
                </a:ext>
              </a:extLst>
            </p:cNvPr>
            <p:cNvSpPr>
              <a:spLocks noChangeArrowheads="1"/>
            </p:cNvSpPr>
            <p:nvPr/>
          </p:nvSpPr>
          <p:spPr bwMode="auto">
            <a:xfrm>
              <a:off x="5328" y="3168"/>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4516" name="Group 33">
            <a:extLst>
              <a:ext uri="{FF2B5EF4-FFF2-40B4-BE49-F238E27FC236}">
                <a16:creationId xmlns:a16="http://schemas.microsoft.com/office/drawing/2014/main" id="{A50EE37D-04A8-0843-83B6-419DCD1FF3EB}"/>
              </a:ext>
            </a:extLst>
          </p:cNvPr>
          <p:cNvGrpSpPr>
            <a:grpSpLocks/>
          </p:cNvGrpSpPr>
          <p:nvPr/>
        </p:nvGrpSpPr>
        <p:grpSpPr bwMode="auto">
          <a:xfrm>
            <a:off x="3886200" y="1828800"/>
            <a:ext cx="3200400" cy="228600"/>
            <a:chOff x="960" y="2544"/>
            <a:chExt cx="2016" cy="144"/>
          </a:xfrm>
        </p:grpSpPr>
        <p:sp>
          <p:nvSpPr>
            <p:cNvPr id="64567" name="Rectangle 34">
              <a:extLst>
                <a:ext uri="{FF2B5EF4-FFF2-40B4-BE49-F238E27FC236}">
                  <a16:creationId xmlns:a16="http://schemas.microsoft.com/office/drawing/2014/main" id="{92DD3B29-BAE7-8B44-80AE-7EBCB5BB3964}"/>
                </a:ext>
              </a:extLst>
            </p:cNvPr>
            <p:cNvSpPr>
              <a:spLocks noChangeArrowheads="1"/>
            </p:cNvSpPr>
            <p:nvPr/>
          </p:nvSpPr>
          <p:spPr bwMode="auto">
            <a:xfrm>
              <a:off x="96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68" name="Rectangle 35">
              <a:extLst>
                <a:ext uri="{FF2B5EF4-FFF2-40B4-BE49-F238E27FC236}">
                  <a16:creationId xmlns:a16="http://schemas.microsoft.com/office/drawing/2014/main" id="{4C5C7B38-F059-DC45-950F-BA7EEFC8BA2E}"/>
                </a:ext>
              </a:extLst>
            </p:cNvPr>
            <p:cNvSpPr>
              <a:spLocks noChangeArrowheads="1"/>
            </p:cNvSpPr>
            <p:nvPr/>
          </p:nvSpPr>
          <p:spPr bwMode="auto">
            <a:xfrm>
              <a:off x="110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69" name="Rectangle 36">
              <a:extLst>
                <a:ext uri="{FF2B5EF4-FFF2-40B4-BE49-F238E27FC236}">
                  <a16:creationId xmlns:a16="http://schemas.microsoft.com/office/drawing/2014/main" id="{2798F168-0BC6-5442-A742-449E0B3795B6}"/>
                </a:ext>
              </a:extLst>
            </p:cNvPr>
            <p:cNvSpPr>
              <a:spLocks noChangeArrowheads="1"/>
            </p:cNvSpPr>
            <p:nvPr/>
          </p:nvSpPr>
          <p:spPr bwMode="auto">
            <a:xfrm>
              <a:off x="124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0" name="Rectangle 37">
              <a:extLst>
                <a:ext uri="{FF2B5EF4-FFF2-40B4-BE49-F238E27FC236}">
                  <a16:creationId xmlns:a16="http://schemas.microsoft.com/office/drawing/2014/main" id="{338FF215-75EB-6B40-AA55-EF240F9F93F3}"/>
                </a:ext>
              </a:extLst>
            </p:cNvPr>
            <p:cNvSpPr>
              <a:spLocks noChangeArrowheads="1"/>
            </p:cNvSpPr>
            <p:nvPr/>
          </p:nvSpPr>
          <p:spPr bwMode="auto">
            <a:xfrm>
              <a:off x="139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1" name="Rectangle 38">
              <a:extLst>
                <a:ext uri="{FF2B5EF4-FFF2-40B4-BE49-F238E27FC236}">
                  <a16:creationId xmlns:a16="http://schemas.microsoft.com/office/drawing/2014/main" id="{046665F2-FE78-0043-A72A-1370EDAB4109}"/>
                </a:ext>
              </a:extLst>
            </p:cNvPr>
            <p:cNvSpPr>
              <a:spLocks noChangeArrowheads="1"/>
            </p:cNvSpPr>
            <p:nvPr/>
          </p:nvSpPr>
          <p:spPr bwMode="auto">
            <a:xfrm>
              <a:off x="153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2" name="Rectangle 39">
              <a:extLst>
                <a:ext uri="{FF2B5EF4-FFF2-40B4-BE49-F238E27FC236}">
                  <a16:creationId xmlns:a16="http://schemas.microsoft.com/office/drawing/2014/main" id="{097279CC-17F3-D24B-9728-F0D4183C881F}"/>
                </a:ext>
              </a:extLst>
            </p:cNvPr>
            <p:cNvSpPr>
              <a:spLocks noChangeArrowheads="1"/>
            </p:cNvSpPr>
            <p:nvPr/>
          </p:nvSpPr>
          <p:spPr bwMode="auto">
            <a:xfrm>
              <a:off x="168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3" name="Rectangle 40">
              <a:extLst>
                <a:ext uri="{FF2B5EF4-FFF2-40B4-BE49-F238E27FC236}">
                  <a16:creationId xmlns:a16="http://schemas.microsoft.com/office/drawing/2014/main" id="{917450FE-B068-FD49-BC44-E7B9D45013C9}"/>
                </a:ext>
              </a:extLst>
            </p:cNvPr>
            <p:cNvSpPr>
              <a:spLocks noChangeArrowheads="1"/>
            </p:cNvSpPr>
            <p:nvPr/>
          </p:nvSpPr>
          <p:spPr bwMode="auto">
            <a:xfrm>
              <a:off x="182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4" name="Rectangle 41">
              <a:extLst>
                <a:ext uri="{FF2B5EF4-FFF2-40B4-BE49-F238E27FC236}">
                  <a16:creationId xmlns:a16="http://schemas.microsoft.com/office/drawing/2014/main" id="{6DF5E786-8E18-444C-BD83-6E624CA3A485}"/>
                </a:ext>
              </a:extLst>
            </p:cNvPr>
            <p:cNvSpPr>
              <a:spLocks noChangeArrowheads="1"/>
            </p:cNvSpPr>
            <p:nvPr/>
          </p:nvSpPr>
          <p:spPr bwMode="auto">
            <a:xfrm>
              <a:off x="196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5" name="Rectangle 42">
              <a:extLst>
                <a:ext uri="{FF2B5EF4-FFF2-40B4-BE49-F238E27FC236}">
                  <a16:creationId xmlns:a16="http://schemas.microsoft.com/office/drawing/2014/main" id="{8E674866-256B-314C-87BF-B006EE60466D}"/>
                </a:ext>
              </a:extLst>
            </p:cNvPr>
            <p:cNvSpPr>
              <a:spLocks noChangeArrowheads="1"/>
            </p:cNvSpPr>
            <p:nvPr/>
          </p:nvSpPr>
          <p:spPr bwMode="auto">
            <a:xfrm>
              <a:off x="211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6" name="Rectangle 43">
              <a:extLst>
                <a:ext uri="{FF2B5EF4-FFF2-40B4-BE49-F238E27FC236}">
                  <a16:creationId xmlns:a16="http://schemas.microsoft.com/office/drawing/2014/main" id="{23E94892-59D2-5945-BC9A-4C6CBDB38489}"/>
                </a:ext>
              </a:extLst>
            </p:cNvPr>
            <p:cNvSpPr>
              <a:spLocks noChangeArrowheads="1"/>
            </p:cNvSpPr>
            <p:nvPr/>
          </p:nvSpPr>
          <p:spPr bwMode="auto">
            <a:xfrm>
              <a:off x="2256"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7" name="Rectangle 44">
              <a:extLst>
                <a:ext uri="{FF2B5EF4-FFF2-40B4-BE49-F238E27FC236}">
                  <a16:creationId xmlns:a16="http://schemas.microsoft.com/office/drawing/2014/main" id="{166DF6BF-2660-EA4C-9632-86D72C6EACE1}"/>
                </a:ext>
              </a:extLst>
            </p:cNvPr>
            <p:cNvSpPr>
              <a:spLocks noChangeArrowheads="1"/>
            </p:cNvSpPr>
            <p:nvPr/>
          </p:nvSpPr>
          <p:spPr bwMode="auto">
            <a:xfrm>
              <a:off x="2400"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8" name="Rectangle 45">
              <a:extLst>
                <a:ext uri="{FF2B5EF4-FFF2-40B4-BE49-F238E27FC236}">
                  <a16:creationId xmlns:a16="http://schemas.microsoft.com/office/drawing/2014/main" id="{54DFE821-C0FC-EE42-8756-22D90EC733CB}"/>
                </a:ext>
              </a:extLst>
            </p:cNvPr>
            <p:cNvSpPr>
              <a:spLocks noChangeArrowheads="1"/>
            </p:cNvSpPr>
            <p:nvPr/>
          </p:nvSpPr>
          <p:spPr bwMode="auto">
            <a:xfrm>
              <a:off x="2544"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79" name="Rectangle 46">
              <a:extLst>
                <a:ext uri="{FF2B5EF4-FFF2-40B4-BE49-F238E27FC236}">
                  <a16:creationId xmlns:a16="http://schemas.microsoft.com/office/drawing/2014/main" id="{E3BE4932-5989-DC4A-A10D-51A63D6E7AEF}"/>
                </a:ext>
              </a:extLst>
            </p:cNvPr>
            <p:cNvSpPr>
              <a:spLocks noChangeArrowheads="1"/>
            </p:cNvSpPr>
            <p:nvPr/>
          </p:nvSpPr>
          <p:spPr bwMode="auto">
            <a:xfrm>
              <a:off x="2688"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80" name="Rectangle 47">
              <a:extLst>
                <a:ext uri="{FF2B5EF4-FFF2-40B4-BE49-F238E27FC236}">
                  <a16:creationId xmlns:a16="http://schemas.microsoft.com/office/drawing/2014/main" id="{93A97D16-9044-8842-90A6-68A64E812EC0}"/>
                </a:ext>
              </a:extLst>
            </p:cNvPr>
            <p:cNvSpPr>
              <a:spLocks noChangeArrowheads="1"/>
            </p:cNvSpPr>
            <p:nvPr/>
          </p:nvSpPr>
          <p:spPr bwMode="auto">
            <a:xfrm>
              <a:off x="2832" y="25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4517" name="Rectangle 48">
            <a:extLst>
              <a:ext uri="{FF2B5EF4-FFF2-40B4-BE49-F238E27FC236}">
                <a16:creationId xmlns:a16="http://schemas.microsoft.com/office/drawing/2014/main" id="{9D1D8EE6-7F89-FD4D-835C-37C5C88BD56C}"/>
              </a:ext>
            </a:extLst>
          </p:cNvPr>
          <p:cNvSpPr>
            <a:spLocks noChangeArrowheads="1"/>
          </p:cNvSpPr>
          <p:nvPr/>
        </p:nvSpPr>
        <p:spPr bwMode="auto">
          <a:xfrm>
            <a:off x="50292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18" name="Rectangle 49">
            <a:extLst>
              <a:ext uri="{FF2B5EF4-FFF2-40B4-BE49-F238E27FC236}">
                <a16:creationId xmlns:a16="http://schemas.microsoft.com/office/drawing/2014/main" id="{353FBEA5-E74E-0A4D-AE8E-9C38DCD45E41}"/>
              </a:ext>
            </a:extLst>
          </p:cNvPr>
          <p:cNvSpPr>
            <a:spLocks noChangeArrowheads="1"/>
          </p:cNvSpPr>
          <p:nvPr/>
        </p:nvSpPr>
        <p:spPr bwMode="auto">
          <a:xfrm>
            <a:off x="4800600" y="1828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19" name="Rectangle 50">
            <a:extLst>
              <a:ext uri="{FF2B5EF4-FFF2-40B4-BE49-F238E27FC236}">
                <a16:creationId xmlns:a16="http://schemas.microsoft.com/office/drawing/2014/main" id="{BF20088A-FC63-554E-9D3B-5F0A7869C81B}"/>
              </a:ext>
            </a:extLst>
          </p:cNvPr>
          <p:cNvSpPr>
            <a:spLocks noChangeArrowheads="1"/>
          </p:cNvSpPr>
          <p:nvPr/>
        </p:nvSpPr>
        <p:spPr bwMode="auto">
          <a:xfrm>
            <a:off x="5257800" y="20574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20" name="Rectangle 51">
            <a:extLst>
              <a:ext uri="{FF2B5EF4-FFF2-40B4-BE49-F238E27FC236}">
                <a16:creationId xmlns:a16="http://schemas.microsoft.com/office/drawing/2014/main" id="{40562E9F-069D-BE45-BE55-66490C03F153}"/>
              </a:ext>
            </a:extLst>
          </p:cNvPr>
          <p:cNvSpPr>
            <a:spLocks noChangeArrowheads="1"/>
          </p:cNvSpPr>
          <p:nvPr/>
        </p:nvSpPr>
        <p:spPr bwMode="auto">
          <a:xfrm>
            <a:off x="2590800" y="4876800"/>
            <a:ext cx="228600" cy="228600"/>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21" name="Rectangle 52">
            <a:extLst>
              <a:ext uri="{FF2B5EF4-FFF2-40B4-BE49-F238E27FC236}">
                <a16:creationId xmlns:a16="http://schemas.microsoft.com/office/drawing/2014/main" id="{8C547E5A-ABED-BF4F-B822-F65AF66A0C85}"/>
              </a:ext>
            </a:extLst>
          </p:cNvPr>
          <p:cNvSpPr>
            <a:spLocks noChangeArrowheads="1"/>
          </p:cNvSpPr>
          <p:nvPr/>
        </p:nvSpPr>
        <p:spPr bwMode="auto">
          <a:xfrm>
            <a:off x="6477000" y="4876800"/>
            <a:ext cx="228600" cy="228600"/>
          </a:xfrm>
          <a:prstGeom prst="rect">
            <a:avLst/>
          </a:prstGeom>
          <a:solidFill>
            <a:srgbClr val="800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4522" name="AutoShape 53">
            <a:extLst>
              <a:ext uri="{FF2B5EF4-FFF2-40B4-BE49-F238E27FC236}">
                <a16:creationId xmlns:a16="http://schemas.microsoft.com/office/drawing/2014/main" id="{4013933E-8749-DD4D-9193-CBDD6D0D9121}"/>
              </a:ext>
            </a:extLst>
          </p:cNvPr>
          <p:cNvCxnSpPr>
            <a:cxnSpLocks noChangeShapeType="1"/>
            <a:stCxn id="64521" idx="0"/>
            <a:endCxn id="64518" idx="2"/>
          </p:cNvCxnSpPr>
          <p:nvPr/>
        </p:nvCxnSpPr>
        <p:spPr bwMode="auto">
          <a:xfrm flipH="1" flipV="1">
            <a:off x="4914900" y="2066925"/>
            <a:ext cx="16764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23" name="AutoShape 54">
            <a:extLst>
              <a:ext uri="{FF2B5EF4-FFF2-40B4-BE49-F238E27FC236}">
                <a16:creationId xmlns:a16="http://schemas.microsoft.com/office/drawing/2014/main" id="{EEC293C5-1633-0D4B-BBD0-323CD956D392}"/>
              </a:ext>
            </a:extLst>
          </p:cNvPr>
          <p:cNvCxnSpPr>
            <a:cxnSpLocks noChangeShapeType="1"/>
            <a:stCxn id="64520" idx="0"/>
            <a:endCxn id="64518" idx="2"/>
          </p:cNvCxnSpPr>
          <p:nvPr/>
        </p:nvCxnSpPr>
        <p:spPr bwMode="auto">
          <a:xfrm flipV="1">
            <a:off x="2705100" y="2066925"/>
            <a:ext cx="22098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24" name="Line 55">
            <a:extLst>
              <a:ext uri="{FF2B5EF4-FFF2-40B4-BE49-F238E27FC236}">
                <a16:creationId xmlns:a16="http://schemas.microsoft.com/office/drawing/2014/main" id="{07302924-B119-E44C-BD6E-58B4D451C579}"/>
              </a:ext>
            </a:extLst>
          </p:cNvPr>
          <p:cNvSpPr>
            <a:spLocks noChangeShapeType="1"/>
          </p:cNvSpPr>
          <p:nvPr/>
        </p:nvSpPr>
        <p:spPr bwMode="auto">
          <a:xfrm>
            <a:off x="4800600" y="2057400"/>
            <a:ext cx="228600" cy="0"/>
          </a:xfrm>
          <a:prstGeom prst="line">
            <a:avLst/>
          </a:prstGeom>
          <a:noFill/>
          <a:ln w="50800">
            <a:solidFill>
              <a:srgbClr val="8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4525" name="Rectangle 56">
            <a:extLst>
              <a:ext uri="{FF2B5EF4-FFF2-40B4-BE49-F238E27FC236}">
                <a16:creationId xmlns:a16="http://schemas.microsoft.com/office/drawing/2014/main" id="{B0307368-FD92-A348-A951-4E4628AD60F4}"/>
              </a:ext>
            </a:extLst>
          </p:cNvPr>
          <p:cNvSpPr>
            <a:spLocks noChangeArrowheads="1"/>
          </p:cNvSpPr>
          <p:nvPr/>
        </p:nvSpPr>
        <p:spPr bwMode="auto">
          <a:xfrm>
            <a:off x="2362200" y="4876800"/>
            <a:ext cx="228600" cy="228600"/>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26" name="Rectangle 57">
            <a:extLst>
              <a:ext uri="{FF2B5EF4-FFF2-40B4-BE49-F238E27FC236}">
                <a16:creationId xmlns:a16="http://schemas.microsoft.com/office/drawing/2014/main" id="{9EACDAE9-6B32-F346-B66C-338EF3B31BA9}"/>
              </a:ext>
            </a:extLst>
          </p:cNvPr>
          <p:cNvSpPr>
            <a:spLocks noChangeArrowheads="1"/>
          </p:cNvSpPr>
          <p:nvPr/>
        </p:nvSpPr>
        <p:spPr bwMode="auto">
          <a:xfrm>
            <a:off x="6248400" y="4876800"/>
            <a:ext cx="228600" cy="228600"/>
          </a:xfrm>
          <a:prstGeom prst="rect">
            <a:avLst/>
          </a:prstGeom>
          <a:solidFill>
            <a:srgbClr val="00800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4527" name="AutoShape 58">
            <a:extLst>
              <a:ext uri="{FF2B5EF4-FFF2-40B4-BE49-F238E27FC236}">
                <a16:creationId xmlns:a16="http://schemas.microsoft.com/office/drawing/2014/main" id="{43C9A38E-77C9-1D41-BCDF-8B64DD6240A5}"/>
              </a:ext>
            </a:extLst>
          </p:cNvPr>
          <p:cNvCxnSpPr>
            <a:cxnSpLocks noChangeShapeType="1"/>
            <a:stCxn id="64526" idx="0"/>
            <a:endCxn id="64517" idx="2"/>
          </p:cNvCxnSpPr>
          <p:nvPr/>
        </p:nvCxnSpPr>
        <p:spPr bwMode="auto">
          <a:xfrm flipH="1" flipV="1">
            <a:off x="5143500" y="2066925"/>
            <a:ext cx="12192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28" name="AutoShape 59">
            <a:extLst>
              <a:ext uri="{FF2B5EF4-FFF2-40B4-BE49-F238E27FC236}">
                <a16:creationId xmlns:a16="http://schemas.microsoft.com/office/drawing/2014/main" id="{E8E8D7AD-C3C4-C64E-8BEC-7467B7A0F2AE}"/>
              </a:ext>
            </a:extLst>
          </p:cNvPr>
          <p:cNvCxnSpPr>
            <a:cxnSpLocks noChangeShapeType="1"/>
            <a:stCxn id="64525" idx="0"/>
            <a:endCxn id="64517" idx="2"/>
          </p:cNvCxnSpPr>
          <p:nvPr/>
        </p:nvCxnSpPr>
        <p:spPr bwMode="auto">
          <a:xfrm flipV="1">
            <a:off x="2476500" y="2066925"/>
            <a:ext cx="2667000" cy="28003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29" name="Line 60">
            <a:extLst>
              <a:ext uri="{FF2B5EF4-FFF2-40B4-BE49-F238E27FC236}">
                <a16:creationId xmlns:a16="http://schemas.microsoft.com/office/drawing/2014/main" id="{BFADBA75-EC00-2740-A78A-162E677748AC}"/>
              </a:ext>
            </a:extLst>
          </p:cNvPr>
          <p:cNvSpPr>
            <a:spLocks noChangeShapeType="1"/>
          </p:cNvSpPr>
          <p:nvPr/>
        </p:nvSpPr>
        <p:spPr bwMode="auto">
          <a:xfrm>
            <a:off x="5029200" y="2057400"/>
            <a:ext cx="228600" cy="0"/>
          </a:xfrm>
          <a:prstGeom prst="line">
            <a:avLst/>
          </a:prstGeom>
          <a:noFill/>
          <a:ln w="50800">
            <a:solidFill>
              <a:srgbClr val="008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4530" name="Line 61">
            <a:extLst>
              <a:ext uri="{FF2B5EF4-FFF2-40B4-BE49-F238E27FC236}">
                <a16:creationId xmlns:a16="http://schemas.microsoft.com/office/drawing/2014/main" id="{592CD5CB-B32B-AC43-8C8C-CFD867645CA3}"/>
              </a:ext>
            </a:extLst>
          </p:cNvPr>
          <p:cNvSpPr>
            <a:spLocks noChangeShapeType="1"/>
          </p:cNvSpPr>
          <p:nvPr/>
        </p:nvSpPr>
        <p:spPr bwMode="auto">
          <a:xfrm>
            <a:off x="5257800" y="2286000"/>
            <a:ext cx="228600" cy="0"/>
          </a:xfrm>
          <a:prstGeom prst="line">
            <a:avLst/>
          </a:prstGeom>
          <a:noFill/>
          <a:ln w="50800">
            <a:solidFill>
              <a:srgbClr val="800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cxnSp>
        <p:nvCxnSpPr>
          <p:cNvPr id="64531" name="AutoShape 62">
            <a:extLst>
              <a:ext uri="{FF2B5EF4-FFF2-40B4-BE49-F238E27FC236}">
                <a16:creationId xmlns:a16="http://schemas.microsoft.com/office/drawing/2014/main" id="{6C65F542-0E3D-CB4F-A847-5FE451E9E5FB}"/>
              </a:ext>
            </a:extLst>
          </p:cNvPr>
          <p:cNvCxnSpPr>
            <a:cxnSpLocks noChangeShapeType="1"/>
          </p:cNvCxnSpPr>
          <p:nvPr/>
        </p:nvCxnSpPr>
        <p:spPr bwMode="auto">
          <a:xfrm flipH="1">
            <a:off x="2019300" y="2295525"/>
            <a:ext cx="3352800" cy="25717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32" name="Rectangle 63">
            <a:extLst>
              <a:ext uri="{FF2B5EF4-FFF2-40B4-BE49-F238E27FC236}">
                <a16:creationId xmlns:a16="http://schemas.microsoft.com/office/drawing/2014/main" id="{ED4E440A-1D41-7B47-929F-584275D5998E}"/>
              </a:ext>
            </a:extLst>
          </p:cNvPr>
          <p:cNvSpPr>
            <a:spLocks noChangeArrowheads="1"/>
          </p:cNvSpPr>
          <p:nvPr/>
        </p:nvSpPr>
        <p:spPr bwMode="auto">
          <a:xfrm>
            <a:off x="1905000" y="4876800"/>
            <a:ext cx="228600" cy="228600"/>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33" name="Rectangle 64">
            <a:extLst>
              <a:ext uri="{FF2B5EF4-FFF2-40B4-BE49-F238E27FC236}">
                <a16:creationId xmlns:a16="http://schemas.microsoft.com/office/drawing/2014/main" id="{9C7946FD-C4AC-0845-AF0B-FCC8D8827522}"/>
              </a:ext>
            </a:extLst>
          </p:cNvPr>
          <p:cNvSpPr>
            <a:spLocks noChangeArrowheads="1"/>
          </p:cNvSpPr>
          <p:nvPr/>
        </p:nvSpPr>
        <p:spPr bwMode="auto">
          <a:xfrm>
            <a:off x="6019800" y="4876800"/>
            <a:ext cx="228600" cy="228600"/>
          </a:xfrm>
          <a:prstGeom prst="rect">
            <a:avLst/>
          </a:prstGeom>
          <a:solidFill>
            <a:srgbClr val="800080"/>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cxnSp>
        <p:nvCxnSpPr>
          <p:cNvPr id="64534" name="AutoShape 65">
            <a:extLst>
              <a:ext uri="{FF2B5EF4-FFF2-40B4-BE49-F238E27FC236}">
                <a16:creationId xmlns:a16="http://schemas.microsoft.com/office/drawing/2014/main" id="{5AA3CD61-89E9-4F40-8DEF-DE3D2AD16BEE}"/>
              </a:ext>
            </a:extLst>
          </p:cNvPr>
          <p:cNvCxnSpPr>
            <a:cxnSpLocks noChangeShapeType="1"/>
          </p:cNvCxnSpPr>
          <p:nvPr/>
        </p:nvCxnSpPr>
        <p:spPr bwMode="auto">
          <a:xfrm flipH="1" flipV="1">
            <a:off x="5372100" y="2295525"/>
            <a:ext cx="762000" cy="2571750"/>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35" name="AutoShape 66">
            <a:extLst>
              <a:ext uri="{FF2B5EF4-FFF2-40B4-BE49-F238E27FC236}">
                <a16:creationId xmlns:a16="http://schemas.microsoft.com/office/drawing/2014/main" id="{F5E44AFA-48B1-9D4D-B215-F4AC52AAA429}"/>
              </a:ext>
            </a:extLst>
          </p:cNvPr>
          <p:cNvCxnSpPr>
            <a:cxnSpLocks noChangeShapeType="1"/>
          </p:cNvCxnSpPr>
          <p:nvPr/>
        </p:nvCxnSpPr>
        <p:spPr bwMode="auto">
          <a:xfrm flipV="1">
            <a:off x="2247900" y="2171700"/>
            <a:ext cx="3000375" cy="2695575"/>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sp>
        <p:nvSpPr>
          <p:cNvPr id="64536" name="Line 67">
            <a:extLst>
              <a:ext uri="{FF2B5EF4-FFF2-40B4-BE49-F238E27FC236}">
                <a16:creationId xmlns:a16="http://schemas.microsoft.com/office/drawing/2014/main" id="{31DC0FD8-A047-5747-A9C1-432C2F5C7CD6}"/>
              </a:ext>
            </a:extLst>
          </p:cNvPr>
          <p:cNvSpPr>
            <a:spLocks noChangeShapeType="1"/>
          </p:cNvSpPr>
          <p:nvPr/>
        </p:nvSpPr>
        <p:spPr bwMode="auto">
          <a:xfrm>
            <a:off x="5257800" y="2057400"/>
            <a:ext cx="0" cy="228600"/>
          </a:xfrm>
          <a:prstGeom prst="line">
            <a:avLst/>
          </a:prstGeom>
          <a:noFill/>
          <a:ln w="50800">
            <a:solidFill>
              <a:schemeClr val="accent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4537" name="Rectangle 68">
            <a:extLst>
              <a:ext uri="{FF2B5EF4-FFF2-40B4-BE49-F238E27FC236}">
                <a16:creationId xmlns:a16="http://schemas.microsoft.com/office/drawing/2014/main" id="{E06DA593-5FDA-A146-927C-1C51FF1EA443}"/>
              </a:ext>
            </a:extLst>
          </p:cNvPr>
          <p:cNvSpPr>
            <a:spLocks noChangeArrowheads="1"/>
          </p:cNvSpPr>
          <p:nvPr/>
        </p:nvSpPr>
        <p:spPr bwMode="auto">
          <a:xfrm>
            <a:off x="2133600" y="4876800"/>
            <a:ext cx="228600" cy="228600"/>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38" name="Rectangle 69">
            <a:extLst>
              <a:ext uri="{FF2B5EF4-FFF2-40B4-BE49-F238E27FC236}">
                <a16:creationId xmlns:a16="http://schemas.microsoft.com/office/drawing/2014/main" id="{98FD5CB2-3097-3742-B4B5-CB66A95AA6D4}"/>
              </a:ext>
            </a:extLst>
          </p:cNvPr>
          <p:cNvSpPr>
            <a:spLocks noChangeArrowheads="1"/>
          </p:cNvSpPr>
          <p:nvPr/>
        </p:nvSpPr>
        <p:spPr bwMode="auto">
          <a:xfrm>
            <a:off x="5791200" y="4876800"/>
            <a:ext cx="228600" cy="228600"/>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39" name="Line 70">
            <a:extLst>
              <a:ext uri="{FF2B5EF4-FFF2-40B4-BE49-F238E27FC236}">
                <a16:creationId xmlns:a16="http://schemas.microsoft.com/office/drawing/2014/main" id="{FB8D017F-A795-AA42-9E3E-5725F655E9BD}"/>
              </a:ext>
            </a:extLst>
          </p:cNvPr>
          <p:cNvSpPr>
            <a:spLocks noChangeShapeType="1"/>
          </p:cNvSpPr>
          <p:nvPr/>
        </p:nvSpPr>
        <p:spPr bwMode="auto">
          <a:xfrm>
            <a:off x="5486400" y="2057400"/>
            <a:ext cx="0" cy="228600"/>
          </a:xfrm>
          <a:prstGeom prst="line">
            <a:avLst/>
          </a:prstGeom>
          <a:noFill/>
          <a:ln w="50800">
            <a:solidFill>
              <a:schemeClr val="folHlink"/>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64540" name="Group 71">
            <a:extLst>
              <a:ext uri="{FF2B5EF4-FFF2-40B4-BE49-F238E27FC236}">
                <a16:creationId xmlns:a16="http://schemas.microsoft.com/office/drawing/2014/main" id="{F55CBC9D-7D91-3D48-9E42-CB13EB91FBA5}"/>
              </a:ext>
            </a:extLst>
          </p:cNvPr>
          <p:cNvGrpSpPr>
            <a:grpSpLocks/>
          </p:cNvGrpSpPr>
          <p:nvPr/>
        </p:nvGrpSpPr>
        <p:grpSpPr bwMode="auto">
          <a:xfrm>
            <a:off x="1447800" y="4419600"/>
            <a:ext cx="4298950" cy="457200"/>
            <a:chOff x="912" y="2880"/>
            <a:chExt cx="2708" cy="288"/>
          </a:xfrm>
        </p:grpSpPr>
        <p:sp>
          <p:nvSpPr>
            <p:cNvPr id="64565" name="Text Box 72">
              <a:extLst>
                <a:ext uri="{FF2B5EF4-FFF2-40B4-BE49-F238E27FC236}">
                  <a16:creationId xmlns:a16="http://schemas.microsoft.com/office/drawing/2014/main" id="{5409E939-D9BF-0442-8A1F-B30C004F0C98}"/>
                </a:ext>
              </a:extLst>
            </p:cNvPr>
            <p:cNvSpPr txBox="1">
              <a:spLocks noChangeArrowheads="1"/>
            </p:cNvSpPr>
            <p:nvPr/>
          </p:nvSpPr>
          <p:spPr bwMode="auto">
            <a:xfrm>
              <a:off x="9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sp>
          <p:nvSpPr>
            <p:cNvPr id="64566" name="Text Box 73">
              <a:extLst>
                <a:ext uri="{FF2B5EF4-FFF2-40B4-BE49-F238E27FC236}">
                  <a16:creationId xmlns:a16="http://schemas.microsoft.com/office/drawing/2014/main" id="{CABE76EB-F712-7D46-B40E-A728D1C52C59}"/>
                </a:ext>
              </a:extLst>
            </p:cNvPr>
            <p:cNvSpPr txBox="1">
              <a:spLocks noChangeArrowheads="1"/>
            </p:cNvSpPr>
            <p:nvPr/>
          </p:nvSpPr>
          <p:spPr bwMode="auto">
            <a:xfrm>
              <a:off x="3312" y="2880"/>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b="1">
                  <a:latin typeface="Times New Roman" panose="02020603050405020304" pitchFamily="18" charset="0"/>
                </a:rPr>
                <a:t>…</a:t>
              </a:r>
            </a:p>
          </p:txBody>
        </p:sp>
      </p:grpSp>
      <p:sp>
        <p:nvSpPr>
          <p:cNvPr id="64541" name="Text Box 74">
            <a:extLst>
              <a:ext uri="{FF2B5EF4-FFF2-40B4-BE49-F238E27FC236}">
                <a16:creationId xmlns:a16="http://schemas.microsoft.com/office/drawing/2014/main" id="{4E818308-C535-D743-92A2-B841183D96E4}"/>
              </a:ext>
            </a:extLst>
          </p:cNvPr>
          <p:cNvSpPr txBox="1">
            <a:spLocks noChangeArrowheads="1"/>
          </p:cNvSpPr>
          <p:nvPr/>
        </p:nvSpPr>
        <p:spPr bwMode="auto">
          <a:xfrm>
            <a:off x="304800" y="41148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4542" name="Text Box 75">
            <a:extLst>
              <a:ext uri="{FF2B5EF4-FFF2-40B4-BE49-F238E27FC236}">
                <a16:creationId xmlns:a16="http://schemas.microsoft.com/office/drawing/2014/main" id="{C8B398BD-A1BC-D248-BE35-28348242E8CA}"/>
              </a:ext>
            </a:extLst>
          </p:cNvPr>
          <p:cNvSpPr txBox="1">
            <a:spLocks noChangeArrowheads="1"/>
          </p:cNvSpPr>
          <p:nvPr/>
        </p:nvSpPr>
        <p:spPr bwMode="auto">
          <a:xfrm>
            <a:off x="6934200" y="4114800"/>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grpSp>
        <p:nvGrpSpPr>
          <p:cNvPr id="64543" name="Group 76">
            <a:extLst>
              <a:ext uri="{FF2B5EF4-FFF2-40B4-BE49-F238E27FC236}">
                <a16:creationId xmlns:a16="http://schemas.microsoft.com/office/drawing/2014/main" id="{1A4AF814-EC96-6641-8092-73C515C5E092}"/>
              </a:ext>
            </a:extLst>
          </p:cNvPr>
          <p:cNvGrpSpPr>
            <a:grpSpLocks/>
          </p:cNvGrpSpPr>
          <p:nvPr/>
        </p:nvGrpSpPr>
        <p:grpSpPr bwMode="auto">
          <a:xfrm>
            <a:off x="2705100" y="5114925"/>
            <a:ext cx="3886200" cy="523875"/>
            <a:chOff x="1704" y="3222"/>
            <a:chExt cx="2448" cy="330"/>
          </a:xfrm>
        </p:grpSpPr>
        <p:sp>
          <p:nvSpPr>
            <p:cNvPr id="64562" name="Text Box 77">
              <a:extLst>
                <a:ext uri="{FF2B5EF4-FFF2-40B4-BE49-F238E27FC236}">
                  <a16:creationId xmlns:a16="http://schemas.microsoft.com/office/drawing/2014/main" id="{F4E4C1E1-7038-FE43-9756-8E0BD4700863}"/>
                </a:ext>
              </a:extLst>
            </p:cNvPr>
            <p:cNvSpPr txBox="1">
              <a:spLocks noChangeArrowheads="1"/>
            </p:cNvSpPr>
            <p:nvPr/>
          </p:nvSpPr>
          <p:spPr bwMode="auto">
            <a:xfrm>
              <a:off x="2832" y="3360"/>
              <a:ext cx="4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a:latin typeface="Times New Roman" panose="02020603050405020304" pitchFamily="18" charset="0"/>
                </a:rPr>
                <a:t>Match</a:t>
              </a:r>
            </a:p>
          </p:txBody>
        </p:sp>
        <p:cxnSp>
          <p:nvCxnSpPr>
            <p:cNvPr id="64563" name="AutoShape 78">
              <a:extLst>
                <a:ext uri="{FF2B5EF4-FFF2-40B4-BE49-F238E27FC236}">
                  <a16:creationId xmlns:a16="http://schemas.microsoft.com/office/drawing/2014/main" id="{92B38AFE-C84B-9C48-8F6C-A9BF55E7B6D3}"/>
                </a:ext>
              </a:extLst>
            </p:cNvPr>
            <p:cNvCxnSpPr>
              <a:cxnSpLocks noChangeShapeType="1"/>
              <a:stCxn id="64520" idx="2"/>
              <a:endCxn id="64562" idx="1"/>
            </p:cNvCxnSpPr>
            <p:nvPr/>
          </p:nvCxnSpPr>
          <p:spPr bwMode="auto">
            <a:xfrm rot="16200000" flipH="1">
              <a:off x="2151" y="2775"/>
              <a:ext cx="234" cy="1128"/>
            </a:xfrm>
            <a:prstGeom prst="curved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64" name="AutoShape 79">
              <a:extLst>
                <a:ext uri="{FF2B5EF4-FFF2-40B4-BE49-F238E27FC236}">
                  <a16:creationId xmlns:a16="http://schemas.microsoft.com/office/drawing/2014/main" id="{D400FA04-914D-8F46-916F-21808AE3A909}"/>
                </a:ext>
              </a:extLst>
            </p:cNvPr>
            <p:cNvCxnSpPr>
              <a:cxnSpLocks noChangeShapeType="1"/>
              <a:stCxn id="64562" idx="3"/>
              <a:endCxn id="64521" idx="2"/>
            </p:cNvCxnSpPr>
            <p:nvPr/>
          </p:nvCxnSpPr>
          <p:spPr bwMode="auto">
            <a:xfrm flipV="1">
              <a:off x="3235" y="3222"/>
              <a:ext cx="917" cy="234"/>
            </a:xfrm>
            <a:prstGeom prst="curved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7" name="Group 80">
            <a:extLst>
              <a:ext uri="{FF2B5EF4-FFF2-40B4-BE49-F238E27FC236}">
                <a16:creationId xmlns:a16="http://schemas.microsoft.com/office/drawing/2014/main" id="{4467648B-4117-0847-AEAF-2A736CFF527A}"/>
              </a:ext>
            </a:extLst>
          </p:cNvPr>
          <p:cNvGrpSpPr>
            <a:grpSpLocks/>
          </p:cNvGrpSpPr>
          <p:nvPr/>
        </p:nvGrpSpPr>
        <p:grpSpPr bwMode="auto">
          <a:xfrm>
            <a:off x="2476500" y="5114925"/>
            <a:ext cx="3886200" cy="904875"/>
            <a:chOff x="1560" y="3222"/>
            <a:chExt cx="2448" cy="570"/>
          </a:xfrm>
        </p:grpSpPr>
        <p:sp>
          <p:nvSpPr>
            <p:cNvPr id="64559" name="Text Box 81">
              <a:extLst>
                <a:ext uri="{FF2B5EF4-FFF2-40B4-BE49-F238E27FC236}">
                  <a16:creationId xmlns:a16="http://schemas.microsoft.com/office/drawing/2014/main" id="{5D198636-EFE9-8047-B580-976996BD7C13}"/>
                </a:ext>
              </a:extLst>
            </p:cNvPr>
            <p:cNvSpPr txBox="1">
              <a:spLocks noChangeArrowheads="1"/>
            </p:cNvSpPr>
            <p:nvPr/>
          </p:nvSpPr>
          <p:spPr bwMode="auto">
            <a:xfrm>
              <a:off x="2640" y="3600"/>
              <a:ext cx="4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a:latin typeface="Times New Roman" panose="02020603050405020304" pitchFamily="18" charset="0"/>
                </a:rPr>
                <a:t>Match</a:t>
              </a:r>
            </a:p>
          </p:txBody>
        </p:sp>
        <p:cxnSp>
          <p:nvCxnSpPr>
            <p:cNvPr id="64560" name="AutoShape 82">
              <a:extLst>
                <a:ext uri="{FF2B5EF4-FFF2-40B4-BE49-F238E27FC236}">
                  <a16:creationId xmlns:a16="http://schemas.microsoft.com/office/drawing/2014/main" id="{ABC666B2-D3A6-3A4E-901D-08D53F5A99B7}"/>
                </a:ext>
              </a:extLst>
            </p:cNvPr>
            <p:cNvCxnSpPr>
              <a:cxnSpLocks noChangeShapeType="1"/>
              <a:stCxn id="64525" idx="2"/>
              <a:endCxn id="64559" idx="1"/>
            </p:cNvCxnSpPr>
            <p:nvPr/>
          </p:nvCxnSpPr>
          <p:spPr bwMode="auto">
            <a:xfrm rot="16200000" flipH="1">
              <a:off x="1863" y="2919"/>
              <a:ext cx="474" cy="1080"/>
            </a:xfrm>
            <a:prstGeom prst="curved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61" name="AutoShape 83">
              <a:extLst>
                <a:ext uri="{FF2B5EF4-FFF2-40B4-BE49-F238E27FC236}">
                  <a16:creationId xmlns:a16="http://schemas.microsoft.com/office/drawing/2014/main" id="{4FF3B26D-B59F-A440-8E7F-EA88F18CB35F}"/>
                </a:ext>
              </a:extLst>
            </p:cNvPr>
            <p:cNvCxnSpPr>
              <a:cxnSpLocks noChangeShapeType="1"/>
              <a:stCxn id="64559" idx="3"/>
              <a:endCxn id="64526" idx="2"/>
            </p:cNvCxnSpPr>
            <p:nvPr/>
          </p:nvCxnSpPr>
          <p:spPr bwMode="auto">
            <a:xfrm flipV="1">
              <a:off x="3043" y="3222"/>
              <a:ext cx="965" cy="474"/>
            </a:xfrm>
            <a:prstGeom prst="curved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cxnSp>
        <p:nvCxnSpPr>
          <p:cNvPr id="64545" name="AutoShape 84">
            <a:extLst>
              <a:ext uri="{FF2B5EF4-FFF2-40B4-BE49-F238E27FC236}">
                <a16:creationId xmlns:a16="http://schemas.microsoft.com/office/drawing/2014/main" id="{22F2CD7D-8DBF-C24F-9D47-D7B5D156117C}"/>
              </a:ext>
            </a:extLst>
          </p:cNvPr>
          <p:cNvCxnSpPr>
            <a:cxnSpLocks noChangeShapeType="1"/>
            <a:stCxn id="64519" idx="3"/>
            <a:endCxn id="64538" idx="0"/>
          </p:cNvCxnSpPr>
          <p:nvPr/>
        </p:nvCxnSpPr>
        <p:spPr bwMode="auto">
          <a:xfrm>
            <a:off x="5495925" y="2171700"/>
            <a:ext cx="409575" cy="2695575"/>
          </a:xfrm>
          <a:prstGeom prst="straightConnector1">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grpSp>
        <p:nvGrpSpPr>
          <p:cNvPr id="8" name="Group 85">
            <a:extLst>
              <a:ext uri="{FF2B5EF4-FFF2-40B4-BE49-F238E27FC236}">
                <a16:creationId xmlns:a16="http://schemas.microsoft.com/office/drawing/2014/main" id="{29BA3EA9-5E2F-964F-9011-4D73D9ECF1F6}"/>
              </a:ext>
            </a:extLst>
          </p:cNvPr>
          <p:cNvGrpSpPr>
            <a:grpSpLocks/>
          </p:cNvGrpSpPr>
          <p:nvPr/>
        </p:nvGrpSpPr>
        <p:grpSpPr bwMode="auto">
          <a:xfrm>
            <a:off x="2019300" y="5114925"/>
            <a:ext cx="4114800" cy="1285875"/>
            <a:chOff x="1272" y="3222"/>
            <a:chExt cx="2592" cy="810"/>
          </a:xfrm>
        </p:grpSpPr>
        <p:sp>
          <p:nvSpPr>
            <p:cNvPr id="64556" name="Text Box 86">
              <a:extLst>
                <a:ext uri="{FF2B5EF4-FFF2-40B4-BE49-F238E27FC236}">
                  <a16:creationId xmlns:a16="http://schemas.microsoft.com/office/drawing/2014/main" id="{63276005-BA52-9D46-9E01-1DAB76E18164}"/>
                </a:ext>
              </a:extLst>
            </p:cNvPr>
            <p:cNvSpPr txBox="1">
              <a:spLocks noChangeArrowheads="1"/>
            </p:cNvSpPr>
            <p:nvPr/>
          </p:nvSpPr>
          <p:spPr bwMode="auto">
            <a:xfrm>
              <a:off x="2429" y="3840"/>
              <a:ext cx="4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a:latin typeface="Times New Roman" panose="02020603050405020304" pitchFamily="18" charset="0"/>
                </a:rPr>
                <a:t>Match</a:t>
              </a:r>
            </a:p>
          </p:txBody>
        </p:sp>
        <p:cxnSp>
          <p:nvCxnSpPr>
            <p:cNvPr id="64557" name="AutoShape 87">
              <a:extLst>
                <a:ext uri="{FF2B5EF4-FFF2-40B4-BE49-F238E27FC236}">
                  <a16:creationId xmlns:a16="http://schemas.microsoft.com/office/drawing/2014/main" id="{0C8D900E-356D-964A-9BB6-1F58E128A255}"/>
                </a:ext>
              </a:extLst>
            </p:cNvPr>
            <p:cNvCxnSpPr>
              <a:cxnSpLocks noChangeShapeType="1"/>
              <a:stCxn id="64532" idx="2"/>
              <a:endCxn id="64556" idx="1"/>
            </p:cNvCxnSpPr>
            <p:nvPr/>
          </p:nvCxnSpPr>
          <p:spPr bwMode="auto">
            <a:xfrm rot="16200000" flipH="1">
              <a:off x="1494" y="3000"/>
              <a:ext cx="714" cy="1157"/>
            </a:xfrm>
            <a:prstGeom prst="curvedConnector2">
              <a:avLst/>
            </a:prstGeom>
            <a:noFill/>
            <a:ln w="12700">
              <a:solidFill>
                <a:schemeClr val="tx1"/>
              </a:solidFill>
              <a:miter lim="800000"/>
              <a:headEnd/>
              <a:tailEnd/>
            </a:ln>
            <a:extLst>
              <a:ext uri="{909E8E84-426E-40DD-AFC4-6F175D3DCCD1}">
                <a14:hiddenFill xmlns:a14="http://schemas.microsoft.com/office/drawing/2010/main">
                  <a:noFill/>
                </a14:hiddenFill>
              </a:ext>
            </a:extLst>
          </p:spPr>
        </p:cxnSp>
        <p:cxnSp>
          <p:nvCxnSpPr>
            <p:cNvPr id="64558" name="AutoShape 88">
              <a:extLst>
                <a:ext uri="{FF2B5EF4-FFF2-40B4-BE49-F238E27FC236}">
                  <a16:creationId xmlns:a16="http://schemas.microsoft.com/office/drawing/2014/main" id="{F238444F-A1BB-284C-A0B6-13E868492540}"/>
                </a:ext>
              </a:extLst>
            </p:cNvPr>
            <p:cNvCxnSpPr>
              <a:cxnSpLocks noChangeShapeType="1"/>
              <a:stCxn id="64556" idx="3"/>
              <a:endCxn id="64533" idx="2"/>
            </p:cNvCxnSpPr>
            <p:nvPr/>
          </p:nvCxnSpPr>
          <p:spPr bwMode="auto">
            <a:xfrm flipV="1">
              <a:off x="2832" y="3222"/>
              <a:ext cx="1032" cy="714"/>
            </a:xfrm>
            <a:prstGeom prst="curvedConnector2">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9" name="Group 89">
            <a:extLst>
              <a:ext uri="{FF2B5EF4-FFF2-40B4-BE49-F238E27FC236}">
                <a16:creationId xmlns:a16="http://schemas.microsoft.com/office/drawing/2014/main" id="{9B2341A4-4CB6-E54A-8547-7676AB7A9E14}"/>
              </a:ext>
            </a:extLst>
          </p:cNvPr>
          <p:cNvGrpSpPr>
            <a:grpSpLocks/>
          </p:cNvGrpSpPr>
          <p:nvPr/>
        </p:nvGrpSpPr>
        <p:grpSpPr bwMode="auto">
          <a:xfrm>
            <a:off x="1779588" y="5114925"/>
            <a:ext cx="935037" cy="1362075"/>
            <a:chOff x="1121" y="3222"/>
            <a:chExt cx="589" cy="858"/>
          </a:xfrm>
        </p:grpSpPr>
        <p:sp>
          <p:nvSpPr>
            <p:cNvPr id="64554" name="Text Box 90">
              <a:extLst>
                <a:ext uri="{FF2B5EF4-FFF2-40B4-BE49-F238E27FC236}">
                  <a16:creationId xmlns:a16="http://schemas.microsoft.com/office/drawing/2014/main" id="{F3381E69-E81E-B24F-B325-DD097AFA5EEF}"/>
                </a:ext>
              </a:extLst>
            </p:cNvPr>
            <p:cNvSpPr txBox="1">
              <a:spLocks noChangeArrowheads="1"/>
            </p:cNvSpPr>
            <p:nvPr/>
          </p:nvSpPr>
          <p:spPr bwMode="auto">
            <a:xfrm>
              <a:off x="1121" y="3888"/>
              <a:ext cx="58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b="1">
                  <a:latin typeface="Times New Roman" panose="02020603050405020304" pitchFamily="18" charset="0"/>
                </a:rPr>
                <a:t>Occlusion</a:t>
              </a:r>
            </a:p>
          </p:txBody>
        </p:sp>
        <p:cxnSp>
          <p:nvCxnSpPr>
            <p:cNvPr id="64555" name="AutoShape 91">
              <a:extLst>
                <a:ext uri="{FF2B5EF4-FFF2-40B4-BE49-F238E27FC236}">
                  <a16:creationId xmlns:a16="http://schemas.microsoft.com/office/drawing/2014/main" id="{72A4BB0C-0BD2-5B41-8B6F-21682ABE0448}"/>
                </a:ext>
              </a:extLst>
            </p:cNvPr>
            <p:cNvCxnSpPr>
              <a:cxnSpLocks noChangeShapeType="1"/>
              <a:stCxn id="64537" idx="2"/>
              <a:endCxn id="64554" idx="0"/>
            </p:cNvCxnSpPr>
            <p:nvPr/>
          </p:nvCxnSpPr>
          <p:spPr bwMode="auto">
            <a:xfrm>
              <a:off x="1416" y="3222"/>
              <a:ext cx="0" cy="666"/>
            </a:xfrm>
            <a:prstGeom prst="straightConnector1">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grpSp>
        <p:nvGrpSpPr>
          <p:cNvPr id="10" name="Group 92">
            <a:extLst>
              <a:ext uri="{FF2B5EF4-FFF2-40B4-BE49-F238E27FC236}">
                <a16:creationId xmlns:a16="http://schemas.microsoft.com/office/drawing/2014/main" id="{91631FE5-82A1-1449-9FAE-8DA65C6DBF8E}"/>
              </a:ext>
            </a:extLst>
          </p:cNvPr>
          <p:cNvGrpSpPr>
            <a:grpSpLocks/>
          </p:cNvGrpSpPr>
          <p:nvPr/>
        </p:nvGrpSpPr>
        <p:grpSpPr bwMode="auto">
          <a:xfrm>
            <a:off x="5334000" y="5114925"/>
            <a:ext cx="1131888" cy="1362075"/>
            <a:chOff x="3360" y="3222"/>
            <a:chExt cx="713" cy="858"/>
          </a:xfrm>
        </p:grpSpPr>
        <p:sp>
          <p:nvSpPr>
            <p:cNvPr id="64552" name="Text Box 93">
              <a:extLst>
                <a:ext uri="{FF2B5EF4-FFF2-40B4-BE49-F238E27FC236}">
                  <a16:creationId xmlns:a16="http://schemas.microsoft.com/office/drawing/2014/main" id="{FE70DFF9-5858-634F-AD31-D85644BB40FD}"/>
                </a:ext>
              </a:extLst>
            </p:cNvPr>
            <p:cNvSpPr txBox="1">
              <a:spLocks noChangeArrowheads="1"/>
            </p:cNvSpPr>
            <p:nvPr/>
          </p:nvSpPr>
          <p:spPr bwMode="auto">
            <a:xfrm>
              <a:off x="3360" y="3888"/>
              <a:ext cx="7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400" b="1">
                  <a:latin typeface="Times New Roman" panose="02020603050405020304" pitchFamily="18" charset="0"/>
                </a:rPr>
                <a:t>Disocclusion</a:t>
              </a:r>
            </a:p>
          </p:txBody>
        </p:sp>
        <p:cxnSp>
          <p:nvCxnSpPr>
            <p:cNvPr id="64553" name="AutoShape 94">
              <a:extLst>
                <a:ext uri="{FF2B5EF4-FFF2-40B4-BE49-F238E27FC236}">
                  <a16:creationId xmlns:a16="http://schemas.microsoft.com/office/drawing/2014/main" id="{F177F944-DFA5-1547-B02F-F14753746030}"/>
                </a:ext>
              </a:extLst>
            </p:cNvPr>
            <p:cNvCxnSpPr>
              <a:cxnSpLocks noChangeShapeType="1"/>
              <a:stCxn id="64538" idx="2"/>
              <a:endCxn id="64552" idx="0"/>
            </p:cNvCxnSpPr>
            <p:nvPr/>
          </p:nvCxnSpPr>
          <p:spPr bwMode="auto">
            <a:xfrm flipH="1">
              <a:off x="3717" y="3222"/>
              <a:ext cx="3" cy="666"/>
            </a:xfrm>
            <a:prstGeom prst="straightConnector1">
              <a:avLst/>
            </a:prstGeom>
            <a:noFill/>
            <a:ln w="12700">
              <a:solidFill>
                <a:schemeClr val="tx1"/>
              </a:solidFill>
              <a:miter lim="800000"/>
              <a:headEnd/>
              <a:tailEnd type="triangle" w="med" len="med"/>
            </a:ln>
            <a:extLst>
              <a:ext uri="{909E8E84-426E-40DD-AFC4-6F175D3DCCD1}">
                <a14:hiddenFill xmlns:a14="http://schemas.microsoft.com/office/drawing/2010/main">
                  <a:noFill/>
                </a14:hiddenFill>
              </a:ext>
            </a:extLst>
          </p:spPr>
        </p:cxnSp>
      </p:grpSp>
      <p:sp>
        <p:nvSpPr>
          <p:cNvPr id="64549" name="Text Box 95">
            <a:extLst>
              <a:ext uri="{FF2B5EF4-FFF2-40B4-BE49-F238E27FC236}">
                <a16:creationId xmlns:a16="http://schemas.microsoft.com/office/drawing/2014/main" id="{BD62354E-6C34-4346-B2A3-5C2C9107792F}"/>
              </a:ext>
            </a:extLst>
          </p:cNvPr>
          <p:cNvSpPr txBox="1">
            <a:spLocks noChangeArrowheads="1"/>
          </p:cNvSpPr>
          <p:nvPr/>
        </p:nvSpPr>
        <p:spPr bwMode="auto">
          <a:xfrm>
            <a:off x="304800" y="1171575"/>
            <a:ext cx="32385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buFontTx/>
              <a:buChar char="•"/>
            </a:pPr>
            <a:r>
              <a:rPr lang="en-US" altLang="en-US" sz="1800" i="1" dirty="0"/>
              <a:t> Right image is reference</a:t>
            </a:r>
          </a:p>
          <a:p>
            <a:pPr eaLnBrk="1" hangingPunct="1">
              <a:buFontTx/>
              <a:buChar char="•"/>
            </a:pPr>
            <a:r>
              <a:rPr lang="en-US" altLang="en-US" sz="1800" i="1" dirty="0"/>
              <a:t> Definition of occlusion/disocclusion depends on which image is considered the reference</a:t>
            </a:r>
          </a:p>
          <a:p>
            <a:pPr eaLnBrk="1" hangingPunct="1">
              <a:buFontTx/>
              <a:buChar char="•"/>
            </a:pPr>
            <a:r>
              <a:rPr lang="en-US" altLang="en-US" sz="1800" i="1" dirty="0"/>
              <a:t> Moving from left to right:</a:t>
            </a:r>
          </a:p>
          <a:p>
            <a:pPr eaLnBrk="1" hangingPunct="1"/>
            <a:r>
              <a:rPr lang="en-US" altLang="en-US" sz="1800" i="1" dirty="0"/>
              <a:t>Pixels that </a:t>
            </a:r>
            <a:r>
              <a:rPr lang="ja-JP" altLang="en-US" sz="1800" i="1"/>
              <a:t>“</a:t>
            </a:r>
            <a:r>
              <a:rPr lang="en-US" altLang="ja-JP" sz="1800" i="1" dirty="0"/>
              <a:t>disappear</a:t>
            </a:r>
            <a:r>
              <a:rPr lang="ja-JP" altLang="en-US" sz="1800" i="1"/>
              <a:t>”</a:t>
            </a:r>
            <a:r>
              <a:rPr lang="en-US" altLang="ja-JP" sz="1800" i="1" dirty="0"/>
              <a:t> are occluded; pixels that </a:t>
            </a:r>
            <a:r>
              <a:rPr lang="ja-JP" altLang="en-US" sz="1800" i="1"/>
              <a:t>“</a:t>
            </a:r>
            <a:r>
              <a:rPr lang="en-US" altLang="ja-JP" sz="1800" i="1" dirty="0"/>
              <a:t>appear</a:t>
            </a:r>
            <a:r>
              <a:rPr lang="ja-JP" altLang="en-US" sz="1800" i="1"/>
              <a:t>”</a:t>
            </a:r>
            <a:r>
              <a:rPr lang="en-US" altLang="ja-JP" sz="1800" i="1" dirty="0"/>
              <a:t> are </a:t>
            </a:r>
            <a:r>
              <a:rPr lang="en-US" altLang="ja-JP" sz="1800" i="1" dirty="0" err="1"/>
              <a:t>disoccluded</a:t>
            </a:r>
            <a:endParaRPr lang="en-US" altLang="en-US" sz="1800" i="1" dirty="0"/>
          </a:p>
        </p:txBody>
      </p:sp>
      <p:sp>
        <p:nvSpPr>
          <p:cNvPr id="64550" name="Oval 96">
            <a:extLst>
              <a:ext uri="{FF2B5EF4-FFF2-40B4-BE49-F238E27FC236}">
                <a16:creationId xmlns:a16="http://schemas.microsoft.com/office/drawing/2014/main" id="{41364C6A-C95C-9744-97AA-FDAA3839333C}"/>
              </a:ext>
            </a:extLst>
          </p:cNvPr>
          <p:cNvSpPr>
            <a:spLocks noChangeArrowheads="1"/>
          </p:cNvSpPr>
          <p:nvPr/>
        </p:nvSpPr>
        <p:spPr bwMode="auto">
          <a:xfrm>
            <a:off x="3722688" y="3440113"/>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4551" name="Oval 97">
            <a:extLst>
              <a:ext uri="{FF2B5EF4-FFF2-40B4-BE49-F238E27FC236}">
                <a16:creationId xmlns:a16="http://schemas.microsoft.com/office/drawing/2014/main" id="{CC623326-C489-4C40-A071-5884505E920A}"/>
              </a:ext>
            </a:extLst>
          </p:cNvPr>
          <p:cNvSpPr>
            <a:spLocks noChangeArrowheads="1"/>
          </p:cNvSpPr>
          <p:nvPr/>
        </p:nvSpPr>
        <p:spPr bwMode="auto">
          <a:xfrm>
            <a:off x="5664200" y="3381375"/>
            <a:ext cx="120650" cy="120650"/>
          </a:xfrm>
          <a:prstGeom prst="ellipse">
            <a:avLst/>
          </a:prstGeom>
          <a:solidFill>
            <a:schemeClr val="accent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Tree>
    <p:extLst>
      <p:ext uri="{BB962C8B-B14F-4D97-AF65-F5344CB8AC3E}">
        <p14:creationId xmlns:p14="http://schemas.microsoft.com/office/powerpoint/2010/main" val="3855744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7ADA6FFE-2A0C-CF45-987A-94F7B0E0462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Search Over Correspondences</a:t>
            </a:r>
          </a:p>
        </p:txBody>
      </p:sp>
      <p:sp>
        <p:nvSpPr>
          <p:cNvPr id="66562" name="Rectangle 3">
            <a:extLst>
              <a:ext uri="{FF2B5EF4-FFF2-40B4-BE49-F238E27FC236}">
                <a16:creationId xmlns:a16="http://schemas.microsoft.com/office/drawing/2014/main" id="{53F98954-2968-6240-BE32-862A3511BFAA}"/>
              </a:ext>
            </a:extLst>
          </p:cNvPr>
          <p:cNvSpPr>
            <a:spLocks noGrp="1" noChangeArrowheads="1"/>
          </p:cNvSpPr>
          <p:nvPr>
            <p:ph type="body" idx="1"/>
          </p:nvPr>
        </p:nvSpPr>
        <p:spPr>
          <a:xfrm>
            <a:off x="914400" y="4572000"/>
            <a:ext cx="7848600" cy="1600200"/>
          </a:xfrm>
        </p:spPr>
        <p:txBody>
          <a:bodyPr>
            <a:normAutofit lnSpcReduction="10000"/>
          </a:bodyPr>
          <a:lstStyle/>
          <a:p>
            <a:pPr marL="231775" indent="-231775" eaLnBrk="1" hangingPunct="1">
              <a:lnSpc>
                <a:spcPct val="90000"/>
              </a:lnSpc>
              <a:buFontTx/>
              <a:buNone/>
            </a:pPr>
            <a:r>
              <a:rPr lang="en-US" altLang="en-US" sz="2800">
                <a:ea typeface="ＭＳ Ｐゴシック" panose="020B0600070205080204" pitchFamily="34" charset="-128"/>
              </a:rPr>
              <a:t>Three cases:</a:t>
            </a:r>
          </a:p>
          <a:p>
            <a:pPr marL="630238" lvl="1" indent="-173038" eaLnBrk="1" hangingPunct="1">
              <a:lnSpc>
                <a:spcPct val="90000"/>
              </a:lnSpc>
            </a:pPr>
            <a:r>
              <a:rPr lang="en-US" altLang="en-US" sz="2400">
                <a:ea typeface="ＭＳ Ｐゴシック" panose="020B0600070205080204" pitchFamily="34" charset="-128"/>
              </a:rPr>
              <a:t>Sequential – cost of match</a:t>
            </a:r>
          </a:p>
          <a:p>
            <a:pPr marL="630238" lvl="1" indent="-173038" eaLnBrk="1" hangingPunct="1">
              <a:lnSpc>
                <a:spcPct val="90000"/>
              </a:lnSpc>
            </a:pPr>
            <a:r>
              <a:rPr lang="en-US" altLang="en-US" sz="2400">
                <a:ea typeface="ＭＳ Ｐゴシック" panose="020B0600070205080204" pitchFamily="34" charset="-128"/>
              </a:rPr>
              <a:t>Occluded – cost of no match</a:t>
            </a:r>
          </a:p>
          <a:p>
            <a:pPr marL="630238" lvl="1" indent="-173038" eaLnBrk="1" hangingPunct="1">
              <a:lnSpc>
                <a:spcPct val="90000"/>
              </a:lnSpc>
            </a:pPr>
            <a:r>
              <a:rPr lang="en-US" altLang="en-US" sz="2400">
                <a:ea typeface="ＭＳ Ｐゴシック" panose="020B0600070205080204" pitchFamily="34" charset="-128"/>
              </a:rPr>
              <a:t>Disoccluded – cost of no match</a:t>
            </a:r>
          </a:p>
        </p:txBody>
      </p:sp>
      <p:sp>
        <p:nvSpPr>
          <p:cNvPr id="66563" name="Rectangle 4">
            <a:extLst>
              <a:ext uri="{FF2B5EF4-FFF2-40B4-BE49-F238E27FC236}">
                <a16:creationId xmlns:a16="http://schemas.microsoft.com/office/drawing/2014/main" id="{8AA6B567-9D4E-B445-860C-7836E643687C}"/>
              </a:ext>
            </a:extLst>
          </p:cNvPr>
          <p:cNvSpPr>
            <a:spLocks noChangeArrowheads="1"/>
          </p:cNvSpPr>
          <p:nvPr/>
        </p:nvSpPr>
        <p:spPr bwMode="auto">
          <a:xfrm>
            <a:off x="35814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4" name="Rectangle 5">
            <a:extLst>
              <a:ext uri="{FF2B5EF4-FFF2-40B4-BE49-F238E27FC236}">
                <a16:creationId xmlns:a16="http://schemas.microsoft.com/office/drawing/2014/main" id="{94DBAAE9-8031-1343-A5BB-B7135FAB2E70}"/>
              </a:ext>
            </a:extLst>
          </p:cNvPr>
          <p:cNvSpPr>
            <a:spLocks noChangeArrowheads="1"/>
          </p:cNvSpPr>
          <p:nvPr/>
        </p:nvSpPr>
        <p:spPr bwMode="auto">
          <a:xfrm>
            <a:off x="38100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5" name="Rectangle 6">
            <a:extLst>
              <a:ext uri="{FF2B5EF4-FFF2-40B4-BE49-F238E27FC236}">
                <a16:creationId xmlns:a16="http://schemas.microsoft.com/office/drawing/2014/main" id="{B6D1F92A-5A7F-9E42-9BE9-98140B6219F0}"/>
              </a:ext>
            </a:extLst>
          </p:cNvPr>
          <p:cNvSpPr>
            <a:spLocks noChangeArrowheads="1"/>
          </p:cNvSpPr>
          <p:nvPr/>
        </p:nvSpPr>
        <p:spPr bwMode="auto">
          <a:xfrm>
            <a:off x="40386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6" name="Rectangle 7">
            <a:extLst>
              <a:ext uri="{FF2B5EF4-FFF2-40B4-BE49-F238E27FC236}">
                <a16:creationId xmlns:a16="http://schemas.microsoft.com/office/drawing/2014/main" id="{14DE25AE-53FF-6A42-A429-38DA8D8BF47E}"/>
              </a:ext>
            </a:extLst>
          </p:cNvPr>
          <p:cNvSpPr>
            <a:spLocks noChangeArrowheads="1"/>
          </p:cNvSpPr>
          <p:nvPr/>
        </p:nvSpPr>
        <p:spPr bwMode="auto">
          <a:xfrm>
            <a:off x="42672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7" name="Rectangle 8">
            <a:extLst>
              <a:ext uri="{FF2B5EF4-FFF2-40B4-BE49-F238E27FC236}">
                <a16:creationId xmlns:a16="http://schemas.microsoft.com/office/drawing/2014/main" id="{23E4A58E-BFB8-ED4C-ACDA-853E46396ED0}"/>
              </a:ext>
            </a:extLst>
          </p:cNvPr>
          <p:cNvSpPr>
            <a:spLocks noChangeArrowheads="1"/>
          </p:cNvSpPr>
          <p:nvPr/>
        </p:nvSpPr>
        <p:spPr bwMode="auto">
          <a:xfrm>
            <a:off x="44958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8" name="Rectangle 9">
            <a:extLst>
              <a:ext uri="{FF2B5EF4-FFF2-40B4-BE49-F238E27FC236}">
                <a16:creationId xmlns:a16="http://schemas.microsoft.com/office/drawing/2014/main" id="{8664E522-64CB-BD49-A761-7FFF9A25FE4E}"/>
              </a:ext>
            </a:extLst>
          </p:cNvPr>
          <p:cNvSpPr>
            <a:spLocks noChangeArrowheads="1"/>
          </p:cNvSpPr>
          <p:nvPr/>
        </p:nvSpPr>
        <p:spPr bwMode="auto">
          <a:xfrm>
            <a:off x="47244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69" name="Rectangle 10">
            <a:extLst>
              <a:ext uri="{FF2B5EF4-FFF2-40B4-BE49-F238E27FC236}">
                <a16:creationId xmlns:a16="http://schemas.microsoft.com/office/drawing/2014/main" id="{35E705FE-2989-2B46-AABB-6D0901413353}"/>
              </a:ext>
            </a:extLst>
          </p:cNvPr>
          <p:cNvSpPr>
            <a:spLocks noChangeArrowheads="1"/>
          </p:cNvSpPr>
          <p:nvPr/>
        </p:nvSpPr>
        <p:spPr bwMode="auto">
          <a:xfrm>
            <a:off x="49530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0" name="Rectangle 11">
            <a:extLst>
              <a:ext uri="{FF2B5EF4-FFF2-40B4-BE49-F238E27FC236}">
                <a16:creationId xmlns:a16="http://schemas.microsoft.com/office/drawing/2014/main" id="{15BA8B4E-DB34-B74F-96CA-A9640F7B87C6}"/>
              </a:ext>
            </a:extLst>
          </p:cNvPr>
          <p:cNvSpPr>
            <a:spLocks noChangeArrowheads="1"/>
          </p:cNvSpPr>
          <p:nvPr/>
        </p:nvSpPr>
        <p:spPr bwMode="auto">
          <a:xfrm>
            <a:off x="51816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1" name="Rectangle 12">
            <a:extLst>
              <a:ext uri="{FF2B5EF4-FFF2-40B4-BE49-F238E27FC236}">
                <a16:creationId xmlns:a16="http://schemas.microsoft.com/office/drawing/2014/main" id="{4D1D4946-A0B5-4E49-A1A2-655CE1CF8F2E}"/>
              </a:ext>
            </a:extLst>
          </p:cNvPr>
          <p:cNvSpPr>
            <a:spLocks noChangeArrowheads="1"/>
          </p:cNvSpPr>
          <p:nvPr/>
        </p:nvSpPr>
        <p:spPr bwMode="auto">
          <a:xfrm>
            <a:off x="54102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2" name="Rectangle 13">
            <a:extLst>
              <a:ext uri="{FF2B5EF4-FFF2-40B4-BE49-F238E27FC236}">
                <a16:creationId xmlns:a16="http://schemas.microsoft.com/office/drawing/2014/main" id="{8A33C611-B62A-3643-972B-C9186A08F12A}"/>
              </a:ext>
            </a:extLst>
          </p:cNvPr>
          <p:cNvSpPr>
            <a:spLocks noChangeArrowheads="1"/>
          </p:cNvSpPr>
          <p:nvPr/>
        </p:nvSpPr>
        <p:spPr bwMode="auto">
          <a:xfrm>
            <a:off x="56388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3" name="Rectangle 14">
            <a:extLst>
              <a:ext uri="{FF2B5EF4-FFF2-40B4-BE49-F238E27FC236}">
                <a16:creationId xmlns:a16="http://schemas.microsoft.com/office/drawing/2014/main" id="{EB22BD3A-9BB9-F548-B82B-6981A01751F4}"/>
              </a:ext>
            </a:extLst>
          </p:cNvPr>
          <p:cNvSpPr>
            <a:spLocks noChangeArrowheads="1"/>
          </p:cNvSpPr>
          <p:nvPr/>
        </p:nvSpPr>
        <p:spPr bwMode="auto">
          <a:xfrm>
            <a:off x="58674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4" name="Rectangle 15">
            <a:extLst>
              <a:ext uri="{FF2B5EF4-FFF2-40B4-BE49-F238E27FC236}">
                <a16:creationId xmlns:a16="http://schemas.microsoft.com/office/drawing/2014/main" id="{A3CE5DA8-60E5-5042-80AA-45B6136B7B18}"/>
              </a:ext>
            </a:extLst>
          </p:cNvPr>
          <p:cNvSpPr>
            <a:spLocks noChangeArrowheads="1"/>
          </p:cNvSpPr>
          <p:nvPr/>
        </p:nvSpPr>
        <p:spPr bwMode="auto">
          <a:xfrm>
            <a:off x="60960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5" name="Rectangle 16">
            <a:extLst>
              <a:ext uri="{FF2B5EF4-FFF2-40B4-BE49-F238E27FC236}">
                <a16:creationId xmlns:a16="http://schemas.microsoft.com/office/drawing/2014/main" id="{B5E0004A-E1CB-5749-BB71-16700FE1DBDB}"/>
              </a:ext>
            </a:extLst>
          </p:cNvPr>
          <p:cNvSpPr>
            <a:spLocks noChangeArrowheads="1"/>
          </p:cNvSpPr>
          <p:nvPr/>
        </p:nvSpPr>
        <p:spPr bwMode="auto">
          <a:xfrm>
            <a:off x="63246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6" name="Rectangle 17">
            <a:extLst>
              <a:ext uri="{FF2B5EF4-FFF2-40B4-BE49-F238E27FC236}">
                <a16:creationId xmlns:a16="http://schemas.microsoft.com/office/drawing/2014/main" id="{F8D49EBC-2A3B-D44F-8564-4E8BD3191EAE}"/>
              </a:ext>
            </a:extLst>
          </p:cNvPr>
          <p:cNvSpPr>
            <a:spLocks noChangeArrowheads="1"/>
          </p:cNvSpPr>
          <p:nvPr/>
        </p:nvSpPr>
        <p:spPr bwMode="auto">
          <a:xfrm>
            <a:off x="6553200" y="21336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7" name="Rectangle 18">
            <a:extLst>
              <a:ext uri="{FF2B5EF4-FFF2-40B4-BE49-F238E27FC236}">
                <a16:creationId xmlns:a16="http://schemas.microsoft.com/office/drawing/2014/main" id="{E7DF2B40-03B2-F545-BE4C-400702068E4A}"/>
              </a:ext>
            </a:extLst>
          </p:cNvPr>
          <p:cNvSpPr>
            <a:spLocks noChangeArrowheads="1"/>
          </p:cNvSpPr>
          <p:nvPr/>
        </p:nvSpPr>
        <p:spPr bwMode="auto">
          <a:xfrm>
            <a:off x="35814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8" name="Rectangle 19">
            <a:extLst>
              <a:ext uri="{FF2B5EF4-FFF2-40B4-BE49-F238E27FC236}">
                <a16:creationId xmlns:a16="http://schemas.microsoft.com/office/drawing/2014/main" id="{57769942-2856-C444-A3DD-4E7B37912F47}"/>
              </a:ext>
            </a:extLst>
          </p:cNvPr>
          <p:cNvSpPr>
            <a:spLocks noChangeArrowheads="1"/>
          </p:cNvSpPr>
          <p:nvPr/>
        </p:nvSpPr>
        <p:spPr bwMode="auto">
          <a:xfrm>
            <a:off x="38100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79" name="Rectangle 20">
            <a:extLst>
              <a:ext uri="{FF2B5EF4-FFF2-40B4-BE49-F238E27FC236}">
                <a16:creationId xmlns:a16="http://schemas.microsoft.com/office/drawing/2014/main" id="{B2325F82-D3B1-ED47-AE36-1EA2F9BE0143}"/>
              </a:ext>
            </a:extLst>
          </p:cNvPr>
          <p:cNvSpPr>
            <a:spLocks noChangeArrowheads="1"/>
          </p:cNvSpPr>
          <p:nvPr/>
        </p:nvSpPr>
        <p:spPr bwMode="auto">
          <a:xfrm>
            <a:off x="40386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0" name="Rectangle 21">
            <a:extLst>
              <a:ext uri="{FF2B5EF4-FFF2-40B4-BE49-F238E27FC236}">
                <a16:creationId xmlns:a16="http://schemas.microsoft.com/office/drawing/2014/main" id="{6BCFB9A2-BD1B-E842-9946-9A23161AED1E}"/>
              </a:ext>
            </a:extLst>
          </p:cNvPr>
          <p:cNvSpPr>
            <a:spLocks noChangeArrowheads="1"/>
          </p:cNvSpPr>
          <p:nvPr/>
        </p:nvSpPr>
        <p:spPr bwMode="auto">
          <a:xfrm>
            <a:off x="42672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1" name="Rectangle 22">
            <a:extLst>
              <a:ext uri="{FF2B5EF4-FFF2-40B4-BE49-F238E27FC236}">
                <a16:creationId xmlns:a16="http://schemas.microsoft.com/office/drawing/2014/main" id="{2F6F04D5-D008-2D46-B0D9-2F834F60175F}"/>
              </a:ext>
            </a:extLst>
          </p:cNvPr>
          <p:cNvSpPr>
            <a:spLocks noChangeArrowheads="1"/>
          </p:cNvSpPr>
          <p:nvPr/>
        </p:nvSpPr>
        <p:spPr bwMode="auto">
          <a:xfrm>
            <a:off x="44958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2" name="Rectangle 23">
            <a:extLst>
              <a:ext uri="{FF2B5EF4-FFF2-40B4-BE49-F238E27FC236}">
                <a16:creationId xmlns:a16="http://schemas.microsoft.com/office/drawing/2014/main" id="{5C359D3C-87F9-5E44-B0EB-37C4652CC707}"/>
              </a:ext>
            </a:extLst>
          </p:cNvPr>
          <p:cNvSpPr>
            <a:spLocks noChangeArrowheads="1"/>
          </p:cNvSpPr>
          <p:nvPr/>
        </p:nvSpPr>
        <p:spPr bwMode="auto">
          <a:xfrm>
            <a:off x="47244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3" name="Rectangle 24">
            <a:extLst>
              <a:ext uri="{FF2B5EF4-FFF2-40B4-BE49-F238E27FC236}">
                <a16:creationId xmlns:a16="http://schemas.microsoft.com/office/drawing/2014/main" id="{F4512A30-ED07-BF44-934B-0B3032B3C375}"/>
              </a:ext>
            </a:extLst>
          </p:cNvPr>
          <p:cNvSpPr>
            <a:spLocks noChangeArrowheads="1"/>
          </p:cNvSpPr>
          <p:nvPr/>
        </p:nvSpPr>
        <p:spPr bwMode="auto">
          <a:xfrm>
            <a:off x="49530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4" name="Rectangle 25">
            <a:extLst>
              <a:ext uri="{FF2B5EF4-FFF2-40B4-BE49-F238E27FC236}">
                <a16:creationId xmlns:a16="http://schemas.microsoft.com/office/drawing/2014/main" id="{67B77B2E-9594-2242-98FE-74FBA127C674}"/>
              </a:ext>
            </a:extLst>
          </p:cNvPr>
          <p:cNvSpPr>
            <a:spLocks noChangeArrowheads="1"/>
          </p:cNvSpPr>
          <p:nvPr/>
        </p:nvSpPr>
        <p:spPr bwMode="auto">
          <a:xfrm>
            <a:off x="51816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5" name="Rectangle 26">
            <a:extLst>
              <a:ext uri="{FF2B5EF4-FFF2-40B4-BE49-F238E27FC236}">
                <a16:creationId xmlns:a16="http://schemas.microsoft.com/office/drawing/2014/main" id="{AB1F2579-DC29-0144-8B60-2133896CD905}"/>
              </a:ext>
            </a:extLst>
          </p:cNvPr>
          <p:cNvSpPr>
            <a:spLocks noChangeArrowheads="1"/>
          </p:cNvSpPr>
          <p:nvPr/>
        </p:nvSpPr>
        <p:spPr bwMode="auto">
          <a:xfrm>
            <a:off x="54102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6" name="Rectangle 27">
            <a:extLst>
              <a:ext uri="{FF2B5EF4-FFF2-40B4-BE49-F238E27FC236}">
                <a16:creationId xmlns:a16="http://schemas.microsoft.com/office/drawing/2014/main" id="{6994D571-41BE-C849-9925-9A3B04A69370}"/>
              </a:ext>
            </a:extLst>
          </p:cNvPr>
          <p:cNvSpPr>
            <a:spLocks noChangeArrowheads="1"/>
          </p:cNvSpPr>
          <p:nvPr/>
        </p:nvSpPr>
        <p:spPr bwMode="auto">
          <a:xfrm>
            <a:off x="56388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7" name="Rectangle 28">
            <a:extLst>
              <a:ext uri="{FF2B5EF4-FFF2-40B4-BE49-F238E27FC236}">
                <a16:creationId xmlns:a16="http://schemas.microsoft.com/office/drawing/2014/main" id="{74B5F5E3-12EE-5849-99EF-27654D041C45}"/>
              </a:ext>
            </a:extLst>
          </p:cNvPr>
          <p:cNvSpPr>
            <a:spLocks noChangeArrowheads="1"/>
          </p:cNvSpPr>
          <p:nvPr/>
        </p:nvSpPr>
        <p:spPr bwMode="auto">
          <a:xfrm>
            <a:off x="58674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8" name="Rectangle 29">
            <a:extLst>
              <a:ext uri="{FF2B5EF4-FFF2-40B4-BE49-F238E27FC236}">
                <a16:creationId xmlns:a16="http://schemas.microsoft.com/office/drawing/2014/main" id="{24EB2AD9-2E3D-384E-9446-EF5BFFA0FE8B}"/>
              </a:ext>
            </a:extLst>
          </p:cNvPr>
          <p:cNvSpPr>
            <a:spLocks noChangeArrowheads="1"/>
          </p:cNvSpPr>
          <p:nvPr/>
        </p:nvSpPr>
        <p:spPr bwMode="auto">
          <a:xfrm>
            <a:off x="60960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89" name="Rectangle 30">
            <a:extLst>
              <a:ext uri="{FF2B5EF4-FFF2-40B4-BE49-F238E27FC236}">
                <a16:creationId xmlns:a16="http://schemas.microsoft.com/office/drawing/2014/main" id="{BB4FB1C1-7626-BD45-BA06-5B98EAD7D62E}"/>
              </a:ext>
            </a:extLst>
          </p:cNvPr>
          <p:cNvSpPr>
            <a:spLocks noChangeArrowheads="1"/>
          </p:cNvSpPr>
          <p:nvPr/>
        </p:nvSpPr>
        <p:spPr bwMode="auto">
          <a:xfrm>
            <a:off x="63246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90" name="Rectangle 31">
            <a:extLst>
              <a:ext uri="{FF2B5EF4-FFF2-40B4-BE49-F238E27FC236}">
                <a16:creationId xmlns:a16="http://schemas.microsoft.com/office/drawing/2014/main" id="{27A0EBF9-94D2-7947-95D4-F0D18B7AA217}"/>
              </a:ext>
            </a:extLst>
          </p:cNvPr>
          <p:cNvSpPr>
            <a:spLocks noChangeArrowheads="1"/>
          </p:cNvSpPr>
          <p:nvPr/>
        </p:nvSpPr>
        <p:spPr bwMode="auto">
          <a:xfrm>
            <a:off x="6553200" y="3733800"/>
            <a:ext cx="2286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591" name="Text Box 32">
            <a:extLst>
              <a:ext uri="{FF2B5EF4-FFF2-40B4-BE49-F238E27FC236}">
                <a16:creationId xmlns:a16="http://schemas.microsoft.com/office/drawing/2014/main" id="{C5FA7C5A-3E6A-E84F-A88C-A20FF480D984}"/>
              </a:ext>
            </a:extLst>
          </p:cNvPr>
          <p:cNvSpPr txBox="1">
            <a:spLocks noChangeArrowheads="1"/>
          </p:cNvSpPr>
          <p:nvPr/>
        </p:nvSpPr>
        <p:spPr bwMode="auto">
          <a:xfrm>
            <a:off x="1752600" y="2065338"/>
            <a:ext cx="1371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6592" name="Text Box 33">
            <a:extLst>
              <a:ext uri="{FF2B5EF4-FFF2-40B4-BE49-F238E27FC236}">
                <a16:creationId xmlns:a16="http://schemas.microsoft.com/office/drawing/2014/main" id="{89AA5BEC-25DF-BB4B-9069-45F5443AFCC4}"/>
              </a:ext>
            </a:extLst>
          </p:cNvPr>
          <p:cNvSpPr txBox="1">
            <a:spLocks noChangeArrowheads="1"/>
          </p:cNvSpPr>
          <p:nvPr/>
        </p:nvSpPr>
        <p:spPr bwMode="auto">
          <a:xfrm>
            <a:off x="1752600" y="3633788"/>
            <a:ext cx="1498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sp>
        <p:nvSpPr>
          <p:cNvPr id="66593" name="Line 34">
            <a:extLst>
              <a:ext uri="{FF2B5EF4-FFF2-40B4-BE49-F238E27FC236}">
                <a16:creationId xmlns:a16="http://schemas.microsoft.com/office/drawing/2014/main" id="{C3DEDB54-AD26-FE47-938B-6743A4E7F39C}"/>
              </a:ext>
            </a:extLst>
          </p:cNvPr>
          <p:cNvSpPr>
            <a:spLocks noChangeShapeType="1"/>
          </p:cNvSpPr>
          <p:nvPr/>
        </p:nvSpPr>
        <p:spPr bwMode="auto">
          <a:xfrm>
            <a:off x="3697288" y="2514600"/>
            <a:ext cx="0" cy="1066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594" name="Line 35">
            <a:extLst>
              <a:ext uri="{FF2B5EF4-FFF2-40B4-BE49-F238E27FC236}">
                <a16:creationId xmlns:a16="http://schemas.microsoft.com/office/drawing/2014/main" id="{DB26A2BE-6482-B049-A871-7CB5E2F49827}"/>
              </a:ext>
            </a:extLst>
          </p:cNvPr>
          <p:cNvSpPr>
            <a:spLocks noChangeShapeType="1"/>
          </p:cNvSpPr>
          <p:nvPr/>
        </p:nvSpPr>
        <p:spPr bwMode="auto">
          <a:xfrm>
            <a:off x="3922713" y="2514600"/>
            <a:ext cx="0" cy="1066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66595" name="Group 36">
            <a:extLst>
              <a:ext uri="{FF2B5EF4-FFF2-40B4-BE49-F238E27FC236}">
                <a16:creationId xmlns:a16="http://schemas.microsoft.com/office/drawing/2014/main" id="{105053BB-AE1D-0D49-9572-F3EC485609DF}"/>
              </a:ext>
            </a:extLst>
          </p:cNvPr>
          <p:cNvGrpSpPr>
            <a:grpSpLocks/>
          </p:cNvGrpSpPr>
          <p:nvPr/>
        </p:nvGrpSpPr>
        <p:grpSpPr bwMode="auto">
          <a:xfrm>
            <a:off x="4151313" y="2514600"/>
            <a:ext cx="930275" cy="1066800"/>
            <a:chOff x="2615" y="1584"/>
            <a:chExt cx="586" cy="672"/>
          </a:xfrm>
        </p:grpSpPr>
        <p:sp>
          <p:nvSpPr>
            <p:cNvPr id="66608" name="Line 37">
              <a:extLst>
                <a:ext uri="{FF2B5EF4-FFF2-40B4-BE49-F238E27FC236}">
                  <a16:creationId xmlns:a16="http://schemas.microsoft.com/office/drawing/2014/main" id="{805E7659-F052-3D46-9818-2D43E4E47E29}"/>
                </a:ext>
              </a:extLst>
            </p:cNvPr>
            <p:cNvSpPr>
              <a:spLocks noChangeShapeType="1"/>
            </p:cNvSpPr>
            <p:nvPr/>
          </p:nvSpPr>
          <p:spPr bwMode="auto">
            <a:xfrm flipH="1">
              <a:off x="2615" y="1584"/>
              <a:ext cx="288"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09" name="Line 38">
              <a:extLst>
                <a:ext uri="{FF2B5EF4-FFF2-40B4-BE49-F238E27FC236}">
                  <a16:creationId xmlns:a16="http://schemas.microsoft.com/office/drawing/2014/main" id="{B354E404-7934-C841-9427-D78FEA9FE7F6}"/>
                </a:ext>
              </a:extLst>
            </p:cNvPr>
            <p:cNvSpPr>
              <a:spLocks noChangeShapeType="1"/>
            </p:cNvSpPr>
            <p:nvPr/>
          </p:nvSpPr>
          <p:spPr bwMode="auto">
            <a:xfrm flipH="1">
              <a:off x="2759" y="1584"/>
              <a:ext cx="288"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10" name="Line 39">
              <a:extLst>
                <a:ext uri="{FF2B5EF4-FFF2-40B4-BE49-F238E27FC236}">
                  <a16:creationId xmlns:a16="http://schemas.microsoft.com/office/drawing/2014/main" id="{B8401EF9-6699-3B46-8CD6-324872469ECA}"/>
                </a:ext>
              </a:extLst>
            </p:cNvPr>
            <p:cNvSpPr>
              <a:spLocks noChangeShapeType="1"/>
            </p:cNvSpPr>
            <p:nvPr/>
          </p:nvSpPr>
          <p:spPr bwMode="auto">
            <a:xfrm flipH="1">
              <a:off x="2913" y="1584"/>
              <a:ext cx="288"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6596" name="Group 40">
            <a:extLst>
              <a:ext uri="{FF2B5EF4-FFF2-40B4-BE49-F238E27FC236}">
                <a16:creationId xmlns:a16="http://schemas.microsoft.com/office/drawing/2014/main" id="{1742C597-6C0B-204A-BF15-73BB59584976}"/>
              </a:ext>
            </a:extLst>
          </p:cNvPr>
          <p:cNvGrpSpPr>
            <a:grpSpLocks/>
          </p:cNvGrpSpPr>
          <p:nvPr/>
        </p:nvGrpSpPr>
        <p:grpSpPr bwMode="auto">
          <a:xfrm>
            <a:off x="3429000" y="1652588"/>
            <a:ext cx="1676400" cy="709612"/>
            <a:chOff x="2160" y="1041"/>
            <a:chExt cx="1056" cy="447"/>
          </a:xfrm>
        </p:grpSpPr>
        <p:grpSp>
          <p:nvGrpSpPr>
            <p:cNvPr id="66604" name="Group 41">
              <a:extLst>
                <a:ext uri="{FF2B5EF4-FFF2-40B4-BE49-F238E27FC236}">
                  <a16:creationId xmlns:a16="http://schemas.microsoft.com/office/drawing/2014/main" id="{136F099D-B214-CC44-93AD-6FF525E7EAB9}"/>
                </a:ext>
              </a:extLst>
            </p:cNvPr>
            <p:cNvGrpSpPr>
              <a:grpSpLocks/>
            </p:cNvGrpSpPr>
            <p:nvPr/>
          </p:nvGrpSpPr>
          <p:grpSpPr bwMode="auto">
            <a:xfrm>
              <a:off x="2544" y="1344"/>
              <a:ext cx="288" cy="144"/>
              <a:chOff x="2544" y="1152"/>
              <a:chExt cx="288" cy="144"/>
            </a:xfrm>
          </p:grpSpPr>
          <p:sp>
            <p:nvSpPr>
              <p:cNvPr id="66606" name="Rectangle 42">
                <a:extLst>
                  <a:ext uri="{FF2B5EF4-FFF2-40B4-BE49-F238E27FC236}">
                    <a16:creationId xmlns:a16="http://schemas.microsoft.com/office/drawing/2014/main" id="{960ABA93-6BCC-3148-9800-6E62B4FED1E8}"/>
                  </a:ext>
                </a:extLst>
              </p:cNvPr>
              <p:cNvSpPr>
                <a:spLocks noChangeArrowheads="1"/>
              </p:cNvSpPr>
              <p:nvPr/>
            </p:nvSpPr>
            <p:spPr bwMode="auto">
              <a:xfrm>
                <a:off x="2544"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607" name="Rectangle 43">
                <a:extLst>
                  <a:ext uri="{FF2B5EF4-FFF2-40B4-BE49-F238E27FC236}">
                    <a16:creationId xmlns:a16="http://schemas.microsoft.com/office/drawing/2014/main" id="{0EA0EC9D-7CAC-6E46-8309-76338E32F3E0}"/>
                  </a:ext>
                </a:extLst>
              </p:cNvPr>
              <p:cNvSpPr>
                <a:spLocks noChangeArrowheads="1"/>
              </p:cNvSpPr>
              <p:nvPr/>
            </p:nvSpPr>
            <p:spPr bwMode="auto">
              <a:xfrm>
                <a:off x="2688"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6605" name="Text Box 44">
              <a:extLst>
                <a:ext uri="{FF2B5EF4-FFF2-40B4-BE49-F238E27FC236}">
                  <a16:creationId xmlns:a16="http://schemas.microsoft.com/office/drawing/2014/main" id="{51735826-F8A7-0D4D-96F1-2C44C9076DE2}"/>
                </a:ext>
              </a:extLst>
            </p:cNvPr>
            <p:cNvSpPr txBox="1">
              <a:spLocks noChangeArrowheads="1"/>
            </p:cNvSpPr>
            <p:nvPr/>
          </p:nvSpPr>
          <p:spPr bwMode="auto">
            <a:xfrm>
              <a:off x="2160" y="1041"/>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chemeClr val="tx2"/>
                  </a:solidFill>
                  <a:latin typeface="Times New Roman" panose="02020603050405020304" pitchFamily="18" charset="0"/>
                </a:rPr>
                <a:t>Occluded Pixels</a:t>
              </a:r>
            </a:p>
          </p:txBody>
        </p:sp>
      </p:grpSp>
      <p:grpSp>
        <p:nvGrpSpPr>
          <p:cNvPr id="66597" name="Group 45">
            <a:extLst>
              <a:ext uri="{FF2B5EF4-FFF2-40B4-BE49-F238E27FC236}">
                <a16:creationId xmlns:a16="http://schemas.microsoft.com/office/drawing/2014/main" id="{DD622F5E-17D9-1F49-AD62-28D04C184F3D}"/>
              </a:ext>
            </a:extLst>
          </p:cNvPr>
          <p:cNvGrpSpPr>
            <a:grpSpLocks/>
          </p:cNvGrpSpPr>
          <p:nvPr/>
        </p:nvGrpSpPr>
        <p:grpSpPr bwMode="auto">
          <a:xfrm>
            <a:off x="4724400" y="3733800"/>
            <a:ext cx="457200" cy="228600"/>
            <a:chOff x="2976" y="2352"/>
            <a:chExt cx="288" cy="144"/>
          </a:xfrm>
        </p:grpSpPr>
        <p:sp>
          <p:nvSpPr>
            <p:cNvPr id="66602" name="Rectangle 46">
              <a:extLst>
                <a:ext uri="{FF2B5EF4-FFF2-40B4-BE49-F238E27FC236}">
                  <a16:creationId xmlns:a16="http://schemas.microsoft.com/office/drawing/2014/main" id="{1EA365D4-A97C-854D-A772-FC5DC2FA24E8}"/>
                </a:ext>
              </a:extLst>
            </p:cNvPr>
            <p:cNvSpPr>
              <a:spLocks noChangeArrowheads="1"/>
            </p:cNvSpPr>
            <p:nvPr/>
          </p:nvSpPr>
          <p:spPr bwMode="auto">
            <a:xfrm>
              <a:off x="2976" y="2352"/>
              <a:ext cx="144" cy="144"/>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6603" name="Rectangle 47">
              <a:extLst>
                <a:ext uri="{FF2B5EF4-FFF2-40B4-BE49-F238E27FC236}">
                  <a16:creationId xmlns:a16="http://schemas.microsoft.com/office/drawing/2014/main" id="{B2457E01-0015-8A44-9503-5AE9D50B6994}"/>
                </a:ext>
              </a:extLst>
            </p:cNvPr>
            <p:cNvSpPr>
              <a:spLocks noChangeArrowheads="1"/>
            </p:cNvSpPr>
            <p:nvPr/>
          </p:nvSpPr>
          <p:spPr bwMode="auto">
            <a:xfrm>
              <a:off x="3120" y="2352"/>
              <a:ext cx="144" cy="144"/>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6598" name="Text Box 48">
            <a:extLst>
              <a:ext uri="{FF2B5EF4-FFF2-40B4-BE49-F238E27FC236}">
                <a16:creationId xmlns:a16="http://schemas.microsoft.com/office/drawing/2014/main" id="{D8C260EA-77F5-D941-B1B8-4F7793205052}"/>
              </a:ext>
            </a:extLst>
          </p:cNvPr>
          <p:cNvSpPr txBox="1">
            <a:spLocks noChangeArrowheads="1"/>
          </p:cNvSpPr>
          <p:nvPr/>
        </p:nvSpPr>
        <p:spPr bwMode="auto">
          <a:xfrm>
            <a:off x="4191000" y="4129088"/>
            <a:ext cx="1943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Disoccluded Pixels</a:t>
            </a:r>
          </a:p>
        </p:txBody>
      </p:sp>
      <p:grpSp>
        <p:nvGrpSpPr>
          <p:cNvPr id="66599" name="Group 49">
            <a:extLst>
              <a:ext uri="{FF2B5EF4-FFF2-40B4-BE49-F238E27FC236}">
                <a16:creationId xmlns:a16="http://schemas.microsoft.com/office/drawing/2014/main" id="{65CBD507-C801-CA4F-9F5F-2D86F223D614}"/>
              </a:ext>
            </a:extLst>
          </p:cNvPr>
          <p:cNvGrpSpPr>
            <a:grpSpLocks/>
          </p:cNvGrpSpPr>
          <p:nvPr/>
        </p:nvGrpSpPr>
        <p:grpSpPr bwMode="auto">
          <a:xfrm>
            <a:off x="5289550" y="2514600"/>
            <a:ext cx="225425" cy="1066800"/>
            <a:chOff x="3332" y="1584"/>
            <a:chExt cx="142" cy="672"/>
          </a:xfrm>
        </p:grpSpPr>
        <p:sp>
          <p:nvSpPr>
            <p:cNvPr id="66600" name="Line 50">
              <a:extLst>
                <a:ext uri="{FF2B5EF4-FFF2-40B4-BE49-F238E27FC236}">
                  <a16:creationId xmlns:a16="http://schemas.microsoft.com/office/drawing/2014/main" id="{3E9BC423-8CA8-ED49-A6F0-B44796FCF663}"/>
                </a:ext>
              </a:extLst>
            </p:cNvPr>
            <p:cNvSpPr>
              <a:spLocks noChangeShapeType="1"/>
            </p:cNvSpPr>
            <p:nvPr/>
          </p:nvSpPr>
          <p:spPr bwMode="auto">
            <a:xfrm>
              <a:off x="3332" y="1584"/>
              <a:ext cx="0"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6601" name="Line 51">
              <a:extLst>
                <a:ext uri="{FF2B5EF4-FFF2-40B4-BE49-F238E27FC236}">
                  <a16:creationId xmlns:a16="http://schemas.microsoft.com/office/drawing/2014/main" id="{67336E43-B364-6D40-A0E0-D3328BDE9377}"/>
                </a:ext>
              </a:extLst>
            </p:cNvPr>
            <p:cNvSpPr>
              <a:spLocks noChangeShapeType="1"/>
            </p:cNvSpPr>
            <p:nvPr/>
          </p:nvSpPr>
          <p:spPr bwMode="auto">
            <a:xfrm>
              <a:off x="3474" y="1584"/>
              <a:ext cx="0" cy="672"/>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2649875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D87A60B4-CE77-804F-8E10-2859F0E97B7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Stereo Matching with Dynamic Programming</a:t>
            </a:r>
          </a:p>
        </p:txBody>
      </p:sp>
      <p:sp>
        <p:nvSpPr>
          <p:cNvPr id="68610" name="Rectangle 3">
            <a:extLst>
              <a:ext uri="{FF2B5EF4-FFF2-40B4-BE49-F238E27FC236}">
                <a16:creationId xmlns:a16="http://schemas.microsoft.com/office/drawing/2014/main" id="{675286B4-7A1B-CA46-8A54-617DE9629027}"/>
              </a:ext>
            </a:extLst>
          </p:cNvPr>
          <p:cNvSpPr>
            <a:spLocks noGrp="1" noChangeArrowheads="1"/>
          </p:cNvSpPr>
          <p:nvPr>
            <p:ph type="body" sz="half" idx="2"/>
          </p:nvPr>
        </p:nvSpPr>
        <p:spPr>
          <a:xfrm>
            <a:off x="5638800" y="3168650"/>
            <a:ext cx="3276600" cy="2438400"/>
          </a:xfrm>
        </p:spPr>
        <p:txBody>
          <a:bodyPr/>
          <a:lstStyle/>
          <a:p>
            <a:pPr eaLnBrk="1" hangingPunct="1">
              <a:lnSpc>
                <a:spcPct val="90000"/>
              </a:lnSpc>
              <a:buFontTx/>
              <a:buNone/>
            </a:pPr>
            <a:r>
              <a:rPr lang="en-US" altLang="en-US" sz="2000">
                <a:ea typeface="ＭＳ Ｐゴシック" panose="020B0600070205080204" pitchFamily="34" charset="-128"/>
              </a:rPr>
              <a:t>   Dynamic programming yields the optimal path through grid. This is the best set of matches that satisfy the ordering constraint</a:t>
            </a:r>
          </a:p>
        </p:txBody>
      </p:sp>
      <p:grpSp>
        <p:nvGrpSpPr>
          <p:cNvPr id="68611" name="Group 4">
            <a:extLst>
              <a:ext uri="{FF2B5EF4-FFF2-40B4-BE49-F238E27FC236}">
                <a16:creationId xmlns:a16="http://schemas.microsoft.com/office/drawing/2014/main" id="{97F74A78-E62A-D64F-BE74-83A2EC2608BE}"/>
              </a:ext>
            </a:extLst>
          </p:cNvPr>
          <p:cNvGrpSpPr>
            <a:grpSpLocks/>
          </p:cNvGrpSpPr>
          <p:nvPr/>
        </p:nvGrpSpPr>
        <p:grpSpPr bwMode="auto">
          <a:xfrm>
            <a:off x="2286000" y="3092450"/>
            <a:ext cx="3200400" cy="228600"/>
            <a:chOff x="2256" y="1344"/>
            <a:chExt cx="2016" cy="144"/>
          </a:xfrm>
        </p:grpSpPr>
        <p:sp>
          <p:nvSpPr>
            <p:cNvPr id="68866" name="Rectangle 5">
              <a:extLst>
                <a:ext uri="{FF2B5EF4-FFF2-40B4-BE49-F238E27FC236}">
                  <a16:creationId xmlns:a16="http://schemas.microsoft.com/office/drawing/2014/main" id="{D4B7816C-F67F-B041-86F3-56F845AFBA15}"/>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7" name="Rectangle 6">
              <a:extLst>
                <a:ext uri="{FF2B5EF4-FFF2-40B4-BE49-F238E27FC236}">
                  <a16:creationId xmlns:a16="http://schemas.microsoft.com/office/drawing/2014/main" id="{1CB5B2B4-B196-C442-AB50-D637AB7DE321}"/>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8" name="Rectangle 7">
              <a:extLst>
                <a:ext uri="{FF2B5EF4-FFF2-40B4-BE49-F238E27FC236}">
                  <a16:creationId xmlns:a16="http://schemas.microsoft.com/office/drawing/2014/main" id="{01737D84-5D74-D44A-8558-EB3394DE196C}"/>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9" name="Rectangle 8">
              <a:extLst>
                <a:ext uri="{FF2B5EF4-FFF2-40B4-BE49-F238E27FC236}">
                  <a16:creationId xmlns:a16="http://schemas.microsoft.com/office/drawing/2014/main" id="{0DFC77F8-EDED-9142-8B69-4C14E686D4FD}"/>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0" name="Rectangle 9">
              <a:extLst>
                <a:ext uri="{FF2B5EF4-FFF2-40B4-BE49-F238E27FC236}">
                  <a16:creationId xmlns:a16="http://schemas.microsoft.com/office/drawing/2014/main" id="{179E1FFC-D5A5-3F43-9D0C-0B19E034F61D}"/>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1" name="Rectangle 10">
              <a:extLst>
                <a:ext uri="{FF2B5EF4-FFF2-40B4-BE49-F238E27FC236}">
                  <a16:creationId xmlns:a16="http://schemas.microsoft.com/office/drawing/2014/main" id="{93E1AFDA-0666-FE46-933F-068A4908FB9A}"/>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2" name="Rectangle 11">
              <a:extLst>
                <a:ext uri="{FF2B5EF4-FFF2-40B4-BE49-F238E27FC236}">
                  <a16:creationId xmlns:a16="http://schemas.microsoft.com/office/drawing/2014/main" id="{CE1FC131-021E-E141-8345-1011382C0475}"/>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3" name="Rectangle 12">
              <a:extLst>
                <a:ext uri="{FF2B5EF4-FFF2-40B4-BE49-F238E27FC236}">
                  <a16:creationId xmlns:a16="http://schemas.microsoft.com/office/drawing/2014/main" id="{CC44DF8B-A284-2449-9F1C-A1C8007FB0C2}"/>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4" name="Rectangle 13">
              <a:extLst>
                <a:ext uri="{FF2B5EF4-FFF2-40B4-BE49-F238E27FC236}">
                  <a16:creationId xmlns:a16="http://schemas.microsoft.com/office/drawing/2014/main" id="{F1DDDFC0-B2CB-7445-A4C1-309DDD835478}"/>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5" name="Rectangle 14">
              <a:extLst>
                <a:ext uri="{FF2B5EF4-FFF2-40B4-BE49-F238E27FC236}">
                  <a16:creationId xmlns:a16="http://schemas.microsoft.com/office/drawing/2014/main" id="{47D61FD7-361C-3E45-B20A-3BA0A33982B1}"/>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6" name="Rectangle 15">
              <a:extLst>
                <a:ext uri="{FF2B5EF4-FFF2-40B4-BE49-F238E27FC236}">
                  <a16:creationId xmlns:a16="http://schemas.microsoft.com/office/drawing/2014/main" id="{3BB07B5A-B047-1D4D-8F3B-C3B48466B9BF}"/>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7" name="Rectangle 16">
              <a:extLst>
                <a:ext uri="{FF2B5EF4-FFF2-40B4-BE49-F238E27FC236}">
                  <a16:creationId xmlns:a16="http://schemas.microsoft.com/office/drawing/2014/main" id="{4BE1614A-C218-A943-AFB7-CA1B0D9728FF}"/>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8" name="Rectangle 17">
              <a:extLst>
                <a:ext uri="{FF2B5EF4-FFF2-40B4-BE49-F238E27FC236}">
                  <a16:creationId xmlns:a16="http://schemas.microsoft.com/office/drawing/2014/main" id="{473ABDB9-F513-B94E-848F-F97FB08D6941}"/>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79" name="Rectangle 18">
              <a:extLst>
                <a:ext uri="{FF2B5EF4-FFF2-40B4-BE49-F238E27FC236}">
                  <a16:creationId xmlns:a16="http://schemas.microsoft.com/office/drawing/2014/main" id="{5029A383-0BC7-1643-80BF-C9FCFC9DF2CC}"/>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2" name="Group 19">
            <a:extLst>
              <a:ext uri="{FF2B5EF4-FFF2-40B4-BE49-F238E27FC236}">
                <a16:creationId xmlns:a16="http://schemas.microsoft.com/office/drawing/2014/main" id="{0DF5A330-0886-C345-804E-D46989E24529}"/>
              </a:ext>
            </a:extLst>
          </p:cNvPr>
          <p:cNvGrpSpPr>
            <a:grpSpLocks/>
          </p:cNvGrpSpPr>
          <p:nvPr/>
        </p:nvGrpSpPr>
        <p:grpSpPr bwMode="auto">
          <a:xfrm>
            <a:off x="2286000" y="3321050"/>
            <a:ext cx="3200400" cy="228600"/>
            <a:chOff x="2256" y="1344"/>
            <a:chExt cx="2016" cy="144"/>
          </a:xfrm>
        </p:grpSpPr>
        <p:sp>
          <p:nvSpPr>
            <p:cNvPr id="68852" name="Rectangle 20">
              <a:extLst>
                <a:ext uri="{FF2B5EF4-FFF2-40B4-BE49-F238E27FC236}">
                  <a16:creationId xmlns:a16="http://schemas.microsoft.com/office/drawing/2014/main" id="{2CEDA719-D09E-024A-8240-10C8265373FF}"/>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3" name="Rectangle 21">
              <a:extLst>
                <a:ext uri="{FF2B5EF4-FFF2-40B4-BE49-F238E27FC236}">
                  <a16:creationId xmlns:a16="http://schemas.microsoft.com/office/drawing/2014/main" id="{FF5E32FF-AD10-634A-8BD0-F0B93FEB3FEA}"/>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4" name="Rectangle 22">
              <a:extLst>
                <a:ext uri="{FF2B5EF4-FFF2-40B4-BE49-F238E27FC236}">
                  <a16:creationId xmlns:a16="http://schemas.microsoft.com/office/drawing/2014/main" id="{DFD433CC-0153-A045-B617-7A9EB492B348}"/>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5" name="Rectangle 23">
              <a:extLst>
                <a:ext uri="{FF2B5EF4-FFF2-40B4-BE49-F238E27FC236}">
                  <a16:creationId xmlns:a16="http://schemas.microsoft.com/office/drawing/2014/main" id="{657FD355-4513-2C4B-9EC0-F59CB93BFBFE}"/>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6" name="Rectangle 24">
              <a:extLst>
                <a:ext uri="{FF2B5EF4-FFF2-40B4-BE49-F238E27FC236}">
                  <a16:creationId xmlns:a16="http://schemas.microsoft.com/office/drawing/2014/main" id="{E9D7D595-833C-0B4E-BFFA-77CC1ADF525E}"/>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7" name="Rectangle 25">
              <a:extLst>
                <a:ext uri="{FF2B5EF4-FFF2-40B4-BE49-F238E27FC236}">
                  <a16:creationId xmlns:a16="http://schemas.microsoft.com/office/drawing/2014/main" id="{A5FE5AC7-B374-7244-AEA7-F1CADF6C2ADA}"/>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8" name="Rectangle 26">
              <a:extLst>
                <a:ext uri="{FF2B5EF4-FFF2-40B4-BE49-F238E27FC236}">
                  <a16:creationId xmlns:a16="http://schemas.microsoft.com/office/drawing/2014/main" id="{37D51E50-B425-BC41-AD0C-CF18B26CDD36}"/>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9" name="Rectangle 27">
              <a:extLst>
                <a:ext uri="{FF2B5EF4-FFF2-40B4-BE49-F238E27FC236}">
                  <a16:creationId xmlns:a16="http://schemas.microsoft.com/office/drawing/2014/main" id="{D0CFBF58-CCDE-F642-8F4C-E125DE766982}"/>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0" name="Rectangle 28">
              <a:extLst>
                <a:ext uri="{FF2B5EF4-FFF2-40B4-BE49-F238E27FC236}">
                  <a16:creationId xmlns:a16="http://schemas.microsoft.com/office/drawing/2014/main" id="{D781C949-C463-554A-A2DA-9E4741286808}"/>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1" name="Rectangle 29">
              <a:extLst>
                <a:ext uri="{FF2B5EF4-FFF2-40B4-BE49-F238E27FC236}">
                  <a16:creationId xmlns:a16="http://schemas.microsoft.com/office/drawing/2014/main" id="{9A834B3B-8058-2C4C-8ECE-90FF9CFA9230}"/>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2" name="Rectangle 30">
              <a:extLst>
                <a:ext uri="{FF2B5EF4-FFF2-40B4-BE49-F238E27FC236}">
                  <a16:creationId xmlns:a16="http://schemas.microsoft.com/office/drawing/2014/main" id="{63E87D49-B11C-9C4A-ACD3-46212C8526B7}"/>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3" name="Rectangle 31">
              <a:extLst>
                <a:ext uri="{FF2B5EF4-FFF2-40B4-BE49-F238E27FC236}">
                  <a16:creationId xmlns:a16="http://schemas.microsoft.com/office/drawing/2014/main" id="{6603D277-50D2-6646-BD59-626C6602FCAA}"/>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4" name="Rectangle 32">
              <a:extLst>
                <a:ext uri="{FF2B5EF4-FFF2-40B4-BE49-F238E27FC236}">
                  <a16:creationId xmlns:a16="http://schemas.microsoft.com/office/drawing/2014/main" id="{76127896-CD88-FF4A-9973-BB691A20670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65" name="Rectangle 33">
              <a:extLst>
                <a:ext uri="{FF2B5EF4-FFF2-40B4-BE49-F238E27FC236}">
                  <a16:creationId xmlns:a16="http://schemas.microsoft.com/office/drawing/2014/main" id="{E77B8250-7DF8-8644-874F-5ED44082D41B}"/>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3" name="Group 34">
            <a:extLst>
              <a:ext uri="{FF2B5EF4-FFF2-40B4-BE49-F238E27FC236}">
                <a16:creationId xmlns:a16="http://schemas.microsoft.com/office/drawing/2014/main" id="{067FF102-BE4E-244A-9A89-17A178B2F5D9}"/>
              </a:ext>
            </a:extLst>
          </p:cNvPr>
          <p:cNvGrpSpPr>
            <a:grpSpLocks/>
          </p:cNvGrpSpPr>
          <p:nvPr/>
        </p:nvGrpSpPr>
        <p:grpSpPr bwMode="auto">
          <a:xfrm>
            <a:off x="2286000" y="3549650"/>
            <a:ext cx="3200400" cy="228600"/>
            <a:chOff x="2256" y="1344"/>
            <a:chExt cx="2016" cy="144"/>
          </a:xfrm>
        </p:grpSpPr>
        <p:sp>
          <p:nvSpPr>
            <p:cNvPr id="68838" name="Rectangle 35">
              <a:extLst>
                <a:ext uri="{FF2B5EF4-FFF2-40B4-BE49-F238E27FC236}">
                  <a16:creationId xmlns:a16="http://schemas.microsoft.com/office/drawing/2014/main" id="{3C5C122E-26F4-D04D-8CB7-30D52D6F362B}"/>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9" name="Rectangle 36">
              <a:extLst>
                <a:ext uri="{FF2B5EF4-FFF2-40B4-BE49-F238E27FC236}">
                  <a16:creationId xmlns:a16="http://schemas.microsoft.com/office/drawing/2014/main" id="{BC20ECB8-895A-BE49-9DF4-E28D3C4D4A05}"/>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0" name="Rectangle 37">
              <a:extLst>
                <a:ext uri="{FF2B5EF4-FFF2-40B4-BE49-F238E27FC236}">
                  <a16:creationId xmlns:a16="http://schemas.microsoft.com/office/drawing/2014/main" id="{E3A7EB3E-0753-4846-8589-91BA4D815C5A}"/>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1" name="Rectangle 38">
              <a:extLst>
                <a:ext uri="{FF2B5EF4-FFF2-40B4-BE49-F238E27FC236}">
                  <a16:creationId xmlns:a16="http://schemas.microsoft.com/office/drawing/2014/main" id="{B009B440-F909-3842-9EB5-8E72AE2FA70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2" name="Rectangle 39">
              <a:extLst>
                <a:ext uri="{FF2B5EF4-FFF2-40B4-BE49-F238E27FC236}">
                  <a16:creationId xmlns:a16="http://schemas.microsoft.com/office/drawing/2014/main" id="{865E63BC-6E6B-1448-99B4-8B4DB88D1EBF}"/>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3" name="Rectangle 40">
              <a:extLst>
                <a:ext uri="{FF2B5EF4-FFF2-40B4-BE49-F238E27FC236}">
                  <a16:creationId xmlns:a16="http://schemas.microsoft.com/office/drawing/2014/main" id="{E8C40F69-2D70-0C4D-91BC-2EFB2AC96E50}"/>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4" name="Rectangle 41">
              <a:extLst>
                <a:ext uri="{FF2B5EF4-FFF2-40B4-BE49-F238E27FC236}">
                  <a16:creationId xmlns:a16="http://schemas.microsoft.com/office/drawing/2014/main" id="{0B836C5F-C9A2-7547-BD43-A059EE40F7A2}"/>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5" name="Rectangle 42">
              <a:extLst>
                <a:ext uri="{FF2B5EF4-FFF2-40B4-BE49-F238E27FC236}">
                  <a16:creationId xmlns:a16="http://schemas.microsoft.com/office/drawing/2014/main" id="{66C4F5EF-403B-984E-9F4B-47A5B1A30748}"/>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6" name="Rectangle 43">
              <a:extLst>
                <a:ext uri="{FF2B5EF4-FFF2-40B4-BE49-F238E27FC236}">
                  <a16:creationId xmlns:a16="http://schemas.microsoft.com/office/drawing/2014/main" id="{E0654DE7-A7EF-CE41-B73F-C696F4B74B34}"/>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7" name="Rectangle 44">
              <a:extLst>
                <a:ext uri="{FF2B5EF4-FFF2-40B4-BE49-F238E27FC236}">
                  <a16:creationId xmlns:a16="http://schemas.microsoft.com/office/drawing/2014/main" id="{2E72A751-AEE6-6044-BA72-DC7F396DFA9B}"/>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8" name="Rectangle 45">
              <a:extLst>
                <a:ext uri="{FF2B5EF4-FFF2-40B4-BE49-F238E27FC236}">
                  <a16:creationId xmlns:a16="http://schemas.microsoft.com/office/drawing/2014/main" id="{42E006DD-7552-8D45-9A2C-E67F39EB6132}"/>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49" name="Rectangle 46">
              <a:extLst>
                <a:ext uri="{FF2B5EF4-FFF2-40B4-BE49-F238E27FC236}">
                  <a16:creationId xmlns:a16="http://schemas.microsoft.com/office/drawing/2014/main" id="{66A40237-1709-9146-968D-7318E4A06585}"/>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0" name="Rectangle 47">
              <a:extLst>
                <a:ext uri="{FF2B5EF4-FFF2-40B4-BE49-F238E27FC236}">
                  <a16:creationId xmlns:a16="http://schemas.microsoft.com/office/drawing/2014/main" id="{FEDA9F69-58A9-634E-B258-071F522CFA9B}"/>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51" name="Rectangle 48">
              <a:extLst>
                <a:ext uri="{FF2B5EF4-FFF2-40B4-BE49-F238E27FC236}">
                  <a16:creationId xmlns:a16="http://schemas.microsoft.com/office/drawing/2014/main" id="{89CA0B8F-A8C2-3D4B-9D85-7C97E20787BF}"/>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4" name="Group 49">
            <a:extLst>
              <a:ext uri="{FF2B5EF4-FFF2-40B4-BE49-F238E27FC236}">
                <a16:creationId xmlns:a16="http://schemas.microsoft.com/office/drawing/2014/main" id="{DAA1417D-8D7C-0847-8A7D-C87A14D146E5}"/>
              </a:ext>
            </a:extLst>
          </p:cNvPr>
          <p:cNvGrpSpPr>
            <a:grpSpLocks/>
          </p:cNvGrpSpPr>
          <p:nvPr/>
        </p:nvGrpSpPr>
        <p:grpSpPr bwMode="auto">
          <a:xfrm>
            <a:off x="2286000" y="3778250"/>
            <a:ext cx="3200400" cy="228600"/>
            <a:chOff x="2256" y="1344"/>
            <a:chExt cx="2016" cy="144"/>
          </a:xfrm>
        </p:grpSpPr>
        <p:sp>
          <p:nvSpPr>
            <p:cNvPr id="68824" name="Rectangle 50">
              <a:extLst>
                <a:ext uri="{FF2B5EF4-FFF2-40B4-BE49-F238E27FC236}">
                  <a16:creationId xmlns:a16="http://schemas.microsoft.com/office/drawing/2014/main" id="{C94A0E40-5B10-4846-8C0C-F10C5205E985}"/>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5" name="Rectangle 51">
              <a:extLst>
                <a:ext uri="{FF2B5EF4-FFF2-40B4-BE49-F238E27FC236}">
                  <a16:creationId xmlns:a16="http://schemas.microsoft.com/office/drawing/2014/main" id="{992C8048-C52D-9647-9BEC-A66511DBD358}"/>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6" name="Rectangle 52">
              <a:extLst>
                <a:ext uri="{FF2B5EF4-FFF2-40B4-BE49-F238E27FC236}">
                  <a16:creationId xmlns:a16="http://schemas.microsoft.com/office/drawing/2014/main" id="{D80FD51C-A2AC-3C48-B97B-ED1ADFC37B66}"/>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7" name="Rectangle 53">
              <a:extLst>
                <a:ext uri="{FF2B5EF4-FFF2-40B4-BE49-F238E27FC236}">
                  <a16:creationId xmlns:a16="http://schemas.microsoft.com/office/drawing/2014/main" id="{6D949775-BFB5-934F-9E5E-36C1285BEBDE}"/>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8" name="Rectangle 54">
              <a:extLst>
                <a:ext uri="{FF2B5EF4-FFF2-40B4-BE49-F238E27FC236}">
                  <a16:creationId xmlns:a16="http://schemas.microsoft.com/office/drawing/2014/main" id="{9747871E-8930-6A4C-986E-E35E4891DA1B}"/>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9" name="Rectangle 55">
              <a:extLst>
                <a:ext uri="{FF2B5EF4-FFF2-40B4-BE49-F238E27FC236}">
                  <a16:creationId xmlns:a16="http://schemas.microsoft.com/office/drawing/2014/main" id="{4BCD1215-873B-7A40-8E91-0119A364104E}"/>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0" name="Rectangle 56">
              <a:extLst>
                <a:ext uri="{FF2B5EF4-FFF2-40B4-BE49-F238E27FC236}">
                  <a16:creationId xmlns:a16="http://schemas.microsoft.com/office/drawing/2014/main" id="{B5104EBB-D4C7-3841-A108-8993B603655B}"/>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1" name="Rectangle 57">
              <a:extLst>
                <a:ext uri="{FF2B5EF4-FFF2-40B4-BE49-F238E27FC236}">
                  <a16:creationId xmlns:a16="http://schemas.microsoft.com/office/drawing/2014/main" id="{F4B68A24-02D9-414A-8D9D-205BB9551E83}"/>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2" name="Rectangle 58">
              <a:extLst>
                <a:ext uri="{FF2B5EF4-FFF2-40B4-BE49-F238E27FC236}">
                  <a16:creationId xmlns:a16="http://schemas.microsoft.com/office/drawing/2014/main" id="{0014C3AE-874F-3F43-B411-6198D45E3AAC}"/>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3" name="Rectangle 59">
              <a:extLst>
                <a:ext uri="{FF2B5EF4-FFF2-40B4-BE49-F238E27FC236}">
                  <a16:creationId xmlns:a16="http://schemas.microsoft.com/office/drawing/2014/main" id="{2C95E4CE-6F31-9945-8BD5-E7211B999815}"/>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4" name="Rectangle 60">
              <a:extLst>
                <a:ext uri="{FF2B5EF4-FFF2-40B4-BE49-F238E27FC236}">
                  <a16:creationId xmlns:a16="http://schemas.microsoft.com/office/drawing/2014/main" id="{0590942F-076D-0D49-91E6-31015F2F7FD3}"/>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5" name="Rectangle 61">
              <a:extLst>
                <a:ext uri="{FF2B5EF4-FFF2-40B4-BE49-F238E27FC236}">
                  <a16:creationId xmlns:a16="http://schemas.microsoft.com/office/drawing/2014/main" id="{873B0EE2-CB57-1C47-8BC3-501B187E97EF}"/>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6" name="Rectangle 62">
              <a:extLst>
                <a:ext uri="{FF2B5EF4-FFF2-40B4-BE49-F238E27FC236}">
                  <a16:creationId xmlns:a16="http://schemas.microsoft.com/office/drawing/2014/main" id="{7136B9CD-A2F6-594A-9086-06D6E68A7E6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37" name="Rectangle 63">
              <a:extLst>
                <a:ext uri="{FF2B5EF4-FFF2-40B4-BE49-F238E27FC236}">
                  <a16:creationId xmlns:a16="http://schemas.microsoft.com/office/drawing/2014/main" id="{63F96FF5-7A27-F040-A950-87D5ED4C31FC}"/>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5" name="Group 64">
            <a:extLst>
              <a:ext uri="{FF2B5EF4-FFF2-40B4-BE49-F238E27FC236}">
                <a16:creationId xmlns:a16="http://schemas.microsoft.com/office/drawing/2014/main" id="{0295CDE1-5E67-7646-A01D-CE94A979F60E}"/>
              </a:ext>
            </a:extLst>
          </p:cNvPr>
          <p:cNvGrpSpPr>
            <a:grpSpLocks/>
          </p:cNvGrpSpPr>
          <p:nvPr/>
        </p:nvGrpSpPr>
        <p:grpSpPr bwMode="auto">
          <a:xfrm>
            <a:off x="2286000" y="4006850"/>
            <a:ext cx="3200400" cy="228600"/>
            <a:chOff x="2256" y="1344"/>
            <a:chExt cx="2016" cy="144"/>
          </a:xfrm>
        </p:grpSpPr>
        <p:sp>
          <p:nvSpPr>
            <p:cNvPr id="68810" name="Rectangle 65">
              <a:extLst>
                <a:ext uri="{FF2B5EF4-FFF2-40B4-BE49-F238E27FC236}">
                  <a16:creationId xmlns:a16="http://schemas.microsoft.com/office/drawing/2014/main" id="{E64D28CD-B3BD-1D47-B49B-9E63636C4D4E}"/>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1" name="Rectangle 66">
              <a:extLst>
                <a:ext uri="{FF2B5EF4-FFF2-40B4-BE49-F238E27FC236}">
                  <a16:creationId xmlns:a16="http://schemas.microsoft.com/office/drawing/2014/main" id="{992B61BF-D828-DE44-8DD4-C59BFD65D8D3}"/>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2" name="Rectangle 67">
              <a:extLst>
                <a:ext uri="{FF2B5EF4-FFF2-40B4-BE49-F238E27FC236}">
                  <a16:creationId xmlns:a16="http://schemas.microsoft.com/office/drawing/2014/main" id="{045C5F3C-585D-DB4B-8473-D973E76D092D}"/>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3" name="Rectangle 68">
              <a:extLst>
                <a:ext uri="{FF2B5EF4-FFF2-40B4-BE49-F238E27FC236}">
                  <a16:creationId xmlns:a16="http://schemas.microsoft.com/office/drawing/2014/main" id="{15018923-04B3-C54E-9B5F-52EA4A58C22D}"/>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4" name="Rectangle 69">
              <a:extLst>
                <a:ext uri="{FF2B5EF4-FFF2-40B4-BE49-F238E27FC236}">
                  <a16:creationId xmlns:a16="http://schemas.microsoft.com/office/drawing/2014/main" id="{A76011B7-C9CF-1349-A44E-DAA23692665A}"/>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5" name="Rectangle 70">
              <a:extLst>
                <a:ext uri="{FF2B5EF4-FFF2-40B4-BE49-F238E27FC236}">
                  <a16:creationId xmlns:a16="http://schemas.microsoft.com/office/drawing/2014/main" id="{B0464EA4-A0B4-E34B-B2FE-A905EEA39578}"/>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6" name="Rectangle 71">
              <a:extLst>
                <a:ext uri="{FF2B5EF4-FFF2-40B4-BE49-F238E27FC236}">
                  <a16:creationId xmlns:a16="http://schemas.microsoft.com/office/drawing/2014/main" id="{0B7BE8F7-92BD-4A47-841D-E985BCA64560}"/>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7" name="Rectangle 72">
              <a:extLst>
                <a:ext uri="{FF2B5EF4-FFF2-40B4-BE49-F238E27FC236}">
                  <a16:creationId xmlns:a16="http://schemas.microsoft.com/office/drawing/2014/main" id="{78309701-B4E3-4048-9332-D04C0676E5C2}"/>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8" name="Rectangle 73">
              <a:extLst>
                <a:ext uri="{FF2B5EF4-FFF2-40B4-BE49-F238E27FC236}">
                  <a16:creationId xmlns:a16="http://schemas.microsoft.com/office/drawing/2014/main" id="{0F966C63-1BEF-D74A-8AA1-9E80ABBD8723}"/>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19" name="Rectangle 74">
              <a:extLst>
                <a:ext uri="{FF2B5EF4-FFF2-40B4-BE49-F238E27FC236}">
                  <a16:creationId xmlns:a16="http://schemas.microsoft.com/office/drawing/2014/main" id="{FC3EADB8-7CDB-D949-9DBF-8E385DAB10D0}"/>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0" name="Rectangle 75">
              <a:extLst>
                <a:ext uri="{FF2B5EF4-FFF2-40B4-BE49-F238E27FC236}">
                  <a16:creationId xmlns:a16="http://schemas.microsoft.com/office/drawing/2014/main" id="{B414AA6F-91F4-FE42-9933-00D6FC058D92}"/>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1" name="Rectangle 76">
              <a:extLst>
                <a:ext uri="{FF2B5EF4-FFF2-40B4-BE49-F238E27FC236}">
                  <a16:creationId xmlns:a16="http://schemas.microsoft.com/office/drawing/2014/main" id="{953490BC-4DB5-1146-BB8D-D87E9053EFA1}"/>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2" name="Rectangle 77">
              <a:extLst>
                <a:ext uri="{FF2B5EF4-FFF2-40B4-BE49-F238E27FC236}">
                  <a16:creationId xmlns:a16="http://schemas.microsoft.com/office/drawing/2014/main" id="{D1294BAA-46A9-704D-9007-3B83E0CABE16}"/>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23" name="Rectangle 78">
              <a:extLst>
                <a:ext uri="{FF2B5EF4-FFF2-40B4-BE49-F238E27FC236}">
                  <a16:creationId xmlns:a16="http://schemas.microsoft.com/office/drawing/2014/main" id="{D845DD43-56D7-9F44-B5E5-2093A4A69B41}"/>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6" name="Group 79">
            <a:extLst>
              <a:ext uri="{FF2B5EF4-FFF2-40B4-BE49-F238E27FC236}">
                <a16:creationId xmlns:a16="http://schemas.microsoft.com/office/drawing/2014/main" id="{EA84F7B4-8E55-934C-8C4E-3F2C183E1CDA}"/>
              </a:ext>
            </a:extLst>
          </p:cNvPr>
          <p:cNvGrpSpPr>
            <a:grpSpLocks/>
          </p:cNvGrpSpPr>
          <p:nvPr/>
        </p:nvGrpSpPr>
        <p:grpSpPr bwMode="auto">
          <a:xfrm>
            <a:off x="2286000" y="4235450"/>
            <a:ext cx="3200400" cy="228600"/>
            <a:chOff x="2256" y="1344"/>
            <a:chExt cx="2016" cy="144"/>
          </a:xfrm>
        </p:grpSpPr>
        <p:sp>
          <p:nvSpPr>
            <p:cNvPr id="68796" name="Rectangle 80">
              <a:extLst>
                <a:ext uri="{FF2B5EF4-FFF2-40B4-BE49-F238E27FC236}">
                  <a16:creationId xmlns:a16="http://schemas.microsoft.com/office/drawing/2014/main" id="{3AB652AF-1800-CB46-AD2E-99457C9B5C04}"/>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7" name="Rectangle 81">
              <a:extLst>
                <a:ext uri="{FF2B5EF4-FFF2-40B4-BE49-F238E27FC236}">
                  <a16:creationId xmlns:a16="http://schemas.microsoft.com/office/drawing/2014/main" id="{670DFDAA-5F10-4541-8770-60EAF185C419}"/>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8" name="Rectangle 82">
              <a:extLst>
                <a:ext uri="{FF2B5EF4-FFF2-40B4-BE49-F238E27FC236}">
                  <a16:creationId xmlns:a16="http://schemas.microsoft.com/office/drawing/2014/main" id="{185AB764-9B14-404A-B098-F222114ECFD0}"/>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9" name="Rectangle 83">
              <a:extLst>
                <a:ext uri="{FF2B5EF4-FFF2-40B4-BE49-F238E27FC236}">
                  <a16:creationId xmlns:a16="http://schemas.microsoft.com/office/drawing/2014/main" id="{BF53A16A-643B-DF4C-8C08-62C72996D497}"/>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0" name="Rectangle 84">
              <a:extLst>
                <a:ext uri="{FF2B5EF4-FFF2-40B4-BE49-F238E27FC236}">
                  <a16:creationId xmlns:a16="http://schemas.microsoft.com/office/drawing/2014/main" id="{166B2A86-EB18-7B4B-8389-DA47512DAEAD}"/>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1" name="Rectangle 85">
              <a:extLst>
                <a:ext uri="{FF2B5EF4-FFF2-40B4-BE49-F238E27FC236}">
                  <a16:creationId xmlns:a16="http://schemas.microsoft.com/office/drawing/2014/main" id="{8F4752C9-2799-1943-9880-891FAAA5F1CC}"/>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2" name="Rectangle 86">
              <a:extLst>
                <a:ext uri="{FF2B5EF4-FFF2-40B4-BE49-F238E27FC236}">
                  <a16:creationId xmlns:a16="http://schemas.microsoft.com/office/drawing/2014/main" id="{3E5E0F5B-31A3-B642-8557-7EAF4A1E73F5}"/>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3" name="Rectangle 87">
              <a:extLst>
                <a:ext uri="{FF2B5EF4-FFF2-40B4-BE49-F238E27FC236}">
                  <a16:creationId xmlns:a16="http://schemas.microsoft.com/office/drawing/2014/main" id="{073D0C40-84F0-9D45-80B4-123F54513E7E}"/>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4" name="Rectangle 88">
              <a:extLst>
                <a:ext uri="{FF2B5EF4-FFF2-40B4-BE49-F238E27FC236}">
                  <a16:creationId xmlns:a16="http://schemas.microsoft.com/office/drawing/2014/main" id="{4FD8CF09-6033-6648-A22C-65B028418156}"/>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5" name="Rectangle 89">
              <a:extLst>
                <a:ext uri="{FF2B5EF4-FFF2-40B4-BE49-F238E27FC236}">
                  <a16:creationId xmlns:a16="http://schemas.microsoft.com/office/drawing/2014/main" id="{7D9A97F1-C425-034C-A8EB-9F664611F4C8}"/>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6" name="Rectangle 90">
              <a:extLst>
                <a:ext uri="{FF2B5EF4-FFF2-40B4-BE49-F238E27FC236}">
                  <a16:creationId xmlns:a16="http://schemas.microsoft.com/office/drawing/2014/main" id="{D6C363FB-852D-3541-9F1A-710AB5892923}"/>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7" name="Rectangle 91">
              <a:extLst>
                <a:ext uri="{FF2B5EF4-FFF2-40B4-BE49-F238E27FC236}">
                  <a16:creationId xmlns:a16="http://schemas.microsoft.com/office/drawing/2014/main" id="{3CDD21C2-0ECC-E544-B512-E1EF8FF181BF}"/>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8" name="Rectangle 92">
              <a:extLst>
                <a:ext uri="{FF2B5EF4-FFF2-40B4-BE49-F238E27FC236}">
                  <a16:creationId xmlns:a16="http://schemas.microsoft.com/office/drawing/2014/main" id="{9FCF32EF-17C8-BC4D-8B86-8C5BB614B39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809" name="Rectangle 93">
              <a:extLst>
                <a:ext uri="{FF2B5EF4-FFF2-40B4-BE49-F238E27FC236}">
                  <a16:creationId xmlns:a16="http://schemas.microsoft.com/office/drawing/2014/main" id="{67562C1C-A2DD-3441-8528-BBB540E6832E}"/>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7" name="Group 94">
            <a:extLst>
              <a:ext uri="{FF2B5EF4-FFF2-40B4-BE49-F238E27FC236}">
                <a16:creationId xmlns:a16="http://schemas.microsoft.com/office/drawing/2014/main" id="{51C5CDC7-10A3-2546-86A6-853AEC1C87FA}"/>
              </a:ext>
            </a:extLst>
          </p:cNvPr>
          <p:cNvGrpSpPr>
            <a:grpSpLocks/>
          </p:cNvGrpSpPr>
          <p:nvPr/>
        </p:nvGrpSpPr>
        <p:grpSpPr bwMode="auto">
          <a:xfrm>
            <a:off x="2286000" y="4464050"/>
            <a:ext cx="3200400" cy="228600"/>
            <a:chOff x="2256" y="1344"/>
            <a:chExt cx="2016" cy="144"/>
          </a:xfrm>
        </p:grpSpPr>
        <p:sp>
          <p:nvSpPr>
            <p:cNvPr id="68782" name="Rectangle 95">
              <a:extLst>
                <a:ext uri="{FF2B5EF4-FFF2-40B4-BE49-F238E27FC236}">
                  <a16:creationId xmlns:a16="http://schemas.microsoft.com/office/drawing/2014/main" id="{16F52D3C-F5D9-BA42-9D68-8E6AE773C7C6}"/>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3" name="Rectangle 96">
              <a:extLst>
                <a:ext uri="{FF2B5EF4-FFF2-40B4-BE49-F238E27FC236}">
                  <a16:creationId xmlns:a16="http://schemas.microsoft.com/office/drawing/2014/main" id="{C21BB740-8C21-124E-9E3D-C3A8A307E2C9}"/>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4" name="Rectangle 97">
              <a:extLst>
                <a:ext uri="{FF2B5EF4-FFF2-40B4-BE49-F238E27FC236}">
                  <a16:creationId xmlns:a16="http://schemas.microsoft.com/office/drawing/2014/main" id="{190318E7-CF92-C947-9607-23AC5825EC0E}"/>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5" name="Rectangle 98">
              <a:extLst>
                <a:ext uri="{FF2B5EF4-FFF2-40B4-BE49-F238E27FC236}">
                  <a16:creationId xmlns:a16="http://schemas.microsoft.com/office/drawing/2014/main" id="{9722CEE0-31EE-0848-B8CF-3263471266BF}"/>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6" name="Rectangle 99">
              <a:extLst>
                <a:ext uri="{FF2B5EF4-FFF2-40B4-BE49-F238E27FC236}">
                  <a16:creationId xmlns:a16="http://schemas.microsoft.com/office/drawing/2014/main" id="{F271FF88-470B-0741-90C8-0B1FA553EB28}"/>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7" name="Rectangle 100">
              <a:extLst>
                <a:ext uri="{FF2B5EF4-FFF2-40B4-BE49-F238E27FC236}">
                  <a16:creationId xmlns:a16="http://schemas.microsoft.com/office/drawing/2014/main" id="{38A06DEC-F084-A747-BB7B-1CB29B9CAA38}"/>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8" name="Rectangle 101">
              <a:extLst>
                <a:ext uri="{FF2B5EF4-FFF2-40B4-BE49-F238E27FC236}">
                  <a16:creationId xmlns:a16="http://schemas.microsoft.com/office/drawing/2014/main" id="{8171855A-1029-C342-BECA-7069BA03FDAA}"/>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9" name="Rectangle 102">
              <a:extLst>
                <a:ext uri="{FF2B5EF4-FFF2-40B4-BE49-F238E27FC236}">
                  <a16:creationId xmlns:a16="http://schemas.microsoft.com/office/drawing/2014/main" id="{64B42E2F-88A7-7E41-B72E-50367CBFA484}"/>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0" name="Rectangle 103">
              <a:extLst>
                <a:ext uri="{FF2B5EF4-FFF2-40B4-BE49-F238E27FC236}">
                  <a16:creationId xmlns:a16="http://schemas.microsoft.com/office/drawing/2014/main" id="{4CBE0E83-37AE-AE4E-AE7D-706410DDAB76}"/>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1" name="Rectangle 104">
              <a:extLst>
                <a:ext uri="{FF2B5EF4-FFF2-40B4-BE49-F238E27FC236}">
                  <a16:creationId xmlns:a16="http://schemas.microsoft.com/office/drawing/2014/main" id="{5F60A90A-DE54-104E-A43C-EF2D76338BDF}"/>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2" name="Rectangle 105">
              <a:extLst>
                <a:ext uri="{FF2B5EF4-FFF2-40B4-BE49-F238E27FC236}">
                  <a16:creationId xmlns:a16="http://schemas.microsoft.com/office/drawing/2014/main" id="{57A25B90-0947-784C-B97D-9B8B73F566A7}"/>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3" name="Rectangle 106">
              <a:extLst>
                <a:ext uri="{FF2B5EF4-FFF2-40B4-BE49-F238E27FC236}">
                  <a16:creationId xmlns:a16="http://schemas.microsoft.com/office/drawing/2014/main" id="{D7C7E319-FB44-6C4C-B437-D63F72622620}"/>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4" name="Rectangle 107">
              <a:extLst>
                <a:ext uri="{FF2B5EF4-FFF2-40B4-BE49-F238E27FC236}">
                  <a16:creationId xmlns:a16="http://schemas.microsoft.com/office/drawing/2014/main" id="{D591E9A6-87E5-8C48-908D-936C9E33BB16}"/>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95" name="Rectangle 108">
              <a:extLst>
                <a:ext uri="{FF2B5EF4-FFF2-40B4-BE49-F238E27FC236}">
                  <a16:creationId xmlns:a16="http://schemas.microsoft.com/office/drawing/2014/main" id="{1FD815B6-A60F-9A42-B4C4-B24CDCF70999}"/>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8" name="Group 109">
            <a:extLst>
              <a:ext uri="{FF2B5EF4-FFF2-40B4-BE49-F238E27FC236}">
                <a16:creationId xmlns:a16="http://schemas.microsoft.com/office/drawing/2014/main" id="{EF692241-2A23-1F41-978C-09A6C60488D2}"/>
              </a:ext>
            </a:extLst>
          </p:cNvPr>
          <p:cNvGrpSpPr>
            <a:grpSpLocks/>
          </p:cNvGrpSpPr>
          <p:nvPr/>
        </p:nvGrpSpPr>
        <p:grpSpPr bwMode="auto">
          <a:xfrm>
            <a:off x="2286000" y="4692650"/>
            <a:ext cx="3200400" cy="228600"/>
            <a:chOff x="2256" y="1344"/>
            <a:chExt cx="2016" cy="144"/>
          </a:xfrm>
        </p:grpSpPr>
        <p:sp>
          <p:nvSpPr>
            <p:cNvPr id="68768" name="Rectangle 110">
              <a:extLst>
                <a:ext uri="{FF2B5EF4-FFF2-40B4-BE49-F238E27FC236}">
                  <a16:creationId xmlns:a16="http://schemas.microsoft.com/office/drawing/2014/main" id="{31CD3C28-7AA3-1D4D-AAAD-C0D082182D1D}"/>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9" name="Rectangle 111">
              <a:extLst>
                <a:ext uri="{FF2B5EF4-FFF2-40B4-BE49-F238E27FC236}">
                  <a16:creationId xmlns:a16="http://schemas.microsoft.com/office/drawing/2014/main" id="{6968F587-D5B1-A74F-8BF8-E44E9A1F07EC}"/>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0" name="Rectangle 112">
              <a:extLst>
                <a:ext uri="{FF2B5EF4-FFF2-40B4-BE49-F238E27FC236}">
                  <a16:creationId xmlns:a16="http://schemas.microsoft.com/office/drawing/2014/main" id="{3D7BA991-C05F-784C-93EB-3714DEE4C2CF}"/>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1" name="Rectangle 113">
              <a:extLst>
                <a:ext uri="{FF2B5EF4-FFF2-40B4-BE49-F238E27FC236}">
                  <a16:creationId xmlns:a16="http://schemas.microsoft.com/office/drawing/2014/main" id="{87039291-EB79-4343-B386-F68DB1F0BF8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2" name="Rectangle 114">
              <a:extLst>
                <a:ext uri="{FF2B5EF4-FFF2-40B4-BE49-F238E27FC236}">
                  <a16:creationId xmlns:a16="http://schemas.microsoft.com/office/drawing/2014/main" id="{7E3325E4-5E73-1047-971C-FA49E36641CD}"/>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3" name="Rectangle 115">
              <a:extLst>
                <a:ext uri="{FF2B5EF4-FFF2-40B4-BE49-F238E27FC236}">
                  <a16:creationId xmlns:a16="http://schemas.microsoft.com/office/drawing/2014/main" id="{E2BA5E46-4A87-AD4C-A39E-81907B94D078}"/>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4" name="Rectangle 116">
              <a:extLst>
                <a:ext uri="{FF2B5EF4-FFF2-40B4-BE49-F238E27FC236}">
                  <a16:creationId xmlns:a16="http://schemas.microsoft.com/office/drawing/2014/main" id="{F759F1A2-FF5F-324B-BBB5-7B61BFD5ADEF}"/>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5" name="Rectangle 117">
              <a:extLst>
                <a:ext uri="{FF2B5EF4-FFF2-40B4-BE49-F238E27FC236}">
                  <a16:creationId xmlns:a16="http://schemas.microsoft.com/office/drawing/2014/main" id="{F975985D-8A83-F644-A6CB-24A25C1F8960}"/>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6" name="Rectangle 118">
              <a:extLst>
                <a:ext uri="{FF2B5EF4-FFF2-40B4-BE49-F238E27FC236}">
                  <a16:creationId xmlns:a16="http://schemas.microsoft.com/office/drawing/2014/main" id="{2E4D6DDC-8659-F947-B6E2-4D809180C078}"/>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7" name="Rectangle 119">
              <a:extLst>
                <a:ext uri="{FF2B5EF4-FFF2-40B4-BE49-F238E27FC236}">
                  <a16:creationId xmlns:a16="http://schemas.microsoft.com/office/drawing/2014/main" id="{26228DCD-68BA-F04B-9E4B-559B511B2845}"/>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8" name="Rectangle 120">
              <a:extLst>
                <a:ext uri="{FF2B5EF4-FFF2-40B4-BE49-F238E27FC236}">
                  <a16:creationId xmlns:a16="http://schemas.microsoft.com/office/drawing/2014/main" id="{F70ECF13-77DB-8146-9158-29C58C948FC3}"/>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79" name="Rectangle 121">
              <a:extLst>
                <a:ext uri="{FF2B5EF4-FFF2-40B4-BE49-F238E27FC236}">
                  <a16:creationId xmlns:a16="http://schemas.microsoft.com/office/drawing/2014/main" id="{881BB8F9-FAD0-F040-883D-585AE02614B6}"/>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0" name="Rectangle 122">
              <a:extLst>
                <a:ext uri="{FF2B5EF4-FFF2-40B4-BE49-F238E27FC236}">
                  <a16:creationId xmlns:a16="http://schemas.microsoft.com/office/drawing/2014/main" id="{E04209FA-15AB-184B-A50E-47406B6A2144}"/>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81" name="Rectangle 123">
              <a:extLst>
                <a:ext uri="{FF2B5EF4-FFF2-40B4-BE49-F238E27FC236}">
                  <a16:creationId xmlns:a16="http://schemas.microsoft.com/office/drawing/2014/main" id="{39F416D0-0ADB-8C4D-8AB2-4EA8017E08AD}"/>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19" name="Group 124">
            <a:extLst>
              <a:ext uri="{FF2B5EF4-FFF2-40B4-BE49-F238E27FC236}">
                <a16:creationId xmlns:a16="http://schemas.microsoft.com/office/drawing/2014/main" id="{F9AFBAA2-5E48-B143-BE99-FB193CBFBEF5}"/>
              </a:ext>
            </a:extLst>
          </p:cNvPr>
          <p:cNvGrpSpPr>
            <a:grpSpLocks/>
          </p:cNvGrpSpPr>
          <p:nvPr/>
        </p:nvGrpSpPr>
        <p:grpSpPr bwMode="auto">
          <a:xfrm>
            <a:off x="2286000" y="4921250"/>
            <a:ext cx="3200400" cy="228600"/>
            <a:chOff x="2256" y="1344"/>
            <a:chExt cx="2016" cy="144"/>
          </a:xfrm>
        </p:grpSpPr>
        <p:sp>
          <p:nvSpPr>
            <p:cNvPr id="68754" name="Rectangle 125">
              <a:extLst>
                <a:ext uri="{FF2B5EF4-FFF2-40B4-BE49-F238E27FC236}">
                  <a16:creationId xmlns:a16="http://schemas.microsoft.com/office/drawing/2014/main" id="{5C8E94EE-09D5-384C-9EBD-E581B3A1D08E}"/>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5" name="Rectangle 126">
              <a:extLst>
                <a:ext uri="{FF2B5EF4-FFF2-40B4-BE49-F238E27FC236}">
                  <a16:creationId xmlns:a16="http://schemas.microsoft.com/office/drawing/2014/main" id="{002B8F53-C021-9A41-96EB-6713BD91E822}"/>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6" name="Rectangle 127">
              <a:extLst>
                <a:ext uri="{FF2B5EF4-FFF2-40B4-BE49-F238E27FC236}">
                  <a16:creationId xmlns:a16="http://schemas.microsoft.com/office/drawing/2014/main" id="{63825AAF-E22D-6648-8C17-116DECD0D99A}"/>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7" name="Rectangle 128">
              <a:extLst>
                <a:ext uri="{FF2B5EF4-FFF2-40B4-BE49-F238E27FC236}">
                  <a16:creationId xmlns:a16="http://schemas.microsoft.com/office/drawing/2014/main" id="{7C67FD1F-3179-6648-B461-2A082A8403E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8" name="Rectangle 129">
              <a:extLst>
                <a:ext uri="{FF2B5EF4-FFF2-40B4-BE49-F238E27FC236}">
                  <a16:creationId xmlns:a16="http://schemas.microsoft.com/office/drawing/2014/main" id="{9FEEA50C-6226-7B49-85CB-A010E56B5C11}"/>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9" name="Rectangle 130">
              <a:extLst>
                <a:ext uri="{FF2B5EF4-FFF2-40B4-BE49-F238E27FC236}">
                  <a16:creationId xmlns:a16="http://schemas.microsoft.com/office/drawing/2014/main" id="{AFB31F2C-F7D7-4241-B831-98393E6E05D9}"/>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0" name="Rectangle 131">
              <a:extLst>
                <a:ext uri="{FF2B5EF4-FFF2-40B4-BE49-F238E27FC236}">
                  <a16:creationId xmlns:a16="http://schemas.microsoft.com/office/drawing/2014/main" id="{47E8D57E-FF54-A141-AC36-B0C29816564C}"/>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1" name="Rectangle 132">
              <a:extLst>
                <a:ext uri="{FF2B5EF4-FFF2-40B4-BE49-F238E27FC236}">
                  <a16:creationId xmlns:a16="http://schemas.microsoft.com/office/drawing/2014/main" id="{1A739F2B-9700-C94F-9323-C3837B11B726}"/>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2" name="Rectangle 133">
              <a:extLst>
                <a:ext uri="{FF2B5EF4-FFF2-40B4-BE49-F238E27FC236}">
                  <a16:creationId xmlns:a16="http://schemas.microsoft.com/office/drawing/2014/main" id="{968951E4-A4F4-9E44-9044-D129A0A42521}"/>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3" name="Rectangle 134">
              <a:extLst>
                <a:ext uri="{FF2B5EF4-FFF2-40B4-BE49-F238E27FC236}">
                  <a16:creationId xmlns:a16="http://schemas.microsoft.com/office/drawing/2014/main" id="{8A3012C4-9001-1A41-9FFD-6A31BADB005E}"/>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4" name="Rectangle 135">
              <a:extLst>
                <a:ext uri="{FF2B5EF4-FFF2-40B4-BE49-F238E27FC236}">
                  <a16:creationId xmlns:a16="http://schemas.microsoft.com/office/drawing/2014/main" id="{3464F609-0236-514A-9DD0-273FA85B74A6}"/>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5" name="Rectangle 136">
              <a:extLst>
                <a:ext uri="{FF2B5EF4-FFF2-40B4-BE49-F238E27FC236}">
                  <a16:creationId xmlns:a16="http://schemas.microsoft.com/office/drawing/2014/main" id="{81ADB092-B8C9-614D-A90E-33DA5EE583E7}"/>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6" name="Rectangle 137">
              <a:extLst>
                <a:ext uri="{FF2B5EF4-FFF2-40B4-BE49-F238E27FC236}">
                  <a16:creationId xmlns:a16="http://schemas.microsoft.com/office/drawing/2014/main" id="{3633CA4D-59E5-F44E-80E3-5DBA7F8A6219}"/>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67" name="Rectangle 138">
              <a:extLst>
                <a:ext uri="{FF2B5EF4-FFF2-40B4-BE49-F238E27FC236}">
                  <a16:creationId xmlns:a16="http://schemas.microsoft.com/office/drawing/2014/main" id="{E42B0116-3332-704B-BC44-D45F74F0305F}"/>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0" name="Group 139">
            <a:extLst>
              <a:ext uri="{FF2B5EF4-FFF2-40B4-BE49-F238E27FC236}">
                <a16:creationId xmlns:a16="http://schemas.microsoft.com/office/drawing/2014/main" id="{FB738411-6C90-A34B-B7F7-9DE69EE2E995}"/>
              </a:ext>
            </a:extLst>
          </p:cNvPr>
          <p:cNvGrpSpPr>
            <a:grpSpLocks/>
          </p:cNvGrpSpPr>
          <p:nvPr/>
        </p:nvGrpSpPr>
        <p:grpSpPr bwMode="auto">
          <a:xfrm>
            <a:off x="2286000" y="5149850"/>
            <a:ext cx="3200400" cy="228600"/>
            <a:chOff x="2256" y="1344"/>
            <a:chExt cx="2016" cy="144"/>
          </a:xfrm>
        </p:grpSpPr>
        <p:sp>
          <p:nvSpPr>
            <p:cNvPr id="68740" name="Rectangle 140">
              <a:extLst>
                <a:ext uri="{FF2B5EF4-FFF2-40B4-BE49-F238E27FC236}">
                  <a16:creationId xmlns:a16="http://schemas.microsoft.com/office/drawing/2014/main" id="{2E02CEBF-9D91-DB49-8FF6-B706E64D5B09}"/>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1" name="Rectangle 141">
              <a:extLst>
                <a:ext uri="{FF2B5EF4-FFF2-40B4-BE49-F238E27FC236}">
                  <a16:creationId xmlns:a16="http://schemas.microsoft.com/office/drawing/2014/main" id="{3345A0AE-551D-7145-8CB4-D0208C6535B1}"/>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2" name="Rectangle 142">
              <a:extLst>
                <a:ext uri="{FF2B5EF4-FFF2-40B4-BE49-F238E27FC236}">
                  <a16:creationId xmlns:a16="http://schemas.microsoft.com/office/drawing/2014/main" id="{264E8C79-BC30-E74B-BE64-5A677513F429}"/>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3" name="Rectangle 143">
              <a:extLst>
                <a:ext uri="{FF2B5EF4-FFF2-40B4-BE49-F238E27FC236}">
                  <a16:creationId xmlns:a16="http://schemas.microsoft.com/office/drawing/2014/main" id="{39E769E3-7ECE-4342-B865-9BF2A1B9254A}"/>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4" name="Rectangle 144">
              <a:extLst>
                <a:ext uri="{FF2B5EF4-FFF2-40B4-BE49-F238E27FC236}">
                  <a16:creationId xmlns:a16="http://schemas.microsoft.com/office/drawing/2014/main" id="{25BE3132-4D8C-3F49-85B7-7D9A883CCB1F}"/>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5" name="Rectangle 145">
              <a:extLst>
                <a:ext uri="{FF2B5EF4-FFF2-40B4-BE49-F238E27FC236}">
                  <a16:creationId xmlns:a16="http://schemas.microsoft.com/office/drawing/2014/main" id="{1E52D6A0-E728-BE4C-BAF0-7559DE599367}"/>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6" name="Rectangle 146">
              <a:extLst>
                <a:ext uri="{FF2B5EF4-FFF2-40B4-BE49-F238E27FC236}">
                  <a16:creationId xmlns:a16="http://schemas.microsoft.com/office/drawing/2014/main" id="{F3BFF882-9AC7-9246-B113-7839104D4AC4}"/>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7" name="Rectangle 147">
              <a:extLst>
                <a:ext uri="{FF2B5EF4-FFF2-40B4-BE49-F238E27FC236}">
                  <a16:creationId xmlns:a16="http://schemas.microsoft.com/office/drawing/2014/main" id="{8A6C8623-1D4C-1247-8746-E9D7166D3858}"/>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8" name="Rectangle 148">
              <a:extLst>
                <a:ext uri="{FF2B5EF4-FFF2-40B4-BE49-F238E27FC236}">
                  <a16:creationId xmlns:a16="http://schemas.microsoft.com/office/drawing/2014/main" id="{3A63E3AC-4642-C240-9ED5-51CEC52E5BA6}"/>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49" name="Rectangle 149">
              <a:extLst>
                <a:ext uri="{FF2B5EF4-FFF2-40B4-BE49-F238E27FC236}">
                  <a16:creationId xmlns:a16="http://schemas.microsoft.com/office/drawing/2014/main" id="{E0611CDA-DE6A-9C49-BF8D-3404FDF5E610}"/>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0" name="Rectangle 150">
              <a:extLst>
                <a:ext uri="{FF2B5EF4-FFF2-40B4-BE49-F238E27FC236}">
                  <a16:creationId xmlns:a16="http://schemas.microsoft.com/office/drawing/2014/main" id="{9D72A659-C243-4742-B545-3FA14D26C3E1}"/>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1" name="Rectangle 151">
              <a:extLst>
                <a:ext uri="{FF2B5EF4-FFF2-40B4-BE49-F238E27FC236}">
                  <a16:creationId xmlns:a16="http://schemas.microsoft.com/office/drawing/2014/main" id="{1F0F28D3-728A-4C46-B619-F6FEAB32C75B}"/>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2" name="Rectangle 152">
              <a:extLst>
                <a:ext uri="{FF2B5EF4-FFF2-40B4-BE49-F238E27FC236}">
                  <a16:creationId xmlns:a16="http://schemas.microsoft.com/office/drawing/2014/main" id="{2816AB35-A13D-274A-8418-2EB278B5DDB3}"/>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53" name="Rectangle 153">
              <a:extLst>
                <a:ext uri="{FF2B5EF4-FFF2-40B4-BE49-F238E27FC236}">
                  <a16:creationId xmlns:a16="http://schemas.microsoft.com/office/drawing/2014/main" id="{68013D77-359B-0442-8041-45E89CD4A15B}"/>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1" name="Group 154">
            <a:extLst>
              <a:ext uri="{FF2B5EF4-FFF2-40B4-BE49-F238E27FC236}">
                <a16:creationId xmlns:a16="http://schemas.microsoft.com/office/drawing/2014/main" id="{58D4B05A-9AB5-EB4B-BA14-56992D783131}"/>
              </a:ext>
            </a:extLst>
          </p:cNvPr>
          <p:cNvGrpSpPr>
            <a:grpSpLocks/>
          </p:cNvGrpSpPr>
          <p:nvPr/>
        </p:nvGrpSpPr>
        <p:grpSpPr bwMode="auto">
          <a:xfrm>
            <a:off x="2286000" y="5378450"/>
            <a:ext cx="3200400" cy="228600"/>
            <a:chOff x="2256" y="1344"/>
            <a:chExt cx="2016" cy="144"/>
          </a:xfrm>
        </p:grpSpPr>
        <p:sp>
          <p:nvSpPr>
            <p:cNvPr id="68726" name="Rectangle 155">
              <a:extLst>
                <a:ext uri="{FF2B5EF4-FFF2-40B4-BE49-F238E27FC236}">
                  <a16:creationId xmlns:a16="http://schemas.microsoft.com/office/drawing/2014/main" id="{63C096E2-DE2C-6845-963A-C40B20410AAF}"/>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7" name="Rectangle 156">
              <a:extLst>
                <a:ext uri="{FF2B5EF4-FFF2-40B4-BE49-F238E27FC236}">
                  <a16:creationId xmlns:a16="http://schemas.microsoft.com/office/drawing/2014/main" id="{3E68CED3-1AF2-BE4C-8B0E-A62C9DB51687}"/>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8" name="Rectangle 157">
              <a:extLst>
                <a:ext uri="{FF2B5EF4-FFF2-40B4-BE49-F238E27FC236}">
                  <a16:creationId xmlns:a16="http://schemas.microsoft.com/office/drawing/2014/main" id="{81D3E6F6-9F91-F546-BF8E-9E2E18B0DDED}"/>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9" name="Rectangle 158">
              <a:extLst>
                <a:ext uri="{FF2B5EF4-FFF2-40B4-BE49-F238E27FC236}">
                  <a16:creationId xmlns:a16="http://schemas.microsoft.com/office/drawing/2014/main" id="{934FC039-A0A8-5B4A-8BC3-A27B495C46DA}"/>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0" name="Rectangle 159">
              <a:extLst>
                <a:ext uri="{FF2B5EF4-FFF2-40B4-BE49-F238E27FC236}">
                  <a16:creationId xmlns:a16="http://schemas.microsoft.com/office/drawing/2014/main" id="{B84739A9-D218-DF4E-85A4-C270801517F4}"/>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1" name="Rectangle 160">
              <a:extLst>
                <a:ext uri="{FF2B5EF4-FFF2-40B4-BE49-F238E27FC236}">
                  <a16:creationId xmlns:a16="http://schemas.microsoft.com/office/drawing/2014/main" id="{D93755EB-72DA-9444-B87D-CA457029767B}"/>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2" name="Rectangle 161">
              <a:extLst>
                <a:ext uri="{FF2B5EF4-FFF2-40B4-BE49-F238E27FC236}">
                  <a16:creationId xmlns:a16="http://schemas.microsoft.com/office/drawing/2014/main" id="{2CBE025B-AB79-6144-A1DC-23B7AECCE54E}"/>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3" name="Rectangle 162">
              <a:extLst>
                <a:ext uri="{FF2B5EF4-FFF2-40B4-BE49-F238E27FC236}">
                  <a16:creationId xmlns:a16="http://schemas.microsoft.com/office/drawing/2014/main" id="{6DFF68F0-7127-CF4C-A53B-1E488584FA51}"/>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4" name="Rectangle 163">
              <a:extLst>
                <a:ext uri="{FF2B5EF4-FFF2-40B4-BE49-F238E27FC236}">
                  <a16:creationId xmlns:a16="http://schemas.microsoft.com/office/drawing/2014/main" id="{372C08AE-4D82-6542-A499-18FE22754EEE}"/>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5" name="Rectangle 164">
              <a:extLst>
                <a:ext uri="{FF2B5EF4-FFF2-40B4-BE49-F238E27FC236}">
                  <a16:creationId xmlns:a16="http://schemas.microsoft.com/office/drawing/2014/main" id="{97A153FC-00D5-7349-B9CF-6ED08FA99483}"/>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6" name="Rectangle 165">
              <a:extLst>
                <a:ext uri="{FF2B5EF4-FFF2-40B4-BE49-F238E27FC236}">
                  <a16:creationId xmlns:a16="http://schemas.microsoft.com/office/drawing/2014/main" id="{781B2842-347D-4F48-BD24-C74C38E4E609}"/>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7" name="Rectangle 166">
              <a:extLst>
                <a:ext uri="{FF2B5EF4-FFF2-40B4-BE49-F238E27FC236}">
                  <a16:creationId xmlns:a16="http://schemas.microsoft.com/office/drawing/2014/main" id="{4D288238-124B-C94A-A003-C19E2E498D4D}"/>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8" name="Rectangle 167">
              <a:extLst>
                <a:ext uri="{FF2B5EF4-FFF2-40B4-BE49-F238E27FC236}">
                  <a16:creationId xmlns:a16="http://schemas.microsoft.com/office/drawing/2014/main" id="{0B27BEDA-6BDE-6D4A-9277-F692472BAEA2}"/>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39" name="Rectangle 168">
              <a:extLst>
                <a:ext uri="{FF2B5EF4-FFF2-40B4-BE49-F238E27FC236}">
                  <a16:creationId xmlns:a16="http://schemas.microsoft.com/office/drawing/2014/main" id="{D43E7FD8-EBFB-6D43-9E0A-3282B423777A}"/>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2" name="Group 169">
            <a:extLst>
              <a:ext uri="{FF2B5EF4-FFF2-40B4-BE49-F238E27FC236}">
                <a16:creationId xmlns:a16="http://schemas.microsoft.com/office/drawing/2014/main" id="{F7C479A3-9E6C-0B42-9693-65E19DB69556}"/>
              </a:ext>
            </a:extLst>
          </p:cNvPr>
          <p:cNvGrpSpPr>
            <a:grpSpLocks/>
          </p:cNvGrpSpPr>
          <p:nvPr/>
        </p:nvGrpSpPr>
        <p:grpSpPr bwMode="auto">
          <a:xfrm>
            <a:off x="2286000" y="5607050"/>
            <a:ext cx="3200400" cy="228600"/>
            <a:chOff x="2256" y="1344"/>
            <a:chExt cx="2016" cy="144"/>
          </a:xfrm>
        </p:grpSpPr>
        <p:sp>
          <p:nvSpPr>
            <p:cNvPr id="68712" name="Rectangle 170">
              <a:extLst>
                <a:ext uri="{FF2B5EF4-FFF2-40B4-BE49-F238E27FC236}">
                  <a16:creationId xmlns:a16="http://schemas.microsoft.com/office/drawing/2014/main" id="{06F5A137-7354-8D45-AE30-B723C82798D5}"/>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3" name="Rectangle 171">
              <a:extLst>
                <a:ext uri="{FF2B5EF4-FFF2-40B4-BE49-F238E27FC236}">
                  <a16:creationId xmlns:a16="http://schemas.microsoft.com/office/drawing/2014/main" id="{49EC5FAC-4EFE-1F4B-934D-39FC2605AD3D}"/>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4" name="Rectangle 172">
              <a:extLst>
                <a:ext uri="{FF2B5EF4-FFF2-40B4-BE49-F238E27FC236}">
                  <a16:creationId xmlns:a16="http://schemas.microsoft.com/office/drawing/2014/main" id="{7C4FCAF6-D38F-1247-BD43-97F3DDA98590}"/>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5" name="Rectangle 173">
              <a:extLst>
                <a:ext uri="{FF2B5EF4-FFF2-40B4-BE49-F238E27FC236}">
                  <a16:creationId xmlns:a16="http://schemas.microsoft.com/office/drawing/2014/main" id="{AA8DCE1C-AD92-CE47-85B3-FDD05C6D0B02}"/>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6" name="Rectangle 174">
              <a:extLst>
                <a:ext uri="{FF2B5EF4-FFF2-40B4-BE49-F238E27FC236}">
                  <a16:creationId xmlns:a16="http://schemas.microsoft.com/office/drawing/2014/main" id="{15AA11B4-A474-6E4F-84E7-A6C0971EFDF1}"/>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7" name="Rectangle 175">
              <a:extLst>
                <a:ext uri="{FF2B5EF4-FFF2-40B4-BE49-F238E27FC236}">
                  <a16:creationId xmlns:a16="http://schemas.microsoft.com/office/drawing/2014/main" id="{0B1AA88A-5CB5-5344-AE8B-93B7E5014E22}"/>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8" name="Rectangle 176">
              <a:extLst>
                <a:ext uri="{FF2B5EF4-FFF2-40B4-BE49-F238E27FC236}">
                  <a16:creationId xmlns:a16="http://schemas.microsoft.com/office/drawing/2014/main" id="{C725E54B-9435-DE4F-9DED-E3621C74BE1B}"/>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9" name="Rectangle 177">
              <a:extLst>
                <a:ext uri="{FF2B5EF4-FFF2-40B4-BE49-F238E27FC236}">
                  <a16:creationId xmlns:a16="http://schemas.microsoft.com/office/drawing/2014/main" id="{456439AD-6F75-6745-A9BB-78ACB2E599F1}"/>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0" name="Rectangle 178">
              <a:extLst>
                <a:ext uri="{FF2B5EF4-FFF2-40B4-BE49-F238E27FC236}">
                  <a16:creationId xmlns:a16="http://schemas.microsoft.com/office/drawing/2014/main" id="{C8D754DD-E434-8A43-9B33-6610E3838F15}"/>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1" name="Rectangle 179">
              <a:extLst>
                <a:ext uri="{FF2B5EF4-FFF2-40B4-BE49-F238E27FC236}">
                  <a16:creationId xmlns:a16="http://schemas.microsoft.com/office/drawing/2014/main" id="{5981F21E-6C2D-D541-8C2E-84B7A10EB1B3}"/>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2" name="Rectangle 180">
              <a:extLst>
                <a:ext uri="{FF2B5EF4-FFF2-40B4-BE49-F238E27FC236}">
                  <a16:creationId xmlns:a16="http://schemas.microsoft.com/office/drawing/2014/main" id="{726F42EF-A032-2D45-B743-8D6ACB9E27CF}"/>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3" name="Rectangle 181">
              <a:extLst>
                <a:ext uri="{FF2B5EF4-FFF2-40B4-BE49-F238E27FC236}">
                  <a16:creationId xmlns:a16="http://schemas.microsoft.com/office/drawing/2014/main" id="{D4BCF640-3D01-4D43-8203-82CF4CE4A556}"/>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4" name="Rectangle 182">
              <a:extLst>
                <a:ext uri="{FF2B5EF4-FFF2-40B4-BE49-F238E27FC236}">
                  <a16:creationId xmlns:a16="http://schemas.microsoft.com/office/drawing/2014/main" id="{893A1686-9A89-A548-968F-583A819BE669}"/>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25" name="Rectangle 183">
              <a:extLst>
                <a:ext uri="{FF2B5EF4-FFF2-40B4-BE49-F238E27FC236}">
                  <a16:creationId xmlns:a16="http://schemas.microsoft.com/office/drawing/2014/main" id="{3F0E2F25-6D23-0542-AB94-AD47DCD02E5D}"/>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3" name="Group 184">
            <a:extLst>
              <a:ext uri="{FF2B5EF4-FFF2-40B4-BE49-F238E27FC236}">
                <a16:creationId xmlns:a16="http://schemas.microsoft.com/office/drawing/2014/main" id="{0AB53881-DF94-EC46-A180-78ABF791EC6C}"/>
              </a:ext>
            </a:extLst>
          </p:cNvPr>
          <p:cNvGrpSpPr>
            <a:grpSpLocks/>
          </p:cNvGrpSpPr>
          <p:nvPr/>
        </p:nvGrpSpPr>
        <p:grpSpPr bwMode="auto">
          <a:xfrm>
            <a:off x="2286000" y="5835650"/>
            <a:ext cx="3200400" cy="228600"/>
            <a:chOff x="2256" y="1344"/>
            <a:chExt cx="2016" cy="144"/>
          </a:xfrm>
        </p:grpSpPr>
        <p:sp>
          <p:nvSpPr>
            <p:cNvPr id="68698" name="Rectangle 185">
              <a:extLst>
                <a:ext uri="{FF2B5EF4-FFF2-40B4-BE49-F238E27FC236}">
                  <a16:creationId xmlns:a16="http://schemas.microsoft.com/office/drawing/2014/main" id="{3846A4A7-D9FF-4144-B180-C64D8623C349}"/>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9" name="Rectangle 186">
              <a:extLst>
                <a:ext uri="{FF2B5EF4-FFF2-40B4-BE49-F238E27FC236}">
                  <a16:creationId xmlns:a16="http://schemas.microsoft.com/office/drawing/2014/main" id="{15F75542-29A5-D945-95DE-EFE1B4833517}"/>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0" name="Rectangle 187">
              <a:extLst>
                <a:ext uri="{FF2B5EF4-FFF2-40B4-BE49-F238E27FC236}">
                  <a16:creationId xmlns:a16="http://schemas.microsoft.com/office/drawing/2014/main" id="{FA673379-DEC2-604B-9B4C-8AC4FF249523}"/>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1" name="Rectangle 188">
              <a:extLst>
                <a:ext uri="{FF2B5EF4-FFF2-40B4-BE49-F238E27FC236}">
                  <a16:creationId xmlns:a16="http://schemas.microsoft.com/office/drawing/2014/main" id="{F710439C-C14E-F541-9AF2-AA7EF41AB218}"/>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2" name="Rectangle 189">
              <a:extLst>
                <a:ext uri="{FF2B5EF4-FFF2-40B4-BE49-F238E27FC236}">
                  <a16:creationId xmlns:a16="http://schemas.microsoft.com/office/drawing/2014/main" id="{64079E29-23D5-7446-9A86-52237CE563A1}"/>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3" name="Rectangle 190">
              <a:extLst>
                <a:ext uri="{FF2B5EF4-FFF2-40B4-BE49-F238E27FC236}">
                  <a16:creationId xmlns:a16="http://schemas.microsoft.com/office/drawing/2014/main" id="{9224405B-3779-224B-BB16-3413AD3BF62B}"/>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4" name="Rectangle 191">
              <a:extLst>
                <a:ext uri="{FF2B5EF4-FFF2-40B4-BE49-F238E27FC236}">
                  <a16:creationId xmlns:a16="http://schemas.microsoft.com/office/drawing/2014/main" id="{1290D314-678D-7A44-8FF6-B6C74FC2943D}"/>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5" name="Rectangle 192">
              <a:extLst>
                <a:ext uri="{FF2B5EF4-FFF2-40B4-BE49-F238E27FC236}">
                  <a16:creationId xmlns:a16="http://schemas.microsoft.com/office/drawing/2014/main" id="{A7564B21-6FD0-C94F-863C-E82636B4B61C}"/>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6" name="Rectangle 193">
              <a:extLst>
                <a:ext uri="{FF2B5EF4-FFF2-40B4-BE49-F238E27FC236}">
                  <a16:creationId xmlns:a16="http://schemas.microsoft.com/office/drawing/2014/main" id="{2CEDD092-A0B6-3948-A79C-A25B08084C9A}"/>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7" name="Rectangle 194">
              <a:extLst>
                <a:ext uri="{FF2B5EF4-FFF2-40B4-BE49-F238E27FC236}">
                  <a16:creationId xmlns:a16="http://schemas.microsoft.com/office/drawing/2014/main" id="{E67BB05B-3614-7641-BB5D-16C5C73D244B}"/>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8" name="Rectangle 195">
              <a:extLst>
                <a:ext uri="{FF2B5EF4-FFF2-40B4-BE49-F238E27FC236}">
                  <a16:creationId xmlns:a16="http://schemas.microsoft.com/office/drawing/2014/main" id="{3C7337AA-E975-8148-8369-1B78A418EDC8}"/>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09" name="Rectangle 196">
              <a:extLst>
                <a:ext uri="{FF2B5EF4-FFF2-40B4-BE49-F238E27FC236}">
                  <a16:creationId xmlns:a16="http://schemas.microsoft.com/office/drawing/2014/main" id="{6C223A51-6062-C64C-B48D-66896B0D28AD}"/>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0" name="Rectangle 197">
              <a:extLst>
                <a:ext uri="{FF2B5EF4-FFF2-40B4-BE49-F238E27FC236}">
                  <a16:creationId xmlns:a16="http://schemas.microsoft.com/office/drawing/2014/main" id="{9D6BA9A6-0EE1-F64E-91C4-31EB9C22E452}"/>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711" name="Rectangle 198">
              <a:extLst>
                <a:ext uri="{FF2B5EF4-FFF2-40B4-BE49-F238E27FC236}">
                  <a16:creationId xmlns:a16="http://schemas.microsoft.com/office/drawing/2014/main" id="{986CFF12-BAC8-5F47-BD6D-14C660D5AC69}"/>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4" name="Group 199">
            <a:extLst>
              <a:ext uri="{FF2B5EF4-FFF2-40B4-BE49-F238E27FC236}">
                <a16:creationId xmlns:a16="http://schemas.microsoft.com/office/drawing/2014/main" id="{A0BF7BDC-EE29-C742-BD0E-97F10F92DBC0}"/>
              </a:ext>
            </a:extLst>
          </p:cNvPr>
          <p:cNvGrpSpPr>
            <a:grpSpLocks/>
          </p:cNvGrpSpPr>
          <p:nvPr/>
        </p:nvGrpSpPr>
        <p:grpSpPr bwMode="auto">
          <a:xfrm>
            <a:off x="2286000" y="6064250"/>
            <a:ext cx="3200400" cy="228600"/>
            <a:chOff x="2256" y="1344"/>
            <a:chExt cx="2016" cy="144"/>
          </a:xfrm>
        </p:grpSpPr>
        <p:sp>
          <p:nvSpPr>
            <p:cNvPr id="68684" name="Rectangle 200">
              <a:extLst>
                <a:ext uri="{FF2B5EF4-FFF2-40B4-BE49-F238E27FC236}">
                  <a16:creationId xmlns:a16="http://schemas.microsoft.com/office/drawing/2014/main" id="{DC0F1518-3157-E64A-A254-997BAA1201DE}"/>
                </a:ext>
              </a:extLst>
            </p:cNvPr>
            <p:cNvSpPr>
              <a:spLocks noChangeArrowheads="1"/>
            </p:cNvSpPr>
            <p:nvPr/>
          </p:nvSpPr>
          <p:spPr bwMode="auto">
            <a:xfrm>
              <a:off x="225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5" name="Rectangle 201">
              <a:extLst>
                <a:ext uri="{FF2B5EF4-FFF2-40B4-BE49-F238E27FC236}">
                  <a16:creationId xmlns:a16="http://schemas.microsoft.com/office/drawing/2014/main" id="{6C16F96B-9109-A14C-BE2E-CF5BD76BD9FB}"/>
                </a:ext>
              </a:extLst>
            </p:cNvPr>
            <p:cNvSpPr>
              <a:spLocks noChangeArrowheads="1"/>
            </p:cNvSpPr>
            <p:nvPr/>
          </p:nvSpPr>
          <p:spPr bwMode="auto">
            <a:xfrm>
              <a:off x="240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6" name="Rectangle 202">
              <a:extLst>
                <a:ext uri="{FF2B5EF4-FFF2-40B4-BE49-F238E27FC236}">
                  <a16:creationId xmlns:a16="http://schemas.microsoft.com/office/drawing/2014/main" id="{C6B587EB-DECD-DC4A-A6B3-CFE731AA3B09}"/>
                </a:ext>
              </a:extLst>
            </p:cNvPr>
            <p:cNvSpPr>
              <a:spLocks noChangeArrowheads="1"/>
            </p:cNvSpPr>
            <p:nvPr/>
          </p:nvSpPr>
          <p:spPr bwMode="auto">
            <a:xfrm>
              <a:off x="254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7" name="Rectangle 203">
              <a:extLst>
                <a:ext uri="{FF2B5EF4-FFF2-40B4-BE49-F238E27FC236}">
                  <a16:creationId xmlns:a16="http://schemas.microsoft.com/office/drawing/2014/main" id="{FCC167F5-4B44-844F-B542-CCE5FECE248B}"/>
                </a:ext>
              </a:extLst>
            </p:cNvPr>
            <p:cNvSpPr>
              <a:spLocks noChangeArrowheads="1"/>
            </p:cNvSpPr>
            <p:nvPr/>
          </p:nvSpPr>
          <p:spPr bwMode="auto">
            <a:xfrm>
              <a:off x="268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8" name="Rectangle 204">
              <a:extLst>
                <a:ext uri="{FF2B5EF4-FFF2-40B4-BE49-F238E27FC236}">
                  <a16:creationId xmlns:a16="http://schemas.microsoft.com/office/drawing/2014/main" id="{ADDEFCFD-C5AE-624B-806B-482D1694665E}"/>
                </a:ext>
              </a:extLst>
            </p:cNvPr>
            <p:cNvSpPr>
              <a:spLocks noChangeArrowheads="1"/>
            </p:cNvSpPr>
            <p:nvPr/>
          </p:nvSpPr>
          <p:spPr bwMode="auto">
            <a:xfrm>
              <a:off x="283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9" name="Rectangle 205">
              <a:extLst>
                <a:ext uri="{FF2B5EF4-FFF2-40B4-BE49-F238E27FC236}">
                  <a16:creationId xmlns:a16="http://schemas.microsoft.com/office/drawing/2014/main" id="{88BABF7A-F601-774E-B347-2235D2D8C64D}"/>
                </a:ext>
              </a:extLst>
            </p:cNvPr>
            <p:cNvSpPr>
              <a:spLocks noChangeArrowheads="1"/>
            </p:cNvSpPr>
            <p:nvPr/>
          </p:nvSpPr>
          <p:spPr bwMode="auto">
            <a:xfrm>
              <a:off x="297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0" name="Rectangle 206">
              <a:extLst>
                <a:ext uri="{FF2B5EF4-FFF2-40B4-BE49-F238E27FC236}">
                  <a16:creationId xmlns:a16="http://schemas.microsoft.com/office/drawing/2014/main" id="{F7E4580A-4FE4-E54D-BE97-85927B3BEDAF}"/>
                </a:ext>
              </a:extLst>
            </p:cNvPr>
            <p:cNvSpPr>
              <a:spLocks noChangeArrowheads="1"/>
            </p:cNvSpPr>
            <p:nvPr/>
          </p:nvSpPr>
          <p:spPr bwMode="auto">
            <a:xfrm>
              <a:off x="312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1" name="Rectangle 207">
              <a:extLst>
                <a:ext uri="{FF2B5EF4-FFF2-40B4-BE49-F238E27FC236}">
                  <a16:creationId xmlns:a16="http://schemas.microsoft.com/office/drawing/2014/main" id="{7855AE46-1386-2343-87A8-2DF99A54695D}"/>
                </a:ext>
              </a:extLst>
            </p:cNvPr>
            <p:cNvSpPr>
              <a:spLocks noChangeArrowheads="1"/>
            </p:cNvSpPr>
            <p:nvPr/>
          </p:nvSpPr>
          <p:spPr bwMode="auto">
            <a:xfrm>
              <a:off x="326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2" name="Rectangle 208">
              <a:extLst>
                <a:ext uri="{FF2B5EF4-FFF2-40B4-BE49-F238E27FC236}">
                  <a16:creationId xmlns:a16="http://schemas.microsoft.com/office/drawing/2014/main" id="{78BCDA1C-AE5D-DB4A-837D-997232C8B34D}"/>
                </a:ext>
              </a:extLst>
            </p:cNvPr>
            <p:cNvSpPr>
              <a:spLocks noChangeArrowheads="1"/>
            </p:cNvSpPr>
            <p:nvPr/>
          </p:nvSpPr>
          <p:spPr bwMode="auto">
            <a:xfrm>
              <a:off x="340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3" name="Rectangle 209">
              <a:extLst>
                <a:ext uri="{FF2B5EF4-FFF2-40B4-BE49-F238E27FC236}">
                  <a16:creationId xmlns:a16="http://schemas.microsoft.com/office/drawing/2014/main" id="{3F22C77C-92F2-894F-B2F4-2C4388495977}"/>
                </a:ext>
              </a:extLst>
            </p:cNvPr>
            <p:cNvSpPr>
              <a:spLocks noChangeArrowheads="1"/>
            </p:cNvSpPr>
            <p:nvPr/>
          </p:nvSpPr>
          <p:spPr bwMode="auto">
            <a:xfrm>
              <a:off x="3552"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4" name="Rectangle 210">
              <a:extLst>
                <a:ext uri="{FF2B5EF4-FFF2-40B4-BE49-F238E27FC236}">
                  <a16:creationId xmlns:a16="http://schemas.microsoft.com/office/drawing/2014/main" id="{E04F6A95-14C1-CC49-93BD-E9B6F6B30D2F}"/>
                </a:ext>
              </a:extLst>
            </p:cNvPr>
            <p:cNvSpPr>
              <a:spLocks noChangeArrowheads="1"/>
            </p:cNvSpPr>
            <p:nvPr/>
          </p:nvSpPr>
          <p:spPr bwMode="auto">
            <a:xfrm>
              <a:off x="3696"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5" name="Rectangle 211">
              <a:extLst>
                <a:ext uri="{FF2B5EF4-FFF2-40B4-BE49-F238E27FC236}">
                  <a16:creationId xmlns:a16="http://schemas.microsoft.com/office/drawing/2014/main" id="{9A74AA11-C78F-934B-92BD-A59CAD16AD83}"/>
                </a:ext>
              </a:extLst>
            </p:cNvPr>
            <p:cNvSpPr>
              <a:spLocks noChangeArrowheads="1"/>
            </p:cNvSpPr>
            <p:nvPr/>
          </p:nvSpPr>
          <p:spPr bwMode="auto">
            <a:xfrm>
              <a:off x="3840"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6" name="Rectangle 212">
              <a:extLst>
                <a:ext uri="{FF2B5EF4-FFF2-40B4-BE49-F238E27FC236}">
                  <a16:creationId xmlns:a16="http://schemas.microsoft.com/office/drawing/2014/main" id="{3B7546D0-9026-7D46-9FDA-8FB9347B028C}"/>
                </a:ext>
              </a:extLst>
            </p:cNvPr>
            <p:cNvSpPr>
              <a:spLocks noChangeArrowheads="1"/>
            </p:cNvSpPr>
            <p:nvPr/>
          </p:nvSpPr>
          <p:spPr bwMode="auto">
            <a:xfrm>
              <a:off x="3984"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97" name="Rectangle 213">
              <a:extLst>
                <a:ext uri="{FF2B5EF4-FFF2-40B4-BE49-F238E27FC236}">
                  <a16:creationId xmlns:a16="http://schemas.microsoft.com/office/drawing/2014/main" id="{861EAD99-EE05-1740-A1FF-757E6F4BB71D}"/>
                </a:ext>
              </a:extLst>
            </p:cNvPr>
            <p:cNvSpPr>
              <a:spLocks noChangeArrowheads="1"/>
            </p:cNvSpPr>
            <p:nvPr/>
          </p:nvSpPr>
          <p:spPr bwMode="auto">
            <a:xfrm>
              <a:off x="4128" y="1344"/>
              <a:ext cx="144" cy="14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68625" name="Group 214">
            <a:extLst>
              <a:ext uri="{FF2B5EF4-FFF2-40B4-BE49-F238E27FC236}">
                <a16:creationId xmlns:a16="http://schemas.microsoft.com/office/drawing/2014/main" id="{4E6FF191-E7A7-E54D-BD4F-AEBB3A99B93B}"/>
              </a:ext>
            </a:extLst>
          </p:cNvPr>
          <p:cNvGrpSpPr>
            <a:grpSpLocks/>
          </p:cNvGrpSpPr>
          <p:nvPr/>
        </p:nvGrpSpPr>
        <p:grpSpPr bwMode="auto">
          <a:xfrm>
            <a:off x="2133600" y="1873250"/>
            <a:ext cx="1676400" cy="709613"/>
            <a:chOff x="2160" y="1041"/>
            <a:chExt cx="1056" cy="447"/>
          </a:xfrm>
        </p:grpSpPr>
        <p:grpSp>
          <p:nvGrpSpPr>
            <p:cNvPr id="68680" name="Group 215">
              <a:extLst>
                <a:ext uri="{FF2B5EF4-FFF2-40B4-BE49-F238E27FC236}">
                  <a16:creationId xmlns:a16="http://schemas.microsoft.com/office/drawing/2014/main" id="{D7AC8CB6-00EB-8D4A-ABE2-0F44BE8D30DA}"/>
                </a:ext>
              </a:extLst>
            </p:cNvPr>
            <p:cNvGrpSpPr>
              <a:grpSpLocks/>
            </p:cNvGrpSpPr>
            <p:nvPr/>
          </p:nvGrpSpPr>
          <p:grpSpPr bwMode="auto">
            <a:xfrm>
              <a:off x="2544" y="1344"/>
              <a:ext cx="288" cy="144"/>
              <a:chOff x="2544" y="1152"/>
              <a:chExt cx="288" cy="144"/>
            </a:xfrm>
          </p:grpSpPr>
          <p:sp>
            <p:nvSpPr>
              <p:cNvPr id="68682" name="Rectangle 216">
                <a:extLst>
                  <a:ext uri="{FF2B5EF4-FFF2-40B4-BE49-F238E27FC236}">
                    <a16:creationId xmlns:a16="http://schemas.microsoft.com/office/drawing/2014/main" id="{F317EAA8-2AC7-5B44-B4F1-BB4E41FADEF4}"/>
                  </a:ext>
                </a:extLst>
              </p:cNvPr>
              <p:cNvSpPr>
                <a:spLocks noChangeArrowheads="1"/>
              </p:cNvSpPr>
              <p:nvPr/>
            </p:nvSpPr>
            <p:spPr bwMode="auto">
              <a:xfrm>
                <a:off x="2544"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83" name="Rectangle 217">
                <a:extLst>
                  <a:ext uri="{FF2B5EF4-FFF2-40B4-BE49-F238E27FC236}">
                    <a16:creationId xmlns:a16="http://schemas.microsoft.com/office/drawing/2014/main" id="{7CA0B38C-1885-EB4B-A60D-A349F99BD6B6}"/>
                  </a:ext>
                </a:extLst>
              </p:cNvPr>
              <p:cNvSpPr>
                <a:spLocks noChangeArrowheads="1"/>
              </p:cNvSpPr>
              <p:nvPr/>
            </p:nvSpPr>
            <p:spPr bwMode="auto">
              <a:xfrm>
                <a:off x="2688" y="1152"/>
                <a:ext cx="144" cy="144"/>
              </a:xfrm>
              <a:prstGeom prst="rect">
                <a:avLst/>
              </a:prstGeom>
              <a:solidFill>
                <a:schemeClr val="accent1"/>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8681" name="Text Box 218">
              <a:extLst>
                <a:ext uri="{FF2B5EF4-FFF2-40B4-BE49-F238E27FC236}">
                  <a16:creationId xmlns:a16="http://schemas.microsoft.com/office/drawing/2014/main" id="{70A27EA5-1B5F-2849-AAD6-959D2F3F0B58}"/>
                </a:ext>
              </a:extLst>
            </p:cNvPr>
            <p:cNvSpPr txBox="1">
              <a:spLocks noChangeArrowheads="1"/>
            </p:cNvSpPr>
            <p:nvPr/>
          </p:nvSpPr>
          <p:spPr bwMode="auto">
            <a:xfrm>
              <a:off x="2160" y="1041"/>
              <a:ext cx="10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chemeClr val="tx2"/>
                  </a:solidFill>
                  <a:latin typeface="Times New Roman" panose="02020603050405020304" pitchFamily="18" charset="0"/>
                </a:rPr>
                <a:t>Occluded Pixels</a:t>
              </a:r>
            </a:p>
          </p:txBody>
        </p:sp>
      </p:grpSp>
      <p:grpSp>
        <p:nvGrpSpPr>
          <p:cNvPr id="68626" name="Group 219">
            <a:extLst>
              <a:ext uri="{FF2B5EF4-FFF2-40B4-BE49-F238E27FC236}">
                <a16:creationId xmlns:a16="http://schemas.microsoft.com/office/drawing/2014/main" id="{AEE98738-5310-BD45-85D5-1CB3A25B31AC}"/>
              </a:ext>
            </a:extLst>
          </p:cNvPr>
          <p:cNvGrpSpPr>
            <a:grpSpLocks/>
          </p:cNvGrpSpPr>
          <p:nvPr/>
        </p:nvGrpSpPr>
        <p:grpSpPr bwMode="auto">
          <a:xfrm>
            <a:off x="2286000" y="2354263"/>
            <a:ext cx="3200400" cy="228600"/>
            <a:chOff x="2256" y="1344"/>
            <a:chExt cx="2016" cy="144"/>
          </a:xfrm>
        </p:grpSpPr>
        <p:sp>
          <p:nvSpPr>
            <p:cNvPr id="68666" name="Rectangle 220">
              <a:extLst>
                <a:ext uri="{FF2B5EF4-FFF2-40B4-BE49-F238E27FC236}">
                  <a16:creationId xmlns:a16="http://schemas.microsoft.com/office/drawing/2014/main" id="{B5725264-0917-9040-BD7F-62552E80D624}"/>
                </a:ext>
              </a:extLst>
            </p:cNvPr>
            <p:cNvSpPr>
              <a:spLocks noChangeArrowheads="1"/>
            </p:cNvSpPr>
            <p:nvPr/>
          </p:nvSpPr>
          <p:spPr bwMode="auto">
            <a:xfrm>
              <a:off x="225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7" name="Rectangle 221">
              <a:extLst>
                <a:ext uri="{FF2B5EF4-FFF2-40B4-BE49-F238E27FC236}">
                  <a16:creationId xmlns:a16="http://schemas.microsoft.com/office/drawing/2014/main" id="{8C544B0C-7168-0747-B868-885318F06100}"/>
                </a:ext>
              </a:extLst>
            </p:cNvPr>
            <p:cNvSpPr>
              <a:spLocks noChangeArrowheads="1"/>
            </p:cNvSpPr>
            <p:nvPr/>
          </p:nvSpPr>
          <p:spPr bwMode="auto">
            <a:xfrm>
              <a:off x="240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8" name="Rectangle 222">
              <a:extLst>
                <a:ext uri="{FF2B5EF4-FFF2-40B4-BE49-F238E27FC236}">
                  <a16:creationId xmlns:a16="http://schemas.microsoft.com/office/drawing/2014/main" id="{B166379D-1B57-834A-A0FA-595103548D79}"/>
                </a:ext>
              </a:extLst>
            </p:cNvPr>
            <p:cNvSpPr>
              <a:spLocks noChangeArrowheads="1"/>
            </p:cNvSpPr>
            <p:nvPr/>
          </p:nvSpPr>
          <p:spPr bwMode="auto">
            <a:xfrm>
              <a:off x="254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9" name="Rectangle 223">
              <a:extLst>
                <a:ext uri="{FF2B5EF4-FFF2-40B4-BE49-F238E27FC236}">
                  <a16:creationId xmlns:a16="http://schemas.microsoft.com/office/drawing/2014/main" id="{F88AA31B-C483-B245-84F7-E57B00FE9606}"/>
                </a:ext>
              </a:extLst>
            </p:cNvPr>
            <p:cNvSpPr>
              <a:spLocks noChangeArrowheads="1"/>
            </p:cNvSpPr>
            <p:nvPr/>
          </p:nvSpPr>
          <p:spPr bwMode="auto">
            <a:xfrm>
              <a:off x="268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0" name="Rectangle 224">
              <a:extLst>
                <a:ext uri="{FF2B5EF4-FFF2-40B4-BE49-F238E27FC236}">
                  <a16:creationId xmlns:a16="http://schemas.microsoft.com/office/drawing/2014/main" id="{B7A8619C-8DE3-2A45-A56A-DD06D3B3F9C1}"/>
                </a:ext>
              </a:extLst>
            </p:cNvPr>
            <p:cNvSpPr>
              <a:spLocks noChangeArrowheads="1"/>
            </p:cNvSpPr>
            <p:nvPr/>
          </p:nvSpPr>
          <p:spPr bwMode="auto">
            <a:xfrm>
              <a:off x="283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1" name="Rectangle 225">
              <a:extLst>
                <a:ext uri="{FF2B5EF4-FFF2-40B4-BE49-F238E27FC236}">
                  <a16:creationId xmlns:a16="http://schemas.microsoft.com/office/drawing/2014/main" id="{E6B9D910-0860-5D4B-9082-5C6D807C03E0}"/>
                </a:ext>
              </a:extLst>
            </p:cNvPr>
            <p:cNvSpPr>
              <a:spLocks noChangeArrowheads="1"/>
            </p:cNvSpPr>
            <p:nvPr/>
          </p:nvSpPr>
          <p:spPr bwMode="auto">
            <a:xfrm>
              <a:off x="297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2" name="Rectangle 226">
              <a:extLst>
                <a:ext uri="{FF2B5EF4-FFF2-40B4-BE49-F238E27FC236}">
                  <a16:creationId xmlns:a16="http://schemas.microsoft.com/office/drawing/2014/main" id="{CAE26162-4B82-BE44-83A4-8AE20C2D4515}"/>
                </a:ext>
              </a:extLst>
            </p:cNvPr>
            <p:cNvSpPr>
              <a:spLocks noChangeArrowheads="1"/>
            </p:cNvSpPr>
            <p:nvPr/>
          </p:nvSpPr>
          <p:spPr bwMode="auto">
            <a:xfrm>
              <a:off x="312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3" name="Rectangle 227">
              <a:extLst>
                <a:ext uri="{FF2B5EF4-FFF2-40B4-BE49-F238E27FC236}">
                  <a16:creationId xmlns:a16="http://schemas.microsoft.com/office/drawing/2014/main" id="{F001FF2B-5BE3-E745-BD9B-EA459C4B6265}"/>
                </a:ext>
              </a:extLst>
            </p:cNvPr>
            <p:cNvSpPr>
              <a:spLocks noChangeArrowheads="1"/>
            </p:cNvSpPr>
            <p:nvPr/>
          </p:nvSpPr>
          <p:spPr bwMode="auto">
            <a:xfrm>
              <a:off x="326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4" name="Rectangle 228">
              <a:extLst>
                <a:ext uri="{FF2B5EF4-FFF2-40B4-BE49-F238E27FC236}">
                  <a16:creationId xmlns:a16="http://schemas.microsoft.com/office/drawing/2014/main" id="{5FAA208E-D0FE-EA4F-91A7-4A05329B6AC0}"/>
                </a:ext>
              </a:extLst>
            </p:cNvPr>
            <p:cNvSpPr>
              <a:spLocks noChangeArrowheads="1"/>
            </p:cNvSpPr>
            <p:nvPr/>
          </p:nvSpPr>
          <p:spPr bwMode="auto">
            <a:xfrm>
              <a:off x="340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5" name="Rectangle 229">
              <a:extLst>
                <a:ext uri="{FF2B5EF4-FFF2-40B4-BE49-F238E27FC236}">
                  <a16:creationId xmlns:a16="http://schemas.microsoft.com/office/drawing/2014/main" id="{9AB9790D-627D-7347-9AD7-514AEAA1486B}"/>
                </a:ext>
              </a:extLst>
            </p:cNvPr>
            <p:cNvSpPr>
              <a:spLocks noChangeArrowheads="1"/>
            </p:cNvSpPr>
            <p:nvPr/>
          </p:nvSpPr>
          <p:spPr bwMode="auto">
            <a:xfrm>
              <a:off x="355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6" name="Rectangle 230">
              <a:extLst>
                <a:ext uri="{FF2B5EF4-FFF2-40B4-BE49-F238E27FC236}">
                  <a16:creationId xmlns:a16="http://schemas.microsoft.com/office/drawing/2014/main" id="{48E566C4-9D3A-234F-8193-D5479345DFDB}"/>
                </a:ext>
              </a:extLst>
            </p:cNvPr>
            <p:cNvSpPr>
              <a:spLocks noChangeArrowheads="1"/>
            </p:cNvSpPr>
            <p:nvPr/>
          </p:nvSpPr>
          <p:spPr bwMode="auto">
            <a:xfrm>
              <a:off x="369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7" name="Rectangle 231">
              <a:extLst>
                <a:ext uri="{FF2B5EF4-FFF2-40B4-BE49-F238E27FC236}">
                  <a16:creationId xmlns:a16="http://schemas.microsoft.com/office/drawing/2014/main" id="{760BCE70-3121-4746-8BDD-3C21C36E063A}"/>
                </a:ext>
              </a:extLst>
            </p:cNvPr>
            <p:cNvSpPr>
              <a:spLocks noChangeArrowheads="1"/>
            </p:cNvSpPr>
            <p:nvPr/>
          </p:nvSpPr>
          <p:spPr bwMode="auto">
            <a:xfrm>
              <a:off x="384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8" name="Rectangle 232">
              <a:extLst>
                <a:ext uri="{FF2B5EF4-FFF2-40B4-BE49-F238E27FC236}">
                  <a16:creationId xmlns:a16="http://schemas.microsoft.com/office/drawing/2014/main" id="{927C5ACF-B801-5A4A-AF0B-91730995E051}"/>
                </a:ext>
              </a:extLst>
            </p:cNvPr>
            <p:cNvSpPr>
              <a:spLocks noChangeArrowheads="1"/>
            </p:cNvSpPr>
            <p:nvPr/>
          </p:nvSpPr>
          <p:spPr bwMode="auto">
            <a:xfrm>
              <a:off x="398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79" name="Rectangle 233">
              <a:extLst>
                <a:ext uri="{FF2B5EF4-FFF2-40B4-BE49-F238E27FC236}">
                  <a16:creationId xmlns:a16="http://schemas.microsoft.com/office/drawing/2014/main" id="{4795BF2E-DAAF-3442-B9D1-DFDA2A43622F}"/>
                </a:ext>
              </a:extLst>
            </p:cNvPr>
            <p:cNvSpPr>
              <a:spLocks noChangeArrowheads="1"/>
            </p:cNvSpPr>
            <p:nvPr/>
          </p:nvSpPr>
          <p:spPr bwMode="auto">
            <a:xfrm>
              <a:off x="412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8627" name="Text Box 234">
            <a:extLst>
              <a:ext uri="{FF2B5EF4-FFF2-40B4-BE49-F238E27FC236}">
                <a16:creationId xmlns:a16="http://schemas.microsoft.com/office/drawing/2014/main" id="{AFDDEFBC-4F78-7544-99AF-F1D444CFFF93}"/>
              </a:ext>
            </a:extLst>
          </p:cNvPr>
          <p:cNvSpPr txBox="1">
            <a:spLocks noChangeArrowheads="1"/>
          </p:cNvSpPr>
          <p:nvPr/>
        </p:nvSpPr>
        <p:spPr bwMode="auto">
          <a:xfrm>
            <a:off x="3124200" y="263525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Left scanline</a:t>
            </a:r>
          </a:p>
        </p:txBody>
      </p:sp>
      <p:sp>
        <p:nvSpPr>
          <p:cNvPr id="68628" name="Rectangle 235">
            <a:extLst>
              <a:ext uri="{FF2B5EF4-FFF2-40B4-BE49-F238E27FC236}">
                <a16:creationId xmlns:a16="http://schemas.microsoft.com/office/drawing/2014/main" id="{551181E9-403D-614A-B4BF-7FCD13E28E54}"/>
              </a:ext>
            </a:extLst>
          </p:cNvPr>
          <p:cNvSpPr>
            <a:spLocks noChangeArrowheads="1"/>
          </p:cNvSpPr>
          <p:nvPr/>
        </p:nvSpPr>
        <p:spPr bwMode="auto">
          <a:xfrm rot="5400000">
            <a:off x="1293813" y="4233863"/>
            <a:ext cx="228600" cy="228600"/>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29" name="Rectangle 236">
            <a:extLst>
              <a:ext uri="{FF2B5EF4-FFF2-40B4-BE49-F238E27FC236}">
                <a16:creationId xmlns:a16="http://schemas.microsoft.com/office/drawing/2014/main" id="{C7CB0185-CBF3-2942-ABFF-A851AD14E9AE}"/>
              </a:ext>
            </a:extLst>
          </p:cNvPr>
          <p:cNvSpPr>
            <a:spLocks noChangeArrowheads="1"/>
          </p:cNvSpPr>
          <p:nvPr/>
        </p:nvSpPr>
        <p:spPr bwMode="auto">
          <a:xfrm rot="5400000">
            <a:off x="1295400" y="4464050"/>
            <a:ext cx="228600" cy="228600"/>
          </a:xfrm>
          <a:prstGeom prst="rect">
            <a:avLst/>
          </a:prstGeom>
          <a:solidFill>
            <a:schemeClr val="folHlink"/>
          </a:solidFill>
          <a:ln w="1905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30" name="Text Box 237">
            <a:extLst>
              <a:ext uri="{FF2B5EF4-FFF2-40B4-BE49-F238E27FC236}">
                <a16:creationId xmlns:a16="http://schemas.microsoft.com/office/drawing/2014/main" id="{7CCD5721-CC50-A441-8588-761F7BB036C8}"/>
              </a:ext>
            </a:extLst>
          </p:cNvPr>
          <p:cNvSpPr txBox="1">
            <a:spLocks noChangeArrowheads="1"/>
          </p:cNvSpPr>
          <p:nvPr/>
        </p:nvSpPr>
        <p:spPr bwMode="auto">
          <a:xfrm rot="5400000">
            <a:off x="-140493" y="4375943"/>
            <a:ext cx="2019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Dis-occluded Pixels</a:t>
            </a:r>
          </a:p>
        </p:txBody>
      </p:sp>
      <p:grpSp>
        <p:nvGrpSpPr>
          <p:cNvPr id="68631" name="Group 238">
            <a:extLst>
              <a:ext uri="{FF2B5EF4-FFF2-40B4-BE49-F238E27FC236}">
                <a16:creationId xmlns:a16="http://schemas.microsoft.com/office/drawing/2014/main" id="{58DEB039-07AF-A242-BE38-A6E4AB7AA4B4}"/>
              </a:ext>
            </a:extLst>
          </p:cNvPr>
          <p:cNvGrpSpPr>
            <a:grpSpLocks/>
          </p:cNvGrpSpPr>
          <p:nvPr/>
        </p:nvGrpSpPr>
        <p:grpSpPr bwMode="auto">
          <a:xfrm rot="5400000">
            <a:off x="-190500" y="4578350"/>
            <a:ext cx="3200400" cy="228600"/>
            <a:chOff x="2256" y="1344"/>
            <a:chExt cx="2016" cy="144"/>
          </a:xfrm>
        </p:grpSpPr>
        <p:sp>
          <p:nvSpPr>
            <p:cNvPr id="68652" name="Rectangle 239">
              <a:extLst>
                <a:ext uri="{FF2B5EF4-FFF2-40B4-BE49-F238E27FC236}">
                  <a16:creationId xmlns:a16="http://schemas.microsoft.com/office/drawing/2014/main" id="{7755C030-04F8-2243-8748-7D39007FC991}"/>
                </a:ext>
              </a:extLst>
            </p:cNvPr>
            <p:cNvSpPr>
              <a:spLocks noChangeArrowheads="1"/>
            </p:cNvSpPr>
            <p:nvPr/>
          </p:nvSpPr>
          <p:spPr bwMode="auto">
            <a:xfrm>
              <a:off x="225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3" name="Rectangle 240">
              <a:extLst>
                <a:ext uri="{FF2B5EF4-FFF2-40B4-BE49-F238E27FC236}">
                  <a16:creationId xmlns:a16="http://schemas.microsoft.com/office/drawing/2014/main" id="{7D393BEC-58DF-264D-8039-67FB2BDD1D47}"/>
                </a:ext>
              </a:extLst>
            </p:cNvPr>
            <p:cNvSpPr>
              <a:spLocks noChangeArrowheads="1"/>
            </p:cNvSpPr>
            <p:nvPr/>
          </p:nvSpPr>
          <p:spPr bwMode="auto">
            <a:xfrm>
              <a:off x="240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4" name="Rectangle 241">
              <a:extLst>
                <a:ext uri="{FF2B5EF4-FFF2-40B4-BE49-F238E27FC236}">
                  <a16:creationId xmlns:a16="http://schemas.microsoft.com/office/drawing/2014/main" id="{5229A1A6-5C0F-9E41-9D3A-7FE68FEBEFAA}"/>
                </a:ext>
              </a:extLst>
            </p:cNvPr>
            <p:cNvSpPr>
              <a:spLocks noChangeArrowheads="1"/>
            </p:cNvSpPr>
            <p:nvPr/>
          </p:nvSpPr>
          <p:spPr bwMode="auto">
            <a:xfrm>
              <a:off x="254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5" name="Rectangle 242">
              <a:extLst>
                <a:ext uri="{FF2B5EF4-FFF2-40B4-BE49-F238E27FC236}">
                  <a16:creationId xmlns:a16="http://schemas.microsoft.com/office/drawing/2014/main" id="{30C82A58-B8D1-774A-B869-81B001DE3363}"/>
                </a:ext>
              </a:extLst>
            </p:cNvPr>
            <p:cNvSpPr>
              <a:spLocks noChangeArrowheads="1"/>
            </p:cNvSpPr>
            <p:nvPr/>
          </p:nvSpPr>
          <p:spPr bwMode="auto">
            <a:xfrm>
              <a:off x="268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6" name="Rectangle 243">
              <a:extLst>
                <a:ext uri="{FF2B5EF4-FFF2-40B4-BE49-F238E27FC236}">
                  <a16:creationId xmlns:a16="http://schemas.microsoft.com/office/drawing/2014/main" id="{B6A99E6A-D0C9-D047-A70E-1063477D25E8}"/>
                </a:ext>
              </a:extLst>
            </p:cNvPr>
            <p:cNvSpPr>
              <a:spLocks noChangeArrowheads="1"/>
            </p:cNvSpPr>
            <p:nvPr/>
          </p:nvSpPr>
          <p:spPr bwMode="auto">
            <a:xfrm>
              <a:off x="283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7" name="Rectangle 244">
              <a:extLst>
                <a:ext uri="{FF2B5EF4-FFF2-40B4-BE49-F238E27FC236}">
                  <a16:creationId xmlns:a16="http://schemas.microsoft.com/office/drawing/2014/main" id="{BB7B6043-3491-8F44-84FC-C1650ED952B7}"/>
                </a:ext>
              </a:extLst>
            </p:cNvPr>
            <p:cNvSpPr>
              <a:spLocks noChangeArrowheads="1"/>
            </p:cNvSpPr>
            <p:nvPr/>
          </p:nvSpPr>
          <p:spPr bwMode="auto">
            <a:xfrm>
              <a:off x="297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8" name="Rectangle 245">
              <a:extLst>
                <a:ext uri="{FF2B5EF4-FFF2-40B4-BE49-F238E27FC236}">
                  <a16:creationId xmlns:a16="http://schemas.microsoft.com/office/drawing/2014/main" id="{A0205550-DF49-884E-B626-3DF58B5511C7}"/>
                </a:ext>
              </a:extLst>
            </p:cNvPr>
            <p:cNvSpPr>
              <a:spLocks noChangeArrowheads="1"/>
            </p:cNvSpPr>
            <p:nvPr/>
          </p:nvSpPr>
          <p:spPr bwMode="auto">
            <a:xfrm>
              <a:off x="312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59" name="Rectangle 246">
              <a:extLst>
                <a:ext uri="{FF2B5EF4-FFF2-40B4-BE49-F238E27FC236}">
                  <a16:creationId xmlns:a16="http://schemas.microsoft.com/office/drawing/2014/main" id="{0A573720-A87A-7A49-9B65-49B126194EBB}"/>
                </a:ext>
              </a:extLst>
            </p:cNvPr>
            <p:cNvSpPr>
              <a:spLocks noChangeArrowheads="1"/>
            </p:cNvSpPr>
            <p:nvPr/>
          </p:nvSpPr>
          <p:spPr bwMode="auto">
            <a:xfrm>
              <a:off x="326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0" name="Rectangle 247">
              <a:extLst>
                <a:ext uri="{FF2B5EF4-FFF2-40B4-BE49-F238E27FC236}">
                  <a16:creationId xmlns:a16="http://schemas.microsoft.com/office/drawing/2014/main" id="{B404094A-54C6-6045-8191-4B262010FB3E}"/>
                </a:ext>
              </a:extLst>
            </p:cNvPr>
            <p:cNvSpPr>
              <a:spLocks noChangeArrowheads="1"/>
            </p:cNvSpPr>
            <p:nvPr/>
          </p:nvSpPr>
          <p:spPr bwMode="auto">
            <a:xfrm>
              <a:off x="340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1" name="Rectangle 248">
              <a:extLst>
                <a:ext uri="{FF2B5EF4-FFF2-40B4-BE49-F238E27FC236}">
                  <a16:creationId xmlns:a16="http://schemas.microsoft.com/office/drawing/2014/main" id="{B0921529-B5B8-D34E-B316-38B0BED2CA38}"/>
                </a:ext>
              </a:extLst>
            </p:cNvPr>
            <p:cNvSpPr>
              <a:spLocks noChangeArrowheads="1"/>
            </p:cNvSpPr>
            <p:nvPr/>
          </p:nvSpPr>
          <p:spPr bwMode="auto">
            <a:xfrm>
              <a:off x="3552"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2" name="Rectangle 249">
              <a:extLst>
                <a:ext uri="{FF2B5EF4-FFF2-40B4-BE49-F238E27FC236}">
                  <a16:creationId xmlns:a16="http://schemas.microsoft.com/office/drawing/2014/main" id="{A5A23A8C-6D08-5B45-A508-0B3FE6804BD4}"/>
                </a:ext>
              </a:extLst>
            </p:cNvPr>
            <p:cNvSpPr>
              <a:spLocks noChangeArrowheads="1"/>
            </p:cNvSpPr>
            <p:nvPr/>
          </p:nvSpPr>
          <p:spPr bwMode="auto">
            <a:xfrm>
              <a:off x="3696"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3" name="Rectangle 250">
              <a:extLst>
                <a:ext uri="{FF2B5EF4-FFF2-40B4-BE49-F238E27FC236}">
                  <a16:creationId xmlns:a16="http://schemas.microsoft.com/office/drawing/2014/main" id="{D2E12EBE-AF6C-8A4B-9B8A-C829CB7B5652}"/>
                </a:ext>
              </a:extLst>
            </p:cNvPr>
            <p:cNvSpPr>
              <a:spLocks noChangeArrowheads="1"/>
            </p:cNvSpPr>
            <p:nvPr/>
          </p:nvSpPr>
          <p:spPr bwMode="auto">
            <a:xfrm>
              <a:off x="3840"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4" name="Rectangle 251">
              <a:extLst>
                <a:ext uri="{FF2B5EF4-FFF2-40B4-BE49-F238E27FC236}">
                  <a16:creationId xmlns:a16="http://schemas.microsoft.com/office/drawing/2014/main" id="{D8F53DA9-F82F-F548-85E1-6971E617B657}"/>
                </a:ext>
              </a:extLst>
            </p:cNvPr>
            <p:cNvSpPr>
              <a:spLocks noChangeArrowheads="1"/>
            </p:cNvSpPr>
            <p:nvPr/>
          </p:nvSpPr>
          <p:spPr bwMode="auto">
            <a:xfrm>
              <a:off x="3984"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68665" name="Rectangle 252">
              <a:extLst>
                <a:ext uri="{FF2B5EF4-FFF2-40B4-BE49-F238E27FC236}">
                  <a16:creationId xmlns:a16="http://schemas.microsoft.com/office/drawing/2014/main" id="{39CAC85A-8181-2B45-B83A-8195134BA8EF}"/>
                </a:ext>
              </a:extLst>
            </p:cNvPr>
            <p:cNvSpPr>
              <a:spLocks noChangeArrowheads="1"/>
            </p:cNvSpPr>
            <p:nvPr/>
          </p:nvSpPr>
          <p:spPr bwMode="auto">
            <a:xfrm>
              <a:off x="4128" y="1344"/>
              <a:ext cx="144" cy="14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68632" name="Text Box 253">
            <a:extLst>
              <a:ext uri="{FF2B5EF4-FFF2-40B4-BE49-F238E27FC236}">
                <a16:creationId xmlns:a16="http://schemas.microsoft.com/office/drawing/2014/main" id="{2D8CEE8A-D2FD-144A-B01E-45FBB1E088EE}"/>
              </a:ext>
            </a:extLst>
          </p:cNvPr>
          <p:cNvSpPr txBox="1">
            <a:spLocks noChangeArrowheads="1"/>
          </p:cNvSpPr>
          <p:nvPr/>
        </p:nvSpPr>
        <p:spPr bwMode="auto">
          <a:xfrm rot="5400000">
            <a:off x="1186657" y="4420393"/>
            <a:ext cx="149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latin typeface="Times New Roman" panose="02020603050405020304" pitchFamily="18" charset="0"/>
              </a:rPr>
              <a:t>Right scanline</a:t>
            </a:r>
          </a:p>
        </p:txBody>
      </p:sp>
      <p:grpSp>
        <p:nvGrpSpPr>
          <p:cNvPr id="20" name="Group 254">
            <a:extLst>
              <a:ext uri="{FF2B5EF4-FFF2-40B4-BE49-F238E27FC236}">
                <a16:creationId xmlns:a16="http://schemas.microsoft.com/office/drawing/2014/main" id="{D90C6CB0-E673-5042-8207-85B8591991B8}"/>
              </a:ext>
            </a:extLst>
          </p:cNvPr>
          <p:cNvGrpSpPr>
            <a:grpSpLocks/>
          </p:cNvGrpSpPr>
          <p:nvPr/>
        </p:nvGrpSpPr>
        <p:grpSpPr bwMode="auto">
          <a:xfrm>
            <a:off x="2286000" y="3092450"/>
            <a:ext cx="457200" cy="457200"/>
            <a:chOff x="1968" y="1728"/>
            <a:chExt cx="288" cy="288"/>
          </a:xfrm>
        </p:grpSpPr>
        <p:sp>
          <p:nvSpPr>
            <p:cNvPr id="68650" name="Line 255">
              <a:extLst>
                <a:ext uri="{FF2B5EF4-FFF2-40B4-BE49-F238E27FC236}">
                  <a16:creationId xmlns:a16="http://schemas.microsoft.com/office/drawing/2014/main" id="{0C1A3896-5346-BC43-B224-E5445B97206D}"/>
                </a:ext>
              </a:extLst>
            </p:cNvPr>
            <p:cNvSpPr>
              <a:spLocks noChangeShapeType="1"/>
            </p:cNvSpPr>
            <p:nvPr/>
          </p:nvSpPr>
          <p:spPr bwMode="auto">
            <a:xfrm>
              <a:off x="1968" y="1728"/>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51" name="Line 256">
              <a:extLst>
                <a:ext uri="{FF2B5EF4-FFF2-40B4-BE49-F238E27FC236}">
                  <a16:creationId xmlns:a16="http://schemas.microsoft.com/office/drawing/2014/main" id="{0160516D-5274-F94B-AFD4-E53C1D279591}"/>
                </a:ext>
              </a:extLst>
            </p:cNvPr>
            <p:cNvSpPr>
              <a:spLocks noChangeShapeType="1"/>
            </p:cNvSpPr>
            <p:nvPr/>
          </p:nvSpPr>
          <p:spPr bwMode="auto">
            <a:xfrm>
              <a:off x="2112" y="1872"/>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1" name="Group 257">
            <a:extLst>
              <a:ext uri="{FF2B5EF4-FFF2-40B4-BE49-F238E27FC236}">
                <a16:creationId xmlns:a16="http://schemas.microsoft.com/office/drawing/2014/main" id="{7A28BE1D-631A-454C-87A4-31B08C02830D}"/>
              </a:ext>
            </a:extLst>
          </p:cNvPr>
          <p:cNvGrpSpPr>
            <a:grpSpLocks/>
          </p:cNvGrpSpPr>
          <p:nvPr/>
        </p:nvGrpSpPr>
        <p:grpSpPr bwMode="auto">
          <a:xfrm>
            <a:off x="2743200" y="3549650"/>
            <a:ext cx="457200" cy="0"/>
            <a:chOff x="2256" y="2016"/>
            <a:chExt cx="288" cy="0"/>
          </a:xfrm>
        </p:grpSpPr>
        <p:sp>
          <p:nvSpPr>
            <p:cNvPr id="68648" name="Line 258">
              <a:extLst>
                <a:ext uri="{FF2B5EF4-FFF2-40B4-BE49-F238E27FC236}">
                  <a16:creationId xmlns:a16="http://schemas.microsoft.com/office/drawing/2014/main" id="{62477052-FA74-8E43-8259-D22FB452DF39}"/>
                </a:ext>
              </a:extLst>
            </p:cNvPr>
            <p:cNvSpPr>
              <a:spLocks noChangeShapeType="1"/>
            </p:cNvSpPr>
            <p:nvPr/>
          </p:nvSpPr>
          <p:spPr bwMode="auto">
            <a:xfrm>
              <a:off x="2256" y="2016"/>
              <a:ext cx="144"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9" name="Line 259">
              <a:extLst>
                <a:ext uri="{FF2B5EF4-FFF2-40B4-BE49-F238E27FC236}">
                  <a16:creationId xmlns:a16="http://schemas.microsoft.com/office/drawing/2014/main" id="{B7D2D90E-B8D5-BA4F-86DC-B2744EF3852D}"/>
                </a:ext>
              </a:extLst>
            </p:cNvPr>
            <p:cNvSpPr>
              <a:spLocks noChangeShapeType="1"/>
            </p:cNvSpPr>
            <p:nvPr/>
          </p:nvSpPr>
          <p:spPr bwMode="auto">
            <a:xfrm>
              <a:off x="2400" y="2016"/>
              <a:ext cx="144" cy="0"/>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260">
            <a:extLst>
              <a:ext uri="{FF2B5EF4-FFF2-40B4-BE49-F238E27FC236}">
                <a16:creationId xmlns:a16="http://schemas.microsoft.com/office/drawing/2014/main" id="{5DEE794F-DEE6-7948-9A9B-635BBC952C2A}"/>
              </a:ext>
            </a:extLst>
          </p:cNvPr>
          <p:cNvGrpSpPr>
            <a:grpSpLocks/>
          </p:cNvGrpSpPr>
          <p:nvPr/>
        </p:nvGrpSpPr>
        <p:grpSpPr bwMode="auto">
          <a:xfrm>
            <a:off x="3200400" y="3549650"/>
            <a:ext cx="685800" cy="685800"/>
            <a:chOff x="2544" y="2016"/>
            <a:chExt cx="432" cy="432"/>
          </a:xfrm>
        </p:grpSpPr>
        <p:sp>
          <p:nvSpPr>
            <p:cNvPr id="68645" name="Line 261">
              <a:extLst>
                <a:ext uri="{FF2B5EF4-FFF2-40B4-BE49-F238E27FC236}">
                  <a16:creationId xmlns:a16="http://schemas.microsoft.com/office/drawing/2014/main" id="{475A7397-D8C8-9F4C-8AC5-FB7924AB83E5}"/>
                </a:ext>
              </a:extLst>
            </p:cNvPr>
            <p:cNvSpPr>
              <a:spLocks noChangeShapeType="1"/>
            </p:cNvSpPr>
            <p:nvPr/>
          </p:nvSpPr>
          <p:spPr bwMode="auto">
            <a:xfrm>
              <a:off x="2544" y="2016"/>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6" name="Line 262">
              <a:extLst>
                <a:ext uri="{FF2B5EF4-FFF2-40B4-BE49-F238E27FC236}">
                  <a16:creationId xmlns:a16="http://schemas.microsoft.com/office/drawing/2014/main" id="{AA71E35A-CB73-6148-B787-20991A33F185}"/>
                </a:ext>
              </a:extLst>
            </p:cNvPr>
            <p:cNvSpPr>
              <a:spLocks noChangeShapeType="1"/>
            </p:cNvSpPr>
            <p:nvPr/>
          </p:nvSpPr>
          <p:spPr bwMode="auto">
            <a:xfrm>
              <a:off x="2688" y="2160"/>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7" name="Line 263">
              <a:extLst>
                <a:ext uri="{FF2B5EF4-FFF2-40B4-BE49-F238E27FC236}">
                  <a16:creationId xmlns:a16="http://schemas.microsoft.com/office/drawing/2014/main" id="{DB49A91B-E73D-9C48-8D94-77F74F5CD7E7}"/>
                </a:ext>
              </a:extLst>
            </p:cNvPr>
            <p:cNvSpPr>
              <a:spLocks noChangeShapeType="1"/>
            </p:cNvSpPr>
            <p:nvPr/>
          </p:nvSpPr>
          <p:spPr bwMode="auto">
            <a:xfrm>
              <a:off x="2832" y="2304"/>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 name="Group 272">
            <a:extLst>
              <a:ext uri="{FF2B5EF4-FFF2-40B4-BE49-F238E27FC236}">
                <a16:creationId xmlns:a16="http://schemas.microsoft.com/office/drawing/2014/main" id="{AAC92009-4488-FB4A-95FF-E839A8AA74BA}"/>
              </a:ext>
            </a:extLst>
          </p:cNvPr>
          <p:cNvGrpSpPr>
            <a:grpSpLocks/>
          </p:cNvGrpSpPr>
          <p:nvPr/>
        </p:nvGrpSpPr>
        <p:grpSpPr bwMode="auto">
          <a:xfrm>
            <a:off x="3886200" y="4235450"/>
            <a:ext cx="0" cy="457200"/>
            <a:chOff x="2448" y="2668"/>
            <a:chExt cx="0" cy="288"/>
          </a:xfrm>
        </p:grpSpPr>
        <p:sp>
          <p:nvSpPr>
            <p:cNvPr id="68643" name="Line 264">
              <a:extLst>
                <a:ext uri="{FF2B5EF4-FFF2-40B4-BE49-F238E27FC236}">
                  <a16:creationId xmlns:a16="http://schemas.microsoft.com/office/drawing/2014/main" id="{42A5D033-75DC-9E4D-A03C-1A3C298EF83D}"/>
                </a:ext>
              </a:extLst>
            </p:cNvPr>
            <p:cNvSpPr>
              <a:spLocks noChangeShapeType="1"/>
            </p:cNvSpPr>
            <p:nvPr/>
          </p:nvSpPr>
          <p:spPr bwMode="auto">
            <a:xfrm>
              <a:off x="2448" y="2668"/>
              <a:ext cx="0" cy="144"/>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4" name="Line 265">
              <a:extLst>
                <a:ext uri="{FF2B5EF4-FFF2-40B4-BE49-F238E27FC236}">
                  <a16:creationId xmlns:a16="http://schemas.microsoft.com/office/drawing/2014/main" id="{010EC4D3-6E8C-1646-86FB-DB2B6F55DEF5}"/>
                </a:ext>
              </a:extLst>
            </p:cNvPr>
            <p:cNvSpPr>
              <a:spLocks noChangeShapeType="1"/>
            </p:cNvSpPr>
            <p:nvPr/>
          </p:nvSpPr>
          <p:spPr bwMode="auto">
            <a:xfrm>
              <a:off x="2448" y="2812"/>
              <a:ext cx="0" cy="144"/>
            </a:xfrm>
            <a:prstGeom prst="line">
              <a:avLst/>
            </a:prstGeom>
            <a:noFill/>
            <a:ln w="381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4" name="Group 266">
            <a:extLst>
              <a:ext uri="{FF2B5EF4-FFF2-40B4-BE49-F238E27FC236}">
                <a16:creationId xmlns:a16="http://schemas.microsoft.com/office/drawing/2014/main" id="{ACB06F9B-C847-A048-95E2-4B6720654E38}"/>
              </a:ext>
            </a:extLst>
          </p:cNvPr>
          <p:cNvGrpSpPr>
            <a:grpSpLocks/>
          </p:cNvGrpSpPr>
          <p:nvPr/>
        </p:nvGrpSpPr>
        <p:grpSpPr bwMode="auto">
          <a:xfrm>
            <a:off x="3886200" y="4692650"/>
            <a:ext cx="685800" cy="685800"/>
            <a:chOff x="2544" y="2016"/>
            <a:chExt cx="432" cy="432"/>
          </a:xfrm>
        </p:grpSpPr>
        <p:sp>
          <p:nvSpPr>
            <p:cNvPr id="68640" name="Line 267">
              <a:extLst>
                <a:ext uri="{FF2B5EF4-FFF2-40B4-BE49-F238E27FC236}">
                  <a16:creationId xmlns:a16="http://schemas.microsoft.com/office/drawing/2014/main" id="{B43CB9CA-E87F-AB4F-8D74-37DCC47F3025}"/>
                </a:ext>
              </a:extLst>
            </p:cNvPr>
            <p:cNvSpPr>
              <a:spLocks noChangeShapeType="1"/>
            </p:cNvSpPr>
            <p:nvPr/>
          </p:nvSpPr>
          <p:spPr bwMode="auto">
            <a:xfrm>
              <a:off x="2544" y="2016"/>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1" name="Line 268">
              <a:extLst>
                <a:ext uri="{FF2B5EF4-FFF2-40B4-BE49-F238E27FC236}">
                  <a16:creationId xmlns:a16="http://schemas.microsoft.com/office/drawing/2014/main" id="{9A775D43-C0C9-6A4C-9B30-F2E715C3D3B4}"/>
                </a:ext>
              </a:extLst>
            </p:cNvPr>
            <p:cNvSpPr>
              <a:spLocks noChangeShapeType="1"/>
            </p:cNvSpPr>
            <p:nvPr/>
          </p:nvSpPr>
          <p:spPr bwMode="auto">
            <a:xfrm>
              <a:off x="2688" y="2160"/>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642" name="Line 269">
              <a:extLst>
                <a:ext uri="{FF2B5EF4-FFF2-40B4-BE49-F238E27FC236}">
                  <a16:creationId xmlns:a16="http://schemas.microsoft.com/office/drawing/2014/main" id="{3BEAE8D3-9C6D-C843-9F81-ADDD65C61280}"/>
                </a:ext>
              </a:extLst>
            </p:cNvPr>
            <p:cNvSpPr>
              <a:spLocks noChangeShapeType="1"/>
            </p:cNvSpPr>
            <p:nvPr/>
          </p:nvSpPr>
          <p:spPr bwMode="auto">
            <a:xfrm>
              <a:off x="2832" y="2304"/>
              <a:ext cx="144" cy="144"/>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48814" name="Text Box 270">
            <a:extLst>
              <a:ext uri="{FF2B5EF4-FFF2-40B4-BE49-F238E27FC236}">
                <a16:creationId xmlns:a16="http://schemas.microsoft.com/office/drawing/2014/main" id="{84E0ACCC-2FAD-9E46-8FA2-57F24B69F440}"/>
              </a:ext>
            </a:extLst>
          </p:cNvPr>
          <p:cNvSpPr txBox="1">
            <a:spLocks noChangeArrowheads="1"/>
          </p:cNvSpPr>
          <p:nvPr/>
        </p:nvSpPr>
        <p:spPr bwMode="auto">
          <a:xfrm>
            <a:off x="1792288" y="2755900"/>
            <a:ext cx="568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Start</a:t>
            </a:r>
          </a:p>
        </p:txBody>
      </p:sp>
      <p:sp>
        <p:nvSpPr>
          <p:cNvPr id="748815" name="Text Box 271">
            <a:extLst>
              <a:ext uri="{FF2B5EF4-FFF2-40B4-BE49-F238E27FC236}">
                <a16:creationId xmlns:a16="http://schemas.microsoft.com/office/drawing/2014/main" id="{561C821E-FC55-5245-86C9-3F047B4D99AA}"/>
              </a:ext>
            </a:extLst>
          </p:cNvPr>
          <p:cNvSpPr txBox="1">
            <a:spLocks noChangeArrowheads="1"/>
          </p:cNvSpPr>
          <p:nvPr/>
        </p:nvSpPr>
        <p:spPr bwMode="auto">
          <a:xfrm>
            <a:off x="5410200" y="6292850"/>
            <a:ext cx="511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600">
                <a:solidFill>
                  <a:schemeClr val="tx2"/>
                </a:solidFill>
                <a:latin typeface="Times New Roman" panose="02020603050405020304" pitchFamily="18" charset="0"/>
              </a:rPr>
              <a:t>End</a:t>
            </a:r>
          </a:p>
        </p:txBody>
      </p:sp>
    </p:spTree>
    <p:extLst>
      <p:ext uri="{BB962C8B-B14F-4D97-AF65-F5344CB8AC3E}">
        <p14:creationId xmlns:p14="http://schemas.microsoft.com/office/powerpoint/2010/main" val="40671838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88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2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48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814" grpId="0" autoUpdateAnimBg="0"/>
      <p:bldP spid="74881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70179280-951F-F041-9E5B-CDE0597F7F04}"/>
              </a:ext>
            </a:extLst>
          </p:cNvPr>
          <p:cNvSpPr>
            <a:spLocks noGrp="1" noChangeArrowheads="1"/>
          </p:cNvSpPr>
          <p:nvPr>
            <p:ph type="title"/>
          </p:nvPr>
        </p:nvSpPr>
        <p:spPr>
          <a:xfrm>
            <a:off x="457200" y="422275"/>
            <a:ext cx="8229600" cy="914400"/>
          </a:xfrm>
        </p:spPr>
        <p:txBody>
          <a:bodyPr>
            <a:normAutofit fontScale="90000"/>
          </a:bodyPr>
          <a:lstStyle/>
          <a:p>
            <a:pPr eaLnBrk="1" hangingPunct="1"/>
            <a:r>
              <a:rPr lang="en-US" altLang="zh-CN" sz="4000">
                <a:ea typeface="SimSun" panose="02010600030101010101" pitchFamily="2" charset="-122"/>
              </a:rPr>
              <a:t>Ordering Constraint </a:t>
            </a:r>
            <a:br>
              <a:rPr lang="en-US" altLang="zh-CN" sz="4000">
                <a:ea typeface="SimSun" panose="02010600030101010101" pitchFamily="2" charset="-122"/>
              </a:rPr>
            </a:br>
            <a:r>
              <a:rPr lang="en-US" altLang="zh-CN" sz="4000">
                <a:ea typeface="SimSun" panose="02010600030101010101" pitchFamily="2" charset="-122"/>
              </a:rPr>
              <a:t>is not Generally Correct</a:t>
            </a:r>
          </a:p>
        </p:txBody>
      </p:sp>
      <p:sp>
        <p:nvSpPr>
          <p:cNvPr id="70658" name="Rectangle 3">
            <a:extLst>
              <a:ext uri="{FF2B5EF4-FFF2-40B4-BE49-F238E27FC236}">
                <a16:creationId xmlns:a16="http://schemas.microsoft.com/office/drawing/2014/main" id="{8E31DEB9-1989-8C4B-BB18-E85E352DF24C}"/>
              </a:ext>
            </a:extLst>
          </p:cNvPr>
          <p:cNvSpPr>
            <a:spLocks noGrp="1" noChangeArrowheads="1"/>
          </p:cNvSpPr>
          <p:nvPr>
            <p:ph type="body" idx="1"/>
          </p:nvPr>
        </p:nvSpPr>
        <p:spPr>
          <a:xfrm>
            <a:off x="457200" y="2022475"/>
            <a:ext cx="8291513" cy="3159125"/>
          </a:xfrm>
        </p:spPr>
        <p:txBody>
          <a:bodyPr/>
          <a:lstStyle/>
          <a:p>
            <a:pPr eaLnBrk="1" hangingPunct="1"/>
            <a:r>
              <a:rPr lang="en-US" altLang="zh-CN" dirty="0">
                <a:ea typeface="SimSun" panose="02010600030101010101" pitchFamily="2" charset="-122"/>
              </a:rPr>
              <a:t>Preserves matching order along scanlines, but cannot handle “double nail illusion”</a:t>
            </a:r>
            <a:endParaRPr lang="en-US" altLang="zh-CN" sz="2800" dirty="0">
              <a:ea typeface="SimSun" panose="02010600030101010101" pitchFamily="2" charset="-122"/>
            </a:endParaRPr>
          </a:p>
        </p:txBody>
      </p:sp>
      <p:grpSp>
        <p:nvGrpSpPr>
          <p:cNvPr id="70659" name="Group 4">
            <a:extLst>
              <a:ext uri="{FF2B5EF4-FFF2-40B4-BE49-F238E27FC236}">
                <a16:creationId xmlns:a16="http://schemas.microsoft.com/office/drawing/2014/main" id="{F8F283A4-9A7B-FF4D-AF0A-992A9658E9C4}"/>
              </a:ext>
            </a:extLst>
          </p:cNvPr>
          <p:cNvGrpSpPr>
            <a:grpSpLocks/>
          </p:cNvGrpSpPr>
          <p:nvPr/>
        </p:nvGrpSpPr>
        <p:grpSpPr bwMode="auto">
          <a:xfrm>
            <a:off x="2843213" y="3346450"/>
            <a:ext cx="2503487" cy="1584325"/>
            <a:chOff x="1394" y="1480"/>
            <a:chExt cx="1804" cy="1225"/>
          </a:xfrm>
        </p:grpSpPr>
        <p:pic>
          <p:nvPicPr>
            <p:cNvPr id="70660" name="Picture 5" descr="thin_fw_input">
              <a:extLst>
                <a:ext uri="{FF2B5EF4-FFF2-40B4-BE49-F238E27FC236}">
                  <a16:creationId xmlns:a16="http://schemas.microsoft.com/office/drawing/2014/main" id="{6BBC1C1B-7A0E-CF40-B663-F3126211F9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73" y="1480"/>
              <a:ext cx="1225" cy="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Line 6">
              <a:extLst>
                <a:ext uri="{FF2B5EF4-FFF2-40B4-BE49-F238E27FC236}">
                  <a16:creationId xmlns:a16="http://schemas.microsoft.com/office/drawing/2014/main" id="{6483A48E-1C60-6740-9E0A-40FC6BA6D614}"/>
                </a:ext>
              </a:extLst>
            </p:cNvPr>
            <p:cNvSpPr>
              <a:spLocks noChangeShapeType="1"/>
            </p:cNvSpPr>
            <p:nvPr/>
          </p:nvSpPr>
          <p:spPr bwMode="auto">
            <a:xfrm>
              <a:off x="1667" y="1907"/>
              <a:ext cx="941" cy="253"/>
            </a:xfrm>
            <a:prstGeom prst="line">
              <a:avLst/>
            </a:prstGeom>
            <a:noFill/>
            <a:ln w="222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0662" name="Oval 7">
              <a:extLst>
                <a:ext uri="{FF2B5EF4-FFF2-40B4-BE49-F238E27FC236}">
                  <a16:creationId xmlns:a16="http://schemas.microsoft.com/office/drawing/2014/main" id="{F914382B-4D3A-6E4C-872F-40F891E09F12}"/>
                </a:ext>
              </a:extLst>
            </p:cNvPr>
            <p:cNvSpPr>
              <a:spLocks noChangeArrowheads="1"/>
            </p:cNvSpPr>
            <p:nvPr/>
          </p:nvSpPr>
          <p:spPr bwMode="auto">
            <a:xfrm>
              <a:off x="2650" y="2160"/>
              <a:ext cx="44" cy="44"/>
            </a:xfrm>
            <a:prstGeom prst="ellipse">
              <a:avLst/>
            </a:prstGeom>
            <a:solidFill>
              <a:srgbClr val="66FF33"/>
            </a:solidFill>
            <a:ln>
              <a:noFill/>
            </a:ln>
            <a:extLst>
              <a:ext uri="{91240B29-F687-4F45-9708-019B960494DF}">
                <a14:hiddenLine xmlns:a14="http://schemas.microsoft.com/office/drawing/2010/main" w="222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0663" name="Text Box 8">
              <a:extLst>
                <a:ext uri="{FF2B5EF4-FFF2-40B4-BE49-F238E27FC236}">
                  <a16:creationId xmlns:a16="http://schemas.microsoft.com/office/drawing/2014/main" id="{8F57D925-4AD0-A74C-911B-2E95DC1A5436}"/>
                </a:ext>
              </a:extLst>
            </p:cNvPr>
            <p:cNvSpPr txBox="1">
              <a:spLocks noChangeArrowheads="1"/>
            </p:cNvSpPr>
            <p:nvPr/>
          </p:nvSpPr>
          <p:spPr bwMode="auto">
            <a:xfrm>
              <a:off x="1394" y="1767"/>
              <a:ext cx="181"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2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zh-CN" sz="2000" b="1" i="1">
                  <a:solidFill>
                    <a:srgbClr val="66FF33"/>
                  </a:solidFill>
                </a:rPr>
                <a:t>A</a:t>
              </a:r>
            </a:p>
          </p:txBody>
        </p:sp>
      </p:grpSp>
    </p:spTree>
    <p:extLst>
      <p:ext uri="{BB962C8B-B14F-4D97-AF65-F5344CB8AC3E}">
        <p14:creationId xmlns:p14="http://schemas.microsoft.com/office/powerpoint/2010/main" val="260367390"/>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4F2536E0-4442-3F44-B445-87AB70031E0B}"/>
              </a:ext>
            </a:extLst>
          </p:cNvPr>
          <p:cNvSpPr>
            <a:spLocks noGrp="1" noChangeArrowheads="1"/>
          </p:cNvSpPr>
          <p:nvPr>
            <p:ph type="body" idx="1"/>
          </p:nvPr>
        </p:nvSpPr>
        <p:spPr>
          <a:xfrm>
            <a:off x="457200" y="2098675"/>
            <a:ext cx="8229600" cy="4073525"/>
          </a:xfrm>
        </p:spPr>
        <p:txBody>
          <a:bodyPr/>
          <a:lstStyle/>
          <a:p>
            <a:pPr eaLnBrk="1" hangingPunct="1"/>
            <a:r>
              <a:rPr lang="en-US" altLang="zh-CN" dirty="0">
                <a:ea typeface="SimSun" panose="02010600030101010101" pitchFamily="2" charset="-122"/>
              </a:rPr>
              <a:t>Slanted plane: Matching between M pixels and N pixels</a:t>
            </a:r>
          </a:p>
        </p:txBody>
      </p:sp>
      <p:sp>
        <p:nvSpPr>
          <p:cNvPr id="72706" name="Line 3">
            <a:extLst>
              <a:ext uri="{FF2B5EF4-FFF2-40B4-BE49-F238E27FC236}">
                <a16:creationId xmlns:a16="http://schemas.microsoft.com/office/drawing/2014/main" id="{F052C2F6-B616-0844-BA93-D83BAB6B9788}"/>
              </a:ext>
            </a:extLst>
          </p:cNvPr>
          <p:cNvSpPr>
            <a:spLocks noChangeShapeType="1"/>
          </p:cNvSpPr>
          <p:nvPr/>
        </p:nvSpPr>
        <p:spPr bwMode="auto">
          <a:xfrm>
            <a:off x="2268538" y="4227512"/>
            <a:ext cx="1079500" cy="43180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07" name="Rectangle 4">
            <a:extLst>
              <a:ext uri="{FF2B5EF4-FFF2-40B4-BE49-F238E27FC236}">
                <a16:creationId xmlns:a16="http://schemas.microsoft.com/office/drawing/2014/main" id="{3C690F40-A2B5-6A43-8E51-C3D3F57A720E}"/>
              </a:ext>
            </a:extLst>
          </p:cNvPr>
          <p:cNvSpPr>
            <a:spLocks noChangeArrowheads="1"/>
          </p:cNvSpPr>
          <p:nvPr/>
        </p:nvSpPr>
        <p:spPr bwMode="auto">
          <a:xfrm>
            <a:off x="1547813" y="3579812"/>
            <a:ext cx="2447925" cy="71438"/>
          </a:xfrm>
          <a:prstGeom prst="rect">
            <a:avLst/>
          </a:prstGeom>
          <a:solidFill>
            <a:schemeClr val="folHlink"/>
          </a:solidFill>
          <a:ln>
            <a:noFill/>
          </a:ln>
          <a:extLst>
            <a:ext uri="{91240B29-F687-4F45-9708-019B960494DF}">
              <a14:hiddenLine xmlns:a14="http://schemas.microsoft.com/office/drawing/2010/main" w="222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pic>
        <p:nvPicPr>
          <p:cNvPr id="72708" name="Picture 11" descr="slant_fw_input">
            <a:extLst>
              <a:ext uri="{FF2B5EF4-FFF2-40B4-BE49-F238E27FC236}">
                <a16:creationId xmlns:a16="http://schemas.microsoft.com/office/drawing/2014/main" id="{B40E81E7-3248-3448-8823-E6AE03B3D28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54625" y="3757612"/>
            <a:ext cx="1909763"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12">
            <a:extLst>
              <a:ext uri="{FF2B5EF4-FFF2-40B4-BE49-F238E27FC236}">
                <a16:creationId xmlns:a16="http://schemas.microsoft.com/office/drawing/2014/main" id="{02589BA1-C692-9D4C-8A49-B379FA647C1A}"/>
              </a:ext>
            </a:extLst>
          </p:cNvPr>
          <p:cNvSpPr>
            <a:spLocks noChangeArrowheads="1"/>
          </p:cNvSpPr>
          <p:nvPr/>
        </p:nvSpPr>
        <p:spPr bwMode="auto">
          <a:xfrm>
            <a:off x="5254625" y="3757612"/>
            <a:ext cx="1909763" cy="1909763"/>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10" name="Rectangle 13">
            <a:extLst>
              <a:ext uri="{FF2B5EF4-FFF2-40B4-BE49-F238E27FC236}">
                <a16:creationId xmlns:a16="http://schemas.microsoft.com/office/drawing/2014/main" id="{8A708263-CED1-B248-88C3-F7E883BBA61D}"/>
              </a:ext>
            </a:extLst>
          </p:cNvPr>
          <p:cNvSpPr>
            <a:spLocks noGrp="1" noChangeArrowheads="1"/>
          </p:cNvSpPr>
          <p:nvPr>
            <p:ph type="title"/>
          </p:nvPr>
        </p:nvSpPr>
        <p:spPr>
          <a:xfrm>
            <a:off x="457200" y="366712"/>
            <a:ext cx="8229600" cy="914400"/>
          </a:xfrm>
        </p:spPr>
        <p:txBody>
          <a:bodyPr>
            <a:normAutofit fontScale="90000"/>
          </a:bodyPr>
          <a:lstStyle/>
          <a:p>
            <a:pPr eaLnBrk="1" hangingPunct="1"/>
            <a:r>
              <a:rPr lang="en-US" altLang="zh-CN" sz="4000">
                <a:ea typeface="SimSun" panose="02010600030101010101" pitchFamily="2" charset="-122"/>
              </a:rPr>
              <a:t>Uniqueness Constraint </a:t>
            </a:r>
            <a:br>
              <a:rPr lang="en-US" altLang="zh-CN" sz="4000">
                <a:ea typeface="SimSun" panose="02010600030101010101" pitchFamily="2" charset="-122"/>
              </a:rPr>
            </a:br>
            <a:r>
              <a:rPr lang="en-US" altLang="zh-CN" sz="4000">
                <a:ea typeface="SimSun" panose="02010600030101010101" pitchFamily="2" charset="-122"/>
              </a:rPr>
              <a:t>is not Generally Correct</a:t>
            </a:r>
          </a:p>
        </p:txBody>
      </p:sp>
      <p:grpSp>
        <p:nvGrpSpPr>
          <p:cNvPr id="72711" name="Group 15">
            <a:extLst>
              <a:ext uri="{FF2B5EF4-FFF2-40B4-BE49-F238E27FC236}">
                <a16:creationId xmlns:a16="http://schemas.microsoft.com/office/drawing/2014/main" id="{8BBBBDD7-6222-DA4E-8E33-A19561965454}"/>
              </a:ext>
            </a:extLst>
          </p:cNvPr>
          <p:cNvGrpSpPr>
            <a:grpSpLocks/>
          </p:cNvGrpSpPr>
          <p:nvPr/>
        </p:nvGrpSpPr>
        <p:grpSpPr bwMode="auto">
          <a:xfrm>
            <a:off x="1406525" y="5668962"/>
            <a:ext cx="533400" cy="460375"/>
            <a:chOff x="2642" y="1853"/>
            <a:chExt cx="336" cy="290"/>
          </a:xfrm>
        </p:grpSpPr>
        <p:sp>
          <p:nvSpPr>
            <p:cNvPr id="72722" name="Rectangle 16">
              <a:extLst>
                <a:ext uri="{FF2B5EF4-FFF2-40B4-BE49-F238E27FC236}">
                  <a16:creationId xmlns:a16="http://schemas.microsoft.com/office/drawing/2014/main" id="{4E338761-48B5-F645-98BA-DBAC6D02C041}"/>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23" name="Rectangle 17">
              <a:extLst>
                <a:ext uri="{FF2B5EF4-FFF2-40B4-BE49-F238E27FC236}">
                  <a16:creationId xmlns:a16="http://schemas.microsoft.com/office/drawing/2014/main" id="{828D9243-329E-6B4A-ABC6-48506630B97E}"/>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24" name="Line 18">
              <a:extLst>
                <a:ext uri="{FF2B5EF4-FFF2-40B4-BE49-F238E27FC236}">
                  <a16:creationId xmlns:a16="http://schemas.microsoft.com/office/drawing/2014/main" id="{05CDB719-9E5A-DE47-84E1-3426CA036330}"/>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5" name="Line 19">
              <a:extLst>
                <a:ext uri="{FF2B5EF4-FFF2-40B4-BE49-F238E27FC236}">
                  <a16:creationId xmlns:a16="http://schemas.microsoft.com/office/drawing/2014/main" id="{C9205432-6156-9E45-BB6C-0E0211AA3CBC}"/>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6" name="Line 20">
              <a:extLst>
                <a:ext uri="{FF2B5EF4-FFF2-40B4-BE49-F238E27FC236}">
                  <a16:creationId xmlns:a16="http://schemas.microsoft.com/office/drawing/2014/main" id="{FDCD9D01-C426-DB47-92D5-B3B317F3E5DC}"/>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7" name="Line 21">
              <a:extLst>
                <a:ext uri="{FF2B5EF4-FFF2-40B4-BE49-F238E27FC236}">
                  <a16:creationId xmlns:a16="http://schemas.microsoft.com/office/drawing/2014/main" id="{D6458D46-EA4C-294C-BBB2-795B752831E3}"/>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8" name="Line 22">
              <a:extLst>
                <a:ext uri="{FF2B5EF4-FFF2-40B4-BE49-F238E27FC236}">
                  <a16:creationId xmlns:a16="http://schemas.microsoft.com/office/drawing/2014/main" id="{DD0B00F5-101B-BD45-AAD5-3F207BD92892}"/>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9" name="Line 23">
              <a:extLst>
                <a:ext uri="{FF2B5EF4-FFF2-40B4-BE49-F238E27FC236}">
                  <a16:creationId xmlns:a16="http://schemas.microsoft.com/office/drawing/2014/main" id="{301DDBB2-973D-D342-B01A-B200F2AB695A}"/>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30" name="Oval 24">
              <a:extLst>
                <a:ext uri="{FF2B5EF4-FFF2-40B4-BE49-F238E27FC236}">
                  <a16:creationId xmlns:a16="http://schemas.microsoft.com/office/drawing/2014/main" id="{94D15043-A45E-2A45-9171-4E0EAC2032B7}"/>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72712" name="Group 26">
            <a:extLst>
              <a:ext uri="{FF2B5EF4-FFF2-40B4-BE49-F238E27FC236}">
                <a16:creationId xmlns:a16="http://schemas.microsoft.com/office/drawing/2014/main" id="{9E2412A9-55A9-5440-B07D-53575C6ACBB6}"/>
              </a:ext>
            </a:extLst>
          </p:cNvPr>
          <p:cNvGrpSpPr>
            <a:grpSpLocks/>
          </p:cNvGrpSpPr>
          <p:nvPr/>
        </p:nvGrpSpPr>
        <p:grpSpPr bwMode="auto">
          <a:xfrm>
            <a:off x="2836863" y="5665787"/>
            <a:ext cx="533400" cy="460375"/>
            <a:chOff x="2642" y="1853"/>
            <a:chExt cx="336" cy="290"/>
          </a:xfrm>
        </p:grpSpPr>
        <p:sp>
          <p:nvSpPr>
            <p:cNvPr id="72713" name="Rectangle 27">
              <a:extLst>
                <a:ext uri="{FF2B5EF4-FFF2-40B4-BE49-F238E27FC236}">
                  <a16:creationId xmlns:a16="http://schemas.microsoft.com/office/drawing/2014/main" id="{BBD2F93F-E408-784B-BD1E-8183D1CF8D0D}"/>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14" name="Rectangle 28">
              <a:extLst>
                <a:ext uri="{FF2B5EF4-FFF2-40B4-BE49-F238E27FC236}">
                  <a16:creationId xmlns:a16="http://schemas.microsoft.com/office/drawing/2014/main" id="{79309D90-920C-CD47-938A-7F36FE54131E}"/>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2715" name="Line 29">
              <a:extLst>
                <a:ext uri="{FF2B5EF4-FFF2-40B4-BE49-F238E27FC236}">
                  <a16:creationId xmlns:a16="http://schemas.microsoft.com/office/drawing/2014/main" id="{A0F193A3-685A-D64C-8115-957B65CB9D38}"/>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6" name="Line 30">
              <a:extLst>
                <a:ext uri="{FF2B5EF4-FFF2-40B4-BE49-F238E27FC236}">
                  <a16:creationId xmlns:a16="http://schemas.microsoft.com/office/drawing/2014/main" id="{3613DDC7-19D3-A740-9C78-92C89B416BAD}"/>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7" name="Line 31">
              <a:extLst>
                <a:ext uri="{FF2B5EF4-FFF2-40B4-BE49-F238E27FC236}">
                  <a16:creationId xmlns:a16="http://schemas.microsoft.com/office/drawing/2014/main" id="{F3CEC740-BD31-6B46-B9F8-33784CC5BAC6}"/>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8" name="Line 32">
              <a:extLst>
                <a:ext uri="{FF2B5EF4-FFF2-40B4-BE49-F238E27FC236}">
                  <a16:creationId xmlns:a16="http://schemas.microsoft.com/office/drawing/2014/main" id="{4991734A-7F42-234A-B5A5-E0F696E11091}"/>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19" name="Line 33">
              <a:extLst>
                <a:ext uri="{FF2B5EF4-FFF2-40B4-BE49-F238E27FC236}">
                  <a16:creationId xmlns:a16="http://schemas.microsoft.com/office/drawing/2014/main" id="{37B7B686-BCB8-DB44-ABCC-DF346C4619DE}"/>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0" name="Line 34">
              <a:extLst>
                <a:ext uri="{FF2B5EF4-FFF2-40B4-BE49-F238E27FC236}">
                  <a16:creationId xmlns:a16="http://schemas.microsoft.com/office/drawing/2014/main" id="{DD96EDA3-4CC0-BB4F-AEC6-F8CD58571DEE}"/>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721" name="Oval 35">
              <a:extLst>
                <a:ext uri="{FF2B5EF4-FFF2-40B4-BE49-F238E27FC236}">
                  <a16:creationId xmlns:a16="http://schemas.microsoft.com/office/drawing/2014/main" id="{D25CC2DF-7557-014D-B11F-3A3D292C013C}"/>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Tree>
    <p:extLst>
      <p:ext uri="{BB962C8B-B14F-4D97-AF65-F5344CB8AC3E}">
        <p14:creationId xmlns:p14="http://schemas.microsoft.com/office/powerpoint/2010/main" val="335162580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7084AEA-E556-1643-8B06-86ADF2283A6D}"/>
              </a:ext>
            </a:extLst>
          </p:cNvPr>
          <p:cNvSpPr>
            <a:spLocks noGrp="1" noChangeArrowheads="1"/>
          </p:cNvSpPr>
          <p:nvPr>
            <p:ph type="ctrTitle"/>
          </p:nvPr>
        </p:nvSpPr>
        <p:spPr>
          <a:xfrm>
            <a:off x="685800" y="830263"/>
            <a:ext cx="7772400" cy="1470025"/>
          </a:xfrm>
        </p:spPr>
        <p:txBody>
          <a:bodyPr/>
          <a:lstStyle/>
          <a:p>
            <a:pPr eaLnBrk="1" hangingPunct="1"/>
            <a:r>
              <a:rPr lang="en-US" altLang="en-US">
                <a:ea typeface="ＭＳ Ｐゴシック" panose="020B0600070205080204" pitchFamily="34" charset="-128"/>
              </a:rPr>
              <a:t>Etymology</a:t>
            </a:r>
          </a:p>
        </p:txBody>
      </p:sp>
      <p:sp>
        <p:nvSpPr>
          <p:cNvPr id="17410" name="Rectangle 3">
            <a:extLst>
              <a:ext uri="{FF2B5EF4-FFF2-40B4-BE49-F238E27FC236}">
                <a16:creationId xmlns:a16="http://schemas.microsoft.com/office/drawing/2014/main" id="{12A4DAB3-F1D7-F847-8DDD-50ED5426A5C6}"/>
              </a:ext>
            </a:extLst>
          </p:cNvPr>
          <p:cNvSpPr>
            <a:spLocks noGrp="1" noChangeArrowheads="1"/>
          </p:cNvSpPr>
          <p:nvPr>
            <p:ph type="subTitle" idx="1"/>
          </p:nvPr>
        </p:nvSpPr>
        <p:spPr>
          <a:xfrm>
            <a:off x="1371600" y="2657475"/>
            <a:ext cx="6400800" cy="2981325"/>
          </a:xfrm>
        </p:spPr>
        <p:txBody>
          <a:bodyPr/>
          <a:lstStyle/>
          <a:p>
            <a:pPr eaLnBrk="1" hangingPunct="1"/>
            <a:r>
              <a:rPr lang="en-US" altLang="en-US" i="1" dirty="0">
                <a:ea typeface="ＭＳ Ｐゴシック" panose="020B0600070205080204" pitchFamily="34" charset="-128"/>
              </a:rPr>
              <a:t>Stereo</a:t>
            </a:r>
            <a:r>
              <a:rPr lang="en-US" altLang="en-US" dirty="0">
                <a:ea typeface="ＭＳ Ｐゴシック" panose="020B0600070205080204" pitchFamily="34" charset="-128"/>
              </a:rPr>
              <a:t> comes from the Greek word for </a:t>
            </a:r>
            <a:r>
              <a:rPr lang="en-US" altLang="en-US" i="1" dirty="0">
                <a:ea typeface="ＭＳ Ｐゴシック" panose="020B0600070205080204" pitchFamily="34" charset="-128"/>
              </a:rPr>
              <a:t>solid </a:t>
            </a:r>
            <a:r>
              <a:rPr lang="en-US" altLang="en-US" dirty="0">
                <a:ea typeface="ＭＳ Ｐゴシック" panose="020B0600070205080204" pitchFamily="34" charset="-128"/>
              </a:rPr>
              <a:t>(</a:t>
            </a:r>
            <a:r>
              <a:rPr lang="en-US" altLang="en-US" dirty="0">
                <a:latin typeface="Symbol" pitchFamily="2" charset="2"/>
                <a:ea typeface="ＭＳ Ｐゴシック" panose="020B0600070205080204" pitchFamily="34" charset="-128"/>
              </a:rPr>
              <a:t>stereo</a:t>
            </a:r>
            <a:r>
              <a:rPr lang="en-US" altLang="en-US" dirty="0">
                <a:ea typeface="ＭＳ Ｐゴシック" panose="020B0600070205080204" pitchFamily="34" charset="-128"/>
              </a:rPr>
              <a:t>), and the term can be applied to any system using more than one channel </a:t>
            </a:r>
          </a:p>
        </p:txBody>
      </p:sp>
    </p:spTree>
    <p:extLst>
      <p:ext uri="{BB962C8B-B14F-4D97-AF65-F5344CB8AC3E}">
        <p14:creationId xmlns:p14="http://schemas.microsoft.com/office/powerpoint/2010/main" val="63487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D63847BE-A2A4-3D47-B49F-8D2218747FB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Edge-based Stereo</a:t>
            </a:r>
          </a:p>
        </p:txBody>
      </p:sp>
      <p:sp>
        <p:nvSpPr>
          <p:cNvPr id="74754" name="Rectangle 3">
            <a:extLst>
              <a:ext uri="{FF2B5EF4-FFF2-40B4-BE49-F238E27FC236}">
                <a16:creationId xmlns:a16="http://schemas.microsoft.com/office/drawing/2014/main" id="{09862DCF-BC7E-164D-A3B0-ED855CD7F451}"/>
              </a:ext>
            </a:extLst>
          </p:cNvPr>
          <p:cNvSpPr>
            <a:spLocks noGrp="1" noChangeArrowheads="1"/>
          </p:cNvSpPr>
          <p:nvPr>
            <p:ph type="body" idx="1"/>
          </p:nvPr>
        </p:nvSpPr>
        <p:spPr>
          <a:xfrm>
            <a:off x="673100" y="1638300"/>
            <a:ext cx="7848600" cy="4724400"/>
          </a:xfrm>
        </p:spPr>
        <p:txBody>
          <a:bodyPr/>
          <a:lstStyle/>
          <a:p>
            <a:pPr eaLnBrk="1" hangingPunct="1"/>
            <a:r>
              <a:rPr lang="en-US" altLang="en-US" sz="2400">
                <a:ea typeface="ＭＳ Ｐゴシック" panose="020B0600070205080204" pitchFamily="34" charset="-128"/>
              </a:rPr>
              <a:t>Another approach is to match </a:t>
            </a:r>
            <a:r>
              <a:rPr lang="en-US" altLang="en-US" sz="2400" i="1">
                <a:ea typeface="ＭＳ Ｐゴシック" panose="020B0600070205080204" pitchFamily="34" charset="-128"/>
              </a:rPr>
              <a:t>edges</a:t>
            </a:r>
            <a:r>
              <a:rPr lang="en-US" altLang="en-US" sz="2400">
                <a:ea typeface="ＭＳ Ｐゴシック" panose="020B0600070205080204" pitchFamily="34" charset="-128"/>
              </a:rPr>
              <a:t> rather than windows of pixels:</a:t>
            </a: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endParaRPr lang="en-US" altLang="en-US" sz="2400">
              <a:ea typeface="ＭＳ Ｐゴシック" panose="020B0600070205080204" pitchFamily="34" charset="-128"/>
            </a:endParaRPr>
          </a:p>
          <a:p>
            <a:pPr eaLnBrk="1" hangingPunct="1"/>
            <a:r>
              <a:rPr lang="en-US" altLang="en-US" sz="2400">
                <a:ea typeface="ＭＳ Ｐゴシック" panose="020B0600070205080204" pitchFamily="34" charset="-128"/>
              </a:rPr>
              <a:t>Which method is better?</a:t>
            </a:r>
          </a:p>
          <a:p>
            <a:pPr lvl="1" eaLnBrk="1" hangingPunct="1"/>
            <a:r>
              <a:rPr lang="en-US" altLang="en-US" sz="2000">
                <a:ea typeface="ＭＳ Ｐゴシック" panose="020B0600070205080204" pitchFamily="34" charset="-128"/>
              </a:rPr>
              <a:t>Edges tend to fail in dense texture (outdoors)</a:t>
            </a:r>
          </a:p>
          <a:p>
            <a:pPr lvl="1" eaLnBrk="1" hangingPunct="1"/>
            <a:r>
              <a:rPr lang="en-US" altLang="en-US" sz="2000">
                <a:ea typeface="ＭＳ Ｐゴシック" panose="020B0600070205080204" pitchFamily="34" charset="-128"/>
              </a:rPr>
              <a:t>Correlation tends to fail in smooth featureless areas</a:t>
            </a:r>
          </a:p>
          <a:p>
            <a:pPr lvl="1" eaLnBrk="1" hangingPunct="1"/>
            <a:r>
              <a:rPr lang="en-US" altLang="en-US" sz="2000">
                <a:ea typeface="ＭＳ Ｐゴシック" panose="020B0600070205080204" pitchFamily="34" charset="-128"/>
              </a:rPr>
              <a:t>Sparse correspondences</a:t>
            </a:r>
          </a:p>
        </p:txBody>
      </p:sp>
      <p:pic>
        <p:nvPicPr>
          <p:cNvPr id="74755" name="Picture 4" descr="laplacian-stereo">
            <a:extLst>
              <a:ext uri="{FF2B5EF4-FFF2-40B4-BE49-F238E27FC236}">
                <a16:creationId xmlns:a16="http://schemas.microsoft.com/office/drawing/2014/main" id="{1D2176EA-CE92-0943-9A39-0BD487CE3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838" y="2844800"/>
            <a:ext cx="6443662"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116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2F5AE35F-30D0-9B45-8CB6-240E58964BC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Segmentation-based Stereo</a:t>
            </a:r>
          </a:p>
        </p:txBody>
      </p:sp>
      <p:grpSp>
        <p:nvGrpSpPr>
          <p:cNvPr id="76802" name="Group 3">
            <a:extLst>
              <a:ext uri="{FF2B5EF4-FFF2-40B4-BE49-F238E27FC236}">
                <a16:creationId xmlns:a16="http://schemas.microsoft.com/office/drawing/2014/main" id="{6DA9E9BB-8AB3-CF4B-B26A-A1CBD57DC3C2}"/>
              </a:ext>
            </a:extLst>
          </p:cNvPr>
          <p:cNvGrpSpPr>
            <a:grpSpLocks/>
          </p:cNvGrpSpPr>
          <p:nvPr/>
        </p:nvGrpSpPr>
        <p:grpSpPr bwMode="auto">
          <a:xfrm>
            <a:off x="471488" y="6003925"/>
            <a:ext cx="6130925" cy="463550"/>
            <a:chOff x="0" y="0"/>
            <a:chExt cx="3218" cy="978"/>
          </a:xfrm>
        </p:grpSpPr>
        <p:sp>
          <p:nvSpPr>
            <p:cNvPr id="76806" name="Rectangle 4">
              <a:extLst>
                <a:ext uri="{FF2B5EF4-FFF2-40B4-BE49-F238E27FC236}">
                  <a16:creationId xmlns:a16="http://schemas.microsoft.com/office/drawing/2014/main" id="{D13DF24C-0003-B542-8DC9-214553F39DC1}"/>
                </a:ext>
              </a:extLst>
            </p:cNvPr>
            <p:cNvSpPr>
              <a:spLocks noChangeArrowheads="1"/>
            </p:cNvSpPr>
            <p:nvPr/>
          </p:nvSpPr>
          <p:spPr bwMode="auto">
            <a:xfrm>
              <a:off x="0" y="0"/>
              <a:ext cx="321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76807" name="Rectangle 5">
              <a:extLst>
                <a:ext uri="{FF2B5EF4-FFF2-40B4-BE49-F238E27FC236}">
                  <a16:creationId xmlns:a16="http://schemas.microsoft.com/office/drawing/2014/main" id="{DC0DC055-39A9-EC40-B295-558035E2CB25}"/>
                </a:ext>
              </a:extLst>
            </p:cNvPr>
            <p:cNvSpPr>
              <a:spLocks noChangeArrowheads="1"/>
            </p:cNvSpPr>
            <p:nvPr/>
          </p:nvSpPr>
          <p:spPr bwMode="auto">
            <a:xfrm>
              <a:off x="0" y="0"/>
              <a:ext cx="3218" cy="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kumimoji="1" lang="en-US" altLang="en-US" b="1"/>
                <a:t>Hai Tao and Harpreet W. Sawhney</a:t>
              </a:r>
              <a:br>
                <a:rPr kumimoji="1" lang="en-US" altLang="en-US" b="1"/>
              </a:br>
              <a:endParaRPr kumimoji="1" lang="en-US" altLang="en-US"/>
            </a:p>
            <a:p>
              <a:endParaRPr kumimoji="1" lang="en-US" altLang="en-US"/>
            </a:p>
          </p:txBody>
        </p:sp>
      </p:grpSp>
      <p:pic>
        <p:nvPicPr>
          <p:cNvPr id="76803" name="Picture 6">
            <a:extLst>
              <a:ext uri="{FF2B5EF4-FFF2-40B4-BE49-F238E27FC236}">
                <a16:creationId xmlns:a16="http://schemas.microsoft.com/office/drawing/2014/main" id="{373BE8C8-9C7E-8B4B-83C0-DC91E74FDF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3" y="1808163"/>
            <a:ext cx="60102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8183" name="Picture 7">
            <a:extLst>
              <a:ext uri="{FF2B5EF4-FFF2-40B4-BE49-F238E27FC236}">
                <a16:creationId xmlns:a16="http://schemas.microsoft.com/office/drawing/2014/main" id="{F5C17865-49A7-5B4F-A383-8211D397C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9563" y="3846513"/>
            <a:ext cx="30099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8184" name="Picture 8">
            <a:extLst>
              <a:ext uri="{FF2B5EF4-FFF2-40B4-BE49-F238E27FC236}">
                <a16:creationId xmlns:a16="http://schemas.microsoft.com/office/drawing/2014/main" id="{8D46E9CB-8FBC-374D-8AD6-70C29FE911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3852863"/>
            <a:ext cx="29908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0375772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181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18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1685A4DD-2680-F548-973B-D6E62F2F778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Another Example</a:t>
            </a:r>
          </a:p>
        </p:txBody>
      </p:sp>
      <p:pic>
        <p:nvPicPr>
          <p:cNvPr id="78850" name="Picture 3">
            <a:extLst>
              <a:ext uri="{FF2B5EF4-FFF2-40B4-BE49-F238E27FC236}">
                <a16:creationId xmlns:a16="http://schemas.microsoft.com/office/drawing/2014/main" id="{0AB8FD9B-8C93-564B-8D6A-6A245CB08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13" y="2144713"/>
            <a:ext cx="59817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8851" name="Picture 4">
            <a:extLst>
              <a:ext uri="{FF2B5EF4-FFF2-40B4-BE49-F238E27FC236}">
                <a16:creationId xmlns:a16="http://schemas.microsoft.com/office/drawing/2014/main" id="{07ED2EB6-1EAD-2C46-B6EA-3322D8E499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2988" y="2184400"/>
            <a:ext cx="2962275"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2202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10B0A2D9-AA06-EA45-B98B-4187B75420DE}"/>
              </a:ext>
            </a:extLst>
          </p:cNvPr>
          <p:cNvSpPr>
            <a:spLocks noGrp="1" noChangeArrowheads="1"/>
          </p:cNvSpPr>
          <p:nvPr>
            <p:ph type="title"/>
          </p:nvPr>
        </p:nvSpPr>
        <p:spPr>
          <a:xfrm>
            <a:off x="457200" y="401637"/>
            <a:ext cx="8229600" cy="914400"/>
          </a:xfrm>
        </p:spPr>
        <p:txBody>
          <a:bodyPr>
            <a:normAutofit fontScale="90000"/>
          </a:bodyPr>
          <a:lstStyle/>
          <a:p>
            <a:pPr algn="l"/>
            <a:r>
              <a:rPr lang="en-US" altLang="en-US" sz="4000">
                <a:ea typeface="ＭＳ Ｐゴシック" panose="020B0600070205080204" pitchFamily="34" charset="-128"/>
              </a:rPr>
              <a:t>Hallmarks of </a:t>
            </a:r>
            <a:br>
              <a:rPr lang="en-US" altLang="en-US" sz="4000">
                <a:ea typeface="ＭＳ Ｐゴシック" panose="020B0600070205080204" pitchFamily="34" charset="-128"/>
              </a:rPr>
            </a:br>
            <a:r>
              <a:rPr lang="en-US" altLang="en-US" sz="4000">
                <a:ea typeface="ＭＳ Ｐゴシック" panose="020B0600070205080204" pitchFamily="34" charset="-128"/>
              </a:rPr>
              <a:t>A Good Stereo Technique</a:t>
            </a:r>
          </a:p>
        </p:txBody>
      </p:sp>
      <p:sp>
        <p:nvSpPr>
          <p:cNvPr id="80898" name="Rectangle 3">
            <a:extLst>
              <a:ext uri="{FF2B5EF4-FFF2-40B4-BE49-F238E27FC236}">
                <a16:creationId xmlns:a16="http://schemas.microsoft.com/office/drawing/2014/main" id="{BDBED5E3-5AB9-ED48-80E6-9DADB156C0D6}"/>
              </a:ext>
            </a:extLst>
          </p:cNvPr>
          <p:cNvSpPr>
            <a:spLocks noGrp="1" noChangeArrowheads="1"/>
          </p:cNvSpPr>
          <p:nvPr>
            <p:ph type="body" idx="1"/>
          </p:nvPr>
        </p:nvSpPr>
        <p:spPr>
          <a:xfrm>
            <a:off x="457200" y="2255837"/>
            <a:ext cx="8229600" cy="4525963"/>
          </a:xfrm>
        </p:spPr>
        <p:txBody>
          <a:bodyPr/>
          <a:lstStyle/>
          <a:p>
            <a:pPr>
              <a:lnSpc>
                <a:spcPct val="90000"/>
              </a:lnSpc>
            </a:pPr>
            <a:r>
              <a:rPr lang="en-US" altLang="en-US" sz="2800" dirty="0">
                <a:ea typeface="ＭＳ Ｐゴシック" panose="020B0600070205080204" pitchFamily="34" charset="-128"/>
              </a:rPr>
              <a:t>Should not rely on order and uniqueness constraints</a:t>
            </a:r>
          </a:p>
          <a:p>
            <a:pPr>
              <a:lnSpc>
                <a:spcPct val="90000"/>
              </a:lnSpc>
            </a:pPr>
            <a:r>
              <a:rPr lang="en-US" altLang="en-US" sz="2800" dirty="0">
                <a:ea typeface="ＭＳ Ｐゴシック" panose="020B0600070205080204" pitchFamily="34" charset="-128"/>
              </a:rPr>
              <a:t>Should account for occlusions</a:t>
            </a:r>
          </a:p>
          <a:p>
            <a:pPr>
              <a:lnSpc>
                <a:spcPct val="90000"/>
              </a:lnSpc>
            </a:pPr>
            <a:r>
              <a:rPr lang="en-US" altLang="en-US" sz="2800" dirty="0">
                <a:ea typeface="ＭＳ Ｐゴシック" panose="020B0600070205080204" pitchFamily="34" charset="-128"/>
              </a:rPr>
              <a:t>Should account for depth discontinuity</a:t>
            </a:r>
          </a:p>
          <a:p>
            <a:pPr>
              <a:lnSpc>
                <a:spcPct val="90000"/>
              </a:lnSpc>
            </a:pPr>
            <a:r>
              <a:rPr lang="en-US" altLang="en-US" sz="2800" dirty="0">
                <a:ea typeface="ＭＳ Ｐゴシック" panose="020B0600070205080204" pitchFamily="34" charset="-128"/>
              </a:rPr>
              <a:t>Should have reasonable shape priors to handle </a:t>
            </a:r>
            <a:r>
              <a:rPr lang="en-US" altLang="en-US" sz="2800" dirty="0" err="1">
                <a:ea typeface="ＭＳ Ｐゴシック" panose="020B0600070205080204" pitchFamily="34" charset="-128"/>
              </a:rPr>
              <a:t>textureless</a:t>
            </a:r>
            <a:r>
              <a:rPr lang="en-US" altLang="en-US" sz="2800" dirty="0">
                <a:ea typeface="ＭＳ Ｐゴシック" panose="020B0600070205080204" pitchFamily="34" charset="-128"/>
              </a:rPr>
              <a:t> regions (e.g., planar or smooth surfaces)</a:t>
            </a:r>
          </a:p>
          <a:p>
            <a:pPr>
              <a:lnSpc>
                <a:spcPct val="90000"/>
              </a:lnSpc>
            </a:pPr>
            <a:r>
              <a:rPr lang="en-US" altLang="en-US" sz="2800" dirty="0">
                <a:ea typeface="ＭＳ Ｐゴシック" panose="020B0600070205080204" pitchFamily="34" charset="-128"/>
              </a:rPr>
              <a:t>Should account for non-Lambertian surfaces</a:t>
            </a:r>
          </a:p>
          <a:p>
            <a:pPr>
              <a:lnSpc>
                <a:spcPct val="90000"/>
              </a:lnSpc>
            </a:pPr>
            <a:r>
              <a:rPr lang="en-US" altLang="en-US" sz="2800" dirty="0">
                <a:ea typeface="ＭＳ Ｐゴシック" panose="020B0600070205080204" pitchFamily="34" charset="-128"/>
              </a:rPr>
              <a:t>There i</a:t>
            </a:r>
            <a:r>
              <a:rPr lang="en-US" altLang="ja-JP" sz="2800" dirty="0">
                <a:ea typeface="ＭＳ Ｐゴシック" panose="020B0600070205080204" pitchFamily="34" charset="-128"/>
              </a:rPr>
              <a:t>s a database with ground truth for testing: http://</a:t>
            </a:r>
            <a:r>
              <a:rPr lang="en-US" altLang="ja-JP" sz="2800" dirty="0" err="1">
                <a:ea typeface="ＭＳ Ｐゴシック" panose="020B0600070205080204" pitchFamily="34" charset="-128"/>
              </a:rPr>
              <a:t>cat.middlebury.edu</a:t>
            </a:r>
            <a:r>
              <a:rPr lang="en-US" altLang="ja-JP" sz="2800" dirty="0">
                <a:ea typeface="ＭＳ Ｐゴシック" panose="020B0600070205080204" pitchFamily="34" charset="-128"/>
              </a:rPr>
              <a:t>/stereo/</a:t>
            </a:r>
            <a:r>
              <a:rPr lang="en-US" altLang="ja-JP" sz="2800" dirty="0" err="1">
                <a:ea typeface="ＭＳ Ｐゴシック" panose="020B0600070205080204" pitchFamily="34" charset="-128"/>
              </a:rPr>
              <a:t>data.html</a:t>
            </a:r>
            <a:endParaRPr lang="en-US" altLang="en-US" sz="2800" dirty="0">
              <a:ea typeface="ＭＳ Ｐゴシック" panose="020B0600070205080204" pitchFamily="34" charset="-128"/>
            </a:endParaRPr>
          </a:p>
        </p:txBody>
      </p:sp>
      <p:pic>
        <p:nvPicPr>
          <p:cNvPr id="80899" name="Picture 4" descr="im2">
            <a:extLst>
              <a:ext uri="{FF2B5EF4-FFF2-40B4-BE49-F238E27FC236}">
                <a16:creationId xmlns:a16="http://schemas.microsoft.com/office/drawing/2014/main" id="{9289E662-95F9-784D-9DF6-8DF3A8E3D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9763" y="550862"/>
            <a:ext cx="196691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4357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im2">
            <a:extLst>
              <a:ext uri="{FF2B5EF4-FFF2-40B4-BE49-F238E27FC236}">
                <a16:creationId xmlns:a16="http://schemas.microsoft.com/office/drawing/2014/main" id="{86D3F60A-0081-954E-84CE-46A64E709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620713"/>
            <a:ext cx="34734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im6">
            <a:extLst>
              <a:ext uri="{FF2B5EF4-FFF2-40B4-BE49-F238E27FC236}">
                <a16:creationId xmlns:a16="http://schemas.microsoft.com/office/drawing/2014/main" id="{08039A37-E43A-2E40-91A3-C41C0C667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620713"/>
            <a:ext cx="347345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4" descr="cone_occl_seg">
            <a:extLst>
              <a:ext uri="{FF2B5EF4-FFF2-40B4-BE49-F238E27FC236}">
                <a16:creationId xmlns:a16="http://schemas.microsoft.com/office/drawing/2014/main" id="{AD460525-EBEF-BA4F-9F62-9CEB62CB34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2713" y="3568700"/>
            <a:ext cx="34734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29" name="Text Box 5">
            <a:extLst>
              <a:ext uri="{FF2B5EF4-FFF2-40B4-BE49-F238E27FC236}">
                <a16:creationId xmlns:a16="http://schemas.microsoft.com/office/drawing/2014/main" id="{A49481D9-09BE-1B42-B4EC-102A36B0738E}"/>
              </a:ext>
            </a:extLst>
          </p:cNvPr>
          <p:cNvSpPr txBox="1">
            <a:spLocks noChangeArrowheads="1"/>
          </p:cNvSpPr>
          <p:nvPr/>
        </p:nvSpPr>
        <p:spPr bwMode="auto">
          <a:xfrm>
            <a:off x="903288" y="3521075"/>
            <a:ext cx="522287"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chemeClr val="tx2"/>
                </a:solidFill>
                <a:latin typeface="Times New Roman" charset="0"/>
                <a:ea typeface="SimSun" charset="0"/>
                <a:cs typeface="SimSun" charset="0"/>
              </a:rPr>
              <a:t>Left</a:t>
            </a:r>
          </a:p>
        </p:txBody>
      </p:sp>
      <p:sp>
        <p:nvSpPr>
          <p:cNvPr id="820230" name="Text Box 6">
            <a:extLst>
              <a:ext uri="{FF2B5EF4-FFF2-40B4-BE49-F238E27FC236}">
                <a16:creationId xmlns:a16="http://schemas.microsoft.com/office/drawing/2014/main" id="{487C907C-71DC-5E43-92CA-26B2D27FBCD5}"/>
              </a:ext>
            </a:extLst>
          </p:cNvPr>
          <p:cNvSpPr txBox="1">
            <a:spLocks noChangeArrowheads="1"/>
          </p:cNvSpPr>
          <p:nvPr/>
        </p:nvSpPr>
        <p:spPr bwMode="auto">
          <a:xfrm>
            <a:off x="1219200" y="6111875"/>
            <a:ext cx="1363663"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chemeClr val="tx2"/>
                </a:solidFill>
                <a:latin typeface="Times New Roman" charset="0"/>
                <a:ea typeface="SimSun" charset="0"/>
                <a:cs typeface="SimSun" charset="0"/>
              </a:rPr>
              <a:t>Disparity Map</a:t>
            </a:r>
          </a:p>
        </p:txBody>
      </p:sp>
      <p:sp>
        <p:nvSpPr>
          <p:cNvPr id="820231" name="Text Box 7">
            <a:extLst>
              <a:ext uri="{FF2B5EF4-FFF2-40B4-BE49-F238E27FC236}">
                <a16:creationId xmlns:a16="http://schemas.microsoft.com/office/drawing/2014/main" id="{C892CAC0-78E5-F342-9509-37D02562DAB4}"/>
              </a:ext>
            </a:extLst>
          </p:cNvPr>
          <p:cNvSpPr txBox="1">
            <a:spLocks noChangeArrowheads="1"/>
          </p:cNvSpPr>
          <p:nvPr/>
        </p:nvSpPr>
        <p:spPr bwMode="auto">
          <a:xfrm>
            <a:off x="7324725" y="3543300"/>
            <a:ext cx="636588"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en-US" sz="1600">
                <a:solidFill>
                  <a:schemeClr val="tx2"/>
                </a:solidFill>
                <a:latin typeface="Times New Roman" charset="0"/>
                <a:ea typeface="SimSun" charset="0"/>
                <a:cs typeface="SimSun" charset="0"/>
              </a:rPr>
              <a:t>Right</a:t>
            </a:r>
          </a:p>
        </p:txBody>
      </p:sp>
      <p:sp>
        <p:nvSpPr>
          <p:cNvPr id="820232" name="Text Box 8">
            <a:extLst>
              <a:ext uri="{FF2B5EF4-FFF2-40B4-BE49-F238E27FC236}">
                <a16:creationId xmlns:a16="http://schemas.microsoft.com/office/drawing/2014/main" id="{31AF899D-516A-754F-AEB7-40F26B257C07}"/>
              </a:ext>
            </a:extLst>
          </p:cNvPr>
          <p:cNvSpPr txBox="1">
            <a:spLocks noChangeArrowheads="1"/>
          </p:cNvSpPr>
          <p:nvPr/>
        </p:nvSpPr>
        <p:spPr bwMode="auto">
          <a:xfrm>
            <a:off x="6253163" y="5534025"/>
            <a:ext cx="2251075" cy="915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ea typeface="SimSun" charset="0"/>
                <a:cs typeface="SimSun" charset="0"/>
              </a:rPr>
              <a:t>Result of using a more sophisticated stereo algorithm</a:t>
            </a:r>
          </a:p>
        </p:txBody>
      </p:sp>
    </p:spTree>
    <p:extLst>
      <p:ext uri="{BB962C8B-B14F-4D97-AF65-F5344CB8AC3E}">
        <p14:creationId xmlns:p14="http://schemas.microsoft.com/office/powerpoint/2010/main" val="50793325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321699D2-611C-B844-864E-33B0B43EA0B3}"/>
              </a:ext>
            </a:extLst>
          </p:cNvPr>
          <p:cNvSpPr>
            <a:spLocks noGrp="1" noChangeArrowheads="1"/>
          </p:cNvSpPr>
          <p:nvPr>
            <p:ph type="title"/>
          </p:nvPr>
        </p:nvSpPr>
        <p:spPr/>
        <p:txBody>
          <a:bodyPr/>
          <a:lstStyle/>
          <a:p>
            <a:r>
              <a:rPr lang="en-US" altLang="zh-CN">
                <a:ea typeface="SimSun" panose="02010600030101010101" pitchFamily="2" charset="-122"/>
              </a:rPr>
              <a:t>View Interpolation</a:t>
            </a:r>
          </a:p>
        </p:txBody>
      </p:sp>
      <p:pic>
        <p:nvPicPr>
          <p:cNvPr id="84994" name="Picture 3" descr="cone_fw">
            <a:extLst>
              <a:ext uri="{FF2B5EF4-FFF2-40B4-BE49-F238E27FC236}">
                <a16:creationId xmlns:a16="http://schemas.microsoft.com/office/drawing/2014/main" id="{1ACE8499-12C0-4A4E-AAA5-B4A5B91F8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2138" y="1420813"/>
            <a:ext cx="528002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54872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imR_crop">
            <a:extLst>
              <a:ext uri="{FF2B5EF4-FFF2-40B4-BE49-F238E27FC236}">
                <a16:creationId xmlns:a16="http://schemas.microsoft.com/office/drawing/2014/main" id="{4A5C1B2F-7FE2-754C-A202-D71AF3633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6850"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Rectangle 3">
            <a:extLst>
              <a:ext uri="{FF2B5EF4-FFF2-40B4-BE49-F238E27FC236}">
                <a16:creationId xmlns:a16="http://schemas.microsoft.com/office/drawing/2014/main" id="{BAB4614B-1282-024B-95CF-22D745A7DAD2}"/>
              </a:ext>
            </a:extLst>
          </p:cNvPr>
          <p:cNvSpPr>
            <a:spLocks noGrp="1" noChangeArrowheads="1"/>
          </p:cNvSpPr>
          <p:nvPr>
            <p:ph type="title"/>
          </p:nvPr>
        </p:nvSpPr>
        <p:spPr/>
        <p:txBody>
          <a:bodyPr/>
          <a:lstStyle/>
          <a:p>
            <a:r>
              <a:rPr lang="en-US" altLang="zh-CN">
                <a:ea typeface="SimSun" panose="02010600030101010101" pitchFamily="2" charset="-122"/>
              </a:rPr>
              <a:t>Result using a good technique</a:t>
            </a:r>
          </a:p>
        </p:txBody>
      </p:sp>
      <p:pic>
        <p:nvPicPr>
          <p:cNvPr id="800772" name="Picture 4" descr="imL_crop">
            <a:extLst>
              <a:ext uri="{FF2B5EF4-FFF2-40B4-BE49-F238E27FC236}">
                <a16:creationId xmlns:a16="http://schemas.microsoft.com/office/drawing/2014/main" id="{7C3DE5F4-C366-3D4A-918A-F25E7295A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0773" name="Picture 5" descr="Depth_0">
            <a:extLst>
              <a:ext uri="{FF2B5EF4-FFF2-40B4-BE49-F238E27FC236}">
                <a16:creationId xmlns:a16="http://schemas.microsoft.com/office/drawing/2014/main" id="{66A41F78-C09A-B541-8B5B-B91995D48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850"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0774" name="Text Box 6">
            <a:extLst>
              <a:ext uri="{FF2B5EF4-FFF2-40B4-BE49-F238E27FC236}">
                <a16:creationId xmlns:a16="http://schemas.microsoft.com/office/drawing/2014/main" id="{28B83926-96D9-6743-8B2A-B2AD63C0CA94}"/>
              </a:ext>
            </a:extLst>
          </p:cNvPr>
          <p:cNvSpPr txBox="1">
            <a:spLocks noChangeArrowheads="1"/>
          </p:cNvSpPr>
          <p:nvPr/>
        </p:nvSpPr>
        <p:spPr bwMode="auto">
          <a:xfrm>
            <a:off x="3060700" y="5805488"/>
            <a:ext cx="32400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altLang="zh-CN" sz="2000">
                <a:latin typeface="Arial" charset="0"/>
                <a:ea typeface="SimSun" charset="0"/>
                <a:cs typeface="SimSun" charset="0"/>
              </a:rPr>
              <a:t>Right Image</a:t>
            </a:r>
          </a:p>
        </p:txBody>
      </p:sp>
      <p:sp>
        <p:nvSpPr>
          <p:cNvPr id="800775" name="Text Box 7">
            <a:extLst>
              <a:ext uri="{FF2B5EF4-FFF2-40B4-BE49-F238E27FC236}">
                <a16:creationId xmlns:a16="http://schemas.microsoft.com/office/drawing/2014/main" id="{9807CBC0-CA3C-BC41-9E77-BAC9CC2109C8}"/>
              </a:ext>
            </a:extLst>
          </p:cNvPr>
          <p:cNvSpPr txBox="1">
            <a:spLocks noChangeArrowheads="1"/>
          </p:cNvSpPr>
          <p:nvPr/>
        </p:nvSpPr>
        <p:spPr bwMode="auto">
          <a:xfrm>
            <a:off x="3060700" y="5805488"/>
            <a:ext cx="32400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altLang="zh-CN" sz="2000" dirty="0">
                <a:latin typeface="Arial" charset="0"/>
                <a:ea typeface="SimSun" charset="0"/>
                <a:cs typeface="SimSun" charset="0"/>
              </a:rPr>
              <a:t>Left Image</a:t>
            </a:r>
          </a:p>
        </p:txBody>
      </p:sp>
      <p:sp>
        <p:nvSpPr>
          <p:cNvPr id="800776" name="Text Box 8">
            <a:extLst>
              <a:ext uri="{FF2B5EF4-FFF2-40B4-BE49-F238E27FC236}">
                <a16:creationId xmlns:a16="http://schemas.microsoft.com/office/drawing/2014/main" id="{7AD4260C-95DE-5041-A284-3396BFE4B4E6}"/>
              </a:ext>
            </a:extLst>
          </p:cNvPr>
          <p:cNvSpPr txBox="1">
            <a:spLocks noChangeArrowheads="1"/>
          </p:cNvSpPr>
          <p:nvPr/>
        </p:nvSpPr>
        <p:spPr bwMode="auto">
          <a:xfrm>
            <a:off x="3060700" y="5805488"/>
            <a:ext cx="3240088"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222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altLang="zh-CN" sz="2000" dirty="0">
                <a:latin typeface="Arial" charset="0"/>
                <a:ea typeface="SimSun" charset="0"/>
                <a:cs typeface="SimSun" charset="0"/>
              </a:rPr>
              <a:t>Disparity</a:t>
            </a:r>
          </a:p>
        </p:txBody>
      </p:sp>
    </p:spTree>
    <p:extLst>
      <p:ext uri="{BB962C8B-B14F-4D97-AF65-F5344CB8AC3E}">
        <p14:creationId xmlns:p14="http://schemas.microsoft.com/office/powerpoint/2010/main" val="3958853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077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0077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0077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0077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80077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00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0774" grpId="0"/>
      <p:bldP spid="800775" grpId="0"/>
      <p:bldP spid="800775" grpId="1"/>
      <p:bldP spid="80077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F91C4F47-2A4B-F143-B613-DDCBD22D703A}"/>
              </a:ext>
            </a:extLst>
          </p:cNvPr>
          <p:cNvSpPr>
            <a:spLocks noGrp="1" noChangeArrowheads="1"/>
          </p:cNvSpPr>
          <p:nvPr>
            <p:ph type="title"/>
          </p:nvPr>
        </p:nvSpPr>
        <p:spPr/>
        <p:txBody>
          <a:bodyPr/>
          <a:lstStyle/>
          <a:p>
            <a:r>
              <a:rPr lang="en-US" altLang="zh-CN">
                <a:ea typeface="SimSun" panose="02010600030101010101" pitchFamily="2" charset="-122"/>
              </a:rPr>
              <a:t>View Interpolation</a:t>
            </a:r>
          </a:p>
        </p:txBody>
      </p:sp>
      <p:pic>
        <p:nvPicPr>
          <p:cNvPr id="89090" name="Picture 3" descr="puppet_fw">
            <a:extLst>
              <a:ext uri="{FF2B5EF4-FFF2-40B4-BE49-F238E27FC236}">
                <a16:creationId xmlns:a16="http://schemas.microsoft.com/office/drawing/2014/main" id="{DB2AD574-BAF7-8045-9AD0-C611EEAECD7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2205038"/>
            <a:ext cx="62103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2993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6FE0857E-B193-3A40-8154-A60856E8FD3C}"/>
              </a:ext>
            </a:extLst>
          </p:cNvPr>
          <p:cNvSpPr>
            <a:spLocks noGrp="1" noChangeArrowheads="1"/>
          </p:cNvSpPr>
          <p:nvPr>
            <p:ph type="title"/>
          </p:nvPr>
        </p:nvSpPr>
        <p:spPr/>
        <p:txBody>
          <a:bodyPr/>
          <a:lstStyle/>
          <a:p>
            <a:r>
              <a:rPr lang="en-US" altLang="en-US" sz="4000" dirty="0">
                <a:ea typeface="ＭＳ Ｐゴシック" panose="020B0600070205080204" pitchFamily="34" charset="-128"/>
              </a:rPr>
              <a:t>Bottom Line:</a:t>
            </a:r>
            <a:br>
              <a:rPr lang="en-US" altLang="en-US" sz="4000" dirty="0">
                <a:ea typeface="ＭＳ Ｐゴシック" panose="020B0600070205080204" pitchFamily="34" charset="-128"/>
              </a:rPr>
            </a:br>
            <a:r>
              <a:rPr lang="en-US" altLang="en-US" sz="4000" dirty="0">
                <a:ea typeface="ＭＳ Ｐゴシック" panose="020B0600070205080204" pitchFamily="34" charset="-128"/>
              </a:rPr>
              <a:t>Stereo is Still Difficult</a:t>
            </a:r>
          </a:p>
        </p:txBody>
      </p:sp>
      <p:sp>
        <p:nvSpPr>
          <p:cNvPr id="91138" name="Rectangle 3">
            <a:extLst>
              <a:ext uri="{FF2B5EF4-FFF2-40B4-BE49-F238E27FC236}">
                <a16:creationId xmlns:a16="http://schemas.microsoft.com/office/drawing/2014/main" id="{4263BDA0-45FC-2945-B3C1-981F1C1D797A}"/>
              </a:ext>
            </a:extLst>
          </p:cNvPr>
          <p:cNvSpPr>
            <a:spLocks noGrp="1" noChangeArrowheads="1"/>
          </p:cNvSpPr>
          <p:nvPr>
            <p:ph type="body" sz="half" idx="1"/>
          </p:nvPr>
        </p:nvSpPr>
        <p:spPr>
          <a:xfrm>
            <a:off x="457200" y="2057400"/>
            <a:ext cx="4033838" cy="4068763"/>
          </a:xfrm>
        </p:spPr>
        <p:txBody>
          <a:bodyPr/>
          <a:lstStyle/>
          <a:p>
            <a:r>
              <a:rPr lang="en-US" altLang="en-US" sz="2800">
                <a:ea typeface="ＭＳ Ｐゴシック" panose="020B0600070205080204" pitchFamily="34" charset="-128"/>
              </a:rPr>
              <a:t>Depth discontinuities</a:t>
            </a:r>
          </a:p>
          <a:p>
            <a:r>
              <a:rPr lang="en-US" altLang="en-US" sz="2800">
                <a:ea typeface="ＭＳ Ｐゴシック" panose="020B0600070205080204" pitchFamily="34" charset="-128"/>
              </a:rPr>
              <a:t>Lack of texture (depth ambiguity)</a:t>
            </a:r>
          </a:p>
          <a:p>
            <a:r>
              <a:rPr lang="en-US" altLang="en-US" sz="2800">
                <a:ea typeface="ＭＳ Ｐゴシック" panose="020B0600070205080204" pitchFamily="34" charset="-128"/>
              </a:rPr>
              <a:t>Non-rigid effects (highlights, reflection, translucency)</a:t>
            </a:r>
          </a:p>
        </p:txBody>
      </p:sp>
      <p:pic>
        <p:nvPicPr>
          <p:cNvPr id="766980" name="CHNSpec2.avi">
            <a:hlinkClick r:id="" action="ppaction://media"/>
            <a:extLst>
              <a:ext uri="{FF2B5EF4-FFF2-40B4-BE49-F238E27FC236}">
                <a16:creationId xmlns:a16="http://schemas.microsoft.com/office/drawing/2014/main" id="{4DF3EE5C-4E13-8F48-8D95-BE25C7F196BC}"/>
              </a:ext>
            </a:extLst>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65700" y="1657350"/>
            <a:ext cx="2994025"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6982" name="LeeOrig.AVI">
            <a:hlinkClick r:id="" action="ppaction://media"/>
            <a:extLst>
              <a:ext uri="{FF2B5EF4-FFF2-40B4-BE49-F238E27FC236}">
                <a16:creationId xmlns:a16="http://schemas.microsoft.com/office/drawing/2014/main" id="{EC9CF10E-3349-7643-B344-68903F29ABC4}"/>
              </a:ext>
            </a:extLst>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4749800" y="3930650"/>
            <a:ext cx="3373438"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860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0" fill="hold"/>
                                        <p:tgtEl>
                                          <p:spTgt spid="766980"/>
                                        </p:tgtEl>
                                      </p:cBhvr>
                                    </p:cmd>
                                  </p:childTnLst>
                                </p:cTn>
                              </p:par>
                            </p:childTnLst>
                          </p:cTn>
                        </p:par>
                        <p:par>
                          <p:cTn id="7" fill="hold" nodeType="afterGroup">
                            <p:stCondLst>
                              <p:cond delay="1600"/>
                            </p:stCondLst>
                            <p:childTnLst>
                              <p:par>
                                <p:cTn id="8" presetID="1" presetClass="mediacall" presetSubtype="0" fill="hold" nodeType="afterEffect">
                                  <p:stCondLst>
                                    <p:cond delay="0"/>
                                  </p:stCondLst>
                                  <p:childTnLst>
                                    <p:cmd type="call" cmd="playFrom(0.0)">
                                      <p:cBhvr>
                                        <p:cTn id="9" dur="2875" fill="hold"/>
                                        <p:tgtEl>
                                          <p:spTgt spid="7669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766980"/>
                </p:tgtEl>
              </p:cMediaNode>
            </p:video>
            <p:seq concurrent="1" nextAc="seek">
              <p:cTn id="11" restart="whenNotActive" fill="hold" evtFilter="cancelBubble" nodeType="interactiveSeq">
                <p:stCondLst>
                  <p:cond evt="onClick" delay="0">
                    <p:tgtEl>
                      <p:spTgt spid="76698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66980"/>
                                        </p:tgtEl>
                                      </p:cBhvr>
                                    </p:cmd>
                                  </p:childTnLst>
                                </p:cTn>
                              </p:par>
                            </p:childTnLst>
                          </p:cTn>
                        </p:par>
                      </p:childTnLst>
                    </p:cTn>
                  </p:par>
                </p:childTnLst>
              </p:cTn>
              <p:nextCondLst>
                <p:cond evt="onClick" delay="0">
                  <p:tgtEl>
                    <p:spTgt spid="766980"/>
                  </p:tgtEl>
                </p:cond>
              </p:nextCondLst>
            </p:seq>
            <p:video>
              <p:cMediaNode>
                <p:cTn id="16" repeatCount="indefinite" fill="hold" display="0">
                  <p:stCondLst>
                    <p:cond delay="indefinite"/>
                  </p:stCondLst>
                  <p:endCondLst>
                    <p:cond evt="onNext" delay="0">
                      <p:tgtEl>
                        <p:sldTgt/>
                      </p:tgtEl>
                    </p:cond>
                    <p:cond evt="onPrev" delay="0">
                      <p:tgtEl>
                        <p:sldTgt/>
                      </p:tgtEl>
                    </p:cond>
                  </p:endCondLst>
                </p:cTn>
                <p:tgtEl>
                  <p:spTgt spid="766982"/>
                </p:tgtEl>
              </p:cMediaNode>
            </p:video>
            <p:seq concurrent="1" nextAc="seek">
              <p:cTn id="17" restart="whenNotActive" fill="hold" evtFilter="cancelBubble" nodeType="interactiveSeq">
                <p:stCondLst>
                  <p:cond evt="onClick" delay="0">
                    <p:tgtEl>
                      <p:spTgt spid="766982"/>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766982"/>
                                        </p:tgtEl>
                                      </p:cBhvr>
                                    </p:cmd>
                                  </p:childTnLst>
                                </p:cTn>
                              </p:par>
                            </p:childTnLst>
                          </p:cTn>
                        </p:par>
                      </p:childTnLst>
                    </p:cTn>
                  </p:par>
                </p:childTnLst>
              </p:cTn>
              <p:nextCondLst>
                <p:cond evt="onClick" delay="0">
                  <p:tgtEl>
                    <p:spTgt spid="76698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AC477709-D9A8-B342-BC2F-7ADF98AF285E}"/>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From 2 views to &gt;2 views</a:t>
            </a:r>
          </a:p>
        </p:txBody>
      </p:sp>
      <p:sp>
        <p:nvSpPr>
          <p:cNvPr id="93186" name="Rectangle 3">
            <a:extLst>
              <a:ext uri="{FF2B5EF4-FFF2-40B4-BE49-F238E27FC236}">
                <a16:creationId xmlns:a16="http://schemas.microsoft.com/office/drawing/2014/main" id="{63936533-9201-5547-B263-1BEB8930EE9E}"/>
              </a:ext>
            </a:extLst>
          </p:cNvPr>
          <p:cNvSpPr>
            <a:spLocks noGrp="1" noChangeArrowheads="1"/>
          </p:cNvSpPr>
          <p:nvPr>
            <p:ph type="body" idx="1"/>
          </p:nvPr>
        </p:nvSpPr>
        <p:spPr>
          <a:xfrm>
            <a:off x="457200" y="1600200"/>
            <a:ext cx="5083175" cy="4767263"/>
          </a:xfrm>
        </p:spPr>
        <p:txBody>
          <a:bodyPr/>
          <a:lstStyle/>
          <a:p>
            <a:pPr eaLnBrk="1" hangingPunct="1">
              <a:lnSpc>
                <a:spcPct val="90000"/>
              </a:lnSpc>
            </a:pPr>
            <a:r>
              <a:rPr lang="en-US" altLang="en-US">
                <a:ea typeface="ＭＳ Ｐゴシック" panose="020B0600070205080204" pitchFamily="34" charset="-128"/>
              </a:rPr>
              <a:t>More pixels voting for the right depth</a:t>
            </a:r>
          </a:p>
          <a:p>
            <a:pPr eaLnBrk="1" hangingPunct="1">
              <a:lnSpc>
                <a:spcPct val="90000"/>
              </a:lnSpc>
            </a:pPr>
            <a:r>
              <a:rPr lang="en-US" altLang="en-US">
                <a:ea typeface="ＭＳ Ｐゴシック" panose="020B0600070205080204" pitchFamily="34" charset="-128"/>
              </a:rPr>
              <a:t>Statistically more robust</a:t>
            </a:r>
          </a:p>
          <a:p>
            <a:pPr eaLnBrk="1" hangingPunct="1">
              <a:lnSpc>
                <a:spcPct val="90000"/>
              </a:lnSpc>
            </a:pPr>
            <a:r>
              <a:rPr lang="en-US" altLang="en-US">
                <a:ea typeface="ＭＳ Ｐゴシック" panose="020B0600070205080204" pitchFamily="34" charset="-128"/>
              </a:rPr>
              <a:t>However, occlusion reasoning is more complicated, since we have to account for </a:t>
            </a:r>
            <a:r>
              <a:rPr lang="en-US" altLang="en-US" i="1">
                <a:ea typeface="ＭＳ Ｐゴシック" panose="020B0600070205080204" pitchFamily="34" charset="-128"/>
              </a:rPr>
              <a:t>partial occlusion</a:t>
            </a:r>
            <a:r>
              <a:rPr lang="en-US" altLang="en-US">
                <a:ea typeface="ＭＳ Ｐゴシック" panose="020B0600070205080204" pitchFamily="34" charset="-128"/>
              </a:rPr>
              <a:t>:</a:t>
            </a:r>
          </a:p>
          <a:p>
            <a:pPr lvl="1" eaLnBrk="1" hangingPunct="1">
              <a:lnSpc>
                <a:spcPct val="90000"/>
              </a:lnSpc>
            </a:pPr>
            <a:r>
              <a:rPr lang="en-US" altLang="en-US">
                <a:ea typeface="ＭＳ Ｐゴシック" panose="020B0600070205080204" pitchFamily="34" charset="-128"/>
              </a:rPr>
              <a:t>Which subset of cameras sees the same 3D point?</a:t>
            </a:r>
          </a:p>
        </p:txBody>
      </p:sp>
      <p:grpSp>
        <p:nvGrpSpPr>
          <p:cNvPr id="93187" name="Group 4">
            <a:extLst>
              <a:ext uri="{FF2B5EF4-FFF2-40B4-BE49-F238E27FC236}">
                <a16:creationId xmlns:a16="http://schemas.microsoft.com/office/drawing/2014/main" id="{78EB1741-C116-1F42-82C7-4B522D5BE06E}"/>
              </a:ext>
            </a:extLst>
          </p:cNvPr>
          <p:cNvGrpSpPr>
            <a:grpSpLocks/>
          </p:cNvGrpSpPr>
          <p:nvPr/>
        </p:nvGrpSpPr>
        <p:grpSpPr bwMode="auto">
          <a:xfrm>
            <a:off x="6415088" y="5400675"/>
            <a:ext cx="533400" cy="460375"/>
            <a:chOff x="2642" y="1853"/>
            <a:chExt cx="336" cy="290"/>
          </a:xfrm>
        </p:grpSpPr>
        <p:sp>
          <p:nvSpPr>
            <p:cNvPr id="93236" name="Rectangle 5">
              <a:extLst>
                <a:ext uri="{FF2B5EF4-FFF2-40B4-BE49-F238E27FC236}">
                  <a16:creationId xmlns:a16="http://schemas.microsoft.com/office/drawing/2014/main" id="{41902BCE-22CD-9645-8622-94422018AD1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37" name="Rectangle 6">
              <a:extLst>
                <a:ext uri="{FF2B5EF4-FFF2-40B4-BE49-F238E27FC236}">
                  <a16:creationId xmlns:a16="http://schemas.microsoft.com/office/drawing/2014/main" id="{887EA470-29DB-0041-AD03-75EA636E97E6}"/>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38" name="Line 7">
              <a:extLst>
                <a:ext uri="{FF2B5EF4-FFF2-40B4-BE49-F238E27FC236}">
                  <a16:creationId xmlns:a16="http://schemas.microsoft.com/office/drawing/2014/main" id="{2D0C4904-2877-DE44-ABE4-850CD32EAAEE}"/>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9" name="Line 8">
              <a:extLst>
                <a:ext uri="{FF2B5EF4-FFF2-40B4-BE49-F238E27FC236}">
                  <a16:creationId xmlns:a16="http://schemas.microsoft.com/office/drawing/2014/main" id="{6ECBAA4B-DB46-CB4D-B778-250235B6AD05}"/>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0" name="Line 9">
              <a:extLst>
                <a:ext uri="{FF2B5EF4-FFF2-40B4-BE49-F238E27FC236}">
                  <a16:creationId xmlns:a16="http://schemas.microsoft.com/office/drawing/2014/main" id="{0283B56A-9512-0A4D-A496-FB2DA86F8D01}"/>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1" name="Line 10">
              <a:extLst>
                <a:ext uri="{FF2B5EF4-FFF2-40B4-BE49-F238E27FC236}">
                  <a16:creationId xmlns:a16="http://schemas.microsoft.com/office/drawing/2014/main" id="{51ED5105-239C-5349-A4F8-114083877BE2}"/>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2" name="Line 11">
              <a:extLst>
                <a:ext uri="{FF2B5EF4-FFF2-40B4-BE49-F238E27FC236}">
                  <a16:creationId xmlns:a16="http://schemas.microsoft.com/office/drawing/2014/main" id="{0807EE0A-65FD-F04F-8FC7-B012145F4CEB}"/>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3" name="Line 12">
              <a:extLst>
                <a:ext uri="{FF2B5EF4-FFF2-40B4-BE49-F238E27FC236}">
                  <a16:creationId xmlns:a16="http://schemas.microsoft.com/office/drawing/2014/main" id="{B9B7E986-A890-9A43-A72C-DA5B0E523047}"/>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44" name="Oval 13">
              <a:extLst>
                <a:ext uri="{FF2B5EF4-FFF2-40B4-BE49-F238E27FC236}">
                  <a16:creationId xmlns:a16="http://schemas.microsoft.com/office/drawing/2014/main" id="{785B1710-1BC4-484E-A823-B0F6A56A5425}"/>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88" name="Group 14">
            <a:extLst>
              <a:ext uri="{FF2B5EF4-FFF2-40B4-BE49-F238E27FC236}">
                <a16:creationId xmlns:a16="http://schemas.microsoft.com/office/drawing/2014/main" id="{2422C9B9-F843-794C-868C-7C511EF14BB7}"/>
              </a:ext>
            </a:extLst>
          </p:cNvPr>
          <p:cNvGrpSpPr>
            <a:grpSpLocks/>
          </p:cNvGrpSpPr>
          <p:nvPr/>
        </p:nvGrpSpPr>
        <p:grpSpPr bwMode="auto">
          <a:xfrm>
            <a:off x="7002463" y="5400675"/>
            <a:ext cx="533400" cy="460375"/>
            <a:chOff x="2642" y="1853"/>
            <a:chExt cx="336" cy="290"/>
          </a:xfrm>
        </p:grpSpPr>
        <p:sp>
          <p:nvSpPr>
            <p:cNvPr id="93227" name="Rectangle 15">
              <a:extLst>
                <a:ext uri="{FF2B5EF4-FFF2-40B4-BE49-F238E27FC236}">
                  <a16:creationId xmlns:a16="http://schemas.microsoft.com/office/drawing/2014/main" id="{0C1EA92A-6A10-3240-9591-BA02D278A47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28" name="Rectangle 16">
              <a:extLst>
                <a:ext uri="{FF2B5EF4-FFF2-40B4-BE49-F238E27FC236}">
                  <a16:creationId xmlns:a16="http://schemas.microsoft.com/office/drawing/2014/main" id="{3C9A3F05-785F-1842-861B-95D810464E23}"/>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29" name="Line 17">
              <a:extLst>
                <a:ext uri="{FF2B5EF4-FFF2-40B4-BE49-F238E27FC236}">
                  <a16:creationId xmlns:a16="http://schemas.microsoft.com/office/drawing/2014/main" id="{F0E4AA39-2AEF-9D41-8F5B-5546EB3E29A2}"/>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0" name="Line 18">
              <a:extLst>
                <a:ext uri="{FF2B5EF4-FFF2-40B4-BE49-F238E27FC236}">
                  <a16:creationId xmlns:a16="http://schemas.microsoft.com/office/drawing/2014/main" id="{72BCF834-1AE4-734A-B9E7-6D15AEE11E95}"/>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1" name="Line 19">
              <a:extLst>
                <a:ext uri="{FF2B5EF4-FFF2-40B4-BE49-F238E27FC236}">
                  <a16:creationId xmlns:a16="http://schemas.microsoft.com/office/drawing/2014/main" id="{1D307290-BFCE-0145-B034-9F4251682B87}"/>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2" name="Line 20">
              <a:extLst>
                <a:ext uri="{FF2B5EF4-FFF2-40B4-BE49-F238E27FC236}">
                  <a16:creationId xmlns:a16="http://schemas.microsoft.com/office/drawing/2014/main" id="{C46A7C8F-F699-D740-BB2E-849D05AC11A2}"/>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3" name="Line 21">
              <a:extLst>
                <a:ext uri="{FF2B5EF4-FFF2-40B4-BE49-F238E27FC236}">
                  <a16:creationId xmlns:a16="http://schemas.microsoft.com/office/drawing/2014/main" id="{9C1437AD-2608-8745-8DE4-D7E84528C6D3}"/>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4" name="Line 22">
              <a:extLst>
                <a:ext uri="{FF2B5EF4-FFF2-40B4-BE49-F238E27FC236}">
                  <a16:creationId xmlns:a16="http://schemas.microsoft.com/office/drawing/2014/main" id="{ED357216-0CDC-E64E-97C9-CF3D1DDF963D}"/>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35" name="Oval 23">
              <a:extLst>
                <a:ext uri="{FF2B5EF4-FFF2-40B4-BE49-F238E27FC236}">
                  <a16:creationId xmlns:a16="http://schemas.microsoft.com/office/drawing/2014/main" id="{2EB2540B-4F28-2A4F-AB7F-6723AB3E78CD}"/>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89" name="Group 34">
            <a:extLst>
              <a:ext uri="{FF2B5EF4-FFF2-40B4-BE49-F238E27FC236}">
                <a16:creationId xmlns:a16="http://schemas.microsoft.com/office/drawing/2014/main" id="{73009AE1-02C9-5249-826C-8F96FDC559A3}"/>
              </a:ext>
            </a:extLst>
          </p:cNvPr>
          <p:cNvGrpSpPr>
            <a:grpSpLocks/>
          </p:cNvGrpSpPr>
          <p:nvPr/>
        </p:nvGrpSpPr>
        <p:grpSpPr bwMode="auto">
          <a:xfrm>
            <a:off x="7593013" y="5411788"/>
            <a:ext cx="533400" cy="460375"/>
            <a:chOff x="2642" y="1853"/>
            <a:chExt cx="336" cy="290"/>
          </a:xfrm>
        </p:grpSpPr>
        <p:sp>
          <p:nvSpPr>
            <p:cNvPr id="93218" name="Rectangle 35">
              <a:extLst>
                <a:ext uri="{FF2B5EF4-FFF2-40B4-BE49-F238E27FC236}">
                  <a16:creationId xmlns:a16="http://schemas.microsoft.com/office/drawing/2014/main" id="{65B41D63-7E38-1942-9099-21681864C06C}"/>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19" name="Rectangle 36">
              <a:extLst>
                <a:ext uri="{FF2B5EF4-FFF2-40B4-BE49-F238E27FC236}">
                  <a16:creationId xmlns:a16="http://schemas.microsoft.com/office/drawing/2014/main" id="{341BE44C-99A8-894A-B797-75AE347BC349}"/>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20" name="Line 37">
              <a:extLst>
                <a:ext uri="{FF2B5EF4-FFF2-40B4-BE49-F238E27FC236}">
                  <a16:creationId xmlns:a16="http://schemas.microsoft.com/office/drawing/2014/main" id="{B6CF13C3-2FBF-0F4E-B0E2-5727C7EBA8C9}"/>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1" name="Line 38">
              <a:extLst>
                <a:ext uri="{FF2B5EF4-FFF2-40B4-BE49-F238E27FC236}">
                  <a16:creationId xmlns:a16="http://schemas.microsoft.com/office/drawing/2014/main" id="{5A6CF2D0-FC6E-6646-A8BA-DE5B1946C887}"/>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2" name="Line 39">
              <a:extLst>
                <a:ext uri="{FF2B5EF4-FFF2-40B4-BE49-F238E27FC236}">
                  <a16:creationId xmlns:a16="http://schemas.microsoft.com/office/drawing/2014/main" id="{DC6AA559-A6E6-AB48-A49E-D8506731B8CD}"/>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3" name="Line 40">
              <a:extLst>
                <a:ext uri="{FF2B5EF4-FFF2-40B4-BE49-F238E27FC236}">
                  <a16:creationId xmlns:a16="http://schemas.microsoft.com/office/drawing/2014/main" id="{1FE2E459-E152-C94D-8EBD-10737C101A7F}"/>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4" name="Line 41">
              <a:extLst>
                <a:ext uri="{FF2B5EF4-FFF2-40B4-BE49-F238E27FC236}">
                  <a16:creationId xmlns:a16="http://schemas.microsoft.com/office/drawing/2014/main" id="{19A379BB-68B9-5948-BB21-44408DAC6EB7}"/>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5" name="Line 42">
              <a:extLst>
                <a:ext uri="{FF2B5EF4-FFF2-40B4-BE49-F238E27FC236}">
                  <a16:creationId xmlns:a16="http://schemas.microsoft.com/office/drawing/2014/main" id="{6B019105-3F05-2046-8778-EBDC2941C6B9}"/>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26" name="Oval 43">
              <a:extLst>
                <a:ext uri="{FF2B5EF4-FFF2-40B4-BE49-F238E27FC236}">
                  <a16:creationId xmlns:a16="http://schemas.microsoft.com/office/drawing/2014/main" id="{7F348F6A-1E22-1142-9599-E62A0C4E2B3E}"/>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90" name="Group 44">
            <a:extLst>
              <a:ext uri="{FF2B5EF4-FFF2-40B4-BE49-F238E27FC236}">
                <a16:creationId xmlns:a16="http://schemas.microsoft.com/office/drawing/2014/main" id="{4B85C8CB-82E7-8841-9D86-2E5C2357904F}"/>
              </a:ext>
            </a:extLst>
          </p:cNvPr>
          <p:cNvGrpSpPr>
            <a:grpSpLocks/>
          </p:cNvGrpSpPr>
          <p:nvPr/>
        </p:nvGrpSpPr>
        <p:grpSpPr bwMode="auto">
          <a:xfrm>
            <a:off x="8180388" y="5411788"/>
            <a:ext cx="533400" cy="460375"/>
            <a:chOff x="2642" y="1853"/>
            <a:chExt cx="336" cy="290"/>
          </a:xfrm>
        </p:grpSpPr>
        <p:sp>
          <p:nvSpPr>
            <p:cNvPr id="93209" name="Rectangle 45">
              <a:extLst>
                <a:ext uri="{FF2B5EF4-FFF2-40B4-BE49-F238E27FC236}">
                  <a16:creationId xmlns:a16="http://schemas.microsoft.com/office/drawing/2014/main" id="{A793AD66-C06C-A748-85C9-1CAE70189C83}"/>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10" name="Rectangle 46">
              <a:extLst>
                <a:ext uri="{FF2B5EF4-FFF2-40B4-BE49-F238E27FC236}">
                  <a16:creationId xmlns:a16="http://schemas.microsoft.com/office/drawing/2014/main" id="{829CDB09-4156-9C4F-9206-F4095216EF91}"/>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11" name="Line 47">
              <a:extLst>
                <a:ext uri="{FF2B5EF4-FFF2-40B4-BE49-F238E27FC236}">
                  <a16:creationId xmlns:a16="http://schemas.microsoft.com/office/drawing/2014/main" id="{9F44DB12-4004-F942-BBB4-5EFA88B519C5}"/>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2" name="Line 48">
              <a:extLst>
                <a:ext uri="{FF2B5EF4-FFF2-40B4-BE49-F238E27FC236}">
                  <a16:creationId xmlns:a16="http://schemas.microsoft.com/office/drawing/2014/main" id="{249D70C2-FF98-504D-B25E-850D3127959B}"/>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3" name="Line 49">
              <a:extLst>
                <a:ext uri="{FF2B5EF4-FFF2-40B4-BE49-F238E27FC236}">
                  <a16:creationId xmlns:a16="http://schemas.microsoft.com/office/drawing/2014/main" id="{996772B1-A622-614A-84F9-AA7B36E0FC8A}"/>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4" name="Line 50">
              <a:extLst>
                <a:ext uri="{FF2B5EF4-FFF2-40B4-BE49-F238E27FC236}">
                  <a16:creationId xmlns:a16="http://schemas.microsoft.com/office/drawing/2014/main" id="{CF185C55-44A3-5146-AB76-6763A211DCDD}"/>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5" name="Line 51">
              <a:extLst>
                <a:ext uri="{FF2B5EF4-FFF2-40B4-BE49-F238E27FC236}">
                  <a16:creationId xmlns:a16="http://schemas.microsoft.com/office/drawing/2014/main" id="{097C5CB7-DB81-014A-83DC-BC861DEF694C}"/>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6" name="Line 52">
              <a:extLst>
                <a:ext uri="{FF2B5EF4-FFF2-40B4-BE49-F238E27FC236}">
                  <a16:creationId xmlns:a16="http://schemas.microsoft.com/office/drawing/2014/main" id="{CDA888F9-6EBB-AF49-863D-11C2CBB905CB}"/>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17" name="Oval 53">
              <a:extLst>
                <a:ext uri="{FF2B5EF4-FFF2-40B4-BE49-F238E27FC236}">
                  <a16:creationId xmlns:a16="http://schemas.microsoft.com/office/drawing/2014/main" id="{B9768810-5CC5-AC45-8551-5789A588A9DC}"/>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93191" name="Group 54">
            <a:extLst>
              <a:ext uri="{FF2B5EF4-FFF2-40B4-BE49-F238E27FC236}">
                <a16:creationId xmlns:a16="http://schemas.microsoft.com/office/drawing/2014/main" id="{7B0407F6-1CDB-BB45-BFD0-3B264C3D0004}"/>
              </a:ext>
            </a:extLst>
          </p:cNvPr>
          <p:cNvGrpSpPr>
            <a:grpSpLocks/>
          </p:cNvGrpSpPr>
          <p:nvPr/>
        </p:nvGrpSpPr>
        <p:grpSpPr bwMode="auto">
          <a:xfrm>
            <a:off x="5811838" y="5397500"/>
            <a:ext cx="533400" cy="460375"/>
            <a:chOff x="2642" y="1853"/>
            <a:chExt cx="336" cy="290"/>
          </a:xfrm>
        </p:grpSpPr>
        <p:sp>
          <p:nvSpPr>
            <p:cNvPr id="93200" name="Rectangle 55">
              <a:extLst>
                <a:ext uri="{FF2B5EF4-FFF2-40B4-BE49-F238E27FC236}">
                  <a16:creationId xmlns:a16="http://schemas.microsoft.com/office/drawing/2014/main" id="{4D883937-C291-9845-B31C-D5CA1D57DAB3}"/>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01" name="Rectangle 56">
              <a:extLst>
                <a:ext uri="{FF2B5EF4-FFF2-40B4-BE49-F238E27FC236}">
                  <a16:creationId xmlns:a16="http://schemas.microsoft.com/office/drawing/2014/main" id="{98FE1252-26DE-1A4C-8DD7-94B424BADF59}"/>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202" name="Line 57">
              <a:extLst>
                <a:ext uri="{FF2B5EF4-FFF2-40B4-BE49-F238E27FC236}">
                  <a16:creationId xmlns:a16="http://schemas.microsoft.com/office/drawing/2014/main" id="{56F38E51-B62D-144D-90DF-B37C9F6316F1}"/>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3" name="Line 58">
              <a:extLst>
                <a:ext uri="{FF2B5EF4-FFF2-40B4-BE49-F238E27FC236}">
                  <a16:creationId xmlns:a16="http://schemas.microsoft.com/office/drawing/2014/main" id="{3A7588B5-242E-5341-930C-1DAFA112B667}"/>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4" name="Line 59">
              <a:extLst>
                <a:ext uri="{FF2B5EF4-FFF2-40B4-BE49-F238E27FC236}">
                  <a16:creationId xmlns:a16="http://schemas.microsoft.com/office/drawing/2014/main" id="{C75689D2-3A34-D746-9EE5-6884BB7521CA}"/>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5" name="Line 60">
              <a:extLst>
                <a:ext uri="{FF2B5EF4-FFF2-40B4-BE49-F238E27FC236}">
                  <a16:creationId xmlns:a16="http://schemas.microsoft.com/office/drawing/2014/main" id="{0122C9EF-00CF-0D4F-A399-11C4E2ECB5AC}"/>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6" name="Line 61">
              <a:extLst>
                <a:ext uri="{FF2B5EF4-FFF2-40B4-BE49-F238E27FC236}">
                  <a16:creationId xmlns:a16="http://schemas.microsoft.com/office/drawing/2014/main" id="{5B000B47-E8E5-CC4A-8F52-C58DB0C5999F}"/>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7" name="Line 62">
              <a:extLst>
                <a:ext uri="{FF2B5EF4-FFF2-40B4-BE49-F238E27FC236}">
                  <a16:creationId xmlns:a16="http://schemas.microsoft.com/office/drawing/2014/main" id="{6773C235-92AA-9A46-B7EA-10ADA018453F}"/>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3208" name="Oval 63">
              <a:extLst>
                <a:ext uri="{FF2B5EF4-FFF2-40B4-BE49-F238E27FC236}">
                  <a16:creationId xmlns:a16="http://schemas.microsoft.com/office/drawing/2014/main" id="{8071D8B2-14A8-954F-B03A-654A80857904}"/>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93192" name="Freeform 64">
            <a:extLst>
              <a:ext uri="{FF2B5EF4-FFF2-40B4-BE49-F238E27FC236}">
                <a16:creationId xmlns:a16="http://schemas.microsoft.com/office/drawing/2014/main" id="{B1D2A95E-C760-0E42-9E43-5427D7601FBD}"/>
              </a:ext>
            </a:extLst>
          </p:cNvPr>
          <p:cNvSpPr>
            <a:spLocks/>
          </p:cNvSpPr>
          <p:nvPr/>
        </p:nvSpPr>
        <p:spPr bwMode="auto">
          <a:xfrm>
            <a:off x="7042150" y="3760788"/>
            <a:ext cx="412750" cy="528637"/>
          </a:xfrm>
          <a:custGeom>
            <a:avLst/>
            <a:gdLst>
              <a:gd name="T0" fmla="*/ 111532 w 507"/>
              <a:gd name="T1" fmla="*/ 80962 h 333"/>
              <a:gd name="T2" fmla="*/ 5699 w 507"/>
              <a:gd name="T3" fmla="*/ 320675 h 333"/>
              <a:gd name="T4" fmla="*/ 78154 w 507"/>
              <a:gd name="T5" fmla="*/ 495300 h 333"/>
              <a:gd name="T6" fmla="*/ 189686 w 507"/>
              <a:gd name="T7" fmla="*/ 506412 h 333"/>
              <a:gd name="T8" fmla="*/ 273538 w 507"/>
              <a:gd name="T9" fmla="*/ 365125 h 333"/>
              <a:gd name="T10" fmla="*/ 335410 w 507"/>
              <a:gd name="T11" fmla="*/ 179387 h 333"/>
              <a:gd name="T12" fmla="*/ 407865 w 507"/>
              <a:gd name="T13" fmla="*/ 136525 h 333"/>
              <a:gd name="T14" fmla="*/ 363090 w 507"/>
              <a:gd name="T15" fmla="*/ 15875 h 333"/>
              <a:gd name="T16" fmla="*/ 195385 w 507"/>
              <a:gd name="T17" fmla="*/ 38100 h 333"/>
              <a:gd name="T18" fmla="*/ 111532 w 507"/>
              <a:gd name="T19" fmla="*/ 80962 h 3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07"/>
              <a:gd name="T31" fmla="*/ 0 h 333"/>
              <a:gd name="T32" fmla="*/ 507 w 507"/>
              <a:gd name="T33" fmla="*/ 333 h 3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07" h="333">
                <a:moveTo>
                  <a:pt x="137" y="51"/>
                </a:moveTo>
                <a:cubicBezTo>
                  <a:pt x="98" y="81"/>
                  <a:pt x="14" y="159"/>
                  <a:pt x="7" y="202"/>
                </a:cubicBezTo>
                <a:cubicBezTo>
                  <a:pt x="0" y="245"/>
                  <a:pt x="58" y="292"/>
                  <a:pt x="96" y="312"/>
                </a:cubicBezTo>
                <a:cubicBezTo>
                  <a:pt x="134" y="332"/>
                  <a:pt x="193" y="333"/>
                  <a:pt x="233" y="319"/>
                </a:cubicBezTo>
                <a:cubicBezTo>
                  <a:pt x="273" y="305"/>
                  <a:pt x="306" y="264"/>
                  <a:pt x="336" y="230"/>
                </a:cubicBezTo>
                <a:cubicBezTo>
                  <a:pt x="366" y="196"/>
                  <a:pt x="385" y="137"/>
                  <a:pt x="412" y="113"/>
                </a:cubicBezTo>
                <a:cubicBezTo>
                  <a:pt x="439" y="89"/>
                  <a:pt x="495" y="103"/>
                  <a:pt x="501" y="86"/>
                </a:cubicBezTo>
                <a:cubicBezTo>
                  <a:pt x="507" y="69"/>
                  <a:pt x="489" y="20"/>
                  <a:pt x="446" y="10"/>
                </a:cubicBezTo>
                <a:cubicBezTo>
                  <a:pt x="403" y="0"/>
                  <a:pt x="289" y="19"/>
                  <a:pt x="240" y="24"/>
                </a:cubicBezTo>
                <a:cubicBezTo>
                  <a:pt x="191" y="29"/>
                  <a:pt x="176" y="21"/>
                  <a:pt x="137" y="51"/>
                </a:cubicBezTo>
                <a:close/>
              </a:path>
            </a:pathLst>
          </a:custGeom>
          <a:solidFill>
            <a:srgbClr val="003300"/>
          </a:solidFill>
          <a:ln w="12700">
            <a:solidFill>
              <a:schemeClr val="tx1"/>
            </a:solidFill>
            <a:miter lim="800000"/>
            <a:headEnd/>
            <a:tailEnd/>
          </a:ln>
        </p:spPr>
        <p:txBody>
          <a:bodyPr wrap="none"/>
          <a:lstStyle/>
          <a:p>
            <a:endParaRPr lang="en-US"/>
          </a:p>
        </p:txBody>
      </p:sp>
      <p:sp>
        <p:nvSpPr>
          <p:cNvPr id="93193" name="Freeform 66">
            <a:extLst>
              <a:ext uri="{FF2B5EF4-FFF2-40B4-BE49-F238E27FC236}">
                <a16:creationId xmlns:a16="http://schemas.microsoft.com/office/drawing/2014/main" id="{505DF067-2501-874E-AAE9-5EBA5501E3EA}"/>
              </a:ext>
            </a:extLst>
          </p:cNvPr>
          <p:cNvSpPr>
            <a:spLocks/>
          </p:cNvSpPr>
          <p:nvPr/>
        </p:nvSpPr>
        <p:spPr bwMode="auto">
          <a:xfrm>
            <a:off x="5824538" y="2601913"/>
            <a:ext cx="2447925" cy="660400"/>
          </a:xfrm>
          <a:custGeom>
            <a:avLst/>
            <a:gdLst>
              <a:gd name="T0" fmla="*/ 161925 w 1542"/>
              <a:gd name="T1" fmla="*/ 195263 h 416"/>
              <a:gd name="T2" fmla="*/ 96838 w 1542"/>
              <a:gd name="T3" fmla="*/ 217488 h 416"/>
              <a:gd name="T4" fmla="*/ 31750 w 1542"/>
              <a:gd name="T5" fmla="*/ 282575 h 416"/>
              <a:gd name="T6" fmla="*/ 152400 w 1542"/>
              <a:gd name="T7" fmla="*/ 381000 h 416"/>
              <a:gd name="T8" fmla="*/ 282575 w 1542"/>
              <a:gd name="T9" fmla="*/ 457200 h 416"/>
              <a:gd name="T10" fmla="*/ 1349375 w 1542"/>
              <a:gd name="T11" fmla="*/ 479425 h 416"/>
              <a:gd name="T12" fmla="*/ 1436688 w 1542"/>
              <a:gd name="T13" fmla="*/ 533400 h 416"/>
              <a:gd name="T14" fmla="*/ 1447800 w 1542"/>
              <a:gd name="T15" fmla="*/ 598488 h 416"/>
              <a:gd name="T16" fmla="*/ 1600200 w 1542"/>
              <a:gd name="T17" fmla="*/ 587375 h 416"/>
              <a:gd name="T18" fmla="*/ 1838325 w 1542"/>
              <a:gd name="T19" fmla="*/ 598488 h 416"/>
              <a:gd name="T20" fmla="*/ 2001838 w 1542"/>
              <a:gd name="T21" fmla="*/ 641350 h 416"/>
              <a:gd name="T22" fmla="*/ 2187575 w 1542"/>
              <a:gd name="T23" fmla="*/ 620713 h 416"/>
              <a:gd name="T24" fmla="*/ 2241550 w 1542"/>
              <a:gd name="T25" fmla="*/ 576263 h 416"/>
              <a:gd name="T26" fmla="*/ 2362200 w 1542"/>
              <a:gd name="T27" fmla="*/ 336550 h 416"/>
              <a:gd name="T28" fmla="*/ 2447925 w 1542"/>
              <a:gd name="T29" fmla="*/ 250825 h 416"/>
              <a:gd name="T30" fmla="*/ 2252663 w 1542"/>
              <a:gd name="T31" fmla="*/ 141288 h 416"/>
              <a:gd name="T32" fmla="*/ 2187575 w 1542"/>
              <a:gd name="T33" fmla="*/ 130175 h 416"/>
              <a:gd name="T34" fmla="*/ 2122488 w 1542"/>
              <a:gd name="T35" fmla="*/ 107950 h 416"/>
              <a:gd name="T36" fmla="*/ 1468438 w 1542"/>
              <a:gd name="T37" fmla="*/ 141288 h 416"/>
              <a:gd name="T38" fmla="*/ 1371600 w 1542"/>
              <a:gd name="T39" fmla="*/ 152400 h 416"/>
              <a:gd name="T40" fmla="*/ 1219200 w 1542"/>
              <a:gd name="T41" fmla="*/ 87313 h 416"/>
              <a:gd name="T42" fmla="*/ 1120775 w 1542"/>
              <a:gd name="T43" fmla="*/ 76200 h 416"/>
              <a:gd name="T44" fmla="*/ 815975 w 1542"/>
              <a:gd name="T45" fmla="*/ 0 h 416"/>
              <a:gd name="T46" fmla="*/ 369888 w 1542"/>
              <a:gd name="T47" fmla="*/ 31750 h 416"/>
              <a:gd name="T48" fmla="*/ 206375 w 1542"/>
              <a:gd name="T49" fmla="*/ 130175 h 416"/>
              <a:gd name="T50" fmla="*/ 195263 w 1542"/>
              <a:gd name="T51" fmla="*/ 195263 h 416"/>
              <a:gd name="T52" fmla="*/ 161925 w 1542"/>
              <a:gd name="T53" fmla="*/ 195263 h 4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542"/>
              <a:gd name="T82" fmla="*/ 0 h 416"/>
              <a:gd name="T83" fmla="*/ 1542 w 1542"/>
              <a:gd name="T84" fmla="*/ 416 h 41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542" h="416">
                <a:moveTo>
                  <a:pt x="102" y="123"/>
                </a:moveTo>
                <a:cubicBezTo>
                  <a:pt x="88" y="128"/>
                  <a:pt x="71" y="127"/>
                  <a:pt x="61" y="137"/>
                </a:cubicBezTo>
                <a:cubicBezTo>
                  <a:pt x="47" y="151"/>
                  <a:pt x="20" y="178"/>
                  <a:pt x="20" y="178"/>
                </a:cubicBezTo>
                <a:cubicBezTo>
                  <a:pt x="0" y="238"/>
                  <a:pt x="54" y="226"/>
                  <a:pt x="96" y="240"/>
                </a:cubicBezTo>
                <a:cubicBezTo>
                  <a:pt x="103" y="262"/>
                  <a:pt x="151" y="287"/>
                  <a:pt x="178" y="288"/>
                </a:cubicBezTo>
                <a:cubicBezTo>
                  <a:pt x="402" y="300"/>
                  <a:pt x="626" y="297"/>
                  <a:pt x="850" y="302"/>
                </a:cubicBezTo>
                <a:cubicBezTo>
                  <a:pt x="878" y="310"/>
                  <a:pt x="888" y="311"/>
                  <a:pt x="905" y="336"/>
                </a:cubicBezTo>
                <a:cubicBezTo>
                  <a:pt x="907" y="350"/>
                  <a:pt x="899" y="373"/>
                  <a:pt x="912" y="377"/>
                </a:cubicBezTo>
                <a:cubicBezTo>
                  <a:pt x="942" y="387"/>
                  <a:pt x="976" y="370"/>
                  <a:pt x="1008" y="370"/>
                </a:cubicBezTo>
                <a:cubicBezTo>
                  <a:pt x="1058" y="370"/>
                  <a:pt x="1108" y="375"/>
                  <a:pt x="1158" y="377"/>
                </a:cubicBezTo>
                <a:cubicBezTo>
                  <a:pt x="1192" y="388"/>
                  <a:pt x="1227" y="394"/>
                  <a:pt x="1261" y="404"/>
                </a:cubicBezTo>
                <a:cubicBezTo>
                  <a:pt x="1300" y="402"/>
                  <a:pt x="1347" y="416"/>
                  <a:pt x="1378" y="391"/>
                </a:cubicBezTo>
                <a:cubicBezTo>
                  <a:pt x="1424" y="354"/>
                  <a:pt x="1361" y="381"/>
                  <a:pt x="1412" y="363"/>
                </a:cubicBezTo>
                <a:cubicBezTo>
                  <a:pt x="1424" y="306"/>
                  <a:pt x="1437" y="246"/>
                  <a:pt x="1488" y="212"/>
                </a:cubicBezTo>
                <a:cubicBezTo>
                  <a:pt x="1503" y="189"/>
                  <a:pt x="1519" y="173"/>
                  <a:pt x="1542" y="158"/>
                </a:cubicBezTo>
                <a:cubicBezTo>
                  <a:pt x="1512" y="109"/>
                  <a:pt x="1471" y="97"/>
                  <a:pt x="1419" y="89"/>
                </a:cubicBezTo>
                <a:cubicBezTo>
                  <a:pt x="1405" y="87"/>
                  <a:pt x="1391" y="85"/>
                  <a:pt x="1378" y="82"/>
                </a:cubicBezTo>
                <a:cubicBezTo>
                  <a:pt x="1364" y="78"/>
                  <a:pt x="1337" y="68"/>
                  <a:pt x="1337" y="68"/>
                </a:cubicBezTo>
                <a:cubicBezTo>
                  <a:pt x="1197" y="77"/>
                  <a:pt x="1068" y="85"/>
                  <a:pt x="925" y="89"/>
                </a:cubicBezTo>
                <a:cubicBezTo>
                  <a:pt x="905" y="91"/>
                  <a:pt x="884" y="97"/>
                  <a:pt x="864" y="96"/>
                </a:cubicBezTo>
                <a:cubicBezTo>
                  <a:pt x="816" y="93"/>
                  <a:pt x="805" y="79"/>
                  <a:pt x="768" y="55"/>
                </a:cubicBezTo>
                <a:cubicBezTo>
                  <a:pt x="751" y="44"/>
                  <a:pt x="727" y="50"/>
                  <a:pt x="706" y="48"/>
                </a:cubicBezTo>
                <a:cubicBezTo>
                  <a:pt x="643" y="22"/>
                  <a:pt x="582" y="9"/>
                  <a:pt x="514" y="0"/>
                </a:cubicBezTo>
                <a:cubicBezTo>
                  <a:pt x="417" y="5"/>
                  <a:pt x="331" y="15"/>
                  <a:pt x="233" y="20"/>
                </a:cubicBezTo>
                <a:cubicBezTo>
                  <a:pt x="192" y="34"/>
                  <a:pt x="168" y="69"/>
                  <a:pt x="130" y="82"/>
                </a:cubicBezTo>
                <a:cubicBezTo>
                  <a:pt x="128" y="96"/>
                  <a:pt x="130" y="111"/>
                  <a:pt x="123" y="123"/>
                </a:cubicBezTo>
                <a:cubicBezTo>
                  <a:pt x="100" y="163"/>
                  <a:pt x="102" y="127"/>
                  <a:pt x="102" y="123"/>
                </a:cubicBezTo>
                <a:close/>
              </a:path>
            </a:pathLst>
          </a:custGeom>
          <a:solidFill>
            <a:srgbClr val="003300"/>
          </a:solidFill>
          <a:ln w="12700">
            <a:solidFill>
              <a:schemeClr val="tx1"/>
            </a:solidFill>
            <a:miter lim="800000"/>
            <a:headEnd/>
            <a:tailEnd/>
          </a:ln>
        </p:spPr>
        <p:txBody>
          <a:bodyPr wrap="none"/>
          <a:lstStyle/>
          <a:p>
            <a:endParaRPr lang="en-US"/>
          </a:p>
        </p:txBody>
      </p:sp>
      <p:sp>
        <p:nvSpPr>
          <p:cNvPr id="93194" name="Oval 67">
            <a:extLst>
              <a:ext uri="{FF2B5EF4-FFF2-40B4-BE49-F238E27FC236}">
                <a16:creationId xmlns:a16="http://schemas.microsoft.com/office/drawing/2014/main" id="{E9637CDB-1460-BE46-BB32-1B4F702FABCD}"/>
              </a:ext>
            </a:extLst>
          </p:cNvPr>
          <p:cNvSpPr>
            <a:spLocks noChangeArrowheads="1"/>
          </p:cNvSpPr>
          <p:nvPr/>
        </p:nvSpPr>
        <p:spPr bwMode="auto">
          <a:xfrm>
            <a:off x="7086600" y="3025775"/>
            <a:ext cx="130175" cy="130175"/>
          </a:xfrm>
          <a:prstGeom prst="ellipse">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93195" name="Line 68">
            <a:extLst>
              <a:ext uri="{FF2B5EF4-FFF2-40B4-BE49-F238E27FC236}">
                <a16:creationId xmlns:a16="http://schemas.microsoft.com/office/drawing/2014/main" id="{45DC6947-B9AD-DC46-88E8-70EE60FD80FD}"/>
              </a:ext>
            </a:extLst>
          </p:cNvPr>
          <p:cNvSpPr>
            <a:spLocks noChangeShapeType="1"/>
          </p:cNvSpPr>
          <p:nvPr/>
        </p:nvSpPr>
        <p:spPr bwMode="auto">
          <a:xfrm flipH="1">
            <a:off x="6084888" y="3101975"/>
            <a:ext cx="1055687" cy="259080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6" name="Line 69">
            <a:extLst>
              <a:ext uri="{FF2B5EF4-FFF2-40B4-BE49-F238E27FC236}">
                <a16:creationId xmlns:a16="http://schemas.microsoft.com/office/drawing/2014/main" id="{5EE3389D-ED1A-7D44-B988-64E4DC2D19E5}"/>
              </a:ext>
            </a:extLst>
          </p:cNvPr>
          <p:cNvSpPr>
            <a:spLocks noChangeShapeType="1"/>
          </p:cNvSpPr>
          <p:nvPr/>
        </p:nvSpPr>
        <p:spPr bwMode="auto">
          <a:xfrm flipH="1">
            <a:off x="6672263" y="3101975"/>
            <a:ext cx="468312" cy="2613025"/>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7" name="Line 70">
            <a:extLst>
              <a:ext uri="{FF2B5EF4-FFF2-40B4-BE49-F238E27FC236}">
                <a16:creationId xmlns:a16="http://schemas.microsoft.com/office/drawing/2014/main" id="{529737BE-7B06-854C-83E2-CCCE0D2B29C8}"/>
              </a:ext>
            </a:extLst>
          </p:cNvPr>
          <p:cNvSpPr>
            <a:spLocks noChangeShapeType="1"/>
          </p:cNvSpPr>
          <p:nvPr/>
        </p:nvSpPr>
        <p:spPr bwMode="auto">
          <a:xfrm>
            <a:off x="7140575" y="3090863"/>
            <a:ext cx="109538" cy="2624137"/>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8" name="Line 71">
            <a:extLst>
              <a:ext uri="{FF2B5EF4-FFF2-40B4-BE49-F238E27FC236}">
                <a16:creationId xmlns:a16="http://schemas.microsoft.com/office/drawing/2014/main" id="{250C0D2B-D88E-6447-875D-5963C7D228E5}"/>
              </a:ext>
            </a:extLst>
          </p:cNvPr>
          <p:cNvSpPr>
            <a:spLocks noChangeShapeType="1"/>
          </p:cNvSpPr>
          <p:nvPr/>
        </p:nvSpPr>
        <p:spPr bwMode="auto">
          <a:xfrm>
            <a:off x="7140575" y="3090863"/>
            <a:ext cx="696913" cy="26463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93199" name="Line 72">
            <a:extLst>
              <a:ext uri="{FF2B5EF4-FFF2-40B4-BE49-F238E27FC236}">
                <a16:creationId xmlns:a16="http://schemas.microsoft.com/office/drawing/2014/main" id="{03718FF5-BDE6-134F-ACB6-231ABE9526A4}"/>
              </a:ext>
            </a:extLst>
          </p:cNvPr>
          <p:cNvSpPr>
            <a:spLocks noChangeShapeType="1"/>
          </p:cNvSpPr>
          <p:nvPr/>
        </p:nvSpPr>
        <p:spPr bwMode="auto">
          <a:xfrm>
            <a:off x="7140575" y="3081338"/>
            <a:ext cx="1284288" cy="266700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Tree>
    <p:extLst>
      <p:ext uri="{BB962C8B-B14F-4D97-AF65-F5344CB8AC3E}">
        <p14:creationId xmlns:p14="http://schemas.microsoft.com/office/powerpoint/2010/main" val="537037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4">
            <a:extLst>
              <a:ext uri="{FF2B5EF4-FFF2-40B4-BE49-F238E27FC236}">
                <a16:creationId xmlns:a16="http://schemas.microsoft.com/office/drawing/2014/main" id="{30CDA292-0F51-104A-BCCA-EB6CC258A13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Effect of Moving Camera</a:t>
            </a:r>
          </a:p>
        </p:txBody>
      </p:sp>
      <p:sp>
        <p:nvSpPr>
          <p:cNvPr id="19458" name="Rectangle 5">
            <a:extLst>
              <a:ext uri="{FF2B5EF4-FFF2-40B4-BE49-F238E27FC236}">
                <a16:creationId xmlns:a16="http://schemas.microsoft.com/office/drawing/2014/main" id="{D94B8AF4-6938-504F-9D5D-27336363BBD6}"/>
              </a:ext>
            </a:extLst>
          </p:cNvPr>
          <p:cNvSpPr>
            <a:spLocks noGrp="1" noChangeArrowheads="1"/>
          </p:cNvSpPr>
          <p:nvPr>
            <p:ph type="body" sz="half" idx="1"/>
          </p:nvPr>
        </p:nvSpPr>
        <p:spPr>
          <a:xfrm>
            <a:off x="390525" y="1600200"/>
            <a:ext cx="3438525" cy="4784725"/>
          </a:xfrm>
        </p:spPr>
        <p:txBody>
          <a:bodyPr/>
          <a:lstStyle/>
          <a:p>
            <a:pPr eaLnBrk="1" hangingPunct="1">
              <a:lnSpc>
                <a:spcPct val="90000"/>
              </a:lnSpc>
            </a:pPr>
            <a:r>
              <a:rPr lang="en-US" altLang="en-US">
                <a:ea typeface="ＭＳ Ｐゴシック" panose="020B0600070205080204" pitchFamily="34" charset="-128"/>
              </a:rPr>
              <a:t>As camera is shifted (viewpoint changed):</a:t>
            </a:r>
          </a:p>
          <a:p>
            <a:pPr lvl="1" eaLnBrk="1" hangingPunct="1">
              <a:lnSpc>
                <a:spcPct val="90000"/>
              </a:lnSpc>
            </a:pPr>
            <a:r>
              <a:rPr lang="en-US" altLang="en-US">
                <a:ea typeface="ＭＳ Ｐゴシック" panose="020B0600070205080204" pitchFamily="34" charset="-128"/>
              </a:rPr>
              <a:t>3D points are projected to different 2D locations</a:t>
            </a:r>
          </a:p>
          <a:p>
            <a:pPr lvl="1" eaLnBrk="1" hangingPunct="1">
              <a:lnSpc>
                <a:spcPct val="90000"/>
              </a:lnSpc>
            </a:pPr>
            <a:r>
              <a:rPr lang="en-US" altLang="en-US">
                <a:ea typeface="ＭＳ Ｐゴシック" panose="020B0600070205080204" pitchFamily="34" charset="-128"/>
              </a:rPr>
              <a:t>Amount of shift in projected 2D location depends on depth</a:t>
            </a:r>
          </a:p>
          <a:p>
            <a:pPr eaLnBrk="1" hangingPunct="1">
              <a:lnSpc>
                <a:spcPct val="90000"/>
              </a:lnSpc>
            </a:pPr>
            <a:r>
              <a:rPr lang="en-US" altLang="en-US">
                <a:ea typeface="ＭＳ Ｐゴシック" panose="020B0600070205080204" pitchFamily="34" charset="-128"/>
              </a:rPr>
              <a:t>2D shifts=</a:t>
            </a:r>
            <a:r>
              <a:rPr lang="en-US" altLang="en-US">
                <a:solidFill>
                  <a:srgbClr val="660033"/>
                </a:solidFill>
                <a:ea typeface="ＭＳ Ｐゴシック" panose="020B0600070205080204" pitchFamily="34" charset="-128"/>
              </a:rPr>
              <a:t>Parallax</a:t>
            </a:r>
          </a:p>
        </p:txBody>
      </p:sp>
      <p:pic>
        <p:nvPicPr>
          <p:cNvPr id="19459" name="Picture 7" descr="stereo-left">
            <a:extLst>
              <a:ext uri="{FF2B5EF4-FFF2-40B4-BE49-F238E27FC236}">
                <a16:creationId xmlns:a16="http://schemas.microsoft.com/office/drawing/2014/main" id="{395D6883-AA4A-AD43-8B06-CE692647B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4135438"/>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8" descr="stereo-right">
            <a:extLst>
              <a:ext uri="{FF2B5EF4-FFF2-40B4-BE49-F238E27FC236}">
                <a16:creationId xmlns:a16="http://schemas.microsoft.com/office/drawing/2014/main" id="{C899D55A-5731-1B4D-966B-797D041BF0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5075" y="4135438"/>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1" name="Group 9">
            <a:extLst>
              <a:ext uri="{FF2B5EF4-FFF2-40B4-BE49-F238E27FC236}">
                <a16:creationId xmlns:a16="http://schemas.microsoft.com/office/drawing/2014/main" id="{983C6329-40FF-194D-B7FF-51C9A69DE010}"/>
              </a:ext>
            </a:extLst>
          </p:cNvPr>
          <p:cNvGrpSpPr>
            <a:grpSpLocks/>
          </p:cNvGrpSpPr>
          <p:nvPr/>
        </p:nvGrpSpPr>
        <p:grpSpPr bwMode="auto">
          <a:xfrm>
            <a:off x="8318500" y="5969000"/>
            <a:ext cx="533400" cy="460375"/>
            <a:chOff x="2642" y="1853"/>
            <a:chExt cx="336" cy="290"/>
          </a:xfrm>
        </p:grpSpPr>
        <p:sp>
          <p:nvSpPr>
            <p:cNvPr id="19478" name="Rectangle 10">
              <a:extLst>
                <a:ext uri="{FF2B5EF4-FFF2-40B4-BE49-F238E27FC236}">
                  <a16:creationId xmlns:a16="http://schemas.microsoft.com/office/drawing/2014/main" id="{08E16DF8-8A99-7F46-B979-37B8D2CDBCFE}"/>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79" name="Rectangle 11">
              <a:extLst>
                <a:ext uri="{FF2B5EF4-FFF2-40B4-BE49-F238E27FC236}">
                  <a16:creationId xmlns:a16="http://schemas.microsoft.com/office/drawing/2014/main" id="{E97270E8-3727-324A-A093-8F92EBE1BDD6}"/>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80" name="Line 12">
              <a:extLst>
                <a:ext uri="{FF2B5EF4-FFF2-40B4-BE49-F238E27FC236}">
                  <a16:creationId xmlns:a16="http://schemas.microsoft.com/office/drawing/2014/main" id="{25ADBCBB-8B59-104A-9F97-9A3E4B95F228}"/>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1" name="Line 13">
              <a:extLst>
                <a:ext uri="{FF2B5EF4-FFF2-40B4-BE49-F238E27FC236}">
                  <a16:creationId xmlns:a16="http://schemas.microsoft.com/office/drawing/2014/main" id="{9DDF2DD0-989C-D541-87C1-5E9574289E6A}"/>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2" name="Line 14">
              <a:extLst>
                <a:ext uri="{FF2B5EF4-FFF2-40B4-BE49-F238E27FC236}">
                  <a16:creationId xmlns:a16="http://schemas.microsoft.com/office/drawing/2014/main" id="{A1FA501C-DE1D-C049-9E01-7A3B38FFEB8B}"/>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3" name="Line 15">
              <a:extLst>
                <a:ext uri="{FF2B5EF4-FFF2-40B4-BE49-F238E27FC236}">
                  <a16:creationId xmlns:a16="http://schemas.microsoft.com/office/drawing/2014/main" id="{FB3220C4-4FD0-0B43-BDFC-28F3D7D3E417}"/>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4" name="Line 16">
              <a:extLst>
                <a:ext uri="{FF2B5EF4-FFF2-40B4-BE49-F238E27FC236}">
                  <a16:creationId xmlns:a16="http://schemas.microsoft.com/office/drawing/2014/main" id="{8B576ED2-87A9-A04A-B78D-C8FC4642DDB7}"/>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5" name="Line 17">
              <a:extLst>
                <a:ext uri="{FF2B5EF4-FFF2-40B4-BE49-F238E27FC236}">
                  <a16:creationId xmlns:a16="http://schemas.microsoft.com/office/drawing/2014/main" id="{CCB9F44E-FAC6-9B43-9282-FEA81F1C2BD4}"/>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86" name="Oval 18">
              <a:extLst>
                <a:ext uri="{FF2B5EF4-FFF2-40B4-BE49-F238E27FC236}">
                  <a16:creationId xmlns:a16="http://schemas.microsoft.com/office/drawing/2014/main" id="{1906E4C4-7239-7E40-8B4E-7164DE0B7CA1}"/>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grpSp>
        <p:nvGrpSpPr>
          <p:cNvPr id="19462" name="Group 19">
            <a:extLst>
              <a:ext uri="{FF2B5EF4-FFF2-40B4-BE49-F238E27FC236}">
                <a16:creationId xmlns:a16="http://schemas.microsoft.com/office/drawing/2014/main" id="{EF5535F6-27EA-1A40-8E09-41B34CAA3980}"/>
              </a:ext>
            </a:extLst>
          </p:cNvPr>
          <p:cNvGrpSpPr>
            <a:grpSpLocks/>
          </p:cNvGrpSpPr>
          <p:nvPr/>
        </p:nvGrpSpPr>
        <p:grpSpPr bwMode="auto">
          <a:xfrm>
            <a:off x="3941763" y="6002338"/>
            <a:ext cx="533400" cy="460375"/>
            <a:chOff x="2642" y="1853"/>
            <a:chExt cx="336" cy="290"/>
          </a:xfrm>
        </p:grpSpPr>
        <p:sp>
          <p:nvSpPr>
            <p:cNvPr id="19469" name="Rectangle 20">
              <a:extLst>
                <a:ext uri="{FF2B5EF4-FFF2-40B4-BE49-F238E27FC236}">
                  <a16:creationId xmlns:a16="http://schemas.microsoft.com/office/drawing/2014/main" id="{2D312864-BC2C-CC4F-81A2-D16D3B66B4B1}"/>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70" name="Rectangle 21">
              <a:extLst>
                <a:ext uri="{FF2B5EF4-FFF2-40B4-BE49-F238E27FC236}">
                  <a16:creationId xmlns:a16="http://schemas.microsoft.com/office/drawing/2014/main" id="{D6664C5D-E378-C643-B174-9900A1C10607}"/>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71" name="Line 22">
              <a:extLst>
                <a:ext uri="{FF2B5EF4-FFF2-40B4-BE49-F238E27FC236}">
                  <a16:creationId xmlns:a16="http://schemas.microsoft.com/office/drawing/2014/main" id="{4D6DEE96-4316-634D-ADAB-C1E9977BB6AC}"/>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2" name="Line 23">
              <a:extLst>
                <a:ext uri="{FF2B5EF4-FFF2-40B4-BE49-F238E27FC236}">
                  <a16:creationId xmlns:a16="http://schemas.microsoft.com/office/drawing/2014/main" id="{DAFCC7D0-BF41-CB47-AE63-7CD0C1221458}"/>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3" name="Line 24">
              <a:extLst>
                <a:ext uri="{FF2B5EF4-FFF2-40B4-BE49-F238E27FC236}">
                  <a16:creationId xmlns:a16="http://schemas.microsoft.com/office/drawing/2014/main" id="{A1FE3A5A-13C2-CF4B-8413-24AB4726FA27}"/>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4" name="Line 25">
              <a:extLst>
                <a:ext uri="{FF2B5EF4-FFF2-40B4-BE49-F238E27FC236}">
                  <a16:creationId xmlns:a16="http://schemas.microsoft.com/office/drawing/2014/main" id="{FAAB1B9C-8191-6140-A0BE-5A04FEE5AD5A}"/>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5" name="Line 26">
              <a:extLst>
                <a:ext uri="{FF2B5EF4-FFF2-40B4-BE49-F238E27FC236}">
                  <a16:creationId xmlns:a16="http://schemas.microsoft.com/office/drawing/2014/main" id="{7BE7F8BF-AB1B-0D45-9A38-365478FC2BE8}"/>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6" name="Line 27">
              <a:extLst>
                <a:ext uri="{FF2B5EF4-FFF2-40B4-BE49-F238E27FC236}">
                  <a16:creationId xmlns:a16="http://schemas.microsoft.com/office/drawing/2014/main" id="{3C347B76-ED67-2E40-90BA-38706679A050}"/>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477" name="Oval 28">
              <a:extLst>
                <a:ext uri="{FF2B5EF4-FFF2-40B4-BE49-F238E27FC236}">
                  <a16:creationId xmlns:a16="http://schemas.microsoft.com/office/drawing/2014/main" id="{CCD91EFF-2E47-BB4B-87D3-2C3753CD30A1}"/>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19463" name="Line 29">
            <a:extLst>
              <a:ext uri="{FF2B5EF4-FFF2-40B4-BE49-F238E27FC236}">
                <a16:creationId xmlns:a16="http://schemas.microsoft.com/office/drawing/2014/main" id="{DF669CE9-4A6E-3249-B3BE-F4CA8DED6817}"/>
              </a:ext>
            </a:extLst>
          </p:cNvPr>
          <p:cNvSpPr>
            <a:spLocks noChangeShapeType="1"/>
          </p:cNvSpPr>
          <p:nvPr/>
        </p:nvSpPr>
        <p:spPr bwMode="auto">
          <a:xfrm flipV="1">
            <a:off x="4186238" y="1638300"/>
            <a:ext cx="2284412" cy="4670425"/>
          </a:xfrm>
          <a:prstGeom prst="line">
            <a:avLst/>
          </a:prstGeom>
          <a:noFill/>
          <a:ln w="28575">
            <a:solidFill>
              <a:srgbClr val="660033"/>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4" name="Line 30">
            <a:extLst>
              <a:ext uri="{FF2B5EF4-FFF2-40B4-BE49-F238E27FC236}">
                <a16:creationId xmlns:a16="http://schemas.microsoft.com/office/drawing/2014/main" id="{1FD1AEBF-9CD7-654C-95D6-E5FF3C686D74}"/>
              </a:ext>
            </a:extLst>
          </p:cNvPr>
          <p:cNvSpPr>
            <a:spLocks noChangeShapeType="1"/>
          </p:cNvSpPr>
          <p:nvPr/>
        </p:nvSpPr>
        <p:spPr bwMode="auto">
          <a:xfrm flipH="1" flipV="1">
            <a:off x="6451600" y="1635125"/>
            <a:ext cx="2093913" cy="4614863"/>
          </a:xfrm>
          <a:prstGeom prst="line">
            <a:avLst/>
          </a:prstGeom>
          <a:noFill/>
          <a:ln w="28575">
            <a:solidFill>
              <a:srgbClr val="660033"/>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19465" name="Oval 31">
            <a:extLst>
              <a:ext uri="{FF2B5EF4-FFF2-40B4-BE49-F238E27FC236}">
                <a16:creationId xmlns:a16="http://schemas.microsoft.com/office/drawing/2014/main" id="{E582C184-19C3-A443-B45F-8C901BBAF5B8}"/>
              </a:ext>
            </a:extLst>
          </p:cNvPr>
          <p:cNvSpPr>
            <a:spLocks noChangeArrowheads="1"/>
          </p:cNvSpPr>
          <p:nvPr/>
        </p:nvSpPr>
        <p:spPr bwMode="auto">
          <a:xfrm>
            <a:off x="6402388" y="1562100"/>
            <a:ext cx="111125" cy="136525"/>
          </a:xfrm>
          <a:prstGeom prst="ellipse">
            <a:avLst/>
          </a:prstGeom>
          <a:solidFill>
            <a:schemeClr val="tx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66" name="Oval 32">
            <a:extLst>
              <a:ext uri="{FF2B5EF4-FFF2-40B4-BE49-F238E27FC236}">
                <a16:creationId xmlns:a16="http://schemas.microsoft.com/office/drawing/2014/main" id="{F6FE720C-DB68-094B-96FE-3AA383FE0F67}"/>
              </a:ext>
            </a:extLst>
          </p:cNvPr>
          <p:cNvSpPr>
            <a:spLocks noChangeArrowheads="1"/>
          </p:cNvSpPr>
          <p:nvPr/>
        </p:nvSpPr>
        <p:spPr bwMode="auto">
          <a:xfrm>
            <a:off x="5146675" y="4191000"/>
            <a:ext cx="111125" cy="136525"/>
          </a:xfrm>
          <a:prstGeom prst="ellipse">
            <a:avLst/>
          </a:prstGeom>
          <a:solidFill>
            <a:schemeClr val="tx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67" name="Oval 33">
            <a:extLst>
              <a:ext uri="{FF2B5EF4-FFF2-40B4-BE49-F238E27FC236}">
                <a16:creationId xmlns:a16="http://schemas.microsoft.com/office/drawing/2014/main" id="{699A9E70-CDF0-6A4B-BD6C-D9B63BF9D387}"/>
              </a:ext>
            </a:extLst>
          </p:cNvPr>
          <p:cNvSpPr>
            <a:spLocks noChangeArrowheads="1"/>
          </p:cNvSpPr>
          <p:nvPr/>
        </p:nvSpPr>
        <p:spPr bwMode="auto">
          <a:xfrm>
            <a:off x="7589838" y="4191000"/>
            <a:ext cx="111125" cy="136525"/>
          </a:xfrm>
          <a:prstGeom prst="ellipse">
            <a:avLst/>
          </a:prstGeom>
          <a:solidFill>
            <a:schemeClr val="tx1"/>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19468" name="Text Box 34">
            <a:extLst>
              <a:ext uri="{FF2B5EF4-FFF2-40B4-BE49-F238E27FC236}">
                <a16:creationId xmlns:a16="http://schemas.microsoft.com/office/drawing/2014/main" id="{CCD8F57B-6992-A644-A15E-BAE0BBD8EF0A}"/>
              </a:ext>
            </a:extLst>
          </p:cNvPr>
          <p:cNvSpPr txBox="1">
            <a:spLocks noChangeArrowheads="1"/>
          </p:cNvSpPr>
          <p:nvPr/>
        </p:nvSpPr>
        <p:spPr bwMode="auto">
          <a:xfrm>
            <a:off x="6608763" y="1423988"/>
            <a:ext cx="1035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3D point</a:t>
            </a:r>
          </a:p>
        </p:txBody>
      </p:sp>
    </p:spTree>
    <p:extLst>
      <p:ext uri="{BB962C8B-B14F-4D97-AF65-F5344CB8AC3E}">
        <p14:creationId xmlns:p14="http://schemas.microsoft.com/office/powerpoint/2010/main" val="3661207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4D17E2F9-5282-1C4E-8A1B-92FBED5DA9E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Basic Idea of Stereo</a:t>
            </a:r>
          </a:p>
        </p:txBody>
      </p:sp>
      <p:sp>
        <p:nvSpPr>
          <p:cNvPr id="21506" name="Rectangle 3">
            <a:extLst>
              <a:ext uri="{FF2B5EF4-FFF2-40B4-BE49-F238E27FC236}">
                <a16:creationId xmlns:a16="http://schemas.microsoft.com/office/drawing/2014/main" id="{4B8EA78C-ED46-ED4D-8C8B-2EB9293E3D09}"/>
              </a:ext>
            </a:extLst>
          </p:cNvPr>
          <p:cNvSpPr>
            <a:spLocks noGrp="1" noChangeArrowheads="1"/>
          </p:cNvSpPr>
          <p:nvPr>
            <p:ph type="body" idx="1"/>
          </p:nvPr>
        </p:nvSpPr>
        <p:spPr>
          <a:xfrm>
            <a:off x="4114800" y="2057400"/>
            <a:ext cx="4800600" cy="1676400"/>
          </a:xfrm>
        </p:spPr>
        <p:txBody>
          <a:bodyPr/>
          <a:lstStyle/>
          <a:p>
            <a:pPr eaLnBrk="1" hangingPunct="1">
              <a:lnSpc>
                <a:spcPct val="90000"/>
              </a:lnSpc>
              <a:buFontTx/>
              <a:buNone/>
            </a:pPr>
            <a:r>
              <a:rPr lang="en-US" altLang="en-US" sz="2600" i="1">
                <a:ea typeface="ＭＳ Ｐゴシック" panose="020B0600070205080204" pitchFamily="34" charset="-128"/>
              </a:rPr>
              <a:t>Triangulate on two images of the same point to recover depth.</a:t>
            </a:r>
            <a:endParaRPr lang="en-US" altLang="en-US" sz="2800" i="1">
              <a:ea typeface="ＭＳ Ｐゴシック" panose="020B0600070205080204" pitchFamily="34" charset="-128"/>
            </a:endParaRPr>
          </a:p>
          <a:p>
            <a:pPr lvl="1" eaLnBrk="1" hangingPunct="1">
              <a:lnSpc>
                <a:spcPct val="90000"/>
              </a:lnSpc>
            </a:pPr>
            <a:r>
              <a:rPr lang="en-US" altLang="en-US" sz="2200">
                <a:ea typeface="ＭＳ Ｐゴシック" panose="020B0600070205080204" pitchFamily="34" charset="-128"/>
              </a:rPr>
              <a:t>Feature matching across views</a:t>
            </a:r>
          </a:p>
          <a:p>
            <a:pPr lvl="1" eaLnBrk="1" hangingPunct="1">
              <a:lnSpc>
                <a:spcPct val="90000"/>
              </a:lnSpc>
            </a:pPr>
            <a:r>
              <a:rPr lang="en-US" altLang="en-US" sz="2200">
                <a:ea typeface="ＭＳ Ｐゴシック" panose="020B0600070205080204" pitchFamily="34" charset="-128"/>
              </a:rPr>
              <a:t>Calibrated cameras</a:t>
            </a:r>
            <a:endParaRPr lang="en-US" altLang="en-US" sz="2400">
              <a:ea typeface="ＭＳ Ｐゴシック" panose="020B0600070205080204" pitchFamily="34" charset="-128"/>
            </a:endParaRPr>
          </a:p>
        </p:txBody>
      </p:sp>
      <p:pic>
        <p:nvPicPr>
          <p:cNvPr id="21507" name="Picture 4" descr="stereo-left">
            <a:extLst>
              <a:ext uri="{FF2B5EF4-FFF2-40B4-BE49-F238E27FC236}">
                <a16:creationId xmlns:a16="http://schemas.microsoft.com/office/drawing/2014/main" id="{684167AC-5257-534B-9373-CE266E2DE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6291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stereo-right">
            <a:extLst>
              <a:ext uri="{FF2B5EF4-FFF2-40B4-BE49-F238E27FC236}">
                <a16:creationId xmlns:a16="http://schemas.microsoft.com/office/drawing/2014/main" id="{84563C78-2645-CC4B-A3CB-7E60E64B4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462915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6">
            <a:extLst>
              <a:ext uri="{FF2B5EF4-FFF2-40B4-BE49-F238E27FC236}">
                <a16:creationId xmlns:a16="http://schemas.microsoft.com/office/drawing/2014/main" id="{0B04D90E-4A36-8F49-BDD0-76CF8C7CD82A}"/>
              </a:ext>
            </a:extLst>
          </p:cNvPr>
          <p:cNvGrpSpPr>
            <a:grpSpLocks/>
          </p:cNvGrpSpPr>
          <p:nvPr/>
        </p:nvGrpSpPr>
        <p:grpSpPr bwMode="auto">
          <a:xfrm>
            <a:off x="3352800" y="3513138"/>
            <a:ext cx="536575" cy="715962"/>
            <a:chOff x="2640" y="1853"/>
            <a:chExt cx="338" cy="451"/>
          </a:xfrm>
        </p:grpSpPr>
        <p:grpSp>
          <p:nvGrpSpPr>
            <p:cNvPr id="21542" name="Group 7">
              <a:extLst>
                <a:ext uri="{FF2B5EF4-FFF2-40B4-BE49-F238E27FC236}">
                  <a16:creationId xmlns:a16="http://schemas.microsoft.com/office/drawing/2014/main" id="{040CB528-7406-6844-9D67-8E499ACE2929}"/>
                </a:ext>
              </a:extLst>
            </p:cNvPr>
            <p:cNvGrpSpPr>
              <a:grpSpLocks/>
            </p:cNvGrpSpPr>
            <p:nvPr/>
          </p:nvGrpSpPr>
          <p:grpSpPr bwMode="auto">
            <a:xfrm>
              <a:off x="2642" y="1853"/>
              <a:ext cx="336" cy="290"/>
              <a:chOff x="2642" y="1853"/>
              <a:chExt cx="336" cy="290"/>
            </a:xfrm>
          </p:grpSpPr>
          <p:sp>
            <p:nvSpPr>
              <p:cNvPr id="21544" name="Rectangle 8">
                <a:extLst>
                  <a:ext uri="{FF2B5EF4-FFF2-40B4-BE49-F238E27FC236}">
                    <a16:creationId xmlns:a16="http://schemas.microsoft.com/office/drawing/2014/main" id="{5BB0315F-0D5D-6147-A42C-F8E701A63ED1}"/>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45" name="Rectangle 9">
                <a:extLst>
                  <a:ext uri="{FF2B5EF4-FFF2-40B4-BE49-F238E27FC236}">
                    <a16:creationId xmlns:a16="http://schemas.microsoft.com/office/drawing/2014/main" id="{57530F39-0ADC-0C4C-9ED9-99582AE6359C}"/>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46" name="Line 10">
                <a:extLst>
                  <a:ext uri="{FF2B5EF4-FFF2-40B4-BE49-F238E27FC236}">
                    <a16:creationId xmlns:a16="http://schemas.microsoft.com/office/drawing/2014/main" id="{79836F9C-4D1B-1040-A144-A98666F941B7}"/>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7" name="Line 11">
                <a:extLst>
                  <a:ext uri="{FF2B5EF4-FFF2-40B4-BE49-F238E27FC236}">
                    <a16:creationId xmlns:a16="http://schemas.microsoft.com/office/drawing/2014/main" id="{49AC50BC-08B4-9747-B3B6-4679C94DAD08}"/>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8" name="Line 12">
                <a:extLst>
                  <a:ext uri="{FF2B5EF4-FFF2-40B4-BE49-F238E27FC236}">
                    <a16:creationId xmlns:a16="http://schemas.microsoft.com/office/drawing/2014/main" id="{37653E46-3711-CC42-8E5A-368096D7DA6C}"/>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9" name="Line 13">
                <a:extLst>
                  <a:ext uri="{FF2B5EF4-FFF2-40B4-BE49-F238E27FC236}">
                    <a16:creationId xmlns:a16="http://schemas.microsoft.com/office/drawing/2014/main" id="{ECBE6DAD-EC03-6848-865B-4229C084429E}"/>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0" name="Line 14">
                <a:extLst>
                  <a:ext uri="{FF2B5EF4-FFF2-40B4-BE49-F238E27FC236}">
                    <a16:creationId xmlns:a16="http://schemas.microsoft.com/office/drawing/2014/main" id="{18C414CF-9AB6-A547-BF08-2A8F8358B630}"/>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1" name="Line 15">
                <a:extLst>
                  <a:ext uri="{FF2B5EF4-FFF2-40B4-BE49-F238E27FC236}">
                    <a16:creationId xmlns:a16="http://schemas.microsoft.com/office/drawing/2014/main" id="{0A6DE673-792D-4E4B-8080-B1C6B59CD21B}"/>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52" name="Oval 16">
                <a:extLst>
                  <a:ext uri="{FF2B5EF4-FFF2-40B4-BE49-F238E27FC236}">
                    <a16:creationId xmlns:a16="http://schemas.microsoft.com/office/drawing/2014/main" id="{8E274F89-9A49-C841-ABA9-F95E38719C8C}"/>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21543" name="Line 17">
              <a:extLst>
                <a:ext uri="{FF2B5EF4-FFF2-40B4-BE49-F238E27FC236}">
                  <a16:creationId xmlns:a16="http://schemas.microsoft.com/office/drawing/2014/main" id="{C155BD20-CDC3-854F-8539-F668FC5C31A1}"/>
                </a:ext>
              </a:extLst>
            </p:cNvPr>
            <p:cNvSpPr>
              <a:spLocks noChangeShapeType="1"/>
            </p:cNvSpPr>
            <p:nvPr/>
          </p:nvSpPr>
          <p:spPr bwMode="auto">
            <a:xfrm flipH="1">
              <a:off x="2640" y="2304"/>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1510" name="Group 18">
            <a:extLst>
              <a:ext uri="{FF2B5EF4-FFF2-40B4-BE49-F238E27FC236}">
                <a16:creationId xmlns:a16="http://schemas.microsoft.com/office/drawing/2014/main" id="{7559FCED-17D0-3A41-AA8E-9E4E670A4CCD}"/>
              </a:ext>
            </a:extLst>
          </p:cNvPr>
          <p:cNvGrpSpPr>
            <a:grpSpLocks/>
          </p:cNvGrpSpPr>
          <p:nvPr/>
        </p:nvGrpSpPr>
        <p:grpSpPr bwMode="auto">
          <a:xfrm>
            <a:off x="1597025" y="3513138"/>
            <a:ext cx="536575" cy="715962"/>
            <a:chOff x="2640" y="1853"/>
            <a:chExt cx="338" cy="451"/>
          </a:xfrm>
        </p:grpSpPr>
        <p:grpSp>
          <p:nvGrpSpPr>
            <p:cNvPr id="21531" name="Group 19">
              <a:extLst>
                <a:ext uri="{FF2B5EF4-FFF2-40B4-BE49-F238E27FC236}">
                  <a16:creationId xmlns:a16="http://schemas.microsoft.com/office/drawing/2014/main" id="{81AA578C-2C8D-2542-BA24-87F28B7CE641}"/>
                </a:ext>
              </a:extLst>
            </p:cNvPr>
            <p:cNvGrpSpPr>
              <a:grpSpLocks/>
            </p:cNvGrpSpPr>
            <p:nvPr/>
          </p:nvGrpSpPr>
          <p:grpSpPr bwMode="auto">
            <a:xfrm>
              <a:off x="2642" y="1853"/>
              <a:ext cx="336" cy="290"/>
              <a:chOff x="2642" y="1853"/>
              <a:chExt cx="336" cy="290"/>
            </a:xfrm>
          </p:grpSpPr>
          <p:sp>
            <p:nvSpPr>
              <p:cNvPr id="21533" name="Rectangle 20">
                <a:extLst>
                  <a:ext uri="{FF2B5EF4-FFF2-40B4-BE49-F238E27FC236}">
                    <a16:creationId xmlns:a16="http://schemas.microsoft.com/office/drawing/2014/main" id="{B36C39A1-5BAC-6E46-BC2B-669B00097474}"/>
                  </a:ext>
                </a:extLst>
              </p:cNvPr>
              <p:cNvSpPr>
                <a:spLocks noChangeArrowheads="1"/>
              </p:cNvSpPr>
              <p:nvPr/>
            </p:nvSpPr>
            <p:spPr bwMode="auto">
              <a:xfrm rot="5411405">
                <a:off x="2738" y="1903"/>
                <a:ext cx="144" cy="336"/>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34" name="Rectangle 21">
                <a:extLst>
                  <a:ext uri="{FF2B5EF4-FFF2-40B4-BE49-F238E27FC236}">
                    <a16:creationId xmlns:a16="http://schemas.microsoft.com/office/drawing/2014/main" id="{87D67E5B-8E18-9140-B8B5-84CD9D2579E8}"/>
                  </a:ext>
                </a:extLst>
              </p:cNvPr>
              <p:cNvSpPr>
                <a:spLocks noChangeArrowheads="1"/>
              </p:cNvSpPr>
              <p:nvPr/>
            </p:nvSpPr>
            <p:spPr bwMode="auto">
              <a:xfrm rot="5411405">
                <a:off x="2732" y="1832"/>
                <a:ext cx="144" cy="192"/>
              </a:xfrm>
              <a:prstGeom prst="rect">
                <a:avLst/>
              </a:prstGeom>
              <a:solidFill>
                <a:schemeClr val="accent1"/>
              </a:solidFill>
              <a:ln w="1587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35" name="Line 22">
                <a:extLst>
                  <a:ext uri="{FF2B5EF4-FFF2-40B4-BE49-F238E27FC236}">
                    <a16:creationId xmlns:a16="http://schemas.microsoft.com/office/drawing/2014/main" id="{2CB5210E-0FF6-3644-BA88-080787852F18}"/>
                  </a:ext>
                </a:extLst>
              </p:cNvPr>
              <p:cNvSpPr>
                <a:spLocks noChangeShapeType="1"/>
              </p:cNvSpPr>
              <p:nvPr/>
            </p:nvSpPr>
            <p:spPr bwMode="auto">
              <a:xfrm rot="5411405" flipH="1">
                <a:off x="2804" y="1800"/>
                <a:ext cx="0" cy="194"/>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6" name="Line 23">
                <a:extLst>
                  <a:ext uri="{FF2B5EF4-FFF2-40B4-BE49-F238E27FC236}">
                    <a16:creationId xmlns:a16="http://schemas.microsoft.com/office/drawing/2014/main" id="{E68C493A-9641-B243-BFA7-5AFC23DE8F2C}"/>
                  </a:ext>
                </a:extLst>
              </p:cNvPr>
              <p:cNvSpPr>
                <a:spLocks noChangeShapeType="1"/>
              </p:cNvSpPr>
              <p:nvPr/>
            </p:nvSpPr>
            <p:spPr bwMode="auto">
              <a:xfrm rot="5411405">
                <a:off x="2844" y="1876"/>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7" name="Line 24">
                <a:extLst>
                  <a:ext uri="{FF2B5EF4-FFF2-40B4-BE49-F238E27FC236}">
                    <a16:creationId xmlns:a16="http://schemas.microsoft.com/office/drawing/2014/main" id="{D0E34933-FC1B-D546-A78E-AB1CE7B9649B}"/>
                  </a:ext>
                </a:extLst>
              </p:cNvPr>
              <p:cNvSpPr>
                <a:spLocks noChangeShapeType="1"/>
              </p:cNvSpPr>
              <p:nvPr/>
            </p:nvSpPr>
            <p:spPr bwMode="auto">
              <a:xfrm rot="5411405">
                <a:off x="2811" y="1882"/>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8" name="Line 25">
                <a:extLst>
                  <a:ext uri="{FF2B5EF4-FFF2-40B4-BE49-F238E27FC236}">
                    <a16:creationId xmlns:a16="http://schemas.microsoft.com/office/drawing/2014/main" id="{E9FAFF83-0114-8A41-96A3-A1F6A0D17DA2}"/>
                  </a:ext>
                </a:extLst>
              </p:cNvPr>
              <p:cNvSpPr>
                <a:spLocks noChangeShapeType="1"/>
              </p:cNvSpPr>
              <p:nvPr/>
            </p:nvSpPr>
            <p:spPr bwMode="auto">
              <a:xfrm rot="5411405">
                <a:off x="2778"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39" name="Line 26">
                <a:extLst>
                  <a:ext uri="{FF2B5EF4-FFF2-40B4-BE49-F238E27FC236}">
                    <a16:creationId xmlns:a16="http://schemas.microsoft.com/office/drawing/2014/main" id="{F8A29D7F-9E95-9749-9FD5-AF7DAF63AC8C}"/>
                  </a:ext>
                </a:extLst>
              </p:cNvPr>
              <p:cNvSpPr>
                <a:spLocks noChangeShapeType="1"/>
              </p:cNvSpPr>
              <p:nvPr/>
            </p:nvSpPr>
            <p:spPr bwMode="auto">
              <a:xfrm rot="5411405">
                <a:off x="2749"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0" name="Line 27">
                <a:extLst>
                  <a:ext uri="{FF2B5EF4-FFF2-40B4-BE49-F238E27FC236}">
                    <a16:creationId xmlns:a16="http://schemas.microsoft.com/office/drawing/2014/main" id="{22AB8C05-3AD6-2441-B107-63872CAB9108}"/>
                  </a:ext>
                </a:extLst>
              </p:cNvPr>
              <p:cNvSpPr>
                <a:spLocks noChangeShapeType="1"/>
              </p:cNvSpPr>
              <p:nvPr/>
            </p:nvSpPr>
            <p:spPr bwMode="auto">
              <a:xfrm rot="5411405">
                <a:off x="2716" y="1878"/>
                <a:ext cx="45"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41" name="Oval 28">
                <a:extLst>
                  <a:ext uri="{FF2B5EF4-FFF2-40B4-BE49-F238E27FC236}">
                    <a16:creationId xmlns:a16="http://schemas.microsoft.com/office/drawing/2014/main" id="{56F42DE1-4749-C943-9AA7-91AD97CFD9ED}"/>
                  </a:ext>
                </a:extLst>
              </p:cNvPr>
              <p:cNvSpPr>
                <a:spLocks noChangeArrowheads="1"/>
              </p:cNvSpPr>
              <p:nvPr/>
            </p:nvSpPr>
            <p:spPr bwMode="auto">
              <a:xfrm rot="5411405">
                <a:off x="2774" y="2035"/>
                <a:ext cx="48" cy="4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21532" name="Line 29">
              <a:extLst>
                <a:ext uri="{FF2B5EF4-FFF2-40B4-BE49-F238E27FC236}">
                  <a16:creationId xmlns:a16="http://schemas.microsoft.com/office/drawing/2014/main" id="{9CBEFD8C-C284-DF4D-A535-1B3E5A738E54}"/>
                </a:ext>
              </a:extLst>
            </p:cNvPr>
            <p:cNvSpPr>
              <a:spLocks noChangeShapeType="1"/>
            </p:cNvSpPr>
            <p:nvPr/>
          </p:nvSpPr>
          <p:spPr bwMode="auto">
            <a:xfrm flipH="1">
              <a:off x="2640" y="2304"/>
              <a:ext cx="3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805918" name="Freeform 30">
            <a:extLst>
              <a:ext uri="{FF2B5EF4-FFF2-40B4-BE49-F238E27FC236}">
                <a16:creationId xmlns:a16="http://schemas.microsoft.com/office/drawing/2014/main" id="{66C1C0E5-03EC-F542-93DF-0CAB62284CBB}"/>
              </a:ext>
            </a:extLst>
          </p:cNvPr>
          <p:cNvSpPr>
            <a:spLocks/>
          </p:cNvSpPr>
          <p:nvPr/>
        </p:nvSpPr>
        <p:spPr bwMode="auto">
          <a:xfrm>
            <a:off x="1371600" y="4457700"/>
            <a:ext cx="2824163" cy="762000"/>
          </a:xfrm>
          <a:custGeom>
            <a:avLst/>
            <a:gdLst>
              <a:gd name="T0" fmla="*/ 0 w 1779"/>
              <a:gd name="T1" fmla="*/ 762000 h 480"/>
              <a:gd name="T2" fmla="*/ 481013 w 1779"/>
              <a:gd name="T3" fmla="*/ 311150 h 480"/>
              <a:gd name="T4" fmla="*/ 923925 w 1779"/>
              <a:gd name="T5" fmla="*/ 73025 h 480"/>
              <a:gd name="T6" fmla="*/ 1357313 w 1779"/>
              <a:gd name="T7" fmla="*/ 1588 h 480"/>
              <a:gd name="T8" fmla="*/ 1833563 w 1779"/>
              <a:gd name="T9" fmla="*/ 63500 h 480"/>
              <a:gd name="T10" fmla="*/ 2366963 w 1779"/>
              <a:gd name="T11" fmla="*/ 350838 h 480"/>
              <a:gd name="T12" fmla="*/ 2824163 w 1779"/>
              <a:gd name="T13" fmla="*/ 762000 h 480"/>
              <a:gd name="T14" fmla="*/ 0 60000 65536"/>
              <a:gd name="T15" fmla="*/ 0 60000 65536"/>
              <a:gd name="T16" fmla="*/ 0 60000 65536"/>
              <a:gd name="T17" fmla="*/ 0 60000 65536"/>
              <a:gd name="T18" fmla="*/ 0 60000 65536"/>
              <a:gd name="T19" fmla="*/ 0 60000 65536"/>
              <a:gd name="T20" fmla="*/ 0 60000 65536"/>
              <a:gd name="T21" fmla="*/ 0 w 1779"/>
              <a:gd name="T22" fmla="*/ 0 h 480"/>
              <a:gd name="T23" fmla="*/ 1779 w 1779"/>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9" h="480">
                <a:moveTo>
                  <a:pt x="0" y="480"/>
                </a:moveTo>
                <a:cubicBezTo>
                  <a:pt x="50" y="433"/>
                  <a:pt x="206" y="268"/>
                  <a:pt x="303" y="196"/>
                </a:cubicBezTo>
                <a:cubicBezTo>
                  <a:pt x="400" y="124"/>
                  <a:pt x="490" y="79"/>
                  <a:pt x="582" y="46"/>
                </a:cubicBezTo>
                <a:cubicBezTo>
                  <a:pt x="674" y="13"/>
                  <a:pt x="760" y="2"/>
                  <a:pt x="855" y="1"/>
                </a:cubicBezTo>
                <a:cubicBezTo>
                  <a:pt x="950" y="0"/>
                  <a:pt x="1049" y="3"/>
                  <a:pt x="1155" y="40"/>
                </a:cubicBezTo>
                <a:cubicBezTo>
                  <a:pt x="1261" y="77"/>
                  <a:pt x="1387" y="148"/>
                  <a:pt x="1491" y="221"/>
                </a:cubicBezTo>
                <a:cubicBezTo>
                  <a:pt x="1595" y="294"/>
                  <a:pt x="1719" y="426"/>
                  <a:pt x="1779" y="480"/>
                </a:cubicBezTo>
              </a:path>
            </a:pathLst>
          </a:custGeom>
          <a:noFill/>
          <a:ln w="19050">
            <a:solidFill>
              <a:srgbClr val="FF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512" name="Text Box 31">
            <a:extLst>
              <a:ext uri="{FF2B5EF4-FFF2-40B4-BE49-F238E27FC236}">
                <a16:creationId xmlns:a16="http://schemas.microsoft.com/office/drawing/2014/main" id="{064B48F6-3723-464C-A18C-553E58D0BB57}"/>
              </a:ext>
            </a:extLst>
          </p:cNvPr>
          <p:cNvSpPr txBox="1">
            <a:spLocks noChangeArrowheads="1"/>
          </p:cNvSpPr>
          <p:nvPr/>
        </p:nvSpPr>
        <p:spPr bwMode="auto">
          <a:xfrm>
            <a:off x="381000" y="4229100"/>
            <a:ext cx="606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Left</a:t>
            </a:r>
          </a:p>
        </p:txBody>
      </p:sp>
      <p:sp>
        <p:nvSpPr>
          <p:cNvPr id="21513" name="Text Box 32">
            <a:extLst>
              <a:ext uri="{FF2B5EF4-FFF2-40B4-BE49-F238E27FC236}">
                <a16:creationId xmlns:a16="http://schemas.microsoft.com/office/drawing/2014/main" id="{4DC8497B-2F02-BF4A-97FE-AE4FB80BADED}"/>
              </a:ext>
            </a:extLst>
          </p:cNvPr>
          <p:cNvSpPr txBox="1">
            <a:spLocks noChangeArrowheads="1"/>
          </p:cNvSpPr>
          <p:nvPr/>
        </p:nvSpPr>
        <p:spPr bwMode="auto">
          <a:xfrm>
            <a:off x="4967288" y="42291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2000">
                <a:solidFill>
                  <a:schemeClr val="tx2"/>
                </a:solidFill>
                <a:latin typeface="Times New Roman" panose="02020603050405020304" pitchFamily="18" charset="0"/>
              </a:rPr>
              <a:t>Right</a:t>
            </a:r>
          </a:p>
        </p:txBody>
      </p:sp>
      <p:sp>
        <p:nvSpPr>
          <p:cNvPr id="21514" name="Arc 33">
            <a:extLst>
              <a:ext uri="{FF2B5EF4-FFF2-40B4-BE49-F238E27FC236}">
                <a16:creationId xmlns:a16="http://schemas.microsoft.com/office/drawing/2014/main" id="{18E7AB4B-B900-4146-9839-25D827CD9558}"/>
              </a:ext>
            </a:extLst>
          </p:cNvPr>
          <p:cNvSpPr>
            <a:spLocks/>
          </p:cNvSpPr>
          <p:nvPr/>
        </p:nvSpPr>
        <p:spPr bwMode="auto">
          <a:xfrm rot="6473396">
            <a:off x="2402681" y="1337469"/>
            <a:ext cx="665163" cy="1203325"/>
          </a:xfrm>
          <a:custGeom>
            <a:avLst/>
            <a:gdLst>
              <a:gd name="T0" fmla="*/ 0 w 21600"/>
              <a:gd name="T1" fmla="*/ 0 h 39131"/>
              <a:gd name="T2" fmla="*/ 11966683 w 21600"/>
              <a:gd name="T3" fmla="*/ 37003681 h 39131"/>
              <a:gd name="T4" fmla="*/ 0 w 21600"/>
              <a:gd name="T5" fmla="*/ 20425743 h 39131"/>
              <a:gd name="T6" fmla="*/ 0 60000 65536"/>
              <a:gd name="T7" fmla="*/ 0 60000 65536"/>
              <a:gd name="T8" fmla="*/ 0 60000 65536"/>
              <a:gd name="T9" fmla="*/ 0 w 21600"/>
              <a:gd name="T10" fmla="*/ 0 h 39131"/>
              <a:gd name="T11" fmla="*/ 21600 w 21600"/>
              <a:gd name="T12" fmla="*/ 39131 h 39131"/>
            </a:gdLst>
            <a:ahLst/>
            <a:cxnLst>
              <a:cxn ang="T6">
                <a:pos x="T0" y="T1"/>
              </a:cxn>
              <a:cxn ang="T7">
                <a:pos x="T2" y="T3"/>
              </a:cxn>
              <a:cxn ang="T8">
                <a:pos x="T4" y="T5"/>
              </a:cxn>
            </a:cxnLst>
            <a:rect l="T9" t="T10" r="T11" b="T12"/>
            <a:pathLst>
              <a:path w="21600" h="39131" fill="none" extrusionOk="0">
                <a:moveTo>
                  <a:pt x="0" y="-1"/>
                </a:moveTo>
                <a:cubicBezTo>
                  <a:pt x="11929" y="0"/>
                  <a:pt x="21600" y="9670"/>
                  <a:pt x="21600" y="21600"/>
                </a:cubicBezTo>
                <a:cubicBezTo>
                  <a:pt x="21600" y="28547"/>
                  <a:pt x="18257" y="35071"/>
                  <a:pt x="12618" y="39130"/>
                </a:cubicBezTo>
              </a:path>
              <a:path w="21600" h="39131" stroke="0" extrusionOk="0">
                <a:moveTo>
                  <a:pt x="0" y="-1"/>
                </a:moveTo>
                <a:cubicBezTo>
                  <a:pt x="11929" y="0"/>
                  <a:pt x="21600" y="9670"/>
                  <a:pt x="21600" y="21600"/>
                </a:cubicBezTo>
                <a:cubicBezTo>
                  <a:pt x="21600" y="28547"/>
                  <a:pt x="18257" y="35071"/>
                  <a:pt x="12618" y="39130"/>
                </a:cubicBezTo>
                <a:lnTo>
                  <a:pt x="0" y="21600"/>
                </a:lnTo>
                <a:lnTo>
                  <a:pt x="0" y="-1"/>
                </a:lnTo>
                <a:close/>
              </a:path>
            </a:pathLst>
          </a:cu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05922" name="Line 34">
            <a:extLst>
              <a:ext uri="{FF2B5EF4-FFF2-40B4-BE49-F238E27FC236}">
                <a16:creationId xmlns:a16="http://schemas.microsoft.com/office/drawing/2014/main" id="{2400DAC0-1DAF-4746-99ED-ADBAB356834A}"/>
              </a:ext>
            </a:extLst>
          </p:cNvPr>
          <p:cNvSpPr>
            <a:spLocks noChangeShapeType="1"/>
          </p:cNvSpPr>
          <p:nvPr/>
        </p:nvSpPr>
        <p:spPr bwMode="auto">
          <a:xfrm flipH="1">
            <a:off x="1677988" y="1885950"/>
            <a:ext cx="1084262" cy="2333625"/>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805923" name="Line 35">
            <a:extLst>
              <a:ext uri="{FF2B5EF4-FFF2-40B4-BE49-F238E27FC236}">
                <a16:creationId xmlns:a16="http://schemas.microsoft.com/office/drawing/2014/main" id="{308574F9-A90B-9E4B-A554-DDEADC8A525A}"/>
              </a:ext>
            </a:extLst>
          </p:cNvPr>
          <p:cNvSpPr>
            <a:spLocks noChangeShapeType="1"/>
          </p:cNvSpPr>
          <p:nvPr/>
        </p:nvSpPr>
        <p:spPr bwMode="auto">
          <a:xfrm>
            <a:off x="2359025" y="1882775"/>
            <a:ext cx="1468438" cy="2346325"/>
          </a:xfrm>
          <a:prstGeom prst="line">
            <a:avLst/>
          </a:prstGeom>
          <a:noFill/>
          <a:ln w="22225">
            <a:solidFill>
              <a:srgbClr val="FF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6" name="Group 39">
            <a:extLst>
              <a:ext uri="{FF2B5EF4-FFF2-40B4-BE49-F238E27FC236}">
                <a16:creationId xmlns:a16="http://schemas.microsoft.com/office/drawing/2014/main" id="{EAA13561-F425-354A-AF68-C9934B98A45C}"/>
              </a:ext>
            </a:extLst>
          </p:cNvPr>
          <p:cNvGrpSpPr>
            <a:grpSpLocks/>
          </p:cNvGrpSpPr>
          <p:nvPr/>
        </p:nvGrpSpPr>
        <p:grpSpPr bwMode="auto">
          <a:xfrm>
            <a:off x="1295400" y="5143500"/>
            <a:ext cx="3429000" cy="152400"/>
            <a:chOff x="816" y="2976"/>
            <a:chExt cx="2160" cy="96"/>
          </a:xfrm>
        </p:grpSpPr>
        <p:sp>
          <p:nvSpPr>
            <p:cNvPr id="21525" name="Rectangle 40">
              <a:extLst>
                <a:ext uri="{FF2B5EF4-FFF2-40B4-BE49-F238E27FC236}">
                  <a16:creationId xmlns:a16="http://schemas.microsoft.com/office/drawing/2014/main" id="{AB2830AD-099C-9940-96C5-31118AEF407B}"/>
                </a:ext>
              </a:extLst>
            </p:cNvPr>
            <p:cNvSpPr>
              <a:spLocks noChangeArrowheads="1"/>
            </p:cNvSpPr>
            <p:nvPr/>
          </p:nvSpPr>
          <p:spPr bwMode="auto">
            <a:xfrm>
              <a:off x="816"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6" name="Rectangle 41">
              <a:extLst>
                <a:ext uri="{FF2B5EF4-FFF2-40B4-BE49-F238E27FC236}">
                  <a16:creationId xmlns:a16="http://schemas.microsoft.com/office/drawing/2014/main" id="{3DC1D2DC-0BF1-C44F-85AA-4149EB1A5EEF}"/>
                </a:ext>
              </a:extLst>
            </p:cNvPr>
            <p:cNvSpPr>
              <a:spLocks noChangeArrowheads="1"/>
            </p:cNvSpPr>
            <p:nvPr/>
          </p:nvSpPr>
          <p:spPr bwMode="auto">
            <a:xfrm>
              <a:off x="2592" y="2976"/>
              <a:ext cx="96" cy="96"/>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7" name="Rectangle 42">
              <a:extLst>
                <a:ext uri="{FF2B5EF4-FFF2-40B4-BE49-F238E27FC236}">
                  <a16:creationId xmlns:a16="http://schemas.microsoft.com/office/drawing/2014/main" id="{E72BDC55-0080-6641-B18D-7C18D23E0DB5}"/>
                </a:ext>
              </a:extLst>
            </p:cNvPr>
            <p:cNvSpPr>
              <a:spLocks noChangeArrowheads="1"/>
            </p:cNvSpPr>
            <p:nvPr/>
          </p:nvSpPr>
          <p:spPr bwMode="auto">
            <a:xfrm>
              <a:off x="2304"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8" name="Rectangle 43">
              <a:extLst>
                <a:ext uri="{FF2B5EF4-FFF2-40B4-BE49-F238E27FC236}">
                  <a16:creationId xmlns:a16="http://schemas.microsoft.com/office/drawing/2014/main" id="{E717894A-B959-3448-8FC8-180F175B7C13}"/>
                </a:ext>
              </a:extLst>
            </p:cNvPr>
            <p:cNvSpPr>
              <a:spLocks noChangeArrowheads="1"/>
            </p:cNvSpPr>
            <p:nvPr/>
          </p:nvSpPr>
          <p:spPr bwMode="auto">
            <a:xfrm>
              <a:off x="2448"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29" name="Rectangle 44">
              <a:extLst>
                <a:ext uri="{FF2B5EF4-FFF2-40B4-BE49-F238E27FC236}">
                  <a16:creationId xmlns:a16="http://schemas.microsoft.com/office/drawing/2014/main" id="{8D91A06A-7FD0-784C-858D-96D4264805D1}"/>
                </a:ext>
              </a:extLst>
            </p:cNvPr>
            <p:cNvSpPr>
              <a:spLocks noChangeArrowheads="1"/>
            </p:cNvSpPr>
            <p:nvPr/>
          </p:nvSpPr>
          <p:spPr bwMode="auto">
            <a:xfrm>
              <a:off x="2736"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1530" name="Rectangle 45">
              <a:extLst>
                <a:ext uri="{FF2B5EF4-FFF2-40B4-BE49-F238E27FC236}">
                  <a16:creationId xmlns:a16="http://schemas.microsoft.com/office/drawing/2014/main" id="{E14F0383-89BB-C745-945D-67CC744F751A}"/>
                </a:ext>
              </a:extLst>
            </p:cNvPr>
            <p:cNvSpPr>
              <a:spLocks noChangeArrowheads="1"/>
            </p:cNvSpPr>
            <p:nvPr/>
          </p:nvSpPr>
          <p:spPr bwMode="auto">
            <a:xfrm>
              <a:off x="2880" y="2976"/>
              <a:ext cx="96" cy="96"/>
            </a:xfrm>
            <a:prstGeom prst="rect">
              <a:avLst/>
            </a:prstGeom>
            <a:noFill/>
            <a:ln w="15875">
              <a:solidFill>
                <a:srgbClr val="00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grpSp>
      <p:sp>
        <p:nvSpPr>
          <p:cNvPr id="21518" name="Text Box 46">
            <a:extLst>
              <a:ext uri="{FF2B5EF4-FFF2-40B4-BE49-F238E27FC236}">
                <a16:creationId xmlns:a16="http://schemas.microsoft.com/office/drawing/2014/main" id="{7681E728-FD78-6241-8DC0-81FCB5DF9B60}"/>
              </a:ext>
            </a:extLst>
          </p:cNvPr>
          <p:cNvSpPr txBox="1">
            <a:spLocks noChangeArrowheads="1"/>
          </p:cNvSpPr>
          <p:nvPr/>
        </p:nvSpPr>
        <p:spPr bwMode="auto">
          <a:xfrm>
            <a:off x="5791200" y="4816475"/>
            <a:ext cx="31289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a:latin typeface="Arial Narrow" panose="020B0604020202020204" pitchFamily="34" charset="0"/>
              </a:rPr>
              <a:t>Matching correlation</a:t>
            </a:r>
          </a:p>
          <a:p>
            <a:r>
              <a:rPr lang="en-US" altLang="en-US">
                <a:latin typeface="Arial Narrow" panose="020B0604020202020204" pitchFamily="34" charset="0"/>
              </a:rPr>
              <a:t>windows across scan lines</a:t>
            </a:r>
          </a:p>
        </p:txBody>
      </p:sp>
      <p:grpSp>
        <p:nvGrpSpPr>
          <p:cNvPr id="7" name="Group 51">
            <a:extLst>
              <a:ext uri="{FF2B5EF4-FFF2-40B4-BE49-F238E27FC236}">
                <a16:creationId xmlns:a16="http://schemas.microsoft.com/office/drawing/2014/main" id="{A436466D-7B66-D843-B9A1-FA4A9F88616D}"/>
              </a:ext>
            </a:extLst>
          </p:cNvPr>
          <p:cNvGrpSpPr>
            <a:grpSpLocks/>
          </p:cNvGrpSpPr>
          <p:nvPr/>
        </p:nvGrpSpPr>
        <p:grpSpPr bwMode="auto">
          <a:xfrm>
            <a:off x="1828800" y="2247900"/>
            <a:ext cx="1766888" cy="1947863"/>
            <a:chOff x="1152" y="1416"/>
            <a:chExt cx="1113" cy="1227"/>
          </a:xfrm>
        </p:grpSpPr>
        <p:sp>
          <p:nvSpPr>
            <p:cNvPr id="21521" name="Line 37">
              <a:extLst>
                <a:ext uri="{FF2B5EF4-FFF2-40B4-BE49-F238E27FC236}">
                  <a16:creationId xmlns:a16="http://schemas.microsoft.com/office/drawing/2014/main" id="{86C0897A-EA62-4340-A007-FA1EE5EC88E6}"/>
                </a:ext>
              </a:extLst>
            </p:cNvPr>
            <p:cNvSpPr>
              <a:spLocks noChangeShapeType="1"/>
            </p:cNvSpPr>
            <p:nvPr/>
          </p:nvSpPr>
          <p:spPr bwMode="auto">
            <a:xfrm>
              <a:off x="1152" y="2419"/>
              <a:ext cx="1113" cy="0"/>
            </a:xfrm>
            <a:prstGeom prst="line">
              <a:avLst/>
            </a:prstGeom>
            <a:noFill/>
            <a:ln w="2222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2" name="Text Box 38">
              <a:extLst>
                <a:ext uri="{FF2B5EF4-FFF2-40B4-BE49-F238E27FC236}">
                  <a16:creationId xmlns:a16="http://schemas.microsoft.com/office/drawing/2014/main" id="{52438BAF-F394-5C4F-8951-1BD2F1375D46}"/>
                </a:ext>
              </a:extLst>
            </p:cNvPr>
            <p:cNvSpPr txBox="1">
              <a:spLocks noChangeArrowheads="1"/>
            </p:cNvSpPr>
            <p:nvPr/>
          </p:nvSpPr>
          <p:spPr bwMode="auto">
            <a:xfrm>
              <a:off x="1404" y="2412"/>
              <a:ext cx="5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r>
                <a:rPr lang="en-US" altLang="en-US" sz="1800">
                  <a:solidFill>
                    <a:srgbClr val="0000FF"/>
                  </a:solidFill>
                  <a:latin typeface="Times New Roman" panose="02020603050405020304" pitchFamily="18" charset="0"/>
                </a:rPr>
                <a:t>baseline</a:t>
              </a:r>
            </a:p>
          </p:txBody>
        </p:sp>
        <p:sp>
          <p:nvSpPr>
            <p:cNvPr id="21523" name="Line 48">
              <a:extLst>
                <a:ext uri="{FF2B5EF4-FFF2-40B4-BE49-F238E27FC236}">
                  <a16:creationId xmlns:a16="http://schemas.microsoft.com/office/drawing/2014/main" id="{F0551F49-065D-2347-8FA9-63269C5850C5}"/>
                </a:ext>
              </a:extLst>
            </p:cNvPr>
            <p:cNvSpPr>
              <a:spLocks noChangeShapeType="1"/>
            </p:cNvSpPr>
            <p:nvPr/>
          </p:nvSpPr>
          <p:spPr bwMode="auto">
            <a:xfrm flipV="1">
              <a:off x="1632" y="1416"/>
              <a:ext cx="0" cy="1001"/>
            </a:xfrm>
            <a:prstGeom prst="line">
              <a:avLst/>
            </a:prstGeom>
            <a:noFill/>
            <a:ln w="22225">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24" name="Text Box 49">
              <a:extLst>
                <a:ext uri="{FF2B5EF4-FFF2-40B4-BE49-F238E27FC236}">
                  <a16:creationId xmlns:a16="http://schemas.microsoft.com/office/drawing/2014/main" id="{D46F2254-70AB-3C47-B806-7EFE033C9C6E}"/>
                </a:ext>
              </a:extLst>
            </p:cNvPr>
            <p:cNvSpPr txBox="1">
              <a:spLocks noChangeArrowheads="1"/>
            </p:cNvSpPr>
            <p:nvPr/>
          </p:nvSpPr>
          <p:spPr bwMode="auto">
            <a:xfrm>
              <a:off x="1632" y="2065"/>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a:r>
                <a:rPr lang="en-US" altLang="en-US" sz="1800">
                  <a:solidFill>
                    <a:srgbClr val="23EA49"/>
                  </a:solidFill>
                  <a:latin typeface="Times New Roman" panose="02020603050405020304" pitchFamily="18" charset="0"/>
                </a:rPr>
                <a:t>depth</a:t>
              </a:r>
            </a:p>
          </p:txBody>
        </p:sp>
      </p:grpSp>
      <p:sp>
        <p:nvSpPr>
          <p:cNvPr id="805938" name="Oval 50">
            <a:extLst>
              <a:ext uri="{FF2B5EF4-FFF2-40B4-BE49-F238E27FC236}">
                <a16:creationId xmlns:a16="http://schemas.microsoft.com/office/drawing/2014/main" id="{74A2C641-647E-EF42-906D-5F2E3B70E4A3}"/>
              </a:ext>
            </a:extLst>
          </p:cNvPr>
          <p:cNvSpPr>
            <a:spLocks noChangeAspect="1" noChangeArrowheads="1"/>
          </p:cNvSpPr>
          <p:nvPr/>
        </p:nvSpPr>
        <p:spPr bwMode="auto">
          <a:xfrm>
            <a:off x="2559050" y="2209800"/>
            <a:ext cx="63500" cy="635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Tree>
    <p:extLst>
      <p:ext uri="{BB962C8B-B14F-4D97-AF65-F5344CB8AC3E}">
        <p14:creationId xmlns:p14="http://schemas.microsoft.com/office/powerpoint/2010/main" val="40569649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0591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059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80592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059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9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604406-6422-ED43-B363-33E6C37D8BD9}"/>
              </a:ext>
            </a:extLst>
          </p:cNvPr>
          <p:cNvPicPr>
            <a:picLocks noChangeAspect="1"/>
          </p:cNvPicPr>
          <p:nvPr/>
        </p:nvPicPr>
        <p:blipFill>
          <a:blip r:embed="rId5"/>
          <a:stretch>
            <a:fillRect/>
          </a:stretch>
        </p:blipFill>
        <p:spPr>
          <a:xfrm>
            <a:off x="857509" y="6064250"/>
            <a:ext cx="818891" cy="793750"/>
          </a:xfrm>
          <a:prstGeom prst="rect">
            <a:avLst/>
          </a:prstGeom>
        </p:spPr>
      </p:pic>
      <p:sp>
        <p:nvSpPr>
          <p:cNvPr id="23553" name="Rectangle 2">
            <a:extLst>
              <a:ext uri="{FF2B5EF4-FFF2-40B4-BE49-F238E27FC236}">
                <a16:creationId xmlns:a16="http://schemas.microsoft.com/office/drawing/2014/main" id="{3581B1CF-C3BB-6946-8AAE-E314F174C7DD}"/>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Why is Stereo Useful?</a:t>
            </a:r>
          </a:p>
        </p:txBody>
      </p:sp>
      <p:sp>
        <p:nvSpPr>
          <p:cNvPr id="23554" name="Rectangle 3">
            <a:extLst>
              <a:ext uri="{FF2B5EF4-FFF2-40B4-BE49-F238E27FC236}">
                <a16:creationId xmlns:a16="http://schemas.microsoft.com/office/drawing/2014/main" id="{026B3529-FBE3-1A4C-9A7C-A4EEA9876140}"/>
              </a:ext>
            </a:extLst>
          </p:cNvPr>
          <p:cNvSpPr>
            <a:spLocks noGrp="1" noChangeArrowheads="1"/>
          </p:cNvSpPr>
          <p:nvPr>
            <p:ph type="body" idx="1"/>
          </p:nvPr>
        </p:nvSpPr>
        <p:spPr>
          <a:xfrm>
            <a:off x="457200" y="1371600"/>
            <a:ext cx="3440113" cy="5016500"/>
          </a:xfrm>
        </p:spPr>
        <p:txBody>
          <a:bodyPr/>
          <a:lstStyle/>
          <a:p>
            <a:pPr eaLnBrk="1" hangingPunct="1">
              <a:lnSpc>
                <a:spcPct val="80000"/>
              </a:lnSpc>
            </a:pPr>
            <a:r>
              <a:rPr lang="en-US" altLang="en-US" sz="2800">
                <a:ea typeface="ＭＳ Ｐゴシック" panose="020B0600070205080204" pitchFamily="34" charset="-128"/>
              </a:rPr>
              <a:t>Passive and non-invasive</a:t>
            </a:r>
          </a:p>
          <a:p>
            <a:pPr eaLnBrk="1" hangingPunct="1">
              <a:lnSpc>
                <a:spcPct val="80000"/>
              </a:lnSpc>
            </a:pPr>
            <a:r>
              <a:rPr lang="en-US" altLang="en-US" sz="2800">
                <a:ea typeface="ＭＳ Ｐゴシック" panose="020B0600070205080204" pitchFamily="34" charset="-128"/>
              </a:rPr>
              <a:t>Robot navigation (path planning, obstacle detection)</a:t>
            </a:r>
          </a:p>
          <a:p>
            <a:pPr eaLnBrk="1" hangingPunct="1">
              <a:lnSpc>
                <a:spcPct val="80000"/>
              </a:lnSpc>
            </a:pPr>
            <a:r>
              <a:rPr lang="en-US" altLang="en-US" sz="2800">
                <a:ea typeface="ＭＳ Ｐゴシック" panose="020B0600070205080204" pitchFamily="34" charset="-128"/>
              </a:rPr>
              <a:t>3D modeling (shape analysis, reverse engineering, visualization)</a:t>
            </a:r>
          </a:p>
          <a:p>
            <a:pPr eaLnBrk="1" hangingPunct="1">
              <a:lnSpc>
                <a:spcPct val="80000"/>
              </a:lnSpc>
            </a:pPr>
            <a:r>
              <a:rPr lang="en-US" altLang="en-US" sz="2800">
                <a:ea typeface="ＭＳ Ｐゴシック" panose="020B0600070205080204" pitchFamily="34" charset="-128"/>
              </a:rPr>
              <a:t>Photorealistic rendering</a:t>
            </a:r>
          </a:p>
        </p:txBody>
      </p:sp>
      <p:pic>
        <p:nvPicPr>
          <p:cNvPr id="23555" name="Picture 4" descr="mobile">
            <a:extLst>
              <a:ext uri="{FF2B5EF4-FFF2-40B4-BE49-F238E27FC236}">
                <a16:creationId xmlns:a16="http://schemas.microsoft.com/office/drawing/2014/main" id="{C017CDD2-2979-5A41-AD05-3020654ECE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925" y="1595438"/>
            <a:ext cx="308927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model">
            <a:extLst>
              <a:ext uri="{FF2B5EF4-FFF2-40B4-BE49-F238E27FC236}">
                <a16:creationId xmlns:a16="http://schemas.microsoft.com/office/drawing/2014/main" id="{C2E58F4A-7514-344A-828E-10292CCF5F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2200" y="2601913"/>
            <a:ext cx="2041525"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Cgarden128r4.avi">
            <a:hlinkClick r:id="" action="ppaction://media"/>
            <a:extLst>
              <a:ext uri="{FF2B5EF4-FFF2-40B4-BE49-F238E27FC236}">
                <a16:creationId xmlns:a16="http://schemas.microsoft.com/office/drawing/2014/main" id="{8207B908-8ACE-4B4A-89DF-CD444ACE8BC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619750" y="4295775"/>
            <a:ext cx="3268663"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BF548A1-B1BA-ED4B-B2E9-2CD4EE16F7C6}"/>
              </a:ext>
            </a:extLst>
          </p:cNvPr>
          <p:cNvPicPr>
            <a:picLocks noChangeAspect="1"/>
          </p:cNvPicPr>
          <p:nvPr/>
        </p:nvPicPr>
        <p:blipFill>
          <a:blip r:embed="rId9"/>
          <a:stretch>
            <a:fillRect/>
          </a:stretch>
        </p:blipFill>
        <p:spPr>
          <a:xfrm>
            <a:off x="3146543" y="5115422"/>
            <a:ext cx="2133600" cy="1598116"/>
          </a:xfrm>
          <a:prstGeom prst="rect">
            <a:avLst/>
          </a:prstGeom>
        </p:spPr>
      </p:pic>
      <p:cxnSp>
        <p:nvCxnSpPr>
          <p:cNvPr id="4" name="Straight Arrow Connector 3">
            <a:extLst>
              <a:ext uri="{FF2B5EF4-FFF2-40B4-BE49-F238E27FC236}">
                <a16:creationId xmlns:a16="http://schemas.microsoft.com/office/drawing/2014/main" id="{C7070390-A3C8-8244-AAEC-305B64737E8B}"/>
              </a:ext>
            </a:extLst>
          </p:cNvPr>
          <p:cNvCxnSpPr/>
          <p:nvPr/>
        </p:nvCxnSpPr>
        <p:spPr>
          <a:xfrm>
            <a:off x="4572000" y="5486400"/>
            <a:ext cx="457200" cy="15240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FEBC4EB1-EAD2-CB48-82B5-CFC242D24366}"/>
              </a:ext>
            </a:extLst>
          </p:cNvPr>
          <p:cNvCxnSpPr>
            <a:cxnSpLocks/>
          </p:cNvCxnSpPr>
          <p:nvPr/>
        </p:nvCxnSpPr>
        <p:spPr>
          <a:xfrm flipH="1">
            <a:off x="1219200" y="5727700"/>
            <a:ext cx="3733800" cy="749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2E813F9-B517-A040-A462-F1267C46CB14}"/>
              </a:ext>
            </a:extLst>
          </p:cNvPr>
          <p:cNvCxnSpPr>
            <a:cxnSpLocks/>
          </p:cNvCxnSpPr>
          <p:nvPr/>
        </p:nvCxnSpPr>
        <p:spPr>
          <a:xfrm flipH="1">
            <a:off x="1219201" y="5486400"/>
            <a:ext cx="3276599" cy="990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437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134" fill="hold"/>
                                        <p:tgtEl>
                                          <p:spTgt spid="2355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55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23558"/>
                                        </p:tgtEl>
                                      </p:cBhvr>
                                    </p:cmd>
                                  </p:childTnLst>
                                </p:cTn>
                              </p:par>
                            </p:childTnLst>
                          </p:cTn>
                        </p:par>
                      </p:childTnLst>
                    </p:cTn>
                  </p:par>
                </p:childTnLst>
              </p:cTn>
              <p:nextCondLst>
                <p:cond evt="onClick" delay="0">
                  <p:tgtEl>
                    <p:spTgt spid="23558"/>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2355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A891D488-5076-7641-9920-5E923F3B3CCC}"/>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Outline</a:t>
            </a:r>
          </a:p>
        </p:txBody>
      </p:sp>
      <p:sp>
        <p:nvSpPr>
          <p:cNvPr id="25602" name="Rectangle 3">
            <a:extLst>
              <a:ext uri="{FF2B5EF4-FFF2-40B4-BE49-F238E27FC236}">
                <a16:creationId xmlns:a16="http://schemas.microsoft.com/office/drawing/2014/main" id="{1AC181E1-2A4D-0B49-9FB9-24BBC3CBBCAA}"/>
              </a:ext>
            </a:extLst>
          </p:cNvPr>
          <p:cNvSpPr>
            <a:spLocks noGrp="1" noChangeArrowheads="1"/>
          </p:cNvSpPr>
          <p:nvPr>
            <p:ph type="body" idx="1"/>
          </p:nvPr>
        </p:nvSpPr>
        <p:spPr/>
        <p:txBody>
          <a:bodyPr/>
          <a:lstStyle/>
          <a:p>
            <a:pPr eaLnBrk="1" hangingPunct="1"/>
            <a:r>
              <a:rPr lang="en-US" altLang="en-US">
                <a:ea typeface="ＭＳ Ｐゴシック" panose="020B0600070205080204" pitchFamily="34" charset="-128"/>
              </a:rPr>
              <a:t>Pinhole camera model</a:t>
            </a:r>
          </a:p>
          <a:p>
            <a:pPr eaLnBrk="1" hangingPunct="1"/>
            <a:r>
              <a:rPr lang="en-US" altLang="en-US">
                <a:ea typeface="ＭＳ Ｐゴシック" panose="020B0600070205080204" pitchFamily="34" charset="-128"/>
              </a:rPr>
              <a:t>Basic (2-view) stereo algorithm</a:t>
            </a:r>
          </a:p>
          <a:p>
            <a:pPr lvl="1" eaLnBrk="1" hangingPunct="1"/>
            <a:r>
              <a:rPr lang="en-US" altLang="en-US">
                <a:ea typeface="ＭＳ Ｐゴシック" panose="020B0600070205080204" pitchFamily="34" charset="-128"/>
              </a:rPr>
              <a:t>Equations</a:t>
            </a:r>
          </a:p>
          <a:p>
            <a:pPr lvl="1" eaLnBrk="1" hangingPunct="1"/>
            <a:r>
              <a:rPr lang="en-US" altLang="en-US">
                <a:ea typeface="ＭＳ Ｐゴシック" panose="020B0600070205080204" pitchFamily="34" charset="-128"/>
              </a:rPr>
              <a:t>Window-based matching (SSD)</a:t>
            </a:r>
          </a:p>
          <a:p>
            <a:pPr lvl="1" eaLnBrk="1" hangingPunct="1"/>
            <a:r>
              <a:rPr lang="en-US" altLang="en-US">
                <a:ea typeface="ＭＳ Ｐゴシック" panose="020B0600070205080204" pitchFamily="34" charset="-128"/>
              </a:rPr>
              <a:t>Dynamic programming</a:t>
            </a:r>
          </a:p>
          <a:p>
            <a:pPr eaLnBrk="1" hangingPunct="1"/>
            <a:r>
              <a:rPr lang="en-US" altLang="en-US">
                <a:ea typeface="ＭＳ Ｐゴシック" panose="020B0600070205080204" pitchFamily="34" charset="-128"/>
              </a:rPr>
              <a:t>Multiple view stereo</a:t>
            </a:r>
          </a:p>
        </p:txBody>
      </p:sp>
    </p:spTree>
    <p:extLst>
      <p:ext uri="{BB962C8B-B14F-4D97-AF65-F5344CB8AC3E}">
        <p14:creationId xmlns:p14="http://schemas.microsoft.com/office/powerpoint/2010/main" val="1992186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a:extLst>
              <a:ext uri="{FF2B5EF4-FFF2-40B4-BE49-F238E27FC236}">
                <a16:creationId xmlns:a16="http://schemas.microsoft.com/office/drawing/2014/main" id="{9590F348-3703-2F43-B599-205B599DF95A}"/>
              </a:ext>
            </a:extLst>
          </p:cNvPr>
          <p:cNvSpPr>
            <a:spLocks noGrp="1" noChangeArrowheads="1"/>
          </p:cNvSpPr>
          <p:nvPr>
            <p:ph type="title"/>
          </p:nvPr>
        </p:nvSpPr>
        <p:spPr/>
        <p:txBody>
          <a:bodyPr/>
          <a:lstStyle/>
          <a:p>
            <a:pPr eaLnBrk="1" hangingPunct="1"/>
            <a:r>
              <a:rPr lang="en-US" altLang="en-US" dirty="0">
                <a:ea typeface="ＭＳ Ｐゴシック" panose="020B0600070205080204" pitchFamily="34" charset="-128"/>
              </a:rPr>
              <a:t>Review: Pinhole Camera Model</a:t>
            </a:r>
          </a:p>
        </p:txBody>
      </p:sp>
      <p:sp>
        <p:nvSpPr>
          <p:cNvPr id="29698" name="Line 4">
            <a:extLst>
              <a:ext uri="{FF2B5EF4-FFF2-40B4-BE49-F238E27FC236}">
                <a16:creationId xmlns:a16="http://schemas.microsoft.com/office/drawing/2014/main" id="{FC30A532-2940-9149-9E94-18EF97986E7C}"/>
              </a:ext>
            </a:extLst>
          </p:cNvPr>
          <p:cNvSpPr>
            <a:spLocks noChangeShapeType="1"/>
          </p:cNvSpPr>
          <p:nvPr/>
        </p:nvSpPr>
        <p:spPr bwMode="auto">
          <a:xfrm>
            <a:off x="3854450" y="3384550"/>
            <a:ext cx="3841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699" name="Oval 5">
            <a:extLst>
              <a:ext uri="{FF2B5EF4-FFF2-40B4-BE49-F238E27FC236}">
                <a16:creationId xmlns:a16="http://schemas.microsoft.com/office/drawing/2014/main" id="{2DF5B2E1-EAD1-464E-93BF-B4D5B08C7045}"/>
              </a:ext>
            </a:extLst>
          </p:cNvPr>
          <p:cNvSpPr>
            <a:spLocks noChangeArrowheads="1"/>
          </p:cNvSpPr>
          <p:nvPr/>
        </p:nvSpPr>
        <p:spPr bwMode="auto">
          <a:xfrm>
            <a:off x="3810000" y="3344863"/>
            <a:ext cx="76200" cy="76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00" name="Line 18">
            <a:extLst>
              <a:ext uri="{FF2B5EF4-FFF2-40B4-BE49-F238E27FC236}">
                <a16:creationId xmlns:a16="http://schemas.microsoft.com/office/drawing/2014/main" id="{4AF6EEB5-672A-604A-A63C-7B8EEFB8EF8F}"/>
              </a:ext>
            </a:extLst>
          </p:cNvPr>
          <p:cNvSpPr>
            <a:spLocks noChangeShapeType="1"/>
          </p:cNvSpPr>
          <p:nvPr/>
        </p:nvSpPr>
        <p:spPr bwMode="auto">
          <a:xfrm flipV="1">
            <a:off x="3860800" y="3371850"/>
            <a:ext cx="0" cy="695325"/>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29701" name="Line 19">
            <a:extLst>
              <a:ext uri="{FF2B5EF4-FFF2-40B4-BE49-F238E27FC236}">
                <a16:creationId xmlns:a16="http://schemas.microsoft.com/office/drawing/2014/main" id="{323B7C7A-ACD0-FC44-8CBF-E5C0AE23A627}"/>
              </a:ext>
            </a:extLst>
          </p:cNvPr>
          <p:cNvSpPr>
            <a:spLocks noChangeShapeType="1"/>
          </p:cNvSpPr>
          <p:nvPr/>
        </p:nvSpPr>
        <p:spPr bwMode="auto">
          <a:xfrm rot="5400000" flipV="1">
            <a:off x="4207669" y="3029744"/>
            <a:ext cx="1587" cy="69532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02" name="Line 20">
            <a:extLst>
              <a:ext uri="{FF2B5EF4-FFF2-40B4-BE49-F238E27FC236}">
                <a16:creationId xmlns:a16="http://schemas.microsoft.com/office/drawing/2014/main" id="{52DD4DD9-9EFC-EE4E-987B-47BF6429CB08}"/>
              </a:ext>
            </a:extLst>
          </p:cNvPr>
          <p:cNvSpPr>
            <a:spLocks noChangeShapeType="1"/>
          </p:cNvSpPr>
          <p:nvPr/>
        </p:nvSpPr>
        <p:spPr bwMode="auto">
          <a:xfrm flipH="1">
            <a:off x="3565525" y="3378200"/>
            <a:ext cx="295275" cy="37147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703" name="Text Box 35">
            <a:extLst>
              <a:ext uri="{FF2B5EF4-FFF2-40B4-BE49-F238E27FC236}">
                <a16:creationId xmlns:a16="http://schemas.microsoft.com/office/drawing/2014/main" id="{1F4BB70F-03EC-334D-B4CA-5CB055126804}"/>
              </a:ext>
            </a:extLst>
          </p:cNvPr>
          <p:cNvSpPr txBox="1">
            <a:spLocks noChangeArrowheads="1"/>
          </p:cNvSpPr>
          <p:nvPr/>
        </p:nvSpPr>
        <p:spPr bwMode="auto">
          <a:xfrm>
            <a:off x="3467100" y="3128963"/>
            <a:ext cx="349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p>
        </p:txBody>
      </p:sp>
      <p:sp>
        <p:nvSpPr>
          <p:cNvPr id="29704" name="Freeform 36">
            <a:extLst>
              <a:ext uri="{FF2B5EF4-FFF2-40B4-BE49-F238E27FC236}">
                <a16:creationId xmlns:a16="http://schemas.microsoft.com/office/drawing/2014/main" id="{9C8D112E-3DBC-7F45-A998-F99C1C9587FC}"/>
              </a:ext>
            </a:extLst>
          </p:cNvPr>
          <p:cNvSpPr>
            <a:spLocks/>
          </p:cNvSpPr>
          <p:nvPr/>
        </p:nvSpPr>
        <p:spPr bwMode="auto">
          <a:xfrm>
            <a:off x="5116513" y="2043113"/>
            <a:ext cx="881062" cy="2732087"/>
          </a:xfrm>
          <a:custGeom>
            <a:avLst/>
            <a:gdLst>
              <a:gd name="T0" fmla="*/ 881062 w 555"/>
              <a:gd name="T1" fmla="*/ 0 h 1721"/>
              <a:gd name="T2" fmla="*/ 0 w 555"/>
              <a:gd name="T3" fmla="*/ 762000 h 1721"/>
              <a:gd name="T4" fmla="*/ 0 w 555"/>
              <a:gd name="T5" fmla="*/ 2732087 h 1721"/>
              <a:gd name="T6" fmla="*/ 881062 w 555"/>
              <a:gd name="T7" fmla="*/ 1839912 h 1721"/>
              <a:gd name="T8" fmla="*/ 881062 w 555"/>
              <a:gd name="T9" fmla="*/ 0 h 1721"/>
              <a:gd name="T10" fmla="*/ 0 60000 65536"/>
              <a:gd name="T11" fmla="*/ 0 60000 65536"/>
              <a:gd name="T12" fmla="*/ 0 60000 65536"/>
              <a:gd name="T13" fmla="*/ 0 60000 65536"/>
              <a:gd name="T14" fmla="*/ 0 60000 65536"/>
              <a:gd name="T15" fmla="*/ 0 w 555"/>
              <a:gd name="T16" fmla="*/ 0 h 1721"/>
              <a:gd name="T17" fmla="*/ 555 w 555"/>
              <a:gd name="T18" fmla="*/ 1721 h 1721"/>
            </a:gdLst>
            <a:ahLst/>
            <a:cxnLst>
              <a:cxn ang="T10">
                <a:pos x="T0" y="T1"/>
              </a:cxn>
              <a:cxn ang="T11">
                <a:pos x="T2" y="T3"/>
              </a:cxn>
              <a:cxn ang="T12">
                <a:pos x="T4" y="T5"/>
              </a:cxn>
              <a:cxn ang="T13">
                <a:pos x="T6" y="T7"/>
              </a:cxn>
              <a:cxn ang="T14">
                <a:pos x="T8" y="T9"/>
              </a:cxn>
            </a:cxnLst>
            <a:rect l="T15" t="T16" r="T17" b="T18"/>
            <a:pathLst>
              <a:path w="555" h="1721">
                <a:moveTo>
                  <a:pt x="555" y="0"/>
                </a:moveTo>
                <a:lnTo>
                  <a:pt x="0" y="480"/>
                </a:lnTo>
                <a:lnTo>
                  <a:pt x="0" y="1721"/>
                </a:lnTo>
                <a:lnTo>
                  <a:pt x="555" y="1159"/>
                </a:lnTo>
                <a:lnTo>
                  <a:pt x="555"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9705" name="Text Box 37">
            <a:extLst>
              <a:ext uri="{FF2B5EF4-FFF2-40B4-BE49-F238E27FC236}">
                <a16:creationId xmlns:a16="http://schemas.microsoft.com/office/drawing/2014/main" id="{7EBF9694-5F2A-3F4C-AF16-F4FE8D727A50}"/>
              </a:ext>
            </a:extLst>
          </p:cNvPr>
          <p:cNvSpPr txBox="1">
            <a:spLocks noChangeArrowheads="1"/>
          </p:cNvSpPr>
          <p:nvPr/>
        </p:nvSpPr>
        <p:spPr bwMode="auto">
          <a:xfrm>
            <a:off x="4327525" y="1909763"/>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Virtual image</a:t>
            </a:r>
          </a:p>
        </p:txBody>
      </p:sp>
      <p:grpSp>
        <p:nvGrpSpPr>
          <p:cNvPr id="29706" name="Group 40">
            <a:extLst>
              <a:ext uri="{FF2B5EF4-FFF2-40B4-BE49-F238E27FC236}">
                <a16:creationId xmlns:a16="http://schemas.microsoft.com/office/drawing/2014/main" id="{EC508788-7F06-C044-AE9C-572BDFACB01E}"/>
              </a:ext>
            </a:extLst>
          </p:cNvPr>
          <p:cNvGrpSpPr>
            <a:grpSpLocks/>
          </p:cNvGrpSpPr>
          <p:nvPr/>
        </p:nvGrpSpPr>
        <p:grpSpPr bwMode="auto">
          <a:xfrm>
            <a:off x="5510213" y="3309938"/>
            <a:ext cx="130175" cy="130175"/>
            <a:chOff x="1955" y="3353"/>
            <a:chExt cx="82" cy="82"/>
          </a:xfrm>
        </p:grpSpPr>
        <p:sp>
          <p:nvSpPr>
            <p:cNvPr id="29737" name="Line 38">
              <a:extLst>
                <a:ext uri="{FF2B5EF4-FFF2-40B4-BE49-F238E27FC236}">
                  <a16:creationId xmlns:a16="http://schemas.microsoft.com/office/drawing/2014/main" id="{A73BA07B-9066-0849-9C25-73D9B47B6351}"/>
                </a:ext>
              </a:extLst>
            </p:cNvPr>
            <p:cNvSpPr>
              <a:spLocks noChangeShapeType="1"/>
            </p:cNvSpPr>
            <p:nvPr/>
          </p:nvSpPr>
          <p:spPr bwMode="auto">
            <a:xfrm flipH="1">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9738" name="Line 39">
              <a:extLst>
                <a:ext uri="{FF2B5EF4-FFF2-40B4-BE49-F238E27FC236}">
                  <a16:creationId xmlns:a16="http://schemas.microsoft.com/office/drawing/2014/main" id="{C03D8363-1154-8046-A560-2423DDBC1F29}"/>
                </a:ext>
              </a:extLst>
            </p:cNvPr>
            <p:cNvSpPr>
              <a:spLocks noChangeShapeType="1"/>
            </p:cNvSpPr>
            <p:nvPr/>
          </p:nvSpPr>
          <p:spPr bwMode="auto">
            <a:xfrm>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29707" name="Line 41">
            <a:extLst>
              <a:ext uri="{FF2B5EF4-FFF2-40B4-BE49-F238E27FC236}">
                <a16:creationId xmlns:a16="http://schemas.microsoft.com/office/drawing/2014/main" id="{151F69F6-DEEB-1A4B-8887-89E8A390A18D}"/>
              </a:ext>
            </a:extLst>
          </p:cNvPr>
          <p:cNvSpPr>
            <a:spLocks noChangeShapeType="1"/>
          </p:cNvSpPr>
          <p:nvPr/>
        </p:nvSpPr>
        <p:spPr bwMode="auto">
          <a:xfrm>
            <a:off x="5573713" y="3417888"/>
            <a:ext cx="0" cy="22860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9708" name="Line 42">
            <a:extLst>
              <a:ext uri="{FF2B5EF4-FFF2-40B4-BE49-F238E27FC236}">
                <a16:creationId xmlns:a16="http://schemas.microsoft.com/office/drawing/2014/main" id="{6AB9FBDC-74B9-DE42-8C01-70BA5671AE82}"/>
              </a:ext>
            </a:extLst>
          </p:cNvPr>
          <p:cNvSpPr>
            <a:spLocks noChangeShapeType="1"/>
          </p:cNvSpPr>
          <p:nvPr/>
        </p:nvSpPr>
        <p:spPr bwMode="auto">
          <a:xfrm>
            <a:off x="3852863" y="3538538"/>
            <a:ext cx="1720850" cy="0"/>
          </a:xfrm>
          <a:prstGeom prst="line">
            <a:avLst/>
          </a:prstGeom>
          <a:noFill/>
          <a:ln w="12700">
            <a:solidFill>
              <a:schemeClr val="tx1"/>
            </a:solidFill>
            <a:miter lim="800000"/>
            <a:headEnd type="arrow" w="med" len="me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29709" name="Text Box 43">
            <a:extLst>
              <a:ext uri="{FF2B5EF4-FFF2-40B4-BE49-F238E27FC236}">
                <a16:creationId xmlns:a16="http://schemas.microsoft.com/office/drawing/2014/main" id="{86DCEE1A-95CF-EE4C-90F8-4B4BFEECD424}"/>
              </a:ext>
            </a:extLst>
          </p:cNvPr>
          <p:cNvSpPr txBox="1">
            <a:spLocks noChangeArrowheads="1"/>
          </p:cNvSpPr>
          <p:nvPr/>
        </p:nvSpPr>
        <p:spPr bwMode="auto">
          <a:xfrm>
            <a:off x="4614863" y="3497263"/>
            <a:ext cx="24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f</a:t>
            </a:r>
          </a:p>
        </p:txBody>
      </p:sp>
      <p:sp>
        <p:nvSpPr>
          <p:cNvPr id="29710" name="Text Box 44">
            <a:extLst>
              <a:ext uri="{FF2B5EF4-FFF2-40B4-BE49-F238E27FC236}">
                <a16:creationId xmlns:a16="http://schemas.microsoft.com/office/drawing/2014/main" id="{981C8595-C5D8-ED43-A001-CE45991486EC}"/>
              </a:ext>
            </a:extLst>
          </p:cNvPr>
          <p:cNvSpPr txBox="1">
            <a:spLocks noChangeArrowheads="1"/>
          </p:cNvSpPr>
          <p:nvPr/>
        </p:nvSpPr>
        <p:spPr bwMode="auto">
          <a:xfrm>
            <a:off x="3303588" y="35956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29711" name="Text Box 45">
            <a:extLst>
              <a:ext uri="{FF2B5EF4-FFF2-40B4-BE49-F238E27FC236}">
                <a16:creationId xmlns:a16="http://schemas.microsoft.com/office/drawing/2014/main" id="{09FF344E-161D-684D-8029-D181149A711B}"/>
              </a:ext>
            </a:extLst>
          </p:cNvPr>
          <p:cNvSpPr txBox="1">
            <a:spLocks noChangeArrowheads="1"/>
          </p:cNvSpPr>
          <p:nvPr/>
        </p:nvSpPr>
        <p:spPr bwMode="auto">
          <a:xfrm>
            <a:off x="3706813" y="3989388"/>
            <a:ext cx="29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29712" name="Text Box 46">
            <a:extLst>
              <a:ext uri="{FF2B5EF4-FFF2-40B4-BE49-F238E27FC236}">
                <a16:creationId xmlns:a16="http://schemas.microsoft.com/office/drawing/2014/main" id="{1ED36522-91D1-E44D-B2AD-47BBD7AC03B8}"/>
              </a:ext>
            </a:extLst>
          </p:cNvPr>
          <p:cNvSpPr txBox="1">
            <a:spLocks noChangeArrowheads="1"/>
          </p:cNvSpPr>
          <p:nvPr/>
        </p:nvSpPr>
        <p:spPr bwMode="auto">
          <a:xfrm>
            <a:off x="4491038" y="3063875"/>
            <a:ext cx="285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grpSp>
        <p:nvGrpSpPr>
          <p:cNvPr id="3" name="Group 50">
            <a:extLst>
              <a:ext uri="{FF2B5EF4-FFF2-40B4-BE49-F238E27FC236}">
                <a16:creationId xmlns:a16="http://schemas.microsoft.com/office/drawing/2014/main" id="{B129C778-103E-6E44-B476-1153231B4A9A}"/>
              </a:ext>
            </a:extLst>
          </p:cNvPr>
          <p:cNvGrpSpPr>
            <a:grpSpLocks/>
          </p:cNvGrpSpPr>
          <p:nvPr/>
        </p:nvGrpSpPr>
        <p:grpSpPr bwMode="auto">
          <a:xfrm>
            <a:off x="528638" y="1701800"/>
            <a:ext cx="7945437" cy="2271713"/>
            <a:chOff x="333" y="1072"/>
            <a:chExt cx="5005" cy="1431"/>
          </a:xfrm>
        </p:grpSpPr>
        <p:grpSp>
          <p:nvGrpSpPr>
            <p:cNvPr id="29729" name="Group 48">
              <a:extLst>
                <a:ext uri="{FF2B5EF4-FFF2-40B4-BE49-F238E27FC236}">
                  <a16:creationId xmlns:a16="http://schemas.microsoft.com/office/drawing/2014/main" id="{B7409C5C-52E2-5343-B53F-8B58CBF49900}"/>
                </a:ext>
              </a:extLst>
            </p:cNvPr>
            <p:cNvGrpSpPr>
              <a:grpSpLocks/>
            </p:cNvGrpSpPr>
            <p:nvPr/>
          </p:nvGrpSpPr>
          <p:grpSpPr bwMode="auto">
            <a:xfrm>
              <a:off x="2427" y="1171"/>
              <a:ext cx="2911" cy="1332"/>
              <a:chOff x="2427" y="1171"/>
              <a:chExt cx="2911" cy="1332"/>
            </a:xfrm>
          </p:grpSpPr>
          <p:sp>
            <p:nvSpPr>
              <p:cNvPr id="29731" name="Line 2">
                <a:extLst>
                  <a:ext uri="{FF2B5EF4-FFF2-40B4-BE49-F238E27FC236}">
                    <a16:creationId xmlns:a16="http://schemas.microsoft.com/office/drawing/2014/main" id="{DFEC4EA6-F980-A14E-8865-293AB5DDA1B6}"/>
                  </a:ext>
                </a:extLst>
              </p:cNvPr>
              <p:cNvSpPr>
                <a:spLocks noChangeShapeType="1"/>
              </p:cNvSpPr>
              <p:nvPr/>
            </p:nvSpPr>
            <p:spPr bwMode="auto">
              <a:xfrm flipH="1">
                <a:off x="2427" y="1556"/>
                <a:ext cx="2181" cy="56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732" name="Oval 12">
                <a:extLst>
                  <a:ext uri="{FF2B5EF4-FFF2-40B4-BE49-F238E27FC236}">
                    <a16:creationId xmlns:a16="http://schemas.microsoft.com/office/drawing/2014/main" id="{3B6D1E41-A6EC-5E4C-8858-C699289AC6B3}"/>
                  </a:ext>
                </a:extLst>
              </p:cNvPr>
              <p:cNvSpPr>
                <a:spLocks noChangeArrowheads="1"/>
              </p:cNvSpPr>
              <p:nvPr/>
            </p:nvSpPr>
            <p:spPr bwMode="auto">
              <a:xfrm>
                <a:off x="3534" y="1807"/>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33" name="Oval 13">
                <a:extLst>
                  <a:ext uri="{FF2B5EF4-FFF2-40B4-BE49-F238E27FC236}">
                    <a16:creationId xmlns:a16="http://schemas.microsoft.com/office/drawing/2014/main" id="{A0D35D94-B466-974A-A012-B371760A5580}"/>
                  </a:ext>
                </a:extLst>
              </p:cNvPr>
              <p:cNvSpPr>
                <a:spLocks noChangeArrowheads="1"/>
              </p:cNvSpPr>
              <p:nvPr/>
            </p:nvSpPr>
            <p:spPr bwMode="auto">
              <a:xfrm>
                <a:off x="4583" y="1536"/>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34" name="Freeform 27">
                <a:extLst>
                  <a:ext uri="{FF2B5EF4-FFF2-40B4-BE49-F238E27FC236}">
                    <a16:creationId xmlns:a16="http://schemas.microsoft.com/office/drawing/2014/main" id="{FD72EC9A-DF67-2D4E-AE35-B96654393EAF}"/>
                  </a:ext>
                </a:extLst>
              </p:cNvPr>
              <p:cNvSpPr>
                <a:spLocks/>
              </p:cNvSpPr>
              <p:nvPr/>
            </p:nvSpPr>
            <p:spPr bwMode="auto">
              <a:xfrm>
                <a:off x="4612" y="1467"/>
                <a:ext cx="242" cy="1036"/>
              </a:xfrm>
              <a:custGeom>
                <a:avLst/>
                <a:gdLst>
                  <a:gd name="T0" fmla="*/ 65 w 242"/>
                  <a:gd name="T1" fmla="*/ 0 h 1036"/>
                  <a:gd name="T2" fmla="*/ 3 w 242"/>
                  <a:gd name="T3" fmla="*/ 90 h 1036"/>
                  <a:gd name="T4" fmla="*/ 37 w 242"/>
                  <a:gd name="T5" fmla="*/ 172 h 1036"/>
                  <a:gd name="T6" fmla="*/ 78 w 242"/>
                  <a:gd name="T7" fmla="*/ 316 h 1036"/>
                  <a:gd name="T8" fmla="*/ 85 w 242"/>
                  <a:gd name="T9" fmla="*/ 432 h 1036"/>
                  <a:gd name="T10" fmla="*/ 92 w 242"/>
                  <a:gd name="T11" fmla="*/ 453 h 1036"/>
                  <a:gd name="T12" fmla="*/ 202 w 242"/>
                  <a:gd name="T13" fmla="*/ 487 h 1036"/>
                  <a:gd name="T14" fmla="*/ 215 w 242"/>
                  <a:gd name="T15" fmla="*/ 666 h 1036"/>
                  <a:gd name="T16" fmla="*/ 202 w 242"/>
                  <a:gd name="T17" fmla="*/ 823 h 1036"/>
                  <a:gd name="T18" fmla="*/ 174 w 242"/>
                  <a:gd name="T19" fmla="*/ 885 h 1036"/>
                  <a:gd name="T20" fmla="*/ 188 w 242"/>
                  <a:gd name="T21" fmla="*/ 1036 h 10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036"/>
                  <a:gd name="T35" fmla="*/ 242 w 242"/>
                  <a:gd name="T36" fmla="*/ 1036 h 10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036">
                    <a:moveTo>
                      <a:pt x="65" y="0"/>
                    </a:moveTo>
                    <a:cubicBezTo>
                      <a:pt x="29" y="12"/>
                      <a:pt x="14" y="56"/>
                      <a:pt x="3" y="90"/>
                    </a:cubicBezTo>
                    <a:cubicBezTo>
                      <a:pt x="8" y="129"/>
                      <a:pt x="0" y="159"/>
                      <a:pt x="37" y="172"/>
                    </a:cubicBezTo>
                    <a:cubicBezTo>
                      <a:pt x="54" y="221"/>
                      <a:pt x="69" y="265"/>
                      <a:pt x="78" y="316"/>
                    </a:cubicBezTo>
                    <a:cubicBezTo>
                      <a:pt x="80" y="355"/>
                      <a:pt x="81" y="393"/>
                      <a:pt x="85" y="432"/>
                    </a:cubicBezTo>
                    <a:cubicBezTo>
                      <a:pt x="86" y="439"/>
                      <a:pt x="86" y="449"/>
                      <a:pt x="92" y="453"/>
                    </a:cubicBezTo>
                    <a:cubicBezTo>
                      <a:pt x="117" y="471"/>
                      <a:pt x="170" y="479"/>
                      <a:pt x="202" y="487"/>
                    </a:cubicBezTo>
                    <a:cubicBezTo>
                      <a:pt x="240" y="549"/>
                      <a:pt x="242" y="586"/>
                      <a:pt x="215" y="666"/>
                    </a:cubicBezTo>
                    <a:cubicBezTo>
                      <a:pt x="222" y="718"/>
                      <a:pt x="227" y="775"/>
                      <a:pt x="202" y="823"/>
                    </a:cubicBezTo>
                    <a:cubicBezTo>
                      <a:pt x="192" y="843"/>
                      <a:pt x="174" y="885"/>
                      <a:pt x="174" y="885"/>
                    </a:cubicBezTo>
                    <a:cubicBezTo>
                      <a:pt x="181" y="938"/>
                      <a:pt x="188" y="982"/>
                      <a:pt x="188" y="1036"/>
                    </a:cubicBezTo>
                  </a:path>
                </a:pathLst>
              </a:cu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29735" name="Text Box 34">
                <a:extLst>
                  <a:ext uri="{FF2B5EF4-FFF2-40B4-BE49-F238E27FC236}">
                    <a16:creationId xmlns:a16="http://schemas.microsoft.com/office/drawing/2014/main" id="{09AD9C82-A938-824C-9542-7800E7FCDCA7}"/>
                  </a:ext>
                </a:extLst>
              </p:cNvPr>
              <p:cNvSpPr txBox="1">
                <a:spLocks noChangeArrowheads="1"/>
              </p:cNvSpPr>
              <p:nvPr/>
            </p:nvSpPr>
            <p:spPr bwMode="auto">
              <a:xfrm>
                <a:off x="4324" y="1171"/>
                <a:ext cx="101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P = (X,Y,Z)</a:t>
                </a:r>
              </a:p>
            </p:txBody>
          </p:sp>
          <p:sp>
            <p:nvSpPr>
              <p:cNvPr id="29736" name="Text Box 47">
                <a:extLst>
                  <a:ext uri="{FF2B5EF4-FFF2-40B4-BE49-F238E27FC236}">
                    <a16:creationId xmlns:a16="http://schemas.microsoft.com/office/drawing/2014/main" id="{FC113EB0-9912-1244-BE86-4B0CC0492F3A}"/>
                  </a:ext>
                </a:extLst>
              </p:cNvPr>
              <p:cNvSpPr txBox="1">
                <a:spLocks noChangeArrowheads="1"/>
              </p:cNvSpPr>
              <p:nvPr/>
            </p:nvSpPr>
            <p:spPr bwMode="auto">
              <a:xfrm>
                <a:off x="3494" y="1494"/>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Q</a:t>
                </a:r>
              </a:p>
            </p:txBody>
          </p:sp>
        </p:grpSp>
        <p:sp>
          <p:nvSpPr>
            <p:cNvPr id="29730" name="Text Box 49">
              <a:extLst>
                <a:ext uri="{FF2B5EF4-FFF2-40B4-BE49-F238E27FC236}">
                  <a16:creationId xmlns:a16="http://schemas.microsoft.com/office/drawing/2014/main" id="{168B4007-B2C5-D148-A446-39159514577F}"/>
                </a:ext>
              </a:extLst>
            </p:cNvPr>
            <p:cNvSpPr txBox="1">
              <a:spLocks noChangeArrowheads="1"/>
            </p:cNvSpPr>
            <p:nvPr/>
          </p:nvSpPr>
          <p:spPr bwMode="auto">
            <a:xfrm>
              <a:off x="333" y="1072"/>
              <a:ext cx="1802"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dirty="0"/>
                <a:t>3D scene point </a:t>
              </a:r>
              <a:r>
                <a:rPr lang="en-US" altLang="en-US" sz="2000" i="1" dirty="0">
                  <a:latin typeface="Times New Roman" panose="02020603050405020304" pitchFamily="18" charset="0"/>
                </a:rPr>
                <a:t>P</a:t>
              </a:r>
              <a:r>
                <a:rPr lang="en-US" altLang="en-US" sz="1800" dirty="0"/>
                <a:t> is projected to a 2D point </a:t>
              </a:r>
              <a:r>
                <a:rPr lang="en-US" altLang="en-US" sz="2000" i="1" dirty="0">
                  <a:latin typeface="Times New Roman" panose="02020603050405020304" pitchFamily="18" charset="0"/>
                </a:rPr>
                <a:t>Q</a:t>
              </a:r>
              <a:r>
                <a:rPr lang="en-US" altLang="en-US" sz="1800" dirty="0"/>
                <a:t> in the virtual image plane</a:t>
              </a:r>
            </a:p>
          </p:txBody>
        </p:sp>
      </p:grpSp>
      <p:grpSp>
        <p:nvGrpSpPr>
          <p:cNvPr id="6" name="Group 70">
            <a:extLst>
              <a:ext uri="{FF2B5EF4-FFF2-40B4-BE49-F238E27FC236}">
                <a16:creationId xmlns:a16="http://schemas.microsoft.com/office/drawing/2014/main" id="{9B0FE8D1-4D63-F74A-A95C-AD13BC4EF200}"/>
              </a:ext>
            </a:extLst>
          </p:cNvPr>
          <p:cNvGrpSpPr>
            <a:grpSpLocks/>
          </p:cNvGrpSpPr>
          <p:nvPr/>
        </p:nvGrpSpPr>
        <p:grpSpPr bwMode="auto">
          <a:xfrm>
            <a:off x="582613" y="4194175"/>
            <a:ext cx="7167562" cy="2193925"/>
            <a:chOff x="367" y="2642"/>
            <a:chExt cx="4515" cy="1382"/>
          </a:xfrm>
        </p:grpSpPr>
        <p:sp>
          <p:nvSpPr>
            <p:cNvPr id="29716" name="Text Box 53">
              <a:extLst>
                <a:ext uri="{FF2B5EF4-FFF2-40B4-BE49-F238E27FC236}">
                  <a16:creationId xmlns:a16="http://schemas.microsoft.com/office/drawing/2014/main" id="{919FC0E4-45F4-6045-B6FC-FB902EFD1536}"/>
                </a:ext>
              </a:extLst>
            </p:cNvPr>
            <p:cNvSpPr txBox="1">
              <a:spLocks noChangeArrowheads="1"/>
            </p:cNvSpPr>
            <p:nvPr/>
          </p:nvSpPr>
          <p:spPr bwMode="auto">
            <a:xfrm>
              <a:off x="367" y="2642"/>
              <a:ext cx="172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dirty="0"/>
                <a:t>The 2D coordinates in the image are given by</a:t>
              </a:r>
            </a:p>
          </p:txBody>
        </p:sp>
        <p:pic>
          <p:nvPicPr>
            <p:cNvPr id="29717" name="Picture 57" descr="u">
              <a:extLst>
                <a:ext uri="{FF2B5EF4-FFF2-40B4-BE49-F238E27FC236}">
                  <a16:creationId xmlns:a16="http://schemas.microsoft.com/office/drawing/2014/main" id="{6F6E3943-5AFA-754F-AB7F-BB95FE735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 y="3265"/>
              <a:ext cx="1670"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8" name="Rectangle 59">
              <a:extLst>
                <a:ext uri="{FF2B5EF4-FFF2-40B4-BE49-F238E27FC236}">
                  <a16:creationId xmlns:a16="http://schemas.microsoft.com/office/drawing/2014/main" id="{A735EC4C-B4C1-9344-B579-AA20E92A4510}"/>
                </a:ext>
              </a:extLst>
            </p:cNvPr>
            <p:cNvSpPr>
              <a:spLocks noChangeArrowheads="1"/>
            </p:cNvSpPr>
            <p:nvPr/>
          </p:nvSpPr>
          <p:spPr bwMode="auto">
            <a:xfrm>
              <a:off x="3840" y="2894"/>
              <a:ext cx="1042" cy="107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19" name="AutoShape 60">
              <a:extLst>
                <a:ext uri="{FF2B5EF4-FFF2-40B4-BE49-F238E27FC236}">
                  <a16:creationId xmlns:a16="http://schemas.microsoft.com/office/drawing/2014/main" id="{9EEDBAD0-E2B6-1D45-BF5A-37A0AE764820}"/>
                </a:ext>
              </a:extLst>
            </p:cNvPr>
            <p:cNvSpPr>
              <a:spLocks noChangeArrowheads="1"/>
            </p:cNvSpPr>
            <p:nvPr/>
          </p:nvSpPr>
          <p:spPr bwMode="auto">
            <a:xfrm rot="5400000">
              <a:off x="3497" y="2846"/>
              <a:ext cx="274" cy="274"/>
            </a:xfrm>
            <a:custGeom>
              <a:avLst/>
              <a:gdLst>
                <a:gd name="T0" fmla="*/ 2 w 21600"/>
                <a:gd name="T1" fmla="*/ 0 h 21600"/>
                <a:gd name="T2" fmla="*/ 1 w 21600"/>
                <a:gd name="T3" fmla="*/ 1 h 21600"/>
                <a:gd name="T4" fmla="*/ 0 w 21600"/>
                <a:gd name="T5" fmla="*/ 3 h 21600"/>
                <a:gd name="T6" fmla="*/ 1 w 21600"/>
                <a:gd name="T7" fmla="*/ 3 h 21600"/>
                <a:gd name="T8" fmla="*/ 3 w 21600"/>
                <a:gd name="T9" fmla="*/ 2 h 21600"/>
                <a:gd name="T10" fmla="*/ 3 w 21600"/>
                <a:gd name="T11" fmla="*/ 1 h 21600"/>
                <a:gd name="T12" fmla="*/ 0 60000 65536"/>
                <a:gd name="T13" fmla="*/ 0 60000 65536"/>
                <a:gd name="T14" fmla="*/ 0 60000 65536"/>
                <a:gd name="T15" fmla="*/ 0 60000 65536"/>
                <a:gd name="T16" fmla="*/ 0 60000 65536"/>
                <a:gd name="T17" fmla="*/ 0 60000 65536"/>
                <a:gd name="T18" fmla="*/ 0 w 21600"/>
                <a:gd name="T19" fmla="*/ 14426 h 21600"/>
                <a:gd name="T20" fmla="*/ 18526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accent1"/>
            </a:solidFill>
            <a:ln w="12700">
              <a:solidFill>
                <a:schemeClr val="tx1"/>
              </a:solidFill>
              <a:miter lim="800000"/>
              <a:headEnd/>
              <a:tailEnd/>
            </a:ln>
          </p:spPr>
          <p:txBody>
            <a:bodyPr wrap="none" anchor="ctr"/>
            <a:lstStyle/>
            <a:p>
              <a:endParaRPr lang="en-US"/>
            </a:p>
          </p:txBody>
        </p:sp>
        <p:sp>
          <p:nvSpPr>
            <p:cNvPr id="29720" name="Oval 61">
              <a:extLst>
                <a:ext uri="{FF2B5EF4-FFF2-40B4-BE49-F238E27FC236}">
                  <a16:creationId xmlns:a16="http://schemas.microsoft.com/office/drawing/2014/main" id="{026981BA-6E2B-494D-9251-B410A39A9CFA}"/>
                </a:ext>
              </a:extLst>
            </p:cNvPr>
            <p:cNvSpPr>
              <a:spLocks noChangeArrowheads="1"/>
            </p:cNvSpPr>
            <p:nvPr/>
          </p:nvSpPr>
          <p:spPr bwMode="auto">
            <a:xfrm>
              <a:off x="4091" y="3169"/>
              <a:ext cx="56" cy="56"/>
            </a:xfrm>
            <a:prstGeom prst="ellipse">
              <a:avLst/>
            </a:prstGeom>
            <a:solidFill>
              <a:srgbClr val="FF0000"/>
            </a:solidFill>
            <a:ln w="12700">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29721" name="Text Box 62">
              <a:extLst>
                <a:ext uri="{FF2B5EF4-FFF2-40B4-BE49-F238E27FC236}">
                  <a16:creationId xmlns:a16="http://schemas.microsoft.com/office/drawing/2014/main" id="{9491E44D-B858-7E4F-B709-2F3538034BE1}"/>
                </a:ext>
              </a:extLst>
            </p:cNvPr>
            <p:cNvSpPr txBox="1">
              <a:spLocks noChangeArrowheads="1"/>
            </p:cNvSpPr>
            <p:nvPr/>
          </p:nvSpPr>
          <p:spPr bwMode="auto">
            <a:xfrm>
              <a:off x="4106" y="3053"/>
              <a:ext cx="4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(u,v)</a:t>
              </a:r>
            </a:p>
          </p:txBody>
        </p:sp>
        <p:sp>
          <p:nvSpPr>
            <p:cNvPr id="29722" name="Text Box 65">
              <a:extLst>
                <a:ext uri="{FF2B5EF4-FFF2-40B4-BE49-F238E27FC236}">
                  <a16:creationId xmlns:a16="http://schemas.microsoft.com/office/drawing/2014/main" id="{AE7F8783-289B-2640-A67C-3E6636A3D318}"/>
                </a:ext>
              </a:extLst>
            </p:cNvPr>
            <p:cNvSpPr txBox="1">
              <a:spLocks noChangeArrowheads="1"/>
            </p:cNvSpPr>
            <p:nvPr/>
          </p:nvSpPr>
          <p:spPr bwMode="auto">
            <a:xfrm>
              <a:off x="395" y="3774"/>
              <a:ext cx="18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t>Note: image center is </a:t>
              </a:r>
              <a:r>
                <a:rPr lang="en-US" altLang="en-US" sz="2000" i="1">
                  <a:latin typeface="Times New Roman" panose="02020603050405020304" pitchFamily="18" charset="0"/>
                </a:rPr>
                <a:t>(0,0)</a:t>
              </a:r>
            </a:p>
          </p:txBody>
        </p:sp>
        <p:grpSp>
          <p:nvGrpSpPr>
            <p:cNvPr id="29723" name="Group 66">
              <a:extLst>
                <a:ext uri="{FF2B5EF4-FFF2-40B4-BE49-F238E27FC236}">
                  <a16:creationId xmlns:a16="http://schemas.microsoft.com/office/drawing/2014/main" id="{B7551603-8D2E-4441-A186-7C21F0AE02C8}"/>
                </a:ext>
              </a:extLst>
            </p:cNvPr>
            <p:cNvGrpSpPr>
              <a:grpSpLocks/>
            </p:cNvGrpSpPr>
            <p:nvPr/>
          </p:nvGrpSpPr>
          <p:grpSpPr bwMode="auto">
            <a:xfrm>
              <a:off x="4321" y="3394"/>
              <a:ext cx="82" cy="82"/>
              <a:chOff x="1955" y="3353"/>
              <a:chExt cx="82" cy="82"/>
            </a:xfrm>
          </p:grpSpPr>
          <p:sp>
            <p:nvSpPr>
              <p:cNvPr id="29725" name="Line 67">
                <a:extLst>
                  <a:ext uri="{FF2B5EF4-FFF2-40B4-BE49-F238E27FC236}">
                    <a16:creationId xmlns:a16="http://schemas.microsoft.com/office/drawing/2014/main" id="{4D858CFF-BFDC-2545-8517-7C077D18194F}"/>
                  </a:ext>
                </a:extLst>
              </p:cNvPr>
              <p:cNvSpPr>
                <a:spLocks noChangeShapeType="1"/>
              </p:cNvSpPr>
              <p:nvPr/>
            </p:nvSpPr>
            <p:spPr bwMode="auto">
              <a:xfrm flipH="1">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9726" name="Line 68">
                <a:extLst>
                  <a:ext uri="{FF2B5EF4-FFF2-40B4-BE49-F238E27FC236}">
                    <a16:creationId xmlns:a16="http://schemas.microsoft.com/office/drawing/2014/main" id="{39D8C9C2-BFFD-5142-9209-2DB0F5911DE1}"/>
                  </a:ext>
                </a:extLst>
              </p:cNvPr>
              <p:cNvSpPr>
                <a:spLocks noChangeShapeType="1"/>
              </p:cNvSpPr>
              <p:nvPr/>
            </p:nvSpPr>
            <p:spPr bwMode="auto">
              <a:xfrm>
                <a:off x="1955" y="3353"/>
                <a:ext cx="82" cy="82"/>
              </a:xfrm>
              <a:prstGeom prst="line">
                <a:avLst/>
              </a:prstGeom>
              <a:noFill/>
              <a:ln w="1905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sp>
          <p:nvSpPr>
            <p:cNvPr id="29724" name="Text Box 69">
              <a:extLst>
                <a:ext uri="{FF2B5EF4-FFF2-40B4-BE49-F238E27FC236}">
                  <a16:creationId xmlns:a16="http://schemas.microsoft.com/office/drawing/2014/main" id="{975CDAD7-7210-FE49-81BC-E02EF2377A2E}"/>
                </a:ext>
              </a:extLst>
            </p:cNvPr>
            <p:cNvSpPr txBox="1">
              <a:spLocks noChangeArrowheads="1"/>
            </p:cNvSpPr>
            <p:nvPr/>
          </p:nvSpPr>
          <p:spPr bwMode="auto">
            <a:xfrm>
              <a:off x="4356" y="3289"/>
              <a:ext cx="4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(0,0)</a:t>
              </a:r>
            </a:p>
          </p:txBody>
        </p:sp>
      </p:grpSp>
    </p:spTree>
    <p:extLst>
      <p:ext uri="{BB962C8B-B14F-4D97-AF65-F5344CB8AC3E}">
        <p14:creationId xmlns:p14="http://schemas.microsoft.com/office/powerpoint/2010/main" val="680106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a:extLst>
              <a:ext uri="{FF2B5EF4-FFF2-40B4-BE49-F238E27FC236}">
                <a16:creationId xmlns:a16="http://schemas.microsoft.com/office/drawing/2014/main" id="{90B7B966-B03E-354E-B8F2-4A675B468D0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Basic Stereo Derivations</a:t>
            </a:r>
          </a:p>
        </p:txBody>
      </p:sp>
      <p:grpSp>
        <p:nvGrpSpPr>
          <p:cNvPr id="31746" name="Group 66">
            <a:extLst>
              <a:ext uri="{FF2B5EF4-FFF2-40B4-BE49-F238E27FC236}">
                <a16:creationId xmlns:a16="http://schemas.microsoft.com/office/drawing/2014/main" id="{11C3B5FB-C5E3-E541-935A-52236200AE59}"/>
              </a:ext>
            </a:extLst>
          </p:cNvPr>
          <p:cNvGrpSpPr>
            <a:grpSpLocks/>
          </p:cNvGrpSpPr>
          <p:nvPr/>
        </p:nvGrpSpPr>
        <p:grpSpPr bwMode="auto">
          <a:xfrm>
            <a:off x="6734175" y="2813050"/>
            <a:ext cx="1722438" cy="2082800"/>
            <a:chOff x="4599" y="1772"/>
            <a:chExt cx="1085" cy="1312"/>
          </a:xfrm>
        </p:grpSpPr>
        <p:sp>
          <p:nvSpPr>
            <p:cNvPr id="31785" name="Oval 25">
              <a:extLst>
                <a:ext uri="{FF2B5EF4-FFF2-40B4-BE49-F238E27FC236}">
                  <a16:creationId xmlns:a16="http://schemas.microsoft.com/office/drawing/2014/main" id="{DED0AA6C-F8EE-1147-A8FE-3D2AB6698B6B}"/>
                </a:ext>
              </a:extLst>
            </p:cNvPr>
            <p:cNvSpPr>
              <a:spLocks noChangeArrowheads="1"/>
            </p:cNvSpPr>
            <p:nvPr/>
          </p:nvSpPr>
          <p:spPr bwMode="auto">
            <a:xfrm>
              <a:off x="4626" y="2117"/>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86" name="Freeform 26">
              <a:extLst>
                <a:ext uri="{FF2B5EF4-FFF2-40B4-BE49-F238E27FC236}">
                  <a16:creationId xmlns:a16="http://schemas.microsoft.com/office/drawing/2014/main" id="{EFB54CEE-072E-6A4F-9560-8456A2A8DE51}"/>
                </a:ext>
              </a:extLst>
            </p:cNvPr>
            <p:cNvSpPr>
              <a:spLocks/>
            </p:cNvSpPr>
            <p:nvPr/>
          </p:nvSpPr>
          <p:spPr bwMode="auto">
            <a:xfrm>
              <a:off x="4655" y="2048"/>
              <a:ext cx="242" cy="1036"/>
            </a:xfrm>
            <a:custGeom>
              <a:avLst/>
              <a:gdLst>
                <a:gd name="T0" fmla="*/ 65 w 242"/>
                <a:gd name="T1" fmla="*/ 0 h 1036"/>
                <a:gd name="T2" fmla="*/ 3 w 242"/>
                <a:gd name="T3" fmla="*/ 90 h 1036"/>
                <a:gd name="T4" fmla="*/ 37 w 242"/>
                <a:gd name="T5" fmla="*/ 172 h 1036"/>
                <a:gd name="T6" fmla="*/ 78 w 242"/>
                <a:gd name="T7" fmla="*/ 316 h 1036"/>
                <a:gd name="T8" fmla="*/ 85 w 242"/>
                <a:gd name="T9" fmla="*/ 432 h 1036"/>
                <a:gd name="T10" fmla="*/ 92 w 242"/>
                <a:gd name="T11" fmla="*/ 453 h 1036"/>
                <a:gd name="T12" fmla="*/ 202 w 242"/>
                <a:gd name="T13" fmla="*/ 487 h 1036"/>
                <a:gd name="T14" fmla="*/ 215 w 242"/>
                <a:gd name="T15" fmla="*/ 666 h 1036"/>
                <a:gd name="T16" fmla="*/ 202 w 242"/>
                <a:gd name="T17" fmla="*/ 823 h 1036"/>
                <a:gd name="T18" fmla="*/ 174 w 242"/>
                <a:gd name="T19" fmla="*/ 885 h 1036"/>
                <a:gd name="T20" fmla="*/ 188 w 242"/>
                <a:gd name="T21" fmla="*/ 1036 h 10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1036"/>
                <a:gd name="T35" fmla="*/ 242 w 242"/>
                <a:gd name="T36" fmla="*/ 1036 h 10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1036">
                  <a:moveTo>
                    <a:pt x="65" y="0"/>
                  </a:moveTo>
                  <a:cubicBezTo>
                    <a:pt x="29" y="12"/>
                    <a:pt x="14" y="56"/>
                    <a:pt x="3" y="90"/>
                  </a:cubicBezTo>
                  <a:cubicBezTo>
                    <a:pt x="8" y="129"/>
                    <a:pt x="0" y="159"/>
                    <a:pt x="37" y="172"/>
                  </a:cubicBezTo>
                  <a:cubicBezTo>
                    <a:pt x="54" y="221"/>
                    <a:pt x="69" y="265"/>
                    <a:pt x="78" y="316"/>
                  </a:cubicBezTo>
                  <a:cubicBezTo>
                    <a:pt x="80" y="355"/>
                    <a:pt x="81" y="393"/>
                    <a:pt x="85" y="432"/>
                  </a:cubicBezTo>
                  <a:cubicBezTo>
                    <a:pt x="86" y="439"/>
                    <a:pt x="86" y="449"/>
                    <a:pt x="92" y="453"/>
                  </a:cubicBezTo>
                  <a:cubicBezTo>
                    <a:pt x="117" y="471"/>
                    <a:pt x="170" y="479"/>
                    <a:pt x="202" y="487"/>
                  </a:cubicBezTo>
                  <a:cubicBezTo>
                    <a:pt x="240" y="549"/>
                    <a:pt x="242" y="586"/>
                    <a:pt x="215" y="666"/>
                  </a:cubicBezTo>
                  <a:cubicBezTo>
                    <a:pt x="222" y="718"/>
                    <a:pt x="227" y="775"/>
                    <a:pt x="202" y="823"/>
                  </a:cubicBezTo>
                  <a:cubicBezTo>
                    <a:pt x="192" y="843"/>
                    <a:pt x="174" y="885"/>
                    <a:pt x="174" y="885"/>
                  </a:cubicBezTo>
                  <a:cubicBezTo>
                    <a:pt x="181" y="938"/>
                    <a:pt x="188" y="982"/>
                    <a:pt x="188" y="1036"/>
                  </a:cubicBezTo>
                </a:path>
              </a:pathLst>
            </a:custGeom>
            <a:noFill/>
            <a:ln w="19050">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1787" name="Text Box 27">
              <a:extLst>
                <a:ext uri="{FF2B5EF4-FFF2-40B4-BE49-F238E27FC236}">
                  <a16:creationId xmlns:a16="http://schemas.microsoft.com/office/drawing/2014/main" id="{1525DA4F-C395-FB46-BE09-21E2270584D4}"/>
                </a:ext>
              </a:extLst>
            </p:cNvPr>
            <p:cNvSpPr txBox="1">
              <a:spLocks noChangeArrowheads="1"/>
            </p:cNvSpPr>
            <p:nvPr/>
          </p:nvSpPr>
          <p:spPr bwMode="auto">
            <a:xfrm>
              <a:off x="4599" y="1772"/>
              <a:ext cx="108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i="1">
                  <a:latin typeface="Times New Roman" panose="02020603050405020304" pitchFamily="18" charset="0"/>
                </a:rPr>
                <a:t>P</a:t>
              </a:r>
              <a:r>
                <a:rPr lang="en-US" altLang="en-US" i="1" baseline="-25000">
                  <a:latin typeface="Times New Roman" panose="02020603050405020304" pitchFamily="18" charset="0"/>
                </a:rPr>
                <a:t>L</a:t>
              </a:r>
              <a:r>
                <a:rPr lang="en-US" altLang="en-US" i="1">
                  <a:latin typeface="Times New Roman" panose="02020603050405020304" pitchFamily="18" charset="0"/>
                </a:rPr>
                <a:t> = (X,Y,Z)</a:t>
              </a:r>
            </a:p>
          </p:txBody>
        </p:sp>
      </p:grpSp>
      <p:sp>
        <p:nvSpPr>
          <p:cNvPr id="31747" name="Oval 36">
            <a:extLst>
              <a:ext uri="{FF2B5EF4-FFF2-40B4-BE49-F238E27FC236}">
                <a16:creationId xmlns:a16="http://schemas.microsoft.com/office/drawing/2014/main" id="{114DF55A-9EEB-304A-AF1C-5A3938ADC69A}"/>
              </a:ext>
            </a:extLst>
          </p:cNvPr>
          <p:cNvSpPr>
            <a:spLocks noChangeArrowheads="1"/>
          </p:cNvSpPr>
          <p:nvPr/>
        </p:nvSpPr>
        <p:spPr bwMode="auto">
          <a:xfrm>
            <a:off x="4052888" y="3092450"/>
            <a:ext cx="76200" cy="76200"/>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48" name="Oval 37">
            <a:extLst>
              <a:ext uri="{FF2B5EF4-FFF2-40B4-BE49-F238E27FC236}">
                <a16:creationId xmlns:a16="http://schemas.microsoft.com/office/drawing/2014/main" id="{C85F584C-3B59-AA42-9575-392A332F61FC}"/>
              </a:ext>
            </a:extLst>
          </p:cNvPr>
          <p:cNvSpPr>
            <a:spLocks noChangeArrowheads="1"/>
          </p:cNvSpPr>
          <p:nvPr/>
        </p:nvSpPr>
        <p:spPr bwMode="auto">
          <a:xfrm>
            <a:off x="2719388" y="2968625"/>
            <a:ext cx="76200" cy="762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49" name="Line 38">
            <a:extLst>
              <a:ext uri="{FF2B5EF4-FFF2-40B4-BE49-F238E27FC236}">
                <a16:creationId xmlns:a16="http://schemas.microsoft.com/office/drawing/2014/main" id="{F67E5F2D-9248-2741-9109-E0006C7EBC0E}"/>
              </a:ext>
            </a:extLst>
          </p:cNvPr>
          <p:cNvSpPr>
            <a:spLocks noChangeShapeType="1"/>
          </p:cNvSpPr>
          <p:nvPr/>
        </p:nvSpPr>
        <p:spPr bwMode="auto">
          <a:xfrm flipV="1">
            <a:off x="2770188" y="2995613"/>
            <a:ext cx="0" cy="695325"/>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50" name="Line 39">
            <a:extLst>
              <a:ext uri="{FF2B5EF4-FFF2-40B4-BE49-F238E27FC236}">
                <a16:creationId xmlns:a16="http://schemas.microsoft.com/office/drawing/2014/main" id="{DCA5DCDA-EC32-BE46-A359-B1479499DA13}"/>
              </a:ext>
            </a:extLst>
          </p:cNvPr>
          <p:cNvSpPr>
            <a:spLocks noChangeShapeType="1"/>
          </p:cNvSpPr>
          <p:nvPr/>
        </p:nvSpPr>
        <p:spPr bwMode="auto">
          <a:xfrm rot="5400000" flipV="1">
            <a:off x="3117057" y="2653506"/>
            <a:ext cx="1588" cy="69532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1" name="Line 40">
            <a:extLst>
              <a:ext uri="{FF2B5EF4-FFF2-40B4-BE49-F238E27FC236}">
                <a16:creationId xmlns:a16="http://schemas.microsoft.com/office/drawing/2014/main" id="{F10CBDF8-3F9F-EB42-B2AE-D05B46A7CE3D}"/>
              </a:ext>
            </a:extLst>
          </p:cNvPr>
          <p:cNvSpPr>
            <a:spLocks noChangeShapeType="1"/>
          </p:cNvSpPr>
          <p:nvPr/>
        </p:nvSpPr>
        <p:spPr bwMode="auto">
          <a:xfrm flipH="1">
            <a:off x="2474913" y="3001963"/>
            <a:ext cx="295275" cy="371475"/>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2" name="Text Box 41">
            <a:extLst>
              <a:ext uri="{FF2B5EF4-FFF2-40B4-BE49-F238E27FC236}">
                <a16:creationId xmlns:a16="http://schemas.microsoft.com/office/drawing/2014/main" id="{9303FE51-EFA6-F444-BF14-1275412FD1F0}"/>
              </a:ext>
            </a:extLst>
          </p:cNvPr>
          <p:cNvSpPr txBox="1">
            <a:spLocks noChangeArrowheads="1"/>
          </p:cNvSpPr>
          <p:nvPr/>
        </p:nvSpPr>
        <p:spPr bwMode="auto">
          <a:xfrm>
            <a:off x="2298700" y="2752725"/>
            <a:ext cx="4333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L</a:t>
            </a:r>
          </a:p>
        </p:txBody>
      </p:sp>
      <p:sp>
        <p:nvSpPr>
          <p:cNvPr id="31753" name="Freeform 42">
            <a:extLst>
              <a:ext uri="{FF2B5EF4-FFF2-40B4-BE49-F238E27FC236}">
                <a16:creationId xmlns:a16="http://schemas.microsoft.com/office/drawing/2014/main" id="{4255A505-271C-EE4F-979B-C2F1E0DB9A41}"/>
              </a:ext>
            </a:extLst>
          </p:cNvPr>
          <p:cNvSpPr>
            <a:spLocks/>
          </p:cNvSpPr>
          <p:nvPr/>
        </p:nvSpPr>
        <p:spPr bwMode="auto">
          <a:xfrm>
            <a:off x="4025900" y="1385888"/>
            <a:ext cx="882650" cy="3013075"/>
          </a:xfrm>
          <a:custGeom>
            <a:avLst/>
            <a:gdLst>
              <a:gd name="T0" fmla="*/ 882650 w 556"/>
              <a:gd name="T1" fmla="*/ 0 h 1898"/>
              <a:gd name="T2" fmla="*/ 0 w 556"/>
              <a:gd name="T3" fmla="*/ 1042988 h 1898"/>
              <a:gd name="T4" fmla="*/ 0 w 556"/>
              <a:gd name="T5" fmla="*/ 3013075 h 1898"/>
              <a:gd name="T6" fmla="*/ 871538 w 556"/>
              <a:gd name="T7" fmla="*/ 1860550 h 1898"/>
              <a:gd name="T8" fmla="*/ 882650 w 556"/>
              <a:gd name="T9" fmla="*/ 0 h 1898"/>
              <a:gd name="T10" fmla="*/ 0 60000 65536"/>
              <a:gd name="T11" fmla="*/ 0 60000 65536"/>
              <a:gd name="T12" fmla="*/ 0 60000 65536"/>
              <a:gd name="T13" fmla="*/ 0 60000 65536"/>
              <a:gd name="T14" fmla="*/ 0 60000 65536"/>
              <a:gd name="T15" fmla="*/ 0 w 556"/>
              <a:gd name="T16" fmla="*/ 0 h 1898"/>
              <a:gd name="T17" fmla="*/ 556 w 556"/>
              <a:gd name="T18" fmla="*/ 1898 h 1898"/>
            </a:gdLst>
            <a:ahLst/>
            <a:cxnLst>
              <a:cxn ang="T10">
                <a:pos x="T0" y="T1"/>
              </a:cxn>
              <a:cxn ang="T11">
                <a:pos x="T2" y="T3"/>
              </a:cxn>
              <a:cxn ang="T12">
                <a:pos x="T4" y="T5"/>
              </a:cxn>
              <a:cxn ang="T13">
                <a:pos x="T6" y="T7"/>
              </a:cxn>
              <a:cxn ang="T14">
                <a:pos x="T8" y="T9"/>
              </a:cxn>
            </a:cxnLst>
            <a:rect l="T15" t="T16" r="T17" b="T18"/>
            <a:pathLst>
              <a:path w="556" h="1898">
                <a:moveTo>
                  <a:pt x="556" y="0"/>
                </a:moveTo>
                <a:lnTo>
                  <a:pt x="0" y="657"/>
                </a:lnTo>
                <a:lnTo>
                  <a:pt x="0" y="1898"/>
                </a:lnTo>
                <a:lnTo>
                  <a:pt x="549" y="1172"/>
                </a:lnTo>
                <a:lnTo>
                  <a:pt x="556"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1754" name="Text Box 48">
            <a:extLst>
              <a:ext uri="{FF2B5EF4-FFF2-40B4-BE49-F238E27FC236}">
                <a16:creationId xmlns:a16="http://schemas.microsoft.com/office/drawing/2014/main" id="{9C2856A2-6B11-9B4C-AA9B-E04D40988EEE}"/>
              </a:ext>
            </a:extLst>
          </p:cNvPr>
          <p:cNvSpPr txBox="1">
            <a:spLocks noChangeArrowheads="1"/>
          </p:cNvSpPr>
          <p:nvPr/>
        </p:nvSpPr>
        <p:spPr bwMode="auto">
          <a:xfrm>
            <a:off x="2212975" y="32194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1755" name="Text Box 49">
            <a:extLst>
              <a:ext uri="{FF2B5EF4-FFF2-40B4-BE49-F238E27FC236}">
                <a16:creationId xmlns:a16="http://schemas.microsoft.com/office/drawing/2014/main" id="{9C9CE326-86EE-5F49-A75D-9C39210DE81E}"/>
              </a:ext>
            </a:extLst>
          </p:cNvPr>
          <p:cNvSpPr txBox="1">
            <a:spLocks noChangeArrowheads="1"/>
          </p:cNvSpPr>
          <p:nvPr/>
        </p:nvSpPr>
        <p:spPr bwMode="auto">
          <a:xfrm>
            <a:off x="2616200" y="3613150"/>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1756" name="Text Box 50">
            <a:extLst>
              <a:ext uri="{FF2B5EF4-FFF2-40B4-BE49-F238E27FC236}">
                <a16:creationId xmlns:a16="http://schemas.microsoft.com/office/drawing/2014/main" id="{4822E1D0-829D-4041-A8AC-CC478203DA96}"/>
              </a:ext>
            </a:extLst>
          </p:cNvPr>
          <p:cNvSpPr txBox="1">
            <a:spLocks noChangeArrowheads="1"/>
          </p:cNvSpPr>
          <p:nvPr/>
        </p:nvSpPr>
        <p:spPr bwMode="auto">
          <a:xfrm>
            <a:off x="3400425" y="2687638"/>
            <a:ext cx="285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sp>
        <p:nvSpPr>
          <p:cNvPr id="31757" name="Oval 51">
            <a:extLst>
              <a:ext uri="{FF2B5EF4-FFF2-40B4-BE49-F238E27FC236}">
                <a16:creationId xmlns:a16="http://schemas.microsoft.com/office/drawing/2014/main" id="{EA2009F6-8739-714B-99CA-523C0D069D26}"/>
              </a:ext>
            </a:extLst>
          </p:cNvPr>
          <p:cNvSpPr>
            <a:spLocks noChangeArrowheads="1"/>
          </p:cNvSpPr>
          <p:nvPr/>
        </p:nvSpPr>
        <p:spPr bwMode="auto">
          <a:xfrm>
            <a:off x="4052888" y="3092450"/>
            <a:ext cx="76200" cy="76200"/>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58" name="Text Box 52">
            <a:extLst>
              <a:ext uri="{FF2B5EF4-FFF2-40B4-BE49-F238E27FC236}">
                <a16:creationId xmlns:a16="http://schemas.microsoft.com/office/drawing/2014/main" id="{6F814B5D-1E78-2C4B-A152-ED816597C617}"/>
              </a:ext>
            </a:extLst>
          </p:cNvPr>
          <p:cNvSpPr txBox="1">
            <a:spLocks noChangeArrowheads="1"/>
          </p:cNvSpPr>
          <p:nvPr/>
        </p:nvSpPr>
        <p:spPr bwMode="auto">
          <a:xfrm>
            <a:off x="4141788" y="2800350"/>
            <a:ext cx="839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a:t>
            </a:r>
          </a:p>
        </p:txBody>
      </p:sp>
      <p:sp>
        <p:nvSpPr>
          <p:cNvPr id="31759" name="Line 53">
            <a:extLst>
              <a:ext uri="{FF2B5EF4-FFF2-40B4-BE49-F238E27FC236}">
                <a16:creationId xmlns:a16="http://schemas.microsoft.com/office/drawing/2014/main" id="{FCA0C9B6-9DEC-4D46-A7F8-1C736AD42EBE}"/>
              </a:ext>
            </a:extLst>
          </p:cNvPr>
          <p:cNvSpPr>
            <a:spLocks noChangeShapeType="1"/>
          </p:cNvSpPr>
          <p:nvPr/>
        </p:nvSpPr>
        <p:spPr bwMode="auto">
          <a:xfrm flipH="1" flipV="1">
            <a:off x="2720975" y="3000375"/>
            <a:ext cx="4081463" cy="4016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 name="Group 69">
            <a:extLst>
              <a:ext uri="{FF2B5EF4-FFF2-40B4-BE49-F238E27FC236}">
                <a16:creationId xmlns:a16="http://schemas.microsoft.com/office/drawing/2014/main" id="{89DCA7DE-A1A7-D548-A670-540E98BBFAFA}"/>
              </a:ext>
            </a:extLst>
          </p:cNvPr>
          <p:cNvGrpSpPr>
            <a:grpSpLocks/>
          </p:cNvGrpSpPr>
          <p:nvPr/>
        </p:nvGrpSpPr>
        <p:grpSpPr bwMode="auto">
          <a:xfrm>
            <a:off x="627063" y="1906588"/>
            <a:ext cx="7110412" cy="4498975"/>
            <a:chOff x="752" y="1201"/>
            <a:chExt cx="4479" cy="2834"/>
          </a:xfrm>
        </p:grpSpPr>
        <p:sp>
          <p:nvSpPr>
            <p:cNvPr id="31761" name="Line 56">
              <a:extLst>
                <a:ext uri="{FF2B5EF4-FFF2-40B4-BE49-F238E27FC236}">
                  <a16:creationId xmlns:a16="http://schemas.microsoft.com/office/drawing/2014/main" id="{11C6D814-D40A-A94A-9416-A418A20E70EC}"/>
                </a:ext>
              </a:extLst>
            </p:cNvPr>
            <p:cNvSpPr>
              <a:spLocks noChangeShapeType="1"/>
            </p:cNvSpPr>
            <p:nvPr/>
          </p:nvSpPr>
          <p:spPr bwMode="auto">
            <a:xfrm flipV="1">
              <a:off x="809" y="1761"/>
              <a:ext cx="1398" cy="17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grpSp>
          <p:nvGrpSpPr>
            <p:cNvPr id="31762" name="Group 68">
              <a:extLst>
                <a:ext uri="{FF2B5EF4-FFF2-40B4-BE49-F238E27FC236}">
                  <a16:creationId xmlns:a16="http://schemas.microsoft.com/office/drawing/2014/main" id="{279F1DA1-1331-724C-B399-27CF02AE5F5C}"/>
                </a:ext>
              </a:extLst>
            </p:cNvPr>
            <p:cNvGrpSpPr>
              <a:grpSpLocks/>
            </p:cNvGrpSpPr>
            <p:nvPr/>
          </p:nvGrpSpPr>
          <p:grpSpPr bwMode="auto">
            <a:xfrm>
              <a:off x="752" y="1201"/>
              <a:ext cx="4479" cy="2834"/>
              <a:chOff x="752" y="1201"/>
              <a:chExt cx="4479" cy="2834"/>
            </a:xfrm>
          </p:grpSpPr>
          <p:grpSp>
            <p:nvGrpSpPr>
              <p:cNvPr id="31763" name="Group 64">
                <a:extLst>
                  <a:ext uri="{FF2B5EF4-FFF2-40B4-BE49-F238E27FC236}">
                    <a16:creationId xmlns:a16="http://schemas.microsoft.com/office/drawing/2014/main" id="{2DCF2707-5DAD-B841-A7E0-97E7F0F62184}"/>
                  </a:ext>
                </a:extLst>
              </p:cNvPr>
              <p:cNvGrpSpPr>
                <a:grpSpLocks/>
              </p:cNvGrpSpPr>
              <p:nvPr/>
            </p:nvGrpSpPr>
            <p:grpSpPr bwMode="auto">
              <a:xfrm>
                <a:off x="752" y="2957"/>
                <a:ext cx="928" cy="814"/>
                <a:chOff x="752" y="2957"/>
                <a:chExt cx="928" cy="814"/>
              </a:xfrm>
            </p:grpSpPr>
            <p:sp>
              <p:nvSpPr>
                <p:cNvPr id="31777" name="Oval 5">
                  <a:extLst>
                    <a:ext uri="{FF2B5EF4-FFF2-40B4-BE49-F238E27FC236}">
                      <a16:creationId xmlns:a16="http://schemas.microsoft.com/office/drawing/2014/main" id="{2BED13A6-5564-5742-B47E-93ED5D02B2E8}"/>
                    </a:ext>
                  </a:extLst>
                </p:cNvPr>
                <p:cNvSpPr>
                  <a:spLocks noChangeArrowheads="1"/>
                </p:cNvSpPr>
                <p:nvPr/>
              </p:nvSpPr>
              <p:spPr bwMode="auto">
                <a:xfrm>
                  <a:off x="1071" y="3134"/>
                  <a:ext cx="48" cy="48"/>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78" name="Line 6">
                  <a:extLst>
                    <a:ext uri="{FF2B5EF4-FFF2-40B4-BE49-F238E27FC236}">
                      <a16:creationId xmlns:a16="http://schemas.microsoft.com/office/drawing/2014/main" id="{AC202969-C743-3244-B6B4-1EA207CE781B}"/>
                    </a:ext>
                  </a:extLst>
                </p:cNvPr>
                <p:cNvSpPr>
                  <a:spLocks noChangeShapeType="1"/>
                </p:cNvSpPr>
                <p:nvPr/>
              </p:nvSpPr>
              <p:spPr bwMode="auto">
                <a:xfrm flipV="1">
                  <a:off x="1103" y="3151"/>
                  <a:ext cx="0" cy="438"/>
                </a:xfrm>
                <a:prstGeom prst="line">
                  <a:avLst/>
                </a:prstGeom>
                <a:noFill/>
                <a:ln w="15875">
                  <a:solidFill>
                    <a:srgbClr val="660033"/>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79" name="Line 7">
                  <a:extLst>
                    <a:ext uri="{FF2B5EF4-FFF2-40B4-BE49-F238E27FC236}">
                      <a16:creationId xmlns:a16="http://schemas.microsoft.com/office/drawing/2014/main" id="{551EF8FE-EFB4-2243-80CE-7EBBB4CD5610}"/>
                    </a:ext>
                  </a:extLst>
                </p:cNvPr>
                <p:cNvSpPr>
                  <a:spLocks noChangeShapeType="1"/>
                </p:cNvSpPr>
                <p:nvPr/>
              </p:nvSpPr>
              <p:spPr bwMode="auto">
                <a:xfrm rot="5400000" flipV="1">
                  <a:off x="1321" y="2936"/>
                  <a:ext cx="1" cy="438"/>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80" name="Line 8">
                  <a:extLst>
                    <a:ext uri="{FF2B5EF4-FFF2-40B4-BE49-F238E27FC236}">
                      <a16:creationId xmlns:a16="http://schemas.microsoft.com/office/drawing/2014/main" id="{16464B91-A1B2-664B-A3BC-7D8982545BC8}"/>
                    </a:ext>
                  </a:extLst>
                </p:cNvPr>
                <p:cNvSpPr>
                  <a:spLocks noChangeShapeType="1"/>
                </p:cNvSpPr>
                <p:nvPr/>
              </p:nvSpPr>
              <p:spPr bwMode="auto">
                <a:xfrm flipH="1">
                  <a:off x="917" y="3155"/>
                  <a:ext cx="186" cy="234"/>
                </a:xfrm>
                <a:prstGeom prst="line">
                  <a:avLst/>
                </a:prstGeom>
                <a:noFill/>
                <a:ln w="15875">
                  <a:solidFill>
                    <a:srgbClr val="6600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81" name="Text Box 9">
                  <a:extLst>
                    <a:ext uri="{FF2B5EF4-FFF2-40B4-BE49-F238E27FC236}">
                      <a16:creationId xmlns:a16="http://schemas.microsoft.com/office/drawing/2014/main" id="{94E07705-251A-B441-A710-E00B682D300B}"/>
                    </a:ext>
                  </a:extLst>
                </p:cNvPr>
                <p:cNvSpPr txBox="1">
                  <a:spLocks noChangeArrowheads="1"/>
                </p:cNvSpPr>
                <p:nvPr/>
              </p:nvSpPr>
              <p:spPr bwMode="auto">
                <a:xfrm>
                  <a:off x="799" y="2998"/>
                  <a:ext cx="2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O</a:t>
                  </a:r>
                  <a:r>
                    <a:rPr lang="en-US" altLang="en-US" sz="1800" i="1" baseline="-25000">
                      <a:latin typeface="Times New Roman" panose="02020603050405020304" pitchFamily="18" charset="0"/>
                    </a:rPr>
                    <a:t>R</a:t>
                  </a:r>
                </a:p>
              </p:txBody>
            </p:sp>
            <p:sp>
              <p:nvSpPr>
                <p:cNvPr id="31782" name="Text Box 18">
                  <a:extLst>
                    <a:ext uri="{FF2B5EF4-FFF2-40B4-BE49-F238E27FC236}">
                      <a16:creationId xmlns:a16="http://schemas.microsoft.com/office/drawing/2014/main" id="{7BFABE3E-D9D9-E245-84D6-8F1F9DB2745A}"/>
                    </a:ext>
                  </a:extLst>
                </p:cNvPr>
                <p:cNvSpPr txBox="1">
                  <a:spLocks noChangeArrowheads="1"/>
                </p:cNvSpPr>
                <p:nvPr/>
              </p:nvSpPr>
              <p:spPr bwMode="auto">
                <a:xfrm>
                  <a:off x="752" y="3292"/>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x</a:t>
                  </a:r>
                </a:p>
              </p:txBody>
            </p:sp>
            <p:sp>
              <p:nvSpPr>
                <p:cNvPr id="31783" name="Text Box 19">
                  <a:extLst>
                    <a:ext uri="{FF2B5EF4-FFF2-40B4-BE49-F238E27FC236}">
                      <a16:creationId xmlns:a16="http://schemas.microsoft.com/office/drawing/2014/main" id="{90F060E1-A011-9A44-A4B6-85013B96F694}"/>
                    </a:ext>
                  </a:extLst>
                </p:cNvPr>
                <p:cNvSpPr txBox="1">
                  <a:spLocks noChangeArrowheads="1"/>
                </p:cNvSpPr>
                <p:nvPr/>
              </p:nvSpPr>
              <p:spPr bwMode="auto">
                <a:xfrm>
                  <a:off x="1006" y="3540"/>
                  <a:ext cx="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y</a:t>
                  </a:r>
                </a:p>
              </p:txBody>
            </p:sp>
            <p:sp>
              <p:nvSpPr>
                <p:cNvPr id="31784" name="Text Box 20">
                  <a:extLst>
                    <a:ext uri="{FF2B5EF4-FFF2-40B4-BE49-F238E27FC236}">
                      <a16:creationId xmlns:a16="http://schemas.microsoft.com/office/drawing/2014/main" id="{412F4279-760B-1E44-AE3C-E2E857CF2EAD}"/>
                    </a:ext>
                  </a:extLst>
                </p:cNvPr>
                <p:cNvSpPr txBox="1">
                  <a:spLocks noChangeArrowheads="1"/>
                </p:cNvSpPr>
                <p:nvPr/>
              </p:nvSpPr>
              <p:spPr bwMode="auto">
                <a:xfrm>
                  <a:off x="1500" y="2957"/>
                  <a:ext cx="1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a:latin typeface="Times New Roman" panose="02020603050405020304" pitchFamily="18" charset="0"/>
                    </a:rPr>
                    <a:t>z</a:t>
                  </a:r>
                </a:p>
              </p:txBody>
            </p:sp>
          </p:grpSp>
          <p:grpSp>
            <p:nvGrpSpPr>
              <p:cNvPr id="31764" name="Group 67">
                <a:extLst>
                  <a:ext uri="{FF2B5EF4-FFF2-40B4-BE49-F238E27FC236}">
                    <a16:creationId xmlns:a16="http://schemas.microsoft.com/office/drawing/2014/main" id="{66E38A65-1DB7-A845-964E-2DFAD5841820}"/>
                  </a:ext>
                </a:extLst>
              </p:cNvPr>
              <p:cNvGrpSpPr>
                <a:grpSpLocks/>
              </p:cNvGrpSpPr>
              <p:nvPr/>
            </p:nvGrpSpPr>
            <p:grpSpPr bwMode="auto">
              <a:xfrm>
                <a:off x="1098" y="1398"/>
                <a:ext cx="3552" cy="2637"/>
                <a:chOff x="1098" y="1398"/>
                <a:chExt cx="3552" cy="2637"/>
              </a:xfrm>
            </p:grpSpPr>
            <p:sp>
              <p:nvSpPr>
                <p:cNvPr id="31771" name="Oval 2">
                  <a:extLst>
                    <a:ext uri="{FF2B5EF4-FFF2-40B4-BE49-F238E27FC236}">
                      <a16:creationId xmlns:a16="http://schemas.microsoft.com/office/drawing/2014/main" id="{7E967D16-F309-9F48-91A8-41376CDD0DB2}"/>
                    </a:ext>
                  </a:extLst>
                </p:cNvPr>
                <p:cNvSpPr>
                  <a:spLocks noChangeArrowheads="1"/>
                </p:cNvSpPr>
                <p:nvPr/>
              </p:nvSpPr>
              <p:spPr bwMode="auto">
                <a:xfrm>
                  <a:off x="2233" y="2799"/>
                  <a:ext cx="48" cy="48"/>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72" name="Freeform 10">
                  <a:extLst>
                    <a:ext uri="{FF2B5EF4-FFF2-40B4-BE49-F238E27FC236}">
                      <a16:creationId xmlns:a16="http://schemas.microsoft.com/office/drawing/2014/main" id="{00BF1793-6EB1-2045-9460-63B8979B4A45}"/>
                    </a:ext>
                  </a:extLst>
                </p:cNvPr>
                <p:cNvSpPr>
                  <a:spLocks/>
                </p:cNvSpPr>
                <p:nvPr/>
              </p:nvSpPr>
              <p:spPr bwMode="auto">
                <a:xfrm>
                  <a:off x="1894" y="2176"/>
                  <a:ext cx="554" cy="1859"/>
                </a:xfrm>
                <a:custGeom>
                  <a:avLst/>
                  <a:gdLst>
                    <a:gd name="T0" fmla="*/ 554 w 554"/>
                    <a:gd name="T1" fmla="*/ 0 h 1859"/>
                    <a:gd name="T2" fmla="*/ 0 w 554"/>
                    <a:gd name="T3" fmla="*/ 618 h 1859"/>
                    <a:gd name="T4" fmla="*/ 0 w 554"/>
                    <a:gd name="T5" fmla="*/ 1859 h 1859"/>
                    <a:gd name="T6" fmla="*/ 554 w 554"/>
                    <a:gd name="T7" fmla="*/ 1193 h 1859"/>
                    <a:gd name="T8" fmla="*/ 554 w 554"/>
                    <a:gd name="T9" fmla="*/ 0 h 1859"/>
                    <a:gd name="T10" fmla="*/ 0 60000 65536"/>
                    <a:gd name="T11" fmla="*/ 0 60000 65536"/>
                    <a:gd name="T12" fmla="*/ 0 60000 65536"/>
                    <a:gd name="T13" fmla="*/ 0 60000 65536"/>
                    <a:gd name="T14" fmla="*/ 0 60000 65536"/>
                    <a:gd name="T15" fmla="*/ 0 w 554"/>
                    <a:gd name="T16" fmla="*/ 0 h 1859"/>
                    <a:gd name="T17" fmla="*/ 554 w 554"/>
                    <a:gd name="T18" fmla="*/ 1859 h 1859"/>
                  </a:gdLst>
                  <a:ahLst/>
                  <a:cxnLst>
                    <a:cxn ang="T10">
                      <a:pos x="T0" y="T1"/>
                    </a:cxn>
                    <a:cxn ang="T11">
                      <a:pos x="T2" y="T3"/>
                    </a:cxn>
                    <a:cxn ang="T12">
                      <a:pos x="T4" y="T5"/>
                    </a:cxn>
                    <a:cxn ang="T13">
                      <a:pos x="T6" y="T7"/>
                    </a:cxn>
                    <a:cxn ang="T14">
                      <a:pos x="T8" y="T9"/>
                    </a:cxn>
                  </a:cxnLst>
                  <a:rect l="T15" t="T16" r="T17" b="T18"/>
                  <a:pathLst>
                    <a:path w="554" h="1859">
                      <a:moveTo>
                        <a:pt x="554" y="0"/>
                      </a:moveTo>
                      <a:lnTo>
                        <a:pt x="0" y="618"/>
                      </a:lnTo>
                      <a:lnTo>
                        <a:pt x="0" y="1859"/>
                      </a:lnTo>
                      <a:lnTo>
                        <a:pt x="554" y="1193"/>
                      </a:lnTo>
                      <a:lnTo>
                        <a:pt x="554" y="0"/>
                      </a:lnTo>
                      <a:close/>
                    </a:path>
                  </a:pathLst>
                </a:cu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lstStyle/>
                <a:p>
                  <a:endParaRPr lang="en-US"/>
                </a:p>
              </p:txBody>
            </p:sp>
            <p:sp>
              <p:nvSpPr>
                <p:cNvPr id="31773" name="Line 23">
                  <a:extLst>
                    <a:ext uri="{FF2B5EF4-FFF2-40B4-BE49-F238E27FC236}">
                      <a16:creationId xmlns:a16="http://schemas.microsoft.com/office/drawing/2014/main" id="{C643440E-2047-7D4C-AC80-815B6FE2A72C}"/>
                    </a:ext>
                  </a:extLst>
                </p:cNvPr>
                <p:cNvSpPr>
                  <a:spLocks noChangeShapeType="1"/>
                </p:cNvSpPr>
                <p:nvPr/>
              </p:nvSpPr>
              <p:spPr bwMode="auto">
                <a:xfrm flipH="1">
                  <a:off x="1098" y="2137"/>
                  <a:ext cx="3552" cy="10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74" name="Oval 24">
                  <a:extLst>
                    <a:ext uri="{FF2B5EF4-FFF2-40B4-BE49-F238E27FC236}">
                      <a16:creationId xmlns:a16="http://schemas.microsoft.com/office/drawing/2014/main" id="{163C0C5E-3708-D847-842E-518990848664}"/>
                    </a:ext>
                  </a:extLst>
                </p:cNvPr>
                <p:cNvSpPr>
                  <a:spLocks noChangeArrowheads="1"/>
                </p:cNvSpPr>
                <p:nvPr/>
              </p:nvSpPr>
              <p:spPr bwMode="auto">
                <a:xfrm>
                  <a:off x="2233" y="2799"/>
                  <a:ext cx="48" cy="48"/>
                </a:xfrm>
                <a:prstGeom prst="ellipse">
                  <a:avLst/>
                </a:prstGeom>
                <a:solidFill>
                  <a:srgbClr val="A50021"/>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p>
              </p:txBody>
            </p:sp>
            <p:sp>
              <p:nvSpPr>
                <p:cNvPr id="31775" name="Line 57">
                  <a:extLst>
                    <a:ext uri="{FF2B5EF4-FFF2-40B4-BE49-F238E27FC236}">
                      <a16:creationId xmlns:a16="http://schemas.microsoft.com/office/drawing/2014/main" id="{F789274A-6460-4545-9C1E-FD172A6FAF41}"/>
                    </a:ext>
                  </a:extLst>
                </p:cNvPr>
                <p:cNvSpPr>
                  <a:spLocks noChangeShapeType="1"/>
                </p:cNvSpPr>
                <p:nvPr/>
              </p:nvSpPr>
              <p:spPr bwMode="auto">
                <a:xfrm flipV="1">
                  <a:off x="1988" y="1398"/>
                  <a:ext cx="1398" cy="1762"/>
                </a:xfrm>
                <a:prstGeom prst="line">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1776" name="Text Box 61">
                  <a:extLst>
                    <a:ext uri="{FF2B5EF4-FFF2-40B4-BE49-F238E27FC236}">
                      <a16:creationId xmlns:a16="http://schemas.microsoft.com/office/drawing/2014/main" id="{071CC20B-0039-EA4A-8E20-BB04415ED1AB}"/>
                    </a:ext>
                  </a:extLst>
                </p:cNvPr>
                <p:cNvSpPr txBox="1">
                  <a:spLocks noChangeArrowheads="1"/>
                </p:cNvSpPr>
                <p:nvPr/>
              </p:nvSpPr>
              <p:spPr bwMode="auto">
                <a:xfrm>
                  <a:off x="1862" y="2573"/>
                  <a:ext cx="54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2000" i="1">
                      <a:latin typeface="Times New Roman" panose="02020603050405020304" pitchFamily="18" charset="0"/>
                    </a:rPr>
                    <a:t>(u</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R</a:t>
                  </a:r>
                  <a:r>
                    <a:rPr lang="en-US" altLang="en-US" sz="2000" i="1">
                      <a:latin typeface="Times New Roman" panose="02020603050405020304" pitchFamily="18" charset="0"/>
                    </a:rPr>
                    <a:t>)</a:t>
                  </a:r>
                </a:p>
              </p:txBody>
            </p:sp>
          </p:grpSp>
          <p:grpSp>
            <p:nvGrpSpPr>
              <p:cNvPr id="31765" name="Group 65">
                <a:extLst>
                  <a:ext uri="{FF2B5EF4-FFF2-40B4-BE49-F238E27FC236}">
                    <a16:creationId xmlns:a16="http://schemas.microsoft.com/office/drawing/2014/main" id="{3847B4B0-A9A1-754F-ABF3-C11D6AF13E21}"/>
                  </a:ext>
                </a:extLst>
              </p:cNvPr>
              <p:cNvGrpSpPr>
                <a:grpSpLocks/>
              </p:cNvGrpSpPr>
              <p:nvPr/>
            </p:nvGrpSpPr>
            <p:grpSpPr bwMode="auto">
              <a:xfrm>
                <a:off x="1090" y="1201"/>
                <a:ext cx="1007" cy="1900"/>
                <a:chOff x="1090" y="1201"/>
                <a:chExt cx="1007" cy="1900"/>
              </a:xfrm>
            </p:grpSpPr>
            <p:sp>
              <p:nvSpPr>
                <p:cNvPr id="31767" name="Line 58">
                  <a:extLst>
                    <a:ext uri="{FF2B5EF4-FFF2-40B4-BE49-F238E27FC236}">
                      <a16:creationId xmlns:a16="http://schemas.microsoft.com/office/drawing/2014/main" id="{227CBF9B-3B78-2A4D-8D7E-E1CF6AFBAF1E}"/>
                    </a:ext>
                  </a:extLst>
                </p:cNvPr>
                <p:cNvSpPr>
                  <a:spLocks noChangeShapeType="1"/>
                </p:cNvSpPr>
                <p:nvPr/>
              </p:nvSpPr>
              <p:spPr bwMode="auto">
                <a:xfrm flipV="1">
                  <a:off x="1097" y="2464"/>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1768" name="Line 59">
                  <a:extLst>
                    <a:ext uri="{FF2B5EF4-FFF2-40B4-BE49-F238E27FC236}">
                      <a16:creationId xmlns:a16="http://schemas.microsoft.com/office/drawing/2014/main" id="{46253E48-171E-F646-B37D-2E1E4A38BB8D}"/>
                    </a:ext>
                  </a:extLst>
                </p:cNvPr>
                <p:cNvSpPr>
                  <a:spLocks noChangeShapeType="1"/>
                </p:cNvSpPr>
                <p:nvPr/>
              </p:nvSpPr>
              <p:spPr bwMode="auto">
                <a:xfrm flipV="1">
                  <a:off x="2092" y="1201"/>
                  <a:ext cx="0" cy="637"/>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31769" name="Line 60">
                  <a:extLst>
                    <a:ext uri="{FF2B5EF4-FFF2-40B4-BE49-F238E27FC236}">
                      <a16:creationId xmlns:a16="http://schemas.microsoft.com/office/drawing/2014/main" id="{A950BD47-5F11-2040-AEBF-995C30854E82}"/>
                    </a:ext>
                  </a:extLst>
                </p:cNvPr>
                <p:cNvSpPr>
                  <a:spLocks noChangeShapeType="1"/>
                </p:cNvSpPr>
                <p:nvPr/>
              </p:nvSpPr>
              <p:spPr bwMode="auto">
                <a:xfrm flipV="1">
                  <a:off x="1090" y="1316"/>
                  <a:ext cx="1007" cy="1269"/>
                </a:xfrm>
                <a:prstGeom prst="line">
                  <a:avLst/>
                </a:prstGeom>
                <a:noFill/>
                <a:ln w="12700">
                  <a:solidFill>
                    <a:schemeClr val="tx1"/>
                  </a:solidFill>
                  <a:miter lim="800000"/>
                  <a:headEnd type="arrow" w="med" len="med"/>
                  <a:tailEnd type="arrow" w="lg" len="lg"/>
                </a:ln>
                <a:extLst>
                  <a:ext uri="{909E8E84-426E-40DD-AFC4-6F175D3DCCD1}">
                    <a14:hiddenFill xmlns:a14="http://schemas.microsoft.com/office/drawing/2010/main">
                      <a:noFill/>
                    </a14:hiddenFill>
                  </a:ext>
                </a:extLst>
              </p:spPr>
              <p:txBody>
                <a:bodyPr wrap="none"/>
                <a:lstStyle/>
                <a:p>
                  <a:endParaRPr lang="en-US"/>
                </a:p>
              </p:txBody>
            </p:sp>
            <p:sp>
              <p:nvSpPr>
                <p:cNvPr id="31770" name="Text Box 62">
                  <a:extLst>
                    <a:ext uri="{FF2B5EF4-FFF2-40B4-BE49-F238E27FC236}">
                      <a16:creationId xmlns:a16="http://schemas.microsoft.com/office/drawing/2014/main" id="{EF0AC856-A444-3F4A-8F8C-73DAE69F6DD8}"/>
                    </a:ext>
                  </a:extLst>
                </p:cNvPr>
                <p:cNvSpPr txBox="1">
                  <a:spLocks noChangeArrowheads="1"/>
                </p:cNvSpPr>
                <p:nvPr/>
              </p:nvSpPr>
              <p:spPr bwMode="auto">
                <a:xfrm rot="-3084402">
                  <a:off x="1114" y="1762"/>
                  <a:ext cx="7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i="1">
                      <a:latin typeface="Times New Roman" panose="02020603050405020304" pitchFamily="18" charset="0"/>
                    </a:rPr>
                    <a:t>baseline B</a:t>
                  </a:r>
                </a:p>
              </p:txBody>
            </p:sp>
          </p:grpSp>
          <p:sp>
            <p:nvSpPr>
              <p:cNvPr id="31766" name="Text Box 63">
                <a:extLst>
                  <a:ext uri="{FF2B5EF4-FFF2-40B4-BE49-F238E27FC236}">
                    <a16:creationId xmlns:a16="http://schemas.microsoft.com/office/drawing/2014/main" id="{530483B4-882F-D440-90AE-00A14132C939}"/>
                  </a:ext>
                </a:extLst>
              </p:cNvPr>
              <p:cNvSpPr txBox="1">
                <a:spLocks noChangeArrowheads="1"/>
              </p:cNvSpPr>
              <p:nvPr/>
            </p:nvSpPr>
            <p:spPr bwMode="auto">
              <a:xfrm>
                <a:off x="3199" y="3239"/>
                <a:ext cx="2032"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b="1"/>
                  <a:t>Important note</a:t>
                </a:r>
                <a:r>
                  <a:rPr lang="en-US" altLang="en-US" sz="1800"/>
                  <a:t>:</a:t>
                </a:r>
              </a:p>
              <a:p>
                <a:pPr eaLnBrk="1" hangingPunct="1"/>
                <a:r>
                  <a:rPr lang="en-US" altLang="en-US" sz="1800"/>
                  <a:t>Because the camera shifts along x, </a:t>
                </a:r>
                <a:r>
                  <a:rPr lang="en-US" altLang="en-US" sz="2000" i="1">
                    <a:latin typeface="Times New Roman" panose="02020603050405020304" pitchFamily="18" charset="0"/>
                  </a:rPr>
                  <a:t>v</a:t>
                </a:r>
                <a:r>
                  <a:rPr lang="en-US" altLang="en-US" sz="2000" i="1" baseline="-25000">
                    <a:latin typeface="Times New Roman" panose="02020603050405020304" pitchFamily="18" charset="0"/>
                  </a:rPr>
                  <a:t>L</a:t>
                </a:r>
                <a:r>
                  <a:rPr lang="en-US" altLang="en-US" sz="2000" i="1">
                    <a:latin typeface="Times New Roman" panose="02020603050405020304" pitchFamily="18" charset="0"/>
                  </a:rPr>
                  <a:t> = v</a:t>
                </a:r>
                <a:r>
                  <a:rPr lang="en-US" altLang="en-US" sz="2000" i="1" baseline="-25000">
                    <a:latin typeface="Times New Roman" panose="02020603050405020304" pitchFamily="18" charset="0"/>
                  </a:rPr>
                  <a:t>R</a:t>
                </a:r>
              </a:p>
            </p:txBody>
          </p:sp>
        </p:grpSp>
      </p:grpSp>
    </p:spTree>
    <p:extLst>
      <p:ext uri="{BB962C8B-B14F-4D97-AF65-F5344CB8AC3E}">
        <p14:creationId xmlns:p14="http://schemas.microsoft.com/office/powerpoint/2010/main" val="36359890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21961</TotalTime>
  <Words>1429</Words>
  <Application>Microsoft Macintosh PowerPoint</Application>
  <PresentationFormat>On-screen Show (4:3)</PresentationFormat>
  <Paragraphs>304</Paragraphs>
  <Slides>39</Slides>
  <Notes>38</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7" baseType="lpstr">
      <vt:lpstr>Arial</vt:lpstr>
      <vt:lpstr>Arial Narrow</vt:lpstr>
      <vt:lpstr>Calibri</vt:lpstr>
      <vt:lpstr>Symbol</vt:lpstr>
      <vt:lpstr>Times New Roman</vt:lpstr>
      <vt:lpstr>Verdana</vt:lpstr>
      <vt:lpstr>Office Theme</vt:lpstr>
      <vt:lpstr>Equation</vt:lpstr>
      <vt:lpstr>Dense Stereo</vt:lpstr>
      <vt:lpstr>PowerPoint Presentation</vt:lpstr>
      <vt:lpstr>Etymology</vt:lpstr>
      <vt:lpstr>Effect of Moving Camera</vt:lpstr>
      <vt:lpstr>Basic Idea of Stereo</vt:lpstr>
      <vt:lpstr>Why is Stereo Useful?</vt:lpstr>
      <vt:lpstr>Outline</vt:lpstr>
      <vt:lpstr>Review: Pinhole Camera Model</vt:lpstr>
      <vt:lpstr>Basic Stereo Derivations</vt:lpstr>
      <vt:lpstr>Basic Stereo Derivations</vt:lpstr>
      <vt:lpstr>Stereo Vision</vt:lpstr>
      <vt:lpstr>Components of Stereo</vt:lpstr>
      <vt:lpstr>Stereo Correspondence</vt:lpstr>
      <vt:lpstr>Correspondence Using Window-based Correlation</vt:lpstr>
      <vt:lpstr>Sum of Squared (Intensity) Differences</vt:lpstr>
      <vt:lpstr>Correspondence Using Correlation</vt:lpstr>
      <vt:lpstr>Image Normalization</vt:lpstr>
      <vt:lpstr>Images as Vectors</vt:lpstr>
      <vt:lpstr>Image Metrics</vt:lpstr>
      <vt:lpstr>Caveat</vt:lpstr>
      <vt:lpstr>Alternative: Histogram Warping</vt:lpstr>
      <vt:lpstr>Two major roadblocks</vt:lpstr>
      <vt:lpstr>Dealing with ambiguities and occlusion</vt:lpstr>
      <vt:lpstr>Pixel-based Stereo</vt:lpstr>
      <vt:lpstr>Stereo Correspondences</vt:lpstr>
      <vt:lpstr>Search Over Correspondences</vt:lpstr>
      <vt:lpstr>Stereo Matching with Dynamic Programming</vt:lpstr>
      <vt:lpstr>Ordering Constraint  is not Generally Correct</vt:lpstr>
      <vt:lpstr>Uniqueness Constraint  is not Generally Correct</vt:lpstr>
      <vt:lpstr>Edge-based Stereo</vt:lpstr>
      <vt:lpstr>Segmentation-based Stereo</vt:lpstr>
      <vt:lpstr>Another Example</vt:lpstr>
      <vt:lpstr>Hallmarks of  A Good Stereo Technique</vt:lpstr>
      <vt:lpstr>PowerPoint Presentation</vt:lpstr>
      <vt:lpstr>View Interpolation</vt:lpstr>
      <vt:lpstr>Result using a good technique</vt:lpstr>
      <vt:lpstr>View Interpolation</vt:lpstr>
      <vt:lpstr>Bottom Line: Stereo is Still Difficult</vt:lpstr>
      <vt:lpstr>From 2 views to &gt;2 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Dellaert, Frank</cp:lastModifiedBy>
  <cp:revision>138</cp:revision>
  <dcterms:created xsi:type="dcterms:W3CDTF">2009-12-16T02:55:56Z</dcterms:created>
  <dcterms:modified xsi:type="dcterms:W3CDTF">2020-11-09T21:48:50Z</dcterms:modified>
</cp:coreProperties>
</file>