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674" r:id="rId2"/>
    <p:sldId id="256" r:id="rId3"/>
    <p:sldId id="387" r:id="rId4"/>
    <p:sldId id="388" r:id="rId5"/>
    <p:sldId id="389" r:id="rId6"/>
    <p:sldId id="391" r:id="rId7"/>
    <p:sldId id="392" r:id="rId8"/>
    <p:sldId id="397" r:id="rId9"/>
    <p:sldId id="398" r:id="rId10"/>
    <p:sldId id="679" r:id="rId11"/>
    <p:sldId id="399" r:id="rId12"/>
    <p:sldId id="400" r:id="rId13"/>
    <p:sldId id="675" r:id="rId14"/>
    <p:sldId id="676" r:id="rId15"/>
    <p:sldId id="682" r:id="rId16"/>
    <p:sldId id="401" r:id="rId17"/>
    <p:sldId id="402" r:id="rId18"/>
    <p:sldId id="683" r:id="rId19"/>
    <p:sldId id="403" r:id="rId20"/>
    <p:sldId id="404" r:id="rId21"/>
    <p:sldId id="406" r:id="rId22"/>
    <p:sldId id="407" r:id="rId23"/>
    <p:sldId id="677" r:id="rId24"/>
    <p:sldId id="410" r:id="rId25"/>
    <p:sldId id="408" r:id="rId26"/>
    <p:sldId id="409" r:id="rId27"/>
    <p:sldId id="412" r:id="rId28"/>
    <p:sldId id="413" r:id="rId29"/>
    <p:sldId id="678" r:id="rId30"/>
    <p:sldId id="415" r:id="rId31"/>
    <p:sldId id="414" r:id="rId32"/>
    <p:sldId id="416" r:id="rId33"/>
    <p:sldId id="418" r:id="rId34"/>
    <p:sldId id="417" r:id="rId35"/>
    <p:sldId id="419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1" autoAdjust="0"/>
    <p:restoredTop sz="84902" autoAdjust="0"/>
  </p:normalViewPr>
  <p:slideViewPr>
    <p:cSldViewPr>
      <p:cViewPr varScale="1">
        <p:scale>
          <a:sx n="104" d="100"/>
          <a:sy n="104" d="100"/>
        </p:scale>
        <p:origin x="20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680344ED-B4BF-064C-94F6-C913FCD925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9AED477-A1B9-9642-B285-810A85A85FDE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EF21454-53E7-E34D-BD99-9E155D2DB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3D863B02-F6D0-B44B-88A8-BA9D2B0B6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4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A5DB524-80FD-B449-A449-124DC7F3B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3CA4498-681A-5446-9315-5E3A7EA9E920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404E755-0915-A547-AE6F-A3750D6918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F412FE1-CEB6-1148-8167-2B8DEF946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Let’s ask a simpler question: two views, where is image of other camera in view 1 ?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call this the epipole</a:t>
            </a:r>
          </a:p>
        </p:txBody>
      </p:sp>
    </p:spTree>
    <p:extLst>
      <p:ext uri="{BB962C8B-B14F-4D97-AF65-F5344CB8AC3E}">
        <p14:creationId xmlns:p14="http://schemas.microsoft.com/office/powerpoint/2010/main" val="817032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A10A213-4775-3C4C-A95E-70A5BCAA6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FB03750-549C-F344-B422-F6F73286A1FE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9AA65E7-D862-2046-B941-393C11825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34820" name="Text Box 3">
            <a:extLst>
              <a:ext uri="{FF2B5EF4-FFF2-40B4-BE49-F238E27FC236}">
                <a16:creationId xmlns:a16="http://schemas.microsoft.com/office/drawing/2014/main" id="{6690BFF2-ACA9-D44C-9216-EAB02A7EF4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83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2686037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FCCB02B-496B-6F4A-98B0-64CC30D07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D7FB641-DDE4-C74F-9F40-B9DA63B80201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91F1375-EE2A-3E45-B8E5-A4D8E8DB79B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9A802DF-A080-1940-88ED-2D8799EF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45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78C05868-E567-4243-BF35-CBD27A470C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2A129A7-BA6E-D344-BAA3-73523448FFDC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4C7D8958-CBEA-F445-9A35-23D08247A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508985D7-CB40-D746-96F8-786AA03D3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Now, slightly more thinking. What is image of a ray ?</a:t>
            </a:r>
          </a:p>
        </p:txBody>
      </p:sp>
    </p:spTree>
    <p:extLst>
      <p:ext uri="{BB962C8B-B14F-4D97-AF65-F5344CB8AC3E}">
        <p14:creationId xmlns:p14="http://schemas.microsoft.com/office/powerpoint/2010/main" val="2161312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892068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620A248-2240-1A47-81BF-0955F4E79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E463F04-0813-BB4C-8693-BEACD2D9A454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68C0C5C-14FC-6840-94E3-D86278CCC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A6E9EE99-7EDE-014F-B555-7CEB1C4C6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How to calculate them ?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2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6CD4C07-4A10-D340-A926-9E5D98013A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B963B8E-D937-0845-86B9-DEA0702B3568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E99E3374-4A51-5B4E-BB14-437026A6EF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024B8400-C6A8-404B-95CA-7FCA6B51C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18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477F239-CC79-834C-8814-E933334C4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D22C580-0C71-F842-BA11-BBF308897C21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B6BE725-2B3E-1243-BAE2-2175CEEC3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F013E4B-F396-B14E-ACE2-C9008CF03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How to calculate them ?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64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89352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C06C246-AAAE-994D-8BF2-F0898258BC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1974222-0D66-9D4D-A5F1-CA7BD5443653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E025130-5548-C148-B16F-FFAB250F9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D7F6F11-ED57-0E4C-B7B4-D55FD99E1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Triangulation: take two images and get 3D structure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What if we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Structure from motion: Multiple cameras: more accurate</a:t>
            </a:r>
          </a:p>
        </p:txBody>
      </p:sp>
    </p:spTree>
    <p:extLst>
      <p:ext uri="{BB962C8B-B14F-4D97-AF65-F5344CB8AC3E}">
        <p14:creationId xmlns:p14="http://schemas.microsoft.com/office/powerpoint/2010/main" val="282498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1575171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FB7706B-D7CF-954B-95B2-E9BB7C4AD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ED59F17-4E95-3D4F-88C1-0B6458706941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B06851A-EC90-1D4E-904D-D4864AA1375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7FE82FB-F474-E046-97D4-92FB52496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34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535C11B1-8648-8B4B-8E91-BDD4D3CE7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22F8CF0-ADE4-CB45-8A4B-8C24D0B8DF9B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0080964-CC8D-FE49-A14E-67FB1A2D5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919BFBE-0CC7-2146-8C96-6CF5FF6F7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Now, slightly more thinking. What is image of a ray ?</a:t>
            </a:r>
          </a:p>
        </p:txBody>
      </p:sp>
    </p:spTree>
    <p:extLst>
      <p:ext uri="{BB962C8B-B14F-4D97-AF65-F5344CB8AC3E}">
        <p14:creationId xmlns:p14="http://schemas.microsoft.com/office/powerpoint/2010/main" val="3696431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3D4DA5C8-C600-374E-B8E8-073BB91AC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724D8C6-9408-CF49-A487-BB03E77E4B72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B1143D0-3C29-DB44-B414-F6F233968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588ED1B-8334-BB46-A15D-987B762EC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Other way to see it: Plane formed by C, C’, and P</a:t>
            </a:r>
          </a:p>
        </p:txBody>
      </p:sp>
    </p:spTree>
    <p:extLst>
      <p:ext uri="{BB962C8B-B14F-4D97-AF65-F5344CB8AC3E}">
        <p14:creationId xmlns:p14="http://schemas.microsoft.com/office/powerpoint/2010/main" val="3418981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3381F65-71C7-A04E-B218-C3949E8B8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A8AFAB5-5454-F044-B1FF-67A3382878F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45DF5C52-993F-FB4D-AD0D-9AF46DA669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98174A50-5D40-3A49-8EAD-51479A1F4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49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9AC651A4-9F38-8E44-B9FA-776F5C3CBD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DC9CAB3-AFCE-9741-926B-0D31632FFFDF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0101179-0A16-9E4E-9945-00ABED409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C16463DC-03B3-5040-AC99-C33BFC3DB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2774503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1759714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4C44ED52-DFBB-194D-9314-F81A72C3D3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AC03515-E6E0-A145-9D08-7D38EC70A514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F5D124C5-5D3D-F64D-B46E-3ADAF818819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1905EC7-4CC0-374A-91C8-CF72665DF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4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72C4A1D-F634-1C4B-BC36-0E1488D74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CC6A8DA-603D-3C43-883E-B605F21FD9A4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F74F9321-1CFE-8942-BD94-5A9542517CC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5A99B63-AF40-8F4C-AD36-056429C27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80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53C94BA8-0F4C-B94D-9C22-16CB809A8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A5EE877-C5DE-AB44-B6AD-2B93A6C2987F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E6E7857C-A9EF-6842-9015-CE818BA612E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C4ECF88B-E2AE-B440-B8D5-4478DFE90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9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83BAF87-F4A2-8948-A590-91C80F52B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175A711-3DF6-3D4E-B601-35D13434BE4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12FDF9F-5437-584C-B213-9C6B1FF0DA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745AE679-3387-944C-AD4B-3E48DE520F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63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46F0323-A5D5-A146-9D55-F6D1B5251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00BC499-110B-6F4B-A14E-546D0B1629BD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5704D71A-53AB-1B4D-A4CA-F78FF052B9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17C4C274-B8A2-B347-8450-87B495A5A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37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663F837-62DA-8647-A9F9-E96BC3513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92BD733-25A7-1C45-BE0E-17672C990D25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5B70EEBC-DCC6-5E40-9E1F-6A13E3D450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34AA6DD3-0F55-1545-B54C-42FEB5B5C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2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56D051EF-D8EB-DA44-84B4-49133B61B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D3AEF53-B9C3-1B49-B7A8-E61589C7DC20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6D54DCB-9C89-5E48-8C80-3BD0C31F035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8D3D898F-EB44-2A45-AD1C-3F38B7582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54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9B8A8F9-7948-7E42-B212-D92ACEEE63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1B2E494-C449-3745-A870-CC0313711322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9E174EB-9B43-6B40-AEFF-E50FDC664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22532" name="Text Box 3">
            <a:extLst>
              <a:ext uri="{FF2B5EF4-FFF2-40B4-BE49-F238E27FC236}">
                <a16:creationId xmlns:a16="http://schemas.microsoft.com/office/drawing/2014/main" id="{63C5E4BB-E2A9-A74B-A52C-98D637307C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24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0B3711A-8AA3-5047-9737-32AC00672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66C5413-F802-AD45-89F3-AF19C672660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FD62F98-22DB-784D-A928-B0279074B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6808939-AA27-7B43-BA6B-61C39B8F5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Show two images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How can we match them up ?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6680C74-DCAB-424C-A2C7-A7F82C770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52553B2-8844-6C43-B90D-771ED2598BC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4113E7BE-78F5-C24E-8796-13CE0206D8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26628" name="Text Box 3">
            <a:extLst>
              <a:ext uri="{FF2B5EF4-FFF2-40B4-BE49-F238E27FC236}">
                <a16:creationId xmlns:a16="http://schemas.microsoft.com/office/drawing/2014/main" id="{E0B8B728-9239-804E-A4FA-B996753A9A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68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649042A-E083-B44E-A753-F97B93700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DA580DE-6EC1-994F-8BA6-3F1FE44610A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25613BF-8B22-F54D-A70E-FC7CDE28D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7BA96F5-9E33-0D47-B5E1-EEE6798F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Very cool, but now, suppose we don’t know where images were taken from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Now what ?</a:t>
            </a:r>
          </a:p>
        </p:txBody>
      </p:sp>
    </p:spTree>
    <p:extLst>
      <p:ext uri="{BB962C8B-B14F-4D97-AF65-F5344CB8AC3E}">
        <p14:creationId xmlns:p14="http://schemas.microsoft.com/office/powerpoint/2010/main" val="1658174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166952B4-95C2-764D-B0D8-80ED80BABF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3407486-9663-9C40-B379-5A5AF310EBBD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C5FDF79-1046-1145-BCBC-95D01B0BE4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5479F809-68E7-D041-BCB5-3583DAD4B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Very handy to know something about geometry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For example, if I have 2 views, one point, where could it be in other view ?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Suppose for now we know the geometry…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Picture: two views, question mark</a:t>
            </a:r>
          </a:p>
        </p:txBody>
      </p:sp>
    </p:spTree>
    <p:extLst>
      <p:ext uri="{BB962C8B-B14F-4D97-AF65-F5344CB8AC3E}">
        <p14:creationId xmlns:p14="http://schemas.microsoft.com/office/powerpoint/2010/main" val="366566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70737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826D7-23DD-6E4E-BB8C-7B61D58F8F10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2800" y="1885950"/>
            <a:ext cx="4013200" cy="2009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2800" y="4048125"/>
            <a:ext cx="4013200" cy="2009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785547-1D87-CD4B-B5FA-B822438701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CE4F732-F340-1443-9C65-FC3942C915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102E9ED-7FE2-2243-B5FB-37E8EBAA4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486E7C-E1A1-B64B-800D-3FC69171622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89D5A-886E-6541-9969-49D35CDB46C2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  <p:extLst>
      <p:ext uri="{BB962C8B-B14F-4D97-AF65-F5344CB8AC3E}">
        <p14:creationId xmlns:p14="http://schemas.microsoft.com/office/powerpoint/2010/main" val="155595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93E5-A569-254C-B797-F5E8C80806D2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2020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png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tiff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3505200" y="1752600"/>
            <a:ext cx="21336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" y="3465517"/>
            <a:ext cx="3014663" cy="2844803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267200" cy="914400"/>
          </a:xfrm>
        </p:spPr>
        <p:txBody>
          <a:bodyPr/>
          <a:lstStyle/>
          <a:p>
            <a:r>
              <a:rPr lang="en-US" altLang="en-US" dirty="0"/>
              <a:t>Epipolar Lines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>
              <a:sym typeface="Symbol" pitchFamily="2" charset="2"/>
            </a:endParaRPr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</p:spTree>
    <p:extLst>
      <p:ext uri="{BB962C8B-B14F-4D97-AF65-F5344CB8AC3E}">
        <p14:creationId xmlns:p14="http://schemas.microsoft.com/office/powerpoint/2010/main" val="300774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1CEABB6-B3FA-C844-BCA4-E1BBFF9D5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of Camera Center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61F4781-F548-7B47-BB55-B8477DC5A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64BA56EE-7438-C547-83E9-A759F6D46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9250" y="2905125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771C106B-8432-624C-BEF7-C6873B59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725" y="2887663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6246" name="Oval 6">
            <a:extLst>
              <a:ext uri="{FF2B5EF4-FFF2-40B4-BE49-F238E27FC236}">
                <a16:creationId xmlns:a16="http://schemas.microsoft.com/office/drawing/2014/main" id="{DEC67D43-FB90-0245-96AF-CF14D3A99AC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62187" y="3673475"/>
            <a:ext cx="85725" cy="10318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  <a:p>
            <a:pPr algn="ctr"/>
            <a:r>
              <a:rPr lang="en-US" altLang="en-US" dirty="0" err="1">
                <a:solidFill>
                  <a:srgbClr val="FFC000"/>
                </a:solidFill>
              </a:rPr>
              <a:t>epipole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B063B874-CAF2-C94C-96E0-37BC3190D24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35763" y="508000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9FA867C6-1DBD-DE48-B846-DBBFD255679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65237" y="5003800"/>
            <a:ext cx="1427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</p:spTree>
    <p:extLst>
      <p:ext uri="{BB962C8B-B14F-4D97-AF65-F5344CB8AC3E}">
        <p14:creationId xmlns:p14="http://schemas.microsoft.com/office/powerpoint/2010/main" val="211925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B8DAE9A-2796-D64B-9963-CEFDBE1C5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737600" cy="1144588"/>
          </a:xfrm>
        </p:spPr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600"/>
              <a:t>Example:</a:t>
            </a:r>
            <a:br>
              <a:rPr lang="en-GB" altLang="en-US" sz="3600"/>
            </a:br>
            <a:r>
              <a:rPr lang="en-GB" altLang="en-US" sz="3600"/>
              <a:t>Cameras Point at Each Other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D38CD6D-0883-F148-8AD3-FB9E4EBE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344738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Line 4">
            <a:extLst>
              <a:ext uri="{FF2B5EF4-FFF2-40B4-BE49-F238E27FC236}">
                <a16:creationId xmlns:a16="http://schemas.microsoft.com/office/drawing/2014/main" id="{C91D5E41-2C4D-5B4E-9821-2B0EC3AC01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1275" y="2354263"/>
            <a:ext cx="2284413" cy="2181225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>
            <a:extLst>
              <a:ext uri="{FF2B5EF4-FFF2-40B4-BE49-F238E27FC236}">
                <a16:creationId xmlns:a16="http://schemas.microsoft.com/office/drawing/2014/main" id="{3A15CCDD-6554-064C-8D5D-5864ABC56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8900" y="2354263"/>
            <a:ext cx="0" cy="2181225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F0251CA0-8512-C748-A2CB-7CA37A49F9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46750" y="2354263"/>
            <a:ext cx="1658938" cy="2212975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>
            <a:extLst>
              <a:ext uri="{FF2B5EF4-FFF2-40B4-BE49-F238E27FC236}">
                <a16:creationId xmlns:a16="http://schemas.microsoft.com/office/drawing/2014/main" id="{6B863286-7F22-F349-9AEA-61C222DB7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1413" y="3252788"/>
            <a:ext cx="3352800" cy="26987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66E7E5E3-D601-774A-A565-EBFB513F0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1562100"/>
            <a:ext cx="18176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 b="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Epipolar Lines</a:t>
            </a:r>
          </a:p>
        </p:txBody>
      </p:sp>
      <p:sp>
        <p:nvSpPr>
          <p:cNvPr id="33801" name="Text Box 9">
            <a:extLst>
              <a:ext uri="{FF2B5EF4-FFF2-40B4-BE49-F238E27FC236}">
                <a16:creationId xmlns:a16="http://schemas.microsoft.com/office/drawing/2014/main" id="{57941CCE-7FE3-F545-B0F5-F8C7FF09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30350"/>
            <a:ext cx="12906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 b="0" u="sng">
                <a:solidFill>
                  <a:srgbClr val="000000"/>
                </a:solidFill>
                <a:latin typeface="Times New Roman" panose="02020603050405020304" pitchFamily="18" charset="0"/>
              </a:rPr>
              <a:t>Top View</a:t>
            </a:r>
          </a:p>
        </p:txBody>
      </p:sp>
      <p:sp>
        <p:nvSpPr>
          <p:cNvPr id="33802" name="Line 10">
            <a:extLst>
              <a:ext uri="{FF2B5EF4-FFF2-40B4-BE49-F238E27FC236}">
                <a16:creationId xmlns:a16="http://schemas.microsoft.com/office/drawing/2014/main" id="{11B34DD2-566F-764D-BF62-58958B34C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1588" y="3622675"/>
            <a:ext cx="12271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Oval 11">
            <a:extLst>
              <a:ext uri="{FF2B5EF4-FFF2-40B4-BE49-F238E27FC236}">
                <a16:creationId xmlns:a16="http://schemas.microsoft.com/office/drawing/2014/main" id="{1B70BC66-00AB-C44F-BDB4-79C71BAB3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4133850"/>
            <a:ext cx="123825" cy="12541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3804" name="Group 12">
            <a:extLst>
              <a:ext uri="{FF2B5EF4-FFF2-40B4-BE49-F238E27FC236}">
                <a16:creationId xmlns:a16="http://schemas.microsoft.com/office/drawing/2014/main" id="{9E49BC9E-5134-5444-8EB1-582DD561CD2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54125" y="2184400"/>
            <a:ext cx="1227138" cy="636588"/>
            <a:chOff x="1457" y="1934"/>
            <a:chExt cx="852" cy="442"/>
          </a:xfrm>
        </p:grpSpPr>
        <p:sp>
          <p:nvSpPr>
            <p:cNvPr id="33805" name="Line 13">
              <a:extLst>
                <a:ext uri="{FF2B5EF4-FFF2-40B4-BE49-F238E27FC236}">
                  <a16:creationId xmlns:a16="http://schemas.microsoft.com/office/drawing/2014/main" id="{D7F8A181-AE31-4748-BBF0-DF609D05D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57" y="193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Oval 14">
              <a:extLst>
                <a:ext uri="{FF2B5EF4-FFF2-40B4-BE49-F238E27FC236}">
                  <a16:creationId xmlns:a16="http://schemas.microsoft.com/office/drawing/2014/main" id="{63C6DA68-28FA-B246-A6F2-1E96929C94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38" y="2289"/>
              <a:ext cx="87" cy="87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157166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75FE-9DF1-664D-9809-3DE77B61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7D9C0-2391-A24B-90ED-378D2188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639763"/>
          </a:xfrm>
        </p:spPr>
        <p:txBody>
          <a:bodyPr/>
          <a:lstStyle/>
          <a:p>
            <a:r>
              <a:rPr lang="en-US" dirty="0"/>
              <a:t>Epipoles inside the image: zoom-like setup.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5680A-422D-1541-9E17-05DC6438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1999"/>
            <a:ext cx="8686800" cy="49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1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75FE-9DF1-664D-9809-3DE77B61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7D9C0-2391-A24B-90ED-378D2188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639763"/>
          </a:xfrm>
        </p:spPr>
        <p:txBody>
          <a:bodyPr/>
          <a:lstStyle/>
          <a:p>
            <a:r>
              <a:rPr lang="en-US" dirty="0"/>
              <a:t>Epipoles in near-stereo config.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3270E-251F-5A4A-921A-FD85520F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588"/>
            <a:ext cx="9144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" y="3465517"/>
            <a:ext cx="3014663" cy="2844803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267200" cy="914400"/>
          </a:xfrm>
        </p:spPr>
        <p:txBody>
          <a:bodyPr/>
          <a:lstStyle/>
          <a:p>
            <a:r>
              <a:rPr lang="en-US" altLang="en-US" dirty="0"/>
              <a:t>Epipolar Lines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>
              <a:sym typeface="Symbol" pitchFamily="2" charset="2"/>
            </a:endParaRPr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</p:spTree>
    <p:extLst>
      <p:ext uri="{BB962C8B-B14F-4D97-AF65-F5344CB8AC3E}">
        <p14:creationId xmlns:p14="http://schemas.microsoft.com/office/powerpoint/2010/main" val="322238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>
            <a:extLst>
              <a:ext uri="{FF2B5EF4-FFF2-40B4-BE49-F238E27FC236}">
                <a16:creationId xmlns:a16="http://schemas.microsoft.com/office/drawing/2014/main" id="{7139ED7C-B5A1-C24D-BBCC-82AE3827A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Epipoles</a:t>
            </a:r>
          </a:p>
        </p:txBody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6D2BAD3A-C061-8A4D-AC44-689F11B0A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Camera Center C’ in first view:</a:t>
            </a:r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r>
              <a:rPr lang="en-US" altLang="en-US" sz="2800"/>
              <a:t>Origin C in second view:</a:t>
            </a:r>
          </a:p>
        </p:txBody>
      </p:sp>
      <p:graphicFrame>
        <p:nvGraphicFramePr>
          <p:cNvPr id="35842" name="Object 2">
            <a:extLst>
              <a:ext uri="{FF2B5EF4-FFF2-40B4-BE49-F238E27FC236}">
                <a16:creationId xmlns:a16="http://schemas.microsoft.com/office/drawing/2014/main" id="{1973920A-5811-7548-91CA-FEAADCED9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875614"/>
              </p:ext>
            </p:extLst>
          </p:nvPr>
        </p:nvGraphicFramePr>
        <p:xfrm>
          <a:off x="2686050" y="1887537"/>
          <a:ext cx="3186113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1" name="Equation" r:id="rId4" imgW="17602200" imgH="7772400" progId="Equation.3">
                  <p:embed/>
                </p:oleObj>
              </mc:Choice>
              <mc:Fallback>
                <p:oleObj name="Equation" r:id="rId4" imgW="17602200" imgH="7772400" progId="Equation.3">
                  <p:embed/>
                  <p:pic>
                    <p:nvPicPr>
                      <p:cNvPr id="35842" name="Object 2">
                        <a:extLst>
                          <a:ext uri="{FF2B5EF4-FFF2-40B4-BE49-F238E27FC236}">
                            <a16:creationId xmlns:a16="http://schemas.microsoft.com/office/drawing/2014/main" id="{1973920A-5811-7548-91CA-FEAADCED9F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1887537"/>
                        <a:ext cx="3186113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>
            <a:extLst>
              <a:ext uri="{FF2B5EF4-FFF2-40B4-BE49-F238E27FC236}">
                <a16:creationId xmlns:a16="http://schemas.microsoft.com/office/drawing/2014/main" id="{224AB787-3CD2-1247-B7F2-C14BED6083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068094"/>
              </p:ext>
            </p:extLst>
          </p:nvPr>
        </p:nvGraphicFramePr>
        <p:xfrm>
          <a:off x="1676400" y="4343400"/>
          <a:ext cx="5172075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2" name="Equation" r:id="rId6" imgW="19050000" imgH="5181600" progId="Equation.3">
                  <p:embed/>
                </p:oleObj>
              </mc:Choice>
              <mc:Fallback>
                <p:oleObj name="Equation" r:id="rId6" imgW="19050000" imgH="5181600" progId="Equation.3">
                  <p:embed/>
                  <p:pic>
                    <p:nvPicPr>
                      <p:cNvPr id="35843" name="Object 3">
                        <a:extLst>
                          <a:ext uri="{FF2B5EF4-FFF2-40B4-BE49-F238E27FC236}">
                            <a16:creationId xmlns:a16="http://schemas.microsoft.com/office/drawing/2014/main" id="{224AB787-3CD2-1247-B7F2-C14BED6083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343400"/>
                        <a:ext cx="5172075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802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59696E9-2205-3941-867D-AB26EC120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of Camera Ray ?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5A3BDCCF-7035-0C40-B503-073BA9AB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905125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44590063-279D-D140-ABCF-BC02E5ED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887663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2389" name="Line 5">
            <a:extLst>
              <a:ext uri="{FF2B5EF4-FFF2-40B4-BE49-F238E27FC236}">
                <a16:creationId xmlns:a16="http://schemas.microsoft.com/office/drawing/2014/main" id="{5B24BEE5-126D-E048-870F-64A7E47C3F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3863" y="3252788"/>
            <a:ext cx="1930400" cy="490537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894" name="Oval 6">
            <a:extLst>
              <a:ext uri="{FF2B5EF4-FFF2-40B4-BE49-F238E27FC236}">
                <a16:creationId xmlns:a16="http://schemas.microsoft.com/office/drawing/2014/main" id="{28BBB2F1-7B00-1145-BB96-3B0BD0052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3673475"/>
            <a:ext cx="85725" cy="10318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895" name="Oval 7">
            <a:extLst>
              <a:ext uri="{FF2B5EF4-FFF2-40B4-BE49-F238E27FC236}">
                <a16:creationId xmlns:a16="http://schemas.microsoft.com/office/drawing/2014/main" id="{7C2D094C-097F-EE4C-805D-91BE6D6CC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668713"/>
            <a:ext cx="85725" cy="10318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/>
              <a:t>e</a:t>
            </a:r>
            <a:r>
              <a:rPr lang="en-US" altLang="en-US">
                <a:solidFill>
                  <a:schemeClr val="bg1"/>
                </a:solidFill>
              </a:rPr>
              <a:t>pipole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65E17-54DA-D94C-9716-AC35902C0C22}"/>
              </a:ext>
            </a:extLst>
          </p:cNvPr>
          <p:cNvGrpSpPr/>
          <p:nvPr/>
        </p:nvGrpSpPr>
        <p:grpSpPr>
          <a:xfrm flipH="1">
            <a:off x="1204913" y="5003800"/>
            <a:ext cx="6600825" cy="537865"/>
            <a:chOff x="1204913" y="5003800"/>
            <a:chExt cx="6600825" cy="537865"/>
          </a:xfrm>
        </p:grpSpPr>
        <p:sp>
          <p:nvSpPr>
            <p:cNvPr id="37896" name="Text Box 8">
              <a:extLst>
                <a:ext uri="{FF2B5EF4-FFF2-40B4-BE49-F238E27FC236}">
                  <a16:creationId xmlns:a16="http://schemas.microsoft.com/office/drawing/2014/main" id="{D6A545E7-962E-0A47-8817-851659619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913" y="5080000"/>
              <a:ext cx="20302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 dirty="0"/>
                <a:t>M’= R</a:t>
              </a:r>
              <a:r>
                <a:rPr lang="en-US" altLang="en-US" b="0" baseline="30000" dirty="0"/>
                <a:t>T</a:t>
              </a:r>
              <a:r>
                <a:rPr lang="en-US" altLang="en-US" b="0" dirty="0"/>
                <a:t>[I|-t]</a:t>
              </a:r>
            </a:p>
          </p:txBody>
        </p:sp>
        <p:sp>
          <p:nvSpPr>
            <p:cNvPr id="37897" name="Text Box 9">
              <a:extLst>
                <a:ext uri="{FF2B5EF4-FFF2-40B4-BE49-F238E27FC236}">
                  <a16:creationId xmlns:a16="http://schemas.microsoft.com/office/drawing/2014/main" id="{771225AB-D63A-F944-8030-DA1B46076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8575" y="5003800"/>
              <a:ext cx="14271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/>
                <a:t>M=[I|0]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27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" y="3465517"/>
            <a:ext cx="3014663" cy="2844803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267200" cy="914400"/>
          </a:xfrm>
        </p:spPr>
        <p:txBody>
          <a:bodyPr/>
          <a:lstStyle/>
          <a:p>
            <a:r>
              <a:rPr lang="en-US" altLang="en-US" dirty="0"/>
              <a:t>Epipolar Lines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>
              <a:sym typeface="Symbol" pitchFamily="2" charset="2"/>
            </a:endParaRPr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</p:spTree>
    <p:extLst>
      <p:ext uri="{BB962C8B-B14F-4D97-AF65-F5344CB8AC3E}">
        <p14:creationId xmlns:p14="http://schemas.microsoft.com/office/powerpoint/2010/main" val="209630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>
            <a:extLst>
              <a:ext uri="{FF2B5EF4-FFF2-40B4-BE49-F238E27FC236}">
                <a16:creationId xmlns:a16="http://schemas.microsoft.com/office/drawing/2014/main" id="{CCCCAC05-2AA4-D24D-AB76-DDC6D9AAE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Point at infinity</a:t>
            </a:r>
          </a:p>
        </p:txBody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3A298BD5-F672-2941-8C63-1566BECD3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13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Given p’, what is corresponding point at infinity [x 0] ?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Answer for any camera M’=[</a:t>
            </a:r>
            <a:r>
              <a:rPr lang="en-US" altLang="en-US" dirty="0" err="1"/>
              <a:t>A|a</a:t>
            </a:r>
            <a:r>
              <a:rPr lang="en-US" altLang="en-US" dirty="0"/>
              <a:t>]: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A</a:t>
            </a:r>
            <a:r>
              <a:rPr lang="en-US" altLang="en-US" baseline="30000" dirty="0"/>
              <a:t>-1</a:t>
            </a:r>
            <a:r>
              <a:rPr lang="en-US" altLang="en-US" dirty="0"/>
              <a:t> = Infinite </a:t>
            </a:r>
            <a:r>
              <a:rPr lang="en-US" altLang="en-US" dirty="0" err="1"/>
              <a:t>homography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In our case </a:t>
            </a:r>
            <a:r>
              <a:rPr kumimoji="0" lang="en-US" altLang="en-US" sz="2800" dirty="0"/>
              <a:t>M’=[R</a:t>
            </a:r>
            <a:r>
              <a:rPr kumimoji="0" lang="en-US" altLang="en-US" sz="2800" baseline="30000" dirty="0"/>
              <a:t>T</a:t>
            </a:r>
            <a:r>
              <a:rPr kumimoji="0" lang="en-US" altLang="en-US" sz="2800" dirty="0"/>
              <a:t>|-</a:t>
            </a:r>
            <a:r>
              <a:rPr kumimoji="0" lang="en-US" altLang="en-US" sz="2800" dirty="0" err="1"/>
              <a:t>R</a:t>
            </a:r>
            <a:r>
              <a:rPr kumimoji="0" lang="en-US" altLang="en-US" sz="2800" baseline="30000" dirty="0" err="1"/>
              <a:t>T</a:t>
            </a:r>
            <a:r>
              <a:rPr kumimoji="0" lang="en-US" altLang="en-US" sz="2800" dirty="0" err="1"/>
              <a:t>t</a:t>
            </a:r>
            <a:r>
              <a:rPr kumimoji="0" lang="en-US" altLang="en-US" sz="2800" dirty="0"/>
              <a:t>]</a:t>
            </a:r>
            <a:r>
              <a:rPr lang="en-US" altLang="en-US" dirty="0"/>
              <a:t>:</a:t>
            </a:r>
          </a:p>
        </p:txBody>
      </p:sp>
      <p:graphicFrame>
        <p:nvGraphicFramePr>
          <p:cNvPr id="39938" name="Object 2">
            <a:extLst>
              <a:ext uri="{FF2B5EF4-FFF2-40B4-BE49-F238E27FC236}">
                <a16:creationId xmlns:a16="http://schemas.microsoft.com/office/drawing/2014/main" id="{364BDAB5-C19B-044B-9187-A91BE9BE13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737264"/>
              </p:ext>
            </p:extLst>
          </p:nvPr>
        </p:nvGraphicFramePr>
        <p:xfrm>
          <a:off x="914401" y="2938172"/>
          <a:ext cx="5791200" cy="119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9" name="Equation" r:id="rId4" imgW="16764000" imgH="3454400" progId="Equation.3">
                  <p:embed/>
                </p:oleObj>
              </mc:Choice>
              <mc:Fallback>
                <p:oleObj name="Equation" r:id="rId4" imgW="16764000" imgH="3454400" progId="Equation.3">
                  <p:embed/>
                  <p:pic>
                    <p:nvPicPr>
                      <p:cNvPr id="39938" name="Object 2">
                        <a:extLst>
                          <a:ext uri="{FF2B5EF4-FFF2-40B4-BE49-F238E27FC236}">
                            <a16:creationId xmlns:a16="http://schemas.microsoft.com/office/drawing/2014/main" id="{364BDAB5-C19B-044B-9187-A91BE9BE13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1" y="2938172"/>
                        <a:ext cx="5791200" cy="1194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>
            <a:extLst>
              <a:ext uri="{FF2B5EF4-FFF2-40B4-BE49-F238E27FC236}">
                <a16:creationId xmlns:a16="http://schemas.microsoft.com/office/drawing/2014/main" id="{AF84C52D-1C67-E145-B5C8-423AB5BA7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851791"/>
              </p:ext>
            </p:extLst>
          </p:nvPr>
        </p:nvGraphicFramePr>
        <p:xfrm>
          <a:off x="4800600" y="5257800"/>
          <a:ext cx="1344706" cy="475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" name="Equation" r:id="rId6" imgW="16916400" imgH="5943600" progId="Equation.3">
                  <p:embed/>
                </p:oleObj>
              </mc:Choice>
              <mc:Fallback>
                <p:oleObj name="Equation" r:id="rId6" imgW="16916400" imgH="5943600" progId="Equation.3">
                  <p:embed/>
                  <p:pic>
                    <p:nvPicPr>
                      <p:cNvPr id="39939" name="Object 3">
                        <a:extLst>
                          <a:ext uri="{FF2B5EF4-FFF2-40B4-BE49-F238E27FC236}">
                            <a16:creationId xmlns:a16="http://schemas.microsoft.com/office/drawing/2014/main" id="{AF84C52D-1C67-E145-B5C8-423AB5BA77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257800"/>
                        <a:ext cx="1344706" cy="475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801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6">
            <a:extLst>
              <a:ext uri="{FF2B5EF4-FFF2-40B4-BE49-F238E27FC236}">
                <a16:creationId xmlns:a16="http://schemas.microsoft.com/office/drawing/2014/main" id="{A7AB41E0-AA0E-9345-B622-153CB52804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62238" y="217488"/>
            <a:ext cx="6316662" cy="1096962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zh-CN">
                <a:ea typeface="SimSun" pitchFamily="2" charset="-122"/>
                <a:cs typeface="SimSun" pitchFamily="2" charset="-122"/>
              </a:rPr>
              <a:t>Multiple View Geometry</a:t>
            </a:r>
          </a:p>
        </p:txBody>
      </p:sp>
      <p:sp>
        <p:nvSpPr>
          <p:cNvPr id="15366" name="Rectangle 7">
            <a:extLst>
              <a:ext uri="{FF2B5EF4-FFF2-40B4-BE49-F238E27FC236}">
                <a16:creationId xmlns:a16="http://schemas.microsoft.com/office/drawing/2014/main" id="{44B899C8-0C3C-2143-96F8-837B7614A76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25650" y="5489575"/>
            <a:ext cx="6400800" cy="969963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sz="2800"/>
              <a:t>Frank Dellaert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B7C03BF8-3D7B-BB4A-8073-808424C5B0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930275"/>
          <a:ext cx="17526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Photo Editor Photo" r:id="rId4" imgW="4064000" imgH="3048000" progId="MSPhotoEd.3">
                  <p:embed/>
                </p:oleObj>
              </mc:Choice>
              <mc:Fallback>
                <p:oleObj name="Photo Editor Photo" r:id="rId4" imgW="4064000" imgH="3048000" progId="MSPhotoEd.3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B7C03BF8-3D7B-BB4A-8073-808424C5B0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30275"/>
                        <a:ext cx="17526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2D9B3D4A-864C-8148-A1D9-AFA9663A24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2301875"/>
          <a:ext cx="17526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Photo Editor Photo" r:id="rId6" imgW="4064000" imgH="3048000" progId="MSPhotoEd.3">
                  <p:embed/>
                </p:oleObj>
              </mc:Choice>
              <mc:Fallback>
                <p:oleObj name="Photo Editor Photo" r:id="rId6" imgW="4064000" imgH="3048000" progId="MSPhotoEd.3">
                  <p:embed/>
                  <p:pic>
                    <p:nvPicPr>
                      <p:cNvPr id="15363" name="Object 3">
                        <a:extLst>
                          <a:ext uri="{FF2B5EF4-FFF2-40B4-BE49-F238E27FC236}">
                            <a16:creationId xmlns:a16="http://schemas.microsoft.com/office/drawing/2014/main" id="{2D9B3D4A-864C-8148-A1D9-AFA9663A24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301875"/>
                        <a:ext cx="17526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>
            <a:extLst>
              <a:ext uri="{FF2B5EF4-FFF2-40B4-BE49-F238E27FC236}">
                <a16:creationId xmlns:a16="http://schemas.microsoft.com/office/drawing/2014/main" id="{015BB5C7-C837-EC48-8B26-7184AE58D0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3673475"/>
          <a:ext cx="17526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Photo Editor Photo" r:id="rId8" imgW="4064000" imgH="3048000" progId="MSPhotoEd.3">
                  <p:embed/>
                </p:oleObj>
              </mc:Choice>
              <mc:Fallback>
                <p:oleObj name="Photo Editor Photo" r:id="rId8" imgW="4064000" imgH="3048000" progId="MSPhotoEd.3">
                  <p:embed/>
                  <p:pic>
                    <p:nvPicPr>
                      <p:cNvPr id="15364" name="Object 4">
                        <a:extLst>
                          <a:ext uri="{FF2B5EF4-FFF2-40B4-BE49-F238E27FC236}">
                            <a16:creationId xmlns:a16="http://schemas.microsoft.com/office/drawing/2014/main" id="{015BB5C7-C837-EC48-8B26-7184AE58D0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673475"/>
                        <a:ext cx="17526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67" name="AutoShape 13">
            <a:extLst>
              <a:ext uri="{FF2B5EF4-FFF2-40B4-BE49-F238E27FC236}">
                <a16:creationId xmlns:a16="http://schemas.microsoft.com/office/drawing/2014/main" id="{C2D3C7D1-1EE8-DD43-A94E-72AE776DA6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6450" y="1587500"/>
            <a:ext cx="1600200" cy="1171575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AutoShape 14">
            <a:extLst>
              <a:ext uri="{FF2B5EF4-FFF2-40B4-BE49-F238E27FC236}">
                <a16:creationId xmlns:a16="http://schemas.microsoft.com/office/drawing/2014/main" id="{3A1CEB62-633F-6B45-A6C6-2B1E0F70ED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76450" y="3521075"/>
            <a:ext cx="1524000" cy="809625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AutoShape 15">
            <a:extLst>
              <a:ext uri="{FF2B5EF4-FFF2-40B4-BE49-F238E27FC236}">
                <a16:creationId xmlns:a16="http://schemas.microsoft.com/office/drawing/2014/main" id="{C59E51C4-5310-E549-BEC5-DB086F2874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6450" y="2959100"/>
            <a:ext cx="1524000" cy="180975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370" name="Picture 16" descr="Picture1">
            <a:extLst>
              <a:ext uri="{FF2B5EF4-FFF2-40B4-BE49-F238E27FC236}">
                <a16:creationId xmlns:a16="http://schemas.microsoft.com/office/drawing/2014/main" id="{B88326B6-5B61-FE41-9A9F-58DECA139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698625"/>
            <a:ext cx="45354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132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BF7F086-DEA5-3044-B36C-06EDD914A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67713" cy="1143000"/>
          </a:xfrm>
        </p:spPr>
        <p:txBody>
          <a:bodyPr/>
          <a:lstStyle/>
          <a:p>
            <a:r>
              <a:rPr lang="en-US" altLang="en-US"/>
              <a:t>Sidebar: Infinite Homographies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05E0904-A30E-7F43-ADA4-1FBA37AED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636837"/>
            <a:ext cx="8229600" cy="3763963"/>
          </a:xfrm>
        </p:spPr>
        <p:txBody>
          <a:bodyPr/>
          <a:lstStyle/>
          <a:p>
            <a:r>
              <a:rPr lang="en-US" altLang="en-US" dirty="0" err="1"/>
              <a:t>Homography</a:t>
            </a:r>
            <a:r>
              <a:rPr lang="en-US" altLang="en-US" dirty="0"/>
              <a:t> between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image plane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plane at infinity</a:t>
            </a:r>
          </a:p>
          <a:p>
            <a:r>
              <a:rPr lang="en-US" altLang="en-US" dirty="0"/>
              <a:t>Navigation by the stars: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Image of stars =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			function of rotation R only !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Traveling on a sphere rotates viewer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9206F5-CD0C-E443-9D9B-CEF653BBB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189037"/>
            <a:ext cx="294386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99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>
            <a:extLst>
              <a:ext uri="{FF2B5EF4-FFF2-40B4-BE49-F238E27FC236}">
                <a16:creationId xmlns:a16="http://schemas.microsoft.com/office/drawing/2014/main" id="{DC3720E0-66FE-6845-A43D-63DCDB736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Line Calculation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6CE2FB9F-918B-FA49-A71C-E3CED59DF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800" dirty="0"/>
              <a:t>1) Point 1 = </a:t>
            </a:r>
            <a:r>
              <a:rPr lang="en-US" altLang="en-US" sz="2800" dirty="0" err="1"/>
              <a:t>epipole</a:t>
            </a:r>
            <a:r>
              <a:rPr lang="en-US" altLang="en-US" sz="2800" dirty="0"/>
              <a:t> e=t</a:t>
            </a: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800" dirty="0"/>
              <a:t>2) Point 2 = point at infinity</a:t>
            </a:r>
          </a:p>
          <a:p>
            <a:pPr marL="609600" indent="-609600"/>
            <a:endParaRPr lang="en-US" altLang="en-US" sz="2800" dirty="0"/>
          </a:p>
          <a:p>
            <a:pPr marL="609600" indent="-609600"/>
            <a:endParaRPr lang="en-US" altLang="en-US" sz="2800" dirty="0"/>
          </a:p>
          <a:p>
            <a:pPr marL="609600" indent="-609600"/>
            <a:endParaRPr lang="en-US" altLang="en-US" sz="2800" dirty="0"/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800" dirty="0"/>
              <a:t>3) Epipolar line = join of points 1 and 2 </a:t>
            </a:r>
          </a:p>
        </p:txBody>
      </p:sp>
      <p:graphicFrame>
        <p:nvGraphicFramePr>
          <p:cNvPr id="46082" name="Object 2">
            <a:extLst>
              <a:ext uri="{FF2B5EF4-FFF2-40B4-BE49-F238E27FC236}">
                <a16:creationId xmlns:a16="http://schemas.microsoft.com/office/drawing/2014/main" id="{6C575115-A692-444A-A80D-216F0BFE0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41904"/>
              </p:ext>
            </p:extLst>
          </p:nvPr>
        </p:nvGraphicFramePr>
        <p:xfrm>
          <a:off x="1924843" y="2219091"/>
          <a:ext cx="4797425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1" name="Equation" r:id="rId4" imgW="17678400" imgH="5181600" progId="Equation.3">
                  <p:embed/>
                </p:oleObj>
              </mc:Choice>
              <mc:Fallback>
                <p:oleObj name="Equation" r:id="rId4" imgW="17678400" imgH="5181600" progId="Equation.3">
                  <p:embed/>
                  <p:pic>
                    <p:nvPicPr>
                      <p:cNvPr id="46082" name="Object 2">
                        <a:extLst>
                          <a:ext uri="{FF2B5EF4-FFF2-40B4-BE49-F238E27FC236}">
                            <a16:creationId xmlns:a16="http://schemas.microsoft.com/office/drawing/2014/main" id="{6C575115-A692-444A-A80D-216F0BFE0C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843" y="2219091"/>
                        <a:ext cx="4797425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>
            <a:extLst>
              <a:ext uri="{FF2B5EF4-FFF2-40B4-BE49-F238E27FC236}">
                <a16:creationId xmlns:a16="http://schemas.microsoft.com/office/drawing/2014/main" id="{F2C986A0-CBCC-CF42-B689-22238D9E9C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798768"/>
              </p:ext>
            </p:extLst>
          </p:nvPr>
        </p:nvGraphicFramePr>
        <p:xfrm>
          <a:off x="3209131" y="4343400"/>
          <a:ext cx="272573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2" name="Equation" r:id="rId6" imgW="17424400" imgH="4978400" progId="Equation.3">
                  <p:embed/>
                </p:oleObj>
              </mc:Choice>
              <mc:Fallback>
                <p:oleObj name="Equation" r:id="rId6" imgW="17424400" imgH="4978400" progId="Equation.3">
                  <p:embed/>
                  <p:pic>
                    <p:nvPicPr>
                      <p:cNvPr id="46083" name="Object 3">
                        <a:extLst>
                          <a:ext uri="{FF2B5EF4-FFF2-40B4-BE49-F238E27FC236}">
                            <a16:creationId xmlns:a16="http://schemas.microsoft.com/office/drawing/2014/main" id="{F2C986A0-CBCC-CF42-B689-22238D9E9C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131" y="4343400"/>
                        <a:ext cx="2725737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765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267200" cy="914400"/>
          </a:xfrm>
        </p:spPr>
        <p:txBody>
          <a:bodyPr/>
          <a:lstStyle/>
          <a:p>
            <a:r>
              <a:rPr lang="en-US" altLang="en-US" dirty="0"/>
              <a:t>Epipolar Lines</a:t>
            </a:r>
          </a:p>
        </p:txBody>
      </p:sp>
      <p:graphicFrame>
        <p:nvGraphicFramePr>
          <p:cNvPr id="48130" name="Object 2">
            <a:extLst>
              <a:ext uri="{FF2B5EF4-FFF2-40B4-BE49-F238E27FC236}">
                <a16:creationId xmlns:a16="http://schemas.microsoft.com/office/drawing/2014/main" id="{72F196F1-F7AE-DC42-988C-D5A5CA57A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531367"/>
              </p:ext>
            </p:extLst>
          </p:nvPr>
        </p:nvGraphicFramePr>
        <p:xfrm>
          <a:off x="2284413" y="4750743"/>
          <a:ext cx="16097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Equation" r:id="rId4" imgW="1244600" imgH="406400" progId="Equation.3">
                  <p:embed/>
                </p:oleObj>
              </mc:Choice>
              <mc:Fallback>
                <p:oleObj name="Equation" r:id="rId4" imgW="1244600" imgH="406400" progId="Equation.3">
                  <p:embed/>
                  <p:pic>
                    <p:nvPicPr>
                      <p:cNvPr id="48130" name="Object 2">
                        <a:extLst>
                          <a:ext uri="{FF2B5EF4-FFF2-40B4-BE49-F238E27FC236}">
                            <a16:creationId xmlns:a16="http://schemas.microsoft.com/office/drawing/2014/main" id="{72F196F1-F7AE-DC42-988C-D5A5CA57A9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3" y="4750743"/>
                        <a:ext cx="16097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</a:t>
            </a:r>
            <a:r>
              <a:rPr lang="en-US" altLang="en-US" b="0" dirty="0" err="1">
                <a:sym typeface="Symbol" pitchFamily="2" charset="2"/>
              </a:rPr>
              <a:t>Rp</a:t>
            </a:r>
            <a:r>
              <a:rPr lang="en-US" altLang="en-US" b="0" dirty="0">
                <a:sym typeface="Symbol" pitchFamily="2" charset="2"/>
              </a:rPr>
              <a:t>’</a:t>
            </a:r>
          </a:p>
        </p:txBody>
      </p:sp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</p:spTree>
    <p:extLst>
      <p:ext uri="{BB962C8B-B14F-4D97-AF65-F5344CB8AC3E}">
        <p14:creationId xmlns:p14="http://schemas.microsoft.com/office/powerpoint/2010/main" val="2913509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267200" cy="914400"/>
          </a:xfrm>
        </p:spPr>
        <p:txBody>
          <a:bodyPr/>
          <a:lstStyle/>
          <a:p>
            <a:r>
              <a:rPr lang="en-US" altLang="en-US" dirty="0"/>
              <a:t>Essential Matrix E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</a:t>
            </a:r>
            <a:r>
              <a:rPr lang="en-US" altLang="en-US" b="0" dirty="0" err="1">
                <a:sym typeface="Symbol" pitchFamily="2" charset="2"/>
              </a:rPr>
              <a:t>Rp</a:t>
            </a:r>
            <a:r>
              <a:rPr lang="en-US" altLang="en-US" b="0" dirty="0">
                <a:sym typeface="Symbol" pitchFamily="2" charset="2"/>
              </a:rPr>
              <a:t>’</a:t>
            </a:r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CBACB03F-6EBB-E148-A31F-0B33970C0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678623"/>
            <a:ext cx="343376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/>
              <a:t>R,t</a:t>
            </a:r>
            <a:r>
              <a:rPr lang="en-US" altLang="en-US" dirty="0"/>
              <a:t> = 6 DOF</a:t>
            </a:r>
          </a:p>
          <a:p>
            <a:r>
              <a:rPr lang="en-US" altLang="en-US" dirty="0"/>
              <a:t>However, scale !</a:t>
            </a:r>
          </a:p>
          <a:p>
            <a:r>
              <a:rPr lang="en-US" altLang="en-US" dirty="0"/>
              <a:t>=&gt; 5 DOF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F1DDB16-E9EA-8F4C-972B-CE428CD89567}"/>
              </a:ext>
            </a:extLst>
          </p:cNvPr>
          <p:cNvSpPr/>
          <p:nvPr/>
        </p:nvSpPr>
        <p:spPr>
          <a:xfrm>
            <a:off x="2360613" y="4819650"/>
            <a:ext cx="4878387" cy="36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0" name="Object 2">
            <a:extLst>
              <a:ext uri="{FF2B5EF4-FFF2-40B4-BE49-F238E27FC236}">
                <a16:creationId xmlns:a16="http://schemas.microsoft.com/office/drawing/2014/main" id="{C319991B-074C-D344-956B-A1BC47A46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875799"/>
              </p:ext>
            </p:extLst>
          </p:nvPr>
        </p:nvGraphicFramePr>
        <p:xfrm>
          <a:off x="2539441" y="4267200"/>
          <a:ext cx="4368801" cy="55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0" name="Equation" r:id="rId4" imgW="17145000" imgH="2159000" progId="Equation.3">
                  <p:embed/>
                </p:oleObj>
              </mc:Choice>
              <mc:Fallback>
                <p:oleObj name="Equation" r:id="rId4" imgW="17145000" imgH="2159000" progId="Equation.3">
                  <p:embed/>
                  <p:pic>
                    <p:nvPicPr>
                      <p:cNvPr id="54274" name="Object 2">
                        <a:extLst>
                          <a:ext uri="{FF2B5EF4-FFF2-40B4-BE49-F238E27FC236}">
                            <a16:creationId xmlns:a16="http://schemas.microsoft.com/office/drawing/2014/main" id="{71D10E18-6DB3-D440-AE7A-97E1E5BE00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441" y="4267200"/>
                        <a:ext cx="4368801" cy="5540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1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>
            <a:extLst>
              <a:ext uri="{FF2B5EF4-FFF2-40B4-BE49-F238E27FC236}">
                <a16:creationId xmlns:a16="http://schemas.microsoft.com/office/drawing/2014/main" id="{83D72B61-5530-CD4E-9E6C-53F4BCBA5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Essential Matrix</a:t>
            </a:r>
          </a:p>
        </p:txBody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055EA77C-72A8-E342-B3B8-1B1B88BBF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mapping from p’ to l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E = 3*3 matrix</a:t>
            </a:r>
          </a:p>
          <a:p>
            <a:r>
              <a:rPr lang="en-US" altLang="en-US"/>
              <a:t>Because p is on l, we have</a:t>
            </a:r>
          </a:p>
        </p:txBody>
      </p:sp>
      <p:graphicFrame>
        <p:nvGraphicFramePr>
          <p:cNvPr id="54274" name="Object 2">
            <a:extLst>
              <a:ext uri="{FF2B5EF4-FFF2-40B4-BE49-F238E27FC236}">
                <a16:creationId xmlns:a16="http://schemas.microsoft.com/office/drawing/2014/main" id="{71D10E18-6DB3-D440-AE7A-97E1E5BE00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492302"/>
              </p:ext>
            </p:extLst>
          </p:nvPr>
        </p:nvGraphicFramePr>
        <p:xfrm>
          <a:off x="1143000" y="1943100"/>
          <a:ext cx="5583238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3" name="Equation" r:id="rId4" imgW="17145000" imgH="2159000" progId="Equation.3">
                  <p:embed/>
                </p:oleObj>
              </mc:Choice>
              <mc:Fallback>
                <p:oleObj name="Equation" r:id="rId4" imgW="17145000" imgH="2159000" progId="Equation.3">
                  <p:embed/>
                  <p:pic>
                    <p:nvPicPr>
                      <p:cNvPr id="54274" name="Object 2">
                        <a:extLst>
                          <a:ext uri="{FF2B5EF4-FFF2-40B4-BE49-F238E27FC236}">
                            <a16:creationId xmlns:a16="http://schemas.microsoft.com/office/drawing/2014/main" id="{71D10E18-6DB3-D440-AE7A-97E1E5BE00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43100"/>
                        <a:ext cx="5583238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3">
            <a:extLst>
              <a:ext uri="{FF2B5EF4-FFF2-40B4-BE49-F238E27FC236}">
                <a16:creationId xmlns:a16="http://schemas.microsoft.com/office/drawing/2014/main" id="{772DEB73-94D4-914F-81F4-E41AFB9038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3838" y="5019675"/>
          <a:ext cx="3243262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4" name="Equation" r:id="rId6" imgW="1270000" imgH="457200" progId="Equation.3">
                  <p:embed/>
                </p:oleObj>
              </mc:Choice>
              <mc:Fallback>
                <p:oleObj name="Equation" r:id="rId6" imgW="1270000" imgH="457200" progId="Equation.3">
                  <p:embed/>
                  <p:pic>
                    <p:nvPicPr>
                      <p:cNvPr id="54275" name="Object 3">
                        <a:extLst>
                          <a:ext uri="{FF2B5EF4-FFF2-40B4-BE49-F238E27FC236}">
                            <a16:creationId xmlns:a16="http://schemas.microsoft.com/office/drawing/2014/main" id="{772DEB73-94D4-914F-81F4-E41AFB9038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5019675"/>
                        <a:ext cx="3243262" cy="1168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7381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id="{5A72987B-3628-7940-8DFC-636BF7C19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lines</a:t>
            </a:r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636DDA3C-0E0E-2045-8D67-718F4DC6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241550"/>
            <a:ext cx="533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676" name="Oval 4">
            <a:extLst>
              <a:ext uri="{FF2B5EF4-FFF2-40B4-BE49-F238E27FC236}">
                <a16:creationId xmlns:a16="http://schemas.microsoft.com/office/drawing/2014/main" id="{369C486D-B1F9-FC46-A152-797D80FED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638" y="36734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>
              <a:solidFill>
                <a:schemeClr val="bg1"/>
              </a:solidFill>
            </a:endParaRPr>
          </a:p>
          <a:p>
            <a:pPr algn="ctr"/>
            <a:r>
              <a:rPr lang="en-US" altLang="en-US" b="0">
                <a:solidFill>
                  <a:schemeClr val="bg1"/>
                </a:solidFill>
              </a:rPr>
              <a:t>e=t</a:t>
            </a:r>
          </a:p>
        </p:txBody>
      </p:sp>
      <p:sp>
        <p:nvSpPr>
          <p:cNvPr id="924677" name="Oval 5">
            <a:extLst>
              <a:ext uri="{FF2B5EF4-FFF2-40B4-BE49-F238E27FC236}">
                <a16:creationId xmlns:a16="http://schemas.microsoft.com/office/drawing/2014/main" id="{47F7F6CD-5098-6C46-A1FB-73722EB4E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26606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  <a:r>
              <a:rPr lang="en-US" altLang="en-US" b="0" baseline="-25000">
                <a:sym typeface="Symbol" pitchFamily="2" charset="2"/>
              </a:rPr>
              <a:t></a:t>
            </a:r>
            <a:r>
              <a:rPr lang="en-US" altLang="en-US" b="0">
                <a:sym typeface="Symbol" pitchFamily="2" charset="2"/>
              </a:rPr>
              <a:t>=Rp’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53AA514-F088-5C43-AB18-B135D1A6FC80}"/>
              </a:ext>
            </a:extLst>
          </p:cNvPr>
          <p:cNvGrpSpPr>
            <a:grpSpLocks/>
          </p:cNvGrpSpPr>
          <p:nvPr/>
        </p:nvGrpSpPr>
        <p:grpSpPr bwMode="auto">
          <a:xfrm>
            <a:off x="4368800" y="2709863"/>
            <a:ext cx="3878263" cy="1081087"/>
            <a:chOff x="2752" y="1707"/>
            <a:chExt cx="2443" cy="681"/>
          </a:xfrm>
        </p:grpSpPr>
        <p:sp>
          <p:nvSpPr>
            <p:cNvPr id="50193" name="Line 7">
              <a:extLst>
                <a:ext uri="{FF2B5EF4-FFF2-40B4-BE49-F238E27FC236}">
                  <a16:creationId xmlns:a16="http://schemas.microsoft.com/office/drawing/2014/main" id="{2A82EF91-AB42-D34B-9170-0661EE00D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2" y="1707"/>
              <a:ext cx="2443" cy="6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aphicFrame>
          <p:nvGraphicFramePr>
            <p:cNvPr id="50178" name="Object 2">
              <a:extLst>
                <a:ext uri="{FF2B5EF4-FFF2-40B4-BE49-F238E27FC236}">
                  <a16:creationId xmlns:a16="http://schemas.microsoft.com/office/drawing/2014/main" id="{BBAB75A7-253F-A24C-912A-5B06F9732E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46" y="2057"/>
            <a:ext cx="1013" cy="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13" name="Equation" r:id="rId5" imgW="1244600" imgH="406400" progId="Equation.3">
                    <p:embed/>
                  </p:oleObj>
                </mc:Choice>
                <mc:Fallback>
                  <p:oleObj name="Equation" r:id="rId5" imgW="1244600" imgH="406400" progId="Equation.3">
                    <p:embed/>
                    <p:pic>
                      <p:nvPicPr>
                        <p:cNvPr id="50178" name="Object 2">
                          <a:extLst>
                            <a:ext uri="{FF2B5EF4-FFF2-40B4-BE49-F238E27FC236}">
                              <a16:creationId xmlns:a16="http://schemas.microsoft.com/office/drawing/2014/main" id="{BBAB75A7-253F-A24C-912A-5B06F9732E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6" y="2057"/>
                          <a:ext cx="1013" cy="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DB6FF35D-6731-4741-8B73-A5BF72DA9E34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0"/>
            <a:ext cx="7823200" cy="6586538"/>
            <a:chOff x="192" y="0"/>
            <a:chExt cx="4928" cy="4149"/>
          </a:xfrm>
        </p:grpSpPr>
        <p:sp>
          <p:nvSpPr>
            <p:cNvPr id="50185" name="Line 10">
              <a:extLst>
                <a:ext uri="{FF2B5EF4-FFF2-40B4-BE49-F238E27FC236}">
                  <a16:creationId xmlns:a16="http://schemas.microsoft.com/office/drawing/2014/main" id="{A512EBF8-5930-6943-83F2-272520D933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347"/>
              <a:ext cx="2560" cy="42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6" name="Line 11">
              <a:extLst>
                <a:ext uri="{FF2B5EF4-FFF2-40B4-BE49-F238E27FC236}">
                  <a16:creationId xmlns:a16="http://schemas.microsoft.com/office/drawing/2014/main" id="{E65F13BE-AA99-D94F-9606-C2B887360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11" y="2347"/>
              <a:ext cx="341" cy="18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7" name="Line 12">
              <a:extLst>
                <a:ext uri="{FF2B5EF4-FFF2-40B4-BE49-F238E27FC236}">
                  <a16:creationId xmlns:a16="http://schemas.microsoft.com/office/drawing/2014/main" id="{E7B1DE39-9F2C-0642-86A3-EE352418CC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2" y="0"/>
              <a:ext cx="981" cy="234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8" name="Line 13">
              <a:extLst>
                <a:ext uri="{FF2B5EF4-FFF2-40B4-BE49-F238E27FC236}">
                  <a16:creationId xmlns:a16="http://schemas.microsoft.com/office/drawing/2014/main" id="{7E971148-DDB2-2D4A-B493-52576802CA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5" y="192"/>
              <a:ext cx="1878" cy="215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9" name="Line 14">
              <a:extLst>
                <a:ext uri="{FF2B5EF4-FFF2-40B4-BE49-F238E27FC236}">
                  <a16:creationId xmlns:a16="http://schemas.microsoft.com/office/drawing/2014/main" id="{F4F6E182-9058-7840-8BC1-D62C4EDE3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3" y="2347"/>
              <a:ext cx="1781" cy="162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90" name="Line 15">
              <a:extLst>
                <a:ext uri="{FF2B5EF4-FFF2-40B4-BE49-F238E27FC236}">
                  <a16:creationId xmlns:a16="http://schemas.microsoft.com/office/drawing/2014/main" id="{7ED8696F-6A2E-2248-9115-060A3AF531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3" y="373"/>
              <a:ext cx="2347" cy="19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91" name="Line 16">
              <a:extLst>
                <a:ext uri="{FF2B5EF4-FFF2-40B4-BE49-F238E27FC236}">
                  <a16:creationId xmlns:a16="http://schemas.microsoft.com/office/drawing/2014/main" id="{D66A9EC5-7587-344B-9E9A-332BA542DB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1" y="2346"/>
              <a:ext cx="2091" cy="14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92" name="Line 17">
              <a:extLst>
                <a:ext uri="{FF2B5EF4-FFF2-40B4-BE49-F238E27FC236}">
                  <a16:creationId xmlns:a16="http://schemas.microsoft.com/office/drawing/2014/main" id="{1B2A56E4-AD8C-8642-A7EF-5E7AFDB9CF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81" y="0"/>
              <a:ext cx="192" cy="23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00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76" grpId="0" animBg="1" autoUpdateAnimBg="0"/>
      <p:bldP spid="92467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>
            <a:extLst>
              <a:ext uri="{FF2B5EF4-FFF2-40B4-BE49-F238E27FC236}">
                <a16:creationId xmlns:a16="http://schemas.microsoft.com/office/drawing/2014/main" id="{40129468-44DB-3C41-96A1-320608765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Plane</a:t>
            </a:r>
          </a:p>
        </p:txBody>
      </p:sp>
      <p:graphicFrame>
        <p:nvGraphicFramePr>
          <p:cNvPr id="52226" name="Object 2">
            <a:extLst>
              <a:ext uri="{FF2B5EF4-FFF2-40B4-BE49-F238E27FC236}">
                <a16:creationId xmlns:a16="http://schemas.microsoft.com/office/drawing/2014/main" id="{66980590-29AC-554A-8D94-31D1B7B192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7495"/>
              </p:ext>
            </p:extLst>
          </p:nvPr>
        </p:nvGraphicFramePr>
        <p:xfrm>
          <a:off x="2324894" y="4551923"/>
          <a:ext cx="230187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7" name="Equation" r:id="rId4" imgW="177800" imgH="355600" progId="Equation.3">
                  <p:embed/>
                </p:oleObj>
              </mc:Choice>
              <mc:Fallback>
                <p:oleObj name="Equation" r:id="rId4" imgW="177800" imgH="355600" progId="Equation.3">
                  <p:embed/>
                  <p:pic>
                    <p:nvPicPr>
                      <p:cNvPr id="52226" name="Object 2">
                        <a:extLst>
                          <a:ext uri="{FF2B5EF4-FFF2-40B4-BE49-F238E27FC236}">
                            <a16:creationId xmlns:a16="http://schemas.microsoft.com/office/drawing/2014/main" id="{66980590-29AC-554A-8D94-31D1B7B192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894" y="4551923"/>
                        <a:ext cx="230187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>
            <a:extLst>
              <a:ext uri="{FF2B5EF4-FFF2-40B4-BE49-F238E27FC236}">
                <a16:creationId xmlns:a16="http://schemas.microsoft.com/office/drawing/2014/main" id="{5C8F8E22-160F-6347-81D8-232F049577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729127"/>
              </p:ext>
            </p:extLst>
          </p:nvPr>
        </p:nvGraphicFramePr>
        <p:xfrm>
          <a:off x="6674513" y="4608186"/>
          <a:ext cx="2952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Equation" r:id="rId6" imgW="228600" imgH="355600" progId="Equation.3">
                  <p:embed/>
                </p:oleObj>
              </mc:Choice>
              <mc:Fallback>
                <p:oleObj name="Equation" r:id="rId6" imgW="228600" imgH="355600" progId="Equation.3">
                  <p:embed/>
                  <p:pic>
                    <p:nvPicPr>
                      <p:cNvPr id="52227" name="Object 3">
                        <a:extLst>
                          <a:ext uri="{FF2B5EF4-FFF2-40B4-BE49-F238E27FC236}">
                            <a16:creationId xmlns:a16="http://schemas.microsoft.com/office/drawing/2014/main" id="{5C8F8E22-160F-6347-81D8-232F049577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513" y="4608186"/>
                        <a:ext cx="2952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082AE78-AE37-DB44-A90F-0362B6381818}"/>
              </a:ext>
            </a:extLst>
          </p:cNvPr>
          <p:cNvGrpSpPr/>
          <p:nvPr/>
        </p:nvGrpSpPr>
        <p:grpSpPr>
          <a:xfrm flipH="1">
            <a:off x="390525" y="1447800"/>
            <a:ext cx="8316913" cy="4976515"/>
            <a:chOff x="390525" y="1447800"/>
            <a:chExt cx="8316913" cy="4976515"/>
          </a:xfrm>
        </p:grpSpPr>
        <p:sp>
          <p:nvSpPr>
            <p:cNvPr id="52229" name="AutoShape 3">
              <a:extLst>
                <a:ext uri="{FF2B5EF4-FFF2-40B4-BE49-F238E27FC236}">
                  <a16:creationId xmlns:a16="http://schemas.microsoft.com/office/drawing/2014/main" id="{C76E9041-BE01-ED41-8A59-DA3D9E2EA0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2138" y="4125913"/>
              <a:ext cx="2795587" cy="1862137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0" name="AutoShape 4">
              <a:extLst>
                <a:ext uri="{FF2B5EF4-FFF2-40B4-BE49-F238E27FC236}">
                  <a16:creationId xmlns:a16="http://schemas.microsoft.com/office/drawing/2014/main" id="{FF4F7482-28C6-EC41-83CB-133CE5355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2300" y="4124325"/>
              <a:ext cx="2795588" cy="1862138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1" name="Line 5">
              <a:extLst>
                <a:ext uri="{FF2B5EF4-FFF2-40B4-BE49-F238E27FC236}">
                  <a16:creationId xmlns:a16="http://schemas.microsoft.com/office/drawing/2014/main" id="{D00627FC-259C-4047-BB27-4F84A7CD8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" y="1479550"/>
              <a:ext cx="4454525" cy="41830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32" name="Oval 6">
              <a:extLst>
                <a:ext uri="{FF2B5EF4-FFF2-40B4-BE49-F238E27FC236}">
                  <a16:creationId xmlns:a16="http://schemas.microsoft.com/office/drawing/2014/main" id="{F12F140E-3088-5B4F-965A-CCD07FD34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25" y="5629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C’</a:t>
              </a:r>
            </a:p>
          </p:txBody>
        </p:sp>
        <p:sp>
          <p:nvSpPr>
            <p:cNvPr id="52233" name="Oval 7">
              <a:extLst>
                <a:ext uri="{FF2B5EF4-FFF2-40B4-BE49-F238E27FC236}">
                  <a16:creationId xmlns:a16="http://schemas.microsoft.com/office/drawing/2014/main" id="{9E3B49D0-53A2-244A-8D0A-DB3178D16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538" y="55943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</a:t>
              </a:r>
            </a:p>
          </p:txBody>
        </p:sp>
        <p:sp>
          <p:nvSpPr>
            <p:cNvPr id="52234" name="Line 8">
              <a:extLst>
                <a:ext uri="{FF2B5EF4-FFF2-40B4-BE49-F238E27FC236}">
                  <a16:creationId xmlns:a16="http://schemas.microsoft.com/office/drawing/2014/main" id="{30E9A5C0-8187-9148-9D4A-1CB1DC438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538" y="5662613"/>
              <a:ext cx="81454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35" name="Oval 9">
              <a:extLst>
                <a:ext uri="{FF2B5EF4-FFF2-40B4-BE49-F238E27FC236}">
                  <a16:creationId xmlns:a16="http://schemas.microsoft.com/office/drawing/2014/main" id="{A3569591-7404-5441-9C34-067D154BD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56134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e=t</a:t>
              </a:r>
            </a:p>
          </p:txBody>
        </p:sp>
        <p:sp>
          <p:nvSpPr>
            <p:cNvPr id="52236" name="Oval 10">
              <a:extLst>
                <a:ext uri="{FF2B5EF4-FFF2-40B4-BE49-F238E27FC236}">
                  <a16:creationId xmlns:a16="http://schemas.microsoft.com/office/drawing/2014/main" id="{5BF5518D-5591-EE41-8F8C-F579422CB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325" y="56118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e’</a:t>
              </a:r>
            </a:p>
          </p:txBody>
        </p:sp>
        <p:sp>
          <p:nvSpPr>
            <p:cNvPr id="52237" name="Line 11">
              <a:extLst>
                <a:ext uri="{FF2B5EF4-FFF2-40B4-BE49-F238E27FC236}">
                  <a16:creationId xmlns:a16="http://schemas.microsoft.com/office/drawing/2014/main" id="{E150EE67-D84F-4B41-B794-315571B9E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1497013"/>
              <a:ext cx="3792538" cy="4165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38" name="Oval 12">
              <a:extLst>
                <a:ext uri="{FF2B5EF4-FFF2-40B4-BE49-F238E27FC236}">
                  <a16:creationId xmlns:a16="http://schemas.microsoft.com/office/drawing/2014/main" id="{DD4F47C0-34FC-3A42-961C-DBD5EFB75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050" y="1447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  <p:sp>
          <p:nvSpPr>
            <p:cNvPr id="52239" name="Oval 13">
              <a:extLst>
                <a:ext uri="{FF2B5EF4-FFF2-40B4-BE49-F238E27FC236}">
                  <a16:creationId xmlns:a16="http://schemas.microsoft.com/office/drawing/2014/main" id="{869CD402-0CA0-3140-85BE-F4D7C398A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9188" y="43449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  <p:sp>
          <p:nvSpPr>
            <p:cNvPr id="52240" name="Oval 14">
              <a:extLst>
                <a:ext uri="{FF2B5EF4-FFF2-40B4-BE49-F238E27FC236}">
                  <a16:creationId xmlns:a16="http://schemas.microsoft.com/office/drawing/2014/main" id="{2ED17922-27D3-A248-850C-A3D845BA0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45783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p’</a:t>
              </a:r>
            </a:p>
          </p:txBody>
        </p:sp>
        <p:sp>
          <p:nvSpPr>
            <p:cNvPr id="52241" name="Line 15">
              <a:extLst>
                <a:ext uri="{FF2B5EF4-FFF2-40B4-BE49-F238E27FC236}">
                  <a16:creationId xmlns:a16="http://schemas.microsoft.com/office/drawing/2014/main" id="{D2E5F8C1-A6DD-484A-A829-E198AE19BE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0850" y="3376613"/>
              <a:ext cx="3014663" cy="2844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42" name="Line 17">
              <a:extLst>
                <a:ext uri="{FF2B5EF4-FFF2-40B4-BE49-F238E27FC236}">
                  <a16:creationId xmlns:a16="http://schemas.microsoft.com/office/drawing/2014/main" id="{01FE9065-1750-9548-9408-BF40257E9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5063" y="4375150"/>
              <a:ext cx="2200275" cy="1473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43" name="Text Box 19">
              <a:extLst>
                <a:ext uri="{FF2B5EF4-FFF2-40B4-BE49-F238E27FC236}">
                  <a16:creationId xmlns:a16="http://schemas.microsoft.com/office/drawing/2014/main" id="{3C398CB0-DD67-5A4E-A615-69E01C7BDB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1575" y="5962650"/>
              <a:ext cx="20302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 dirty="0"/>
                <a:t>M’= R</a:t>
              </a:r>
              <a:r>
                <a:rPr lang="en-US" altLang="en-US" b="0" baseline="30000" dirty="0"/>
                <a:t>T</a:t>
              </a:r>
              <a:r>
                <a:rPr lang="en-US" altLang="en-US" b="0" dirty="0"/>
                <a:t>[I|-t]</a:t>
              </a:r>
            </a:p>
          </p:txBody>
        </p:sp>
        <p:sp>
          <p:nvSpPr>
            <p:cNvPr id="52244" name="Text Box 20">
              <a:extLst>
                <a:ext uri="{FF2B5EF4-FFF2-40B4-BE49-F238E27FC236}">
                  <a16:creationId xmlns:a16="http://schemas.microsoft.com/office/drawing/2014/main" id="{83BA4FBD-496E-B14B-9B29-E3ECE34BE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5238" y="5962650"/>
              <a:ext cx="14271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/>
                <a:t>M=[I|0]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528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223DD08-9A22-7F41-B1E1-7967FDD1D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Fundamental Matrix</a:t>
            </a:r>
          </a:p>
        </p:txBody>
      </p:sp>
      <p:pic>
        <p:nvPicPr>
          <p:cNvPr id="58371" name="Picture 3" descr="matrixct">
            <a:extLst>
              <a:ext uri="{FF2B5EF4-FFF2-40B4-BE49-F238E27FC236}">
                <a16:creationId xmlns:a16="http://schemas.microsoft.com/office/drawing/2014/main" id="{CB3D9E15-D845-A942-9BA2-D52D81AA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219200"/>
            <a:ext cx="35433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868" name="Text Box 4">
            <a:extLst>
              <a:ext uri="{FF2B5EF4-FFF2-40B4-BE49-F238E27FC236}">
                <a16:creationId xmlns:a16="http://schemas.microsoft.com/office/drawing/2014/main" id="{C8D1D5AE-C41E-FE40-9A3A-ECED53EF4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325" y="4572000"/>
            <a:ext cx="29098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EAEAE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phomet™" pitchFamily="2" charset="0"/>
                <a:ea typeface="+mn-ea"/>
              </a:rPr>
              <a:t>FUNDAMENTAL</a:t>
            </a:r>
          </a:p>
        </p:txBody>
      </p:sp>
    </p:spTree>
    <p:extLst>
      <p:ext uri="{BB962C8B-B14F-4D97-AF65-F5344CB8AC3E}">
        <p14:creationId xmlns:p14="http://schemas.microsoft.com/office/powerpoint/2010/main" val="406380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32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32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868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>
            <a:extLst>
              <a:ext uri="{FF2B5EF4-FFF2-40B4-BE49-F238E27FC236}">
                <a16:creationId xmlns:a16="http://schemas.microsoft.com/office/drawing/2014/main" id="{CE567C82-32FB-9341-9B22-DB597676DA2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1963" y="6011863"/>
            <a:ext cx="8145462" cy="90487"/>
            <a:chOff x="309" y="3787"/>
            <a:chExt cx="5131" cy="57"/>
          </a:xfrm>
        </p:grpSpPr>
        <p:sp>
          <p:nvSpPr>
            <p:cNvPr id="60441" name="Line 17">
              <a:extLst>
                <a:ext uri="{FF2B5EF4-FFF2-40B4-BE49-F238E27FC236}">
                  <a16:creationId xmlns:a16="http://schemas.microsoft.com/office/drawing/2014/main" id="{C6157F38-9ED6-5446-B1B2-2EE2D9367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" y="3819"/>
              <a:ext cx="5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2" name="Oval 18">
              <a:extLst>
                <a:ext uri="{FF2B5EF4-FFF2-40B4-BE49-F238E27FC236}">
                  <a16:creationId xmlns:a16="http://schemas.microsoft.com/office/drawing/2014/main" id="{DE89624A-0BB7-4240-BA53-25925C731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3788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 dirty="0"/>
            </a:p>
            <a:p>
              <a:pPr algn="ctr"/>
              <a:r>
                <a:rPr lang="en-US" altLang="en-US" b="0" dirty="0"/>
                <a:t>e</a:t>
              </a:r>
            </a:p>
          </p:txBody>
        </p:sp>
        <p:sp>
          <p:nvSpPr>
            <p:cNvPr id="60443" name="Oval 19">
              <a:extLst>
                <a:ext uri="{FF2B5EF4-FFF2-40B4-BE49-F238E27FC236}">
                  <a16:creationId xmlns:a16="http://schemas.microsoft.com/office/drawing/2014/main" id="{C3E4FBB8-6D9F-4D41-95A9-F5E9048BA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3787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 dirty="0"/>
            </a:p>
            <a:p>
              <a:pPr algn="ctr"/>
              <a:r>
                <a:rPr lang="en-US" altLang="en-US" b="0" dirty="0"/>
                <a:t>e’</a:t>
              </a:r>
            </a:p>
          </p:txBody>
        </p:sp>
      </p:grpSp>
      <p:sp>
        <p:nvSpPr>
          <p:cNvPr id="60426" name="Line 13">
            <a:extLst>
              <a:ext uri="{FF2B5EF4-FFF2-40B4-BE49-F238E27FC236}">
                <a16:creationId xmlns:a16="http://schemas.microsoft.com/office/drawing/2014/main" id="{B4D1F8AF-EA87-D444-9D66-B24A28B07B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1" y="119064"/>
            <a:ext cx="6356351" cy="5943599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0436" name="Line 27">
            <a:extLst>
              <a:ext uri="{FF2B5EF4-FFF2-40B4-BE49-F238E27FC236}">
                <a16:creationId xmlns:a16="http://schemas.microsoft.com/office/drawing/2014/main" id="{94B96A5A-4383-1E45-9BB9-EB66B897C9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63" y="87313"/>
            <a:ext cx="1879600" cy="5943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0435" name="Oval 26">
            <a:extLst>
              <a:ext uri="{FF2B5EF4-FFF2-40B4-BE49-F238E27FC236}">
                <a16:creationId xmlns:a16="http://schemas.microsoft.com/office/drawing/2014/main" id="{359D2A8F-26B2-AB4C-BC0B-8C1B27AA59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16150" y="825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60437" name="Oval 28">
            <a:extLst>
              <a:ext uri="{FF2B5EF4-FFF2-40B4-BE49-F238E27FC236}">
                <a16:creationId xmlns:a16="http://schemas.microsoft.com/office/drawing/2014/main" id="{C995B4FF-EA33-A644-B079-C79B53879D0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50913" y="4164013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=A</a:t>
            </a:r>
            <a:r>
              <a:rPr lang="en-US" altLang="en-US" b="0" baseline="30000" dirty="0">
                <a:sym typeface="Symbol" pitchFamily="2" charset="2"/>
              </a:rPr>
              <a:t>-1</a:t>
            </a:r>
            <a:r>
              <a:rPr lang="en-US" altLang="en-US" b="0" dirty="0">
                <a:sym typeface="Symbol" pitchFamily="2" charset="2"/>
              </a:rPr>
              <a:t>p’</a:t>
            </a:r>
          </a:p>
        </p:txBody>
      </p:sp>
      <p:sp>
        <p:nvSpPr>
          <p:cNvPr id="60423" name="Rectangle 10">
            <a:extLst>
              <a:ext uri="{FF2B5EF4-FFF2-40B4-BE49-F238E27FC236}">
                <a16:creationId xmlns:a16="http://schemas.microsoft.com/office/drawing/2014/main" id="{53B5DD52-9DF3-AD4F-9820-2DCD1F432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0674" y="0"/>
            <a:ext cx="4556125" cy="914400"/>
          </a:xfrm>
        </p:spPr>
        <p:txBody>
          <a:bodyPr/>
          <a:lstStyle/>
          <a:p>
            <a:r>
              <a:rPr lang="en-US" altLang="en-US" dirty="0"/>
              <a:t>Uncalibrated Case</a:t>
            </a:r>
          </a:p>
        </p:txBody>
      </p:sp>
      <p:sp>
        <p:nvSpPr>
          <p:cNvPr id="60419" name="Text Box 2">
            <a:extLst>
              <a:ext uri="{FF2B5EF4-FFF2-40B4-BE49-F238E27FC236}">
                <a16:creationId xmlns:a16="http://schemas.microsoft.com/office/drawing/2014/main" id="{CF212D8E-20B3-804F-96B1-6D46CD66E3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13388" y="6397625"/>
            <a:ext cx="2413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M’=K’[R</a:t>
            </a:r>
            <a:r>
              <a:rPr lang="en-US" altLang="en-US" b="0" baseline="30000"/>
              <a:t>T</a:t>
            </a:r>
            <a:r>
              <a:rPr lang="en-US" altLang="en-US" b="0"/>
              <a:t>|-R</a:t>
            </a:r>
            <a:r>
              <a:rPr lang="en-US" altLang="en-US" b="0" baseline="30000"/>
              <a:t>T</a:t>
            </a:r>
            <a:r>
              <a:rPr lang="en-US" altLang="en-US" b="0"/>
              <a:t>t]</a:t>
            </a:r>
          </a:p>
        </p:txBody>
      </p:sp>
      <p:sp>
        <p:nvSpPr>
          <p:cNvPr id="60420" name="Text Box 3">
            <a:extLst>
              <a:ext uri="{FF2B5EF4-FFF2-40B4-BE49-F238E27FC236}">
                <a16:creationId xmlns:a16="http://schemas.microsoft.com/office/drawing/2014/main" id="{D6B8ACBE-5BF3-874E-B9BC-4A56929914E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14425" y="6397625"/>
            <a:ext cx="16383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M=K[I|0]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099E057-2584-DA41-83F8-430BFC9F68F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12863" y="6400800"/>
            <a:ext cx="6600825" cy="457200"/>
            <a:chOff x="746" y="4010"/>
            <a:chExt cx="4158" cy="288"/>
          </a:xfrm>
        </p:grpSpPr>
        <p:sp>
          <p:nvSpPr>
            <p:cNvPr id="60446" name="Text Box 5">
              <a:extLst>
                <a:ext uri="{FF2B5EF4-FFF2-40B4-BE49-F238E27FC236}">
                  <a16:creationId xmlns:a16="http://schemas.microsoft.com/office/drawing/2014/main" id="{6FAF73BF-93BC-0643-9E85-E7D8609906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" y="4010"/>
              <a:ext cx="1793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0000"/>
                  </a:solidFill>
                </a:rPr>
                <a:t>M’=K</a:t>
              </a:r>
              <a:r>
                <a:rPr lang="en-US" altLang="en-US" b="0" baseline="30000">
                  <a:solidFill>
                    <a:srgbClr val="FF0000"/>
                  </a:solidFill>
                </a:rPr>
                <a:t>-1</a:t>
              </a:r>
              <a:r>
                <a:rPr lang="en-US" altLang="en-US" b="0">
                  <a:solidFill>
                    <a:srgbClr val="FF0000"/>
                  </a:solidFill>
                </a:rPr>
                <a:t>K’[R</a:t>
              </a:r>
              <a:r>
                <a:rPr lang="en-US" altLang="en-US" b="0" baseline="30000">
                  <a:solidFill>
                    <a:srgbClr val="FF0000"/>
                  </a:solidFill>
                </a:rPr>
                <a:t>T</a:t>
              </a:r>
              <a:r>
                <a:rPr lang="en-US" altLang="en-US" b="0">
                  <a:solidFill>
                    <a:srgbClr val="FF0000"/>
                  </a:solidFill>
                </a:rPr>
                <a:t>|-R</a:t>
              </a:r>
              <a:r>
                <a:rPr lang="en-US" altLang="en-US" b="0" baseline="30000">
                  <a:solidFill>
                    <a:srgbClr val="FF0000"/>
                  </a:solidFill>
                </a:rPr>
                <a:t>T</a:t>
              </a:r>
              <a:r>
                <a:rPr lang="en-US" altLang="en-US" b="0">
                  <a:solidFill>
                    <a:srgbClr val="FF0000"/>
                  </a:solidFill>
                </a:rPr>
                <a:t>t]</a:t>
              </a:r>
            </a:p>
          </p:txBody>
        </p:sp>
        <p:sp>
          <p:nvSpPr>
            <p:cNvPr id="60447" name="Text Box 6">
              <a:extLst>
                <a:ext uri="{FF2B5EF4-FFF2-40B4-BE49-F238E27FC236}">
                  <a16:creationId xmlns:a16="http://schemas.microsoft.com/office/drawing/2014/main" id="{043AC558-6215-C948-845D-3470F72AD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5" y="4010"/>
              <a:ext cx="89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0000"/>
                  </a:solidFill>
                </a:rPr>
                <a:t>M=[I|0]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18F5112C-3A81-014C-98D0-D13ECB9069E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71538" y="6400800"/>
            <a:ext cx="7029450" cy="457200"/>
            <a:chOff x="746" y="4010"/>
            <a:chExt cx="4428" cy="288"/>
          </a:xfrm>
        </p:grpSpPr>
        <p:sp>
          <p:nvSpPr>
            <p:cNvPr id="60444" name="Text Box 8">
              <a:extLst>
                <a:ext uri="{FF2B5EF4-FFF2-40B4-BE49-F238E27FC236}">
                  <a16:creationId xmlns:a16="http://schemas.microsoft.com/office/drawing/2014/main" id="{80334F52-C00E-CF47-A344-15A2BF331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" y="4010"/>
              <a:ext cx="1805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 dirty="0">
                  <a:solidFill>
                    <a:srgbClr val="FF0000"/>
                  </a:solidFill>
                </a:rPr>
                <a:t>M’= [</a:t>
              </a:r>
              <a:r>
                <a:rPr lang="en-US" altLang="en-US" b="0" dirty="0" err="1">
                  <a:solidFill>
                    <a:srgbClr val="FF0000"/>
                  </a:solidFill>
                </a:rPr>
                <a:t>A|a</a:t>
              </a:r>
              <a:r>
                <a:rPr lang="en-US" altLang="en-US" b="0" dirty="0">
                  <a:solidFill>
                    <a:srgbClr val="FF0000"/>
                  </a:solidFill>
                </a:rPr>
                <a:t>]           </a:t>
              </a:r>
            </a:p>
          </p:txBody>
        </p:sp>
        <p:sp>
          <p:nvSpPr>
            <p:cNvPr id="60445" name="Text Box 9">
              <a:extLst>
                <a:ext uri="{FF2B5EF4-FFF2-40B4-BE49-F238E27FC236}">
                  <a16:creationId xmlns:a16="http://schemas.microsoft.com/office/drawing/2014/main" id="{FAA8B3DF-6D8E-8544-8E46-2DCE447A8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5" y="4010"/>
              <a:ext cx="116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0000"/>
                  </a:solidFill>
                </a:rPr>
                <a:t>M=[I|0]    </a:t>
              </a:r>
            </a:p>
          </p:txBody>
        </p:sp>
      </p:grpSp>
      <p:sp>
        <p:nvSpPr>
          <p:cNvPr id="60424" name="AutoShape 11">
            <a:extLst>
              <a:ext uri="{FF2B5EF4-FFF2-40B4-BE49-F238E27FC236}">
                <a16:creationId xmlns:a16="http://schemas.microsoft.com/office/drawing/2014/main" id="{CBECB763-E4E8-5140-B80F-F8088C947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52596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425" name="AutoShape 12">
            <a:extLst>
              <a:ext uri="{FF2B5EF4-FFF2-40B4-BE49-F238E27FC236}">
                <a16:creationId xmlns:a16="http://schemas.microsoft.com/office/drawing/2014/main" id="{F07869EC-080F-A54A-BFF2-372A7EB328F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52437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427" name="Oval 14">
            <a:extLst>
              <a:ext uri="{FF2B5EF4-FFF2-40B4-BE49-F238E27FC236}">
                <a16:creationId xmlns:a16="http://schemas.microsoft.com/office/drawing/2014/main" id="{8A81A3C0-5D86-0740-AA4A-F0E3E229EE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602932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60428" name="Oval 15">
            <a:extLst>
              <a:ext uri="{FF2B5EF4-FFF2-40B4-BE49-F238E27FC236}">
                <a16:creationId xmlns:a16="http://schemas.microsoft.com/office/drawing/2014/main" id="{AB5789FD-1B53-1446-8302-1D018CF3D8C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994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C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DF3F19E7-81F9-5843-9C94-B75B7592A82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28625" y="1847850"/>
            <a:ext cx="3824288" cy="4214813"/>
            <a:chOff x="3052" y="1164"/>
            <a:chExt cx="2409" cy="2655"/>
          </a:xfrm>
        </p:grpSpPr>
        <p:sp>
          <p:nvSpPr>
            <p:cNvPr id="60438" name="Line 21">
              <a:extLst>
                <a:ext uri="{FF2B5EF4-FFF2-40B4-BE49-F238E27FC236}">
                  <a16:creationId xmlns:a16="http://schemas.microsoft.com/office/drawing/2014/main" id="{5667F1D1-8EC2-0940-A5F3-8A6EE5AF0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195"/>
              <a:ext cx="2389" cy="2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9" name="Oval 22">
              <a:extLst>
                <a:ext uri="{FF2B5EF4-FFF2-40B4-BE49-F238E27FC236}">
                  <a16:creationId xmlns:a16="http://schemas.microsoft.com/office/drawing/2014/main" id="{D445B47C-0307-4E40-B02B-0D8AFA1E3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164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  <p:sp>
          <p:nvSpPr>
            <p:cNvPr id="60440" name="Oval 23">
              <a:extLst>
                <a:ext uri="{FF2B5EF4-FFF2-40B4-BE49-F238E27FC236}">
                  <a16:creationId xmlns:a16="http://schemas.microsoft.com/office/drawing/2014/main" id="{1D7EAA15-C47E-C94B-890D-CA6071CA4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5" y="2989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</p:grpSp>
      <p:sp>
        <p:nvSpPr>
          <p:cNvPr id="60431" name="Oval 24">
            <a:extLst>
              <a:ext uri="{FF2B5EF4-FFF2-40B4-BE49-F238E27FC236}">
                <a16:creationId xmlns:a16="http://schemas.microsoft.com/office/drawing/2014/main" id="{751A7200-156D-EA42-A46F-698787879DA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978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60434" name="Line 30">
            <a:extLst>
              <a:ext uri="{FF2B5EF4-FFF2-40B4-BE49-F238E27FC236}">
                <a16:creationId xmlns:a16="http://schemas.microsoft.com/office/drawing/2014/main" id="{5234CFE8-9CDB-1B48-B744-DD020D1803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1949" y="3581399"/>
            <a:ext cx="2584449" cy="2498726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60418" name="Object 2">
            <a:extLst>
              <a:ext uri="{FF2B5EF4-FFF2-40B4-BE49-F238E27FC236}">
                <a16:creationId xmlns:a16="http://schemas.microsoft.com/office/drawing/2014/main" id="{7FC15C2C-C4BD-A94C-BB41-A9EDC67743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027340"/>
              </p:ext>
            </p:extLst>
          </p:nvPr>
        </p:nvGraphicFramePr>
        <p:xfrm>
          <a:off x="2413517" y="5098794"/>
          <a:ext cx="20034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3" name="Equation" r:id="rId4" imgW="1549400" imgH="457200" progId="Equation.3">
                  <p:embed/>
                </p:oleObj>
              </mc:Choice>
              <mc:Fallback>
                <p:oleObj name="Equation" r:id="rId4" imgW="1549400" imgH="457200" progId="Equation.3">
                  <p:embed/>
                  <p:pic>
                    <p:nvPicPr>
                      <p:cNvPr id="60418" name="Object 2">
                        <a:extLst>
                          <a:ext uri="{FF2B5EF4-FFF2-40B4-BE49-F238E27FC236}">
                            <a16:creationId xmlns:a16="http://schemas.microsoft.com/office/drawing/2014/main" id="{7FC15C2C-C4BD-A94C-BB41-A9EDC67743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517" y="5098794"/>
                        <a:ext cx="2003425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049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3962" y="0"/>
            <a:ext cx="4922838" cy="914400"/>
          </a:xfrm>
        </p:spPr>
        <p:txBody>
          <a:bodyPr>
            <a:normAutofit/>
          </a:bodyPr>
          <a:lstStyle/>
          <a:p>
            <a:r>
              <a:rPr lang="en-US" altLang="en-US" dirty="0"/>
              <a:t>Fundamental Matrix F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e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=A</a:t>
            </a:r>
            <a:r>
              <a:rPr lang="en-US" altLang="en-US" b="0" baseline="30000" dirty="0">
                <a:sym typeface="Symbol" pitchFamily="2" charset="2"/>
              </a:rPr>
              <a:t>-1</a:t>
            </a:r>
            <a:r>
              <a:rPr lang="en-US" altLang="en-US" b="0" dirty="0">
                <a:sym typeface="Symbol" pitchFamily="2" charset="2"/>
              </a:rPr>
              <a:t>p’</a:t>
            </a:r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1701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[</a:t>
            </a:r>
            <a:r>
              <a:rPr lang="en-US" altLang="en-US" b="0" dirty="0" err="1"/>
              <a:t>A|a</a:t>
            </a:r>
            <a:r>
              <a:rPr lang="en-US" altLang="en-US" b="0" dirty="0"/>
              <a:t>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CBACB03F-6EBB-E148-A31F-0B33970C0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678623"/>
            <a:ext cx="343376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3x3 = 9 DOF</a:t>
            </a:r>
          </a:p>
          <a:p>
            <a:r>
              <a:rPr lang="en-US" altLang="en-US" dirty="0"/>
              <a:t>However, scale, rank 2 !</a:t>
            </a:r>
          </a:p>
          <a:p>
            <a:r>
              <a:rPr lang="en-US" altLang="en-US" dirty="0"/>
              <a:t>=&gt; 7 DOF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F1DDB16-E9EA-8F4C-972B-CE428CD89567}"/>
              </a:ext>
            </a:extLst>
          </p:cNvPr>
          <p:cNvSpPr/>
          <p:nvPr/>
        </p:nvSpPr>
        <p:spPr>
          <a:xfrm>
            <a:off x="2360613" y="4819650"/>
            <a:ext cx="4878387" cy="36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4" name="Object 2">
            <a:extLst>
              <a:ext uri="{FF2B5EF4-FFF2-40B4-BE49-F238E27FC236}">
                <a16:creationId xmlns:a16="http://schemas.microsoft.com/office/drawing/2014/main" id="{4D26D2B4-2A93-E142-AD53-220B60427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800153"/>
              </p:ext>
            </p:extLst>
          </p:nvPr>
        </p:nvGraphicFramePr>
        <p:xfrm>
          <a:off x="2906711" y="4433345"/>
          <a:ext cx="3792538" cy="4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4" name="Equation" r:id="rId4" imgW="19558000" imgH="2286000" progId="Equation.3">
                  <p:embed/>
                </p:oleObj>
              </mc:Choice>
              <mc:Fallback>
                <p:oleObj name="Equation" r:id="rId4" imgW="19558000" imgH="2286000" progId="Equation.3">
                  <p:embed/>
                  <p:pic>
                    <p:nvPicPr>
                      <p:cNvPr id="64514" name="Object 2">
                        <a:extLst>
                          <a:ext uri="{FF2B5EF4-FFF2-40B4-BE49-F238E27FC236}">
                            <a16:creationId xmlns:a16="http://schemas.microsoft.com/office/drawing/2014/main" id="{587DD5F8-D217-3A48-A536-F3A5866AE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6711" y="4433345"/>
                        <a:ext cx="3792538" cy="443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4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B199478-FBDB-DB46-BA8D-9BB0BC66A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5767873-C391-EA4F-B542-2B2F676F8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Intro</a:t>
            </a:r>
          </a:p>
          <a:p>
            <a:r>
              <a:rPr lang="en-US" altLang="en-US"/>
              <a:t>Camera Review</a:t>
            </a:r>
          </a:p>
          <a:p>
            <a:r>
              <a:rPr lang="en-US" altLang="en-US"/>
              <a:t>Stereo triangulation</a:t>
            </a:r>
          </a:p>
          <a:p>
            <a:r>
              <a:rPr lang="en-US" altLang="en-US"/>
              <a:t>Geometry of 2 views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Essential Matrix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Fundamental Matrix</a:t>
            </a:r>
          </a:p>
          <a:p>
            <a:r>
              <a:rPr lang="en-US" altLang="en-US"/>
              <a:t>Estimating E/F from point-matches</a:t>
            </a:r>
          </a:p>
        </p:txBody>
      </p:sp>
    </p:spTree>
    <p:extLst>
      <p:ext uri="{BB962C8B-B14F-4D97-AF65-F5344CB8AC3E}">
        <p14:creationId xmlns:p14="http://schemas.microsoft.com/office/powerpoint/2010/main" val="762418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2">
            <a:extLst>
              <a:ext uri="{FF2B5EF4-FFF2-40B4-BE49-F238E27FC236}">
                <a16:creationId xmlns:a16="http://schemas.microsoft.com/office/drawing/2014/main" id="{A11BEF58-B0F9-B44F-8487-071B3B520F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Fundamental Matrix</a:t>
            </a:r>
          </a:p>
        </p:txBody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46063B31-BD9E-4449-A554-A47657D39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mapping from p’ to l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F = 3*3 matrix</a:t>
            </a:r>
          </a:p>
          <a:p>
            <a:r>
              <a:rPr lang="en-US" altLang="en-US"/>
              <a:t>Because p is on l, we have</a:t>
            </a:r>
          </a:p>
        </p:txBody>
      </p:sp>
      <p:graphicFrame>
        <p:nvGraphicFramePr>
          <p:cNvPr id="64514" name="Object 2">
            <a:extLst>
              <a:ext uri="{FF2B5EF4-FFF2-40B4-BE49-F238E27FC236}">
                <a16:creationId xmlns:a16="http://schemas.microsoft.com/office/drawing/2014/main" id="{587DD5F8-D217-3A48-A536-F3A5866AE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72597"/>
              </p:ext>
            </p:extLst>
          </p:nvPr>
        </p:nvGraphicFramePr>
        <p:xfrm>
          <a:off x="838200" y="1888332"/>
          <a:ext cx="6367462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3" name="Equation" r:id="rId4" imgW="19558000" imgH="2286000" progId="Equation.3">
                  <p:embed/>
                </p:oleObj>
              </mc:Choice>
              <mc:Fallback>
                <p:oleObj name="Equation" r:id="rId4" imgW="19558000" imgH="2286000" progId="Equation.3">
                  <p:embed/>
                  <p:pic>
                    <p:nvPicPr>
                      <p:cNvPr id="64514" name="Object 2">
                        <a:extLst>
                          <a:ext uri="{FF2B5EF4-FFF2-40B4-BE49-F238E27FC236}">
                            <a16:creationId xmlns:a16="http://schemas.microsoft.com/office/drawing/2014/main" id="{587DD5F8-D217-3A48-A536-F3A5866AE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888332"/>
                        <a:ext cx="6367462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5" name="Object 3">
            <a:extLst>
              <a:ext uri="{FF2B5EF4-FFF2-40B4-BE49-F238E27FC236}">
                <a16:creationId xmlns:a16="http://schemas.microsoft.com/office/drawing/2014/main" id="{263BAD65-F3B0-FF43-9BDC-42986787B4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3838" y="5019675"/>
          <a:ext cx="3243262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4" name="Equation" r:id="rId6" imgW="1270000" imgH="457200" progId="Equation.3">
                  <p:embed/>
                </p:oleObj>
              </mc:Choice>
              <mc:Fallback>
                <p:oleObj name="Equation" r:id="rId6" imgW="1270000" imgH="457200" progId="Equation.3">
                  <p:embed/>
                  <p:pic>
                    <p:nvPicPr>
                      <p:cNvPr id="64515" name="Object 3">
                        <a:extLst>
                          <a:ext uri="{FF2B5EF4-FFF2-40B4-BE49-F238E27FC236}">
                            <a16:creationId xmlns:a16="http://schemas.microsoft.com/office/drawing/2014/main" id="{263BAD65-F3B0-FF43-9BDC-42986787B4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5019675"/>
                        <a:ext cx="3243262" cy="1168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003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2">
            <a:extLst>
              <a:ext uri="{FF2B5EF4-FFF2-40B4-BE49-F238E27FC236}">
                <a16:creationId xmlns:a16="http://schemas.microsoft.com/office/drawing/2014/main" id="{B46F4C48-5F15-794F-860D-1270A220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2875"/>
            <a:ext cx="689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Uncalibrated Case, Forsyth &amp; Ponce Version</a:t>
            </a:r>
          </a:p>
        </p:txBody>
      </p:sp>
      <p:grpSp>
        <p:nvGrpSpPr>
          <p:cNvPr id="62469" name="Group 3">
            <a:extLst>
              <a:ext uri="{FF2B5EF4-FFF2-40B4-BE49-F238E27FC236}">
                <a16:creationId xmlns:a16="http://schemas.microsoft.com/office/drawing/2014/main" id="{0171EE43-9780-E047-A254-8A4A3C4644BE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762000"/>
            <a:ext cx="8304213" cy="3276600"/>
            <a:chOff x="528" y="720"/>
            <a:chExt cx="4848" cy="2039"/>
          </a:xfrm>
        </p:grpSpPr>
        <p:pic>
          <p:nvPicPr>
            <p:cNvPr id="62474" name="Picture 4">
              <a:extLst>
                <a:ext uri="{FF2B5EF4-FFF2-40B4-BE49-F238E27FC236}">
                  <a16:creationId xmlns:a16="http://schemas.microsoft.com/office/drawing/2014/main" id="{0F890B34-4BB1-7848-B237-E7BF5AD2A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720"/>
              <a:ext cx="4848" cy="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5" name="Line 5">
              <a:extLst>
                <a:ext uri="{FF2B5EF4-FFF2-40B4-BE49-F238E27FC236}">
                  <a16:creationId xmlns:a16="http://schemas.microsoft.com/office/drawing/2014/main" id="{A5D38172-9C25-AF47-ACD0-543645610D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6" y="2524"/>
              <a:ext cx="1322" cy="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6">
              <a:extLst>
                <a:ext uri="{FF2B5EF4-FFF2-40B4-BE49-F238E27FC236}">
                  <a16:creationId xmlns:a16="http://schemas.microsoft.com/office/drawing/2014/main" id="{5EA6B06C-6015-AC4C-B827-73806DE57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" y="2528"/>
              <a:ext cx="1456" cy="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7">
              <a:extLst>
                <a:ext uri="{FF2B5EF4-FFF2-40B4-BE49-F238E27FC236}">
                  <a16:creationId xmlns:a16="http://schemas.microsoft.com/office/drawing/2014/main" id="{67D5896E-46F1-B44A-A4ED-2C8290328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2" y="2528"/>
              <a:ext cx="1320" cy="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8">
              <a:extLst>
                <a:ext uri="{FF2B5EF4-FFF2-40B4-BE49-F238E27FC236}">
                  <a16:creationId xmlns:a16="http://schemas.microsoft.com/office/drawing/2014/main" id="{87125D9C-B7C8-9C43-BDA8-CFDE94567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4" y="1712"/>
              <a:ext cx="1188" cy="81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Line 9">
              <a:extLst>
                <a:ext uri="{FF2B5EF4-FFF2-40B4-BE49-F238E27FC236}">
                  <a16:creationId xmlns:a16="http://schemas.microsoft.com/office/drawing/2014/main" id="{486012C5-3412-AD4D-AFC4-D12410E85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976"/>
              <a:ext cx="924" cy="6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Line 10">
              <a:extLst>
                <a:ext uri="{FF2B5EF4-FFF2-40B4-BE49-F238E27FC236}">
                  <a16:creationId xmlns:a16="http://schemas.microsoft.com/office/drawing/2014/main" id="{317630F7-27A9-434E-BD5F-E9B55E0B2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8" y="968"/>
              <a:ext cx="928" cy="6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Line 11">
              <a:extLst>
                <a:ext uri="{FF2B5EF4-FFF2-40B4-BE49-F238E27FC236}">
                  <a16:creationId xmlns:a16="http://schemas.microsoft.com/office/drawing/2014/main" id="{3582520B-2CC4-084D-8178-A625091378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" y="1708"/>
              <a:ext cx="1192" cy="80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Oval 12">
              <a:extLst>
                <a:ext uri="{FF2B5EF4-FFF2-40B4-BE49-F238E27FC236}">
                  <a16:creationId xmlns:a16="http://schemas.microsoft.com/office/drawing/2014/main" id="{DCAA1F4E-1F15-2840-9C89-A29998DA2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24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483" name="Oval 13">
              <a:extLst>
                <a:ext uri="{FF2B5EF4-FFF2-40B4-BE49-F238E27FC236}">
                  <a16:creationId xmlns:a16="http://schemas.microsoft.com/office/drawing/2014/main" id="{26F244E4-551C-3049-9F76-80E3378B1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249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484" name="Line 14">
              <a:extLst>
                <a:ext uri="{FF2B5EF4-FFF2-40B4-BE49-F238E27FC236}">
                  <a16:creationId xmlns:a16="http://schemas.microsoft.com/office/drawing/2014/main" id="{82707AA5-82BB-134E-BF60-824CEDD6E5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60" y="1616"/>
              <a:ext cx="164" cy="99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15">
              <a:extLst>
                <a:ext uri="{FF2B5EF4-FFF2-40B4-BE49-F238E27FC236}">
                  <a16:creationId xmlns:a16="http://schemas.microsoft.com/office/drawing/2014/main" id="{056ADB9B-08AE-8C4C-95DF-3C9D619DD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0" y="1624"/>
              <a:ext cx="160" cy="10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6976" name="Text Box 16">
            <a:extLst>
              <a:ext uri="{FF2B5EF4-FFF2-40B4-BE49-F238E27FC236}">
                <a16:creationId xmlns:a16="http://schemas.microsoft.com/office/drawing/2014/main" id="{D67B64A6-595E-E444-B2EC-2915E4101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81675"/>
            <a:ext cx="34655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Fundamental Matrix</a:t>
            </a:r>
          </a:p>
          <a:p>
            <a:r>
              <a:rPr lang="en-US" altLang="en-US" sz="1800" b="0"/>
              <a:t>(Faugeras and Luong, 1992)</a:t>
            </a:r>
            <a:endParaRPr lang="en-US" altLang="en-US" b="0"/>
          </a:p>
        </p:txBody>
      </p:sp>
      <p:sp>
        <p:nvSpPr>
          <p:cNvPr id="936977" name="Rectangle 17">
            <a:extLst>
              <a:ext uri="{FF2B5EF4-FFF2-40B4-BE49-F238E27FC236}">
                <a16:creationId xmlns:a16="http://schemas.microsoft.com/office/drawing/2014/main" id="{0193E51E-378F-3746-A04E-E5890AEC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715000"/>
            <a:ext cx="36068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936978" name="Object 2">
            <a:extLst>
              <a:ext uri="{FF2B5EF4-FFF2-40B4-BE49-F238E27FC236}">
                <a16:creationId xmlns:a16="http://schemas.microsoft.com/office/drawing/2014/main" id="{72E0A530-DDE4-EE49-AFCD-64984C1EC9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3962400"/>
          <a:ext cx="14795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5" name="Image" r:id="rId5" imgW="793750" imgH="1022350" progId="PhotoDeluxe.Image.2">
                  <p:embed/>
                </p:oleObj>
              </mc:Choice>
              <mc:Fallback>
                <p:oleObj name="Image" r:id="rId5" imgW="793750" imgH="1022350" progId="PhotoDeluxe.Image.2">
                  <p:embed/>
                  <p:pic>
                    <p:nvPicPr>
                      <p:cNvPr id="936978" name="Object 2">
                        <a:extLst>
                          <a:ext uri="{FF2B5EF4-FFF2-40B4-BE49-F238E27FC236}">
                            <a16:creationId xmlns:a16="http://schemas.microsoft.com/office/drawing/2014/main" id="{72E0A530-DDE4-EE49-AFCD-64984C1EC9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962400"/>
                        <a:ext cx="147955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79" name="Object 3">
            <a:extLst>
              <a:ext uri="{FF2B5EF4-FFF2-40B4-BE49-F238E27FC236}">
                <a16:creationId xmlns:a16="http://schemas.microsoft.com/office/drawing/2014/main" id="{9A4438A9-B4FE-3A4D-8708-AEEF88824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4495800"/>
          <a:ext cx="419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6" name="Image" r:id="rId7" imgW="2235200" imgH="304800" progId="PhotoDeluxe.Image.2">
                  <p:embed/>
                </p:oleObj>
              </mc:Choice>
              <mc:Fallback>
                <p:oleObj name="Image" r:id="rId7" imgW="2235200" imgH="304800" progId="PhotoDeluxe.Image.2">
                  <p:embed/>
                  <p:pic>
                    <p:nvPicPr>
                      <p:cNvPr id="936979" name="Object 3">
                        <a:extLst>
                          <a:ext uri="{FF2B5EF4-FFF2-40B4-BE49-F238E27FC236}">
                            <a16:creationId xmlns:a16="http://schemas.microsoft.com/office/drawing/2014/main" id="{9A4438A9-B4FE-3A4D-8708-AEEF88824B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495800"/>
                        <a:ext cx="4191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80" name="AutoShape 20">
            <a:extLst>
              <a:ext uri="{FF2B5EF4-FFF2-40B4-BE49-F238E27FC236}">
                <a16:creationId xmlns:a16="http://schemas.microsoft.com/office/drawing/2014/main" id="{01443492-6AEA-4E4D-9469-74D7607DF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6482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36981" name="AutoShape 21">
            <a:extLst>
              <a:ext uri="{FF2B5EF4-FFF2-40B4-BE49-F238E27FC236}">
                <a16:creationId xmlns:a16="http://schemas.microsoft.com/office/drawing/2014/main" id="{3D29C7EA-BF5D-A74E-8E82-73E3FB0B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1816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76" grpId="0" autoUpdateAnimBg="0"/>
      <p:bldP spid="936977" grpId="0" animBg="1"/>
      <p:bldP spid="936980" grpId="0" animBg="1"/>
      <p:bldP spid="93698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E6986BED-0355-274E-A6AF-FD806B863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730250"/>
            <a:ext cx="7791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0"/>
              <a:t>Properties of the Fundamental Matrix</a:t>
            </a: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A57E28E4-12AB-144A-95AE-C059366A8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792288"/>
            <a:ext cx="8101013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 dirty="0">
                <a:latin typeface="Lucida Calligraphy" panose="03010101010101010101" pitchFamily="66" charset="77"/>
              </a:rPr>
              <a:t> </a:t>
            </a:r>
            <a:r>
              <a:rPr lang="en-US" altLang="en-US" sz="2800" b="0" dirty="0" err="1">
                <a:latin typeface="Lucida Calligraphy" panose="03010101010101010101" pitchFamily="66" charset="77"/>
              </a:rPr>
              <a:t>F</a:t>
            </a:r>
            <a:r>
              <a:rPr lang="en-US" altLang="en-US" sz="2800" b="0" dirty="0" err="1"/>
              <a:t>p</a:t>
            </a:r>
            <a:r>
              <a:rPr lang="en-US" altLang="en-US" sz="2800" b="0" dirty="0"/>
              <a:t>’  is the epipolar line associated with p’.</a:t>
            </a:r>
          </a:p>
          <a:p>
            <a:endParaRPr lang="en-US" altLang="en-US" sz="2800" b="0" dirty="0"/>
          </a:p>
          <a:p>
            <a:pPr>
              <a:buFontTx/>
              <a:buChar char="•"/>
            </a:pPr>
            <a:r>
              <a:rPr lang="en-US" altLang="en-US" sz="2800" b="0" dirty="0">
                <a:latin typeface="Lucida Calligraphy" panose="03010101010101010101" pitchFamily="66" charset="77"/>
              </a:rPr>
              <a:t> </a:t>
            </a:r>
            <a:r>
              <a:rPr lang="en-US" altLang="en-US" sz="2800" b="0" dirty="0" err="1">
                <a:latin typeface="Lucida Calligraphy" panose="03010101010101010101" pitchFamily="66" charset="77"/>
              </a:rPr>
              <a:t>F</a:t>
            </a:r>
            <a:r>
              <a:rPr lang="en-US" altLang="en-US" sz="2800" b="0" baseline="30000" dirty="0" err="1">
                <a:latin typeface="Lucida Calligraphy" panose="03010101010101010101" pitchFamily="66" charset="77"/>
              </a:rPr>
              <a:t>T</a:t>
            </a:r>
            <a:r>
              <a:rPr lang="en-US" altLang="en-US" sz="2800" b="0" dirty="0" err="1"/>
              <a:t>p</a:t>
            </a:r>
            <a:r>
              <a:rPr lang="en-US" altLang="en-US" sz="2800" b="0" dirty="0"/>
              <a:t>  is the epipolar line associated with p.</a:t>
            </a:r>
          </a:p>
          <a:p>
            <a:endParaRPr lang="en-US" altLang="en-US" sz="2800" b="0" dirty="0"/>
          </a:p>
          <a:p>
            <a:pPr>
              <a:buFontTx/>
              <a:buChar char="•"/>
            </a:pPr>
            <a:r>
              <a:rPr lang="en-US" altLang="en-US" sz="2800" b="0" dirty="0">
                <a:latin typeface="Lucida Calligraphy" panose="03010101010101010101" pitchFamily="66" charset="77"/>
              </a:rPr>
              <a:t> </a:t>
            </a:r>
            <a:r>
              <a:rPr lang="en-US" altLang="en-US" sz="2800" b="0" dirty="0" err="1">
                <a:latin typeface="Lucida Calligraphy" panose="03010101010101010101" pitchFamily="66" charset="77"/>
              </a:rPr>
              <a:t>F</a:t>
            </a:r>
            <a:r>
              <a:rPr lang="en-US" altLang="en-US" sz="2800" b="0" baseline="30000" dirty="0" err="1">
                <a:latin typeface="Lucida Calligraphy" panose="03010101010101010101" pitchFamily="66" charset="77"/>
              </a:rPr>
              <a:t>T</a:t>
            </a:r>
            <a:r>
              <a:rPr lang="en-US" altLang="en-US" sz="2800" b="0" dirty="0" err="1"/>
              <a:t>e</a:t>
            </a:r>
            <a:r>
              <a:rPr lang="en-US" altLang="en-US" sz="2800" b="0" dirty="0"/>
              <a:t>=0   and   </a:t>
            </a:r>
            <a:r>
              <a:rPr lang="en-US" altLang="en-US" sz="2800" b="0" dirty="0">
                <a:latin typeface="Lucida Calligraphy" panose="03010101010101010101" pitchFamily="66" charset="77"/>
              </a:rPr>
              <a:t>F</a:t>
            </a:r>
            <a:r>
              <a:rPr lang="en-US" altLang="en-US" sz="2800" b="0" dirty="0"/>
              <a:t>e’=0.</a:t>
            </a:r>
          </a:p>
          <a:p>
            <a:endParaRPr lang="en-US" altLang="en-US" sz="2800" b="0" dirty="0"/>
          </a:p>
          <a:p>
            <a:pPr>
              <a:buFontTx/>
              <a:buChar char="•"/>
            </a:pPr>
            <a:r>
              <a:rPr lang="en-US" altLang="en-US" sz="2800" b="0" dirty="0"/>
              <a:t> </a:t>
            </a:r>
            <a:r>
              <a:rPr lang="en-US" altLang="en-US" sz="2800" b="0" dirty="0">
                <a:latin typeface="Lucida Calligraphy" panose="03010101010101010101" pitchFamily="66" charset="77"/>
              </a:rPr>
              <a:t>F </a:t>
            </a:r>
            <a:r>
              <a:rPr lang="en-US" altLang="en-US" sz="2800" b="0" dirty="0"/>
              <a:t> is singular.</a:t>
            </a:r>
          </a:p>
        </p:txBody>
      </p:sp>
    </p:spTree>
    <p:extLst>
      <p:ext uri="{BB962C8B-B14F-4D97-AF65-F5344CB8AC3E}">
        <p14:creationId xmlns:p14="http://schemas.microsoft.com/office/powerpoint/2010/main" val="1586975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2">
            <a:extLst>
              <a:ext uri="{FF2B5EF4-FFF2-40B4-BE49-F238E27FC236}">
                <a16:creationId xmlns:a16="http://schemas.microsoft.com/office/drawing/2014/main" id="{6DE6034A-24E9-6B47-978C-572BDB2D5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" y="273783"/>
            <a:ext cx="86581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Non-Linear Least-Squares Approach </a:t>
            </a:r>
          </a:p>
          <a:p>
            <a:r>
              <a:rPr lang="en-US" altLang="en-US" sz="3200" dirty="0"/>
              <a:t>(Luong et al., 1993)</a:t>
            </a:r>
          </a:p>
        </p:txBody>
      </p:sp>
      <p:graphicFrame>
        <p:nvGraphicFramePr>
          <p:cNvPr id="70658" name="Object 2">
            <a:extLst>
              <a:ext uri="{FF2B5EF4-FFF2-40B4-BE49-F238E27FC236}">
                <a16:creationId xmlns:a16="http://schemas.microsoft.com/office/drawing/2014/main" id="{539C2FBE-C3DF-AA41-A8EB-C51A7B9519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547318"/>
              </p:ext>
            </p:extLst>
          </p:nvPr>
        </p:nvGraphicFramePr>
        <p:xfrm>
          <a:off x="381000" y="2057400"/>
          <a:ext cx="491490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3" name="Image" r:id="rId4" imgW="1993900" imgH="488950" progId="PhotoDeluxe.Image.2">
                  <p:embed/>
                </p:oleObj>
              </mc:Choice>
              <mc:Fallback>
                <p:oleObj name="Image" r:id="rId4" imgW="1993900" imgH="488950" progId="PhotoDeluxe.Image.2">
                  <p:embed/>
                  <p:pic>
                    <p:nvPicPr>
                      <p:cNvPr id="70658" name="Object 2">
                        <a:extLst>
                          <a:ext uri="{FF2B5EF4-FFF2-40B4-BE49-F238E27FC236}">
                            <a16:creationId xmlns:a16="http://schemas.microsoft.com/office/drawing/2014/main" id="{539C2FBE-C3DF-AA41-A8EB-C51A7B9519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4914900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0" name="Text Box 4">
            <a:extLst>
              <a:ext uri="{FF2B5EF4-FFF2-40B4-BE49-F238E27FC236}">
                <a16:creationId xmlns:a16="http://schemas.microsoft.com/office/drawing/2014/main" id="{364D4CFC-0CC2-0B4E-93C8-92305A386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513541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Minimize</a:t>
            </a:r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465D9B55-CBBA-B340-BDE6-E1DF6612E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3537229"/>
            <a:ext cx="757130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with respect to the coefficients of  </a:t>
            </a:r>
            <a:r>
              <a:rPr lang="en-US" altLang="en-US" b="0" dirty="0">
                <a:latin typeface="Lucida Calligraphy" panose="03010101010101010101" pitchFamily="66" charset="77"/>
              </a:rPr>
              <a:t>F</a:t>
            </a:r>
            <a:r>
              <a:rPr lang="en-US" altLang="en-US" b="0" dirty="0"/>
              <a:t> , using an </a:t>
            </a:r>
          </a:p>
          <a:p>
            <a:r>
              <a:rPr lang="en-US" altLang="en-US" b="0" dirty="0"/>
              <a:t>appropriate rank-2 parameterization.</a:t>
            </a:r>
          </a:p>
          <a:p>
            <a:endParaRPr lang="en-US" altLang="en-US" b="0" dirty="0"/>
          </a:p>
          <a:p>
            <a:r>
              <a:rPr lang="en-US" altLang="en-US" b="0" dirty="0"/>
              <a:t>d(p, l) = point to line distance</a:t>
            </a:r>
            <a:br>
              <a:rPr lang="en-US" altLang="en-US" b="0" dirty="0"/>
            </a:br>
            <a:r>
              <a:rPr lang="en-US" altLang="en-US" b="0" dirty="0"/>
              <a:t>	  = (ax + by + </a:t>
            </a:r>
            <a:r>
              <a:rPr lang="en-US" altLang="en-US" b="0" dirty="0" err="1"/>
              <a:t>cw</a:t>
            </a:r>
            <a:r>
              <a:rPr lang="en-US" altLang="en-US" b="0" dirty="0"/>
              <a:t>)/sqrt(a</a:t>
            </a:r>
            <a:r>
              <a:rPr lang="en-US" altLang="en-US" b="0" baseline="30000" dirty="0"/>
              <a:t>2 </a:t>
            </a:r>
            <a:r>
              <a:rPr lang="en-US" altLang="en-US" b="0" dirty="0"/>
              <a:t>+ b</a:t>
            </a:r>
            <a:r>
              <a:rPr lang="en-US" altLang="en-US" b="0" baseline="30000" dirty="0"/>
              <a:t>2</a:t>
            </a:r>
            <a:r>
              <a:rPr lang="en-US" altLang="en-US" b="0" dirty="0"/>
              <a:t>)</a:t>
            </a:r>
          </a:p>
          <a:p>
            <a:endParaRPr lang="en-US" altLang="en-US" b="0" dirty="0"/>
          </a:p>
          <a:p>
            <a:r>
              <a:rPr lang="en-US" altLang="en-US" b="0" dirty="0"/>
              <a:t>d</a:t>
            </a:r>
            <a:r>
              <a:rPr lang="en-US" altLang="en-US" b="0" baseline="30000" dirty="0"/>
              <a:t>2 </a:t>
            </a:r>
            <a:r>
              <a:rPr lang="en-US" altLang="en-US" b="0" dirty="0"/>
              <a:t>(p, l) = |ax + by + cw|</a:t>
            </a:r>
            <a:r>
              <a:rPr lang="en-US" altLang="en-US" b="0" baseline="30000" dirty="0"/>
              <a:t>2</a:t>
            </a:r>
            <a:r>
              <a:rPr lang="en-US" altLang="en-US" b="0" dirty="0"/>
              <a:t>/(a</a:t>
            </a:r>
            <a:r>
              <a:rPr lang="en-US" altLang="en-US" b="0" baseline="30000" dirty="0"/>
              <a:t>2 </a:t>
            </a:r>
            <a:r>
              <a:rPr lang="en-US" altLang="en-US" b="0" dirty="0"/>
              <a:t>+ b</a:t>
            </a:r>
            <a:r>
              <a:rPr lang="en-US" altLang="en-US" b="0" baseline="30000" dirty="0"/>
              <a:t>2</a:t>
            </a:r>
            <a:r>
              <a:rPr lang="en-US" altLang="en-US" b="0" dirty="0"/>
              <a:t>)</a:t>
            </a:r>
          </a:p>
          <a:p>
            <a:endParaRPr lang="en-US" alt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F07FC-E41E-5C4F-9890-01BB5E4EE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940" y="1044910"/>
            <a:ext cx="3804348" cy="21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9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2">
            <a:extLst>
              <a:ext uri="{FF2B5EF4-FFF2-40B4-BE49-F238E27FC236}">
                <a16:creationId xmlns:a16="http://schemas.microsoft.com/office/drawing/2014/main" id="{ACDB61AB-3B24-0549-926A-88CB3AB8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800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The Eight-Point Algorithm (Longuet-Higgins, 1981)</a:t>
            </a:r>
          </a:p>
        </p:txBody>
      </p:sp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69A1389F-0544-534A-B392-8BD574C0A4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600200"/>
          <a:ext cx="3733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7" name="Image" r:id="rId4" imgW="2228850" imgH="723900" progId="PhotoDeluxe.Image.2">
                  <p:embed/>
                </p:oleObj>
              </mc:Choice>
              <mc:Fallback>
                <p:oleObj name="Image" r:id="rId4" imgW="2228850" imgH="723900" progId="PhotoDeluxe.Image.2">
                  <p:embed/>
                  <p:pic>
                    <p:nvPicPr>
                      <p:cNvPr id="68610" name="Object 2">
                        <a:extLst>
                          <a:ext uri="{FF2B5EF4-FFF2-40B4-BE49-F238E27FC236}">
                            <a16:creationId xmlns:a16="http://schemas.microsoft.com/office/drawing/2014/main" id="{69A1389F-0544-534A-B392-8BD574C0A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3733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3108" name="Object 3">
            <a:extLst>
              <a:ext uri="{FF2B5EF4-FFF2-40B4-BE49-F238E27FC236}">
                <a16:creationId xmlns:a16="http://schemas.microsoft.com/office/drawing/2014/main" id="{B8BA5543-9C4D-5B4E-9C68-D8EF3E456C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4100" y="889000"/>
          <a:ext cx="3962400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8" name="Image" r:id="rId6" imgW="2552700" imgH="1708150" progId="PhotoDeluxe.Image.2">
                  <p:embed/>
                </p:oleObj>
              </mc:Choice>
              <mc:Fallback>
                <p:oleObj name="Image" r:id="rId6" imgW="2552700" imgH="1708150" progId="PhotoDeluxe.Image.2">
                  <p:embed/>
                  <p:pic>
                    <p:nvPicPr>
                      <p:cNvPr id="943108" name="Object 3">
                        <a:extLst>
                          <a:ext uri="{FF2B5EF4-FFF2-40B4-BE49-F238E27FC236}">
                            <a16:creationId xmlns:a16="http://schemas.microsoft.com/office/drawing/2014/main" id="{B8BA5543-9C4D-5B4E-9C68-D8EF3E456C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889000"/>
                        <a:ext cx="3962400" cy="265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3109" name="Object 4">
            <a:extLst>
              <a:ext uri="{FF2B5EF4-FFF2-40B4-BE49-F238E27FC236}">
                <a16:creationId xmlns:a16="http://schemas.microsoft.com/office/drawing/2014/main" id="{AC0FA43C-0176-0A43-93E7-C693E7DA81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4038600"/>
          <a:ext cx="5564188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9" name="Image" r:id="rId8" imgW="3708400" imgH="1568450" progId="PhotoDeluxe.Image.2">
                  <p:embed/>
                </p:oleObj>
              </mc:Choice>
              <mc:Fallback>
                <p:oleObj name="Image" r:id="rId8" imgW="3708400" imgH="1568450" progId="PhotoDeluxe.Image.2">
                  <p:embed/>
                  <p:pic>
                    <p:nvPicPr>
                      <p:cNvPr id="943109" name="Object 4">
                        <a:extLst>
                          <a:ext uri="{FF2B5EF4-FFF2-40B4-BE49-F238E27FC236}">
                            <a16:creationId xmlns:a16="http://schemas.microsoft.com/office/drawing/2014/main" id="{AC0FA43C-0176-0A43-93E7-C693E7DA81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5564188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>
            <a:extLst>
              <a:ext uri="{FF2B5EF4-FFF2-40B4-BE49-F238E27FC236}">
                <a16:creationId xmlns:a16="http://schemas.microsoft.com/office/drawing/2014/main" id="{35C956EE-EF59-1847-AB1C-6060D9EEEFE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911600"/>
            <a:ext cx="2525713" cy="2473325"/>
            <a:chOff x="3984" y="2512"/>
            <a:chExt cx="1591" cy="1558"/>
          </a:xfrm>
        </p:grpSpPr>
        <p:graphicFrame>
          <p:nvGraphicFramePr>
            <p:cNvPr id="68613" name="Object 5">
              <a:extLst>
                <a:ext uri="{FF2B5EF4-FFF2-40B4-BE49-F238E27FC236}">
                  <a16:creationId xmlns:a16="http://schemas.microsoft.com/office/drawing/2014/main" id="{3CC975A3-F0BC-AD49-9EAF-FEF2C48CA4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4" y="2880"/>
            <a:ext cx="1152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0" name="Image" r:id="rId10" imgW="850900" imgH="438150" progId="PhotoDeluxe.Image.2">
                    <p:embed/>
                  </p:oleObj>
                </mc:Choice>
                <mc:Fallback>
                  <p:oleObj name="Image" r:id="rId10" imgW="850900" imgH="438150" progId="PhotoDeluxe.Image.2">
                    <p:embed/>
                    <p:pic>
                      <p:nvPicPr>
                        <p:cNvPr id="68613" name="Object 5">
                          <a:extLst>
                            <a:ext uri="{FF2B5EF4-FFF2-40B4-BE49-F238E27FC236}">
                              <a16:creationId xmlns:a16="http://schemas.microsoft.com/office/drawing/2014/main" id="{3CC975A3-F0BC-AD49-9EAF-FEF2C48CA4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880"/>
                          <a:ext cx="1152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0" name="Rectangle 8">
              <a:extLst>
                <a:ext uri="{FF2B5EF4-FFF2-40B4-BE49-F238E27FC236}">
                  <a16:creationId xmlns:a16="http://schemas.microsoft.com/office/drawing/2014/main" id="{D5BE17AE-274E-BF48-920A-1FDFCC824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3839"/>
              <a:ext cx="7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0"/>
                <a:t>|</a:t>
              </a:r>
              <a:r>
                <a:rPr lang="en-US" altLang="en-US" sz="1800" b="0">
                  <a:latin typeface="Lucida Calligraphy" panose="03010101010101010101" pitchFamily="66" charset="77"/>
                </a:rPr>
                <a:t>F </a:t>
              </a:r>
              <a:r>
                <a:rPr lang="en-US" altLang="en-US" sz="1800" b="0"/>
                <a:t>|</a:t>
              </a:r>
              <a:r>
                <a:rPr lang="en-US" altLang="en-US" sz="1800" b="0">
                  <a:latin typeface="Lucida Calligraphy" panose="03010101010101010101" pitchFamily="66" charset="77"/>
                </a:rPr>
                <a:t>  </a:t>
              </a:r>
              <a:r>
                <a:rPr lang="en-US" altLang="en-US" sz="1800" b="0"/>
                <a:t>=1.</a:t>
              </a:r>
              <a:endParaRPr lang="en-US" altLang="en-US" sz="1800" b="0">
                <a:latin typeface="Lucida Calligraphy" panose="03010101010101010101" pitchFamily="66" charset="77"/>
              </a:endParaRPr>
            </a:p>
          </p:txBody>
        </p:sp>
        <p:sp>
          <p:nvSpPr>
            <p:cNvPr id="68621" name="Text Box 9">
              <a:extLst>
                <a:ext uri="{FF2B5EF4-FFF2-40B4-BE49-F238E27FC236}">
                  <a16:creationId xmlns:a16="http://schemas.microsoft.com/office/drawing/2014/main" id="{AAFF7D2A-1594-2744-80EB-7CFBEEF6C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512"/>
              <a:ext cx="11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800" b="0"/>
                <a:t>Minimize</a:t>
              </a:r>
              <a:r>
                <a:rPr lang="en-US" altLang="en-US" sz="1800" b="0"/>
                <a:t>:</a:t>
              </a:r>
            </a:p>
          </p:txBody>
        </p:sp>
        <p:sp>
          <p:nvSpPr>
            <p:cNvPr id="68622" name="Text Box 10">
              <a:extLst>
                <a:ext uri="{FF2B5EF4-FFF2-40B4-BE49-F238E27FC236}">
                  <a16:creationId xmlns:a16="http://schemas.microsoft.com/office/drawing/2014/main" id="{FCCF0E06-C65F-4B41-AD79-EECD314E9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504"/>
              <a:ext cx="15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0"/>
                <a:t>under the constraint</a:t>
              </a:r>
            </a:p>
          </p:txBody>
        </p:sp>
        <p:sp>
          <p:nvSpPr>
            <p:cNvPr id="68623" name="Text Box 11">
              <a:extLst>
                <a:ext uri="{FF2B5EF4-FFF2-40B4-BE49-F238E27FC236}">
                  <a16:creationId xmlns:a16="http://schemas.microsoft.com/office/drawing/2014/main" id="{357E28C3-E2D4-364E-A366-A353CBC66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3776"/>
              <a:ext cx="17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/>
                <a:t>2</a:t>
              </a:r>
              <a:endParaRPr lang="en-US" altLang="en-US" sz="1800" b="0"/>
            </a:p>
          </p:txBody>
        </p:sp>
      </p:grpSp>
      <p:sp>
        <p:nvSpPr>
          <p:cNvPr id="943116" name="AutoShape 12">
            <a:extLst>
              <a:ext uri="{FF2B5EF4-FFF2-40B4-BE49-F238E27FC236}">
                <a16:creationId xmlns:a16="http://schemas.microsoft.com/office/drawing/2014/main" id="{27F251F0-008A-5749-B091-439B8C91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812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7" name="AutoShape 13">
            <a:extLst>
              <a:ext uri="{FF2B5EF4-FFF2-40B4-BE49-F238E27FC236}">
                <a16:creationId xmlns:a16="http://schemas.microsoft.com/office/drawing/2014/main" id="{6860407C-8460-5043-8B35-B9D36D059D07}"/>
              </a:ext>
            </a:extLst>
          </p:cNvPr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8" name="AutoShape 14">
            <a:extLst>
              <a:ext uri="{FF2B5EF4-FFF2-40B4-BE49-F238E27FC236}">
                <a16:creationId xmlns:a16="http://schemas.microsoft.com/office/drawing/2014/main" id="{75781756-41E0-7644-975F-4B09A484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953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9" name="Rectangle 15">
            <a:extLst>
              <a:ext uri="{FF2B5EF4-FFF2-40B4-BE49-F238E27FC236}">
                <a16:creationId xmlns:a16="http://schemas.microsoft.com/office/drawing/2014/main" id="{5ED5043C-F8D2-A040-A07F-3FC6E0E92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3962400"/>
            <a:ext cx="2552700" cy="2438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1799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16" grpId="0" animBg="1"/>
      <p:bldP spid="943117" grpId="0" animBg="1"/>
      <p:bldP spid="943118" grpId="0" animBg="1"/>
      <p:bldP spid="94311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23ED5CC3-2A60-D342-A868-185B2C79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592138"/>
            <a:ext cx="844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The Normalized Eight-Point Algorithm (Hartley, 1995)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0B362B44-B5E0-1B45-AF73-1AC493533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1822450"/>
            <a:ext cx="802481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b="0" dirty="0"/>
              <a:t> Center the image data at the origin, and scale it so the mean squared distance between the origin and the data points is 2 pixels: </a:t>
            </a:r>
          </a:p>
          <a:p>
            <a:r>
              <a:rPr lang="en-US" altLang="en-US" b="0" i="1" dirty="0"/>
              <a:t>		q</a:t>
            </a:r>
            <a:r>
              <a:rPr lang="en-US" altLang="en-US" b="0" i="1" baseline="-25000" dirty="0"/>
              <a:t>i</a:t>
            </a:r>
            <a:r>
              <a:rPr lang="en-US" altLang="en-US" b="0" dirty="0"/>
              <a:t> = </a:t>
            </a:r>
            <a:r>
              <a:rPr lang="en-US" altLang="en-US" b="0" i="1" dirty="0"/>
              <a:t>T p</a:t>
            </a:r>
            <a:r>
              <a:rPr lang="en-US" altLang="en-US" b="0" i="1" baseline="-25000" dirty="0"/>
              <a:t>i</a:t>
            </a:r>
            <a:r>
              <a:rPr lang="en-US" altLang="en-US" b="0" dirty="0"/>
              <a:t> 	</a:t>
            </a:r>
            <a:r>
              <a:rPr lang="en-US" altLang="en-US" b="0" i="1" dirty="0"/>
              <a:t>q</a:t>
            </a:r>
            <a:r>
              <a:rPr lang="en-US" altLang="en-US" b="0" i="1" baseline="-25000" dirty="0"/>
              <a:t>i</a:t>
            </a:r>
            <a:r>
              <a:rPr lang="en-US" altLang="en-US" b="0" i="1" dirty="0"/>
              <a:t>’</a:t>
            </a:r>
            <a:r>
              <a:rPr lang="en-US" altLang="en-US" b="0" dirty="0"/>
              <a:t> = </a:t>
            </a:r>
            <a:r>
              <a:rPr lang="en-US" altLang="en-US" b="0" i="1" dirty="0"/>
              <a:t>T’ p</a:t>
            </a:r>
            <a:r>
              <a:rPr lang="en-US" altLang="en-US" b="0" i="1" baseline="-25000" dirty="0"/>
              <a:t>i</a:t>
            </a:r>
            <a:r>
              <a:rPr lang="en-US" altLang="en-US" b="0" i="1" dirty="0"/>
              <a:t>’</a:t>
            </a:r>
            <a:r>
              <a:rPr lang="en-US" altLang="en-US" b="0" dirty="0"/>
              <a:t>.</a:t>
            </a:r>
          </a:p>
          <a:p>
            <a:endParaRPr lang="en-US" altLang="en-US" b="0" dirty="0"/>
          </a:p>
          <a:p>
            <a:pPr>
              <a:buFontTx/>
              <a:buChar char="•"/>
            </a:pPr>
            <a:r>
              <a:rPr lang="en-US" altLang="en-US" b="0" dirty="0"/>
              <a:t> Use the eight-point algorithm to compute </a:t>
            </a:r>
            <a:r>
              <a:rPr lang="en-US" altLang="en-US" b="0" dirty="0">
                <a:latin typeface="Lucida Calligraphy" panose="03010101010101010101" pitchFamily="66" charset="77"/>
              </a:rPr>
              <a:t>F</a:t>
            </a:r>
            <a:r>
              <a:rPr lang="en-US" altLang="en-US" b="0" dirty="0"/>
              <a:t> from the points </a:t>
            </a:r>
            <a:r>
              <a:rPr lang="en-US" altLang="en-US" b="0" i="1" dirty="0"/>
              <a:t>q</a:t>
            </a:r>
            <a:r>
              <a:rPr lang="en-US" altLang="en-US" b="0" i="1" baseline="-25000" dirty="0"/>
              <a:t>i</a:t>
            </a:r>
            <a:r>
              <a:rPr lang="en-US" altLang="en-US" b="0" dirty="0"/>
              <a:t> and </a:t>
            </a:r>
            <a:r>
              <a:rPr lang="en-US" altLang="en-US" b="0" i="1" dirty="0" err="1"/>
              <a:t>q’</a:t>
            </a:r>
            <a:r>
              <a:rPr lang="en-US" altLang="en-US" b="0" i="1" baseline="-25000" dirty="0" err="1"/>
              <a:t>i</a:t>
            </a:r>
            <a:r>
              <a:rPr lang="en-US" altLang="en-US" b="0" i="1" dirty="0"/>
              <a:t>.</a:t>
            </a:r>
            <a:endParaRPr lang="en-US" altLang="en-US" b="0" dirty="0"/>
          </a:p>
          <a:p>
            <a:endParaRPr lang="en-US" altLang="en-US" b="0" dirty="0"/>
          </a:p>
          <a:p>
            <a:pPr>
              <a:buFontTx/>
              <a:buChar char="•"/>
            </a:pPr>
            <a:r>
              <a:rPr lang="en-US" altLang="en-US" b="0" dirty="0"/>
              <a:t> Enforce the rank-2 constraint.</a:t>
            </a:r>
          </a:p>
          <a:p>
            <a:endParaRPr lang="en-US" altLang="en-US" b="0" dirty="0"/>
          </a:p>
          <a:p>
            <a:pPr>
              <a:buFontTx/>
              <a:buChar char="•"/>
            </a:pPr>
            <a:r>
              <a:rPr lang="en-US" altLang="en-US" b="0" dirty="0"/>
              <a:t> Output  </a:t>
            </a:r>
            <a:r>
              <a:rPr lang="en-US" altLang="en-US" b="0" i="1" dirty="0"/>
              <a:t>T</a:t>
            </a:r>
            <a:r>
              <a:rPr lang="en-US" altLang="en-US" b="0" i="1" baseline="30000" dirty="0"/>
              <a:t>-1</a:t>
            </a:r>
            <a:r>
              <a:rPr lang="en-US" altLang="en-US" b="0" dirty="0">
                <a:latin typeface="Lucida Calligraphy" panose="03010101010101010101" pitchFamily="66" charset="77"/>
              </a:rPr>
              <a:t>F</a:t>
            </a:r>
            <a:r>
              <a:rPr lang="en-US" altLang="en-US" b="0" dirty="0"/>
              <a:t> </a:t>
            </a:r>
            <a:r>
              <a:rPr lang="en-US" altLang="en-US" b="0" i="1" dirty="0"/>
              <a:t>T’</a:t>
            </a:r>
            <a:r>
              <a:rPr lang="en-US" altLang="en-US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71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B0203CC-30BE-744A-BBA0-D778FAC0E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513" y="138113"/>
            <a:ext cx="7805737" cy="1143000"/>
          </a:xfrm>
        </p:spPr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/>
              <a:t>Why Consider Multiple Views?</a:t>
            </a:r>
          </a:p>
        </p:txBody>
      </p:sp>
      <p:grpSp>
        <p:nvGrpSpPr>
          <p:cNvPr id="19459" name="Group 3">
            <a:extLst>
              <a:ext uri="{FF2B5EF4-FFF2-40B4-BE49-F238E27FC236}">
                <a16:creationId xmlns:a16="http://schemas.microsoft.com/office/drawing/2014/main" id="{E92D1004-B242-BE44-9FF4-D11BDC31E02F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2174875"/>
            <a:ext cx="4867275" cy="2465388"/>
            <a:chOff x="1492" y="1239"/>
            <a:chExt cx="3380" cy="1712"/>
          </a:xfrm>
        </p:grpSpPr>
        <p:sp>
          <p:nvSpPr>
            <p:cNvPr id="19472" name="Freeform 4">
              <a:extLst>
                <a:ext uri="{FF2B5EF4-FFF2-40B4-BE49-F238E27FC236}">
                  <a16:creationId xmlns:a16="http://schemas.microsoft.com/office/drawing/2014/main" id="{DFE960CE-8809-804C-82AD-C35C1DFF3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1239"/>
              <a:ext cx="672" cy="1690"/>
            </a:xfrm>
            <a:custGeom>
              <a:avLst/>
              <a:gdLst>
                <a:gd name="T0" fmla="*/ 0 w 2964"/>
                <a:gd name="T1" fmla="*/ 0 h 7451"/>
                <a:gd name="T2" fmla="*/ 0 w 2964"/>
                <a:gd name="T3" fmla="*/ 4491 h 7451"/>
                <a:gd name="T4" fmla="*/ 2959 w 2964"/>
                <a:gd name="T5" fmla="*/ 7450 h 7451"/>
                <a:gd name="T6" fmla="*/ 2963 w 2964"/>
                <a:gd name="T7" fmla="*/ 3029 h 7451"/>
                <a:gd name="T8" fmla="*/ 0 w 2964"/>
                <a:gd name="T9" fmla="*/ 0 h 7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4"/>
                <a:gd name="T16" fmla="*/ 0 h 7451"/>
                <a:gd name="T17" fmla="*/ 2964 w 2964"/>
                <a:gd name="T18" fmla="*/ 7451 h 7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4" h="7451">
                  <a:moveTo>
                    <a:pt x="0" y="0"/>
                  </a:moveTo>
                  <a:lnTo>
                    <a:pt x="0" y="4491"/>
                  </a:lnTo>
                  <a:lnTo>
                    <a:pt x="2959" y="7450"/>
                  </a:lnTo>
                  <a:lnTo>
                    <a:pt x="2963" y="302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3" name="Freeform 5">
              <a:extLst>
                <a:ext uri="{FF2B5EF4-FFF2-40B4-BE49-F238E27FC236}">
                  <a16:creationId xmlns:a16="http://schemas.microsoft.com/office/drawing/2014/main" id="{312D6716-546C-144E-B870-100816026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1247"/>
              <a:ext cx="676" cy="1706"/>
            </a:xfrm>
            <a:custGeom>
              <a:avLst/>
              <a:gdLst>
                <a:gd name="T0" fmla="*/ 2978 w 2979"/>
                <a:gd name="T1" fmla="*/ 0 h 7521"/>
                <a:gd name="T2" fmla="*/ 2978 w 2979"/>
                <a:gd name="T3" fmla="*/ 4491 h 7521"/>
                <a:gd name="T4" fmla="*/ 0 w 2979"/>
                <a:gd name="T5" fmla="*/ 7520 h 7521"/>
                <a:gd name="T6" fmla="*/ 15 w 2979"/>
                <a:gd name="T7" fmla="*/ 3029 h 7521"/>
                <a:gd name="T8" fmla="*/ 2978 w 2979"/>
                <a:gd name="T9" fmla="*/ 0 h 7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79"/>
                <a:gd name="T16" fmla="*/ 0 h 7521"/>
                <a:gd name="T17" fmla="*/ 2979 w 2979"/>
                <a:gd name="T18" fmla="*/ 7521 h 7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79" h="7521">
                  <a:moveTo>
                    <a:pt x="2978" y="0"/>
                  </a:moveTo>
                  <a:lnTo>
                    <a:pt x="2978" y="4491"/>
                  </a:lnTo>
                  <a:lnTo>
                    <a:pt x="0" y="7520"/>
                  </a:lnTo>
                  <a:lnTo>
                    <a:pt x="15" y="3029"/>
                  </a:lnTo>
                  <a:lnTo>
                    <a:pt x="29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4" name="Oval 6">
              <a:extLst>
                <a:ext uri="{FF2B5EF4-FFF2-40B4-BE49-F238E27FC236}">
                  <a16:creationId xmlns:a16="http://schemas.microsoft.com/office/drawing/2014/main" id="{7F76894D-59B3-B349-B760-569B55673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" y="2518"/>
              <a:ext cx="48" cy="48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5" name="Oval 7">
              <a:extLst>
                <a:ext uri="{FF2B5EF4-FFF2-40B4-BE49-F238E27FC236}">
                  <a16:creationId xmlns:a16="http://schemas.microsoft.com/office/drawing/2014/main" id="{977EEE2A-C48B-0640-AE6C-26DE2E910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" y="2518"/>
              <a:ext cx="48" cy="48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9460" name="Picture 8">
            <a:extLst>
              <a:ext uri="{FF2B5EF4-FFF2-40B4-BE49-F238E27FC236}">
                <a16:creationId xmlns:a16="http://schemas.microsoft.com/office/drawing/2014/main" id="{F88C72E7-9840-DE43-AD6E-BC52CD1DF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2255838"/>
            <a:ext cx="93503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9">
            <a:extLst>
              <a:ext uri="{FF2B5EF4-FFF2-40B4-BE49-F238E27FC236}">
                <a16:creationId xmlns:a16="http://schemas.microsoft.com/office/drawing/2014/main" id="{E69A3D89-E2FA-3E4C-87F8-5062AFA51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2225675"/>
            <a:ext cx="1857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P</a:t>
            </a:r>
          </a:p>
        </p:txBody>
      </p:sp>
      <p:sp>
        <p:nvSpPr>
          <p:cNvPr id="19462" name="Text Box 10">
            <a:extLst>
              <a:ext uri="{FF2B5EF4-FFF2-40B4-BE49-F238E27FC236}">
                <a16:creationId xmlns:a16="http://schemas.microsoft.com/office/drawing/2014/main" id="{7E5A3A8F-596A-E147-9CDA-3930A5437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3" y="2197100"/>
            <a:ext cx="239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P'</a:t>
            </a:r>
          </a:p>
        </p:txBody>
      </p:sp>
      <p:sp>
        <p:nvSpPr>
          <p:cNvPr id="19463" name="Oval 11">
            <a:extLst>
              <a:ext uri="{FF2B5EF4-FFF2-40B4-BE49-F238E27FC236}">
                <a16:creationId xmlns:a16="http://schemas.microsoft.com/office/drawing/2014/main" id="{EC4DA3BE-9D85-AC48-AD05-69F1EECB7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2857500"/>
            <a:ext cx="79375" cy="79375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4" name="Line 12">
            <a:extLst>
              <a:ext uri="{FF2B5EF4-FFF2-40B4-BE49-F238E27FC236}">
                <a16:creationId xmlns:a16="http://schemas.microsoft.com/office/drawing/2014/main" id="{47083411-5930-DE4A-BB4D-00F241BD30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2175" y="2935288"/>
            <a:ext cx="2092325" cy="1138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Oval 13">
            <a:extLst>
              <a:ext uri="{FF2B5EF4-FFF2-40B4-BE49-F238E27FC236}">
                <a16:creationId xmlns:a16="http://schemas.microsoft.com/office/drawing/2014/main" id="{4608FE30-BC5C-2040-B40B-DB9B7DFB2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5" y="3654425"/>
            <a:ext cx="80963" cy="8096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6" name="Text Box 14">
            <a:extLst>
              <a:ext uri="{FF2B5EF4-FFF2-40B4-BE49-F238E27FC236}">
                <a16:creationId xmlns:a16="http://schemas.microsoft.com/office/drawing/2014/main" id="{1C8395FB-2132-C446-827E-EEBA6568C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3676650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x</a:t>
            </a:r>
          </a:p>
        </p:txBody>
      </p:sp>
      <p:sp>
        <p:nvSpPr>
          <p:cNvPr id="19467" name="Text Box 15">
            <a:extLst>
              <a:ext uri="{FF2B5EF4-FFF2-40B4-BE49-F238E27FC236}">
                <a16:creationId xmlns:a16="http://schemas.microsoft.com/office/drawing/2014/main" id="{7191FDD6-49CD-2240-A66F-A11C97F07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2517775"/>
            <a:ext cx="1857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X</a:t>
            </a:r>
          </a:p>
        </p:txBody>
      </p:sp>
      <p:sp>
        <p:nvSpPr>
          <p:cNvPr id="19468" name="Text Box 16">
            <a:extLst>
              <a:ext uri="{FF2B5EF4-FFF2-40B4-BE49-F238E27FC236}">
                <a16:creationId xmlns:a16="http://schemas.microsoft.com/office/drawing/2014/main" id="{623CE4BD-E053-E843-A866-EDEA1F1E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3465513"/>
            <a:ext cx="19367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x'</a:t>
            </a:r>
          </a:p>
        </p:txBody>
      </p:sp>
      <p:sp>
        <p:nvSpPr>
          <p:cNvPr id="883729" name="Text Box 17">
            <a:extLst>
              <a:ext uri="{FF2B5EF4-FFF2-40B4-BE49-F238E27FC236}">
                <a16:creationId xmlns:a16="http://schemas.microsoft.com/office/drawing/2014/main" id="{C560B791-BDA3-9F4F-B947-163C4951D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5337175"/>
            <a:ext cx="73136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700" b="0">
                <a:latin typeface="Nimbus Roman No9 L" pitchFamily="16" charset="0"/>
              </a:rPr>
              <a:t> Answer: To extract 3D structure via triangulation.</a:t>
            </a:r>
          </a:p>
        </p:txBody>
      </p:sp>
      <p:sp>
        <p:nvSpPr>
          <p:cNvPr id="19470" name="Line 18">
            <a:extLst>
              <a:ext uri="{FF2B5EF4-FFF2-40B4-BE49-F238E27FC236}">
                <a16:creationId xmlns:a16="http://schemas.microsoft.com/office/drawing/2014/main" id="{7A703F0F-1AD4-AD43-8CEE-F6612605A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2901950"/>
            <a:ext cx="2643188" cy="1123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Oval 19">
            <a:extLst>
              <a:ext uri="{FF2B5EF4-FFF2-40B4-BE49-F238E27FC236}">
                <a16:creationId xmlns:a16="http://schemas.microsoft.com/office/drawing/2014/main" id="{4F9AAE68-28C8-124E-9764-CE68585B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913" y="3719513"/>
            <a:ext cx="80962" cy="80962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172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2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91F9B2D-3601-D24C-ABFC-154A88DE27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/>
              <a:t>Stereo Rig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AA3CC241-7CF4-DD43-AA7A-344CE165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1770063"/>
            <a:ext cx="23860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 u="sng">
                <a:latin typeface="Nimbus Roman No9 L" pitchFamily="16" charset="0"/>
              </a:rPr>
              <a:t>Top View</a:t>
            </a:r>
          </a:p>
        </p:txBody>
      </p:sp>
      <p:sp>
        <p:nvSpPr>
          <p:cNvPr id="21508" name="Line 4">
            <a:extLst>
              <a:ext uri="{FF2B5EF4-FFF2-40B4-BE49-F238E27FC236}">
                <a16:creationId xmlns:a16="http://schemas.microsoft.com/office/drawing/2014/main" id="{3B690655-2FFE-6344-A392-31C3F809F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900" y="2587625"/>
            <a:ext cx="12255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0C1D2007-7AE2-CB49-81B0-77F5892CA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3098800"/>
            <a:ext cx="125412" cy="12541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0C384A52-32F8-CF46-A765-B055DCE96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8675" y="2587625"/>
            <a:ext cx="12255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Oval 7">
            <a:extLst>
              <a:ext uri="{FF2B5EF4-FFF2-40B4-BE49-F238E27FC236}">
                <a16:creationId xmlns:a16="http://schemas.microsoft.com/office/drawing/2014/main" id="{EB6121FF-1135-9549-A62A-FC1E156EE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63" y="3098800"/>
            <a:ext cx="125412" cy="12541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58FBBEC3-FF93-534A-A490-E45EF0426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16450"/>
            <a:ext cx="7696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altLang="en-US" sz="2500" b="0">
                <a:latin typeface="Nimbus Roman No9 L" pitchFamily="16" charset="0"/>
              </a:rPr>
              <a:t>Convenient when searching for correspondences.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47F78524-1D4F-D44B-9FC1-50A59D1D0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1770063"/>
            <a:ext cx="29210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 u="sng">
                <a:latin typeface="Nimbus Roman No9 L" pitchFamily="16" charset="0"/>
              </a:rPr>
              <a:t>Matches on Scanlines</a:t>
            </a:r>
          </a:p>
        </p:txBody>
      </p:sp>
      <p:pic>
        <p:nvPicPr>
          <p:cNvPr id="21514" name="Picture 10" descr="charlie_small">
            <a:extLst>
              <a:ext uri="{FF2B5EF4-FFF2-40B4-BE49-F238E27FC236}">
                <a16:creationId xmlns:a16="http://schemas.microsoft.com/office/drawing/2014/main" id="{790DBDB1-ADA4-5B45-A661-B81AA70CDB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354263"/>
            <a:ext cx="2955925" cy="1819275"/>
          </a:xfrm>
        </p:spPr>
      </p:pic>
      <p:sp>
        <p:nvSpPr>
          <p:cNvPr id="21515" name="Line 11">
            <a:extLst>
              <a:ext uri="{FF2B5EF4-FFF2-40B4-BE49-F238E27FC236}">
                <a16:creationId xmlns:a16="http://schemas.microsoft.com/office/drawing/2014/main" id="{57D7BE85-080A-BD40-8CCC-2F266F9D0E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0525" y="3636963"/>
            <a:ext cx="2833688" cy="3175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1355EF7E-83BB-9E47-B261-F8AB53D50C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00675" y="4051300"/>
            <a:ext cx="2903538" cy="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13">
            <a:extLst>
              <a:ext uri="{FF2B5EF4-FFF2-40B4-BE49-F238E27FC236}">
                <a16:creationId xmlns:a16="http://schemas.microsoft.com/office/drawing/2014/main" id="{609333E5-9C0A-7B4E-AD3E-1CA99F5BD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0525" y="3152775"/>
            <a:ext cx="2833688" cy="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Line 14">
            <a:extLst>
              <a:ext uri="{FF2B5EF4-FFF2-40B4-BE49-F238E27FC236}">
                <a16:creationId xmlns:a16="http://schemas.microsoft.com/office/drawing/2014/main" id="{834C6E90-A647-184F-A1F9-D661C4E62B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0525" y="2668588"/>
            <a:ext cx="2833688" cy="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46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CA08CB1-A91B-3B47-85DD-6615DA7E5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 Matching !</a:t>
            </a:r>
          </a:p>
        </p:txBody>
      </p:sp>
      <p:pic>
        <p:nvPicPr>
          <p:cNvPr id="23555" name="Picture 3" descr="crop_corners1">
            <a:extLst>
              <a:ext uri="{FF2B5EF4-FFF2-40B4-BE49-F238E27FC236}">
                <a16:creationId xmlns:a16="http://schemas.microsoft.com/office/drawing/2014/main" id="{622E83A0-DA67-734F-8FF6-C17AEEFB9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82800"/>
            <a:ext cx="4114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crop_corners2">
            <a:extLst>
              <a:ext uri="{FF2B5EF4-FFF2-40B4-BE49-F238E27FC236}">
                <a16:creationId xmlns:a16="http://schemas.microsoft.com/office/drawing/2014/main" id="{A52CE597-4CA0-1B4E-B4F2-A29462FEC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081213"/>
            <a:ext cx="4116387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9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64D298A-3B94-CA4F-80C1-8674886FA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7773988" cy="1144588"/>
          </a:xfrm>
        </p:spPr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/>
              <a:t>Real World Challenges</a:t>
            </a:r>
          </a:p>
        </p:txBody>
      </p:sp>
      <p:sp>
        <p:nvSpPr>
          <p:cNvPr id="891907" name="Rectangle 3">
            <a:extLst>
              <a:ext uri="{FF2B5EF4-FFF2-40B4-BE49-F238E27FC236}">
                <a16:creationId xmlns:a16="http://schemas.microsoft.com/office/drawing/2014/main" id="{40CA9426-D3C9-544E-998A-3427F8884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300" y="2765425"/>
            <a:ext cx="7807325" cy="3803650"/>
          </a:xfrm>
        </p:spPr>
        <p:txBody>
          <a:bodyPr lIns="0" tIns="0" rIns="0" bIns="0"/>
          <a:lstStyle/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400"/>
              <a:t>Good news: Geometry constrains possible correspondences.</a:t>
            </a: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000">
                <a:ea typeface="ＭＳ Ｐゴシック" panose="020B0600070205080204" pitchFamily="34" charset="-128"/>
              </a:rPr>
              <a:t>4 DOF between x and x'; only 3 DOF in X.</a:t>
            </a: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000">
                <a:ea typeface="ＭＳ Ｐゴシック" panose="020B0600070205080204" pitchFamily="34" charset="-128"/>
              </a:rPr>
              <a:t>Constraint is manifest in the </a:t>
            </a:r>
            <a:r>
              <a:rPr lang="en-GB" altLang="en-US" sz="2000" b="1">
                <a:ea typeface="ＭＳ Ｐゴシック" panose="020B0600070205080204" pitchFamily="34" charset="-128"/>
              </a:rPr>
              <a:t>Fundamental matrix</a:t>
            </a:r>
          </a:p>
          <a:p>
            <a:pPr marL="863600" lvl="1" indent="-287338" defTabSz="449263">
              <a:buFont typeface="Monotype Sor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altLang="en-US" sz="2000" b="1">
              <a:ea typeface="ＭＳ Ｐゴシック" panose="020B0600070205080204" pitchFamily="34" charset="-128"/>
            </a:endParaRP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altLang="en-US" sz="2000">
              <a:ea typeface="ＭＳ Ｐゴシック" panose="020B0600070205080204" pitchFamily="34" charset="-128"/>
            </a:endParaRP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000">
                <a:ea typeface="ＭＳ Ｐゴシック" panose="020B0600070205080204" pitchFamily="34" charset="-128"/>
              </a:rPr>
              <a:t>F can be calculated either from camera matrices or a set of good correspondences.</a:t>
            </a:r>
          </a:p>
        </p:txBody>
      </p:sp>
      <p:pic>
        <p:nvPicPr>
          <p:cNvPr id="891908" name="Picture 4">
            <a:extLst>
              <a:ext uri="{FF2B5EF4-FFF2-40B4-BE49-F238E27FC236}">
                <a16:creationId xmlns:a16="http://schemas.microsoft.com/office/drawing/2014/main" id="{982350FD-2A10-4A4B-8385-714E43D5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325938"/>
            <a:ext cx="18526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62DC611F-7F0E-094B-82F6-945CA6FD3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09750"/>
            <a:ext cx="761841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Aft>
                <a:spcPts val="1288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500" b="0">
                <a:solidFill>
                  <a:srgbClr val="000000"/>
                </a:solidFill>
                <a:latin typeface="Nimbus Roman No9 L" pitchFamily="16" charset="0"/>
              </a:rPr>
              <a:t>Bad News: Good correspondences are hard to find</a:t>
            </a:r>
            <a:endParaRPr lang="en-US" altLang="en-US" sz="29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67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90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B3A863F-B896-0B4B-A450-77FABE249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Geometry of 2 views ?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494491A-17AB-ED46-BAE5-5FD0A4914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What if we do not know </a:t>
            </a:r>
            <a:r>
              <a:rPr lang="en-US" altLang="en-US" dirty="0" err="1"/>
              <a:t>R,t</a:t>
            </a:r>
            <a:r>
              <a:rPr lang="en-US" altLang="en-US" dirty="0"/>
              <a:t> ?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Caveat: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My exposition uses different R, t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but more intuitive (IMHO)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I use 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[R</a:t>
            </a:r>
            <a:r>
              <a:rPr kumimoji="0" lang="en-US" altLang="en-US" baseline="30000" dirty="0">
                <a:ea typeface="ＭＳ Ｐゴシック" panose="020B0600070205080204" pitchFamily="34" charset="-128"/>
              </a:rPr>
              <a:t>T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|-</a:t>
            </a:r>
            <a:r>
              <a:rPr kumimoji="0" lang="en-US" altLang="en-US" dirty="0" err="1">
                <a:ea typeface="ＭＳ Ｐゴシック" panose="020B0600070205080204" pitchFamily="34" charset="-128"/>
              </a:rPr>
              <a:t>R</a:t>
            </a:r>
            <a:r>
              <a:rPr kumimoji="0" lang="en-US" altLang="en-US" baseline="30000" dirty="0" err="1">
                <a:ea typeface="ＭＳ Ｐゴシック" panose="020B0600070205080204" pitchFamily="34" charset="-128"/>
              </a:rPr>
              <a:t>T</a:t>
            </a:r>
            <a:r>
              <a:rPr kumimoji="0" lang="en-US" altLang="en-US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] = R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 </a:t>
            </a:r>
            <a:r>
              <a:rPr lang="en-US" altLang="en-US" dirty="0">
                <a:ea typeface="ＭＳ Ｐゴシック" panose="020B0600070205080204" pitchFamily="34" charset="-128"/>
              </a:rPr>
              <a:t>[I|-t] 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camera matrices</a:t>
            </a:r>
          </a:p>
          <a:p>
            <a:pPr lvl="1">
              <a:lnSpc>
                <a:spcPct val="9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Szeliski uses [</a:t>
            </a:r>
            <a:r>
              <a:rPr kumimoji="0" lang="en-US" altLang="en-US" dirty="0" err="1">
                <a:ea typeface="ＭＳ Ｐゴシック" panose="020B0600070205080204" pitchFamily="34" charset="-128"/>
              </a:rPr>
              <a:t>R|t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]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76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A3EB87B-F93E-3549-857F-FE44C41D4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Geometry</a:t>
            </a:r>
          </a:p>
        </p:txBody>
      </p:sp>
      <p:sp>
        <p:nvSpPr>
          <p:cNvPr id="29700" name="AutoShape 4">
            <a:extLst>
              <a:ext uri="{FF2B5EF4-FFF2-40B4-BE49-F238E27FC236}">
                <a16:creationId xmlns:a16="http://schemas.microsoft.com/office/drawing/2014/main" id="{98832996-D829-0A4B-93F8-1D0AD80F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4000500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1" name="AutoShape 5">
            <a:extLst>
              <a:ext uri="{FF2B5EF4-FFF2-40B4-BE49-F238E27FC236}">
                <a16:creationId xmlns:a16="http://schemas.microsoft.com/office/drawing/2014/main" id="{EF47A1BE-2B85-094A-A25B-0757CABC18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9437" y="3998912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2" name="Line 6">
            <a:extLst>
              <a:ext uri="{FF2B5EF4-FFF2-40B4-BE49-F238E27FC236}">
                <a16:creationId xmlns:a16="http://schemas.microsoft.com/office/drawing/2014/main" id="{C26E07A3-AA04-9444-99A6-C0DDBF3FB4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5062" y="-304800"/>
            <a:ext cx="6215063" cy="58420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03" name="Oval 7">
            <a:extLst>
              <a:ext uri="{FF2B5EF4-FFF2-40B4-BE49-F238E27FC236}">
                <a16:creationId xmlns:a16="http://schemas.microsoft.com/office/drawing/2014/main" id="{627AE45D-9F59-C845-B080-10609828F9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97900" y="5503862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29704" name="Oval 8">
            <a:extLst>
              <a:ext uri="{FF2B5EF4-FFF2-40B4-BE49-F238E27FC236}">
                <a16:creationId xmlns:a16="http://schemas.microsoft.com/office/drawing/2014/main" id="{74A0EE64-66E7-A148-B0E8-2D4C4D24FD6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9887" y="546893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29705" name="Line 9">
            <a:extLst>
              <a:ext uri="{FF2B5EF4-FFF2-40B4-BE49-F238E27FC236}">
                <a16:creationId xmlns:a16="http://schemas.microsoft.com/office/drawing/2014/main" id="{CF22E10B-3FDB-9B4C-B219-21314862B5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987" y="1371600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06" name="Oval 10">
            <a:extLst>
              <a:ext uri="{FF2B5EF4-FFF2-40B4-BE49-F238E27FC236}">
                <a16:creationId xmlns:a16="http://schemas.microsoft.com/office/drawing/2014/main" id="{397E0A9C-3684-244B-8618-6FD86F07CC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43375" y="132238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</a:p>
        </p:txBody>
      </p:sp>
      <p:sp>
        <p:nvSpPr>
          <p:cNvPr id="29707" name="Oval 11">
            <a:extLst>
              <a:ext uri="{FF2B5EF4-FFF2-40B4-BE49-F238E27FC236}">
                <a16:creationId xmlns:a16="http://schemas.microsoft.com/office/drawing/2014/main" id="{CD6CA80E-CA83-6240-A46E-47BF72774F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19237" y="42195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29708" name="Oval 12">
            <a:extLst>
              <a:ext uri="{FF2B5EF4-FFF2-40B4-BE49-F238E27FC236}">
                <a16:creationId xmlns:a16="http://schemas.microsoft.com/office/drawing/2014/main" id="{57DCC28E-680E-DB40-B931-3143D468375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64425" y="445293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C0BDE240-F4F8-9844-B440-DC7829C8CA6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59576" y="5875337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93E156C2-564F-494C-9C7D-397C3F910E8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89050" y="5799137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  <p:sp>
        <p:nvSpPr>
          <p:cNvPr id="29715" name="Line 16">
            <a:extLst>
              <a:ext uri="{FF2B5EF4-FFF2-40B4-BE49-F238E27FC236}">
                <a16:creationId xmlns:a16="http://schemas.microsoft.com/office/drawing/2014/main" id="{D307EF5B-45CD-DB4F-9724-BA88C26B9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" y="5519737"/>
            <a:ext cx="8159750" cy="158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16" name="Text Box 17">
            <a:extLst>
              <a:ext uri="{FF2B5EF4-FFF2-40B4-BE49-F238E27FC236}">
                <a16:creationId xmlns:a16="http://schemas.microsoft.com/office/drawing/2014/main" id="{2002F9C8-3AFC-044C-9AA9-FEB4C7F0D4E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49762" y="5068887"/>
            <a:ext cx="333375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t</a:t>
            </a:r>
          </a:p>
        </p:txBody>
      </p:sp>
      <p:sp>
        <p:nvSpPr>
          <p:cNvPr id="29713" name="Text Box 19">
            <a:extLst>
              <a:ext uri="{FF2B5EF4-FFF2-40B4-BE49-F238E27FC236}">
                <a16:creationId xmlns:a16="http://schemas.microsoft.com/office/drawing/2014/main" id="{29950DD6-C461-4C44-B342-32AC90BD111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12534" y="4490430"/>
            <a:ext cx="560387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dirty="0">
                <a:solidFill>
                  <a:srgbClr val="92D050"/>
                </a:solidFill>
              </a:rPr>
              <a:t>?</a:t>
            </a:r>
          </a:p>
        </p:txBody>
      </p:sp>
      <p:sp>
        <p:nvSpPr>
          <p:cNvPr id="29714" name="Rectangle 20">
            <a:extLst>
              <a:ext uri="{FF2B5EF4-FFF2-40B4-BE49-F238E27FC236}">
                <a16:creationId xmlns:a16="http://schemas.microsoft.com/office/drawing/2014/main" id="{55FF7871-87B4-7F4E-AFE4-0BC24810D5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4902" y="3034506"/>
            <a:ext cx="4719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en-US" sz="3200" b="0" dirty="0">
                <a:solidFill>
                  <a:srgbClr val="92D050"/>
                </a:solidFill>
              </a:rPr>
              <a:t>Where can p appear ?</a:t>
            </a: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B8D5AD84-7C0D-1641-BEF7-C99AF75979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037" y="2133600"/>
            <a:ext cx="4570412" cy="3386137"/>
          </a:xfrm>
          <a:prstGeom prst="line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32AF7042-07AE-9140-8433-4CD1294C36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037" y="2964843"/>
            <a:ext cx="5476874" cy="2589819"/>
          </a:xfrm>
          <a:prstGeom prst="line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E248D520-4256-C843-82C1-8C1824AE03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327397"/>
            <a:ext cx="3014663" cy="2844803"/>
          </a:xfrm>
          <a:prstGeom prst="line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6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23548</TotalTime>
  <Words>1210</Words>
  <Application>Microsoft Macintosh PowerPoint</Application>
  <PresentationFormat>On-screen Show (4:3)</PresentationFormat>
  <Paragraphs>374</Paragraphs>
  <Slides>35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Baphomet™</vt:lpstr>
      <vt:lpstr>Calibri</vt:lpstr>
      <vt:lpstr>Lucida Calligraphy</vt:lpstr>
      <vt:lpstr>Monotype Sorts</vt:lpstr>
      <vt:lpstr>Nimbus Roman No9 L</vt:lpstr>
      <vt:lpstr>StarSymbol</vt:lpstr>
      <vt:lpstr>Times New Roman</vt:lpstr>
      <vt:lpstr>Verdana</vt:lpstr>
      <vt:lpstr>Office Theme</vt:lpstr>
      <vt:lpstr>Photo Editor Photo</vt:lpstr>
      <vt:lpstr>Equation</vt:lpstr>
      <vt:lpstr>Image</vt:lpstr>
      <vt:lpstr>PowerPoint Presentation</vt:lpstr>
      <vt:lpstr>Multiple View Geometry</vt:lpstr>
      <vt:lpstr>Outline</vt:lpstr>
      <vt:lpstr>Why Consider Multiple Views?</vt:lpstr>
      <vt:lpstr>Stereo Rig</vt:lpstr>
      <vt:lpstr>Feature Matching !</vt:lpstr>
      <vt:lpstr>Real World Challenges</vt:lpstr>
      <vt:lpstr>Geometry of 2 views ?</vt:lpstr>
      <vt:lpstr>Epipolar Geometry</vt:lpstr>
      <vt:lpstr>Epipolar Lines</vt:lpstr>
      <vt:lpstr>Image of Camera Center</vt:lpstr>
      <vt:lpstr>Example: Cameras Point at Each Other</vt:lpstr>
      <vt:lpstr>Epipoles</vt:lpstr>
      <vt:lpstr>Epipoles</vt:lpstr>
      <vt:lpstr>Epipolar Lines</vt:lpstr>
      <vt:lpstr>Epipoles</vt:lpstr>
      <vt:lpstr>Image of Camera Ray ?</vt:lpstr>
      <vt:lpstr>Epipolar Lines</vt:lpstr>
      <vt:lpstr>Point at infinity</vt:lpstr>
      <vt:lpstr>Sidebar: Infinite Homographies</vt:lpstr>
      <vt:lpstr>Epipolar Line Calculation</vt:lpstr>
      <vt:lpstr>Epipolar Lines</vt:lpstr>
      <vt:lpstr>Essential Matrix E</vt:lpstr>
      <vt:lpstr>Essential Matrix</vt:lpstr>
      <vt:lpstr>Epipolar lines</vt:lpstr>
      <vt:lpstr>Epipolar Plane</vt:lpstr>
      <vt:lpstr>Fundamental Matrix</vt:lpstr>
      <vt:lpstr>Uncalibrated Case</vt:lpstr>
      <vt:lpstr>Fundamental Matrix F</vt:lpstr>
      <vt:lpstr>Fundamental Matrix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Dellaert, Frank</cp:lastModifiedBy>
  <cp:revision>151</cp:revision>
  <dcterms:created xsi:type="dcterms:W3CDTF">2009-12-16T02:55:56Z</dcterms:created>
  <dcterms:modified xsi:type="dcterms:W3CDTF">2020-11-04T21:00:57Z</dcterms:modified>
</cp:coreProperties>
</file>