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674" r:id="rId2"/>
    <p:sldId id="675" r:id="rId3"/>
    <p:sldId id="676" r:id="rId4"/>
    <p:sldId id="677" r:id="rId5"/>
    <p:sldId id="678" r:id="rId6"/>
    <p:sldId id="684" r:id="rId7"/>
    <p:sldId id="679" r:id="rId8"/>
    <p:sldId id="690" r:id="rId9"/>
    <p:sldId id="681" r:id="rId10"/>
    <p:sldId id="680" r:id="rId11"/>
    <p:sldId id="682" r:id="rId12"/>
    <p:sldId id="683" r:id="rId13"/>
    <p:sldId id="686" r:id="rId14"/>
    <p:sldId id="685" r:id="rId15"/>
    <p:sldId id="688" r:id="rId16"/>
    <p:sldId id="689" r:id="rId17"/>
    <p:sldId id="421" r:id="rId18"/>
    <p:sldId id="422" r:id="rId19"/>
    <p:sldId id="423" r:id="rId20"/>
    <p:sldId id="424" r:id="rId21"/>
    <p:sldId id="425" r:id="rId22"/>
    <p:sldId id="426" r:id="rId23"/>
    <p:sldId id="427" r:id="rId24"/>
    <p:sldId id="428" r:id="rId25"/>
    <p:sldId id="429" r:id="rId26"/>
    <p:sldId id="430" r:id="rId27"/>
    <p:sldId id="432" r:id="rId28"/>
    <p:sldId id="431" r:id="rId29"/>
    <p:sldId id="706" r:id="rId30"/>
    <p:sldId id="434" r:id="rId31"/>
    <p:sldId id="435" r:id="rId32"/>
    <p:sldId id="436" r:id="rId33"/>
    <p:sldId id="437" r:id="rId34"/>
    <p:sldId id="433" r:id="rId35"/>
    <p:sldId id="438" r:id="rId36"/>
    <p:sldId id="439" r:id="rId37"/>
    <p:sldId id="691" r:id="rId38"/>
    <p:sldId id="705" r:id="rId39"/>
    <p:sldId id="693" r:id="rId40"/>
    <p:sldId id="694" r:id="rId41"/>
    <p:sldId id="695" r:id="rId42"/>
    <p:sldId id="315" r:id="rId43"/>
    <p:sldId id="304" r:id="rId44"/>
    <p:sldId id="696" r:id="rId45"/>
    <p:sldId id="697" r:id="rId46"/>
    <p:sldId id="698" r:id="rId47"/>
    <p:sldId id="699" r:id="rId48"/>
    <p:sldId id="700" r:id="rId49"/>
    <p:sldId id="323" r:id="rId50"/>
    <p:sldId id="701" r:id="rId51"/>
    <p:sldId id="687" r:id="rId52"/>
    <p:sldId id="702" r:id="rId53"/>
    <p:sldId id="703" r:id="rId54"/>
    <p:sldId id="704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84902" autoAdjust="0"/>
  </p:normalViewPr>
  <p:slideViewPr>
    <p:cSldViewPr>
      <p:cViewPr varScale="1">
        <p:scale>
          <a:sx n="104" d="100"/>
          <a:sy n="104" d="100"/>
        </p:scale>
        <p:origin x="188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375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5T02:28:57.2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2060 24575,'0'-28'0,"0"-5"0,19-20 0,-4 8 0,27-24 0,-1 11 0,-15 13 0,3-1-461,4 3 0,2 0 461,-1-10 0,0-1 0,5 4 0,1 1 0,-2-5 0,-1 0 0,1 0 0,-1 1 0,-2 13 0,-1-1 0,-2-11 0,1 1 0,35-20 0,-32 24 0,1-1 0,3 6 0,0 2 0,-5 1 0,0 1 0,7 1 0,1 3-404,26-25 404,-27 27 0,1 2 0,29-22 0,1 2 0,-3 7 0,0 8 0,-9 1 0,7 6 0,-14 8 0,14-7 0,-15 13 0,15-6 903,-14 6-903,14 0 423,-14-4-423,14 2 0,-15-3 0,0 1 0,-10 4 0,-8-3 0,-6 10 0,-6-2 0,-8 7 0,-5-2 0,0 4 0,-1 0 0,-4 4 0,-5-3 0,-1 7 0,-7-3 0,3 1 0,-1 2 0,2-7 0,4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5T02:29:18.9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4431 1 24575,'-17'0'0,"-13"0"0,-38 0 0,-7 0 0,16 0 0,-4 0-1006,0 0 1,-2 0 1005,-10 0 0,-2 0 0,-5 0 0,0 0-789,0 0 1,0 0 788,-6 0 0,-1 0 0,-7-1 0,-2 2-1274,1 2 0,-2 2 1274,26 1 0,-2 0 0,2 2 0,-25 6 0,1 2 0,29-2 0,0 2 0,0 2 0,-1 0 0,0 2 0,1 1 0,4 1 0,0 1 0,-1 0 0,-8 1 0,-1-1 0,1 2 0,7-1 0,1 2 0,0-2-461,0-1 0,-1 0 1,4-1 460,-11 8 0,2 3 0,8-3 0,-3 4 0,7-4 0,10-4 0,1 1 0,-13 8 0,-7 5 0,7-2 0,13-4 0,3-1 249,-12 7 0,1-1-249,8-4 0,4-1 0,-25 19 0,26-22 0,1 0 0,-25 21 1642,10-4-1642,12-14 2682,19-10-2682,-1-8 1897,16-6-1897,0 1 799,11-6-799,5-1 0,5-4 0,5 0 0,1 0 0,12 0 0,-15 0 0,3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5T02:29:26.7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928 1 24575,'-26'0'0,"5"0"0,-7 0 0,0 0 0,-2 0 0,-13 0 0,6 0 0,-21 0 0,18 0 0,-17 0 0,12 0 0,0 0 0,2 0 0,8 0 0,-1 0 0,6 0 0,3 0 0,5 0 0,0 0 0,5 0 0,-3 0 0,4 0 0,-1 0 0,-3 0 0,3 0 0,1 0 0,-5 0 0,5 0 0,-1 0 0,-3 0 0,8 0 0,-3 0 0,5 0 0,0 0 0,1 0 0,7 0 0,3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10/21/20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45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8BA2D72C-0FD2-FC4E-8137-04A9F9DC78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D073A358-3CEB-FE4A-95BA-B2DD85D59C33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CF997FBC-2565-0540-9685-BB549A1B692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5BA23C13-7329-FC40-B535-7DACF49988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217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B1C65613-B757-1447-A16B-7AD2C8E7FA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FFE514C5-931C-B34E-9B04-94C3F5313152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235BD863-4317-3240-8099-3F2DA11A1A3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2072E9CA-6EAA-8043-9FD2-C6AFD0451B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253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8408CDED-834B-2141-A1FA-8597167ED1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C1FBE381-4408-B842-9ABC-8C3FD724C0AD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72F61CD2-E6B8-C04D-B8EB-3FF886FD210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1D9F76CB-E85A-B646-9539-4E484FE681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526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5EA9291B-076C-2040-9F5A-59D08CDE7F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0F4F6DFD-B410-334C-AB81-70616D50A3F9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5DE0D2C8-CE4C-B943-93B6-74F5CB734D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BBED1356-A053-5545-B197-1951A34CD7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Show two images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How can we match them up ?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784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0148D59C-F8D4-F943-ABA4-281042B950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9623DAC3-3B1A-484B-BBFC-B2191E001273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824DA2D6-7C44-AD48-A0C9-A65D0CCDF17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F1008C4B-BF87-C14C-AF3F-2F8797FB07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537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28B8ACDD-7B26-1644-98D7-4CFC198073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C5E54DB9-9003-8D44-9708-B55ED360A865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C642833B-BD9D-EE49-A11C-C64999A6B77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D86C27EB-FD65-FA4E-BF83-57D1CBE734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558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08ECBA75-DD56-6748-AC20-5B9AECD317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16CCB16A-6CEC-654A-AC57-448689B6E5BA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53C881FF-FE2C-BE4B-BD72-3AE0549F66B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0532CF0B-D667-DA40-A76F-25BEE74170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997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DF9BBD49-7E89-934D-A5FA-A76A8F76FF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4579DA4E-902A-2A4D-B9DD-2C5E5B113A38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36743D2E-1061-764F-8FA9-5461A927132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E985A678-79FC-3E4D-8386-59D3061B4A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527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C9CD4C96-4F59-814B-B69D-2A8D34CE54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E78D176B-8EBA-2642-A71E-56596D16AA32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E7C63B28-8CE8-A24D-89D1-00C70455D1C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4B4739E1-C209-3F45-A1E3-02B6CA564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505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D0476D3F-44EC-6740-B95A-F4CFB9762D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6A899916-982F-B94E-8342-528AAD9EFC26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7FAF1583-C490-F940-8369-5D2212F42A7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26CC8A64-7B95-5E48-A8D3-208F61225D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527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08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9CC917DB-EE7A-214F-AA79-6C6B28F6FB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5189F01F-9C79-DA47-A62B-A5E1FBE01C06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ACE26B3E-C123-C844-AF00-70D610C06DA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5F6BC7BB-A55E-2A45-BE18-F4D056F29E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1589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0597DB19-B65E-834E-97B3-01B4AE8FDB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64D1252A-2828-A942-B3C6-00DDB257C423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EEB2ABFE-4309-8442-94DF-9429D2AC03B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CD19C707-7162-454B-929F-B0F19C037A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519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3A192BA8-040E-9E47-BC14-AAE8A70E9E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55FFED07-5027-1A40-B9E5-656574BFB3CC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83B5C315-B13A-1B40-A1FA-30B8A4C63A2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7C352BEB-3FCC-5B45-BDF5-A50073BA74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25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B9E6B082-C916-1640-92FF-FAE64D84E1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4DBB1911-89D6-7E4E-87B2-212EE1DE019D}" type="slidenum">
              <a:rPr lang="en-US" altLang="en-US" sz="1200"/>
              <a:pPr/>
              <a:t>31</a:t>
            </a:fld>
            <a:endParaRPr lang="en-US" altLang="en-US" sz="1200"/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83FE0890-F3C8-9D4D-BAF7-D295C97CB72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022BBE07-793E-A046-88AA-FF6A23AEBE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7994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15E78D72-6B2C-1540-88FE-C5513B558F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61BE4C4E-2A86-2340-9871-EA8C6F732D19}" type="slidenum">
              <a:rPr lang="en-US" altLang="en-US" sz="1200"/>
              <a:pPr/>
              <a:t>32</a:t>
            </a:fld>
            <a:endParaRPr lang="en-US" altLang="en-US" sz="1200"/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5A8AB010-2868-AE44-BA3F-9916AB581AD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8A04F981-A2E7-7B44-87E6-B8F17B06BA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7184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BA71EC7D-C1FA-B647-A20E-975D2146D5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9348609E-ECE3-D248-952E-6E4B8E10D9CA}" type="slidenum">
              <a:rPr lang="en-US" altLang="en-US" sz="1200"/>
              <a:pPr/>
              <a:t>33</a:t>
            </a:fld>
            <a:endParaRPr lang="en-US" altLang="en-US" sz="1200"/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E4A1A9CF-7E66-9F4C-A0C0-8F108E88C14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8E80C646-9697-5C42-87A4-5C0680AA92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608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D07FAFFB-D9F3-E44E-BE71-1B5465D5D1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4CA096BE-02C8-3E42-AA38-9335E62CAC6D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CB2B0B8D-04BB-D34C-842A-89D74AE12E7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73397C50-77E1-964B-BFC0-DA9A8EABF6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659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id="{DAE542AA-B119-AD43-B15C-B473252459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7B4A8155-FF50-E944-8424-F7854C9C5BBB}" type="slidenum">
              <a:rPr lang="en-US" altLang="en-US" sz="1200"/>
              <a:pPr/>
              <a:t>35</a:t>
            </a:fld>
            <a:endParaRPr lang="en-US" altLang="en-US" sz="1200"/>
          </a:p>
        </p:txBody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id="{C00D65AE-EC98-054E-A6A6-77CC82FFA29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513B967F-56A0-4845-85B0-76AD17B4DD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673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id="{EE524C71-79C9-3A48-AF6F-4FF1749B70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893E5581-F7CB-184B-9DF4-85EFF0631474}" type="slidenum">
              <a:rPr lang="en-US" altLang="en-US" sz="1200"/>
              <a:pPr/>
              <a:t>36</a:t>
            </a:fld>
            <a:endParaRPr lang="en-US" altLang="en-US" sz="1200"/>
          </a:p>
        </p:txBody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id="{03229AF5-FE06-E84D-8BE7-C8A4B89B4C9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A3915A1C-9F3E-FA45-A5C3-3F09A1B3F9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308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9CC917DB-EE7A-214F-AA79-6C6B28F6FB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5189F01F-9C79-DA47-A62B-A5E1FBE01C06}" type="slidenum">
              <a:rPr lang="en-US" altLang="en-US" sz="1200"/>
              <a:pPr/>
              <a:t>37</a:t>
            </a:fld>
            <a:endParaRPr lang="en-US" altLang="en-US" sz="1200"/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ACE26B3E-C123-C844-AF00-70D610C06DA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5F6BC7BB-A55E-2A45-BE18-F4D056F29E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815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your best guess? With one correspondence?</a:t>
            </a:r>
          </a:p>
          <a:p>
            <a:r>
              <a:rPr lang="en-US" dirty="0"/>
              <a:t>x1 = [600, 150], x1’ = [50, 50] -&gt; x’ = x - t =&gt; t = x-x’ = [600-50, 150-50] = [550, 100]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664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36DBFA06-FD2B-314B-BE7B-B0AD7BE37A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992D327-F928-8E45-BA52-119336B4D792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42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2E3FE9B1-DCD4-3946-BBB7-619BAF73F57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B658FA67-45BB-B949-9989-81189AA3D0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20941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14D298DE-6355-A64F-A3D4-E26E2D7317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64E9FBA-269B-9E4C-A379-BAD19BB9AEB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43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F3312B57-D1EC-6D4F-8082-2C2BA768790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642EE31D-888B-824E-A4D4-082EAC4EFD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86502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14D298DE-6355-A64F-A3D4-E26E2D7317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64E9FBA-269B-9E4C-A379-BAD19BB9AEB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44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F3312B57-D1EC-6D4F-8082-2C2BA768790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642EE31D-888B-824E-A4D4-082EAC4EFD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22236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14D298DE-6355-A64F-A3D4-E26E2D7317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64E9FBA-269B-9E4C-A379-BAD19BB9AEB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45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F3312B57-D1EC-6D4F-8082-2C2BA768790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642EE31D-888B-824E-A4D4-082EAC4EFD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39419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14D298DE-6355-A64F-A3D4-E26E2D7317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64E9FBA-269B-9E4C-A379-BAD19BB9AEB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46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F3312B57-D1EC-6D4F-8082-2C2BA768790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642EE31D-888B-824E-A4D4-082EAC4EFD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96031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14D298DE-6355-A64F-A3D4-E26E2D7317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64E9FBA-269B-9E4C-A379-BAD19BB9AEB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47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F3312B57-D1EC-6D4F-8082-2C2BA768790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642EE31D-888B-824E-A4D4-082EAC4EFD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47648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36DBFA06-FD2B-314B-BE7B-B0AD7BE37A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992D327-F928-8E45-BA52-119336B4D792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48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2E3FE9B1-DCD4-3946-BBB7-619BAF73F57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B658FA67-45BB-B949-9989-81189AA3D0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35169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7120ACD7-7E81-7D4A-B91B-F8AA6A3D06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097924D-A143-B542-A9AB-E368CB50845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49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B8A34D02-C13B-D448-AE5A-C834C12474C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636CCB8E-B375-FC4E-95F9-937D103CA9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34258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7120ACD7-7E81-7D4A-B91B-F8AA6A3D06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097924D-A143-B542-A9AB-E368CB50845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50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B8A34D02-C13B-D448-AE5A-C834C12474C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636CCB8E-B375-FC4E-95F9-937D103CA9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34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05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3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09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46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7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71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4F65F-F95A-0B45-9931-CBC4BD06348E}"/>
              </a:ext>
            </a:extLst>
          </p:cNvPr>
          <p:cNvSpPr txBox="1"/>
          <p:nvPr userDrawn="1"/>
        </p:nvSpPr>
        <p:spPr>
          <a:xfrm>
            <a:off x="6461865" y="6488668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Frank Dellaert Fall 2020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10/21/20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10/21/20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10/21/20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10/21/20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10/21/20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10/21/20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ustomXml" Target="../ink/ink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mp.felk.cvut.cz/demos/Fishepip/" TargetMode="Externa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rj3JE-NHMw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rtinstructionblog.com/perspective-drawing-tutorial-for-artists-part-2" TargetMode="External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42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tiff"/><Relationship Id="rId5" Type="http://schemas.openxmlformats.org/officeDocument/2006/relationships/image" Target="../media/image40.png"/><Relationship Id="rId4" Type="http://schemas.openxmlformats.org/officeDocument/2006/relationships/oleObject" Target="../embeddings/oleObject1.bin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scipy.org/doc/scipy/reference/generated/scipy.optimize.least_squares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AE954-7E90-1444-AABA-698716D52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92" y="0"/>
            <a:ext cx="6017816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980B3-8F54-CA41-9E4B-633B52A6D180}"/>
              </a:ext>
            </a:extLst>
          </p:cNvPr>
          <p:cNvSpPr/>
          <p:nvPr/>
        </p:nvSpPr>
        <p:spPr>
          <a:xfrm>
            <a:off x="3505200" y="1752600"/>
            <a:ext cx="2133600" cy="16764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B93655-52F3-C144-95AB-694D3283BD1A}"/>
              </a:ext>
            </a:extLst>
          </p:cNvPr>
          <p:cNvSpPr/>
          <p:nvPr/>
        </p:nvSpPr>
        <p:spPr>
          <a:xfrm>
            <a:off x="7580908" y="6248400"/>
            <a:ext cx="1563092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209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6A3A-4807-5944-8D89-F6710C79C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solve?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F79398-1437-734C-9C87-CDD4DCB44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95" y="838200"/>
            <a:ext cx="7685809" cy="58756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468599E-37D4-4E4B-8BFB-D8302592E8CB}"/>
                  </a:ext>
                </a:extLst>
              </p14:cNvPr>
              <p14:cNvContentPartPr/>
              <p14:nvPr/>
            </p14:nvContentPartPr>
            <p14:xfrm>
              <a:off x="5838029" y="806094"/>
              <a:ext cx="859680" cy="741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468599E-37D4-4E4B-8BFB-D8302592E8C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29029" y="797094"/>
                <a:ext cx="877320" cy="75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90236BA-D691-5540-B266-901468439862}"/>
                  </a:ext>
                </a:extLst>
              </p14:cNvPr>
              <p14:cNvContentPartPr/>
              <p14:nvPr/>
            </p14:nvContentPartPr>
            <p14:xfrm>
              <a:off x="3171509" y="5876694"/>
              <a:ext cx="1595160" cy="470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90236BA-D691-5540-B266-90146843986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62869" y="5867694"/>
                <a:ext cx="1612800" cy="48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690CFE-B18E-5144-90FF-EDA39A219445}"/>
                  </a:ext>
                </a:extLst>
              </p14:cNvPr>
              <p14:cNvContentPartPr/>
              <p14:nvPr/>
            </p14:nvContentPartPr>
            <p14:xfrm>
              <a:off x="2645909" y="5212494"/>
              <a:ext cx="33444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690CFE-B18E-5144-90FF-EDA39A21944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36909" y="5203854"/>
                <a:ext cx="35208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2FB5F85-0013-2043-8B1A-E8348051482F}"/>
              </a:ext>
            </a:extLst>
          </p:cNvPr>
          <p:cNvSpPr txBox="1"/>
          <p:nvPr/>
        </p:nvSpPr>
        <p:spPr>
          <a:xfrm>
            <a:off x="6730691" y="621428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omic Sans MS" panose="030F0902030302020204" pitchFamily="66" charset="0"/>
              </a:rPr>
              <a:t>Jacobian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7DCB4A-6DA2-3A43-BA4F-DCA0E61ABD25}"/>
              </a:ext>
            </a:extLst>
          </p:cNvPr>
          <p:cNvSpPr txBox="1"/>
          <p:nvPr/>
        </p:nvSpPr>
        <p:spPr>
          <a:xfrm>
            <a:off x="2034659" y="6344506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omic Sans MS" panose="030F0902030302020204" pitchFamily="66" charset="0"/>
              </a:rPr>
              <a:t>Hessian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976C0B-A605-1A40-95FD-5CDF249D5E11}"/>
              </a:ext>
            </a:extLst>
          </p:cNvPr>
          <p:cNvSpPr txBox="1"/>
          <p:nvPr/>
        </p:nvSpPr>
        <p:spPr>
          <a:xfrm>
            <a:off x="546651" y="502782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omic Sans MS" panose="030F0902030302020204" pitchFamily="66" charset="0"/>
              </a:rPr>
              <a:t>Normal equations</a:t>
            </a:r>
          </a:p>
        </p:txBody>
      </p:sp>
    </p:spTree>
    <p:extLst>
      <p:ext uri="{BB962C8B-B14F-4D97-AF65-F5344CB8AC3E}">
        <p14:creationId xmlns:p14="http://schemas.microsoft.com/office/powerpoint/2010/main" val="2571793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2AECC-E388-9945-B7FA-960C8746B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models menagerie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38483-12DA-F14B-AE1B-6E8EF57C8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876800"/>
            <a:ext cx="8229600" cy="1249363"/>
          </a:xfrm>
        </p:spPr>
        <p:txBody>
          <a:bodyPr/>
          <a:lstStyle/>
          <a:p>
            <a:r>
              <a:rPr lang="en-US" dirty="0"/>
              <a:t>All the simple 2D models are linear!</a:t>
            </a:r>
          </a:p>
          <a:p>
            <a:r>
              <a:rPr lang="en-US" dirty="0"/>
              <a:t>Exception: perspective transform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4970A-4D79-8649-87DE-8889BDFCF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9144000" cy="3611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98B2C7-2127-E94C-BD65-A20F4B4AC093}"/>
              </a:ext>
            </a:extLst>
          </p:cNvPr>
          <p:cNvSpPr txBox="1"/>
          <p:nvPr/>
        </p:nvSpPr>
        <p:spPr>
          <a:xfrm>
            <a:off x="35257" y="6488668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Figure credit Szeliski book</a:t>
            </a:r>
          </a:p>
        </p:txBody>
      </p:sp>
    </p:spTree>
    <p:extLst>
      <p:ext uri="{BB962C8B-B14F-4D97-AF65-F5344CB8AC3E}">
        <p14:creationId xmlns:p14="http://schemas.microsoft.com/office/powerpoint/2010/main" val="363213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C65D4-24F7-E74A-9B3A-9D596847D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/>
              <a:t>2D translation via least-squares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F88B5B-E37B-E247-B01E-AA150F773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0" y="3974058"/>
            <a:ext cx="6997700" cy="2565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FF562A-CB3E-6348-A6CE-8B91048F68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r="44330" b="16430"/>
          <a:stretch/>
        </p:blipFill>
        <p:spPr>
          <a:xfrm>
            <a:off x="685800" y="968991"/>
            <a:ext cx="3429000" cy="25578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BAFBD7B-D47E-3C42-9663-32A15F16D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l="44330" t="16430"/>
          <a:stretch/>
        </p:blipFill>
        <p:spPr>
          <a:xfrm>
            <a:off x="4800600" y="1066800"/>
            <a:ext cx="3429000" cy="25578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CE4F14-6C3D-4C40-B20D-F35E7EA509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30" t="16430" r="2474" b="5128"/>
          <a:stretch/>
        </p:blipFill>
        <p:spPr>
          <a:xfrm>
            <a:off x="3505200" y="1447800"/>
            <a:ext cx="3276600" cy="240086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246D65F-99D8-3D41-A6AE-84E9AC1F32A5}"/>
              </a:ext>
            </a:extLst>
          </p:cNvPr>
          <p:cNvSpPr txBox="1"/>
          <p:nvPr/>
        </p:nvSpPr>
        <p:spPr>
          <a:xfrm>
            <a:off x="35257" y="6488668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Szeliski book</a:t>
            </a:r>
          </a:p>
        </p:txBody>
      </p:sp>
    </p:spTree>
    <p:extLst>
      <p:ext uri="{BB962C8B-B14F-4D97-AF65-F5344CB8AC3E}">
        <p14:creationId xmlns:p14="http://schemas.microsoft.com/office/powerpoint/2010/main" val="1191552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2AECC-E388-9945-B7FA-960C8746B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Oops I lied !!! Euclidean is not linear!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38483-12DA-F14B-AE1B-6E8EF57C8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876800"/>
            <a:ext cx="8229600" cy="1249363"/>
          </a:xfrm>
        </p:spPr>
        <p:txBody>
          <a:bodyPr/>
          <a:lstStyle/>
          <a:p>
            <a:r>
              <a:rPr lang="en-US" strike="sngStrike" dirty="0">
                <a:solidFill>
                  <a:srgbClr val="FF0000"/>
                </a:solidFill>
              </a:rPr>
              <a:t>All the simple 2D models are linear!</a:t>
            </a:r>
          </a:p>
          <a:p>
            <a:r>
              <a:rPr lang="en-US" dirty="0"/>
              <a:t>Euclidean Jacobians are a function of </a:t>
            </a:r>
            <a:r>
              <a:rPr lang="en-US" dirty="0" err="1"/>
              <a:t>θ</a:t>
            </a:r>
            <a:r>
              <a:rPr lang="en-US" dirty="0"/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4970A-4D79-8649-87DE-8889BDFCF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9144000" cy="3611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98B2C7-2127-E94C-BD65-A20F4B4AC093}"/>
              </a:ext>
            </a:extLst>
          </p:cNvPr>
          <p:cNvSpPr txBox="1"/>
          <p:nvPr/>
        </p:nvSpPr>
        <p:spPr>
          <a:xfrm>
            <a:off x="35257" y="6488668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Figure credit Szeliski book</a:t>
            </a:r>
          </a:p>
        </p:txBody>
      </p:sp>
      <p:sp>
        <p:nvSpPr>
          <p:cNvPr id="7" name="Explosion 2 6">
            <a:extLst>
              <a:ext uri="{FF2B5EF4-FFF2-40B4-BE49-F238E27FC236}">
                <a16:creationId xmlns:a16="http://schemas.microsoft.com/office/drawing/2014/main" id="{9DAF359D-7FCA-DD47-83E3-36FE98206A8C}"/>
              </a:ext>
            </a:extLst>
          </p:cNvPr>
          <p:cNvSpPr/>
          <p:nvPr/>
        </p:nvSpPr>
        <p:spPr>
          <a:xfrm>
            <a:off x="1752600" y="1981200"/>
            <a:ext cx="1828800" cy="1219200"/>
          </a:xfrm>
          <a:prstGeom prst="irregularSeal2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Explosion 2 7">
            <a:extLst>
              <a:ext uri="{FF2B5EF4-FFF2-40B4-BE49-F238E27FC236}">
                <a16:creationId xmlns:a16="http://schemas.microsoft.com/office/drawing/2014/main" id="{62A0DFCA-91AC-A546-8E17-5DD9EFA27EEB}"/>
              </a:ext>
            </a:extLst>
          </p:cNvPr>
          <p:cNvSpPr/>
          <p:nvPr/>
        </p:nvSpPr>
        <p:spPr>
          <a:xfrm>
            <a:off x="7315200" y="1981200"/>
            <a:ext cx="1828800" cy="1219200"/>
          </a:xfrm>
          <a:prstGeom prst="irregularSeal2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21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49A7D-E401-2047-A3F6-09C62430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Nonlinear Least Squares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C9E39A-5592-8047-A761-D7BAF4D77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683" y="887104"/>
            <a:ext cx="7218633" cy="568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71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4D222-F4EF-FA49-A347-FDAF69065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Projective/H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5943A-32DD-2045-B97D-95A9059EF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81200"/>
            <a:ext cx="7416800" cy="1435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B9E25B-2E78-6B47-9D1C-E27A35ABA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9701"/>
            <a:ext cx="9144000" cy="1085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21F85A-B23A-E34B-AC5B-4D1780C03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900" y="5257800"/>
            <a:ext cx="7607300" cy="1219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150D7-0CFD-F949-8EC1-72DC4C384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33734"/>
            <a:ext cx="8229600" cy="5619466"/>
          </a:xfrm>
        </p:spPr>
        <p:txBody>
          <a:bodyPr>
            <a:normAutofit/>
          </a:bodyPr>
          <a:lstStyle/>
          <a:p>
            <a:r>
              <a:rPr lang="en-US" sz="2800" dirty="0"/>
              <a:t>Jacobians a bit harder</a:t>
            </a:r>
          </a:p>
          <a:p>
            <a:r>
              <a:rPr lang="en-US" sz="2800" dirty="0"/>
              <a:t>Parameterization: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x’= f(</a:t>
            </a:r>
            <a:r>
              <a:rPr lang="en-US" sz="2800" dirty="0" err="1"/>
              <a:t>x,p</a:t>
            </a:r>
            <a:r>
              <a:rPr lang="en-US" sz="2800" dirty="0"/>
              <a:t>):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And Jacobian: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468659-BFF6-F146-A541-742614572C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449" y="6364596"/>
            <a:ext cx="3251200" cy="43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D647A-9BC4-CA46-8CF2-6F913DFE1C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8536"/>
          <a:stretch/>
        </p:blipFill>
        <p:spPr>
          <a:xfrm>
            <a:off x="4487649" y="152400"/>
            <a:ext cx="4613380" cy="12253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DB09D5-E73E-064B-918E-43704BF3BD20}"/>
              </a:ext>
            </a:extLst>
          </p:cNvPr>
          <p:cNvSpPr txBox="1"/>
          <p:nvPr/>
        </p:nvSpPr>
        <p:spPr>
          <a:xfrm>
            <a:off x="5715000" y="1414838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Graphics Mill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(educational Use)</a:t>
            </a:r>
          </a:p>
        </p:txBody>
      </p:sp>
    </p:spTree>
    <p:extLst>
      <p:ext uri="{BB962C8B-B14F-4D97-AF65-F5344CB8AC3E}">
        <p14:creationId xmlns:p14="http://schemas.microsoft.com/office/powerpoint/2010/main" val="1481379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4B54-2BC9-9A45-AE99-516F28427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Closed Form 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4CC11-B61C-214D-BA19-059C95AE9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</p:spPr>
        <p:txBody>
          <a:bodyPr>
            <a:normAutofit/>
          </a:bodyPr>
          <a:lstStyle/>
          <a:p>
            <a:r>
              <a:rPr lang="en-US" dirty="0"/>
              <a:t>Taking x’=f(</a:t>
            </a:r>
            <a:r>
              <a:rPr lang="en-US" dirty="0" err="1"/>
              <a:t>x,p</a:t>
            </a:r>
            <a:r>
              <a:rPr lang="en-US" dirty="0"/>
              <a:t>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Divide both sides by                                   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4 matches =&gt; system of 8 linear equations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D9603-3CD4-A949-9927-A0C8210787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536"/>
          <a:stretch/>
        </p:blipFill>
        <p:spPr>
          <a:xfrm>
            <a:off x="4487649" y="152400"/>
            <a:ext cx="4613380" cy="1225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C1D967-8958-884D-96CE-70EF9F9324F6}"/>
              </a:ext>
            </a:extLst>
          </p:cNvPr>
          <p:cNvSpPr txBox="1"/>
          <p:nvPr/>
        </p:nvSpPr>
        <p:spPr>
          <a:xfrm>
            <a:off x="5715000" y="1414838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Graphics Mill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(educational Use)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DD63A0-6E6F-A74E-85C3-8B969EF74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738003"/>
            <a:ext cx="9144000" cy="1085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7AB2D6-B498-C443-B602-425E4068B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400" y="3429000"/>
            <a:ext cx="3251200" cy="43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92AFD9-C6B5-CB43-B408-861370FAA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16" y="3848100"/>
            <a:ext cx="88138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44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CD4803C7-CB62-C040-95D0-4E5A96686FC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>
                <a:ea typeface="SimSun" panose="02010600030101010101" pitchFamily="2" charset="-122"/>
              </a:rPr>
              <a:t>RANSAC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49B653-64CD-144C-B2DD-707482FA5A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955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A0472D5B-FEFB-1042-B258-8A22B0CE4D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Motivation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76BDFD96-D07E-784F-A6F4-CFB7F2842E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Estimating motion models</a:t>
            </a:r>
          </a:p>
          <a:p>
            <a:r>
              <a:rPr lang="en-US" altLang="en-US" dirty="0"/>
              <a:t>Typically: points in two images</a:t>
            </a:r>
          </a:p>
          <a:p>
            <a:r>
              <a:rPr lang="en-US" altLang="en-US" dirty="0"/>
              <a:t>Candidates: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Translation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Homography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Fundamental matrix</a:t>
            </a:r>
          </a:p>
        </p:txBody>
      </p:sp>
    </p:spTree>
    <p:extLst>
      <p:ext uri="{BB962C8B-B14F-4D97-AF65-F5344CB8AC3E}">
        <p14:creationId xmlns:p14="http://schemas.microsoft.com/office/powerpoint/2010/main" val="1302112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29393602-F877-8F4D-AFCF-4FABE0332F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92100"/>
            <a:ext cx="7772400" cy="1143000"/>
          </a:xfrm>
        </p:spPr>
        <p:txBody>
          <a:bodyPr/>
          <a:lstStyle/>
          <a:p>
            <a:r>
              <a:rPr lang="en-US" altLang="en-US" dirty="0"/>
              <a:t>Mosaicking: Homography</a:t>
            </a:r>
          </a:p>
        </p:txBody>
      </p:sp>
      <p:pic>
        <p:nvPicPr>
          <p:cNvPr id="78851" name="Picture 3">
            <a:extLst>
              <a:ext uri="{FF2B5EF4-FFF2-40B4-BE49-F238E27FC236}">
                <a16:creationId xmlns:a16="http://schemas.microsoft.com/office/drawing/2014/main" id="{F07F25EB-0A87-794D-A965-80B307BA2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0"/>
            <a:ext cx="89916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 descr="sf01">
            <a:extLst>
              <a:ext uri="{FF2B5EF4-FFF2-40B4-BE49-F238E27FC236}">
                <a16:creationId xmlns:a16="http://schemas.microsoft.com/office/drawing/2014/main" id="{43E325CA-240F-7342-B5CB-C304B2894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1889125"/>
            <a:ext cx="195103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5" descr="sf06">
            <a:extLst>
              <a:ext uri="{FF2B5EF4-FFF2-40B4-BE49-F238E27FC236}">
                <a16:creationId xmlns:a16="http://schemas.microsoft.com/office/drawing/2014/main" id="{6F18C4C5-9DBE-4845-9015-268A4FB5D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2193925"/>
            <a:ext cx="195103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sf11">
            <a:extLst>
              <a:ext uri="{FF2B5EF4-FFF2-40B4-BE49-F238E27FC236}">
                <a16:creationId xmlns:a16="http://schemas.microsoft.com/office/drawing/2014/main" id="{1054761A-BF71-E346-B9FF-39C6B078D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2041525"/>
            <a:ext cx="195103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 descr="sf16">
            <a:extLst>
              <a:ext uri="{FF2B5EF4-FFF2-40B4-BE49-F238E27FC236}">
                <a16:creationId xmlns:a16="http://schemas.microsoft.com/office/drawing/2014/main" id="{BFC146D4-5BF4-944B-A777-A28DF11E0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2270125"/>
            <a:ext cx="195103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6" name="Rectangle 8">
            <a:extLst>
              <a:ext uri="{FF2B5EF4-FFF2-40B4-BE49-F238E27FC236}">
                <a16:creationId xmlns:a16="http://schemas.microsoft.com/office/drawing/2014/main" id="{282C59DF-C984-4F44-ADC4-C4A96FB07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6207125"/>
            <a:ext cx="6188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www.cs.cmu.edu/~dellaert/mosaicking</a:t>
            </a:r>
          </a:p>
        </p:txBody>
      </p:sp>
    </p:spTree>
    <p:extLst>
      <p:ext uri="{BB962C8B-B14F-4D97-AF65-F5344CB8AC3E}">
        <p14:creationId xmlns:p14="http://schemas.microsoft.com/office/powerpoint/2010/main" val="2445721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FD624-9859-6646-8F17-2B605C712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Feature-based Image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E746C-DE55-8743-9FE7-D18623D68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5541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Geometric image registration</a:t>
            </a:r>
          </a:p>
          <a:p>
            <a:pPr lvl="1"/>
            <a:r>
              <a:rPr lang="en-US" dirty="0"/>
              <a:t>2D or 3D transforms between them</a:t>
            </a:r>
          </a:p>
          <a:p>
            <a:pPr lvl="1"/>
            <a:r>
              <a:rPr lang="en-US" dirty="0"/>
              <a:t>Special cases: pose estimation, calibration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0D14C4-8368-3749-9496-267BF10D8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50" y="990600"/>
            <a:ext cx="7099300" cy="3581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513892-E488-074F-9AE9-243F97020631}"/>
              </a:ext>
            </a:extLst>
          </p:cNvPr>
          <p:cNvSpPr txBox="1"/>
          <p:nvPr/>
        </p:nvSpPr>
        <p:spPr>
          <a:xfrm>
            <a:off x="35257" y="6488668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Szeliski book</a:t>
            </a:r>
          </a:p>
        </p:txBody>
      </p:sp>
    </p:spTree>
    <p:extLst>
      <p:ext uri="{BB962C8B-B14F-4D97-AF65-F5344CB8AC3E}">
        <p14:creationId xmlns:p14="http://schemas.microsoft.com/office/powerpoint/2010/main" val="2807086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221B3329-42D1-3F4C-8C93-DF26567F4B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Two-view geometry (next lecture)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179ABF80-9AF3-7848-8D23-55624C322C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0900" name="Picture 4" descr="crop_corners1">
            <a:extLst>
              <a:ext uri="{FF2B5EF4-FFF2-40B4-BE49-F238E27FC236}">
                <a16:creationId xmlns:a16="http://schemas.microsoft.com/office/drawing/2014/main" id="{3EF1CA1E-7094-6342-9B91-B49B36499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82800"/>
            <a:ext cx="41148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5" descr="crop_corners2">
            <a:extLst>
              <a:ext uri="{FF2B5EF4-FFF2-40B4-BE49-F238E27FC236}">
                <a16:creationId xmlns:a16="http://schemas.microsoft.com/office/drawing/2014/main" id="{819B781F-FC6C-264C-B7F3-6007C33F1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2081213"/>
            <a:ext cx="4116387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405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9FA36122-82FD-DF4F-AB74-DDB44DB323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Omnidirectional example</a:t>
            </a:r>
          </a:p>
        </p:txBody>
      </p:sp>
      <p:pic>
        <p:nvPicPr>
          <p:cNvPr id="82947" name="Picture 3" descr="inliers02b">
            <a:extLst>
              <a:ext uri="{FF2B5EF4-FFF2-40B4-BE49-F238E27FC236}">
                <a16:creationId xmlns:a16="http://schemas.microsoft.com/office/drawing/2014/main" id="{57803401-18B4-D842-8F81-31ECE736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1382712"/>
            <a:ext cx="342900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 descr="inliers01b">
            <a:extLst>
              <a:ext uri="{FF2B5EF4-FFF2-40B4-BE49-F238E27FC236}">
                <a16:creationId xmlns:a16="http://schemas.microsoft.com/office/drawing/2014/main" id="{047B169D-D734-4045-91D2-29CA988C9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1371600"/>
            <a:ext cx="3429000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Rectangle 5">
            <a:extLst>
              <a:ext uri="{FF2B5EF4-FFF2-40B4-BE49-F238E27FC236}">
                <a16:creationId xmlns:a16="http://schemas.microsoft.com/office/drawing/2014/main" id="{0E545777-23BD-1D40-83E5-2BDBE1D63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3" y="5943600"/>
            <a:ext cx="70167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 dirty="0"/>
              <a:t>Images by Branislav </a:t>
            </a:r>
            <a:r>
              <a:rPr lang="en-US" altLang="en-US" b="0" dirty="0" err="1"/>
              <a:t>Micusik</a:t>
            </a:r>
            <a:r>
              <a:rPr lang="en-US" altLang="en-US" b="0" dirty="0"/>
              <a:t>, Tomas </a:t>
            </a:r>
            <a:r>
              <a:rPr lang="en-US" altLang="en-US" b="0" dirty="0" err="1"/>
              <a:t>Pajdla</a:t>
            </a:r>
            <a:r>
              <a:rPr lang="en-US" altLang="en-US" b="0" dirty="0"/>
              <a:t>, </a:t>
            </a:r>
          </a:p>
          <a:p>
            <a:r>
              <a:rPr lang="en-US" altLang="en-US" dirty="0">
                <a:latin typeface="Arial" panose="020B0604020202020204" pitchFamily="34" charset="0"/>
                <a:hlinkClick r:id="rId5"/>
              </a:rPr>
              <a:t>cmp.felk.cvut.cz/ demos/Fishepip/</a:t>
            </a:r>
            <a:r>
              <a:rPr lang="en-US" altLang="en-US" b="0" dirty="0"/>
              <a:t> </a:t>
            </a:r>
          </a:p>
          <a:p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376256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B034FF67-8F1D-934F-AEAE-DC17BD5082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Simpler Example</a:t>
            </a: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56A64DEB-83D6-CA43-8B73-15533667CC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Fitting a straight line</a:t>
            </a:r>
          </a:p>
        </p:txBody>
      </p:sp>
      <p:sp>
        <p:nvSpPr>
          <p:cNvPr id="84996" name="Line 4">
            <a:extLst>
              <a:ext uri="{FF2B5EF4-FFF2-40B4-BE49-F238E27FC236}">
                <a16:creationId xmlns:a16="http://schemas.microsoft.com/office/drawing/2014/main" id="{D28A06A3-CA70-CF40-8B72-65FC1C0AEBC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2819400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7" name="Line 5">
            <a:extLst>
              <a:ext uri="{FF2B5EF4-FFF2-40B4-BE49-F238E27FC236}">
                <a16:creationId xmlns:a16="http://schemas.microsoft.com/office/drawing/2014/main" id="{0C379693-64D6-5246-9D64-479CFE2429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56388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8" name="Oval 6">
            <a:extLst>
              <a:ext uri="{FF2B5EF4-FFF2-40B4-BE49-F238E27FC236}">
                <a16:creationId xmlns:a16="http://schemas.microsoft.com/office/drawing/2014/main" id="{7EED7A89-BC1D-E346-A24D-8F63D7114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648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4999" name="Oval 7">
            <a:extLst>
              <a:ext uri="{FF2B5EF4-FFF2-40B4-BE49-F238E27FC236}">
                <a16:creationId xmlns:a16="http://schemas.microsoft.com/office/drawing/2014/main" id="{77289EDB-59AC-224A-B06E-D9AB4E147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419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5000" name="Oval 8">
            <a:extLst>
              <a:ext uri="{FF2B5EF4-FFF2-40B4-BE49-F238E27FC236}">
                <a16:creationId xmlns:a16="http://schemas.microsoft.com/office/drawing/2014/main" id="{760431AD-9967-7245-845F-4F2AE4441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267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5001" name="Oval 9">
            <a:extLst>
              <a:ext uri="{FF2B5EF4-FFF2-40B4-BE49-F238E27FC236}">
                <a16:creationId xmlns:a16="http://schemas.microsoft.com/office/drawing/2014/main" id="{BB4335B9-99CE-B148-B862-6FD40AA35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810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5002" name="Oval 10">
            <a:extLst>
              <a:ext uri="{FF2B5EF4-FFF2-40B4-BE49-F238E27FC236}">
                <a16:creationId xmlns:a16="http://schemas.microsoft.com/office/drawing/2014/main" id="{AD989B6C-B766-1645-8289-3FDDC0C6C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505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5003" name="Oval 11">
            <a:extLst>
              <a:ext uri="{FF2B5EF4-FFF2-40B4-BE49-F238E27FC236}">
                <a16:creationId xmlns:a16="http://schemas.microsoft.com/office/drawing/2014/main" id="{DDCB8FD5-C433-0848-A3FC-EC350D48F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5004" name="Oval 12">
            <a:extLst>
              <a:ext uri="{FF2B5EF4-FFF2-40B4-BE49-F238E27FC236}">
                <a16:creationId xmlns:a16="http://schemas.microsoft.com/office/drawing/2014/main" id="{23D9A728-AB80-7742-B4C6-7F9AC0ECA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124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5005" name="Line 13">
            <a:extLst>
              <a:ext uri="{FF2B5EF4-FFF2-40B4-BE49-F238E27FC236}">
                <a16:creationId xmlns:a16="http://schemas.microsoft.com/office/drawing/2014/main" id="{A61E26D9-A3FB-B648-90D1-B4CE12C7FF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57400" y="3276600"/>
            <a:ext cx="4953000" cy="17526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52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095C5B72-A500-EB4B-8322-7CC6EFDDB9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Discard Outliers</a:t>
            </a: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D388819D-629E-9442-AF6F-88F289508B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4454" y="3505200"/>
            <a:ext cx="8229600" cy="4449763"/>
          </a:xfrm>
        </p:spPr>
        <p:txBody>
          <a:bodyPr/>
          <a:lstStyle/>
          <a:p>
            <a:r>
              <a:rPr lang="en-US" altLang="en-US" dirty="0"/>
              <a:t>No point with d&gt;t</a:t>
            </a:r>
          </a:p>
          <a:p>
            <a:r>
              <a:rPr lang="en-US" altLang="en-US" dirty="0"/>
              <a:t>RANSAC:</a:t>
            </a:r>
          </a:p>
          <a:p>
            <a:pPr lvl="1"/>
            <a:r>
              <a:rPr lang="en-US" altLang="en-US" dirty="0" err="1">
                <a:ea typeface="ＭＳ Ｐゴシック" panose="020B0600070205080204" pitchFamily="34" charset="-128"/>
              </a:rPr>
              <a:t>RANdom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ea typeface="ＭＳ Ｐゴシック" panose="020B0600070205080204" pitchFamily="34" charset="-128"/>
              </a:rPr>
              <a:t>SAmple</a:t>
            </a:r>
            <a:r>
              <a:rPr lang="en-US" altLang="en-US" dirty="0">
                <a:ea typeface="ＭＳ Ｐゴシック" panose="020B0600070205080204" pitchFamily="34" charset="-128"/>
              </a:rPr>
              <a:t> Consensus</a:t>
            </a:r>
          </a:p>
          <a:p>
            <a:pPr lvl="1"/>
            <a:r>
              <a:rPr lang="en-US" altLang="en-US" dirty="0" err="1">
                <a:ea typeface="ＭＳ Ｐゴシック" panose="020B0600070205080204" pitchFamily="34" charset="-128"/>
              </a:rPr>
              <a:t>Fischler</a:t>
            </a:r>
            <a:r>
              <a:rPr lang="en-US" altLang="en-US" dirty="0">
                <a:ea typeface="ＭＳ Ｐゴシック" panose="020B0600070205080204" pitchFamily="34" charset="-128"/>
              </a:rPr>
              <a:t> &amp; </a:t>
            </a:r>
            <a:r>
              <a:rPr lang="en-US" altLang="en-US" dirty="0" err="1">
                <a:ea typeface="ＭＳ Ｐゴシック" panose="020B0600070205080204" pitchFamily="34" charset="-128"/>
              </a:rPr>
              <a:t>Bolles</a:t>
            </a:r>
            <a:r>
              <a:rPr lang="en-US" altLang="en-US" dirty="0">
                <a:ea typeface="ＭＳ Ｐゴシック" panose="020B0600070205080204" pitchFamily="34" charset="-128"/>
              </a:rPr>
              <a:t> 1981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Copes with a large proportion of outliers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F15379-30E1-D045-9D3A-4E6D237500D1}"/>
              </a:ext>
            </a:extLst>
          </p:cNvPr>
          <p:cNvSpPr txBox="1"/>
          <p:nvPr/>
        </p:nvSpPr>
        <p:spPr>
          <a:xfrm>
            <a:off x="35257" y="6488668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Choi et al BMVC 2009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4FDFEE-E78D-2341-8627-9D67123774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46"/>
          <a:stretch/>
        </p:blipFill>
        <p:spPr>
          <a:xfrm>
            <a:off x="3975785" y="228600"/>
            <a:ext cx="477129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4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CCA4E357-473C-A947-99E8-7F91597AED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Main Idea</a:t>
            </a: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AED36F77-C114-8F46-BC39-DAEAEF4E24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3702050"/>
            <a:ext cx="8229600" cy="2424113"/>
          </a:xfrm>
        </p:spPr>
        <p:txBody>
          <a:bodyPr/>
          <a:lstStyle/>
          <a:p>
            <a:r>
              <a:rPr lang="en-US" altLang="en-US" dirty="0"/>
              <a:t>Select 2 points at random</a:t>
            </a:r>
          </a:p>
          <a:p>
            <a:r>
              <a:rPr lang="en-US" altLang="en-US" dirty="0"/>
              <a:t>Fit a line</a:t>
            </a:r>
          </a:p>
          <a:p>
            <a:r>
              <a:rPr lang="en-US" altLang="en-US" dirty="0"/>
              <a:t>“Support” = number of inliers</a:t>
            </a:r>
          </a:p>
          <a:p>
            <a:r>
              <a:rPr lang="en-US" altLang="en-US" dirty="0"/>
              <a:t>Line with most inliers wins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294686-B881-1147-A819-0DF2D5ADF194}"/>
              </a:ext>
            </a:extLst>
          </p:cNvPr>
          <p:cNvSpPr txBox="1"/>
          <p:nvPr/>
        </p:nvSpPr>
        <p:spPr>
          <a:xfrm>
            <a:off x="35257" y="6488668"/>
            <a:ext cx="431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shutterstock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academic use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B70187-FC30-EE4E-ABB9-E9E1E8A6D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700" y="304800"/>
            <a:ext cx="3340100" cy="359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33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799B110D-3D91-8A4D-A1D4-385A52AEC0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will this work ?</a:t>
            </a:r>
          </a:p>
        </p:txBody>
      </p:sp>
      <p:sp>
        <p:nvSpPr>
          <p:cNvPr id="91139" name="Line 3">
            <a:extLst>
              <a:ext uri="{FF2B5EF4-FFF2-40B4-BE49-F238E27FC236}">
                <a16:creationId xmlns:a16="http://schemas.microsoft.com/office/drawing/2014/main" id="{27AE056A-C616-8E4A-BD4A-6CC5A6E9134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2819400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0" name="Line 4">
            <a:extLst>
              <a:ext uri="{FF2B5EF4-FFF2-40B4-BE49-F238E27FC236}">
                <a16:creationId xmlns:a16="http://schemas.microsoft.com/office/drawing/2014/main" id="{8C0417FF-2782-0944-86C8-3DDC0CF2415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56388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1" name="Oval 5">
            <a:extLst>
              <a:ext uri="{FF2B5EF4-FFF2-40B4-BE49-F238E27FC236}">
                <a16:creationId xmlns:a16="http://schemas.microsoft.com/office/drawing/2014/main" id="{6B23C704-8266-EE4E-8FEF-CDD609D39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648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1142" name="Oval 6">
            <a:extLst>
              <a:ext uri="{FF2B5EF4-FFF2-40B4-BE49-F238E27FC236}">
                <a16:creationId xmlns:a16="http://schemas.microsoft.com/office/drawing/2014/main" id="{AC34B8CD-C050-0E40-981F-431375FEB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343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1143" name="Oval 7">
            <a:extLst>
              <a:ext uri="{FF2B5EF4-FFF2-40B4-BE49-F238E27FC236}">
                <a16:creationId xmlns:a16="http://schemas.microsoft.com/office/drawing/2014/main" id="{31B7B1D3-1F4E-BA43-8581-85596B1AB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267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1144" name="Oval 8">
            <a:extLst>
              <a:ext uri="{FF2B5EF4-FFF2-40B4-BE49-F238E27FC236}">
                <a16:creationId xmlns:a16="http://schemas.microsoft.com/office/drawing/2014/main" id="{53F9F60B-B36F-074C-A0BA-E13D6B594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810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1145" name="Oval 9">
            <a:extLst>
              <a:ext uri="{FF2B5EF4-FFF2-40B4-BE49-F238E27FC236}">
                <a16:creationId xmlns:a16="http://schemas.microsoft.com/office/drawing/2014/main" id="{21708135-512D-A24F-870F-BB7ECA994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505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1146" name="Oval 10">
            <a:extLst>
              <a:ext uri="{FF2B5EF4-FFF2-40B4-BE49-F238E27FC236}">
                <a16:creationId xmlns:a16="http://schemas.microsoft.com/office/drawing/2014/main" id="{B3CC01BB-A8BD-0B4D-A2DD-DF20A395F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1147" name="Oval 11">
            <a:extLst>
              <a:ext uri="{FF2B5EF4-FFF2-40B4-BE49-F238E27FC236}">
                <a16:creationId xmlns:a16="http://schemas.microsoft.com/office/drawing/2014/main" id="{E5149B1B-E44B-9445-9E86-F3800C3C2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124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810FB5F6-785C-0F49-8D37-BBFD809E0D2C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2362200"/>
            <a:ext cx="3962400" cy="3200400"/>
            <a:chOff x="1248" y="1488"/>
            <a:chExt cx="2496" cy="2016"/>
          </a:xfrm>
        </p:grpSpPr>
        <p:sp>
          <p:nvSpPr>
            <p:cNvPr id="91153" name="Line 13">
              <a:extLst>
                <a:ext uri="{FF2B5EF4-FFF2-40B4-BE49-F238E27FC236}">
                  <a16:creationId xmlns:a16="http://schemas.microsoft.com/office/drawing/2014/main" id="{0E085510-4617-0649-8708-607B0A6E13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48" y="1776"/>
              <a:ext cx="2304" cy="172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4" name="Line 14">
              <a:extLst>
                <a:ext uri="{FF2B5EF4-FFF2-40B4-BE49-F238E27FC236}">
                  <a16:creationId xmlns:a16="http://schemas.microsoft.com/office/drawing/2014/main" id="{10861F11-0573-184D-B6F4-94AD95DC60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44" y="1632"/>
              <a:ext cx="2304" cy="172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5" name="Line 15">
              <a:extLst>
                <a:ext uri="{FF2B5EF4-FFF2-40B4-BE49-F238E27FC236}">
                  <a16:creationId xmlns:a16="http://schemas.microsoft.com/office/drawing/2014/main" id="{8A0CC303-302D-2741-9136-037FA853CF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40" y="1488"/>
              <a:ext cx="2304" cy="172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6">
            <a:extLst>
              <a:ext uri="{FF2B5EF4-FFF2-40B4-BE49-F238E27FC236}">
                <a16:creationId xmlns:a16="http://schemas.microsoft.com/office/drawing/2014/main" id="{20A23192-FAA2-644F-B788-6D1DF382DFA0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2895600"/>
            <a:ext cx="5257800" cy="2209800"/>
            <a:chOff x="1392" y="1824"/>
            <a:chExt cx="3312" cy="1392"/>
          </a:xfrm>
        </p:grpSpPr>
        <p:sp>
          <p:nvSpPr>
            <p:cNvPr id="91150" name="Line 17">
              <a:extLst>
                <a:ext uri="{FF2B5EF4-FFF2-40B4-BE49-F238E27FC236}">
                  <a16:creationId xmlns:a16="http://schemas.microsoft.com/office/drawing/2014/main" id="{296A35D9-713C-3448-91B1-BF1D95E1E7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2" y="2064"/>
              <a:ext cx="3120" cy="100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1" name="Line 18">
              <a:extLst>
                <a:ext uri="{FF2B5EF4-FFF2-40B4-BE49-F238E27FC236}">
                  <a16:creationId xmlns:a16="http://schemas.microsoft.com/office/drawing/2014/main" id="{5DA253DD-ACEF-3C4F-BB6F-BD2E6B6BCC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8" y="2208"/>
              <a:ext cx="3120" cy="100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2" name="Line 19">
              <a:extLst>
                <a:ext uri="{FF2B5EF4-FFF2-40B4-BE49-F238E27FC236}">
                  <a16:creationId xmlns:a16="http://schemas.microsoft.com/office/drawing/2014/main" id="{252E96B8-7361-194B-88D9-81CAF689EC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1824"/>
              <a:ext cx="3120" cy="100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829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1C7031C5-45BF-8543-A754-63D6151722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Best Line has most support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3FABC307-9C9F-0748-BBA5-F95A93055E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More support -&gt; better fit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524F7D-85A2-4447-9EC0-4BDDFCCA4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286000"/>
            <a:ext cx="3155950" cy="3155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78458F-451F-7A45-9687-560A1B9C1B95}"/>
              </a:ext>
            </a:extLst>
          </p:cNvPr>
          <p:cNvSpPr txBox="1"/>
          <p:nvPr/>
        </p:nvSpPr>
        <p:spPr>
          <a:xfrm>
            <a:off x="35257" y="6488668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Wikipedia</a:t>
            </a:r>
          </a:p>
        </p:txBody>
      </p:sp>
    </p:spTree>
    <p:extLst>
      <p:ext uri="{BB962C8B-B14F-4D97-AF65-F5344CB8AC3E}">
        <p14:creationId xmlns:p14="http://schemas.microsoft.com/office/powerpoint/2010/main" val="1973988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39A19772-982A-A642-B6F5-367B6A222E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RANSAC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E5B7BDF1-A690-1643-8DC4-4CBD6215EF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7813" y="1885950"/>
            <a:ext cx="8866187" cy="4171950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Objective: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Robust fit of a model to data D</a:t>
            </a:r>
          </a:p>
          <a:p>
            <a:r>
              <a:rPr lang="en-US" altLang="en-US" dirty="0"/>
              <a:t>Algorithm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Randomly select s points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Instantiate a model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Get consensus set D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i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If |D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|&gt;T, terminate and return model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Repeat for N trials, return model with max |D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|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7C03A6-F2E6-3447-A107-DE8B010C5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273050"/>
            <a:ext cx="3155950" cy="3155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BCA88B-6716-6F41-BF78-69D61C6528F3}"/>
              </a:ext>
            </a:extLst>
          </p:cNvPr>
          <p:cNvSpPr txBox="1"/>
          <p:nvPr/>
        </p:nvSpPr>
        <p:spPr>
          <a:xfrm>
            <a:off x="35257" y="6488668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Wikipedia</a:t>
            </a:r>
          </a:p>
        </p:txBody>
      </p:sp>
    </p:spTree>
    <p:extLst>
      <p:ext uri="{BB962C8B-B14F-4D97-AF65-F5344CB8AC3E}">
        <p14:creationId xmlns:p14="http://schemas.microsoft.com/office/powerpoint/2010/main" val="798240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D8FE5172-B782-3C4C-80AD-E351B2761E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 General</a:t>
            </a: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F32A95AA-C23F-C24C-BC28-C8B02E6571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3657600"/>
            <a:ext cx="8229600" cy="2819400"/>
          </a:xfrm>
        </p:spPr>
        <p:txBody>
          <a:bodyPr>
            <a:normAutofit/>
          </a:bodyPr>
          <a:lstStyle/>
          <a:p>
            <a:r>
              <a:rPr lang="en-US" altLang="en-US" dirty="0"/>
              <a:t>Fit a more general model</a:t>
            </a:r>
          </a:p>
          <a:p>
            <a:r>
              <a:rPr lang="en-US" altLang="en-US" dirty="0"/>
              <a:t>Sample = minimal subset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Translation ?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Homography ?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Euclidean </a:t>
            </a:r>
            <a:r>
              <a:rPr lang="en-US" altLang="en-US" dirty="0" err="1">
                <a:ea typeface="ＭＳ Ｐゴシック" panose="020B0600070205080204" pitchFamily="34" charset="-128"/>
              </a:rPr>
              <a:t>transorm</a:t>
            </a:r>
            <a:r>
              <a:rPr lang="en-US" altLang="en-US" dirty="0">
                <a:ea typeface="ＭＳ Ｐゴシック" panose="020B0600070205080204" pitchFamily="34" charset="-128"/>
              </a:rPr>
              <a:t>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DFA4A4-4004-1641-91A9-0FA447737B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330" b="16430"/>
          <a:stretch/>
        </p:blipFill>
        <p:spPr>
          <a:xfrm>
            <a:off x="685800" y="968991"/>
            <a:ext cx="3429000" cy="2557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84328A-3226-094B-BD7D-7E56C23FFE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30" t="16430"/>
          <a:stretch/>
        </p:blipFill>
        <p:spPr>
          <a:xfrm>
            <a:off x="4800600" y="1066800"/>
            <a:ext cx="3429000" cy="255781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CBF020-A39B-3B45-A3AD-3BF3F52B02FC}"/>
              </a:ext>
            </a:extLst>
          </p:cNvPr>
          <p:cNvCxnSpPr/>
          <p:nvPr/>
        </p:nvCxnSpPr>
        <p:spPr>
          <a:xfrm flipV="1">
            <a:off x="3581400" y="2247900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BB0E26-2862-B547-9353-BE0E2E8ADB50}"/>
              </a:ext>
            </a:extLst>
          </p:cNvPr>
          <p:cNvCxnSpPr/>
          <p:nvPr/>
        </p:nvCxnSpPr>
        <p:spPr>
          <a:xfrm flipV="1">
            <a:off x="3764507" y="2659039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D89A7A-FC98-D14D-B584-F49719DE27BB}"/>
              </a:ext>
            </a:extLst>
          </p:cNvPr>
          <p:cNvCxnSpPr/>
          <p:nvPr/>
        </p:nvCxnSpPr>
        <p:spPr>
          <a:xfrm flipV="1">
            <a:off x="3733800" y="1893343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82CDEE-39F7-6C49-965B-EE32FB088437}"/>
              </a:ext>
            </a:extLst>
          </p:cNvPr>
          <p:cNvCxnSpPr/>
          <p:nvPr/>
        </p:nvCxnSpPr>
        <p:spPr>
          <a:xfrm flipV="1">
            <a:off x="3886200" y="1571767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746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F4DE-876A-6E4D-BD45-7D792B631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5F4E7-9518-5B49-8016-D26108396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299580"/>
            <a:ext cx="4267200" cy="235907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Euclidean: needs 2 correspondences (2*2&gt;=3)</a:t>
            </a:r>
          </a:p>
          <a:p>
            <a:r>
              <a:rPr lang="en-US" sz="2400" dirty="0"/>
              <a:t>Here correct hypothesis has support of 4 (out of 5)</a:t>
            </a:r>
          </a:p>
          <a:p>
            <a:r>
              <a:rPr lang="en-US" sz="2400" dirty="0"/>
              <a:t>Including red into minimal sample (of 2) would </a:t>
            </a:r>
            <a:r>
              <a:rPr lang="en-US" sz="2400" b="1" dirty="0"/>
              <a:t>likely</a:t>
            </a:r>
            <a:r>
              <a:rPr lang="en-US" sz="2400" dirty="0"/>
              <a:t> yield low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CFED4B-9228-1D43-B223-B2FAAA36B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330" b="16430"/>
          <a:stretch/>
        </p:blipFill>
        <p:spPr>
          <a:xfrm>
            <a:off x="685800" y="1273791"/>
            <a:ext cx="3429000" cy="2557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8338C1-4A01-4148-829F-962CDD053C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30" t="16430"/>
          <a:stretch/>
        </p:blipFill>
        <p:spPr>
          <a:xfrm rot="4075409">
            <a:off x="4686300" y="3198251"/>
            <a:ext cx="3429000" cy="255781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31B3DF-E125-1740-8E07-1D2CE01BFAED}"/>
              </a:ext>
            </a:extLst>
          </p:cNvPr>
          <p:cNvCxnSpPr>
            <a:cxnSpLocks/>
          </p:cNvCxnSpPr>
          <p:nvPr/>
        </p:nvCxnSpPr>
        <p:spPr>
          <a:xfrm>
            <a:off x="3581400" y="2971800"/>
            <a:ext cx="2286000" cy="4307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D31BFA-67DE-9641-9F1D-03694C6241EF}"/>
              </a:ext>
            </a:extLst>
          </p:cNvPr>
          <p:cNvCxnSpPr>
            <a:cxnSpLocks/>
          </p:cNvCxnSpPr>
          <p:nvPr/>
        </p:nvCxnSpPr>
        <p:spPr>
          <a:xfrm flipV="1">
            <a:off x="3764507" y="3254991"/>
            <a:ext cx="1798093" cy="12794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C31076-C61E-3649-9E65-E89A7E57E7CA}"/>
              </a:ext>
            </a:extLst>
          </p:cNvPr>
          <p:cNvCxnSpPr>
            <a:cxnSpLocks/>
          </p:cNvCxnSpPr>
          <p:nvPr/>
        </p:nvCxnSpPr>
        <p:spPr>
          <a:xfrm>
            <a:off x="3733800" y="2617243"/>
            <a:ext cx="2552700" cy="39763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21EE81-1AE1-F24D-B1C4-749A36B5756C}"/>
              </a:ext>
            </a:extLst>
          </p:cNvPr>
          <p:cNvCxnSpPr>
            <a:cxnSpLocks/>
          </p:cNvCxnSpPr>
          <p:nvPr/>
        </p:nvCxnSpPr>
        <p:spPr>
          <a:xfrm>
            <a:off x="3886200" y="2295667"/>
            <a:ext cx="2743200" cy="719209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40A820-4135-AF4B-9DB3-8D50004D5A50}"/>
              </a:ext>
            </a:extLst>
          </p:cNvPr>
          <p:cNvCxnSpPr>
            <a:cxnSpLocks/>
          </p:cNvCxnSpPr>
          <p:nvPr/>
        </p:nvCxnSpPr>
        <p:spPr>
          <a:xfrm>
            <a:off x="2971800" y="1687096"/>
            <a:ext cx="4724400" cy="26712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991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6A41D-C4DE-4D45-9A1C-92C74EE37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2A8-EA9F-6F49-ADCE-0618DED98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554163"/>
          </a:xfrm>
        </p:spPr>
        <p:txBody>
          <a:bodyPr/>
          <a:lstStyle/>
          <a:p>
            <a:r>
              <a:rPr lang="en-US" dirty="0"/>
              <a:t>3 photos</a:t>
            </a:r>
          </a:p>
          <a:p>
            <a:r>
              <a:rPr lang="en-US" dirty="0"/>
              <a:t>Translational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25D1F0-26A1-B845-A041-49EBFB9A2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50" y="1143000"/>
            <a:ext cx="6159500" cy="306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E89C17-E2D1-8749-A075-A60336A17880}"/>
              </a:ext>
            </a:extLst>
          </p:cNvPr>
          <p:cNvSpPr txBox="1"/>
          <p:nvPr/>
        </p:nvSpPr>
        <p:spPr>
          <a:xfrm>
            <a:off x="35257" y="6488668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Szeliski book</a:t>
            </a:r>
          </a:p>
        </p:txBody>
      </p:sp>
    </p:spTree>
    <p:extLst>
      <p:ext uri="{BB962C8B-B14F-4D97-AF65-F5344CB8AC3E}">
        <p14:creationId xmlns:p14="http://schemas.microsoft.com/office/powerpoint/2010/main" val="3238058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9AE9BE92-F6CB-F24F-97FA-BEF92BFA0C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many samples ?</a:t>
            </a:r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051B1DF2-5163-854F-A3F0-ABBBF06957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4267200"/>
            <a:ext cx="8229600" cy="1858963"/>
          </a:xfrm>
        </p:spPr>
        <p:txBody>
          <a:bodyPr/>
          <a:lstStyle/>
          <a:p>
            <a:r>
              <a:rPr lang="en-US" altLang="en-US" dirty="0"/>
              <a:t>We want: at least one sample with </a:t>
            </a:r>
            <a:r>
              <a:rPr lang="en-US" altLang="en-US" b="1" dirty="0"/>
              <a:t>all inliers </a:t>
            </a:r>
          </a:p>
          <a:p>
            <a:r>
              <a:rPr lang="en-US" altLang="en-US" dirty="0"/>
              <a:t>Can’t guarantee: probability P</a:t>
            </a:r>
          </a:p>
          <a:p>
            <a:r>
              <a:rPr lang="en-US" altLang="en-US" dirty="0"/>
              <a:t>E.g. P = 0.99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F64C9-BC32-FA4D-8C83-3D5EE2547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273050"/>
            <a:ext cx="3155950" cy="3155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598EF7-2AD5-744A-9FD2-AEFD0584CBF8}"/>
              </a:ext>
            </a:extLst>
          </p:cNvPr>
          <p:cNvSpPr txBox="1"/>
          <p:nvPr/>
        </p:nvSpPr>
        <p:spPr>
          <a:xfrm>
            <a:off x="35257" y="6488668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Wikipedia</a:t>
            </a:r>
          </a:p>
        </p:txBody>
      </p:sp>
    </p:spTree>
    <p:extLst>
      <p:ext uri="{BB962C8B-B14F-4D97-AF65-F5344CB8AC3E}">
        <p14:creationId xmlns:p14="http://schemas.microsoft.com/office/powerpoint/2010/main" val="2606043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2B124D-C430-D942-A238-4AFD6F54C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273050"/>
            <a:ext cx="3155950" cy="3155950"/>
          </a:xfrm>
          <a:prstGeom prst="rect">
            <a:avLst/>
          </a:prstGeom>
        </p:spPr>
      </p:pic>
      <p:sp>
        <p:nvSpPr>
          <p:cNvPr id="103426" name="Rectangle 2">
            <a:extLst>
              <a:ext uri="{FF2B5EF4-FFF2-40B4-BE49-F238E27FC236}">
                <a16:creationId xmlns:a16="http://schemas.microsoft.com/office/drawing/2014/main" id="{44B8988C-7AB5-B34E-A27D-C76E0AD998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2876" y="274637"/>
            <a:ext cx="8229600" cy="914400"/>
          </a:xfrm>
        </p:spPr>
        <p:txBody>
          <a:bodyPr/>
          <a:lstStyle/>
          <a:p>
            <a:r>
              <a:rPr lang="en-US" altLang="en-US"/>
              <a:t>Calculate 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9971" name="Rectangle 3">
                <a:extLst>
                  <a:ext uri="{FF2B5EF4-FFF2-40B4-BE49-F238E27FC236}">
                    <a16:creationId xmlns:a16="http://schemas.microsoft.com/office/drawing/2014/main" id="{972F7111-FD57-974B-9B7B-093DE2D0CF0E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2438400"/>
                <a:ext cx="8001000" cy="3687763"/>
              </a:xfrm>
            </p:spPr>
            <p:txBody>
              <a:bodyPr>
                <a:normAutofit/>
              </a:bodyPr>
              <a:lstStyle/>
              <a:p>
                <a:r>
                  <a:rPr lang="en-US" altLang="en-US" sz="2400" dirty="0"/>
                  <a:t>If </a:t>
                </a:r>
                <a14:m>
                  <m:oMath xmlns:m="http://schemas.openxmlformats.org/officeDocument/2006/math">
                    <m:r>
                      <a:rPr lang="en-US" alt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en-US" sz="2400" dirty="0"/>
                  <a:t> = outlier probability 		</a:t>
                </a:r>
                <a14:m>
                  <m:oMath xmlns:m="http://schemas.openxmlformats.org/officeDocument/2006/math">
                    <m:r>
                      <a:rPr lang="en-US" altLang="en-US" sz="240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altLang="en-US" sz="240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400" dirty="0">
                    <a:solidFill>
                      <a:schemeClr val="bg1">
                        <a:lumMod val="75000"/>
                      </a:schemeClr>
                    </a:solidFill>
                  </a:rPr>
                  <a:t>=0.4</a:t>
                </a:r>
              </a:p>
              <a:p>
                <a:r>
                  <a:rPr lang="en-US" altLang="en-US" sz="2400" dirty="0"/>
                  <a:t>proportion of inliers p = 1-</a:t>
                </a:r>
                <a:r>
                  <a:rPr lang="en-US" altLang="en-US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en-US" sz="2400" dirty="0"/>
                  <a:t> 	</a:t>
                </a:r>
                <a:r>
                  <a:rPr lang="en-US" altLang="en-US" sz="2400" dirty="0">
                    <a:solidFill>
                      <a:schemeClr val="bg1">
                        <a:lumMod val="75000"/>
                      </a:schemeClr>
                    </a:solidFill>
                  </a:rPr>
                  <a:t>p=0.6</a:t>
                </a:r>
              </a:p>
              <a:p>
                <a:r>
                  <a:rPr lang="en-US" altLang="en-US" sz="2400" dirty="0"/>
                  <a:t>P(sample with all inliers) = </a:t>
                </a:r>
                <a:r>
                  <a:rPr lang="en-US" altLang="en-US" sz="2400" dirty="0" err="1"/>
                  <a:t>p</a:t>
                </a:r>
                <a:r>
                  <a:rPr lang="en-US" altLang="en-US" sz="2400" baseline="30000" dirty="0" err="1"/>
                  <a:t>s</a:t>
                </a:r>
                <a:r>
                  <a:rPr lang="en-US" altLang="en-US" sz="2400" dirty="0">
                    <a:solidFill>
                      <a:schemeClr val="bg1">
                        <a:lumMod val="75000"/>
                      </a:schemeClr>
                    </a:solidFill>
                  </a:rPr>
                  <a:t> 	s=2 -&gt; </a:t>
                </a:r>
                <a:r>
                  <a:rPr lang="en-US" altLang="en-US" sz="2400" dirty="0" err="1">
                    <a:solidFill>
                      <a:schemeClr val="bg1">
                        <a:lumMod val="75000"/>
                      </a:schemeClr>
                    </a:solidFill>
                  </a:rPr>
                  <a:t>p</a:t>
                </a:r>
                <a:r>
                  <a:rPr lang="en-US" altLang="en-US" sz="2400" baseline="30000" dirty="0" err="1">
                    <a:solidFill>
                      <a:schemeClr val="bg1">
                        <a:lumMod val="75000"/>
                      </a:schemeClr>
                    </a:solidFill>
                  </a:rPr>
                  <a:t>s</a:t>
                </a:r>
                <a:r>
                  <a:rPr lang="en-US" altLang="en-US" sz="2400" dirty="0">
                    <a:solidFill>
                      <a:schemeClr val="bg1">
                        <a:lumMod val="75000"/>
                      </a:schemeClr>
                    </a:solidFill>
                  </a:rPr>
                  <a:t>=0.36</a:t>
                </a:r>
              </a:p>
              <a:p>
                <a:r>
                  <a:rPr lang="en-US" altLang="en-US" sz="2400" dirty="0"/>
                  <a:t>P(sample with an outlier) = 1-p</a:t>
                </a:r>
                <a:r>
                  <a:rPr lang="en-US" altLang="en-US" sz="2400" baseline="30000" dirty="0"/>
                  <a:t>s</a:t>
                </a:r>
                <a:r>
                  <a:rPr lang="en-US" altLang="en-US" sz="2400" dirty="0">
                    <a:solidFill>
                      <a:schemeClr val="bg1">
                        <a:lumMod val="75000"/>
                      </a:schemeClr>
                    </a:solidFill>
                  </a:rPr>
                  <a:t> 	0.64</a:t>
                </a:r>
              </a:p>
              <a:p>
                <a:r>
                  <a:rPr lang="en-US" altLang="en-US" sz="2400" dirty="0"/>
                  <a:t>P(N samples an outlier) = (1-p</a:t>
                </a:r>
                <a:r>
                  <a:rPr lang="en-US" altLang="en-US" sz="2400" baseline="30000" dirty="0"/>
                  <a:t>s</a:t>
                </a:r>
                <a:r>
                  <a:rPr lang="en-US" altLang="en-US" sz="2400" dirty="0"/>
                  <a:t>)</a:t>
                </a:r>
                <a:r>
                  <a:rPr lang="en-US" altLang="en-US" sz="2400" baseline="30000" dirty="0"/>
                  <a:t>N</a:t>
                </a:r>
                <a:r>
                  <a:rPr lang="en-US" altLang="en-US" sz="2400" dirty="0">
                    <a:solidFill>
                      <a:schemeClr val="bg1">
                        <a:lumMod val="75000"/>
                      </a:schemeClr>
                    </a:solidFill>
                  </a:rPr>
                  <a:t> 	N=3 -&gt; 0.26</a:t>
                </a:r>
              </a:p>
              <a:p>
                <a:r>
                  <a:rPr lang="en-US" altLang="en-US" sz="2400" dirty="0"/>
                  <a:t>We want P(N samples an outlier) &lt; 1-P</a:t>
                </a:r>
                <a:r>
                  <a:rPr lang="en-US" altLang="en-US" sz="240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altLang="en-US" sz="2400" dirty="0">
                    <a:solidFill>
                      <a:schemeClr val="bg1">
                        <a:lumMod val="75000"/>
                      </a:schemeClr>
                    </a:solidFill>
                  </a:rPr>
                  <a:t>(e.g. 0.01)</a:t>
                </a:r>
              </a:p>
              <a:p>
                <a:r>
                  <a:rPr lang="en-US" altLang="en-US" sz="2400" dirty="0"/>
                  <a:t>(1-p</a:t>
                </a:r>
                <a:r>
                  <a:rPr lang="en-US" altLang="en-US" sz="2400" baseline="30000" dirty="0"/>
                  <a:t>s</a:t>
                </a:r>
                <a:r>
                  <a:rPr lang="en-US" altLang="en-US" sz="2400" dirty="0"/>
                  <a:t>)</a:t>
                </a:r>
                <a:r>
                  <a:rPr lang="en-US" altLang="en-US" sz="2400" baseline="30000" dirty="0"/>
                  <a:t>N</a:t>
                </a:r>
                <a:r>
                  <a:rPr lang="en-US" altLang="en-US" sz="2400" dirty="0"/>
                  <a:t> &lt; 1-P 			</a:t>
                </a:r>
                <a:r>
                  <a:rPr lang="en-US" altLang="en-US" sz="2400" dirty="0">
                    <a:solidFill>
                      <a:schemeClr val="bg1">
                        <a:lumMod val="75000"/>
                      </a:schemeClr>
                    </a:solidFill>
                  </a:rPr>
                  <a:t>0.64</a:t>
                </a:r>
                <a:r>
                  <a:rPr lang="en-US" altLang="en-US" sz="2400" baseline="30000" dirty="0">
                    <a:solidFill>
                      <a:schemeClr val="bg1">
                        <a:lumMod val="75000"/>
                      </a:schemeClr>
                    </a:solidFill>
                  </a:rPr>
                  <a:t>N </a:t>
                </a:r>
                <a:r>
                  <a:rPr lang="en-US" altLang="en-US" sz="2400" dirty="0">
                    <a:solidFill>
                      <a:schemeClr val="bg1">
                        <a:lumMod val="75000"/>
                      </a:schemeClr>
                    </a:solidFill>
                  </a:rPr>
                  <a:t>&lt; 0.01</a:t>
                </a:r>
              </a:p>
              <a:p>
                <a:r>
                  <a:rPr lang="en-US" altLang="en-US" sz="2400" dirty="0"/>
                  <a:t>N &gt; log(1-P)/log(1-p</a:t>
                </a:r>
                <a:r>
                  <a:rPr lang="en-US" altLang="en-US" sz="2400" baseline="30000" dirty="0"/>
                  <a:t>s</a:t>
                </a:r>
                <a:r>
                  <a:rPr lang="en-US" altLang="en-US" sz="2400" dirty="0"/>
                  <a:t>)		</a:t>
                </a:r>
                <a:r>
                  <a:rPr lang="en-US" altLang="en-US" sz="2400" dirty="0">
                    <a:solidFill>
                      <a:schemeClr val="bg1">
                        <a:lumMod val="75000"/>
                      </a:schemeClr>
                    </a:solidFill>
                  </a:rPr>
                  <a:t>N </a:t>
                </a:r>
                <a:r>
                  <a:rPr lang="en-US" altLang="en-US" sz="2200" dirty="0">
                    <a:solidFill>
                      <a:schemeClr val="bg1">
                        <a:lumMod val="75000"/>
                      </a:schemeClr>
                    </a:solidFill>
                  </a:rPr>
                  <a:t>&gt;</a:t>
                </a:r>
                <a:r>
                  <a:rPr lang="en-US" sz="2200" dirty="0">
                    <a:solidFill>
                      <a:schemeClr val="bg1">
                        <a:lumMod val="75000"/>
                      </a:schemeClr>
                    </a:solidFill>
                  </a:rPr>
                  <a:t>10.3</a:t>
                </a:r>
                <a:endParaRPr lang="en-US" altLang="en-US" sz="2200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endParaRPr lang="en-US" altLang="en-US" sz="2400" dirty="0"/>
              </a:p>
            </p:txBody>
          </p:sp>
        </mc:Choice>
        <mc:Fallback xmlns="">
          <p:sp>
            <p:nvSpPr>
              <p:cNvPr id="979971" name="Rectangle 3">
                <a:extLst>
                  <a:ext uri="{FF2B5EF4-FFF2-40B4-BE49-F238E27FC236}">
                    <a16:creationId xmlns:a16="http://schemas.microsoft.com/office/drawing/2014/main" id="{972F7111-FD57-974B-9B7B-093DE2D0CF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2438400"/>
                <a:ext cx="8001000" cy="3687763"/>
              </a:xfrm>
              <a:blipFill>
                <a:blip r:embed="rId4"/>
                <a:stretch>
                  <a:fillRect l="-1109" t="-1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C0FEE6-BDBD-1D4D-B2C0-53633ADB836B}"/>
              </a:ext>
            </a:extLst>
          </p:cNvPr>
          <p:cNvSpPr txBox="1"/>
          <p:nvPr/>
        </p:nvSpPr>
        <p:spPr>
          <a:xfrm>
            <a:off x="35257" y="6488668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Wikipedia</a:t>
            </a:r>
          </a:p>
        </p:txBody>
      </p:sp>
    </p:spTree>
    <p:extLst>
      <p:ext uri="{BB962C8B-B14F-4D97-AF65-F5344CB8AC3E}">
        <p14:creationId xmlns:p14="http://schemas.microsoft.com/office/powerpoint/2010/main" val="78511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9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9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9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9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9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9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9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971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18C47A9F-E888-CD42-8B59-2E569603B4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475" name="Rectangle 3">
                <a:extLst>
                  <a:ext uri="{FF2B5EF4-FFF2-40B4-BE49-F238E27FC236}">
                    <a16:creationId xmlns:a16="http://schemas.microsoft.com/office/drawing/2014/main" id="{8AF901AF-028E-E240-9190-5F8ECFA6F0D5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1981200"/>
                <a:ext cx="7315200" cy="4144963"/>
              </a:xfrm>
            </p:spPr>
            <p:txBody>
              <a:bodyPr>
                <a:normAutofit/>
              </a:bodyPr>
              <a:lstStyle/>
              <a:p>
                <a:r>
                  <a:rPr lang="en-US" altLang="en-US" sz="2400" dirty="0"/>
                  <a:t>P=0.99</a:t>
                </a:r>
              </a:p>
              <a:p>
                <a:r>
                  <a:rPr lang="en-US" altLang="en-US" sz="2400" dirty="0"/>
                  <a:t>s=2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dirty="0"/>
                  <a:t>= 5% 		=&gt; N=2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dirty="0"/>
                  <a:t>= 50%		=&gt; N=17</a:t>
                </a:r>
              </a:p>
              <a:p>
                <a:r>
                  <a:rPr lang="en-US" altLang="en-US" sz="2400" dirty="0"/>
                  <a:t>s=4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dirty="0"/>
                  <a:t>= 5%		=&gt; N=3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dirty="0"/>
                  <a:t>= 50%		=&gt; N=72</a:t>
                </a:r>
              </a:p>
              <a:p>
                <a:r>
                  <a:rPr lang="en-US" altLang="en-US" sz="2400" dirty="0"/>
                  <a:t>s=8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dirty="0"/>
                  <a:t>= 5%		=&gt; N=5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dirty="0"/>
                  <a:t>= 50%		=&gt; N=1177</a:t>
                </a:r>
              </a:p>
              <a:p>
                <a:endParaRPr lang="en-US" altLang="en-US" sz="2400" dirty="0"/>
              </a:p>
            </p:txBody>
          </p:sp>
        </mc:Choice>
        <mc:Fallback xmlns="">
          <p:sp>
            <p:nvSpPr>
              <p:cNvPr id="105475" name="Rectangle 3">
                <a:extLst>
                  <a:ext uri="{FF2B5EF4-FFF2-40B4-BE49-F238E27FC236}">
                    <a16:creationId xmlns:a16="http://schemas.microsoft.com/office/drawing/2014/main" id="{8AF901AF-028E-E240-9190-5F8ECFA6F0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981200"/>
                <a:ext cx="7315200" cy="4144963"/>
              </a:xfrm>
              <a:blipFill>
                <a:blip r:embed="rId3"/>
                <a:stretch>
                  <a:fillRect l="-1215" t="-1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68BC985-809B-B94F-859D-AEB4054DB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273050"/>
            <a:ext cx="3155950" cy="3155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86C2A4-B37D-4649-A3E6-AB2D010FDCE7}"/>
              </a:ext>
            </a:extLst>
          </p:cNvPr>
          <p:cNvSpPr txBox="1"/>
          <p:nvPr/>
        </p:nvSpPr>
        <p:spPr>
          <a:xfrm>
            <a:off x="35257" y="6488668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Wikipedia</a:t>
            </a:r>
          </a:p>
        </p:txBody>
      </p:sp>
    </p:spTree>
    <p:extLst>
      <p:ext uri="{BB962C8B-B14F-4D97-AF65-F5344CB8AC3E}">
        <p14:creationId xmlns:p14="http://schemas.microsoft.com/office/powerpoint/2010/main" val="3605291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AB0D5D6B-3D17-6644-B20B-EDCDFB4DE7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Remarks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523" name="Rectangle 3">
                <a:extLst>
                  <a:ext uri="{FF2B5EF4-FFF2-40B4-BE49-F238E27FC236}">
                    <a16:creationId xmlns:a16="http://schemas.microsoft.com/office/drawing/2014/main" id="{4FBE93FB-4CA2-0B43-ACC7-D7A63E2E7F70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5029200"/>
                <a:ext cx="6934200" cy="1096963"/>
              </a:xfrm>
            </p:spPr>
            <p:txBody>
              <a:bodyPr/>
              <a:lstStyle/>
              <a:p>
                <a:r>
                  <a:rPr lang="en-US" altLang="en-US" sz="2800" dirty="0"/>
                  <a:t>N = f(</a:t>
                </a:r>
                <a14:m>
                  <m:oMath xmlns:m="http://schemas.openxmlformats.org/officeDocument/2006/math">
                    <m:r>
                      <a:rPr lang="en-US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en-US" sz="2800" dirty="0"/>
                  <a:t>), </a:t>
                </a:r>
                <a:r>
                  <a:rPr lang="en-US" altLang="en-US" sz="2800" b="1" dirty="0"/>
                  <a:t>not</a:t>
                </a:r>
                <a:r>
                  <a:rPr lang="en-US" altLang="en-US" sz="2800" dirty="0"/>
                  <a:t> the number of points</a:t>
                </a:r>
              </a:p>
              <a:p>
                <a:r>
                  <a:rPr lang="en-US" altLang="en-US" sz="2800" dirty="0"/>
                  <a:t>N increases steeply with s</a:t>
                </a:r>
              </a:p>
              <a:p>
                <a:endParaRPr lang="en-US" altLang="en-US" sz="2800" dirty="0"/>
              </a:p>
            </p:txBody>
          </p:sp>
        </mc:Choice>
        <mc:Fallback xmlns="">
          <p:sp>
            <p:nvSpPr>
              <p:cNvPr id="107523" name="Rectangle 3">
                <a:extLst>
                  <a:ext uri="{FF2B5EF4-FFF2-40B4-BE49-F238E27FC236}">
                    <a16:creationId xmlns:a16="http://schemas.microsoft.com/office/drawing/2014/main" id="{4FBE93FB-4CA2-0B43-ACC7-D7A63E2E7F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5029200"/>
                <a:ext cx="6934200" cy="1096963"/>
              </a:xfrm>
              <a:blipFill>
                <a:blip r:embed="rId3"/>
                <a:stretch>
                  <a:fillRect l="-1645" t="-6897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8493438-400F-E64B-BA44-3FEBAE303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273050"/>
            <a:ext cx="3155950" cy="3155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E9EFC2-F282-3141-AF8D-CACFE4FF4176}"/>
              </a:ext>
            </a:extLst>
          </p:cNvPr>
          <p:cNvSpPr txBox="1"/>
          <p:nvPr/>
        </p:nvSpPr>
        <p:spPr>
          <a:xfrm>
            <a:off x="35257" y="6488668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Wikipedia</a:t>
            </a:r>
          </a:p>
        </p:txBody>
      </p:sp>
    </p:spTree>
    <p:extLst>
      <p:ext uri="{BB962C8B-B14F-4D97-AF65-F5344CB8AC3E}">
        <p14:creationId xmlns:p14="http://schemas.microsoft.com/office/powerpoint/2010/main" val="10023132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307D4808-B54E-B341-B999-86C64C70BE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Distance Threshold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5D009527-658C-4A4C-BC19-5F93BB3711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514600"/>
            <a:ext cx="8229600" cy="36115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Requires noise distribution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Gaussian noise with </a:t>
            </a:r>
            <a:r>
              <a:rPr lang="en-US" altLang="en-US" dirty="0">
                <a:sym typeface="Symbol" pitchFamily="2" charset="2"/>
              </a:rPr>
              <a:t></a:t>
            </a: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Chi-squared distribution with DOF m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95% cumulative: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Line, F: m=1, t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=3.84 </a:t>
            </a:r>
            <a:r>
              <a:rPr lang="en-US" altLang="en-US" dirty="0">
                <a:ea typeface="ＭＳ Ｐゴシック" panose="020B0600070205080204" pitchFamily="34" charset="-128"/>
                <a:sym typeface="Symbol" pitchFamily="2" charset="2"/>
              </a:rPr>
              <a:t>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2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Translation, homography: m=2, t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=5.99 </a:t>
            </a:r>
            <a:r>
              <a:rPr lang="en-US" altLang="en-US" dirty="0">
                <a:ea typeface="ＭＳ Ｐゴシック" panose="020B0600070205080204" pitchFamily="34" charset="-128"/>
                <a:sym typeface="Symbol" pitchFamily="2" charset="2"/>
              </a:rPr>
              <a:t>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2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dirty="0"/>
              <a:t>I.e. -&gt; 95% prob that d&lt;t is inlier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427758-BE47-B440-AB50-EC44C9086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273050"/>
            <a:ext cx="3155950" cy="3155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A32437-4927-6B44-8DA5-E4F9C6812976}"/>
              </a:ext>
            </a:extLst>
          </p:cNvPr>
          <p:cNvSpPr txBox="1"/>
          <p:nvPr/>
        </p:nvSpPr>
        <p:spPr>
          <a:xfrm>
            <a:off x="35257" y="6488668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Wikipedia</a:t>
            </a:r>
          </a:p>
        </p:txBody>
      </p:sp>
    </p:spTree>
    <p:extLst>
      <p:ext uri="{BB962C8B-B14F-4D97-AF65-F5344CB8AC3E}">
        <p14:creationId xmlns:p14="http://schemas.microsoft.com/office/powerpoint/2010/main" val="1310501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6059D3F9-C2B1-3748-A132-8671C00EDE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Threshold 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571" name="Rectangle 3">
                <a:extLst>
                  <a:ext uri="{FF2B5EF4-FFF2-40B4-BE49-F238E27FC236}">
                    <a16:creationId xmlns:a16="http://schemas.microsoft.com/office/drawing/2014/main" id="{45A8388B-63BC-E040-A791-02B2B6E1F979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4267200"/>
                <a:ext cx="6934200" cy="1858963"/>
              </a:xfrm>
            </p:spPr>
            <p:txBody>
              <a:bodyPr/>
              <a:lstStyle/>
              <a:p>
                <a:r>
                  <a:rPr lang="en-US" altLang="en-US" dirty="0"/>
                  <a:t>Terminate if |D</a:t>
                </a:r>
                <a:r>
                  <a:rPr lang="en-US" altLang="en-US" baseline="-25000" dirty="0"/>
                  <a:t>i</a:t>
                </a:r>
                <a:r>
                  <a:rPr lang="en-US" altLang="en-US" dirty="0"/>
                  <a:t>|&gt;T</a:t>
                </a:r>
              </a:p>
              <a:p>
                <a:r>
                  <a:rPr lang="en-US" altLang="en-US" dirty="0"/>
                  <a:t>Rule of thumb: T </a:t>
                </a:r>
                <a:r>
                  <a:rPr lang="en-US" altLang="en-US" dirty="0">
                    <a:sym typeface="Symbol" pitchFamily="2" charset="2"/>
                  </a:rPr>
                  <a:t></a:t>
                </a:r>
                <a:r>
                  <a:rPr lang="en-US" altLang="en-US" dirty="0"/>
                  <a:t> #inliers</a:t>
                </a:r>
              </a:p>
              <a:p>
                <a:r>
                  <a:rPr lang="en-US" altLang="en-US" dirty="0"/>
                  <a:t>So, T = (1-</a:t>
                </a:r>
                <a:r>
                  <a:rPr lang="en-US" alt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en-US" dirty="0"/>
                  <a:t>)n = </a:t>
                </a:r>
                <a:r>
                  <a:rPr lang="en-US" altLang="en-US" dirty="0" err="1"/>
                  <a:t>pn</a:t>
                </a:r>
                <a:endParaRPr lang="en-US" altLang="en-US" dirty="0"/>
              </a:p>
            </p:txBody>
          </p:sp>
        </mc:Choice>
        <mc:Fallback xmlns="">
          <p:sp>
            <p:nvSpPr>
              <p:cNvPr id="109571" name="Rectangle 3">
                <a:extLst>
                  <a:ext uri="{FF2B5EF4-FFF2-40B4-BE49-F238E27FC236}">
                    <a16:creationId xmlns:a16="http://schemas.microsoft.com/office/drawing/2014/main" id="{45A8388B-63BC-E040-A791-02B2B6E1F9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4267200"/>
                <a:ext cx="6934200" cy="1858963"/>
              </a:xfrm>
              <a:blipFill>
                <a:blip r:embed="rId3"/>
                <a:stretch>
                  <a:fillRect l="-2194" t="-4762"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1957643-E504-FE4A-B037-6503BE74B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273050"/>
            <a:ext cx="3155950" cy="3155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4C79B2-0E99-BE4A-82AC-E635FE3D3F7A}"/>
              </a:ext>
            </a:extLst>
          </p:cNvPr>
          <p:cNvSpPr txBox="1"/>
          <p:nvPr/>
        </p:nvSpPr>
        <p:spPr>
          <a:xfrm>
            <a:off x="35257" y="6488668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Wikipedia</a:t>
            </a:r>
          </a:p>
        </p:txBody>
      </p:sp>
    </p:spTree>
    <p:extLst>
      <p:ext uri="{BB962C8B-B14F-4D97-AF65-F5344CB8AC3E}">
        <p14:creationId xmlns:p14="http://schemas.microsoft.com/office/powerpoint/2010/main" val="5353806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E9812E26-63D0-8D48-B34C-641B7BBC50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Adaptive 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1619" name="Rectangle 3">
                <a:extLst>
                  <a:ext uri="{FF2B5EF4-FFF2-40B4-BE49-F238E27FC236}">
                    <a16:creationId xmlns:a16="http://schemas.microsoft.com/office/drawing/2014/main" id="{5101CDBF-936C-774C-A9E0-4D314C19D014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3048000"/>
                <a:ext cx="7543800" cy="3078163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altLang="en-US" sz="2800" dirty="0"/>
                  <a:t>When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en-US" sz="2800" dirty="0"/>
                  <a:t> is unknown ?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altLang="en-US" sz="2800" dirty="0"/>
                  <a:t>Start with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en-US" sz="2800" dirty="0"/>
                  <a:t> = 50%, N=inf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altLang="en-US" sz="2800" dirty="0"/>
                  <a:t>Repeat: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altLang="en-US" sz="2400" dirty="0">
                    <a:ea typeface="ＭＳ Ｐゴシック" panose="020B0600070205080204" pitchFamily="34" charset="-128"/>
                  </a:rPr>
                  <a:t>Sample s, fit model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altLang="en-US" sz="2400" dirty="0">
                    <a:ea typeface="ＭＳ Ｐゴシック" panose="020B0600070205080204" pitchFamily="34" charset="-128"/>
                  </a:rPr>
                  <a:t>update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en-US" sz="2400" dirty="0">
                    <a:ea typeface="ＭＳ Ｐゴシック" panose="020B0600070205080204" pitchFamily="34" charset="-128"/>
                  </a:rPr>
                  <a:t> as |outliers|/n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altLang="en-US" sz="2400" dirty="0">
                    <a:ea typeface="ＭＳ Ｐゴシック" panose="020B0600070205080204" pitchFamily="34" charset="-128"/>
                  </a:rPr>
                  <a:t>set N=f(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en-US" sz="2400" dirty="0">
                    <a:ea typeface="ＭＳ Ｐゴシック" panose="020B0600070205080204" pitchFamily="34" charset="-128"/>
                  </a:rPr>
                  <a:t>, s, p)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altLang="en-US" sz="2800" dirty="0"/>
                  <a:t>Terminate when N samples seen</a:t>
                </a:r>
              </a:p>
              <a:p>
                <a:pPr>
                  <a:lnSpc>
                    <a:spcPct val="90000"/>
                  </a:lnSpc>
                </a:pPr>
                <a:endParaRPr lang="en-US" altLang="en-US" sz="2800" dirty="0"/>
              </a:p>
              <a:p>
                <a:pPr>
                  <a:lnSpc>
                    <a:spcPct val="90000"/>
                  </a:lnSpc>
                </a:pPr>
                <a:endParaRPr lang="en-US" altLang="en-US" sz="2800" dirty="0"/>
              </a:p>
            </p:txBody>
          </p:sp>
        </mc:Choice>
        <mc:Fallback>
          <p:sp>
            <p:nvSpPr>
              <p:cNvPr id="111619" name="Rectangle 3">
                <a:extLst>
                  <a:ext uri="{FF2B5EF4-FFF2-40B4-BE49-F238E27FC236}">
                    <a16:creationId xmlns:a16="http://schemas.microsoft.com/office/drawing/2014/main" id="{5101CDBF-936C-774C-A9E0-4D314C19D0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3048000"/>
                <a:ext cx="7543800" cy="3078163"/>
              </a:xfrm>
              <a:blipFill>
                <a:blip r:embed="rId3"/>
                <a:stretch>
                  <a:fillRect l="-1513" t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AA702EF-8986-3C43-89B5-DB40848E1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273050"/>
            <a:ext cx="3155950" cy="3155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095CD2-0296-6547-AB35-3C74C204900C}"/>
              </a:ext>
            </a:extLst>
          </p:cNvPr>
          <p:cNvSpPr txBox="1"/>
          <p:nvPr/>
        </p:nvSpPr>
        <p:spPr>
          <a:xfrm>
            <a:off x="35257" y="6488668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Wikipedia</a:t>
            </a:r>
          </a:p>
        </p:txBody>
      </p:sp>
    </p:spTree>
    <p:extLst>
      <p:ext uri="{BB962C8B-B14F-4D97-AF65-F5344CB8AC3E}">
        <p14:creationId xmlns:p14="http://schemas.microsoft.com/office/powerpoint/2010/main" val="20448011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39A19772-982A-A642-B6F5-367B6A222E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Summary: RANSAC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E5B7BDF1-A690-1643-8DC4-4CBD6215EF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7813" y="1885950"/>
            <a:ext cx="8866187" cy="4171950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Objective: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Robust fit of a model to data D</a:t>
            </a:r>
          </a:p>
          <a:p>
            <a:r>
              <a:rPr lang="en-US" altLang="en-US" dirty="0"/>
              <a:t>Algorithm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Randomly select s points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Instantiate a model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Get consensus set D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i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If |D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|&gt;T, terminate and return model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Repeat for N trials, return model with max |D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|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7C03A6-F2E6-3447-A107-DE8B010C5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273050"/>
            <a:ext cx="3155950" cy="3155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BCA88B-6716-6F41-BF78-69D61C6528F3}"/>
              </a:ext>
            </a:extLst>
          </p:cNvPr>
          <p:cNvSpPr txBox="1"/>
          <p:nvPr/>
        </p:nvSpPr>
        <p:spPr>
          <a:xfrm>
            <a:off x="35257" y="6488668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Wikipedia</a:t>
            </a:r>
          </a:p>
        </p:txBody>
      </p:sp>
    </p:spTree>
    <p:extLst>
      <p:ext uri="{BB962C8B-B14F-4D97-AF65-F5344CB8AC3E}">
        <p14:creationId xmlns:p14="http://schemas.microsoft.com/office/powerpoint/2010/main" val="18704991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2020B-823C-CC42-9BC3-BF18B5B4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in VR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272A94-5ACD-7D4C-B8E4-C3440AE0E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98309"/>
            <a:ext cx="8229600" cy="43201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7F0EDA-54B0-7F4D-976D-BB102AA22386}"/>
              </a:ext>
            </a:extLst>
          </p:cNvPr>
          <p:cNvSpPr/>
          <p:nvPr/>
        </p:nvSpPr>
        <p:spPr>
          <a:xfrm>
            <a:off x="2743200" y="6162258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https://youtu.be/nrj3JE-NHMw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1360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C65D4-24F7-E74A-9B3A-9D596847D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2D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277FB-EE5D-3140-BA5F-8D2BC9D77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750860"/>
            <a:ext cx="8229600" cy="26971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Input:</a:t>
            </a:r>
          </a:p>
          <a:p>
            <a:pPr lvl="1"/>
            <a:r>
              <a:rPr lang="en-US" dirty="0"/>
              <a:t>A set of matches {(x</a:t>
            </a:r>
            <a:r>
              <a:rPr lang="en-US" baseline="-25000" dirty="0"/>
              <a:t>i</a:t>
            </a:r>
            <a:r>
              <a:rPr lang="en-US" dirty="0"/>
              <a:t>, x</a:t>
            </a:r>
            <a:r>
              <a:rPr lang="en-US" baseline="-25000" dirty="0"/>
              <a:t>i</a:t>
            </a:r>
            <a:r>
              <a:rPr lang="en-US" dirty="0"/>
              <a:t>’)}</a:t>
            </a:r>
          </a:p>
          <a:p>
            <a:pPr lvl="1"/>
            <a:r>
              <a:rPr lang="en-US" dirty="0"/>
              <a:t>A parametric model f(x; p)</a:t>
            </a:r>
          </a:p>
          <a:p>
            <a:r>
              <a:rPr lang="en-US" dirty="0"/>
              <a:t>Output:</a:t>
            </a:r>
          </a:p>
          <a:p>
            <a:pPr lvl="1"/>
            <a:r>
              <a:rPr lang="en-US" dirty="0"/>
              <a:t>Best model p*</a:t>
            </a:r>
          </a:p>
          <a:p>
            <a:r>
              <a:rPr lang="en-US" dirty="0"/>
              <a:t>How?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A3AD9-EE9C-1C45-A244-4B3FDE4B8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330" b="16430"/>
          <a:stretch/>
        </p:blipFill>
        <p:spPr>
          <a:xfrm>
            <a:off x="685800" y="968991"/>
            <a:ext cx="3429000" cy="2557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3AF252-692C-2E49-BFDB-88F87B80B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30" t="16430"/>
          <a:stretch/>
        </p:blipFill>
        <p:spPr>
          <a:xfrm>
            <a:off x="4800600" y="1066800"/>
            <a:ext cx="3429000" cy="255781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162039-FE77-EB4C-822D-9D3352066081}"/>
              </a:ext>
            </a:extLst>
          </p:cNvPr>
          <p:cNvCxnSpPr/>
          <p:nvPr/>
        </p:nvCxnSpPr>
        <p:spPr>
          <a:xfrm flipV="1">
            <a:off x="3581400" y="2247900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FA802E-1345-BD4E-8C5D-C0543FF5D429}"/>
              </a:ext>
            </a:extLst>
          </p:cNvPr>
          <p:cNvCxnSpPr/>
          <p:nvPr/>
        </p:nvCxnSpPr>
        <p:spPr>
          <a:xfrm flipV="1">
            <a:off x="3764507" y="2659039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99FDB2-A4C3-A04B-ABA0-F7C465930BD5}"/>
              </a:ext>
            </a:extLst>
          </p:cNvPr>
          <p:cNvCxnSpPr/>
          <p:nvPr/>
        </p:nvCxnSpPr>
        <p:spPr>
          <a:xfrm flipV="1">
            <a:off x="3733800" y="1893343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B73C66-111B-FB42-8A84-D1B250BA651F}"/>
              </a:ext>
            </a:extLst>
          </p:cNvPr>
          <p:cNvCxnSpPr/>
          <p:nvPr/>
        </p:nvCxnSpPr>
        <p:spPr>
          <a:xfrm flipV="1">
            <a:off x="3886200" y="1571767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D8E7F90-5453-7A40-A9D7-765E701BE4C9}"/>
              </a:ext>
            </a:extLst>
          </p:cNvPr>
          <p:cNvSpPr txBox="1"/>
          <p:nvPr/>
        </p:nvSpPr>
        <p:spPr>
          <a:xfrm>
            <a:off x="35257" y="6488668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Szeliski book</a:t>
            </a:r>
          </a:p>
        </p:txBody>
      </p:sp>
    </p:spTree>
    <p:extLst>
      <p:ext uri="{BB962C8B-B14F-4D97-AF65-F5344CB8AC3E}">
        <p14:creationId xmlns:p14="http://schemas.microsoft.com/office/powerpoint/2010/main" val="2129516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C65D4-24F7-E74A-9B3A-9D596847D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277FB-EE5D-3140-BA5F-8D2BC9D77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750860"/>
            <a:ext cx="8229600" cy="26971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Input:</a:t>
            </a:r>
          </a:p>
          <a:p>
            <a:pPr lvl="1"/>
            <a:r>
              <a:rPr lang="en-US" dirty="0"/>
              <a:t>A set of matches {(x</a:t>
            </a:r>
            <a:r>
              <a:rPr lang="en-US" baseline="-25000" dirty="0"/>
              <a:t>i</a:t>
            </a:r>
            <a:r>
              <a:rPr lang="en-US" dirty="0"/>
              <a:t>, x</a:t>
            </a:r>
            <a:r>
              <a:rPr lang="en-US" baseline="-25000" dirty="0"/>
              <a:t>i</a:t>
            </a:r>
            <a:r>
              <a:rPr lang="en-US" dirty="0"/>
              <a:t>’)}</a:t>
            </a:r>
          </a:p>
          <a:p>
            <a:pPr lvl="1"/>
            <a:r>
              <a:rPr lang="en-US" dirty="0"/>
              <a:t>A parametric model f(x; p)</a:t>
            </a:r>
          </a:p>
          <a:p>
            <a:r>
              <a:rPr lang="en-US" dirty="0"/>
              <a:t>Output:</a:t>
            </a:r>
          </a:p>
          <a:p>
            <a:pPr lvl="1"/>
            <a:r>
              <a:rPr lang="en-US" dirty="0"/>
              <a:t>Best model p*</a:t>
            </a:r>
          </a:p>
          <a:p>
            <a:r>
              <a:rPr lang="en-US" dirty="0"/>
              <a:t>How?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A3AD9-EE9C-1C45-A244-4B3FDE4B8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330" b="16430"/>
          <a:stretch/>
        </p:blipFill>
        <p:spPr>
          <a:xfrm>
            <a:off x="685800" y="968991"/>
            <a:ext cx="3429000" cy="2557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3AF252-692C-2E49-BFDB-88F87B80B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30" t="16430"/>
          <a:stretch/>
        </p:blipFill>
        <p:spPr>
          <a:xfrm>
            <a:off x="4800600" y="1066800"/>
            <a:ext cx="3429000" cy="255781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162039-FE77-EB4C-822D-9D3352066081}"/>
              </a:ext>
            </a:extLst>
          </p:cNvPr>
          <p:cNvCxnSpPr/>
          <p:nvPr/>
        </p:nvCxnSpPr>
        <p:spPr>
          <a:xfrm flipV="1">
            <a:off x="3581400" y="2247900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FA802E-1345-BD4E-8C5D-C0543FF5D429}"/>
              </a:ext>
            </a:extLst>
          </p:cNvPr>
          <p:cNvCxnSpPr/>
          <p:nvPr/>
        </p:nvCxnSpPr>
        <p:spPr>
          <a:xfrm flipV="1">
            <a:off x="3764507" y="2659039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99FDB2-A4C3-A04B-ABA0-F7C465930BD5}"/>
              </a:ext>
            </a:extLst>
          </p:cNvPr>
          <p:cNvCxnSpPr/>
          <p:nvPr/>
        </p:nvCxnSpPr>
        <p:spPr>
          <a:xfrm flipV="1">
            <a:off x="3733800" y="1893343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B73C66-111B-FB42-8A84-D1B250BA651F}"/>
              </a:ext>
            </a:extLst>
          </p:cNvPr>
          <p:cNvCxnSpPr/>
          <p:nvPr/>
        </p:nvCxnSpPr>
        <p:spPr>
          <a:xfrm flipV="1">
            <a:off x="3886200" y="1571767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D8E7F90-5453-7A40-A9D7-765E701BE4C9}"/>
              </a:ext>
            </a:extLst>
          </p:cNvPr>
          <p:cNvSpPr txBox="1"/>
          <p:nvPr/>
        </p:nvSpPr>
        <p:spPr>
          <a:xfrm>
            <a:off x="35257" y="6488668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Szeliski book</a:t>
            </a:r>
          </a:p>
        </p:txBody>
      </p:sp>
    </p:spTree>
    <p:extLst>
      <p:ext uri="{BB962C8B-B14F-4D97-AF65-F5344CB8AC3E}">
        <p14:creationId xmlns:p14="http://schemas.microsoft.com/office/powerpoint/2010/main" val="16817274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C65D4-24F7-E74A-9B3A-9D596847D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2895600" cy="2133600"/>
          </a:xfrm>
        </p:spPr>
        <p:txBody>
          <a:bodyPr/>
          <a:lstStyle/>
          <a:p>
            <a:r>
              <a:rPr lang="en-US" dirty="0"/>
              <a:t>Now: 3D-2D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277FB-EE5D-3140-BA5F-8D2BC9D77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750860"/>
            <a:ext cx="8229600" cy="26971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Input:</a:t>
            </a:r>
          </a:p>
          <a:p>
            <a:pPr lvl="1"/>
            <a:r>
              <a:rPr lang="en-US" dirty="0"/>
              <a:t>A set of 3D-&gt;2D matches {(X</a:t>
            </a:r>
            <a:r>
              <a:rPr lang="en-US" baseline="-25000" dirty="0"/>
              <a:t>i</a:t>
            </a:r>
            <a:r>
              <a:rPr lang="en-US" dirty="0"/>
              <a:t>, x</a:t>
            </a:r>
            <a:r>
              <a:rPr lang="en-US" baseline="-25000" dirty="0"/>
              <a:t>i</a:t>
            </a:r>
            <a:r>
              <a:rPr lang="en-US" dirty="0"/>
              <a:t>)}</a:t>
            </a:r>
          </a:p>
          <a:p>
            <a:pPr lvl="1"/>
            <a:r>
              <a:rPr lang="en-US" dirty="0"/>
              <a:t>A parametric model f(X; p)</a:t>
            </a:r>
          </a:p>
          <a:p>
            <a:r>
              <a:rPr lang="en-US" dirty="0"/>
              <a:t>Output:</a:t>
            </a:r>
          </a:p>
          <a:p>
            <a:pPr lvl="1"/>
            <a:r>
              <a:rPr lang="en-US" dirty="0"/>
              <a:t>Best model p*</a:t>
            </a:r>
          </a:p>
          <a:p>
            <a:r>
              <a:rPr lang="en-US" dirty="0"/>
              <a:t>How?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8E7F90-5453-7A40-A9D7-765E701BE4C9}"/>
              </a:ext>
            </a:extLst>
          </p:cNvPr>
          <p:cNvSpPr txBox="1"/>
          <p:nvPr/>
        </p:nvSpPr>
        <p:spPr>
          <a:xfrm>
            <a:off x="35257" y="6488668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Szeliski book</a:t>
            </a: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D75ACAEA-C649-AC41-A8C2-5CCE38AB6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2" t="36247" r="18716" b="5980"/>
          <a:stretch>
            <a:fillRect/>
          </a:stretch>
        </p:blipFill>
        <p:spPr bwMode="auto">
          <a:xfrm>
            <a:off x="3810000" y="271166"/>
            <a:ext cx="3068594" cy="372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7861B7C-2853-434A-B5BF-BB8C09EF78D7}"/>
              </a:ext>
            </a:extLst>
          </p:cNvPr>
          <p:cNvGrpSpPr/>
          <p:nvPr/>
        </p:nvGrpSpPr>
        <p:grpSpPr>
          <a:xfrm>
            <a:off x="3886200" y="304800"/>
            <a:ext cx="2819400" cy="3429000"/>
            <a:chOff x="3886200" y="304800"/>
            <a:chExt cx="2819400" cy="3429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CC2BA60-9EE0-534B-8FFE-C306ED890AAD}"/>
                </a:ext>
              </a:extLst>
            </p:cNvPr>
            <p:cNvSpPr/>
            <p:nvPr/>
          </p:nvSpPr>
          <p:spPr>
            <a:xfrm>
              <a:off x="5181600" y="304800"/>
              <a:ext cx="162697" cy="152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5DCD626-ACC6-1946-91F7-626AAFB603AC}"/>
                </a:ext>
              </a:extLst>
            </p:cNvPr>
            <p:cNvSpPr/>
            <p:nvPr/>
          </p:nvSpPr>
          <p:spPr>
            <a:xfrm>
              <a:off x="6542903" y="457200"/>
              <a:ext cx="162697" cy="152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07B63A0-A1EA-D947-81BB-317D03BF1EC7}"/>
                </a:ext>
              </a:extLst>
            </p:cNvPr>
            <p:cNvSpPr/>
            <p:nvPr/>
          </p:nvSpPr>
          <p:spPr>
            <a:xfrm>
              <a:off x="6324600" y="2819400"/>
              <a:ext cx="162697" cy="152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F7FCD98-B7DA-B74D-9CD7-780BECC3670C}"/>
                </a:ext>
              </a:extLst>
            </p:cNvPr>
            <p:cNvSpPr/>
            <p:nvPr/>
          </p:nvSpPr>
          <p:spPr>
            <a:xfrm>
              <a:off x="5095103" y="2362200"/>
              <a:ext cx="162697" cy="152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F2FA9CE-B769-D74D-A386-6446597F306B}"/>
                </a:ext>
              </a:extLst>
            </p:cNvPr>
            <p:cNvSpPr/>
            <p:nvPr/>
          </p:nvSpPr>
          <p:spPr>
            <a:xfrm>
              <a:off x="4038600" y="2895600"/>
              <a:ext cx="162697" cy="152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8E743E1-D32A-CF4D-92C0-E15DE7746399}"/>
                </a:ext>
              </a:extLst>
            </p:cNvPr>
            <p:cNvSpPr/>
            <p:nvPr/>
          </p:nvSpPr>
          <p:spPr>
            <a:xfrm>
              <a:off x="3886200" y="457200"/>
              <a:ext cx="162697" cy="152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617ACD0-AF85-884A-AC22-D416526F888A}"/>
                </a:ext>
              </a:extLst>
            </p:cNvPr>
            <p:cNvSpPr/>
            <p:nvPr/>
          </p:nvSpPr>
          <p:spPr>
            <a:xfrm>
              <a:off x="5334000" y="3581400"/>
              <a:ext cx="162697" cy="152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866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C65D4-24F7-E74A-9B3A-9D596847D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2895600" cy="2133600"/>
          </a:xfrm>
        </p:spPr>
        <p:txBody>
          <a:bodyPr/>
          <a:lstStyle/>
          <a:p>
            <a:r>
              <a:rPr lang="en-US" dirty="0"/>
              <a:t>Pose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277FB-EE5D-3140-BA5F-8D2BC9D77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750860"/>
            <a:ext cx="8229600" cy="26971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Input:</a:t>
            </a:r>
          </a:p>
          <a:p>
            <a:pPr lvl="1"/>
            <a:r>
              <a:rPr lang="en-US" dirty="0"/>
              <a:t>A set of 2D measurements x</a:t>
            </a:r>
            <a:r>
              <a:rPr lang="en-US" baseline="-25000" dirty="0"/>
              <a:t>i</a:t>
            </a:r>
            <a:r>
              <a:rPr lang="en-US" dirty="0"/>
              <a:t> of known 3D points X</a:t>
            </a:r>
            <a:r>
              <a:rPr lang="en-US" baseline="-25000" dirty="0"/>
              <a:t>i</a:t>
            </a:r>
          </a:p>
          <a:p>
            <a:pPr lvl="1"/>
            <a:r>
              <a:rPr lang="en-US" dirty="0"/>
              <a:t>Parametric model is camera matrix P, i.e., x = f(X; P) </a:t>
            </a:r>
          </a:p>
          <a:p>
            <a:r>
              <a:rPr lang="en-US" dirty="0"/>
              <a:t>Output:</a:t>
            </a:r>
          </a:p>
          <a:p>
            <a:pPr lvl="1"/>
            <a:r>
              <a:rPr lang="en-US" dirty="0"/>
              <a:t>Best camera matrix P</a:t>
            </a:r>
          </a:p>
          <a:p>
            <a:r>
              <a:rPr lang="en-US" dirty="0"/>
              <a:t>How?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8E7F90-5453-7A40-A9D7-765E701BE4C9}"/>
              </a:ext>
            </a:extLst>
          </p:cNvPr>
          <p:cNvSpPr txBox="1"/>
          <p:nvPr/>
        </p:nvSpPr>
        <p:spPr>
          <a:xfrm>
            <a:off x="35257" y="6488668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Szeliski book</a:t>
            </a: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D75ACAEA-C649-AC41-A8C2-5CCE38AB6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2" t="36247" r="18716" b="5980"/>
          <a:stretch>
            <a:fillRect/>
          </a:stretch>
        </p:blipFill>
        <p:spPr bwMode="auto">
          <a:xfrm>
            <a:off x="3810000" y="271166"/>
            <a:ext cx="3068594" cy="372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7861B7C-2853-434A-B5BF-BB8C09EF78D7}"/>
              </a:ext>
            </a:extLst>
          </p:cNvPr>
          <p:cNvGrpSpPr/>
          <p:nvPr/>
        </p:nvGrpSpPr>
        <p:grpSpPr>
          <a:xfrm>
            <a:off x="3886200" y="304800"/>
            <a:ext cx="2819400" cy="3429000"/>
            <a:chOff x="3886200" y="304800"/>
            <a:chExt cx="2819400" cy="3429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CC2BA60-9EE0-534B-8FFE-C306ED890AAD}"/>
                </a:ext>
              </a:extLst>
            </p:cNvPr>
            <p:cNvSpPr/>
            <p:nvPr/>
          </p:nvSpPr>
          <p:spPr>
            <a:xfrm>
              <a:off x="5181600" y="304800"/>
              <a:ext cx="162697" cy="152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5DCD626-ACC6-1946-91F7-626AAFB603AC}"/>
                </a:ext>
              </a:extLst>
            </p:cNvPr>
            <p:cNvSpPr/>
            <p:nvPr/>
          </p:nvSpPr>
          <p:spPr>
            <a:xfrm>
              <a:off x="6542903" y="457200"/>
              <a:ext cx="162697" cy="152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07B63A0-A1EA-D947-81BB-317D03BF1EC7}"/>
                </a:ext>
              </a:extLst>
            </p:cNvPr>
            <p:cNvSpPr/>
            <p:nvPr/>
          </p:nvSpPr>
          <p:spPr>
            <a:xfrm>
              <a:off x="6324600" y="2819400"/>
              <a:ext cx="162697" cy="152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F7FCD98-B7DA-B74D-9CD7-780BECC3670C}"/>
                </a:ext>
              </a:extLst>
            </p:cNvPr>
            <p:cNvSpPr/>
            <p:nvPr/>
          </p:nvSpPr>
          <p:spPr>
            <a:xfrm>
              <a:off x="5095103" y="2362200"/>
              <a:ext cx="162697" cy="152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F2FA9CE-B769-D74D-A386-6446597F306B}"/>
                </a:ext>
              </a:extLst>
            </p:cNvPr>
            <p:cNvSpPr/>
            <p:nvPr/>
          </p:nvSpPr>
          <p:spPr>
            <a:xfrm>
              <a:off x="4038600" y="2895600"/>
              <a:ext cx="162697" cy="152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8E743E1-D32A-CF4D-92C0-E15DE7746399}"/>
                </a:ext>
              </a:extLst>
            </p:cNvPr>
            <p:cNvSpPr/>
            <p:nvPr/>
          </p:nvSpPr>
          <p:spPr>
            <a:xfrm>
              <a:off x="3886200" y="457200"/>
              <a:ext cx="162697" cy="152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617ACD0-AF85-884A-AC22-D416526F888A}"/>
                </a:ext>
              </a:extLst>
            </p:cNvPr>
            <p:cNvSpPr/>
            <p:nvPr/>
          </p:nvSpPr>
          <p:spPr>
            <a:xfrm>
              <a:off x="5334000" y="3581400"/>
              <a:ext cx="162697" cy="152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63867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3901D7-BA63-7446-B041-366C4E874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909" y="939800"/>
            <a:ext cx="4737244" cy="2565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7FFEE9-909E-1746-8839-DD3BA56E9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165" y="4648200"/>
            <a:ext cx="3241702" cy="1587500"/>
          </a:xfrm>
          <a:prstGeom prst="rect">
            <a:avLst/>
          </a:prstGeom>
        </p:spPr>
      </p:pic>
      <p:sp>
        <p:nvSpPr>
          <p:cNvPr id="55299" name="Rectangle 2">
            <a:extLst>
              <a:ext uri="{FF2B5EF4-FFF2-40B4-BE49-F238E27FC236}">
                <a16:creationId xmlns:a16="http://schemas.microsoft.com/office/drawing/2014/main" id="{C3AC08F7-DEF3-AA41-9018-66B4A15436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en-US" dirty="0">
                <a:ea typeface="ＭＳ Ｐゴシック" panose="020B0600070205080204" pitchFamily="34" charset="-128"/>
              </a:rPr>
              <a:t>Review: Projective Camera Matrix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E9A290-8ACB-2242-95C1-A3310C742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295400"/>
            <a:ext cx="8458200" cy="4940300"/>
          </a:xfrm>
        </p:spPr>
        <p:txBody>
          <a:bodyPr>
            <a:normAutofit/>
          </a:bodyPr>
          <a:lstStyle/>
          <a:p>
            <a:r>
              <a:rPr lang="en-US" dirty="0"/>
              <a:t>Chapter 2 in book</a:t>
            </a:r>
          </a:p>
          <a:p>
            <a:r>
              <a:rPr lang="en-US" dirty="0"/>
              <a:t>Homogeneous </a:t>
            </a:r>
            <a:r>
              <a:rPr lang="en-US" dirty="0" err="1"/>
              <a:t>coord</a:t>
            </a:r>
            <a:r>
              <a:rPr lang="en-US" dirty="0"/>
              <a:t>.</a:t>
            </a:r>
          </a:p>
          <a:p>
            <a:r>
              <a:rPr lang="en-US" dirty="0"/>
              <a:t>3D TO 2D projection: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		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K[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R|t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]X = PX</a:t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3x4 camera matrix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3x3 calibration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4292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obscura">
            <a:extLst>
              <a:ext uri="{FF2B5EF4-FFF2-40B4-BE49-F238E27FC236}">
                <a16:creationId xmlns:a16="http://schemas.microsoft.com/office/drawing/2014/main" id="{AFB3A258-9925-D640-BECE-08E68499D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18000" contrast="30000"/>
            <a:alphaModFix amt="35000"/>
          </a:blip>
          <a:srcRect l="2309" t="2110" r="2077" b="3014"/>
          <a:stretch>
            <a:fillRect/>
          </a:stretch>
        </p:blipFill>
        <p:spPr bwMode="auto">
          <a:xfrm>
            <a:off x="4864355" y="3013990"/>
            <a:ext cx="3929499" cy="298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2">
            <a:extLst>
              <a:ext uri="{FF2B5EF4-FFF2-40B4-BE49-F238E27FC236}">
                <a16:creationId xmlns:a16="http://schemas.microsoft.com/office/drawing/2014/main" id="{1671C9D7-E4F8-EC44-81A5-440EA7BAEC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kumimoji="1" lang="en-US" altLang="en-US" dirty="0">
                <a:ea typeface="ＭＳ Ｐゴシック" panose="020B0600070205080204" pitchFamily="34" charset="-128"/>
              </a:rPr>
              <a:t>Camera Extrinsics: a Pose in 3D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0EA595-C292-A343-92BD-98074E1C8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geometric meaning of R and t ??</a:t>
            </a:r>
          </a:p>
          <a:p>
            <a:r>
              <a:rPr lang="en-US" dirty="0"/>
              <a:t>Intuitive: camera is at a position </a:t>
            </a:r>
            <a:r>
              <a:rPr lang="en-US" baseline="-25000" dirty="0" err="1"/>
              <a:t>w</a:t>
            </a:r>
            <a:r>
              <a:rPr lang="en-US" dirty="0" err="1"/>
              <a:t>t</a:t>
            </a:r>
            <a:r>
              <a:rPr lang="en-US" baseline="-25000" dirty="0" err="1"/>
              <a:t>c</a:t>
            </a:r>
            <a:br>
              <a:rPr lang="en-US" baseline="-25000" dirty="0"/>
            </a:br>
            <a:r>
              <a:rPr lang="en-US" dirty="0"/>
              <a:t>Indices say: camera </a:t>
            </a:r>
            <a:r>
              <a:rPr lang="en-US" i="1" dirty="0"/>
              <a:t>in</a:t>
            </a:r>
            <a:r>
              <a:rPr lang="en-US" dirty="0"/>
              <a:t> world coordinate frame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E94F02-5EFD-8D4E-AC2F-4A64287A24CE}"/>
              </a:ext>
            </a:extLst>
          </p:cNvPr>
          <p:cNvGrpSpPr/>
          <p:nvPr/>
        </p:nvGrpSpPr>
        <p:grpSpPr>
          <a:xfrm>
            <a:off x="-381000" y="2590800"/>
            <a:ext cx="3698875" cy="3987800"/>
            <a:chOff x="3602038" y="1417638"/>
            <a:chExt cx="5278437" cy="5160962"/>
          </a:xfrm>
        </p:grpSpPr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071D9E40-E697-824E-8FF6-E60AA6737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82" t="36247" r="18716" b="5980"/>
            <a:stretch>
              <a:fillRect/>
            </a:stretch>
          </p:blipFill>
          <p:spPr bwMode="auto">
            <a:xfrm>
              <a:off x="4886325" y="1965325"/>
              <a:ext cx="3800475" cy="461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D6EE66C-3351-1946-92D5-216F4181203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083969" y="2961482"/>
              <a:ext cx="3146425" cy="5873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CB36D1-2D47-8B45-B9BB-0AA44C7AFD4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6669088" y="4579938"/>
              <a:ext cx="2211387" cy="106521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F18F424-4F9E-D141-8794-29EFD7C082C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602038" y="4618038"/>
              <a:ext cx="2965450" cy="173196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670743C-32C4-694F-8777-5A3357D0C4CF}"/>
              </a:ext>
            </a:extLst>
          </p:cNvPr>
          <p:cNvCxnSpPr>
            <a:cxnSpLocks/>
          </p:cNvCxnSpPr>
          <p:nvPr/>
        </p:nvCxnSpPr>
        <p:spPr>
          <a:xfrm flipV="1">
            <a:off x="1739317" y="4581826"/>
            <a:ext cx="4356683" cy="4524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9432102-33E1-FC4B-8B7F-56D1B52F128B}"/>
              </a:ext>
            </a:extLst>
          </p:cNvPr>
          <p:cNvSpPr/>
          <p:nvPr/>
        </p:nvSpPr>
        <p:spPr>
          <a:xfrm>
            <a:off x="3917658" y="4115180"/>
            <a:ext cx="577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aseline="-25000" dirty="0" err="1"/>
              <a:t>w</a:t>
            </a:r>
            <a:r>
              <a:rPr lang="en-US" sz="2800" dirty="0" err="1"/>
              <a:t>t</a:t>
            </a:r>
            <a:r>
              <a:rPr lang="en-US" sz="2800" baseline="-25000" dirty="0" err="1"/>
              <a:t>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252234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obscura">
            <a:extLst>
              <a:ext uri="{FF2B5EF4-FFF2-40B4-BE49-F238E27FC236}">
                <a16:creationId xmlns:a16="http://schemas.microsoft.com/office/drawing/2014/main" id="{AFB3A258-9925-D640-BECE-08E68499D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18000" contrast="30000"/>
            <a:alphaModFix amt="35000"/>
          </a:blip>
          <a:srcRect l="2309" t="2110" r="2077" b="3014"/>
          <a:stretch>
            <a:fillRect/>
          </a:stretch>
        </p:blipFill>
        <p:spPr bwMode="auto">
          <a:xfrm>
            <a:off x="4864355" y="3013990"/>
            <a:ext cx="3929499" cy="298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2">
            <a:extLst>
              <a:ext uri="{FF2B5EF4-FFF2-40B4-BE49-F238E27FC236}">
                <a16:creationId xmlns:a16="http://schemas.microsoft.com/office/drawing/2014/main" id="{1671C9D7-E4F8-EC44-81A5-440EA7BAEC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en-US" dirty="0">
                <a:ea typeface="ＭＳ Ｐゴシック" panose="020B0600070205080204" pitchFamily="34" charset="-128"/>
              </a:rPr>
              <a:t>Camera Extrinsics: a Pose in 3D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0EA595-C292-A343-92BD-98074E1C8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geometric meaning of R and t ??</a:t>
            </a:r>
          </a:p>
          <a:p>
            <a:r>
              <a:rPr lang="en-US" dirty="0"/>
              <a:t>Rotation is given by 3x3 matrix </a:t>
            </a:r>
            <a:r>
              <a:rPr lang="en-US" baseline="-25000" dirty="0" err="1"/>
              <a:t>w</a:t>
            </a:r>
            <a:r>
              <a:rPr lang="en-US" dirty="0" err="1"/>
              <a:t>R</a:t>
            </a:r>
            <a:r>
              <a:rPr lang="en-US" baseline="-25000" dirty="0" err="1"/>
              <a:t>c</a:t>
            </a:r>
            <a:r>
              <a:rPr lang="en-US" dirty="0"/>
              <a:t> whose </a:t>
            </a:r>
            <a:r>
              <a:rPr lang="en-US" i="1" dirty="0"/>
              <a:t>columns</a:t>
            </a:r>
            <a:r>
              <a:rPr lang="en-US" dirty="0"/>
              <a:t> are the camera axes </a:t>
            </a:r>
            <a:r>
              <a:rPr lang="en-US" baseline="-25000" dirty="0" err="1">
                <a:solidFill>
                  <a:srgbClr val="FF0000"/>
                </a:solidFill>
              </a:rPr>
              <a:t>w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aseline="-25000" dirty="0" err="1">
                <a:solidFill>
                  <a:srgbClr val="FF0000"/>
                </a:solidFill>
              </a:rPr>
              <a:t>c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baseline="-25000" dirty="0" err="1">
                <a:solidFill>
                  <a:srgbClr val="00B050"/>
                </a:solidFill>
              </a:rPr>
              <a:t>w</a:t>
            </a:r>
            <a:r>
              <a:rPr lang="en-US" dirty="0" err="1">
                <a:solidFill>
                  <a:srgbClr val="00B050"/>
                </a:solidFill>
              </a:rPr>
              <a:t>y</a:t>
            </a:r>
            <a:r>
              <a:rPr lang="en-US" baseline="-25000" dirty="0" err="1">
                <a:solidFill>
                  <a:srgbClr val="00B050"/>
                </a:solidFill>
              </a:rPr>
              <a:t>c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baseline="-25000" dirty="0" err="1">
                <a:solidFill>
                  <a:srgbClr val="0070C0"/>
                </a:solidFill>
              </a:rPr>
              <a:t>w</a:t>
            </a:r>
            <a:r>
              <a:rPr lang="en-US" dirty="0" err="1">
                <a:solidFill>
                  <a:srgbClr val="0070C0"/>
                </a:solidFill>
              </a:rPr>
              <a:t>z</a:t>
            </a:r>
            <a:r>
              <a:rPr lang="en-US" baseline="-25000" dirty="0" err="1">
                <a:solidFill>
                  <a:srgbClr val="0070C0"/>
                </a:solidFill>
              </a:rPr>
              <a:t>c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E94F02-5EFD-8D4E-AC2F-4A64287A24CE}"/>
              </a:ext>
            </a:extLst>
          </p:cNvPr>
          <p:cNvGrpSpPr/>
          <p:nvPr/>
        </p:nvGrpSpPr>
        <p:grpSpPr>
          <a:xfrm>
            <a:off x="-381000" y="2590800"/>
            <a:ext cx="3698875" cy="3987800"/>
            <a:chOff x="3602038" y="1417638"/>
            <a:chExt cx="5278437" cy="5160962"/>
          </a:xfrm>
        </p:grpSpPr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071D9E40-E697-824E-8FF6-E60AA6737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82" t="36247" r="18716" b="5980"/>
            <a:stretch>
              <a:fillRect/>
            </a:stretch>
          </p:blipFill>
          <p:spPr bwMode="auto">
            <a:xfrm>
              <a:off x="4886325" y="1965325"/>
              <a:ext cx="3800475" cy="461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D6EE66C-3351-1946-92D5-216F4181203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083969" y="2961482"/>
              <a:ext cx="3146425" cy="5873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CB36D1-2D47-8B45-B9BB-0AA44C7AFD4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6669088" y="4579938"/>
              <a:ext cx="2211387" cy="106521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F18F424-4F9E-D141-8794-29EFD7C082C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602038" y="4618038"/>
              <a:ext cx="2965450" cy="173196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A03C1CD-92F6-1440-8C09-6BD2ECC91EC9}"/>
              </a:ext>
            </a:extLst>
          </p:cNvPr>
          <p:cNvCxnSpPr>
            <a:cxnSpLocks/>
          </p:cNvCxnSpPr>
          <p:nvPr/>
        </p:nvCxnSpPr>
        <p:spPr>
          <a:xfrm>
            <a:off x="6096000" y="4572000"/>
            <a:ext cx="0" cy="12954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98CE122-B6F3-8E4F-90AA-FE0E105A2E1D}"/>
              </a:ext>
            </a:extLst>
          </p:cNvPr>
          <p:cNvCxnSpPr>
            <a:cxnSpLocks/>
          </p:cNvCxnSpPr>
          <p:nvPr/>
        </p:nvCxnSpPr>
        <p:spPr>
          <a:xfrm flipH="1">
            <a:off x="4841943" y="4572000"/>
            <a:ext cx="1254057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F532A9E-537E-A84F-9B4B-A0EAE82D2AE8}"/>
              </a:ext>
            </a:extLst>
          </p:cNvPr>
          <p:cNvCxnSpPr>
            <a:cxnSpLocks/>
          </p:cNvCxnSpPr>
          <p:nvPr/>
        </p:nvCxnSpPr>
        <p:spPr>
          <a:xfrm flipH="1" flipV="1">
            <a:off x="5715000" y="4038600"/>
            <a:ext cx="381002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4DB0408-EEB7-3549-99D9-2AC772539B40}"/>
              </a:ext>
            </a:extLst>
          </p:cNvPr>
          <p:cNvSpPr/>
          <p:nvPr/>
        </p:nvSpPr>
        <p:spPr>
          <a:xfrm>
            <a:off x="5408902" y="3586163"/>
            <a:ext cx="588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aseline="-25000" dirty="0" err="1">
                <a:solidFill>
                  <a:srgbClr val="FF0000"/>
                </a:solidFill>
              </a:rPr>
              <a:t>w</a:t>
            </a:r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baseline="-25000" dirty="0" err="1">
                <a:solidFill>
                  <a:srgbClr val="FF0000"/>
                </a:solidFill>
              </a:rPr>
              <a:t>c</a:t>
            </a:r>
            <a:endParaRPr lang="en-US" sz="2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806CB8-8C44-A147-8BF4-65D55DD9F1E7}"/>
              </a:ext>
            </a:extLst>
          </p:cNvPr>
          <p:cNvSpPr/>
          <p:nvPr/>
        </p:nvSpPr>
        <p:spPr>
          <a:xfrm>
            <a:off x="5468971" y="5433666"/>
            <a:ext cx="588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aseline="-25000" dirty="0" err="1">
                <a:solidFill>
                  <a:srgbClr val="00B050"/>
                </a:solidFill>
              </a:rPr>
              <a:t>w</a:t>
            </a:r>
            <a:r>
              <a:rPr lang="en-US" sz="2400" dirty="0" err="1">
                <a:solidFill>
                  <a:srgbClr val="00B050"/>
                </a:solidFill>
              </a:rPr>
              <a:t>y</a:t>
            </a:r>
            <a:r>
              <a:rPr lang="en-US" sz="2400" baseline="-25000" dirty="0" err="1">
                <a:solidFill>
                  <a:srgbClr val="00B050"/>
                </a:solidFill>
              </a:rPr>
              <a:t>c</a:t>
            </a:r>
            <a:endParaRPr lang="en-US" sz="2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A31B55-FECF-B943-84F8-1712AFEDE92D}"/>
              </a:ext>
            </a:extLst>
          </p:cNvPr>
          <p:cNvSpPr/>
          <p:nvPr/>
        </p:nvSpPr>
        <p:spPr>
          <a:xfrm>
            <a:off x="4593840" y="4047828"/>
            <a:ext cx="588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aseline="-25000" dirty="0" err="1">
                <a:solidFill>
                  <a:srgbClr val="0070C0"/>
                </a:solidFill>
              </a:rPr>
              <a:t>w</a:t>
            </a:r>
            <a:r>
              <a:rPr lang="en-US" sz="2400" dirty="0" err="1">
                <a:solidFill>
                  <a:srgbClr val="0070C0"/>
                </a:solidFill>
              </a:rPr>
              <a:t>z</a:t>
            </a:r>
            <a:r>
              <a:rPr lang="en-US" sz="2400" baseline="-25000" dirty="0" err="1">
                <a:solidFill>
                  <a:srgbClr val="0070C0"/>
                </a:solidFill>
              </a:rPr>
              <a:t>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19801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obscura">
            <a:extLst>
              <a:ext uri="{FF2B5EF4-FFF2-40B4-BE49-F238E27FC236}">
                <a16:creationId xmlns:a16="http://schemas.microsoft.com/office/drawing/2014/main" id="{AFB3A258-9925-D640-BECE-08E68499D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18000" contrast="30000"/>
            <a:alphaModFix amt="35000"/>
          </a:blip>
          <a:srcRect l="2309" t="2110" r="2077" b="3014"/>
          <a:stretch>
            <a:fillRect/>
          </a:stretch>
        </p:blipFill>
        <p:spPr bwMode="auto">
          <a:xfrm>
            <a:off x="4864355" y="3013990"/>
            <a:ext cx="3929499" cy="298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2">
            <a:extLst>
              <a:ext uri="{FF2B5EF4-FFF2-40B4-BE49-F238E27FC236}">
                <a16:creationId xmlns:a16="http://schemas.microsoft.com/office/drawing/2014/main" id="{1671C9D7-E4F8-EC44-81A5-440EA7BAEC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en-US" dirty="0">
                <a:ea typeface="ＭＳ Ｐゴシック" panose="020B0600070205080204" pitchFamily="34" charset="-128"/>
              </a:rPr>
              <a:t>Camera Extrinsics: a Pose in 3D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0EA595-C292-A343-92BD-98074E1C8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geometric meaning of R and t ??</a:t>
            </a:r>
          </a:p>
          <a:p>
            <a:r>
              <a:rPr lang="en-US" dirty="0"/>
              <a:t>Transforming point X</a:t>
            </a:r>
            <a:r>
              <a:rPr lang="en-US" baseline="-25000" dirty="0"/>
              <a:t>i</a:t>
            </a:r>
            <a:r>
              <a:rPr lang="en-US" dirty="0"/>
              <a:t> from world to camera coordinates: </a:t>
            </a:r>
            <a:r>
              <a:rPr lang="en-US" baseline="-25000" dirty="0" err="1">
                <a:solidFill>
                  <a:srgbClr val="00B0F0"/>
                </a:solidFill>
              </a:rPr>
              <a:t>w</a:t>
            </a:r>
            <a:r>
              <a:rPr lang="en-US" dirty="0" err="1">
                <a:solidFill>
                  <a:srgbClr val="00B0F0"/>
                </a:solidFill>
              </a:rPr>
              <a:t>X</a:t>
            </a:r>
            <a:r>
              <a:rPr lang="en-US" baseline="-25000" dirty="0" err="1">
                <a:solidFill>
                  <a:srgbClr val="00B0F0"/>
                </a:solidFill>
              </a:rPr>
              <a:t>i</a:t>
            </a:r>
            <a:r>
              <a:rPr lang="en-US" dirty="0">
                <a:solidFill>
                  <a:srgbClr val="00B0F0"/>
                </a:solidFill>
              </a:rPr>
              <a:t> –</a:t>
            </a:r>
            <a:r>
              <a:rPr lang="en-US" baseline="-25000" dirty="0">
                <a:solidFill>
                  <a:srgbClr val="00B0F0"/>
                </a:solidFill>
              </a:rPr>
              <a:t> </a:t>
            </a:r>
            <a:r>
              <a:rPr lang="en-US" baseline="-25000" dirty="0" err="1">
                <a:solidFill>
                  <a:srgbClr val="00B0F0"/>
                </a:solidFill>
              </a:rPr>
              <a:t>w</a:t>
            </a:r>
            <a:r>
              <a:rPr lang="en-US" dirty="0" err="1">
                <a:solidFill>
                  <a:srgbClr val="00B0F0"/>
                </a:solidFill>
              </a:rPr>
              <a:t>t</a:t>
            </a:r>
            <a:r>
              <a:rPr lang="en-US" baseline="-25000" dirty="0" err="1">
                <a:solidFill>
                  <a:srgbClr val="00B0F0"/>
                </a:solidFill>
              </a:rPr>
              <a:t>c</a:t>
            </a:r>
            <a:r>
              <a:rPr lang="en-US" baseline="-25000" dirty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=</a:t>
            </a:r>
            <a:r>
              <a:rPr lang="en-US" baseline="-25000" dirty="0">
                <a:solidFill>
                  <a:srgbClr val="00B0F0"/>
                </a:solidFill>
              </a:rPr>
              <a:t> </a:t>
            </a:r>
            <a:r>
              <a:rPr lang="en-US" baseline="-25000" dirty="0" err="1">
                <a:solidFill>
                  <a:srgbClr val="00B0F0"/>
                </a:solidFill>
              </a:rPr>
              <a:t>w</a:t>
            </a:r>
            <a:r>
              <a:rPr lang="en-US" dirty="0" err="1">
                <a:solidFill>
                  <a:srgbClr val="00B0F0"/>
                </a:solidFill>
              </a:rPr>
              <a:t>R</a:t>
            </a:r>
            <a:r>
              <a:rPr lang="en-US" baseline="-25000" dirty="0" err="1">
                <a:solidFill>
                  <a:srgbClr val="00B0F0"/>
                </a:solidFill>
              </a:rPr>
              <a:t>c</a:t>
            </a:r>
            <a:r>
              <a:rPr lang="en-US" baseline="-25000" dirty="0">
                <a:solidFill>
                  <a:srgbClr val="00B0F0"/>
                </a:solidFill>
              </a:rPr>
              <a:t> </a:t>
            </a:r>
            <a:r>
              <a:rPr lang="en-US" baseline="-25000" dirty="0" err="1">
                <a:solidFill>
                  <a:srgbClr val="00B0F0"/>
                </a:solidFill>
              </a:rPr>
              <a:t>c</a:t>
            </a:r>
            <a:r>
              <a:rPr lang="en-US" dirty="0" err="1">
                <a:solidFill>
                  <a:srgbClr val="00B0F0"/>
                </a:solidFill>
              </a:rPr>
              <a:t>X</a:t>
            </a:r>
            <a:r>
              <a:rPr lang="en-US" baseline="-25000" dirty="0" err="1">
                <a:solidFill>
                  <a:srgbClr val="00B0F0"/>
                </a:solidFill>
              </a:rPr>
              <a:t>i</a:t>
            </a:r>
            <a:r>
              <a:rPr lang="en-US" dirty="0">
                <a:solidFill>
                  <a:srgbClr val="00B0F0"/>
                </a:solidFill>
              </a:rPr>
              <a:t> 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E94F02-5EFD-8D4E-AC2F-4A64287A24CE}"/>
              </a:ext>
            </a:extLst>
          </p:cNvPr>
          <p:cNvGrpSpPr/>
          <p:nvPr/>
        </p:nvGrpSpPr>
        <p:grpSpPr>
          <a:xfrm>
            <a:off x="-381000" y="2590800"/>
            <a:ext cx="3698875" cy="3987800"/>
            <a:chOff x="3602038" y="1417638"/>
            <a:chExt cx="5278437" cy="5160962"/>
          </a:xfrm>
        </p:grpSpPr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071D9E40-E697-824E-8FF6-E60AA6737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82" t="36247" r="18716" b="5980"/>
            <a:stretch>
              <a:fillRect/>
            </a:stretch>
          </p:blipFill>
          <p:spPr bwMode="auto">
            <a:xfrm>
              <a:off x="4886325" y="1965325"/>
              <a:ext cx="3800475" cy="461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D6EE66C-3351-1946-92D5-216F4181203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083969" y="2961482"/>
              <a:ext cx="3146425" cy="5873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CB36D1-2D47-8B45-B9BB-0AA44C7AFD4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6669088" y="4579938"/>
              <a:ext cx="2211387" cy="106521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F18F424-4F9E-D141-8794-29EFD7C082C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602038" y="4618038"/>
              <a:ext cx="2965450" cy="173196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A03C1CD-92F6-1440-8C09-6BD2ECC91EC9}"/>
              </a:ext>
            </a:extLst>
          </p:cNvPr>
          <p:cNvCxnSpPr>
            <a:cxnSpLocks/>
          </p:cNvCxnSpPr>
          <p:nvPr/>
        </p:nvCxnSpPr>
        <p:spPr>
          <a:xfrm>
            <a:off x="6096000" y="4572000"/>
            <a:ext cx="0" cy="12954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A50896B-2DF5-004C-B0FC-932B12E3B654}"/>
              </a:ext>
            </a:extLst>
          </p:cNvPr>
          <p:cNvCxnSpPr>
            <a:cxnSpLocks/>
          </p:cNvCxnSpPr>
          <p:nvPr/>
        </p:nvCxnSpPr>
        <p:spPr>
          <a:xfrm flipV="1">
            <a:off x="1739317" y="4581826"/>
            <a:ext cx="4356683" cy="4524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BDD366-9FAB-634E-817A-B1A301CFF56D}"/>
              </a:ext>
            </a:extLst>
          </p:cNvPr>
          <p:cNvCxnSpPr>
            <a:cxnSpLocks/>
          </p:cNvCxnSpPr>
          <p:nvPr/>
        </p:nvCxnSpPr>
        <p:spPr>
          <a:xfrm flipV="1">
            <a:off x="1768240" y="3243900"/>
            <a:ext cx="1284187" cy="177071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65719F-7B8F-1448-B51A-A76009EB6DD5}"/>
              </a:ext>
            </a:extLst>
          </p:cNvPr>
          <p:cNvCxnSpPr>
            <a:cxnSpLocks/>
          </p:cNvCxnSpPr>
          <p:nvPr/>
        </p:nvCxnSpPr>
        <p:spPr>
          <a:xfrm flipH="1" flipV="1">
            <a:off x="3035029" y="3242649"/>
            <a:ext cx="3060971" cy="129394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0C7A71CC-5826-A24F-A6F7-ACA46DA120FB}"/>
              </a:ext>
            </a:extLst>
          </p:cNvPr>
          <p:cNvSpPr/>
          <p:nvPr/>
        </p:nvSpPr>
        <p:spPr>
          <a:xfrm>
            <a:off x="2311901" y="4005206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aseline="-25000" dirty="0" err="1">
                <a:solidFill>
                  <a:srgbClr val="FFFF00"/>
                </a:solidFill>
              </a:rPr>
              <a:t>w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baseline="-25000" dirty="0" err="1">
                <a:solidFill>
                  <a:srgbClr val="FFFF00"/>
                </a:solidFill>
              </a:rPr>
              <a:t>i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9BCDB9-2374-6B4D-AEBF-0114535F1FE9}"/>
              </a:ext>
            </a:extLst>
          </p:cNvPr>
          <p:cNvSpPr/>
          <p:nvPr/>
        </p:nvSpPr>
        <p:spPr>
          <a:xfrm>
            <a:off x="4112579" y="3244334"/>
            <a:ext cx="1162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aseline="-25000" dirty="0" err="1">
                <a:solidFill>
                  <a:srgbClr val="00B0F0"/>
                </a:solidFill>
              </a:rPr>
              <a:t>w</a:t>
            </a:r>
            <a:r>
              <a:rPr lang="en-US" sz="2400" dirty="0" err="1">
                <a:solidFill>
                  <a:srgbClr val="00B0F0"/>
                </a:solidFill>
              </a:rPr>
              <a:t>X</a:t>
            </a:r>
            <a:r>
              <a:rPr lang="en-US" sz="2400" baseline="-25000" dirty="0" err="1">
                <a:solidFill>
                  <a:srgbClr val="00B0F0"/>
                </a:solidFill>
              </a:rPr>
              <a:t>i</a:t>
            </a:r>
            <a:r>
              <a:rPr lang="en-US" sz="2400" dirty="0">
                <a:solidFill>
                  <a:srgbClr val="00B0F0"/>
                </a:solidFill>
              </a:rPr>
              <a:t> -</a:t>
            </a:r>
            <a:r>
              <a:rPr lang="en-US" sz="2400" baseline="-25000" dirty="0">
                <a:solidFill>
                  <a:srgbClr val="00B0F0"/>
                </a:solidFill>
              </a:rPr>
              <a:t> </a:t>
            </a:r>
            <a:r>
              <a:rPr lang="en-US" sz="2400" baseline="-25000" dirty="0" err="1">
                <a:solidFill>
                  <a:srgbClr val="00B0F0"/>
                </a:solidFill>
              </a:rPr>
              <a:t>w</a:t>
            </a:r>
            <a:r>
              <a:rPr lang="en-US" sz="2400" dirty="0" err="1">
                <a:solidFill>
                  <a:srgbClr val="00B0F0"/>
                </a:solidFill>
              </a:rPr>
              <a:t>t</a:t>
            </a:r>
            <a:r>
              <a:rPr lang="en-US" sz="2400" baseline="-25000" dirty="0" err="1">
                <a:solidFill>
                  <a:srgbClr val="00B0F0"/>
                </a:solidFill>
              </a:rPr>
              <a:t>c</a:t>
            </a:r>
            <a:endParaRPr lang="en-US" sz="2400" dirty="0">
              <a:solidFill>
                <a:srgbClr val="00B0F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98CE122-B6F3-8E4F-90AA-FE0E105A2E1D}"/>
              </a:ext>
            </a:extLst>
          </p:cNvPr>
          <p:cNvCxnSpPr>
            <a:cxnSpLocks/>
          </p:cNvCxnSpPr>
          <p:nvPr/>
        </p:nvCxnSpPr>
        <p:spPr>
          <a:xfrm flipH="1">
            <a:off x="4841943" y="4572000"/>
            <a:ext cx="1254057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F532A9E-537E-A84F-9B4B-A0EAE82D2AE8}"/>
              </a:ext>
            </a:extLst>
          </p:cNvPr>
          <p:cNvCxnSpPr>
            <a:cxnSpLocks/>
          </p:cNvCxnSpPr>
          <p:nvPr/>
        </p:nvCxnSpPr>
        <p:spPr>
          <a:xfrm flipH="1" flipV="1">
            <a:off x="5715000" y="4038600"/>
            <a:ext cx="381002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1067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obscura">
            <a:extLst>
              <a:ext uri="{FF2B5EF4-FFF2-40B4-BE49-F238E27FC236}">
                <a16:creationId xmlns:a16="http://schemas.microsoft.com/office/drawing/2014/main" id="{AFB3A258-9925-D640-BECE-08E68499D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18000" contrast="30000"/>
            <a:alphaModFix amt="35000"/>
          </a:blip>
          <a:srcRect l="2309" t="2110" r="2077" b="3014"/>
          <a:stretch>
            <a:fillRect/>
          </a:stretch>
        </p:blipFill>
        <p:spPr bwMode="auto">
          <a:xfrm>
            <a:off x="4864355" y="3013990"/>
            <a:ext cx="3929499" cy="298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2">
            <a:extLst>
              <a:ext uri="{FF2B5EF4-FFF2-40B4-BE49-F238E27FC236}">
                <a16:creationId xmlns:a16="http://schemas.microsoft.com/office/drawing/2014/main" id="{1671C9D7-E4F8-EC44-81A5-440EA7BAEC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en-US" dirty="0">
                <a:ea typeface="ＭＳ Ｐゴシック" panose="020B0600070205080204" pitchFamily="34" charset="-128"/>
              </a:rPr>
              <a:t>Camera Extrinsics: a Pose in 3D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0EA595-C292-A343-92BD-98074E1C8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Expressed in homogeneous coordinates:</a:t>
            </a:r>
          </a:p>
          <a:p>
            <a:r>
              <a:rPr lang="en-US" baseline="-25000" dirty="0" err="1">
                <a:solidFill>
                  <a:srgbClr val="FF0000"/>
                </a:solidFill>
              </a:rPr>
              <a:t>c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aseline="-25000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 = </a:t>
            </a:r>
            <a:r>
              <a:rPr lang="en-US" baseline="-25000" dirty="0" err="1"/>
              <a:t>w</a:t>
            </a:r>
            <a:r>
              <a:rPr lang="en-US" dirty="0" err="1"/>
              <a:t>R</a:t>
            </a:r>
            <a:r>
              <a:rPr lang="en-US" baseline="-25000" dirty="0" err="1"/>
              <a:t>c</a:t>
            </a:r>
            <a:r>
              <a:rPr lang="en-US" baseline="30000" dirty="0" err="1"/>
              <a:t>T</a:t>
            </a:r>
            <a:r>
              <a:rPr lang="en-US" baseline="30000" dirty="0"/>
              <a:t> </a:t>
            </a:r>
            <a:r>
              <a:rPr lang="en-US" dirty="0"/>
              <a:t>(</a:t>
            </a:r>
            <a:r>
              <a:rPr lang="en-US" baseline="-25000" dirty="0" err="1"/>
              <a:t>w</a:t>
            </a:r>
            <a:r>
              <a:rPr lang="en-US" dirty="0" err="1"/>
              <a:t>X</a:t>
            </a:r>
            <a:r>
              <a:rPr lang="en-US" baseline="-25000" dirty="0" err="1"/>
              <a:t>i</a:t>
            </a:r>
            <a:r>
              <a:rPr lang="en-US" dirty="0"/>
              <a:t> -</a:t>
            </a:r>
            <a:r>
              <a:rPr lang="en-US" baseline="-25000" dirty="0"/>
              <a:t> </a:t>
            </a:r>
            <a:r>
              <a:rPr lang="en-US" baseline="-25000" dirty="0" err="1"/>
              <a:t>w</a:t>
            </a:r>
            <a:r>
              <a:rPr lang="en-US" dirty="0" err="1"/>
              <a:t>t</a:t>
            </a:r>
            <a:r>
              <a:rPr lang="en-US" baseline="-25000" dirty="0" err="1"/>
              <a:t>c</a:t>
            </a:r>
            <a:r>
              <a:rPr lang="en-US" dirty="0"/>
              <a:t>) = </a:t>
            </a:r>
            <a:r>
              <a:rPr lang="en-US" baseline="-25000" dirty="0" err="1"/>
              <a:t>w</a:t>
            </a:r>
            <a:r>
              <a:rPr lang="en-US" dirty="0" err="1"/>
              <a:t>R</a:t>
            </a:r>
            <a:r>
              <a:rPr lang="en-US" baseline="-25000" dirty="0" err="1"/>
              <a:t>c</a:t>
            </a:r>
            <a:r>
              <a:rPr lang="en-US" baseline="30000" dirty="0" err="1"/>
              <a:t>T</a:t>
            </a:r>
            <a:r>
              <a:rPr lang="en-US" baseline="-25000" dirty="0"/>
              <a:t> </a:t>
            </a:r>
            <a:r>
              <a:rPr lang="en-US" dirty="0"/>
              <a:t>[I| -</a:t>
            </a:r>
            <a:r>
              <a:rPr lang="en-US" baseline="-25000" dirty="0"/>
              <a:t> </a:t>
            </a:r>
            <a:r>
              <a:rPr lang="en-US" baseline="-25000" dirty="0" err="1"/>
              <a:t>w</a:t>
            </a:r>
            <a:r>
              <a:rPr lang="en-US" dirty="0" err="1"/>
              <a:t>t</a:t>
            </a:r>
            <a:r>
              <a:rPr lang="en-US" baseline="-25000" dirty="0" err="1"/>
              <a:t>c</a:t>
            </a:r>
            <a:r>
              <a:rPr lang="en-US" dirty="0"/>
              <a:t>]</a:t>
            </a:r>
            <a:r>
              <a:rPr lang="en-US" baseline="-25000" dirty="0"/>
              <a:t> </a:t>
            </a:r>
            <a:r>
              <a:rPr lang="en-US" baseline="-25000" dirty="0" err="1"/>
              <a:t>w</a:t>
            </a:r>
            <a:r>
              <a:rPr lang="en-US" dirty="0" err="1"/>
              <a:t>X</a:t>
            </a:r>
            <a:r>
              <a:rPr lang="en-US" baseline="-25000" dirty="0" err="1"/>
              <a:t>i</a:t>
            </a:r>
            <a:br>
              <a:rPr lang="en-US" baseline="-25000" dirty="0"/>
            </a:br>
            <a:r>
              <a:rPr lang="en-US" dirty="0"/>
              <a:t>			        = [</a:t>
            </a:r>
            <a:r>
              <a:rPr lang="en-US" baseline="-25000" dirty="0" err="1"/>
              <a:t>w</a:t>
            </a:r>
            <a:r>
              <a:rPr lang="en-US" dirty="0" err="1"/>
              <a:t>R</a:t>
            </a:r>
            <a:r>
              <a:rPr lang="en-US" baseline="-25000" dirty="0" err="1"/>
              <a:t>c</a:t>
            </a:r>
            <a:r>
              <a:rPr lang="en-US" baseline="30000" dirty="0" err="1"/>
              <a:t>T</a:t>
            </a:r>
            <a:r>
              <a:rPr lang="en-US" baseline="-25000" dirty="0"/>
              <a:t> </a:t>
            </a:r>
            <a:r>
              <a:rPr lang="en-US" dirty="0"/>
              <a:t>| -</a:t>
            </a:r>
            <a:r>
              <a:rPr lang="en-US" baseline="-25000" dirty="0"/>
              <a:t> </a:t>
            </a:r>
            <a:r>
              <a:rPr lang="en-US" baseline="-25000" dirty="0" err="1"/>
              <a:t>w</a:t>
            </a:r>
            <a:r>
              <a:rPr lang="en-US" dirty="0" err="1"/>
              <a:t>R</a:t>
            </a:r>
            <a:r>
              <a:rPr lang="en-US" baseline="-25000" dirty="0" err="1"/>
              <a:t>c</a:t>
            </a:r>
            <a:r>
              <a:rPr lang="en-US" baseline="30000" dirty="0" err="1"/>
              <a:t>T</a:t>
            </a:r>
            <a:r>
              <a:rPr lang="en-US" baseline="-25000" dirty="0"/>
              <a:t> </a:t>
            </a:r>
            <a:r>
              <a:rPr lang="en-US" baseline="-25000" dirty="0" err="1"/>
              <a:t>w</a:t>
            </a:r>
            <a:r>
              <a:rPr lang="en-US" dirty="0" err="1"/>
              <a:t>t</a:t>
            </a:r>
            <a:r>
              <a:rPr lang="en-US" baseline="-25000" dirty="0" err="1"/>
              <a:t>c</a:t>
            </a:r>
            <a:r>
              <a:rPr lang="en-US" dirty="0"/>
              <a:t>]</a:t>
            </a:r>
            <a:r>
              <a:rPr lang="en-US" baseline="-25000" dirty="0"/>
              <a:t> </a:t>
            </a:r>
            <a:r>
              <a:rPr lang="en-US" baseline="-25000" dirty="0" err="1"/>
              <a:t>w</a:t>
            </a:r>
            <a:r>
              <a:rPr lang="en-US" dirty="0" err="1"/>
              <a:t>X</a:t>
            </a:r>
            <a:r>
              <a:rPr lang="en-US" baseline="-25000" dirty="0" err="1"/>
              <a:t>i</a:t>
            </a:r>
            <a:br>
              <a:rPr lang="en-US" baseline="-25000" dirty="0"/>
            </a:br>
            <a:r>
              <a:rPr lang="en-US" dirty="0"/>
              <a:t>			        = [</a:t>
            </a:r>
            <a:r>
              <a:rPr lang="en-US" baseline="-25000" dirty="0" err="1"/>
              <a:t>c</a:t>
            </a:r>
            <a:r>
              <a:rPr lang="en-US" dirty="0" err="1"/>
              <a:t>R</a:t>
            </a:r>
            <a:r>
              <a:rPr lang="en-US" baseline="-25000" dirty="0" err="1"/>
              <a:t>w</a:t>
            </a:r>
            <a:r>
              <a:rPr lang="en-US" baseline="-25000" dirty="0"/>
              <a:t> </a:t>
            </a:r>
            <a:r>
              <a:rPr lang="en-US" dirty="0"/>
              <a:t>|</a:t>
            </a:r>
            <a:r>
              <a:rPr lang="en-US" baseline="-25000" dirty="0"/>
              <a:t> </a:t>
            </a:r>
            <a:r>
              <a:rPr lang="en-US" baseline="-25000" dirty="0" err="1"/>
              <a:t>c</a:t>
            </a:r>
            <a:r>
              <a:rPr lang="en-US" dirty="0" err="1"/>
              <a:t>t</a:t>
            </a:r>
            <a:r>
              <a:rPr lang="en-US" baseline="-25000" dirty="0" err="1"/>
              <a:t>w</a:t>
            </a:r>
            <a:r>
              <a:rPr lang="en-US" dirty="0"/>
              <a:t>]</a:t>
            </a:r>
            <a:r>
              <a:rPr lang="en-US" baseline="-25000" dirty="0"/>
              <a:t> </a:t>
            </a:r>
            <a:r>
              <a:rPr lang="en-US" baseline="-25000" dirty="0" err="1"/>
              <a:t>w</a:t>
            </a:r>
            <a:r>
              <a:rPr lang="en-US" dirty="0" err="1"/>
              <a:t>X</a:t>
            </a:r>
            <a:r>
              <a:rPr lang="en-US" baseline="-25000" dirty="0" err="1"/>
              <a:t>i</a:t>
            </a:r>
            <a:br>
              <a:rPr lang="en-US" baseline="-25000" dirty="0"/>
            </a:br>
            <a:r>
              <a:rPr lang="en-US" dirty="0"/>
              <a:t>			        = [</a:t>
            </a:r>
            <a:r>
              <a:rPr lang="en-US" dirty="0" err="1"/>
              <a:t>R|t</a:t>
            </a:r>
            <a:r>
              <a:rPr lang="en-US" dirty="0"/>
              <a:t>]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baseline="-25000" dirty="0" err="1">
                <a:highlight>
                  <a:srgbClr val="FFFF00"/>
                </a:highlight>
              </a:rPr>
              <a:t>w</a:t>
            </a:r>
            <a:r>
              <a:rPr lang="en-US" dirty="0" err="1">
                <a:highlight>
                  <a:srgbClr val="FFFF00"/>
                </a:highlight>
              </a:rPr>
              <a:t>X</a:t>
            </a:r>
            <a:r>
              <a:rPr lang="en-US" baseline="-25000" dirty="0" err="1">
                <a:highlight>
                  <a:srgbClr val="FFFF00"/>
                </a:highlight>
              </a:rPr>
              <a:t>i</a:t>
            </a:r>
            <a:endParaRPr lang="en-US" dirty="0">
              <a:highlight>
                <a:srgbClr val="FFFF00"/>
              </a:highligh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E94F02-5EFD-8D4E-AC2F-4A64287A24CE}"/>
              </a:ext>
            </a:extLst>
          </p:cNvPr>
          <p:cNvGrpSpPr/>
          <p:nvPr/>
        </p:nvGrpSpPr>
        <p:grpSpPr>
          <a:xfrm>
            <a:off x="-381000" y="2590800"/>
            <a:ext cx="3698875" cy="3987800"/>
            <a:chOff x="3602038" y="1417638"/>
            <a:chExt cx="5278437" cy="5160962"/>
          </a:xfrm>
        </p:grpSpPr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071D9E40-E697-824E-8FF6-E60AA6737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82" t="36247" r="18716" b="5980"/>
            <a:stretch>
              <a:fillRect/>
            </a:stretch>
          </p:blipFill>
          <p:spPr bwMode="auto">
            <a:xfrm>
              <a:off x="4886325" y="1965325"/>
              <a:ext cx="3800475" cy="461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D6EE66C-3351-1946-92D5-216F4181203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083969" y="2961482"/>
              <a:ext cx="3146425" cy="5873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CB36D1-2D47-8B45-B9BB-0AA44C7AFD4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6669088" y="4579938"/>
              <a:ext cx="2211387" cy="106521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F18F424-4F9E-D141-8794-29EFD7C082C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602038" y="4618038"/>
              <a:ext cx="2965450" cy="173196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A03C1CD-92F6-1440-8C09-6BD2ECC91EC9}"/>
              </a:ext>
            </a:extLst>
          </p:cNvPr>
          <p:cNvCxnSpPr>
            <a:cxnSpLocks/>
          </p:cNvCxnSpPr>
          <p:nvPr/>
        </p:nvCxnSpPr>
        <p:spPr>
          <a:xfrm>
            <a:off x="6096000" y="4572000"/>
            <a:ext cx="0" cy="12954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A50896B-2DF5-004C-B0FC-932B12E3B654}"/>
              </a:ext>
            </a:extLst>
          </p:cNvPr>
          <p:cNvCxnSpPr>
            <a:cxnSpLocks/>
          </p:cNvCxnSpPr>
          <p:nvPr/>
        </p:nvCxnSpPr>
        <p:spPr>
          <a:xfrm flipV="1">
            <a:off x="1739317" y="4581826"/>
            <a:ext cx="4356683" cy="4524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BDD366-9FAB-634E-817A-B1A301CFF56D}"/>
              </a:ext>
            </a:extLst>
          </p:cNvPr>
          <p:cNvCxnSpPr>
            <a:cxnSpLocks/>
          </p:cNvCxnSpPr>
          <p:nvPr/>
        </p:nvCxnSpPr>
        <p:spPr>
          <a:xfrm flipV="1">
            <a:off x="1768240" y="3243900"/>
            <a:ext cx="1284187" cy="177071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65719F-7B8F-1448-B51A-A76009EB6DD5}"/>
              </a:ext>
            </a:extLst>
          </p:cNvPr>
          <p:cNvCxnSpPr>
            <a:cxnSpLocks/>
          </p:cNvCxnSpPr>
          <p:nvPr/>
        </p:nvCxnSpPr>
        <p:spPr>
          <a:xfrm flipH="1" flipV="1">
            <a:off x="3035029" y="3242649"/>
            <a:ext cx="3060971" cy="129394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0C7A71CC-5826-A24F-A6F7-ACA46DA120FB}"/>
              </a:ext>
            </a:extLst>
          </p:cNvPr>
          <p:cNvSpPr/>
          <p:nvPr/>
        </p:nvSpPr>
        <p:spPr>
          <a:xfrm>
            <a:off x="2311901" y="4005206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aseline="-25000" dirty="0" err="1">
                <a:solidFill>
                  <a:srgbClr val="FFFF00"/>
                </a:solidFill>
              </a:rPr>
              <a:t>w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baseline="-25000" dirty="0" err="1">
                <a:solidFill>
                  <a:srgbClr val="FFFF00"/>
                </a:solidFill>
              </a:rPr>
              <a:t>i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98CE122-B6F3-8E4F-90AA-FE0E105A2E1D}"/>
              </a:ext>
            </a:extLst>
          </p:cNvPr>
          <p:cNvCxnSpPr>
            <a:cxnSpLocks/>
          </p:cNvCxnSpPr>
          <p:nvPr/>
        </p:nvCxnSpPr>
        <p:spPr>
          <a:xfrm flipH="1">
            <a:off x="4841943" y="4572000"/>
            <a:ext cx="1254057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F532A9E-537E-A84F-9B4B-A0EAE82D2AE8}"/>
              </a:ext>
            </a:extLst>
          </p:cNvPr>
          <p:cNvCxnSpPr>
            <a:cxnSpLocks/>
          </p:cNvCxnSpPr>
          <p:nvPr/>
        </p:nvCxnSpPr>
        <p:spPr>
          <a:xfrm flipH="1" flipV="1">
            <a:off x="5715000" y="4038600"/>
            <a:ext cx="381002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7E05CB0-9448-3749-ACBB-23589E366E8E}"/>
              </a:ext>
            </a:extLst>
          </p:cNvPr>
          <p:cNvSpPr/>
          <p:nvPr/>
        </p:nvSpPr>
        <p:spPr>
          <a:xfrm>
            <a:off x="3740349" y="3748690"/>
            <a:ext cx="596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aseline="-25000" dirty="0" err="1">
                <a:solidFill>
                  <a:srgbClr val="FF0000"/>
                </a:solidFill>
              </a:rPr>
              <a:t>c</a:t>
            </a:r>
            <a:r>
              <a:rPr lang="en-US" sz="2800" dirty="0" err="1">
                <a:solidFill>
                  <a:srgbClr val="FF0000"/>
                </a:solidFill>
              </a:rPr>
              <a:t>X</a:t>
            </a:r>
            <a:r>
              <a:rPr lang="en-US" sz="2800" baseline="-25000" dirty="0" err="1">
                <a:solidFill>
                  <a:srgbClr val="FF0000"/>
                </a:solidFill>
              </a:rPr>
              <a:t>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7247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obscura">
            <a:extLst>
              <a:ext uri="{FF2B5EF4-FFF2-40B4-BE49-F238E27FC236}">
                <a16:creationId xmlns:a16="http://schemas.microsoft.com/office/drawing/2014/main" id="{AFB3A258-9925-D640-BECE-08E68499D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18000" contrast="30000"/>
            <a:alphaModFix amt="35000"/>
          </a:blip>
          <a:srcRect l="2309" t="2110" r="2077" b="3014"/>
          <a:stretch>
            <a:fillRect/>
          </a:stretch>
        </p:blipFill>
        <p:spPr bwMode="auto">
          <a:xfrm>
            <a:off x="4864355" y="3013990"/>
            <a:ext cx="3929499" cy="298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2">
            <a:extLst>
              <a:ext uri="{FF2B5EF4-FFF2-40B4-BE49-F238E27FC236}">
                <a16:creationId xmlns:a16="http://schemas.microsoft.com/office/drawing/2014/main" id="{1671C9D7-E4F8-EC44-81A5-440EA7BAEC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en-US" dirty="0">
                <a:ea typeface="ＭＳ Ｐゴシック" panose="020B0600070205080204" pitchFamily="34" charset="-128"/>
              </a:rPr>
              <a:t>Camera Extrinsics: a Pose in 3D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0EA595-C292-A343-92BD-98074E1C8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Conclusion: when people write </a:t>
            </a:r>
            <a:r>
              <a:rPr lang="en-US" baseline="-25000" dirty="0" err="1">
                <a:solidFill>
                  <a:srgbClr val="FF0000"/>
                </a:solidFill>
              </a:rPr>
              <a:t>c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aseline="-25000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/>
              <a:t>[</a:t>
            </a:r>
            <a:r>
              <a:rPr lang="en-US" dirty="0" err="1"/>
              <a:t>R|t</a:t>
            </a:r>
            <a:r>
              <a:rPr lang="en-US" dirty="0"/>
              <a:t>]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baseline="-25000" dirty="0" err="1">
                <a:highlight>
                  <a:srgbClr val="FFFF00"/>
                </a:highlight>
              </a:rPr>
              <a:t>w</a:t>
            </a:r>
            <a:r>
              <a:rPr lang="en-US" dirty="0" err="1">
                <a:highlight>
                  <a:srgbClr val="FFFF00"/>
                </a:highlight>
              </a:rPr>
              <a:t>X</a:t>
            </a:r>
            <a:r>
              <a:rPr lang="en-US" baseline="-25000" dirty="0" err="1">
                <a:highlight>
                  <a:srgbClr val="FFFF00"/>
                </a:highlight>
              </a:rPr>
              <a:t>i</a:t>
            </a:r>
            <a:br>
              <a:rPr lang="en-US" baseline="-25000" dirty="0">
                <a:highlight>
                  <a:srgbClr val="FFFF00"/>
                </a:highlight>
              </a:rPr>
            </a:br>
            <a:r>
              <a:rPr lang="en-US" dirty="0"/>
              <a:t>they are talking about (unintuitive) [</a:t>
            </a:r>
            <a:r>
              <a:rPr lang="en-US" baseline="-25000" dirty="0" err="1"/>
              <a:t>c</a:t>
            </a:r>
            <a:r>
              <a:rPr lang="en-US" dirty="0" err="1"/>
              <a:t>R</a:t>
            </a:r>
            <a:r>
              <a:rPr lang="en-US" baseline="-25000" dirty="0" err="1"/>
              <a:t>w</a:t>
            </a:r>
            <a:r>
              <a:rPr lang="en-US" baseline="-25000" dirty="0"/>
              <a:t> </a:t>
            </a:r>
            <a:r>
              <a:rPr lang="en-US" dirty="0"/>
              <a:t>|</a:t>
            </a:r>
            <a:r>
              <a:rPr lang="en-US" baseline="-25000" dirty="0"/>
              <a:t> </a:t>
            </a:r>
            <a:r>
              <a:rPr lang="en-US" baseline="-25000" dirty="0" err="1"/>
              <a:t>c</a:t>
            </a:r>
            <a:r>
              <a:rPr lang="en-US" dirty="0" err="1"/>
              <a:t>t</a:t>
            </a:r>
            <a:r>
              <a:rPr lang="en-US" baseline="-25000" dirty="0" err="1"/>
              <a:t>w</a:t>
            </a:r>
            <a:r>
              <a:rPr lang="en-US" dirty="0"/>
              <a:t>] </a:t>
            </a:r>
          </a:p>
          <a:p>
            <a:r>
              <a:rPr lang="en-US" dirty="0"/>
              <a:t>We like use (intuitive) </a:t>
            </a:r>
            <a:r>
              <a:rPr lang="en-US" baseline="-25000" dirty="0" err="1">
                <a:solidFill>
                  <a:srgbClr val="FF0000"/>
                </a:solidFill>
              </a:rPr>
              <a:t>c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aseline="-25000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baseline="-25000" dirty="0" err="1"/>
              <a:t>w</a:t>
            </a:r>
            <a:r>
              <a:rPr lang="en-US" dirty="0" err="1"/>
              <a:t>R</a:t>
            </a:r>
            <a:r>
              <a:rPr lang="en-US" baseline="-25000" dirty="0" err="1"/>
              <a:t>c</a:t>
            </a:r>
            <a:r>
              <a:rPr lang="en-US" baseline="30000" dirty="0" err="1"/>
              <a:t>T</a:t>
            </a:r>
            <a:r>
              <a:rPr lang="en-US" baseline="-25000" dirty="0"/>
              <a:t> </a:t>
            </a:r>
            <a:r>
              <a:rPr lang="en-US" dirty="0"/>
              <a:t>[I| -</a:t>
            </a:r>
            <a:r>
              <a:rPr lang="en-US" baseline="-25000" dirty="0"/>
              <a:t> </a:t>
            </a:r>
            <a:r>
              <a:rPr lang="en-US" baseline="-25000" dirty="0" err="1"/>
              <a:t>w</a:t>
            </a:r>
            <a:r>
              <a:rPr lang="en-US" dirty="0" err="1"/>
              <a:t>t</a:t>
            </a:r>
            <a:r>
              <a:rPr lang="en-US" baseline="-25000" dirty="0" err="1"/>
              <a:t>c</a:t>
            </a:r>
            <a:r>
              <a:rPr lang="en-US" dirty="0"/>
              <a:t>]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baseline="-25000" dirty="0" err="1">
                <a:highlight>
                  <a:srgbClr val="FFFF00"/>
                </a:highlight>
              </a:rPr>
              <a:t>w</a:t>
            </a:r>
            <a:r>
              <a:rPr lang="en-US" dirty="0" err="1">
                <a:highlight>
                  <a:srgbClr val="FFFF00"/>
                </a:highlight>
              </a:rPr>
              <a:t>X</a:t>
            </a:r>
            <a:r>
              <a:rPr lang="en-US" baseline="-25000" dirty="0" err="1">
                <a:highlight>
                  <a:srgbClr val="FFFF00"/>
                </a:highlight>
              </a:rPr>
              <a:t>i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E94F02-5EFD-8D4E-AC2F-4A64287A24CE}"/>
              </a:ext>
            </a:extLst>
          </p:cNvPr>
          <p:cNvGrpSpPr/>
          <p:nvPr/>
        </p:nvGrpSpPr>
        <p:grpSpPr>
          <a:xfrm>
            <a:off x="-381000" y="2590800"/>
            <a:ext cx="3698875" cy="3987800"/>
            <a:chOff x="3602038" y="1417638"/>
            <a:chExt cx="5278437" cy="5160962"/>
          </a:xfrm>
        </p:grpSpPr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071D9E40-E697-824E-8FF6-E60AA6737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82" t="36247" r="18716" b="5980"/>
            <a:stretch>
              <a:fillRect/>
            </a:stretch>
          </p:blipFill>
          <p:spPr bwMode="auto">
            <a:xfrm>
              <a:off x="4886325" y="1965325"/>
              <a:ext cx="3800475" cy="461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D6EE66C-3351-1946-92D5-216F4181203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083969" y="2961482"/>
              <a:ext cx="3146425" cy="5873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CB36D1-2D47-8B45-B9BB-0AA44C7AFD4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6669088" y="4579938"/>
              <a:ext cx="2211387" cy="106521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F18F424-4F9E-D141-8794-29EFD7C082C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602038" y="4618038"/>
              <a:ext cx="2965450" cy="173196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A03C1CD-92F6-1440-8C09-6BD2ECC91EC9}"/>
              </a:ext>
            </a:extLst>
          </p:cNvPr>
          <p:cNvCxnSpPr>
            <a:cxnSpLocks/>
          </p:cNvCxnSpPr>
          <p:nvPr/>
        </p:nvCxnSpPr>
        <p:spPr>
          <a:xfrm>
            <a:off x="6096000" y="4572000"/>
            <a:ext cx="0" cy="12954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A50896B-2DF5-004C-B0FC-932B12E3B654}"/>
              </a:ext>
            </a:extLst>
          </p:cNvPr>
          <p:cNvCxnSpPr>
            <a:cxnSpLocks/>
          </p:cNvCxnSpPr>
          <p:nvPr/>
        </p:nvCxnSpPr>
        <p:spPr>
          <a:xfrm flipV="1">
            <a:off x="1739317" y="4581826"/>
            <a:ext cx="4356683" cy="4524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BDD366-9FAB-634E-817A-B1A301CFF56D}"/>
              </a:ext>
            </a:extLst>
          </p:cNvPr>
          <p:cNvCxnSpPr>
            <a:cxnSpLocks/>
          </p:cNvCxnSpPr>
          <p:nvPr/>
        </p:nvCxnSpPr>
        <p:spPr>
          <a:xfrm flipV="1">
            <a:off x="1768240" y="3243900"/>
            <a:ext cx="1284187" cy="177071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65719F-7B8F-1448-B51A-A76009EB6DD5}"/>
              </a:ext>
            </a:extLst>
          </p:cNvPr>
          <p:cNvCxnSpPr>
            <a:cxnSpLocks/>
          </p:cNvCxnSpPr>
          <p:nvPr/>
        </p:nvCxnSpPr>
        <p:spPr>
          <a:xfrm flipH="1" flipV="1">
            <a:off x="3035029" y="3242649"/>
            <a:ext cx="3060971" cy="129394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0C7A71CC-5826-A24F-A6F7-ACA46DA120FB}"/>
              </a:ext>
            </a:extLst>
          </p:cNvPr>
          <p:cNvSpPr/>
          <p:nvPr/>
        </p:nvSpPr>
        <p:spPr>
          <a:xfrm>
            <a:off x="2311901" y="4005206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aseline="-25000" dirty="0" err="1">
                <a:solidFill>
                  <a:srgbClr val="FFFF00"/>
                </a:solidFill>
              </a:rPr>
              <a:t>w</a:t>
            </a:r>
            <a:r>
              <a:rPr lang="en-US" sz="2400" dirty="0" err="1">
                <a:solidFill>
                  <a:srgbClr val="FFFF00"/>
                </a:solidFill>
              </a:rPr>
              <a:t>X</a:t>
            </a:r>
            <a:r>
              <a:rPr lang="en-US" sz="2400" baseline="-25000" dirty="0" err="1">
                <a:solidFill>
                  <a:srgbClr val="FFFF00"/>
                </a:solidFill>
              </a:rPr>
              <a:t>i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98CE122-B6F3-8E4F-90AA-FE0E105A2E1D}"/>
              </a:ext>
            </a:extLst>
          </p:cNvPr>
          <p:cNvCxnSpPr>
            <a:cxnSpLocks/>
          </p:cNvCxnSpPr>
          <p:nvPr/>
        </p:nvCxnSpPr>
        <p:spPr>
          <a:xfrm flipH="1">
            <a:off x="4841943" y="4572000"/>
            <a:ext cx="1254057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F532A9E-537E-A84F-9B4B-A0EAE82D2AE8}"/>
              </a:ext>
            </a:extLst>
          </p:cNvPr>
          <p:cNvCxnSpPr>
            <a:cxnSpLocks/>
          </p:cNvCxnSpPr>
          <p:nvPr/>
        </p:nvCxnSpPr>
        <p:spPr>
          <a:xfrm flipH="1" flipV="1">
            <a:off x="5715000" y="4038600"/>
            <a:ext cx="381002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7E05CB0-9448-3749-ACBB-23589E366E8E}"/>
              </a:ext>
            </a:extLst>
          </p:cNvPr>
          <p:cNvSpPr/>
          <p:nvPr/>
        </p:nvSpPr>
        <p:spPr>
          <a:xfrm>
            <a:off x="3740349" y="3748690"/>
            <a:ext cx="596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aseline="-25000" dirty="0" err="1">
                <a:solidFill>
                  <a:srgbClr val="FF0000"/>
                </a:solidFill>
              </a:rPr>
              <a:t>c</a:t>
            </a:r>
            <a:r>
              <a:rPr lang="en-US" sz="2800" dirty="0" err="1">
                <a:solidFill>
                  <a:srgbClr val="FF0000"/>
                </a:solidFill>
              </a:rPr>
              <a:t>X</a:t>
            </a:r>
            <a:r>
              <a:rPr lang="en-US" sz="2800" baseline="-25000" dirty="0" err="1">
                <a:solidFill>
                  <a:srgbClr val="FF0000"/>
                </a:solidFill>
              </a:rPr>
              <a:t>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21382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3901D7-BA63-7446-B041-366C4E874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909" y="939800"/>
            <a:ext cx="4737244" cy="2565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7FFEE9-909E-1746-8839-DD3BA56E9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680" y="4876800"/>
            <a:ext cx="3241702" cy="15875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E9A290-8ACB-2242-95C1-A3310C742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295400"/>
            <a:ext cx="8458200" cy="4940300"/>
          </a:xfrm>
        </p:spPr>
        <p:txBody>
          <a:bodyPr>
            <a:normAutofit/>
          </a:bodyPr>
          <a:lstStyle/>
          <a:p>
            <a:r>
              <a:rPr lang="en-US" dirty="0"/>
              <a:t>Homogeneous </a:t>
            </a:r>
            <a:r>
              <a:rPr lang="en-US" dirty="0" err="1"/>
              <a:t>coord</a:t>
            </a:r>
            <a:r>
              <a:rPr lang="en-US" dirty="0"/>
              <a:t>.</a:t>
            </a:r>
          </a:p>
          <a:p>
            <a:r>
              <a:rPr lang="en-US" dirty="0"/>
              <a:t>3D TO 2D projection: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Camera-centric: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K[</a:t>
            </a:r>
            <a:r>
              <a:rPr lang="en-US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X = PX</a:t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World-centric:	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K </a:t>
            </a:r>
            <a:r>
              <a:rPr lang="en-US" baseline="-25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30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[I | - </a:t>
            </a:r>
            <a:r>
              <a:rPr lang="en-US" baseline="-25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X = PX</a:t>
            </a:r>
            <a:b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3x4 camera matrix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3x3 calibration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C3AC08F7-DEF3-AA41-9018-66B4A15436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en-US" dirty="0">
                <a:ea typeface="ＭＳ Ｐゴシック" panose="020B0600070205080204" pitchFamily="34" charset="-128"/>
              </a:rPr>
              <a:t>Revision: Projective Camera Matrix</a:t>
            </a:r>
          </a:p>
        </p:txBody>
      </p:sp>
    </p:spTree>
    <p:extLst>
      <p:ext uri="{BB962C8B-B14F-4D97-AF65-F5344CB8AC3E}">
        <p14:creationId xmlns:p14="http://schemas.microsoft.com/office/powerpoint/2010/main" val="4876352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>
            <a:extLst>
              <a:ext uri="{FF2B5EF4-FFF2-40B4-BE49-F238E27FC236}">
                <a16:creationId xmlns:a16="http://schemas.microsoft.com/office/drawing/2014/main" id="{05742675-1FC6-7340-81C0-E0982EA960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Looking at the (opaque) camera matrix</a:t>
            </a:r>
            <a:endParaRPr kumimoji="1" lang="en-US" altLang="en-US" dirty="0">
              <a:ea typeface="ＭＳ Ｐゴシック" panose="020B0600070205080204" pitchFamily="34" charset="-128"/>
            </a:endParaRPr>
          </a:p>
        </p:txBody>
      </p:sp>
      <p:graphicFrame>
        <p:nvGraphicFramePr>
          <p:cNvPr id="62466" name="Object 2">
            <a:extLst>
              <a:ext uri="{FF2B5EF4-FFF2-40B4-BE49-F238E27FC236}">
                <a16:creationId xmlns:a16="http://schemas.microsoft.com/office/drawing/2014/main" id="{3AAA1DD9-0739-1E49-A9C9-B352DE8D35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1313655"/>
          <a:ext cx="3103562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4" imgW="17830800" imgH="2895600" progId="Equation.3">
                  <p:embed/>
                </p:oleObj>
              </mc:Choice>
              <mc:Fallback>
                <p:oleObj name="Equation" r:id="rId4" imgW="17830800" imgH="2895600" progId="Equation.3">
                  <p:embed/>
                  <p:pic>
                    <p:nvPicPr>
                      <p:cNvPr id="62466" name="Object 2">
                        <a:extLst>
                          <a:ext uri="{FF2B5EF4-FFF2-40B4-BE49-F238E27FC236}">
                            <a16:creationId xmlns:a16="http://schemas.microsoft.com/office/drawing/2014/main" id="{3AAA1DD9-0739-1E49-A9C9-B352DE8D35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313655"/>
                        <a:ext cx="3103562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8" name="TextBox 14">
            <a:extLst>
              <a:ext uri="{FF2B5EF4-FFF2-40B4-BE49-F238E27FC236}">
                <a16:creationId xmlns:a16="http://schemas.microsoft.com/office/drawing/2014/main" id="{804E95D8-50DB-AA4E-965A-85AD4B54A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43768"/>
            <a:ext cx="5914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Can you interpret the columns of P with entities in the scene?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90CB954-AF4E-A646-B585-F9C88EB94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7488" y="4564063"/>
            <a:ext cx="119062" cy="109537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113B7F-0D60-3842-A637-21D5E926178E}"/>
              </a:ext>
            </a:extLst>
          </p:cNvPr>
          <p:cNvGrpSpPr/>
          <p:nvPr/>
        </p:nvGrpSpPr>
        <p:grpSpPr>
          <a:xfrm>
            <a:off x="3581400" y="1417638"/>
            <a:ext cx="5334000" cy="5160962"/>
            <a:chOff x="3581400" y="1417638"/>
            <a:chExt cx="5334000" cy="5160962"/>
          </a:xfrm>
        </p:grpSpPr>
        <p:pic>
          <p:nvPicPr>
            <p:cNvPr id="62469" name="Picture 15">
              <a:extLst>
                <a:ext uri="{FF2B5EF4-FFF2-40B4-BE49-F238E27FC236}">
                  <a16:creationId xmlns:a16="http://schemas.microsoft.com/office/drawing/2014/main" id="{6288B795-C55C-3446-A041-08D56A8F1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82" t="36247" r="18716" b="5980"/>
            <a:stretch>
              <a:fillRect/>
            </a:stretch>
          </p:blipFill>
          <p:spPr bwMode="auto">
            <a:xfrm>
              <a:off x="4886325" y="1965325"/>
              <a:ext cx="3800475" cy="461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DDE27F-0D57-DF4C-9494-9853FFF3008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627813" y="1417638"/>
              <a:ext cx="58738" cy="323056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3FA1BC7-EE03-1C46-95C8-0C351F6077B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6627814" y="4648200"/>
              <a:ext cx="2287586" cy="9144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C16C4CE-FF70-B046-8C66-9FC1064CBD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81400" y="4648200"/>
              <a:ext cx="3046413" cy="16002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" name="TextBox 14">
            <a:extLst>
              <a:ext uri="{FF2B5EF4-FFF2-40B4-BE49-F238E27FC236}">
                <a16:creationId xmlns:a16="http://schemas.microsoft.com/office/drawing/2014/main" id="{9A83C9E2-B442-AE46-A624-493F18AD7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276" y="1859754"/>
            <a:ext cx="410012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Answer:</a:t>
            </a:r>
          </a:p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P</a:t>
            </a:r>
            <a:r>
              <a:rPr lang="en-US" altLang="en-US" sz="1800" baseline="30000" dirty="0">
                <a:latin typeface="Calibri" panose="020F0502020204030204" pitchFamily="34" charset="0"/>
              </a:rPr>
              <a:t>1</a:t>
            </a:r>
            <a:r>
              <a:rPr lang="en-US" altLang="en-US" sz="1800" dirty="0">
                <a:latin typeface="Calibri" panose="020F0502020204030204" pitchFamily="34" charset="0"/>
              </a:rPr>
              <a:t> == the image of [1 0 0 0]</a:t>
            </a:r>
          </a:p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P</a:t>
            </a:r>
            <a:r>
              <a:rPr lang="en-US" altLang="en-US" sz="1800" baseline="30000" dirty="0">
                <a:latin typeface="Calibri" panose="020F0502020204030204" pitchFamily="34" charset="0"/>
              </a:rPr>
              <a:t>2</a:t>
            </a:r>
            <a:r>
              <a:rPr lang="en-US" altLang="en-US" sz="1800" dirty="0">
                <a:latin typeface="Calibri" panose="020F0502020204030204" pitchFamily="34" charset="0"/>
              </a:rPr>
              <a:t> == the image of [0 1 0 0]</a:t>
            </a:r>
          </a:p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P</a:t>
            </a:r>
            <a:r>
              <a:rPr lang="en-US" altLang="en-US" sz="1800" baseline="30000" dirty="0">
                <a:latin typeface="Calibri" panose="020F0502020204030204" pitchFamily="34" charset="0"/>
              </a:rPr>
              <a:t>3</a:t>
            </a:r>
            <a:r>
              <a:rPr lang="en-US" altLang="en-US" sz="1800" dirty="0">
                <a:latin typeface="Calibri" panose="020F0502020204030204" pitchFamily="34" charset="0"/>
              </a:rPr>
              <a:t> == the image of [0 0 1 0]</a:t>
            </a:r>
          </a:p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P</a:t>
            </a:r>
            <a:r>
              <a:rPr lang="en-US" altLang="en-US" sz="1800" baseline="30000" dirty="0">
                <a:latin typeface="Calibri" panose="020F0502020204030204" pitchFamily="34" charset="0"/>
              </a:rPr>
              <a:t>4</a:t>
            </a:r>
            <a:r>
              <a:rPr lang="en-US" altLang="en-US" sz="1800" dirty="0">
                <a:latin typeface="Calibri" panose="020F0502020204030204" pitchFamily="34" charset="0"/>
              </a:rPr>
              <a:t> == the image of [0 0 0 1]</a:t>
            </a:r>
          </a:p>
          <a:p>
            <a:pPr eaLnBrk="1" hangingPunct="1"/>
            <a:endParaRPr lang="en-US" altLang="en-US" sz="18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What are those ?</a:t>
            </a:r>
          </a:p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[0 0 0 1] is easy…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4E9156-6310-9B43-AC67-5C0A501C01BE}"/>
              </a:ext>
            </a:extLst>
          </p:cNvPr>
          <p:cNvGrpSpPr/>
          <p:nvPr/>
        </p:nvGrpSpPr>
        <p:grpSpPr>
          <a:xfrm>
            <a:off x="624276" y="4350434"/>
            <a:ext cx="6062274" cy="923330"/>
            <a:chOff x="624276" y="4350434"/>
            <a:chExt cx="6062274" cy="923330"/>
          </a:xfrm>
        </p:grpSpPr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0925087A-0939-234E-8274-92EB31E629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276" y="4350434"/>
              <a:ext cx="4100124" cy="92333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 dirty="0">
                  <a:latin typeface="Calibri" panose="020F0502020204030204" pitchFamily="34" charset="0"/>
                </a:rPr>
                <a:t>Answer:</a:t>
              </a:r>
            </a:p>
            <a:p>
              <a:pPr eaLnBrk="1" hangingPunct="1"/>
              <a:r>
                <a:rPr lang="en-US" altLang="en-US" sz="1800" dirty="0">
                  <a:solidFill>
                    <a:srgbClr val="FF0000"/>
                  </a:solidFill>
                  <a:latin typeface="Calibri" panose="020F0502020204030204" pitchFamily="34" charset="0"/>
                </a:rPr>
                <a:t>[0 0 0 1] is the origin</a:t>
              </a:r>
              <a:r>
                <a:rPr lang="en-US" altLang="en-US" sz="1800" dirty="0">
                  <a:latin typeface="Calibri" panose="020F0502020204030204" pitchFamily="34" charset="0"/>
                </a:rPr>
                <a:t>, so P4 is the image of the origin.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901189C-683D-0B4C-B346-A3532332D0F6}"/>
                </a:ext>
              </a:extLst>
            </p:cNvPr>
            <p:cNvSpPr/>
            <p:nvPr/>
          </p:nvSpPr>
          <p:spPr>
            <a:xfrm>
              <a:off x="6567488" y="4614863"/>
              <a:ext cx="119062" cy="1095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D9D218-C3BE-824A-BF0B-0B5AAB1045D5}"/>
              </a:ext>
            </a:extLst>
          </p:cNvPr>
          <p:cNvGrpSpPr/>
          <p:nvPr/>
        </p:nvGrpSpPr>
        <p:grpSpPr>
          <a:xfrm>
            <a:off x="76200" y="1143000"/>
            <a:ext cx="8840786" cy="5334000"/>
            <a:chOff x="76200" y="1143000"/>
            <a:chExt cx="8840786" cy="5334000"/>
          </a:xfrm>
        </p:grpSpPr>
        <p:sp>
          <p:nvSpPr>
            <p:cNvPr id="24" name="TextBox 14">
              <a:extLst>
                <a:ext uri="{FF2B5EF4-FFF2-40B4-BE49-F238E27FC236}">
                  <a16:creationId xmlns:a16="http://schemas.microsoft.com/office/drawing/2014/main" id="{2107D9F3-9F4C-3642-A498-510FCD9A9D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276" y="5325070"/>
              <a:ext cx="410012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rgbClr val="00B050"/>
                  </a:solidFill>
                  <a:latin typeface="Calibri" panose="020F0502020204030204" pitchFamily="34" charset="0"/>
                </a:rPr>
                <a:t>[1 0 0 0] is a point at infinity in the X-direction</a:t>
              </a:r>
              <a:r>
                <a:rPr lang="en-US" altLang="en-US" sz="1800" dirty="0">
                  <a:latin typeface="Calibri" panose="020F0502020204030204" pitchFamily="34" charset="0"/>
                </a:rPr>
                <a:t>, so it is the vanishing point of all lines parallel with the X direction!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A67B130-2CC4-B94E-AD97-E25E564F9E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76200" y="2057400"/>
              <a:ext cx="8840786" cy="3505200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8A79939-1F32-2D44-96EC-908D5D3E702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76200" y="1143000"/>
              <a:ext cx="8839200" cy="1219200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FCC8959-6B38-C34D-A770-FB8DCEF9277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76200" y="2514600"/>
              <a:ext cx="6934200" cy="3962400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84890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C65D4-24F7-E74A-9B3A-9D596847D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translation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277FB-EE5D-3140-BA5F-8D2BC9D77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895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Input:</a:t>
            </a:r>
          </a:p>
          <a:p>
            <a:pPr lvl="1"/>
            <a:r>
              <a:rPr lang="en-US" dirty="0"/>
              <a:t>Set of matches {(x</a:t>
            </a:r>
            <a:r>
              <a:rPr lang="en-US" baseline="-25000" dirty="0"/>
              <a:t>1</a:t>
            </a:r>
            <a:r>
              <a:rPr lang="en-US" dirty="0"/>
              <a:t>, x</a:t>
            </a:r>
            <a:r>
              <a:rPr lang="en-US" baseline="-25000" dirty="0"/>
              <a:t>1</a:t>
            </a:r>
            <a:r>
              <a:rPr lang="en-US" dirty="0"/>
              <a:t>’), (x</a:t>
            </a:r>
            <a:r>
              <a:rPr lang="en-US" baseline="-25000" dirty="0"/>
              <a:t>2</a:t>
            </a:r>
            <a:r>
              <a:rPr lang="en-US" dirty="0"/>
              <a:t>, x</a:t>
            </a:r>
            <a:r>
              <a:rPr lang="en-US" baseline="-25000" dirty="0"/>
              <a:t>2</a:t>
            </a:r>
            <a:r>
              <a:rPr lang="en-US" dirty="0"/>
              <a:t>’), (x</a:t>
            </a:r>
            <a:r>
              <a:rPr lang="en-US" baseline="-25000" dirty="0"/>
              <a:t>3</a:t>
            </a:r>
            <a:r>
              <a:rPr lang="en-US" dirty="0"/>
              <a:t>, x</a:t>
            </a:r>
            <a:r>
              <a:rPr lang="en-US" baseline="-25000" dirty="0"/>
              <a:t>3</a:t>
            </a:r>
            <a:r>
              <a:rPr lang="en-US" dirty="0"/>
              <a:t>’), (x</a:t>
            </a:r>
            <a:r>
              <a:rPr lang="en-US" baseline="-25000" dirty="0"/>
              <a:t>4</a:t>
            </a:r>
            <a:r>
              <a:rPr lang="en-US" dirty="0"/>
              <a:t>, x</a:t>
            </a:r>
            <a:r>
              <a:rPr lang="en-US" baseline="-25000" dirty="0"/>
              <a:t>4</a:t>
            </a:r>
            <a:r>
              <a:rPr lang="en-US" dirty="0"/>
              <a:t>’)}</a:t>
            </a:r>
          </a:p>
          <a:p>
            <a:pPr lvl="1"/>
            <a:r>
              <a:rPr lang="en-US" dirty="0"/>
              <a:t>Parametric model: </a:t>
            </a:r>
            <a:r>
              <a:rPr lang="en-US" dirty="0">
                <a:solidFill>
                  <a:srgbClr val="FF0000"/>
                </a:solidFill>
              </a:rPr>
              <a:t>f(x; t) = x + 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Parameters p == t, location of origin of A in B</a:t>
            </a:r>
          </a:p>
          <a:p>
            <a:r>
              <a:rPr lang="en-US" dirty="0"/>
              <a:t>Output:</a:t>
            </a:r>
          </a:p>
          <a:p>
            <a:pPr lvl="1"/>
            <a:r>
              <a:rPr lang="en-US" dirty="0"/>
              <a:t>Best model p*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A3AD9-EE9C-1C45-A244-4B3FDE4B83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330" b="16430"/>
          <a:stretch/>
        </p:blipFill>
        <p:spPr>
          <a:xfrm>
            <a:off x="685800" y="968991"/>
            <a:ext cx="3429000" cy="2557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3AF252-692C-2E49-BFDB-88F87B80B9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30" t="16430"/>
          <a:stretch/>
        </p:blipFill>
        <p:spPr>
          <a:xfrm>
            <a:off x="4800600" y="1066800"/>
            <a:ext cx="3429000" cy="255781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162039-FE77-EB4C-822D-9D3352066081}"/>
              </a:ext>
            </a:extLst>
          </p:cNvPr>
          <p:cNvCxnSpPr/>
          <p:nvPr/>
        </p:nvCxnSpPr>
        <p:spPr>
          <a:xfrm flipV="1">
            <a:off x="3581400" y="2247900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FA802E-1345-BD4E-8C5D-C0543FF5D429}"/>
              </a:ext>
            </a:extLst>
          </p:cNvPr>
          <p:cNvCxnSpPr/>
          <p:nvPr/>
        </p:nvCxnSpPr>
        <p:spPr>
          <a:xfrm flipV="1">
            <a:off x="3764507" y="2659039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99FDB2-A4C3-A04B-ABA0-F7C465930BD5}"/>
              </a:ext>
            </a:extLst>
          </p:cNvPr>
          <p:cNvCxnSpPr/>
          <p:nvPr/>
        </p:nvCxnSpPr>
        <p:spPr>
          <a:xfrm flipV="1">
            <a:off x="3733800" y="1893343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B73C66-111B-FB42-8A84-D1B250BA651F}"/>
              </a:ext>
            </a:extLst>
          </p:cNvPr>
          <p:cNvCxnSpPr/>
          <p:nvPr/>
        </p:nvCxnSpPr>
        <p:spPr>
          <a:xfrm flipV="1">
            <a:off x="3886200" y="1571767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55EA635-AEF0-0C42-A62E-54CC18AB3556}"/>
              </a:ext>
            </a:extLst>
          </p:cNvPr>
          <p:cNvSpPr txBox="1"/>
          <p:nvPr/>
        </p:nvSpPr>
        <p:spPr>
          <a:xfrm>
            <a:off x="35257" y="6488668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Szeliski book</a:t>
            </a:r>
          </a:p>
        </p:txBody>
      </p:sp>
    </p:spTree>
    <p:extLst>
      <p:ext uri="{BB962C8B-B14F-4D97-AF65-F5344CB8AC3E}">
        <p14:creationId xmlns:p14="http://schemas.microsoft.com/office/powerpoint/2010/main" val="23451855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>
            <a:extLst>
              <a:ext uri="{FF2B5EF4-FFF2-40B4-BE49-F238E27FC236}">
                <a16:creationId xmlns:a16="http://schemas.microsoft.com/office/drawing/2014/main" id="{05742675-1FC6-7340-81C0-E0982EA960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Vanishing points, revisited</a:t>
            </a:r>
            <a:endParaRPr kumimoji="1" lang="en-US" altLang="en-US" dirty="0">
              <a:ea typeface="ＭＳ Ｐゴシック" panose="020B0600070205080204" pitchFamily="34" charset="-128"/>
            </a:endParaRPr>
          </a:p>
        </p:txBody>
      </p:sp>
      <p:graphicFrame>
        <p:nvGraphicFramePr>
          <p:cNvPr id="62466" name="Object 2">
            <a:extLst>
              <a:ext uri="{FF2B5EF4-FFF2-40B4-BE49-F238E27FC236}">
                <a16:creationId xmlns:a16="http://schemas.microsoft.com/office/drawing/2014/main" id="{3AAA1DD9-0739-1E49-A9C9-B352DE8D35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50184" y="5258593"/>
          <a:ext cx="3103562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4" imgW="17830800" imgH="2895600" progId="Equation.3">
                  <p:embed/>
                </p:oleObj>
              </mc:Choice>
              <mc:Fallback>
                <p:oleObj name="Equation" r:id="rId4" imgW="17830800" imgH="2895600" progId="Equation.3">
                  <p:embed/>
                  <p:pic>
                    <p:nvPicPr>
                      <p:cNvPr id="62466" name="Object 2">
                        <a:extLst>
                          <a:ext uri="{FF2B5EF4-FFF2-40B4-BE49-F238E27FC236}">
                            <a16:creationId xmlns:a16="http://schemas.microsoft.com/office/drawing/2014/main" id="{3AAA1DD9-0739-1E49-A9C9-B352DE8D35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0184" y="5258593"/>
                        <a:ext cx="3103562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8" name="TextBox 14">
            <a:extLst>
              <a:ext uri="{FF2B5EF4-FFF2-40B4-BE49-F238E27FC236}">
                <a16:creationId xmlns:a16="http://schemas.microsoft.com/office/drawing/2014/main" id="{804E95D8-50DB-AA4E-965A-85AD4B54A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0184" y="4888706"/>
            <a:ext cx="15456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Columns of P 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5A0CF4-D49D-6541-859A-9888089620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053306"/>
            <a:ext cx="3810000" cy="3696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0388AE-CCD8-7B47-9D77-D78DADD82A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1053306"/>
            <a:ext cx="3810000" cy="3708400"/>
          </a:xfrm>
          <a:prstGeom prst="rect">
            <a:avLst/>
          </a:prstGeom>
        </p:spPr>
      </p:pic>
      <p:sp>
        <p:nvSpPr>
          <p:cNvPr id="18" name="TextBox 14">
            <a:extLst>
              <a:ext uri="{FF2B5EF4-FFF2-40B4-BE49-F238E27FC236}">
                <a16:creationId xmlns:a16="http://schemas.microsoft.com/office/drawing/2014/main" id="{9FE98392-9339-3F48-A8BE-DC52CF887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834" y="5791438"/>
            <a:ext cx="52284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P</a:t>
            </a:r>
            <a:r>
              <a:rPr lang="en-US" altLang="en-US" sz="1800" baseline="30000" dirty="0">
                <a:latin typeface="Calibri" panose="020F0502020204030204" pitchFamily="34" charset="0"/>
              </a:rPr>
              <a:t>4</a:t>
            </a:r>
            <a:r>
              <a:rPr lang="en-US" altLang="en-US" sz="1800" dirty="0">
                <a:latin typeface="Calibri" panose="020F0502020204030204" pitchFamily="34" charset="0"/>
              </a:rPr>
              <a:t> is arbitrary: wherever you defined the world origin.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43DA76-7809-8C44-BFBE-DA5766ED875C}"/>
              </a:ext>
            </a:extLst>
          </p:cNvPr>
          <p:cNvGrpSpPr/>
          <p:nvPr/>
        </p:nvGrpSpPr>
        <p:grpSpPr>
          <a:xfrm>
            <a:off x="681789" y="1130419"/>
            <a:ext cx="7700211" cy="3619381"/>
            <a:chOff x="681789" y="1130419"/>
            <a:chExt cx="7700211" cy="361938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625ECE9-38DE-3546-8392-36AB158E7089}"/>
                </a:ext>
              </a:extLst>
            </p:cNvPr>
            <p:cNvSpPr/>
            <p:nvPr/>
          </p:nvSpPr>
          <p:spPr>
            <a:xfrm>
              <a:off x="2286000" y="1130419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992177B-32B7-CF4F-B4B5-E6F678559A3B}"/>
                </a:ext>
              </a:extLst>
            </p:cNvPr>
            <p:cNvSpPr/>
            <p:nvPr/>
          </p:nvSpPr>
          <p:spPr>
            <a:xfrm>
              <a:off x="8077200" y="12954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C1A35F3-D219-9F42-B459-55DF97D193CB}"/>
                </a:ext>
              </a:extLst>
            </p:cNvPr>
            <p:cNvSpPr/>
            <p:nvPr/>
          </p:nvSpPr>
          <p:spPr>
            <a:xfrm>
              <a:off x="4800600" y="12954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E46C6F0-149B-3244-A19B-FAFC04C97962}"/>
                </a:ext>
              </a:extLst>
            </p:cNvPr>
            <p:cNvSpPr/>
            <p:nvPr/>
          </p:nvSpPr>
          <p:spPr>
            <a:xfrm>
              <a:off x="681789" y="40386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E4D67FB-1A9A-B04B-B520-3BADBBBFE410}"/>
                </a:ext>
              </a:extLst>
            </p:cNvPr>
            <p:cNvSpPr/>
            <p:nvPr/>
          </p:nvSpPr>
          <p:spPr>
            <a:xfrm>
              <a:off x="4195011" y="39624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65BB95-74F2-A943-BB2E-10184187D28B}"/>
                </a:ext>
              </a:extLst>
            </p:cNvPr>
            <p:cNvSpPr/>
            <p:nvPr/>
          </p:nvSpPr>
          <p:spPr>
            <a:xfrm>
              <a:off x="6400800" y="44450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33F1648-AF4B-0B4A-8DF6-0B107B93FC53}"/>
              </a:ext>
            </a:extLst>
          </p:cNvPr>
          <p:cNvSpPr/>
          <p:nvPr/>
        </p:nvSpPr>
        <p:spPr>
          <a:xfrm>
            <a:off x="228600" y="6172994"/>
            <a:ext cx="510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https://www.artinstructionblog.com/perspective-drawing-tutorial-for-artists-part-2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169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FD685-8065-9846-B569-8B187FCD6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Pose Estimation!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2619E-10D6-A042-920F-A93E18CBF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42474"/>
            <a:ext cx="8229600" cy="5458326"/>
          </a:xfrm>
        </p:spPr>
        <p:txBody>
          <a:bodyPr>
            <a:normAutofit/>
          </a:bodyPr>
          <a:lstStyle/>
          <a:p>
            <a:r>
              <a:rPr lang="en-US" dirty="0"/>
              <a:t>Simple algorithm: just measure the coordinates of the origin and the three vanishing points?</a:t>
            </a:r>
          </a:p>
          <a:p>
            <a:endParaRPr lang="en-US" dirty="0"/>
          </a:p>
          <a:p>
            <a:r>
              <a:rPr lang="en-US" dirty="0"/>
              <a:t>Does not work </a:t>
            </a:r>
            <a:r>
              <a:rPr lang="en-US" dirty="0">
                <a:sym typeface="Wingdings" pitchFamily="2" charset="2"/>
              </a:rPr>
              <a:t>:</a:t>
            </a:r>
          </a:p>
          <a:p>
            <a:pPr lvl="1"/>
            <a:r>
              <a:rPr lang="en-US" dirty="0">
                <a:sym typeface="Wingdings" pitchFamily="2" charset="2"/>
              </a:rPr>
              <a:t>Columns are only measured up to a scale.</a:t>
            </a:r>
          </a:p>
          <a:p>
            <a:pPr lvl="1"/>
            <a:r>
              <a:rPr lang="en-US" dirty="0">
                <a:sym typeface="Wingdings" pitchFamily="2" charset="2"/>
              </a:rPr>
              <a:t>4 points * 2DOF = only 8 DOF! Missing 11-8=3</a:t>
            </a:r>
          </a:p>
          <a:p>
            <a:pPr lvl="1"/>
            <a:r>
              <a:rPr lang="en-US" dirty="0">
                <a:sym typeface="Wingdings" pitchFamily="2" charset="2"/>
              </a:rPr>
              <a:t>3 missing numbers are exactly those scales.</a:t>
            </a:r>
          </a:p>
        </p:txBody>
      </p:sp>
    </p:spTree>
    <p:extLst>
      <p:ext uri="{BB962C8B-B14F-4D97-AF65-F5344CB8AC3E}">
        <p14:creationId xmlns:p14="http://schemas.microsoft.com/office/powerpoint/2010/main" val="33414622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FD685-8065-9846-B569-8B187FCD6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 Pose Estimation…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2619E-10D6-A042-920F-A93E18CBF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953000"/>
            <a:ext cx="8229600" cy="1828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Input:</a:t>
            </a:r>
          </a:p>
          <a:p>
            <a:pPr lvl="1"/>
            <a:r>
              <a:rPr lang="en-US" dirty="0"/>
              <a:t>A set of </a:t>
            </a:r>
            <a:r>
              <a:rPr lang="en-US" dirty="0">
                <a:solidFill>
                  <a:srgbClr val="00B050"/>
                </a:solidFill>
              </a:rPr>
              <a:t>2D measurements x</a:t>
            </a:r>
            <a:r>
              <a:rPr lang="en-US" baseline="-25000" dirty="0">
                <a:solidFill>
                  <a:srgbClr val="00B050"/>
                </a:solidFill>
              </a:rPr>
              <a:t>i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of known 3D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points X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i</a:t>
            </a:r>
          </a:p>
          <a:p>
            <a:pPr lvl="1"/>
            <a:r>
              <a:rPr lang="en-US" dirty="0"/>
              <a:t>Parametric model is camera matrix P, i.e., x = f(X; P) </a:t>
            </a:r>
          </a:p>
          <a:p>
            <a:r>
              <a:rPr lang="en-US" dirty="0"/>
              <a:t>Output:</a:t>
            </a:r>
          </a:p>
          <a:p>
            <a:pPr lvl="1"/>
            <a:r>
              <a:rPr lang="en-US" dirty="0"/>
              <a:t>Best camera matrix 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EF46BF-C9BE-EE44-815A-3D3CEAD0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16" y="914400"/>
            <a:ext cx="8196168" cy="396355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9AE20DD-AA3D-224B-AED6-6CFA1B17C167}"/>
              </a:ext>
            </a:extLst>
          </p:cNvPr>
          <p:cNvGrpSpPr/>
          <p:nvPr/>
        </p:nvGrpSpPr>
        <p:grpSpPr>
          <a:xfrm>
            <a:off x="4572000" y="1746584"/>
            <a:ext cx="3954379" cy="2673016"/>
            <a:chOff x="4572000" y="1746584"/>
            <a:chExt cx="3954379" cy="267301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B8BA5F6-51C6-A045-95CB-D8C02AACEBFE}"/>
                </a:ext>
              </a:extLst>
            </p:cNvPr>
            <p:cNvSpPr/>
            <p:nvPr/>
          </p:nvSpPr>
          <p:spPr>
            <a:xfrm>
              <a:off x="4572000" y="2590800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E588B89-1D7E-364C-B58E-282BC17B58F8}"/>
                </a:ext>
              </a:extLst>
            </p:cNvPr>
            <p:cNvSpPr/>
            <p:nvPr/>
          </p:nvSpPr>
          <p:spPr>
            <a:xfrm>
              <a:off x="4572000" y="3505200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2424E01-137C-EA44-9765-15BC7E3EA4D9}"/>
                </a:ext>
              </a:extLst>
            </p:cNvPr>
            <p:cNvSpPr/>
            <p:nvPr/>
          </p:nvSpPr>
          <p:spPr>
            <a:xfrm>
              <a:off x="6019800" y="3276600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108F90B-8F5F-3046-9FE9-52674E326D2A}"/>
                </a:ext>
              </a:extLst>
            </p:cNvPr>
            <p:cNvSpPr/>
            <p:nvPr/>
          </p:nvSpPr>
          <p:spPr>
            <a:xfrm>
              <a:off x="6019800" y="4191000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1793392-66C0-2743-9578-13DB2268BE0F}"/>
                </a:ext>
              </a:extLst>
            </p:cNvPr>
            <p:cNvSpPr/>
            <p:nvPr/>
          </p:nvSpPr>
          <p:spPr>
            <a:xfrm>
              <a:off x="6972300" y="1746584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96BD70B-EBD6-FF48-BBD0-C92955D0C45F}"/>
                </a:ext>
              </a:extLst>
            </p:cNvPr>
            <p:cNvSpPr/>
            <p:nvPr/>
          </p:nvSpPr>
          <p:spPr>
            <a:xfrm>
              <a:off x="6858000" y="2438400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C5C7D3E-0FD3-284E-982B-BBFDC6975DC7}"/>
                </a:ext>
              </a:extLst>
            </p:cNvPr>
            <p:cNvSpPr/>
            <p:nvPr/>
          </p:nvSpPr>
          <p:spPr>
            <a:xfrm>
              <a:off x="8297779" y="2129589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6C52AB-1680-4049-9D01-A2704B7D5AB8}"/>
                </a:ext>
              </a:extLst>
            </p:cNvPr>
            <p:cNvSpPr/>
            <p:nvPr/>
          </p:nvSpPr>
          <p:spPr>
            <a:xfrm>
              <a:off x="8153400" y="2895600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71F324-B4AD-B945-9648-DAB35D90ECF8}"/>
              </a:ext>
            </a:extLst>
          </p:cNvPr>
          <p:cNvGrpSpPr/>
          <p:nvPr/>
        </p:nvGrpSpPr>
        <p:grpSpPr>
          <a:xfrm>
            <a:off x="983432" y="3009900"/>
            <a:ext cx="1600200" cy="1219200"/>
            <a:chOff x="983432" y="3009900"/>
            <a:chExt cx="1600200" cy="12192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4923FEF-536D-8E42-B648-0AD7F0AC72CC}"/>
                </a:ext>
              </a:extLst>
            </p:cNvPr>
            <p:cNvSpPr/>
            <p:nvPr/>
          </p:nvSpPr>
          <p:spPr>
            <a:xfrm>
              <a:off x="1371600" y="3464574"/>
              <a:ext cx="35820" cy="7194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EC4D0DB-A312-A043-9B0D-CA783FD50D4E}"/>
                </a:ext>
              </a:extLst>
            </p:cNvPr>
            <p:cNvSpPr/>
            <p:nvPr/>
          </p:nvSpPr>
          <p:spPr>
            <a:xfrm>
              <a:off x="1371600" y="3752339"/>
              <a:ext cx="35820" cy="7194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0A4B6B1-5853-1D43-8315-14E644DED1F0}"/>
                </a:ext>
              </a:extLst>
            </p:cNvPr>
            <p:cNvSpPr/>
            <p:nvPr/>
          </p:nvSpPr>
          <p:spPr>
            <a:xfrm>
              <a:off x="1598461" y="3680398"/>
              <a:ext cx="35820" cy="7194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F3147C5-3E2A-8C4F-BE4F-E986DEC055D4}"/>
                </a:ext>
              </a:extLst>
            </p:cNvPr>
            <p:cNvSpPr/>
            <p:nvPr/>
          </p:nvSpPr>
          <p:spPr>
            <a:xfrm>
              <a:off x="1598461" y="3968163"/>
              <a:ext cx="35820" cy="7194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2CB3BE6-1F3D-6C45-B8A7-C990B4DC85C6}"/>
                </a:ext>
              </a:extLst>
            </p:cNvPr>
            <p:cNvSpPr/>
            <p:nvPr/>
          </p:nvSpPr>
          <p:spPr>
            <a:xfrm>
              <a:off x="1747712" y="3198896"/>
              <a:ext cx="35820" cy="7194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92988FA-743B-DB4C-BD9A-0D386004BEE8}"/>
                </a:ext>
              </a:extLst>
            </p:cNvPr>
            <p:cNvSpPr/>
            <p:nvPr/>
          </p:nvSpPr>
          <p:spPr>
            <a:xfrm>
              <a:off x="1729802" y="3416613"/>
              <a:ext cx="35820" cy="7194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3563664-6AF6-794C-9CE5-2BF1463089A5}"/>
                </a:ext>
              </a:extLst>
            </p:cNvPr>
            <p:cNvSpPr/>
            <p:nvPr/>
          </p:nvSpPr>
          <p:spPr>
            <a:xfrm>
              <a:off x="1955406" y="3319429"/>
              <a:ext cx="35820" cy="7194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3E26EA4-95E4-8349-AA85-7AF932A5F894}"/>
                </a:ext>
              </a:extLst>
            </p:cNvPr>
            <p:cNvSpPr/>
            <p:nvPr/>
          </p:nvSpPr>
          <p:spPr>
            <a:xfrm>
              <a:off x="1932783" y="3560496"/>
              <a:ext cx="35820" cy="7194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CF24397-71C5-C346-8A82-E2A84381DC4A}"/>
                </a:ext>
              </a:extLst>
            </p:cNvPr>
            <p:cNvSpPr/>
            <p:nvPr/>
          </p:nvSpPr>
          <p:spPr>
            <a:xfrm>
              <a:off x="983432" y="3009900"/>
              <a:ext cx="1600200" cy="12192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680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7B383-3FAA-2342-A1A2-584781B1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= “</a:t>
            </a:r>
            <a:r>
              <a:rPr lang="en-US" dirty="0" err="1"/>
              <a:t>Resectioning</a:t>
            </a:r>
            <a:r>
              <a:rPr lang="en-US" dirty="0"/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D4D22-1A74-9348-AA60-19217B69E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931568"/>
            <a:ext cx="8229600" cy="586662"/>
          </a:xfrm>
        </p:spPr>
        <p:txBody>
          <a:bodyPr/>
          <a:lstStyle/>
          <a:p>
            <a:r>
              <a:rPr lang="en-US" dirty="0"/>
              <a:t>Opposite of triangulation.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66F9A6-0CA8-BA44-A7D5-4ED68A72A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53" y="3786014"/>
            <a:ext cx="7829550" cy="14851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F6D363-A361-B14A-8990-788B5785F370}"/>
              </a:ext>
            </a:extLst>
          </p:cNvPr>
          <p:cNvGrpSpPr/>
          <p:nvPr/>
        </p:nvGrpSpPr>
        <p:grpSpPr>
          <a:xfrm>
            <a:off x="4865771" y="910389"/>
            <a:ext cx="3954379" cy="2673016"/>
            <a:chOff x="4572000" y="1746584"/>
            <a:chExt cx="3954379" cy="267301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1D325CA-B2B7-0F45-980B-1B024A21F7D0}"/>
                </a:ext>
              </a:extLst>
            </p:cNvPr>
            <p:cNvSpPr/>
            <p:nvPr/>
          </p:nvSpPr>
          <p:spPr>
            <a:xfrm>
              <a:off x="4572000" y="2590800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5C1B475-A302-8045-BE13-2C04298D7268}"/>
                </a:ext>
              </a:extLst>
            </p:cNvPr>
            <p:cNvSpPr/>
            <p:nvPr/>
          </p:nvSpPr>
          <p:spPr>
            <a:xfrm>
              <a:off x="4572000" y="3505200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55D917D-94B9-EE4A-B2E2-24F12A19DE5D}"/>
                </a:ext>
              </a:extLst>
            </p:cNvPr>
            <p:cNvSpPr/>
            <p:nvPr/>
          </p:nvSpPr>
          <p:spPr>
            <a:xfrm>
              <a:off x="6019800" y="3276600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F2B138E-76AD-A842-88EE-C41F87047FD7}"/>
                </a:ext>
              </a:extLst>
            </p:cNvPr>
            <p:cNvSpPr/>
            <p:nvPr/>
          </p:nvSpPr>
          <p:spPr>
            <a:xfrm>
              <a:off x="6019800" y="4191000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A5C3121-59D7-0E4D-B9A3-53CCAB4A0D63}"/>
                </a:ext>
              </a:extLst>
            </p:cNvPr>
            <p:cNvSpPr/>
            <p:nvPr/>
          </p:nvSpPr>
          <p:spPr>
            <a:xfrm>
              <a:off x="6972300" y="1746584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39A2F16-1F10-EC43-B920-DC05B041897B}"/>
                </a:ext>
              </a:extLst>
            </p:cNvPr>
            <p:cNvSpPr/>
            <p:nvPr/>
          </p:nvSpPr>
          <p:spPr>
            <a:xfrm>
              <a:off x="6858000" y="2438400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E85BAFC-3220-9D4D-AC1A-ED775C0B9C37}"/>
                </a:ext>
              </a:extLst>
            </p:cNvPr>
            <p:cNvSpPr/>
            <p:nvPr/>
          </p:nvSpPr>
          <p:spPr>
            <a:xfrm>
              <a:off x="8297779" y="2129589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2EC037C-51C0-2042-B706-57CBB21FFF95}"/>
                </a:ext>
              </a:extLst>
            </p:cNvPr>
            <p:cNvSpPr/>
            <p:nvPr/>
          </p:nvSpPr>
          <p:spPr>
            <a:xfrm>
              <a:off x="8153400" y="2895600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B395A0-5D41-7048-A208-ED0CE95EE1D0}"/>
              </a:ext>
            </a:extLst>
          </p:cNvPr>
          <p:cNvGrpSpPr/>
          <p:nvPr/>
        </p:nvGrpSpPr>
        <p:grpSpPr>
          <a:xfrm>
            <a:off x="1828800" y="2329510"/>
            <a:ext cx="1600200" cy="1219200"/>
            <a:chOff x="983432" y="3009900"/>
            <a:chExt cx="1600200" cy="12192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3EA499D-1957-EB4A-B741-FB082534EED2}"/>
                </a:ext>
              </a:extLst>
            </p:cNvPr>
            <p:cNvSpPr/>
            <p:nvPr/>
          </p:nvSpPr>
          <p:spPr>
            <a:xfrm>
              <a:off x="1371600" y="3464574"/>
              <a:ext cx="35820" cy="7194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2F53E60-D1E5-2640-8155-7064A65B7193}"/>
                </a:ext>
              </a:extLst>
            </p:cNvPr>
            <p:cNvSpPr/>
            <p:nvPr/>
          </p:nvSpPr>
          <p:spPr>
            <a:xfrm>
              <a:off x="1371600" y="3752339"/>
              <a:ext cx="35820" cy="7194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5BBE3C6-1497-8B42-AFA5-1ED286AE3444}"/>
                </a:ext>
              </a:extLst>
            </p:cNvPr>
            <p:cNvSpPr/>
            <p:nvPr/>
          </p:nvSpPr>
          <p:spPr>
            <a:xfrm>
              <a:off x="1598461" y="3680398"/>
              <a:ext cx="35820" cy="7194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0F77608-F4B4-D541-B6AA-0D8B1F135060}"/>
                </a:ext>
              </a:extLst>
            </p:cNvPr>
            <p:cNvSpPr/>
            <p:nvPr/>
          </p:nvSpPr>
          <p:spPr>
            <a:xfrm>
              <a:off x="1598461" y="3968163"/>
              <a:ext cx="35820" cy="7194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BBA6536-D8A1-AB49-BD12-D62AAC23C997}"/>
                </a:ext>
              </a:extLst>
            </p:cNvPr>
            <p:cNvSpPr/>
            <p:nvPr/>
          </p:nvSpPr>
          <p:spPr>
            <a:xfrm>
              <a:off x="1747712" y="3198896"/>
              <a:ext cx="35820" cy="7194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646907F-A4B2-CF4F-844B-7C11C8972170}"/>
                </a:ext>
              </a:extLst>
            </p:cNvPr>
            <p:cNvSpPr/>
            <p:nvPr/>
          </p:nvSpPr>
          <p:spPr>
            <a:xfrm>
              <a:off x="1729802" y="3416613"/>
              <a:ext cx="35820" cy="7194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49C7DE9-A532-514E-A6C7-9C3A0F5727B6}"/>
                </a:ext>
              </a:extLst>
            </p:cNvPr>
            <p:cNvSpPr/>
            <p:nvPr/>
          </p:nvSpPr>
          <p:spPr>
            <a:xfrm>
              <a:off x="1955406" y="3319429"/>
              <a:ext cx="35820" cy="7194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BAC8B91-45A1-F649-9DA0-5CCDE1A3DF13}"/>
                </a:ext>
              </a:extLst>
            </p:cNvPr>
            <p:cNvSpPr/>
            <p:nvPr/>
          </p:nvSpPr>
          <p:spPr>
            <a:xfrm>
              <a:off x="1932783" y="3560496"/>
              <a:ext cx="35820" cy="7194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81C7DE8-539D-CD4A-8EE8-3094C0577648}"/>
                </a:ext>
              </a:extLst>
            </p:cNvPr>
            <p:cNvSpPr/>
            <p:nvPr/>
          </p:nvSpPr>
          <p:spPr>
            <a:xfrm>
              <a:off x="983432" y="3009900"/>
              <a:ext cx="1600200" cy="12192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B32BB58-2D02-604B-81C0-13CA015163E3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633699" y="1024689"/>
            <a:ext cx="6632372" cy="21521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70AFA6E-754A-9547-A15A-61520C141739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633699" y="1407694"/>
            <a:ext cx="7957851" cy="1769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479DC17-8559-BA4D-A815-C69556626D81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633699" y="2173705"/>
            <a:ext cx="7813472" cy="10330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9024B28-B4EF-AD4D-AE6B-A275622F400C}"/>
              </a:ext>
            </a:extLst>
          </p:cNvPr>
          <p:cNvCxnSpPr>
            <a:cxnSpLocks/>
            <a:stCxn id="9" idx="2"/>
          </p:cNvCxnSpPr>
          <p:nvPr/>
        </p:nvCxnSpPr>
        <p:spPr>
          <a:xfrm flipH="1" flipV="1">
            <a:off x="613647" y="3190183"/>
            <a:ext cx="5699924" cy="2789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6008338-9522-754E-BB69-2E7A01F3048E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633699" y="2554705"/>
            <a:ext cx="5679872" cy="6310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B44A1057-6FB6-854C-A10C-781DAE1F5384}"/>
              </a:ext>
            </a:extLst>
          </p:cNvPr>
          <p:cNvSpPr/>
          <p:nvPr/>
        </p:nvSpPr>
        <p:spPr>
          <a:xfrm>
            <a:off x="519399" y="3071949"/>
            <a:ext cx="242602" cy="2134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6A9FF82-3E5A-5A4D-B81C-2833C1253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99" y="4924416"/>
            <a:ext cx="3256029" cy="94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229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BF567-41C7-5B47-82F3-F58C3744A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F9843E-4A92-1346-ADA4-0D13FEFFD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704" y="3505200"/>
            <a:ext cx="5239896" cy="19812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8DD8FD-0EB0-F541-8B63-9722A2820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057400"/>
            <a:ext cx="8229600" cy="19812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In project 4, you will use </a:t>
            </a:r>
            <a:r>
              <a:rPr lang="en-US" dirty="0" err="1">
                <a:latin typeface="Courier" pitchFamily="2" charset="0"/>
              </a:rPr>
              <a:t>scipy.optimize.least_squares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/>
              <a:t>to do exactly that. Working knowledge of 3D poses will be required.</a:t>
            </a:r>
          </a:p>
          <a:p>
            <a:pPr>
              <a:lnSpc>
                <a:spcPct val="120000"/>
              </a:lnSpc>
            </a:pPr>
            <a:r>
              <a:rPr lang="en-US" dirty="0"/>
              <a:t>Note before we compute the 2D reprojection error we need to convert back </a:t>
            </a:r>
            <a:r>
              <a:rPr lang="en-US" i="1" dirty="0"/>
              <a:t>PX</a:t>
            </a:r>
            <a:r>
              <a:rPr lang="en-US" dirty="0"/>
              <a:t> to non-homogeneous coordinates: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8548C0-5828-C84D-A28B-3184818E2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3256029" cy="9442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BFDF19-DB75-9841-9428-A01DCE13EC54}"/>
              </a:ext>
            </a:extLst>
          </p:cNvPr>
          <p:cNvSpPr/>
          <p:nvPr/>
        </p:nvSpPr>
        <p:spPr>
          <a:xfrm>
            <a:off x="762000" y="5715000"/>
            <a:ext cx="5546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https://docs.scipy.org/doc/scipy/reference/generated/scipy.optimize.least_squares.html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51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C65D4-24F7-E74A-9B3A-9D596847D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translation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277FB-EE5D-3140-BA5F-8D2BC9D77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895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Input:</a:t>
            </a:r>
          </a:p>
          <a:p>
            <a:pPr lvl="1"/>
            <a:r>
              <a:rPr lang="en-US" dirty="0"/>
              <a:t>Set of matches {(x</a:t>
            </a:r>
            <a:r>
              <a:rPr lang="en-US" baseline="-25000" dirty="0"/>
              <a:t>1</a:t>
            </a:r>
            <a:r>
              <a:rPr lang="en-US" dirty="0"/>
              <a:t>, x</a:t>
            </a:r>
            <a:r>
              <a:rPr lang="en-US" baseline="-25000" dirty="0"/>
              <a:t>1</a:t>
            </a:r>
            <a:r>
              <a:rPr lang="en-US" dirty="0"/>
              <a:t>’), (x</a:t>
            </a:r>
            <a:r>
              <a:rPr lang="en-US" baseline="-25000" dirty="0"/>
              <a:t>2</a:t>
            </a:r>
            <a:r>
              <a:rPr lang="en-US" dirty="0"/>
              <a:t>, x</a:t>
            </a:r>
            <a:r>
              <a:rPr lang="en-US" baseline="-25000" dirty="0"/>
              <a:t>2</a:t>
            </a:r>
            <a:r>
              <a:rPr lang="en-US" dirty="0"/>
              <a:t>’), (x</a:t>
            </a:r>
            <a:r>
              <a:rPr lang="en-US" baseline="-25000" dirty="0"/>
              <a:t>3</a:t>
            </a:r>
            <a:r>
              <a:rPr lang="en-US" dirty="0"/>
              <a:t>, x</a:t>
            </a:r>
            <a:r>
              <a:rPr lang="en-US" baseline="-25000" dirty="0"/>
              <a:t>3</a:t>
            </a:r>
            <a:r>
              <a:rPr lang="en-US" dirty="0"/>
              <a:t>’), (x</a:t>
            </a:r>
            <a:r>
              <a:rPr lang="en-US" baseline="-25000" dirty="0"/>
              <a:t>4</a:t>
            </a:r>
            <a:r>
              <a:rPr lang="en-US" dirty="0"/>
              <a:t>, x</a:t>
            </a:r>
            <a:r>
              <a:rPr lang="en-US" baseline="-25000" dirty="0"/>
              <a:t>4</a:t>
            </a:r>
            <a:r>
              <a:rPr lang="en-US" dirty="0"/>
              <a:t>’)}</a:t>
            </a:r>
          </a:p>
          <a:p>
            <a:pPr lvl="1"/>
            <a:r>
              <a:rPr lang="en-US" dirty="0"/>
              <a:t>Parametric model: </a:t>
            </a:r>
            <a:r>
              <a:rPr lang="en-US" dirty="0">
                <a:solidFill>
                  <a:srgbClr val="FF0000"/>
                </a:solidFill>
              </a:rPr>
              <a:t>f(x; t) = x + 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Parameters p == t, location of origin of A in B</a:t>
            </a:r>
          </a:p>
          <a:p>
            <a:r>
              <a:rPr lang="en-US" dirty="0"/>
              <a:t>Question for class:</a:t>
            </a:r>
          </a:p>
          <a:p>
            <a:pPr lvl="1"/>
            <a:r>
              <a:rPr lang="en-US" dirty="0"/>
              <a:t>What is your best guess for model p* 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A3AD9-EE9C-1C45-A244-4B3FDE4B83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330" b="16430"/>
          <a:stretch/>
        </p:blipFill>
        <p:spPr>
          <a:xfrm>
            <a:off x="685800" y="968991"/>
            <a:ext cx="3429000" cy="2557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3AF252-692C-2E49-BFDB-88F87B80B9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30" t="16430"/>
          <a:stretch/>
        </p:blipFill>
        <p:spPr>
          <a:xfrm>
            <a:off x="4800600" y="1066800"/>
            <a:ext cx="3429000" cy="255781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162039-FE77-EB4C-822D-9D3352066081}"/>
              </a:ext>
            </a:extLst>
          </p:cNvPr>
          <p:cNvCxnSpPr/>
          <p:nvPr/>
        </p:nvCxnSpPr>
        <p:spPr>
          <a:xfrm flipV="1">
            <a:off x="3581400" y="2247900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FA802E-1345-BD4E-8C5D-C0543FF5D429}"/>
              </a:ext>
            </a:extLst>
          </p:cNvPr>
          <p:cNvCxnSpPr/>
          <p:nvPr/>
        </p:nvCxnSpPr>
        <p:spPr>
          <a:xfrm flipV="1">
            <a:off x="3764507" y="2659039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99FDB2-A4C3-A04B-ABA0-F7C465930BD5}"/>
              </a:ext>
            </a:extLst>
          </p:cNvPr>
          <p:cNvCxnSpPr/>
          <p:nvPr/>
        </p:nvCxnSpPr>
        <p:spPr>
          <a:xfrm flipV="1">
            <a:off x="3733800" y="1893343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B73C66-111B-FB42-8A84-D1B250BA651F}"/>
              </a:ext>
            </a:extLst>
          </p:cNvPr>
          <p:cNvCxnSpPr/>
          <p:nvPr/>
        </p:nvCxnSpPr>
        <p:spPr>
          <a:xfrm flipV="1">
            <a:off x="3886200" y="1571767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55EA635-AEF0-0C42-A62E-54CC18AB3556}"/>
              </a:ext>
            </a:extLst>
          </p:cNvPr>
          <p:cNvSpPr txBox="1"/>
          <p:nvPr/>
        </p:nvSpPr>
        <p:spPr>
          <a:xfrm>
            <a:off x="35257" y="6488668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Szeliski book</a:t>
            </a:r>
          </a:p>
        </p:txBody>
      </p:sp>
    </p:spTree>
    <p:extLst>
      <p:ext uri="{BB962C8B-B14F-4D97-AF65-F5344CB8AC3E}">
        <p14:creationId xmlns:p14="http://schemas.microsoft.com/office/powerpoint/2010/main" val="2082967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C65D4-24F7-E74A-9B3A-9D596847D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translation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277FB-EE5D-3140-BA5F-8D2BC9D77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138149"/>
          </a:xfrm>
        </p:spPr>
        <p:txBody>
          <a:bodyPr>
            <a:normAutofit/>
          </a:bodyPr>
          <a:lstStyle/>
          <a:p>
            <a:r>
              <a:rPr lang="en-US" dirty="0"/>
              <a:t>How?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One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correspondence</a:t>
            </a:r>
            <a:r>
              <a:rPr lang="en-US" dirty="0"/>
              <a:t> x1 = [600, 150], x1’ = [50, 50] </a:t>
            </a:r>
          </a:p>
          <a:p>
            <a:pPr lvl="1"/>
            <a:r>
              <a:rPr lang="en-US" dirty="0"/>
              <a:t>Parametric model: x’ = f(x; t) = x + 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A3AD9-EE9C-1C45-A244-4B3FDE4B8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r="44330" b="16430"/>
          <a:stretch/>
        </p:blipFill>
        <p:spPr>
          <a:xfrm>
            <a:off x="685800" y="968991"/>
            <a:ext cx="3429000" cy="2557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3AF252-692C-2E49-BFDB-88F87B80B9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44330" t="16430"/>
          <a:stretch/>
        </p:blipFill>
        <p:spPr>
          <a:xfrm>
            <a:off x="4800600" y="1066800"/>
            <a:ext cx="3429000" cy="255781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162039-FE77-EB4C-822D-9D3352066081}"/>
              </a:ext>
            </a:extLst>
          </p:cNvPr>
          <p:cNvCxnSpPr/>
          <p:nvPr/>
        </p:nvCxnSpPr>
        <p:spPr>
          <a:xfrm flipV="1">
            <a:off x="3581400" y="2247900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FA802E-1345-BD4E-8C5D-C0543FF5D429}"/>
              </a:ext>
            </a:extLst>
          </p:cNvPr>
          <p:cNvCxnSpPr/>
          <p:nvPr/>
        </p:nvCxnSpPr>
        <p:spPr>
          <a:xfrm flipV="1">
            <a:off x="3764507" y="2659039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99FDB2-A4C3-A04B-ABA0-F7C465930BD5}"/>
              </a:ext>
            </a:extLst>
          </p:cNvPr>
          <p:cNvCxnSpPr/>
          <p:nvPr/>
        </p:nvCxnSpPr>
        <p:spPr>
          <a:xfrm flipV="1">
            <a:off x="3733800" y="1893343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B73C66-111B-FB42-8A84-D1B250BA651F}"/>
              </a:ext>
            </a:extLst>
          </p:cNvPr>
          <p:cNvCxnSpPr/>
          <p:nvPr/>
        </p:nvCxnSpPr>
        <p:spPr>
          <a:xfrm flipV="1">
            <a:off x="3886200" y="1571767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382AAF4-89E4-4C49-BD29-0D1CC4E4A2D7}"/>
              </a:ext>
            </a:extLst>
          </p:cNvPr>
          <p:cNvSpPr txBox="1"/>
          <p:nvPr/>
        </p:nvSpPr>
        <p:spPr>
          <a:xfrm>
            <a:off x="35257" y="6488668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Szeliski book</a:t>
            </a:r>
          </a:p>
        </p:txBody>
      </p:sp>
    </p:spTree>
    <p:extLst>
      <p:ext uri="{BB962C8B-B14F-4D97-AF65-F5344CB8AC3E}">
        <p14:creationId xmlns:p14="http://schemas.microsoft.com/office/powerpoint/2010/main" val="1530823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C65D4-24F7-E74A-9B3A-9D596847D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translation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277FB-EE5D-3140-BA5F-8D2BC9D77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138149"/>
          </a:xfrm>
        </p:spPr>
        <p:txBody>
          <a:bodyPr>
            <a:normAutofit/>
          </a:bodyPr>
          <a:lstStyle/>
          <a:p>
            <a:r>
              <a:rPr lang="en-US" dirty="0"/>
              <a:t>How?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One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correspondence</a:t>
            </a:r>
            <a:r>
              <a:rPr lang="en-US" dirty="0"/>
              <a:t> x1 = [600, 150], x1’ = [50, 50] </a:t>
            </a:r>
          </a:p>
          <a:p>
            <a:pPr lvl="1"/>
            <a:r>
              <a:rPr lang="en-US" dirty="0"/>
              <a:t>Parametric model: x’ = f(x; t) = x + t</a:t>
            </a:r>
            <a:br>
              <a:rPr lang="en-US" dirty="0"/>
            </a:br>
            <a:r>
              <a:rPr lang="en-US" dirty="0"/>
              <a:t>=&gt; </a:t>
            </a:r>
            <a:r>
              <a:rPr lang="en-US" dirty="0">
                <a:solidFill>
                  <a:srgbClr val="FF0000"/>
                </a:solidFill>
              </a:rPr>
              <a:t>t = x’- 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A3AD9-EE9C-1C45-A244-4B3FDE4B8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r="44330" b="16430"/>
          <a:stretch/>
        </p:blipFill>
        <p:spPr>
          <a:xfrm>
            <a:off x="685800" y="968991"/>
            <a:ext cx="3429000" cy="2557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3AF252-692C-2E49-BFDB-88F87B80B9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44330" t="16430"/>
          <a:stretch/>
        </p:blipFill>
        <p:spPr>
          <a:xfrm>
            <a:off x="4800600" y="1066800"/>
            <a:ext cx="3429000" cy="255781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162039-FE77-EB4C-822D-9D3352066081}"/>
              </a:ext>
            </a:extLst>
          </p:cNvPr>
          <p:cNvCxnSpPr/>
          <p:nvPr/>
        </p:nvCxnSpPr>
        <p:spPr>
          <a:xfrm flipV="1">
            <a:off x="3581400" y="2247900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FA802E-1345-BD4E-8C5D-C0543FF5D429}"/>
              </a:ext>
            </a:extLst>
          </p:cNvPr>
          <p:cNvCxnSpPr/>
          <p:nvPr/>
        </p:nvCxnSpPr>
        <p:spPr>
          <a:xfrm flipV="1">
            <a:off x="3764507" y="2659039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99FDB2-A4C3-A04B-ABA0-F7C465930BD5}"/>
              </a:ext>
            </a:extLst>
          </p:cNvPr>
          <p:cNvCxnSpPr/>
          <p:nvPr/>
        </p:nvCxnSpPr>
        <p:spPr>
          <a:xfrm flipV="1">
            <a:off x="3733800" y="1893343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B73C66-111B-FB42-8A84-D1B250BA651F}"/>
              </a:ext>
            </a:extLst>
          </p:cNvPr>
          <p:cNvCxnSpPr/>
          <p:nvPr/>
        </p:nvCxnSpPr>
        <p:spPr>
          <a:xfrm flipV="1">
            <a:off x="3886200" y="1571767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AED8739-87B6-B746-BEBD-4E34746267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30" t="16430" r="2474" b="5128"/>
          <a:stretch/>
        </p:blipFill>
        <p:spPr>
          <a:xfrm>
            <a:off x="3505200" y="1447800"/>
            <a:ext cx="3276600" cy="24008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0F0298-B097-8647-B2B1-7F6A68CFA5E4}"/>
              </a:ext>
            </a:extLst>
          </p:cNvPr>
          <p:cNvSpPr txBox="1"/>
          <p:nvPr/>
        </p:nvSpPr>
        <p:spPr>
          <a:xfrm>
            <a:off x="1224098" y="5608093"/>
            <a:ext cx="55835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=&gt; t = [50-600, 40-150] = [-550, -100]</a:t>
            </a:r>
          </a:p>
          <a:p>
            <a:endParaRPr lang="en-US" sz="28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308CDD-05C9-9B4A-ABDE-AB817C6988EF}"/>
              </a:ext>
            </a:extLst>
          </p:cNvPr>
          <p:cNvCxnSpPr>
            <a:cxnSpLocks/>
          </p:cNvCxnSpPr>
          <p:nvPr/>
        </p:nvCxnSpPr>
        <p:spPr>
          <a:xfrm>
            <a:off x="838200" y="1447800"/>
            <a:ext cx="266700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6858989-64F3-0145-9A6C-EE3D3759B66D}"/>
              </a:ext>
            </a:extLst>
          </p:cNvPr>
          <p:cNvCxnSpPr>
            <a:cxnSpLocks/>
          </p:cNvCxnSpPr>
          <p:nvPr/>
        </p:nvCxnSpPr>
        <p:spPr>
          <a:xfrm>
            <a:off x="835925" y="1055132"/>
            <a:ext cx="0" cy="380999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3EAC854-6128-434C-AC4B-1099D5DB9736}"/>
              </a:ext>
            </a:extLst>
          </p:cNvPr>
          <p:cNvSpPr/>
          <p:nvPr/>
        </p:nvSpPr>
        <p:spPr>
          <a:xfrm>
            <a:off x="279618" y="685800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[-550, -100]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82AAF4-89E4-4C49-BD29-0D1CC4E4A2D7}"/>
              </a:ext>
            </a:extLst>
          </p:cNvPr>
          <p:cNvSpPr txBox="1"/>
          <p:nvPr/>
        </p:nvSpPr>
        <p:spPr>
          <a:xfrm>
            <a:off x="35257" y="6488668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Szeliski book</a:t>
            </a:r>
          </a:p>
        </p:txBody>
      </p:sp>
    </p:spTree>
    <p:extLst>
      <p:ext uri="{BB962C8B-B14F-4D97-AF65-F5344CB8AC3E}">
        <p14:creationId xmlns:p14="http://schemas.microsoft.com/office/powerpoint/2010/main" val="50991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C65D4-24F7-E74A-9B3A-9D596847D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translation via least-squares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277FB-EE5D-3140-BA5F-8D2BC9D77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138149"/>
          </a:xfrm>
        </p:spPr>
        <p:txBody>
          <a:bodyPr>
            <a:normAutofit/>
          </a:bodyPr>
          <a:lstStyle/>
          <a:p>
            <a:r>
              <a:rPr lang="en-US" dirty="0"/>
              <a:t>How?</a:t>
            </a:r>
          </a:p>
          <a:p>
            <a:pPr lvl="1"/>
            <a:r>
              <a:rPr lang="en-US" dirty="0"/>
              <a:t>A set of matches {(x</a:t>
            </a:r>
            <a:r>
              <a:rPr lang="en-US" baseline="-25000" dirty="0"/>
              <a:t>i</a:t>
            </a:r>
            <a:r>
              <a:rPr lang="en-US" dirty="0"/>
              <a:t>, x</a:t>
            </a:r>
            <a:r>
              <a:rPr lang="en-US" baseline="-25000" dirty="0"/>
              <a:t>i</a:t>
            </a:r>
            <a:r>
              <a:rPr lang="en-US" dirty="0"/>
              <a:t>’)}</a:t>
            </a:r>
          </a:p>
          <a:p>
            <a:pPr lvl="1"/>
            <a:r>
              <a:rPr lang="en-US" dirty="0"/>
              <a:t>Parametric model: f(x; t) = x + 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Minimize sum of squared residuals: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A3AD9-EE9C-1C45-A244-4B3FDE4B8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r="44330" b="16430"/>
          <a:stretch/>
        </p:blipFill>
        <p:spPr>
          <a:xfrm>
            <a:off x="685800" y="968991"/>
            <a:ext cx="3429000" cy="2557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3AF252-692C-2E49-BFDB-88F87B80B9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44330" t="16430"/>
          <a:stretch/>
        </p:blipFill>
        <p:spPr>
          <a:xfrm>
            <a:off x="4800600" y="1066800"/>
            <a:ext cx="3429000" cy="255781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162039-FE77-EB4C-822D-9D3352066081}"/>
              </a:ext>
            </a:extLst>
          </p:cNvPr>
          <p:cNvCxnSpPr/>
          <p:nvPr/>
        </p:nvCxnSpPr>
        <p:spPr>
          <a:xfrm flipV="1">
            <a:off x="3581400" y="2247900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FA802E-1345-BD4E-8C5D-C0543FF5D429}"/>
              </a:ext>
            </a:extLst>
          </p:cNvPr>
          <p:cNvCxnSpPr/>
          <p:nvPr/>
        </p:nvCxnSpPr>
        <p:spPr>
          <a:xfrm flipV="1">
            <a:off x="3764507" y="2659039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99FDB2-A4C3-A04B-ABA0-F7C465930BD5}"/>
              </a:ext>
            </a:extLst>
          </p:cNvPr>
          <p:cNvCxnSpPr/>
          <p:nvPr/>
        </p:nvCxnSpPr>
        <p:spPr>
          <a:xfrm flipV="1">
            <a:off x="3733800" y="1893343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B73C66-111B-FB42-8A84-D1B250BA651F}"/>
              </a:ext>
            </a:extLst>
          </p:cNvPr>
          <p:cNvCxnSpPr/>
          <p:nvPr/>
        </p:nvCxnSpPr>
        <p:spPr>
          <a:xfrm flipV="1">
            <a:off x="3886200" y="1571767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AED8739-87B6-B746-BEBD-4E34746267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30" t="16430" r="2474" b="5128"/>
          <a:stretch/>
        </p:blipFill>
        <p:spPr>
          <a:xfrm>
            <a:off x="3505200" y="1447800"/>
            <a:ext cx="3276600" cy="2400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73E1D4-F414-DD42-BB05-D8CF6D01C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350" y="5545540"/>
            <a:ext cx="5829300" cy="10033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178DE1-5ECE-4A4F-9EB1-2DAC3C62E1A8}"/>
              </a:ext>
            </a:extLst>
          </p:cNvPr>
          <p:cNvSpPr txBox="1"/>
          <p:nvPr/>
        </p:nvSpPr>
        <p:spPr>
          <a:xfrm>
            <a:off x="35257" y="6488668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Image credit Szeliski book</a:t>
            </a:r>
          </a:p>
        </p:txBody>
      </p:sp>
    </p:spTree>
    <p:extLst>
      <p:ext uri="{BB962C8B-B14F-4D97-AF65-F5344CB8AC3E}">
        <p14:creationId xmlns:p14="http://schemas.microsoft.com/office/powerpoint/2010/main" val="612854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22567</TotalTime>
  <Words>2063</Words>
  <Application>Microsoft Macintosh PowerPoint</Application>
  <PresentationFormat>On-screen Show (4:3)</PresentationFormat>
  <Paragraphs>349</Paragraphs>
  <Slides>54</Slides>
  <Notes>38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Arial</vt:lpstr>
      <vt:lpstr>Calibri</vt:lpstr>
      <vt:lpstr>Cambria Math</vt:lpstr>
      <vt:lpstr>Comic Sans MS</vt:lpstr>
      <vt:lpstr>Courier</vt:lpstr>
      <vt:lpstr>Times New Roman</vt:lpstr>
      <vt:lpstr>Verdana</vt:lpstr>
      <vt:lpstr>Office Theme</vt:lpstr>
      <vt:lpstr>Equation</vt:lpstr>
      <vt:lpstr>PowerPoint Presentation</vt:lpstr>
      <vt:lpstr>Feature-based Image Alignment</vt:lpstr>
      <vt:lpstr>2D Alignment</vt:lpstr>
      <vt:lpstr>2D Alignment</vt:lpstr>
      <vt:lpstr>2D translation estimation</vt:lpstr>
      <vt:lpstr>2D translation estimation</vt:lpstr>
      <vt:lpstr>2D translation estimation</vt:lpstr>
      <vt:lpstr>2D translation estimation</vt:lpstr>
      <vt:lpstr>2D translation via least-squares</vt:lpstr>
      <vt:lpstr>How to solve?</vt:lpstr>
      <vt:lpstr>Linear models menagerie</vt:lpstr>
      <vt:lpstr>2D translation via least-squares</vt:lpstr>
      <vt:lpstr>Oops I lied !!! Euclidean is not linear!</vt:lpstr>
      <vt:lpstr>Nonlinear Least Squares</vt:lpstr>
      <vt:lpstr>Projective/H</vt:lpstr>
      <vt:lpstr>Closed Form H</vt:lpstr>
      <vt:lpstr>RANSAC</vt:lpstr>
      <vt:lpstr>Motivation</vt:lpstr>
      <vt:lpstr>Mosaicking: Homography</vt:lpstr>
      <vt:lpstr>Two-view geometry (next lecture)</vt:lpstr>
      <vt:lpstr>Omnidirectional example</vt:lpstr>
      <vt:lpstr>Simpler Example</vt:lpstr>
      <vt:lpstr>Discard Outliers</vt:lpstr>
      <vt:lpstr>Main Idea</vt:lpstr>
      <vt:lpstr>Why will this work ?</vt:lpstr>
      <vt:lpstr>Best Line has most support</vt:lpstr>
      <vt:lpstr>RANSAC</vt:lpstr>
      <vt:lpstr>In General</vt:lpstr>
      <vt:lpstr>Example</vt:lpstr>
      <vt:lpstr>How many samples ?</vt:lpstr>
      <vt:lpstr>Calculate N</vt:lpstr>
      <vt:lpstr>Example</vt:lpstr>
      <vt:lpstr>Remarks</vt:lpstr>
      <vt:lpstr>Distance Threshold</vt:lpstr>
      <vt:lpstr>Threshold T</vt:lpstr>
      <vt:lpstr>Adaptive N</vt:lpstr>
      <vt:lpstr>Summary: RANSAC</vt:lpstr>
      <vt:lpstr>Pose Estimation in VR</vt:lpstr>
      <vt:lpstr>Review: 2D Alignment</vt:lpstr>
      <vt:lpstr>Now: 3D-2D Alignment</vt:lpstr>
      <vt:lpstr>Pose Estimation</vt:lpstr>
      <vt:lpstr>Review: Projective Camera Matrix</vt:lpstr>
      <vt:lpstr>Camera Extrinsics: a Pose in 3D</vt:lpstr>
      <vt:lpstr>Camera Extrinsics: a Pose in 3D</vt:lpstr>
      <vt:lpstr>Camera Extrinsics: a Pose in 3D</vt:lpstr>
      <vt:lpstr>Camera Extrinsics: a Pose in 3D</vt:lpstr>
      <vt:lpstr>Camera Extrinsics: a Pose in 3D</vt:lpstr>
      <vt:lpstr>Revision: Projective Camera Matrix</vt:lpstr>
      <vt:lpstr>Looking at the (opaque) camera matrix</vt:lpstr>
      <vt:lpstr>Vanishing points, revisited</vt:lpstr>
      <vt:lpstr>Back to Pose Estimation!</vt:lpstr>
      <vt:lpstr>Least Squares Pose Estimation…</vt:lpstr>
      <vt:lpstr>Pose estimation = “Resectioning”</vt:lpstr>
      <vt:lpstr>Pose estimation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Dellaert, Frank</cp:lastModifiedBy>
  <cp:revision>155</cp:revision>
  <dcterms:created xsi:type="dcterms:W3CDTF">2009-12-16T02:55:56Z</dcterms:created>
  <dcterms:modified xsi:type="dcterms:W3CDTF">2020-10-21T20:43:12Z</dcterms:modified>
</cp:coreProperties>
</file>