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674" r:id="rId2"/>
    <p:sldId id="675" r:id="rId3"/>
    <p:sldId id="676" r:id="rId4"/>
    <p:sldId id="723" r:id="rId5"/>
    <p:sldId id="717" r:id="rId6"/>
    <p:sldId id="685" r:id="rId7"/>
    <p:sldId id="686" r:id="rId8"/>
    <p:sldId id="692" r:id="rId9"/>
    <p:sldId id="687" r:id="rId10"/>
    <p:sldId id="465" r:id="rId11"/>
    <p:sldId id="466" r:id="rId12"/>
    <p:sldId id="467" r:id="rId13"/>
    <p:sldId id="468" r:id="rId14"/>
    <p:sldId id="472" r:id="rId15"/>
    <p:sldId id="473" r:id="rId16"/>
    <p:sldId id="474" r:id="rId17"/>
    <p:sldId id="475" r:id="rId18"/>
    <p:sldId id="476" r:id="rId19"/>
    <p:sldId id="477" r:id="rId20"/>
    <p:sldId id="478" r:id="rId21"/>
    <p:sldId id="479" r:id="rId22"/>
    <p:sldId id="499" r:id="rId23"/>
    <p:sldId id="718" r:id="rId24"/>
    <p:sldId id="263" r:id="rId25"/>
    <p:sldId id="264" r:id="rId26"/>
    <p:sldId id="269" r:id="rId27"/>
    <p:sldId id="270" r:id="rId28"/>
    <p:sldId id="271" r:id="rId29"/>
    <p:sldId id="273" r:id="rId30"/>
    <p:sldId id="721" r:id="rId31"/>
    <p:sldId id="487" r:id="rId32"/>
    <p:sldId id="488" r:id="rId33"/>
    <p:sldId id="489" r:id="rId34"/>
    <p:sldId id="490" r:id="rId35"/>
    <p:sldId id="729" r:id="rId36"/>
    <p:sldId id="730" r:id="rId37"/>
    <p:sldId id="731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173" autoAdjust="0"/>
    <p:restoredTop sz="84783" autoAdjust="0"/>
  </p:normalViewPr>
  <p:slideViewPr>
    <p:cSldViewPr>
      <p:cViewPr varScale="1">
        <p:scale>
          <a:sx n="94" d="100"/>
          <a:sy n="94" d="100"/>
        </p:scale>
        <p:origin x="184" y="20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F96B94-5B89-4CDE-B6E5-9264039D146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28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558C8BA-D6E2-4469-A510-D80E0D9C3AB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092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C59929-024C-402D-A738-2F83C0FC9602}" type="slidenum">
              <a:rPr lang="en-US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5575" y="439738"/>
            <a:ext cx="2997200" cy="2247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7018" y="2834879"/>
            <a:ext cx="6176433" cy="2687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93446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49DBBC-1520-4CCA-AD04-B7469784C38E}" type="slidenum">
              <a:rPr lang="en-US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5575" y="439738"/>
            <a:ext cx="2997200" cy="2247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7018" y="2834879"/>
            <a:ext cx="6176433" cy="2687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2422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82BA2B-11DB-4B6E-BE15-FD0E66A6E898}" type="slidenum">
              <a:rPr lang="en-US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5575" y="439738"/>
            <a:ext cx="2997200" cy="2247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7018" y="2834879"/>
            <a:ext cx="6176433" cy="2687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63674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189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F96B94-5B89-4CDE-B6E5-9264039D146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15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770249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B76CE1-3B08-4569-B289-CC971DCF03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497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3.png"/><Relationship Id="rId4" Type="http://schemas.openxmlformats.org/officeDocument/2006/relationships/image" Target="../media/image5.jpeg"/><Relationship Id="rId9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9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AE954-7E90-1444-AABA-698716D52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92" y="0"/>
            <a:ext cx="6017816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980B3-8F54-CA41-9E4B-633B52A6D180}"/>
              </a:ext>
            </a:extLst>
          </p:cNvPr>
          <p:cNvSpPr/>
          <p:nvPr/>
        </p:nvSpPr>
        <p:spPr>
          <a:xfrm>
            <a:off x="5791200" y="76200"/>
            <a:ext cx="1600200" cy="16764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0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representations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/>
          <a:lstStyle/>
          <a:p>
            <a:endParaRPr lang="en-US" altLang="en-US"/>
          </a:p>
          <a:p>
            <a:r>
              <a:rPr lang="en-US" altLang="en-US"/>
              <a:t>Templates</a:t>
            </a:r>
          </a:p>
          <a:p>
            <a:pPr lvl="1"/>
            <a:r>
              <a:rPr lang="en-US" altLang="en-US"/>
              <a:t>Intensity, gradients, etc.</a:t>
            </a:r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Histograms</a:t>
            </a:r>
          </a:p>
          <a:p>
            <a:pPr lvl="1"/>
            <a:r>
              <a:rPr lang="en-US" altLang="en-US"/>
              <a:t>Color, texture, SIFT descriptors, etc.</a:t>
            </a:r>
          </a:p>
          <a:p>
            <a:endParaRPr lang="en-US" altLang="en-US"/>
          </a:p>
        </p:txBody>
      </p:sp>
      <p:pic>
        <p:nvPicPr>
          <p:cNvPr id="57348" name="Picture 11" descr="training_fa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4" r="90845" b="80986"/>
          <a:stretch>
            <a:fillRect/>
          </a:stretch>
        </p:blipFill>
        <p:spPr bwMode="auto">
          <a:xfrm>
            <a:off x="5410200" y="1600200"/>
            <a:ext cx="12192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24603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248400" y="5778500"/>
            <a:ext cx="2438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Space Shuttle Cargo Bay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Representations: Histograms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0" y="4953000"/>
            <a:ext cx="6781800" cy="1447800"/>
          </a:xfrm>
          <a:noFill/>
        </p:spPr>
        <p:txBody>
          <a:bodyPr/>
          <a:lstStyle/>
          <a:p>
            <a:pPr marL="169863" indent="-169863">
              <a:buFont typeface="Arial" pitchFamily="34" charset="0"/>
              <a:buNone/>
            </a:pPr>
            <a:r>
              <a:rPr lang="en-US" altLang="en-US" sz="3600"/>
              <a:t>Global histogram</a:t>
            </a:r>
          </a:p>
          <a:p>
            <a:pPr marL="169863" indent="-169863"/>
            <a:r>
              <a:rPr lang="en-US" altLang="en-US" sz="2400"/>
              <a:t>Represent distribution of features</a:t>
            </a:r>
          </a:p>
          <a:p>
            <a:pPr marL="569913" lvl="1" indent="-169863"/>
            <a:r>
              <a:rPr lang="en-US" altLang="en-US" sz="1800"/>
              <a:t>Color, texture, depth, …</a:t>
            </a:r>
            <a:endParaRPr lang="en-US" altLang="en-US" sz="5400"/>
          </a:p>
        </p:txBody>
      </p:sp>
      <p:pic>
        <p:nvPicPr>
          <p:cNvPr id="58373" name="Picture 5" descr="seagull_h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17526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 descr="seagu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574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0" y="6583363"/>
            <a:ext cx="2057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prstClr val="black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Images from Dave Kauchak</a:t>
            </a:r>
          </a:p>
        </p:txBody>
      </p:sp>
    </p:spTree>
    <p:extLst>
      <p:ext uri="{BB962C8B-B14F-4D97-AF65-F5344CB8AC3E}">
        <p14:creationId xmlns:p14="http://schemas.microsoft.com/office/powerpoint/2010/main" val="316397161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Representations: Histograms</a:t>
            </a:r>
          </a:p>
        </p:txBody>
      </p:sp>
      <p:sp>
        <p:nvSpPr>
          <p:cNvPr id="85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95425" y="5410200"/>
            <a:ext cx="3609975" cy="12192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/>
              <a:t>Joint histogram</a:t>
            </a:r>
          </a:p>
          <a:p>
            <a:pPr lvl="1">
              <a:defRPr/>
            </a:pPr>
            <a:r>
              <a:rPr lang="en-US" sz="1500"/>
              <a:t>Requires lots of data</a:t>
            </a:r>
          </a:p>
          <a:p>
            <a:pPr lvl="1">
              <a:defRPr/>
            </a:pPr>
            <a:r>
              <a:rPr lang="en-US" sz="1500"/>
              <a:t>Loss of resolution to </a:t>
            </a:r>
            <a:br>
              <a:rPr lang="en-US" sz="1500"/>
            </a:br>
            <a:r>
              <a:rPr lang="en-US" sz="1500"/>
              <a:t>avoid empty bins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0" y="6583363"/>
            <a:ext cx="2057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prstClr val="black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Images from Dave Kauchak</a:t>
            </a:r>
          </a:p>
        </p:txBody>
      </p:sp>
      <p:pic>
        <p:nvPicPr>
          <p:cNvPr id="59397" name="Picture 5" descr="marg-b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5"/>
          <a:stretch>
            <a:fillRect/>
          </a:stretch>
        </p:blipFill>
        <p:spPr bwMode="auto">
          <a:xfrm>
            <a:off x="5715000" y="1600200"/>
            <a:ext cx="30099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 descr="marg-bi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5"/>
          <a:stretch>
            <a:fillRect/>
          </a:stretch>
        </p:blipFill>
        <p:spPr bwMode="auto">
          <a:xfrm>
            <a:off x="5715000" y="3365500"/>
            <a:ext cx="3429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 descr="normal-bin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7"/>
          <a:stretch>
            <a:fillRect/>
          </a:stretch>
        </p:blipFill>
        <p:spPr bwMode="auto">
          <a:xfrm>
            <a:off x="1371600" y="3400425"/>
            <a:ext cx="33528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30099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5257800" y="5410200"/>
            <a:ext cx="36258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>
                <a:solidFill>
                  <a:prstClr val="black"/>
                </a:solidFill>
                <a:cs typeface="Arial" pitchFamily="34" charset="0"/>
              </a:rPr>
              <a:t>Marginal histogram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500">
                <a:solidFill>
                  <a:prstClr val="black"/>
                </a:solidFill>
                <a:cs typeface="Arial" pitchFamily="34" charset="0"/>
              </a:rPr>
              <a:t>Requires independent features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500">
                <a:solidFill>
                  <a:prstClr val="black"/>
                </a:solidFill>
                <a:cs typeface="Arial" pitchFamily="34" charset="0"/>
              </a:rPr>
              <a:t>More data/bin than </a:t>
            </a:r>
            <a:br>
              <a:rPr lang="en-US" altLang="en-US" sz="1500">
                <a:solidFill>
                  <a:prstClr val="black"/>
                </a:solidFill>
                <a:cs typeface="Arial" pitchFamily="34" charset="0"/>
              </a:rPr>
            </a:br>
            <a:r>
              <a:rPr lang="en-US" altLang="en-US" sz="1500">
                <a:solidFill>
                  <a:prstClr val="black"/>
                </a:solidFill>
                <a:cs typeface="Arial" pitchFamily="34" charset="0"/>
              </a:rPr>
              <a:t>joint histogram</a:t>
            </a:r>
            <a:endParaRPr lang="en-US" altLang="en-US" sz="20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9402" name="TextBox 9"/>
          <p:cNvSpPr txBox="1">
            <a:spLocks noChangeArrowheads="1"/>
          </p:cNvSpPr>
          <p:nvPr/>
        </p:nvSpPr>
        <p:spPr bwMode="auto">
          <a:xfrm>
            <a:off x="914400" y="990600"/>
            <a:ext cx="699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prstClr val="black"/>
                </a:solidFill>
              </a:rPr>
              <a:t>Histogram: Probability or count of data in each bin</a:t>
            </a:r>
          </a:p>
        </p:txBody>
      </p:sp>
    </p:spTree>
    <p:extLst>
      <p:ext uri="{BB962C8B-B14F-4D97-AF65-F5344CB8AC3E}">
        <p14:creationId xmlns:p14="http://schemas.microsoft.com/office/powerpoint/2010/main" val="277500609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708025" y="3878263"/>
            <a:ext cx="16541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EASE Truss </a:t>
            </a:r>
            <a:b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Assembly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6248400" y="5778500"/>
            <a:ext cx="2438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Space Shuttle Cargo Bay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Representations: Histograms</a:t>
            </a: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0" y="6583363"/>
            <a:ext cx="2057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prstClr val="black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Images from Dave Kauchak</a:t>
            </a:r>
          </a:p>
        </p:txBody>
      </p:sp>
      <p:pic>
        <p:nvPicPr>
          <p:cNvPr id="6042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30099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62200"/>
            <a:ext cx="30099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TextBox 8"/>
          <p:cNvSpPr txBox="1">
            <a:spLocks noChangeArrowheads="1"/>
          </p:cNvSpPr>
          <p:nvPr/>
        </p:nvSpPr>
        <p:spPr bwMode="auto">
          <a:xfrm>
            <a:off x="3276600" y="1447800"/>
            <a:ext cx="2030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prstClr val="black"/>
                </a:solidFill>
              </a:rPr>
              <a:t>Clustering</a:t>
            </a:r>
          </a:p>
        </p:txBody>
      </p:sp>
      <p:sp>
        <p:nvSpPr>
          <p:cNvPr id="60425" name="TextBox 9"/>
          <p:cNvSpPr txBox="1">
            <a:spLocks noChangeArrowheads="1"/>
          </p:cNvSpPr>
          <p:nvPr/>
        </p:nvSpPr>
        <p:spPr bwMode="auto">
          <a:xfrm>
            <a:off x="1371600" y="5334000"/>
            <a:ext cx="608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prstClr val="black"/>
                </a:solidFill>
              </a:rPr>
              <a:t>Use the same cluster centers for all images</a:t>
            </a:r>
          </a:p>
        </p:txBody>
      </p:sp>
    </p:spTree>
    <p:extLst>
      <p:ext uri="{BB962C8B-B14F-4D97-AF65-F5344CB8AC3E}">
        <p14:creationId xmlns:p14="http://schemas.microsoft.com/office/powerpoint/2010/main" val="218934489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53054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What kind of things do we compute histograms of?</a:t>
            </a:r>
          </a:p>
        </p:txBody>
      </p:sp>
      <p:sp>
        <p:nvSpPr>
          <p:cNvPr id="6349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Histograms of oriented gradients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3019425" y="4038600"/>
            <a:ext cx="246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prstClr val="black"/>
                </a:solidFill>
                <a:latin typeface="Calibri" pitchFamily="34" charset="0"/>
              </a:rPr>
              <a:t>SIFT – Lowe IJCV 2004</a:t>
            </a:r>
          </a:p>
        </p:txBody>
      </p:sp>
      <p:pic>
        <p:nvPicPr>
          <p:cNvPr id="634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25908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758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" r="58810"/>
          <a:stretch>
            <a:fillRect/>
          </a:stretch>
        </p:blipFill>
        <p:spPr bwMode="auto">
          <a:xfrm>
            <a:off x="3024188" y="3721100"/>
            <a:ext cx="2322512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 rIns="132080"/>
          <a:lstStyle/>
          <a:p>
            <a:pPr eaLnBrk="1" hangingPunct="1"/>
            <a:r>
              <a:rPr lang="en-US" altLang="en-US" b="1"/>
              <a:t>SIFT vector formation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2590800"/>
          </a:xfrm>
        </p:spPr>
        <p:txBody>
          <a:bodyPr rIns="132080"/>
          <a:lstStyle/>
          <a:p>
            <a:pPr eaLnBrk="1" hangingPunct="1"/>
            <a:r>
              <a:rPr lang="en-US" altLang="en-US" sz="2800"/>
              <a:t>Computed on rotated and scaled version of window according to computed orientation &amp; scale</a:t>
            </a:r>
          </a:p>
          <a:p>
            <a:pPr marL="782638" lvl="1" eaLnBrk="1" hangingPunct="1"/>
            <a:r>
              <a:rPr lang="en-US" altLang="en-US"/>
              <a:t>resample the window</a:t>
            </a:r>
          </a:p>
          <a:p>
            <a:pPr eaLnBrk="1" hangingPunct="1"/>
            <a:r>
              <a:rPr lang="en-US" altLang="en-US" sz="2800"/>
              <a:t>Based on gradients weighted by a Gaussian of variance half the window (for smooth falloff)</a:t>
            </a:r>
          </a:p>
        </p:txBody>
      </p:sp>
      <p:pic>
        <p:nvPicPr>
          <p:cNvPr id="64517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49225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Line 5"/>
          <p:cNvSpPr>
            <a:spLocks noChangeShapeType="1"/>
          </p:cNvSpPr>
          <p:nvPr/>
        </p:nvSpPr>
        <p:spPr bwMode="auto">
          <a:xfrm rot="10800000" flipH="1">
            <a:off x="1982788" y="3954463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519" name="Line 6"/>
          <p:cNvSpPr>
            <a:spLocks noChangeShapeType="1"/>
          </p:cNvSpPr>
          <p:nvPr/>
        </p:nvSpPr>
        <p:spPr bwMode="auto">
          <a:xfrm>
            <a:off x="1987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61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 rIns="132080"/>
          <a:lstStyle/>
          <a:p>
            <a:pPr eaLnBrk="1" hangingPunct="1"/>
            <a:r>
              <a:rPr lang="en-US" altLang="en-US" b="1"/>
              <a:t>SIFT vector formation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2590800"/>
          </a:xfrm>
        </p:spPr>
        <p:txBody>
          <a:bodyPr rIns="132080"/>
          <a:lstStyle/>
          <a:p>
            <a:pPr eaLnBrk="1" hangingPunct="1"/>
            <a:r>
              <a:rPr lang="en-US" altLang="en-US" sz="2800" dirty="0"/>
              <a:t>4x4 array of gradient orientation histogram weighted by magnitude</a:t>
            </a:r>
          </a:p>
          <a:p>
            <a:pPr eaLnBrk="1" hangingPunct="1"/>
            <a:r>
              <a:rPr lang="en-US" altLang="en-US" sz="2800" dirty="0"/>
              <a:t>8 orientations x 4x4 array = 128 dimensions</a:t>
            </a:r>
          </a:p>
          <a:p>
            <a:pPr eaLnBrk="1" hangingPunct="1"/>
            <a:r>
              <a:rPr lang="en-US" altLang="en-US" sz="2800" dirty="0"/>
              <a:t>Motivation:  some sensitivity to spatial layout, but not too much.</a:t>
            </a:r>
          </a:p>
        </p:txBody>
      </p:sp>
      <p:sp>
        <p:nvSpPr>
          <p:cNvPr id="65541" name="Rectangle 4"/>
          <p:cNvSpPr>
            <a:spLocks/>
          </p:cNvSpPr>
          <p:nvPr/>
        </p:nvSpPr>
        <p:spPr bwMode="auto">
          <a:xfrm>
            <a:off x="5840413" y="6299200"/>
            <a:ext cx="30337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showing only 2x2 here but is 4x4</a:t>
            </a:r>
          </a:p>
        </p:txBody>
      </p:sp>
      <p:pic>
        <p:nvPicPr>
          <p:cNvPr id="65542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49225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Line 6"/>
          <p:cNvSpPr>
            <a:spLocks noChangeShapeType="1"/>
          </p:cNvSpPr>
          <p:nvPr/>
        </p:nvSpPr>
        <p:spPr bwMode="auto">
          <a:xfrm rot="10800000" flipH="1">
            <a:off x="1982788" y="3954463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44" name="Line 7"/>
          <p:cNvSpPr>
            <a:spLocks noChangeShapeType="1"/>
          </p:cNvSpPr>
          <p:nvPr/>
        </p:nvSpPr>
        <p:spPr bwMode="auto">
          <a:xfrm>
            <a:off x="1987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116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 rIns="132080"/>
          <a:lstStyle/>
          <a:p>
            <a:pPr eaLnBrk="1" hangingPunct="1"/>
            <a:r>
              <a:rPr lang="en-US" altLang="en-US" b="1"/>
              <a:t>Ensure smoothness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2590800"/>
          </a:xfrm>
        </p:spPr>
        <p:txBody>
          <a:bodyPr rIns="132080"/>
          <a:lstStyle/>
          <a:p>
            <a:pPr eaLnBrk="1" hangingPunct="1"/>
            <a:r>
              <a:rPr lang="en-US" altLang="en-US" dirty="0"/>
              <a:t>Gaussian weight </a:t>
            </a:r>
          </a:p>
          <a:p>
            <a:pPr eaLnBrk="1" hangingPunct="1"/>
            <a:r>
              <a:rPr lang="en-US" altLang="en-US" dirty="0"/>
              <a:t>Interpolation </a:t>
            </a:r>
          </a:p>
          <a:p>
            <a:pPr marL="782638" lvl="1" eaLnBrk="1" hangingPunct="1"/>
            <a:r>
              <a:rPr lang="en-US" altLang="en-US" dirty="0"/>
              <a:t>a given gradient contributes to 8 bins: </a:t>
            </a:r>
            <a:br>
              <a:rPr lang="en-US" altLang="en-US" dirty="0"/>
            </a:br>
            <a:r>
              <a:rPr lang="en-US" altLang="en-US" dirty="0"/>
              <a:t>4 in space times 2 in orientation</a:t>
            </a:r>
          </a:p>
        </p:txBody>
      </p:sp>
      <p:pic>
        <p:nvPicPr>
          <p:cNvPr id="6656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49225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Line 5"/>
          <p:cNvSpPr>
            <a:spLocks noChangeShapeType="1"/>
          </p:cNvSpPr>
          <p:nvPr/>
        </p:nvSpPr>
        <p:spPr bwMode="auto">
          <a:xfrm rot="10800000" flipH="1">
            <a:off x="1982788" y="3954463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7" name="Line 6"/>
          <p:cNvSpPr>
            <a:spLocks noChangeShapeType="1"/>
          </p:cNvSpPr>
          <p:nvPr/>
        </p:nvSpPr>
        <p:spPr bwMode="auto">
          <a:xfrm>
            <a:off x="1987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8" name="Line 7"/>
          <p:cNvSpPr>
            <a:spLocks noChangeShapeType="1"/>
          </p:cNvSpPr>
          <p:nvPr/>
        </p:nvSpPr>
        <p:spPr bwMode="auto">
          <a:xfrm flipH="1">
            <a:off x="3767138" y="4498975"/>
            <a:ext cx="163512" cy="5715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9" name="Line 8"/>
          <p:cNvSpPr>
            <a:spLocks noChangeShapeType="1"/>
          </p:cNvSpPr>
          <p:nvPr/>
        </p:nvSpPr>
        <p:spPr bwMode="auto">
          <a:xfrm flipH="1">
            <a:off x="7094538" y="5195888"/>
            <a:ext cx="211137" cy="22383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0" name="Line 9"/>
          <p:cNvSpPr>
            <a:spLocks noChangeShapeType="1"/>
          </p:cNvSpPr>
          <p:nvPr/>
        </p:nvSpPr>
        <p:spPr bwMode="auto">
          <a:xfrm flipH="1">
            <a:off x="7094538" y="4217988"/>
            <a:ext cx="211137" cy="22383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1" name="Line 10"/>
          <p:cNvSpPr>
            <a:spLocks noChangeShapeType="1"/>
          </p:cNvSpPr>
          <p:nvPr/>
        </p:nvSpPr>
        <p:spPr bwMode="auto">
          <a:xfrm flipH="1">
            <a:off x="8047038" y="5265738"/>
            <a:ext cx="173037" cy="16668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2" name="Line 11"/>
          <p:cNvSpPr>
            <a:spLocks noChangeShapeType="1"/>
          </p:cNvSpPr>
          <p:nvPr/>
        </p:nvSpPr>
        <p:spPr bwMode="auto">
          <a:xfrm flipH="1">
            <a:off x="8085138" y="4089400"/>
            <a:ext cx="331787" cy="339725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3" name="Line 12"/>
          <p:cNvSpPr>
            <a:spLocks noChangeShapeType="1"/>
          </p:cNvSpPr>
          <p:nvPr/>
        </p:nvSpPr>
        <p:spPr bwMode="auto">
          <a:xfrm flipH="1">
            <a:off x="8074025" y="4419600"/>
            <a:ext cx="304800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4" name="Line 13"/>
          <p:cNvSpPr>
            <a:spLocks noChangeShapeType="1"/>
          </p:cNvSpPr>
          <p:nvPr/>
        </p:nvSpPr>
        <p:spPr bwMode="auto">
          <a:xfrm flipH="1">
            <a:off x="8048625" y="5422900"/>
            <a:ext cx="466725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5" name="Line 14"/>
          <p:cNvSpPr>
            <a:spLocks noChangeShapeType="1"/>
          </p:cNvSpPr>
          <p:nvPr/>
        </p:nvSpPr>
        <p:spPr bwMode="auto">
          <a:xfrm flipH="1">
            <a:off x="7083425" y="5422900"/>
            <a:ext cx="376238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6" name="Line 15"/>
          <p:cNvSpPr>
            <a:spLocks noChangeShapeType="1"/>
          </p:cNvSpPr>
          <p:nvPr/>
        </p:nvSpPr>
        <p:spPr bwMode="auto">
          <a:xfrm flipH="1">
            <a:off x="7083425" y="4445000"/>
            <a:ext cx="376238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7" name="Freeform 16"/>
          <p:cNvSpPr>
            <a:spLocks/>
          </p:cNvSpPr>
          <p:nvPr/>
        </p:nvSpPr>
        <p:spPr bwMode="auto">
          <a:xfrm>
            <a:off x="2706688" y="4108450"/>
            <a:ext cx="2806700" cy="939800"/>
          </a:xfrm>
          <a:custGeom>
            <a:avLst/>
            <a:gdLst>
              <a:gd name="T0" fmla="*/ 0 w 21600"/>
              <a:gd name="T1" fmla="*/ 39960510 h 21600"/>
              <a:gd name="T2" fmla="*/ 182671859 w 21600"/>
              <a:gd name="T3" fmla="*/ 0 h 21600"/>
              <a:gd name="T4" fmla="*/ 364702076 w 21600"/>
              <a:gd name="T5" fmla="*/ 40889998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21109"/>
                </a:moveTo>
                <a:cubicBezTo>
                  <a:pt x="2135" y="21109"/>
                  <a:pt x="6006" y="0"/>
                  <a:pt x="10819" y="0"/>
                </a:cubicBezTo>
                <a:cubicBezTo>
                  <a:pt x="15633" y="0"/>
                  <a:pt x="17913" y="21600"/>
                  <a:pt x="21600" y="21600"/>
                </a:cubicBezTo>
              </a:path>
            </a:pathLst>
          </a:custGeom>
          <a:noFill/>
          <a:ln w="38100" cap="flat">
            <a:solidFill>
              <a:srgbClr val="4A00E6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281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 rIns="132080"/>
          <a:lstStyle/>
          <a:p>
            <a:pPr eaLnBrk="1" hangingPunct="1"/>
            <a:r>
              <a:rPr lang="en-US" altLang="en-US" b="1"/>
              <a:t>Reduce effect of illumination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2819400"/>
          </a:xfrm>
        </p:spPr>
        <p:txBody>
          <a:bodyPr rIns="132080"/>
          <a:lstStyle/>
          <a:p>
            <a:pPr eaLnBrk="1" hangingPunct="1"/>
            <a:r>
              <a:rPr lang="en-US" altLang="en-US" sz="2800"/>
              <a:t>128-dim vector normalized to 1 </a:t>
            </a:r>
          </a:p>
          <a:p>
            <a:pPr eaLnBrk="1" hangingPunct="1"/>
            <a:r>
              <a:rPr lang="en-US" altLang="en-US" sz="2800"/>
              <a:t>Threshold gradient magnitudes to avoid excessive influence of high gradients</a:t>
            </a:r>
          </a:p>
          <a:p>
            <a:pPr marL="782638" lvl="1" eaLnBrk="1" hangingPunct="1"/>
            <a:r>
              <a:rPr lang="en-US" altLang="en-US"/>
              <a:t>after normalization, clamp gradients &gt;0.2</a:t>
            </a:r>
          </a:p>
          <a:p>
            <a:pPr marL="782638" lvl="1" eaLnBrk="1" hangingPunct="1"/>
            <a:r>
              <a:rPr lang="en-US" altLang="en-US"/>
              <a:t>renormalize</a:t>
            </a:r>
          </a:p>
        </p:txBody>
      </p:sp>
      <p:pic>
        <p:nvPicPr>
          <p:cNvPr id="6758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49225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Line 5"/>
          <p:cNvSpPr>
            <a:spLocks noChangeShapeType="1"/>
          </p:cNvSpPr>
          <p:nvPr/>
        </p:nvSpPr>
        <p:spPr bwMode="auto">
          <a:xfrm rot="10800000" flipH="1">
            <a:off x="1982788" y="3954463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591" name="Line 6"/>
          <p:cNvSpPr>
            <a:spLocks noChangeShapeType="1"/>
          </p:cNvSpPr>
          <p:nvPr/>
        </p:nvSpPr>
        <p:spPr bwMode="auto">
          <a:xfrm>
            <a:off x="1987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579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Local Descriptors: SURF</a:t>
            </a:r>
            <a:endParaRPr lang="de-CH"/>
          </a:p>
        </p:txBody>
      </p:sp>
      <p:sp>
        <p:nvSpPr>
          <p:cNvPr id="4710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K. Grauman, B. Leibe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" y="1311275"/>
            <a:ext cx="3525838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3286125"/>
            <a:ext cx="35480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3878263" y="1201738"/>
            <a:ext cx="5257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prstClr val="white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solidFill>
                  <a:prstClr val="black"/>
                </a:solidFill>
                <a:latin typeface="Calibri"/>
              </a:rPr>
              <a:t>Fast approximation of SIFT idea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Efficient computation by 2D box filters &amp; integral images</a:t>
            </a:r>
            <a:br>
              <a:rPr kumimoji="1" lang="en-US" b="1" kern="0" dirty="0">
                <a:solidFill>
                  <a:prstClr val="black"/>
                </a:solidFill>
                <a:latin typeface="Calibri"/>
              </a:rPr>
            </a:br>
            <a:r>
              <a:rPr kumimoji="1" lang="en-US" b="1" kern="0" dirty="0">
                <a:solidFill>
                  <a:prstClr val="black"/>
                </a:solidFill>
                <a:latin typeface="Calibri"/>
                <a:sym typeface="Symbol" pitchFamily="18" charset="2"/>
              </a:rPr>
              <a:t> </a:t>
            </a: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6 times faster than SIFT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Equivalent quality for object identification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373063" y="6276975"/>
            <a:ext cx="4435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[Bay, ECCV’06], [Cornelis, CVGPU’08]</a:t>
            </a:r>
          </a:p>
        </p:txBody>
      </p:sp>
      <p:sp>
        <p:nvSpPr>
          <p:cNvPr id="10" name="Rectangle 11"/>
          <p:cNvSpPr txBox="1">
            <a:spLocks noChangeArrowheads="1"/>
          </p:cNvSpPr>
          <p:nvPr/>
        </p:nvSpPr>
        <p:spPr bwMode="auto">
          <a:xfrm>
            <a:off x="3878263" y="4451350"/>
            <a:ext cx="54356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prstClr val="white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solidFill>
                  <a:prstClr val="black"/>
                </a:solidFill>
                <a:latin typeface="Calibri"/>
              </a:rPr>
              <a:t>GPU implementation available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Feature extraction @ 200Hz</a:t>
            </a:r>
            <a:br>
              <a:rPr kumimoji="1" lang="en-US" b="1" kern="0" dirty="0">
                <a:solidFill>
                  <a:prstClr val="black"/>
                </a:solidFill>
                <a:latin typeface="Calibri"/>
              </a:rPr>
            </a:b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(detector + descriptor, 640×480 </a:t>
            </a:r>
            <a:r>
              <a:rPr kumimoji="1" lang="en-US" b="1" kern="0" dirty="0" err="1">
                <a:solidFill>
                  <a:prstClr val="black"/>
                </a:solidFill>
                <a:latin typeface="Calibri"/>
              </a:rPr>
              <a:t>img</a:t>
            </a: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lang="en-US" u="sng" dirty="0">
                <a:solidFill>
                  <a:prstClr val="black"/>
                </a:solidFill>
                <a:latin typeface="Arial" pitchFamily="34" charset="0"/>
              </a:rPr>
              <a:t>http://www.vision.ee.ethz.ch/~surf</a:t>
            </a:r>
            <a:endParaRPr kumimoji="1" lang="en-US" b="1" kern="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endParaRPr kumimoji="1" lang="en-US" b="1" kern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0842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9B463E-1C03-AA4F-9DFF-9EA33AC4E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0" y="1358900"/>
            <a:ext cx="71755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87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de-DE" altLang="en-US"/>
          </a:p>
        </p:txBody>
      </p:sp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457200" y="44291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kumimoji="1" lang="en-US" altLang="en-US" sz="2800" b="1">
                <a:solidFill>
                  <a:prstClr val="black"/>
                </a:solidFill>
              </a:rPr>
              <a:t>Local Descriptors: Shape Context</a:t>
            </a:r>
          </a:p>
        </p:txBody>
      </p:sp>
      <p:sp>
        <p:nvSpPr>
          <p:cNvPr id="68612" name="Rectangle 26"/>
          <p:cNvSpPr>
            <a:spLocks noChangeArrowheads="1"/>
          </p:cNvSpPr>
          <p:nvPr/>
        </p:nvSpPr>
        <p:spPr bwMode="auto">
          <a:xfrm>
            <a:off x="381000" y="1066800"/>
            <a:ext cx="4191000" cy="47244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de-DE" altLang="en-US" sz="2100" b="1">
              <a:solidFill>
                <a:srgbClr val="EEECE1"/>
              </a:solidFill>
            </a:endParaRPr>
          </a:p>
        </p:txBody>
      </p:sp>
      <p:pic>
        <p:nvPicPr>
          <p:cNvPr id="68613" name="Picture 27" descr="sample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3136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4" name="Group 28"/>
          <p:cNvGrpSpPr>
            <a:grpSpLocks/>
          </p:cNvGrpSpPr>
          <p:nvPr/>
        </p:nvGrpSpPr>
        <p:grpSpPr bwMode="auto">
          <a:xfrm>
            <a:off x="609600" y="1219200"/>
            <a:ext cx="3810000" cy="3733800"/>
            <a:chOff x="1200" y="1152"/>
            <a:chExt cx="2400" cy="2352"/>
          </a:xfrm>
        </p:grpSpPr>
        <p:sp>
          <p:nvSpPr>
            <p:cNvPr id="68624" name="Oval 29"/>
            <p:cNvSpPr>
              <a:spLocks noChangeArrowheads="1"/>
            </p:cNvSpPr>
            <p:nvPr/>
          </p:nvSpPr>
          <p:spPr bwMode="auto">
            <a:xfrm>
              <a:off x="1200" y="1152"/>
              <a:ext cx="2400" cy="23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5" name="Oval 30"/>
            <p:cNvSpPr>
              <a:spLocks noChangeArrowheads="1"/>
            </p:cNvSpPr>
            <p:nvPr/>
          </p:nvSpPr>
          <p:spPr bwMode="auto">
            <a:xfrm>
              <a:off x="1824" y="1776"/>
              <a:ext cx="1152" cy="11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6" name="Oval 31"/>
            <p:cNvSpPr>
              <a:spLocks noChangeArrowheads="1"/>
            </p:cNvSpPr>
            <p:nvPr/>
          </p:nvSpPr>
          <p:spPr bwMode="auto">
            <a:xfrm>
              <a:off x="2112" y="2064"/>
              <a:ext cx="576" cy="57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7" name="Oval 32"/>
            <p:cNvSpPr>
              <a:spLocks noChangeArrowheads="1"/>
            </p:cNvSpPr>
            <p:nvPr/>
          </p:nvSpPr>
          <p:spPr bwMode="auto">
            <a:xfrm>
              <a:off x="2256" y="2208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8" name="Oval 33"/>
            <p:cNvSpPr>
              <a:spLocks noChangeArrowheads="1"/>
            </p:cNvSpPr>
            <p:nvPr/>
          </p:nvSpPr>
          <p:spPr bwMode="auto">
            <a:xfrm>
              <a:off x="2352" y="2304"/>
              <a:ext cx="96" cy="9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9" name="Line 34"/>
            <p:cNvSpPr>
              <a:spLocks noChangeShapeType="1"/>
            </p:cNvSpPr>
            <p:nvPr/>
          </p:nvSpPr>
          <p:spPr bwMode="auto">
            <a:xfrm>
              <a:off x="1200" y="2352"/>
              <a:ext cx="24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0" name="Line 35"/>
            <p:cNvSpPr>
              <a:spLocks noChangeShapeType="1"/>
            </p:cNvSpPr>
            <p:nvPr/>
          </p:nvSpPr>
          <p:spPr bwMode="auto">
            <a:xfrm flipV="1">
              <a:off x="1392" y="1728"/>
              <a:ext cx="2064" cy="1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1" name="Line 36"/>
            <p:cNvSpPr>
              <a:spLocks noChangeShapeType="1"/>
            </p:cNvSpPr>
            <p:nvPr/>
          </p:nvSpPr>
          <p:spPr bwMode="auto">
            <a:xfrm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2" name="Line 37"/>
            <p:cNvSpPr>
              <a:spLocks noChangeShapeType="1"/>
            </p:cNvSpPr>
            <p:nvPr/>
          </p:nvSpPr>
          <p:spPr bwMode="auto">
            <a:xfrm flipV="1">
              <a:off x="2400" y="1200"/>
              <a:ext cx="0" cy="230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3" name="Line 38"/>
            <p:cNvSpPr>
              <a:spLocks noChangeShapeType="1"/>
            </p:cNvSpPr>
            <p:nvPr/>
          </p:nvSpPr>
          <p:spPr bwMode="auto">
            <a:xfrm flipH="1"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4" name="Line 39"/>
            <p:cNvSpPr>
              <a:spLocks noChangeShapeType="1"/>
            </p:cNvSpPr>
            <p:nvPr/>
          </p:nvSpPr>
          <p:spPr bwMode="auto">
            <a:xfrm flipH="1" flipV="1">
              <a:off x="1392" y="1776"/>
              <a:ext cx="2016" cy="11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68615" name="Text Box 40"/>
          <p:cNvSpPr txBox="1">
            <a:spLocks noChangeArrowheads="1"/>
          </p:cNvSpPr>
          <p:nvPr/>
        </p:nvSpPr>
        <p:spPr bwMode="auto">
          <a:xfrm>
            <a:off x="4837113" y="1543050"/>
            <a:ext cx="416401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</a:rPr>
              <a:t>Count the number of points inside each bin, e.g.:</a:t>
            </a:r>
          </a:p>
        </p:txBody>
      </p:sp>
      <p:sp>
        <p:nvSpPr>
          <p:cNvPr id="68616" name="Text Box 41"/>
          <p:cNvSpPr txBox="1">
            <a:spLocks noChangeArrowheads="1"/>
          </p:cNvSpPr>
          <p:nvPr/>
        </p:nvSpPr>
        <p:spPr bwMode="auto">
          <a:xfrm>
            <a:off x="5029200" y="2667000"/>
            <a:ext cx="2438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</a:rPr>
              <a:t>Count = 4</a:t>
            </a:r>
          </a:p>
        </p:txBody>
      </p:sp>
      <p:sp>
        <p:nvSpPr>
          <p:cNvPr id="68617" name="Text Box 42"/>
          <p:cNvSpPr txBox="1">
            <a:spLocks noChangeArrowheads="1"/>
          </p:cNvSpPr>
          <p:nvPr/>
        </p:nvSpPr>
        <p:spPr bwMode="auto">
          <a:xfrm>
            <a:off x="5029200" y="3357563"/>
            <a:ext cx="2438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</a:rPr>
              <a:t>Count = 10</a:t>
            </a:r>
          </a:p>
        </p:txBody>
      </p:sp>
      <p:sp>
        <p:nvSpPr>
          <p:cNvPr id="68618" name="Line 43"/>
          <p:cNvSpPr>
            <a:spLocks noChangeShapeType="1"/>
          </p:cNvSpPr>
          <p:nvPr/>
        </p:nvSpPr>
        <p:spPr bwMode="auto">
          <a:xfrm flipH="1" flipV="1">
            <a:off x="3962400" y="2743200"/>
            <a:ext cx="1066800" cy="1524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19" name="Line 44"/>
          <p:cNvSpPr>
            <a:spLocks noChangeShapeType="1"/>
          </p:cNvSpPr>
          <p:nvPr/>
        </p:nvSpPr>
        <p:spPr bwMode="auto">
          <a:xfrm flipH="1">
            <a:off x="3733800" y="3644900"/>
            <a:ext cx="1343025" cy="6223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20" name="Text Box 45"/>
          <p:cNvSpPr txBox="1">
            <a:spLocks noChangeArrowheads="1"/>
          </p:cNvSpPr>
          <p:nvPr/>
        </p:nvSpPr>
        <p:spPr bwMode="auto">
          <a:xfrm rot="5400000">
            <a:off x="5356225" y="3055938"/>
            <a:ext cx="457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  <a:latin typeface="Times New Roman" pitchFamily="18" charset="0"/>
              </a:rPr>
              <a:t>...</a:t>
            </a:r>
          </a:p>
        </p:txBody>
      </p:sp>
      <p:sp>
        <p:nvSpPr>
          <p:cNvPr id="68621" name="Text Box 46"/>
          <p:cNvSpPr txBox="1">
            <a:spLocks noChangeArrowheads="1"/>
          </p:cNvSpPr>
          <p:nvPr/>
        </p:nvSpPr>
        <p:spPr bwMode="auto">
          <a:xfrm>
            <a:off x="4932363" y="4210050"/>
            <a:ext cx="37084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ZapfDingbats"/>
              <a:buNone/>
            </a:pPr>
            <a:r>
              <a:rPr lang="en-US" altLang="en-US" sz="2100" b="1">
                <a:solidFill>
                  <a:prstClr val="black"/>
                </a:solidFill>
              </a:rPr>
              <a:t>Log-polar binning: more precision for nearby points, more flexibility for farther points.</a:t>
            </a:r>
          </a:p>
        </p:txBody>
      </p:sp>
      <p:sp>
        <p:nvSpPr>
          <p:cNvPr id="68622" name="Text Box 4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prstClr val="black"/>
                </a:solidFill>
              </a:rPr>
              <a:t>Belongie &amp; Malik, ICCV 2001</a:t>
            </a:r>
          </a:p>
        </p:txBody>
      </p:sp>
      <p:sp>
        <p:nvSpPr>
          <p:cNvPr id="68623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en-US" sz="1200">
                <a:solidFill>
                  <a:srgbClr val="EEECE1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110479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Shape Context Descriptor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9636" name="Picture 2" descr="C:\Users\hays\Desktop\143 Computer Vision\slides\16\shape_context_sc_examp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946150"/>
            <a:ext cx="7286625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492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10200" cy="5135563"/>
          </a:xfrm>
        </p:spPr>
        <p:txBody>
          <a:bodyPr/>
          <a:lstStyle/>
          <a:p>
            <a:endParaRPr lang="en-US" sz="2800"/>
          </a:p>
          <a:p>
            <a:r>
              <a:rPr lang="en-US" sz="2800"/>
              <a:t>Keypoint detection: repeatable and distinctive</a:t>
            </a:r>
          </a:p>
          <a:p>
            <a:pPr lvl="1"/>
            <a:r>
              <a:rPr lang="en-US" sz="2400"/>
              <a:t>Corners, blobs, stable regions</a:t>
            </a:r>
          </a:p>
          <a:p>
            <a:pPr lvl="1"/>
            <a:r>
              <a:rPr lang="en-US" sz="2400"/>
              <a:t>Harris, DoG</a:t>
            </a:r>
          </a:p>
          <a:p>
            <a:endParaRPr lang="en-US" sz="2800"/>
          </a:p>
          <a:p>
            <a:endParaRPr lang="en-US" sz="2800"/>
          </a:p>
          <a:p>
            <a:r>
              <a:rPr lang="en-US" sz="2800"/>
              <a:t>Descriptors: robust and selective</a:t>
            </a:r>
          </a:p>
          <a:p>
            <a:pPr lvl="1"/>
            <a:r>
              <a:rPr lang="en-US" sz="2400"/>
              <a:t>spatial histograms of orientation</a:t>
            </a:r>
          </a:p>
          <a:p>
            <a:pPr lvl="1"/>
            <a:r>
              <a:rPr lang="en-US" sz="2400"/>
              <a:t>SIFT</a:t>
            </a:r>
          </a:p>
          <a:p>
            <a:endParaRPr lang="en-US" sz="2800"/>
          </a:p>
          <a:p>
            <a:endParaRPr lang="en-US" sz="2800"/>
          </a:p>
          <a:p>
            <a:endParaRPr lang="en-US" sz="280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47800"/>
            <a:ext cx="27813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495800"/>
            <a:ext cx="3124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542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BC6368-9172-0C41-A1B1-8537D93815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Descriptors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87D2D9-5A1A-144F-86D8-CC1560A26B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hree networks: detection, orientation, description…"/>
          <p:cNvSpPr txBox="1">
            <a:spLocks noGrp="1"/>
          </p:cNvSpPr>
          <p:nvPr>
            <p:ph type="body" sz="half" idx="1"/>
          </p:nvPr>
        </p:nvSpPr>
        <p:spPr>
          <a:xfrm>
            <a:off x="669726" y="4503451"/>
            <a:ext cx="7686543" cy="1908065"/>
          </a:xfrm>
          <a:prstGeom prst="rect">
            <a:avLst/>
          </a:prstGeom>
        </p:spPr>
        <p:txBody>
          <a:bodyPr/>
          <a:lstStyle/>
          <a:p>
            <a:r>
              <a:t>Three networks: detection, orientation, description</a:t>
            </a:r>
          </a:p>
          <a:p>
            <a:r>
              <a:t>detection+orientation -&gt; STN -&gt; descriptor</a:t>
            </a:r>
          </a:p>
          <a:p>
            <a:r>
              <a:t>Trained separately :-(</a:t>
            </a:r>
          </a:p>
        </p:txBody>
      </p:sp>
      <p:pic>
        <p:nvPicPr>
          <p:cNvPr id="15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067223"/>
            <a:ext cx="8115588" cy="2235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62" y="267891"/>
            <a:ext cx="6849071" cy="167878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ECCV 2016"/>
          <p:cNvSpPr txBox="1"/>
          <p:nvPr/>
        </p:nvSpPr>
        <p:spPr>
          <a:xfrm>
            <a:off x="3967960" y="629104"/>
            <a:ext cx="1290418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ECCV 2016</a:t>
            </a:r>
          </a:p>
        </p:txBody>
      </p:sp>
    </p:spTree>
    <p:extLst>
      <p:ext uri="{BB962C8B-B14F-4D97-AF65-F5344CB8AC3E}">
        <p14:creationId xmlns:p14="http://schemas.microsoft.com/office/powerpoint/2010/main" val="94740400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IFT vs. LIF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SIFT vs. LIFT</a:t>
            </a:r>
          </a:p>
        </p:txBody>
      </p:sp>
      <p:sp>
        <p:nvSpPr>
          <p:cNvPr id="15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39" y="1481497"/>
            <a:ext cx="7656323" cy="49219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740518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Interest point = ill-defined -&gt; self-supervised…"/>
          <p:cNvSpPr txBox="1">
            <a:spLocks noGrp="1"/>
          </p:cNvSpPr>
          <p:nvPr>
            <p:ph type="body" sz="half" idx="1"/>
          </p:nvPr>
        </p:nvSpPr>
        <p:spPr>
          <a:xfrm>
            <a:off x="669727" y="3697800"/>
            <a:ext cx="7804547" cy="3005941"/>
          </a:xfrm>
          <a:prstGeom prst="rect">
            <a:avLst/>
          </a:prstGeom>
        </p:spPr>
        <p:txBody>
          <a:bodyPr/>
          <a:lstStyle/>
          <a:p>
            <a:r>
              <a:rPr dirty="0"/>
              <a:t>Interest point = ill-defined -&gt; self-supervised</a:t>
            </a:r>
          </a:p>
          <a:p>
            <a:r>
              <a:rPr dirty="0" err="1"/>
              <a:t>MagicPoint</a:t>
            </a:r>
            <a:r>
              <a:rPr dirty="0"/>
              <a:t> -&gt; </a:t>
            </a:r>
            <a:r>
              <a:rPr dirty="0" err="1"/>
              <a:t>SuperPoint</a:t>
            </a:r>
            <a:endParaRPr dirty="0"/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71" y="232172"/>
            <a:ext cx="7206258" cy="1410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" y="1857375"/>
            <a:ext cx="8072438" cy="1866305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2018 CVPR Workshop"/>
          <p:cNvSpPr txBox="1"/>
          <p:nvPr/>
        </p:nvSpPr>
        <p:spPr>
          <a:xfrm>
            <a:off x="3422427" y="566597"/>
            <a:ext cx="2388475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2018 CVPR Workshop</a:t>
            </a:r>
          </a:p>
        </p:txBody>
      </p:sp>
    </p:spTree>
    <p:extLst>
      <p:ext uri="{BB962C8B-B14F-4D97-AF65-F5344CB8AC3E}">
        <p14:creationId xmlns:p14="http://schemas.microsoft.com/office/powerpoint/2010/main" val="329944297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MagicPoint and H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MagicPoint</a:t>
            </a:r>
            <a:endParaRPr dirty="0"/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667259"/>
            <a:ext cx="8001000" cy="20181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599823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uperPoint 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SuperPoint Results</a:t>
            </a:r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46" y="1495723"/>
            <a:ext cx="7938492" cy="48488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385793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nsor viewed as descriptors and detector maps…"/>
          <p:cNvSpPr txBox="1">
            <a:spLocks noGrp="1"/>
          </p:cNvSpPr>
          <p:nvPr>
            <p:ph type="body" idx="1"/>
          </p:nvPr>
        </p:nvSpPr>
        <p:spPr>
          <a:xfrm>
            <a:off x="669727" y="1506663"/>
            <a:ext cx="4978476" cy="5197079"/>
          </a:xfrm>
          <a:prstGeom prst="rect">
            <a:avLst/>
          </a:prstGeom>
        </p:spPr>
        <p:txBody>
          <a:bodyPr/>
          <a:lstStyle/>
          <a:p>
            <a:r>
              <a:t>Tensor viewed as descriptors and detector maps</a:t>
            </a:r>
          </a:p>
          <a:p>
            <a:r>
              <a:t>VGG16-based, loss encourages distinctiveness and repeatability</a:t>
            </a:r>
          </a:p>
          <a:p>
            <a:r>
              <a:t>Results beat the star of the art in day-night and indoor localization, but not in more traditional settings (Superpoint shines for HPatches, </a:t>
            </a:r>
            <a:r>
              <a:rPr b="1"/>
              <a:t>GeoDesc</a:t>
            </a:r>
            <a:r>
              <a:t> for SFM)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14" y="285750"/>
            <a:ext cx="7902773" cy="1169789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CVPR 2019"/>
          <p:cNvSpPr txBox="1"/>
          <p:nvPr/>
        </p:nvSpPr>
        <p:spPr>
          <a:xfrm>
            <a:off x="3967960" y="584667"/>
            <a:ext cx="1290418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CVPR 2019</a:t>
            </a: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297" y="1437680"/>
            <a:ext cx="3143250" cy="51970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5024043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9B463E-1C03-AA4F-9DFF-9EA33AC4E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0" y="1358900"/>
            <a:ext cx="7175500" cy="41402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21FE1AA-E227-D940-998F-E210191C9A63}"/>
              </a:ext>
            </a:extLst>
          </p:cNvPr>
          <p:cNvSpPr/>
          <p:nvPr/>
        </p:nvSpPr>
        <p:spPr>
          <a:xfrm>
            <a:off x="762000" y="1358900"/>
            <a:ext cx="7620000" cy="16891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28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BC6368-9172-0C41-A1B1-8537D93815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Matching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87D2D9-5A1A-144F-86D8-CC1560A26B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3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 dirty="0"/>
              <a:t>Detection: </a:t>
            </a:r>
            <a:r>
              <a:rPr lang="en-US" altLang="en-US" sz="2400" dirty="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 dirty="0"/>
              <a:t>Description</a:t>
            </a:r>
            <a:r>
              <a:rPr lang="en-US" altLang="en-US" sz="2400" dirty="0"/>
              <a:t>: 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 b="1" dirty="0"/>
              <a:t>Matching: </a:t>
            </a:r>
            <a:r>
              <a:rPr lang="en-US" altLang="en-US" sz="2400" b="1" dirty="0"/>
              <a:t>Determine correspondence between descriptors in two views</a:t>
            </a:r>
          </a:p>
        </p:txBody>
      </p:sp>
      <p:pic>
        <p:nvPicPr>
          <p:cNvPr id="154628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4876800" y="2982913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aphicFrame>
          <p:nvGraphicFramePr>
            <p:cNvPr id="154645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5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15464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4646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718300" y="3352800"/>
            <a:ext cx="2425700" cy="1984375"/>
            <a:chOff x="7042516" y="4800600"/>
            <a:chExt cx="2794000" cy="2232025"/>
          </a:xfrm>
        </p:grpSpPr>
        <p:grpSp>
          <p:nvGrpSpPr>
            <p:cNvPr id="154640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graphicFrame>
            <p:nvGraphicFramePr>
              <p:cNvPr id="154643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6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154643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54641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4800600" y="5391150"/>
            <a:ext cx="4343400" cy="1162050"/>
            <a:chOff x="4800600" y="5391912"/>
            <a:chExt cx="4343400" cy="1161288"/>
          </a:xfrm>
        </p:grpSpPr>
        <p:pic>
          <p:nvPicPr>
            <p:cNvPr id="154634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5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4636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7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8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9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-76200" y="6626225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53356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Simplest approach: Pick the nearest neighbor. Threshold on absolute distance</a:t>
            </a:r>
          </a:p>
          <a:p>
            <a:r>
              <a:rPr lang="en-US" dirty="0"/>
              <a:t>Problem: Lots of self similarity in many photos</a:t>
            </a:r>
          </a:p>
        </p:txBody>
      </p:sp>
    </p:spTree>
    <p:extLst>
      <p:ext uri="{BB962C8B-B14F-4D97-AF65-F5344CB8AC3E}">
        <p14:creationId xmlns:p14="http://schemas.microsoft.com/office/powerpoint/2010/main" val="3820681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572" y="0"/>
            <a:ext cx="4506428" cy="6008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1"/>
            <a:ext cx="4495800" cy="599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0600" y="3759200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10200" y="4149788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48600" y="4142218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10400" y="4136163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21488" y="3045648"/>
            <a:ext cx="304800" cy="3048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1800" y="3302000"/>
            <a:ext cx="304800" cy="3048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0" y="6058064"/>
            <a:ext cx="6014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Distance: 0.34, 0.30, 0.40    </a:t>
            </a:r>
            <a:r>
              <a:rPr lang="en-US" sz="2400" dirty="0">
                <a:solidFill>
                  <a:srgbClr val="00FF00"/>
                </a:solidFill>
              </a:rPr>
              <a:t>Distance: 0.61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14792" y="3048000"/>
            <a:ext cx="304800" cy="3048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1707" y="6378167"/>
            <a:ext cx="3149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FF00"/>
                </a:solidFill>
              </a:rPr>
              <a:t>Distance: 1.22</a:t>
            </a:r>
          </a:p>
        </p:txBody>
      </p:sp>
    </p:spTree>
    <p:extLst>
      <p:ext uri="{BB962C8B-B14F-4D97-AF65-F5344CB8AC3E}">
        <p14:creationId xmlns:p14="http://schemas.microsoft.com/office/powerpoint/2010/main" val="301676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/>
      <p:bldP spid="14" grpId="0" animBg="1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Distance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𝑁𝑁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𝑁𝑁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where NN1 is the distance to the first nearest neighbor and NN2 is the distance to the second nearest neighbor.</a:t>
                </a:r>
              </a:p>
              <a:p>
                <a:r>
                  <a:rPr lang="en-US" dirty="0"/>
                  <a:t>Sorting by this ratio puts matches in order of confidence.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811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Local Features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Nearest neighbor (Euclidean distance)</a:t>
            </a:r>
          </a:p>
          <a:p>
            <a:r>
              <a:rPr lang="en-US" sz="2800"/>
              <a:t>Threshold ratio of nearest to 2</a:t>
            </a:r>
            <a:r>
              <a:rPr lang="en-US" sz="2800" baseline="30000"/>
              <a:t>nd</a:t>
            </a:r>
            <a:r>
              <a:rPr lang="en-US" sz="280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Lowe IJCV 2004</a:t>
            </a:r>
          </a:p>
        </p:txBody>
      </p:sp>
    </p:spTree>
    <p:extLst>
      <p:ext uri="{BB962C8B-B14F-4D97-AF65-F5344CB8AC3E}">
        <p14:creationId xmlns:p14="http://schemas.microsoft.com/office/powerpoint/2010/main" val="3605547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SIFT Repeatability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100" y="1162050"/>
            <a:ext cx="67818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Box 4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Lowe IJCV 2004</a:t>
            </a:r>
          </a:p>
        </p:txBody>
      </p:sp>
    </p:spTree>
    <p:extLst>
      <p:ext uri="{BB962C8B-B14F-4D97-AF65-F5344CB8AC3E}">
        <p14:creationId xmlns:p14="http://schemas.microsoft.com/office/powerpoint/2010/main" val="2223065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SIFT Repeatability</a:t>
            </a:r>
          </a:p>
        </p:txBody>
      </p:sp>
      <p:pic>
        <p:nvPicPr>
          <p:cNvPr id="65539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1676400"/>
            <a:ext cx="7345363" cy="4881563"/>
          </a:xfrm>
          <a:noFill/>
        </p:spPr>
      </p:pic>
    </p:spTree>
    <p:extLst>
      <p:ext uri="{BB962C8B-B14F-4D97-AF65-F5344CB8AC3E}">
        <p14:creationId xmlns:p14="http://schemas.microsoft.com/office/powerpoint/2010/main" val="995964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BC6368-9172-0C41-A1B1-8537D93815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Descriptors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87D2D9-5A1A-144F-86D8-CC1560A26B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35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19" y="1143000"/>
            <a:ext cx="4724400" cy="4525963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 dirty="0">
                <a:solidFill>
                  <a:schemeClr val="bg2">
                    <a:lumMod val="75000"/>
                  </a:schemeClr>
                </a:solidFill>
              </a:rPr>
              <a:t>Detection: </a:t>
            </a: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</a:rPr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 b="1" dirty="0"/>
              <a:t>Description</a:t>
            </a:r>
            <a:r>
              <a:rPr lang="en-US" altLang="en-US" sz="2400" b="1" dirty="0"/>
              <a:t>: 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 dirty="0">
                <a:solidFill>
                  <a:schemeClr val="bg2">
                    <a:lumMod val="75000"/>
                  </a:schemeClr>
                </a:solidFill>
              </a:rPr>
              <a:t>Matching: </a:t>
            </a: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</a:rPr>
              <a:t>Determine correspondence between descriptors in two views</a:t>
            </a:r>
          </a:p>
        </p:txBody>
      </p:sp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4876800" y="2982913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aphicFrame>
          <p:nvGraphicFramePr>
            <p:cNvPr id="154645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15464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4646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718300" y="3352800"/>
            <a:ext cx="2425700" cy="1984375"/>
            <a:chOff x="7042516" y="4800600"/>
            <a:chExt cx="2794000" cy="2232025"/>
          </a:xfrm>
        </p:grpSpPr>
        <p:grpSp>
          <p:nvGrpSpPr>
            <p:cNvPr id="154640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graphicFrame>
            <p:nvGraphicFramePr>
              <p:cNvPr id="154643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40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154643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54641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-76200" y="6626225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7149948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Overview of Keypoint Matching</a:t>
            </a:r>
            <a:endParaRPr lang="de-CH" altLang="en-US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4573588"/>
            <a:ext cx="9334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1968500" y="4213225"/>
            <a:ext cx="828675" cy="1020763"/>
            <a:chOff x="2771775" y="4797425"/>
            <a:chExt cx="828675" cy="1020657"/>
          </a:xfrm>
        </p:grpSpPr>
        <p:grpSp>
          <p:nvGrpSpPr>
            <p:cNvPr id="149586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49588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9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0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1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2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3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4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5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6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7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8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9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600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601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149587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8" name="Equation" r:id="rId5" imgW="190335" imgH="215713" progId="Equation.3">
                    <p:embed/>
                  </p:oleObj>
                </mc:Choice>
                <mc:Fallback>
                  <p:oleObj name="Equation" r:id="rId5" imgW="190335" imgH="215713" progId="Equation.3">
                    <p:embed/>
                    <p:pic>
                      <p:nvPicPr>
                        <p:cNvPr id="149587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4157663" y="4249738"/>
            <a:ext cx="757237" cy="982662"/>
            <a:chOff x="4967288" y="4833938"/>
            <a:chExt cx="757237" cy="982688"/>
          </a:xfrm>
        </p:grpSpPr>
        <p:grpSp>
          <p:nvGrpSpPr>
            <p:cNvPr id="149570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49572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3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4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5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6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7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8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9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0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1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2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3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4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5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149571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9" name="Equation" r:id="rId7" imgW="190335" imgH="215713" progId="Equation.3">
                    <p:embed/>
                  </p:oleObj>
                </mc:Choice>
                <mc:Fallback>
                  <p:oleObj name="Equation" r:id="rId7" imgW="190335" imgH="215713" progId="Equation.3">
                    <p:embed/>
                    <p:pic>
                      <p:nvPicPr>
                        <p:cNvPr id="14957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9513" name="Picture 25" descr="obj14__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9039">
            <a:off x="3644900" y="1530350"/>
            <a:ext cx="237648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-6419039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149548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49568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69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49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49550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49566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7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1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49564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5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2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49562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3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3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49560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1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4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49558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59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9555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56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57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49516" name="Picture 5" descr="obj14__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49527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4954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28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4954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29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4954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0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4954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1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953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3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2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953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3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533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534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535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Equation" r:id="rId11" imgW="863225" imgH="215806" progId="Equation.3">
                  <p:embed/>
                </p:oleObj>
              </mc:Choice>
              <mc:Fallback>
                <p:oleObj name="Equation" r:id="rId11" imgW="863225" imgH="215806" progId="Equation.3">
                  <p:embed/>
                  <p:pic>
                    <p:nvPicPr>
                      <p:cNvPr id="9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88088" y="1019175"/>
            <a:ext cx="35052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Find a set of   </a:t>
            </a:r>
            <a:b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distinctive key-</a:t>
            </a:r>
            <a:b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points 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88088" y="2609850"/>
            <a:ext cx="31115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Define a region </a:t>
            </a:r>
            <a:b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around each </a:t>
            </a:r>
            <a:b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keypoint   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88088" y="4200525"/>
            <a:ext cx="300196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Compute a local </a:t>
            </a:r>
            <a:b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descriptor from the </a:t>
            </a:r>
            <a:b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normalized region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88088" y="5791200"/>
            <a:ext cx="3001962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Match local </a:t>
            </a:r>
            <a:b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descriptors</a:t>
            </a:r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79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Goals for interest points</a:t>
            </a:r>
          </a:p>
        </p:txBody>
      </p:sp>
      <p:sp>
        <p:nvSpPr>
          <p:cNvPr id="150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pPr>
              <a:buFont typeface="Arial" panose="020B0604020202020204" pitchFamily="34" charset="0"/>
              <a:buNone/>
            </a:pPr>
            <a:endParaRPr lang="en-US" altLang="en-US"/>
          </a:p>
          <a:p>
            <a:pPr>
              <a:buFont typeface="Arial" panose="020B0604020202020204" pitchFamily="34" charset="0"/>
              <a:buNone/>
            </a:pPr>
            <a:r>
              <a:rPr lang="en-US" altLang="en-US"/>
              <a:t>Detect points that are </a:t>
            </a:r>
            <a:r>
              <a:rPr lang="en-US" altLang="en-US" i="1"/>
              <a:t>repeatable</a:t>
            </a:r>
            <a:r>
              <a:rPr lang="en-US" altLang="en-US"/>
              <a:t> and </a:t>
            </a:r>
            <a:r>
              <a:rPr lang="en-US" altLang="en-US" i="1"/>
              <a:t>distinctive</a:t>
            </a:r>
          </a:p>
        </p:txBody>
      </p:sp>
      <p:pic>
        <p:nvPicPr>
          <p:cNvPr id="18436" name="Picture 25" descr="obj14_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9039">
            <a:off x="4352925" y="1687513"/>
            <a:ext cx="237648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Picture 5" descr="obj14_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214153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06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9" t="33333" r="35683" b="40741"/>
          <a:stretch>
            <a:fillRect/>
          </a:stretch>
        </p:blipFill>
        <p:spPr bwMode="auto">
          <a:xfrm>
            <a:off x="6477000" y="31242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1676400" y="3200400"/>
            <a:ext cx="5181600" cy="31273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Goal for descriptors: distinctiveness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We want to be able to reliably determine which point goes with which.</a:t>
            </a: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Must provide some invariance to geometric and photometric differences between the two views.</a:t>
            </a:r>
          </a:p>
        </p:txBody>
      </p:sp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479425" y="2514600"/>
            <a:ext cx="3463925" cy="2020888"/>
            <a:chOff x="1981200" y="3535362"/>
            <a:chExt cx="1714500" cy="1000125"/>
          </a:xfrm>
        </p:grpSpPr>
        <p:pic>
          <p:nvPicPr>
            <p:cNvPr id="16079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90940" y="3840192"/>
              <a:ext cx="76218" cy="762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62288" y="4145022"/>
              <a:ext cx="76217" cy="762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667157" y="4297437"/>
              <a:ext cx="76217" cy="762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972027" y="4068814"/>
              <a:ext cx="76217" cy="762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1"/>
          <p:cNvGrpSpPr>
            <a:grpSpLocks noChangeAspect="1"/>
          </p:cNvGrpSpPr>
          <p:nvPr/>
        </p:nvGrpSpPr>
        <p:grpSpPr bwMode="auto">
          <a:xfrm>
            <a:off x="4743450" y="2514600"/>
            <a:ext cx="3790950" cy="2057400"/>
            <a:chOff x="4495800" y="3611562"/>
            <a:chExt cx="1562100" cy="847725"/>
          </a:xfrm>
        </p:grpSpPr>
        <p:pic>
          <p:nvPicPr>
            <p:cNvPr id="16078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367122" y="3992253"/>
              <a:ext cx="76535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000801" y="4192411"/>
              <a:ext cx="75881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953048" y="3687439"/>
              <a:ext cx="75881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724097" y="3992253"/>
              <a:ext cx="76535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771650" y="3192463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847850" y="3192463"/>
            <a:ext cx="35052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1847850" y="2819400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1771650" y="3225800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038600" y="3565525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en-US" sz="60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 r="59801" b="70370"/>
          <a:stretch>
            <a:fillRect/>
          </a:stretch>
        </p:blipFill>
        <p:spPr bwMode="auto">
          <a:xfrm>
            <a:off x="5410200" y="274320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" t="33333" r="71861" b="33333"/>
          <a:stretch>
            <a:fillRect/>
          </a:stretch>
        </p:blipFill>
        <p:spPr bwMode="auto">
          <a:xfrm>
            <a:off x="4648200" y="3124200"/>
            <a:ext cx="609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9" t="62962" r="55782" b="7407"/>
          <a:stretch>
            <a:fillRect/>
          </a:stretch>
        </p:blipFill>
        <p:spPr bwMode="auto">
          <a:xfrm>
            <a:off x="5638800" y="3733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20818" r="56009" b="45247"/>
          <a:stretch>
            <a:fillRect/>
          </a:stretch>
        </p:blipFill>
        <p:spPr bwMode="auto">
          <a:xfrm>
            <a:off x="1447800" y="2895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1752600" y="3200400"/>
            <a:ext cx="29718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1752600" y="2827338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1676400" y="3233738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76200" y="6626225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2684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Invariant Local Features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43000"/>
            <a:ext cx="8001000" cy="1676400"/>
          </a:xfrm>
        </p:spPr>
        <p:txBody>
          <a:bodyPr/>
          <a:lstStyle/>
          <a:p>
            <a:pPr marL="0" indent="0"/>
            <a:r>
              <a:rPr lang="en-US" altLang="en-US" sz="2000"/>
              <a:t>Image content is transformed into local feature coordinates that are invariant to translation, rotation, scale, and other imaging parameters</a:t>
            </a:r>
          </a:p>
        </p:txBody>
      </p:sp>
      <p:pic>
        <p:nvPicPr>
          <p:cNvPr id="151556" name="Picture 4" descr="sift-fea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362200"/>
            <a:ext cx="7559675" cy="3640138"/>
          </a:xfrm>
        </p:spPr>
      </p:pic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3352800" y="6186488"/>
            <a:ext cx="2364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1800" b="1" dirty="0">
                <a:solidFill>
                  <a:srgbClr val="000000"/>
                </a:solidFill>
                <a:cs typeface="Arial" panose="020B0604020202020204" pitchFamily="34" charset="0"/>
              </a:rPr>
              <a:t>Feature Descriptors</a:t>
            </a:r>
          </a:p>
        </p:txBody>
      </p:sp>
    </p:spTree>
    <p:extLst>
      <p:ext uri="{BB962C8B-B14F-4D97-AF65-F5344CB8AC3E}">
        <p14:creationId xmlns:p14="http://schemas.microsoft.com/office/powerpoint/2010/main" val="1059683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22022</TotalTime>
  <Words>814</Words>
  <Application>Microsoft Macintosh PowerPoint</Application>
  <PresentationFormat>On-screen Show (4:3)</PresentationFormat>
  <Paragraphs>180</Paragraphs>
  <Slides>37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Calibri</vt:lpstr>
      <vt:lpstr>Cambria Math</vt:lpstr>
      <vt:lpstr>Times New Roman</vt:lpstr>
      <vt:lpstr>Trebuchet MS</vt:lpstr>
      <vt:lpstr>Wingdings</vt:lpstr>
      <vt:lpstr>ZapfDingbats</vt:lpstr>
      <vt:lpstr>Office Theme</vt:lpstr>
      <vt:lpstr>Equation</vt:lpstr>
      <vt:lpstr>PowerPoint Presentation</vt:lpstr>
      <vt:lpstr>PowerPoint Presentation</vt:lpstr>
      <vt:lpstr>PowerPoint Presentation</vt:lpstr>
      <vt:lpstr>Descriptors</vt:lpstr>
      <vt:lpstr>Local features: main components</vt:lpstr>
      <vt:lpstr>Overview of Keypoint Matching</vt:lpstr>
      <vt:lpstr>Goals for interest points</vt:lpstr>
      <vt:lpstr>PowerPoint Presentation</vt:lpstr>
      <vt:lpstr>Invariant Local Features</vt:lpstr>
      <vt:lpstr>Image representations</vt:lpstr>
      <vt:lpstr>Image Representations: Histograms</vt:lpstr>
      <vt:lpstr>Image Representations: Histograms</vt:lpstr>
      <vt:lpstr>Image Representations: Histograms</vt:lpstr>
      <vt:lpstr>What kind of things do we compute histograms of?</vt:lpstr>
      <vt:lpstr>SIFT vector formation</vt:lpstr>
      <vt:lpstr>SIFT vector formation</vt:lpstr>
      <vt:lpstr>Ensure smoothness</vt:lpstr>
      <vt:lpstr>Reduce effect of illumination</vt:lpstr>
      <vt:lpstr>Local Descriptors: SURF</vt:lpstr>
      <vt:lpstr>PowerPoint Presentation</vt:lpstr>
      <vt:lpstr>Shape Context Descriptor</vt:lpstr>
      <vt:lpstr>Things to remember</vt:lpstr>
      <vt:lpstr>Deep Descriptors</vt:lpstr>
      <vt:lpstr>PowerPoint Presentation</vt:lpstr>
      <vt:lpstr>SIFT vs. LIFT</vt:lpstr>
      <vt:lpstr>PowerPoint Presentation</vt:lpstr>
      <vt:lpstr>MagicPoint</vt:lpstr>
      <vt:lpstr>SuperPoint Results</vt:lpstr>
      <vt:lpstr>PowerPoint Presentation</vt:lpstr>
      <vt:lpstr>Matching</vt:lpstr>
      <vt:lpstr>Local features: main components</vt:lpstr>
      <vt:lpstr>Matching</vt:lpstr>
      <vt:lpstr>PowerPoint Presentation</vt:lpstr>
      <vt:lpstr>Nearest Neighbor Distance Ratio</vt:lpstr>
      <vt:lpstr>Matching Local Features</vt:lpstr>
      <vt:lpstr>SIFT Repeatability</vt:lpstr>
      <vt:lpstr>SIFT Repeatability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Frank Dellaert</cp:lastModifiedBy>
  <cp:revision>141</cp:revision>
  <dcterms:created xsi:type="dcterms:W3CDTF">2009-12-16T02:55:56Z</dcterms:created>
  <dcterms:modified xsi:type="dcterms:W3CDTF">2020-10-14T19:54:38Z</dcterms:modified>
</cp:coreProperties>
</file>