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74" r:id="rId2"/>
    <p:sldId id="675" r:id="rId3"/>
    <p:sldId id="676" r:id="rId4"/>
    <p:sldId id="679" r:id="rId5"/>
    <p:sldId id="680" r:id="rId6"/>
    <p:sldId id="681" r:id="rId7"/>
    <p:sldId id="682" r:id="rId8"/>
    <p:sldId id="688" r:id="rId9"/>
    <p:sldId id="689" r:id="rId10"/>
    <p:sldId id="722" r:id="rId11"/>
    <p:sldId id="738" r:id="rId12"/>
    <p:sldId id="684" r:id="rId13"/>
    <p:sldId id="690" r:id="rId14"/>
    <p:sldId id="691" r:id="rId15"/>
    <p:sldId id="259" r:id="rId16"/>
    <p:sldId id="695" r:id="rId17"/>
    <p:sldId id="732" r:id="rId18"/>
    <p:sldId id="733" r:id="rId19"/>
    <p:sldId id="734" r:id="rId20"/>
    <p:sldId id="696" r:id="rId21"/>
    <p:sldId id="697" r:id="rId22"/>
    <p:sldId id="698" r:id="rId23"/>
    <p:sldId id="700" r:id="rId24"/>
    <p:sldId id="701" r:id="rId25"/>
    <p:sldId id="705" r:id="rId26"/>
    <p:sldId id="707" r:id="rId27"/>
    <p:sldId id="708" r:id="rId28"/>
    <p:sldId id="710" r:id="rId29"/>
    <p:sldId id="713" r:id="rId30"/>
    <p:sldId id="714" r:id="rId31"/>
    <p:sldId id="706" r:id="rId32"/>
    <p:sldId id="735" r:id="rId33"/>
    <p:sldId id="736" r:id="rId34"/>
    <p:sldId id="717" r:id="rId35"/>
    <p:sldId id="718" r:id="rId36"/>
    <p:sldId id="719" r:id="rId37"/>
    <p:sldId id="720" r:id="rId38"/>
    <p:sldId id="721" r:id="rId39"/>
    <p:sldId id="737" r:id="rId40"/>
    <p:sldId id="694" r:id="rId41"/>
    <p:sldId id="26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29" autoAdjust="0"/>
    <p:restoredTop sz="84962" autoAdjust="0"/>
  </p:normalViewPr>
  <p:slideViewPr>
    <p:cSldViewPr>
      <p:cViewPr varScale="1">
        <p:scale>
          <a:sx n="136" d="100"/>
          <a:sy n="136" d="100"/>
        </p:scale>
        <p:origin x="224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93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80BCC3-5514-4903-A61A-18BF5179387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5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43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427500-7036-4469-9954-A20372ECD71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5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875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8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D7EA23-7968-4BB5-B4A9-741242656CE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Technically a Maclaurin expansion, a special case of Taylor expansion centered at 0.</a:t>
            </a:r>
            <a:endParaRPr lang="ru-RU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/>
              <a:t>What is the point? Well, now we’re just extrapolating local measurements instead of doing 10s of thousands of computations.</a:t>
            </a:r>
          </a:p>
        </p:txBody>
      </p:sp>
    </p:spTree>
    <p:extLst>
      <p:ext uri="{BB962C8B-B14F-4D97-AF65-F5344CB8AC3E}">
        <p14:creationId xmlns:p14="http://schemas.microsoft.com/office/powerpoint/2010/main" val="225434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4D984-C2D4-4009-B63E-0016E65FF17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Technically a Maclaurin expansion, a special case of Taylor expansion centered at 0.</a:t>
            </a:r>
            <a:endParaRPr lang="ru-RU" altLang="en-US"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0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95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104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3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00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18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979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1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1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18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88270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59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759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79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3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807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3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90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 eaLnBrk="0" hangingPunct="0"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40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2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C8244-BCDB-4884-92AB-339D790B14D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8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259158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2873127" y="1818680"/>
            <a:ext cx="6630293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39245" cy="24110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8503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940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45.wmf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2.wmf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5791200" y="76200"/>
            <a:ext cx="16002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BC6368-9172-0C41-A1B1-8537D9381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87D2D9-5A1A-144F-86D8-CC1560A26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 </a:t>
            </a:r>
            <a:r>
              <a:rPr lang="en-US" altLang="en-US" sz="2400" dirty="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 err="1">
                <a:solidFill>
                  <a:schemeClr val="bg2"/>
                </a:solidFill>
              </a:rPr>
              <a:t>Description</a:t>
            </a:r>
            <a:r>
              <a:rPr lang="en-US" altLang="en-US" sz="2400" dirty="0" err="1">
                <a:solidFill>
                  <a:schemeClr val="bg2"/>
                </a:solidFill>
              </a:rPr>
              <a:t>:Extract</a:t>
            </a:r>
            <a:r>
              <a:rPr lang="en-US" altLang="en-US" sz="2400" dirty="0">
                <a:solidFill>
                  <a:schemeClr val="bg2"/>
                </a:solidFill>
              </a:rPr>
              <a:t>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Matching: </a:t>
            </a:r>
            <a:r>
              <a:rPr lang="en-US" altLang="en-US" sz="2400" dirty="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5374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points defined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573713"/>
          </a:xfrm>
        </p:spPr>
        <p:txBody>
          <a:bodyPr/>
          <a:lstStyle/>
          <a:p>
            <a:r>
              <a:rPr lang="en-US" altLang="en-US"/>
              <a:t>Suppose you have to click on some point,  go away and come back after I deform the image, and click on the same points again.  </a:t>
            </a:r>
          </a:p>
          <a:p>
            <a:pPr lvl="1"/>
            <a:r>
              <a:rPr lang="en-US" altLang="en-US"/>
              <a:t>Which points would you choose?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4848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223963"/>
            <a:ext cx="3192462" cy="2484437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148486" name="TextBox 6"/>
          <p:cNvSpPr txBox="1">
            <a:spLocks noChangeArrowheads="1"/>
          </p:cNvSpPr>
          <p:nvPr/>
        </p:nvSpPr>
        <p:spPr bwMode="auto">
          <a:xfrm>
            <a:off x="6477000" y="8382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48487" name="TextBox 7"/>
          <p:cNvSpPr txBox="1">
            <a:spLocks noChangeArrowheads="1"/>
          </p:cNvSpPr>
          <p:nvPr/>
        </p:nvSpPr>
        <p:spPr bwMode="auto">
          <a:xfrm>
            <a:off x="7686675" y="619442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deformed</a:t>
            </a:r>
          </a:p>
        </p:txBody>
      </p:sp>
    </p:spTree>
    <p:extLst>
      <p:ext uri="{BB962C8B-B14F-4D97-AF65-F5344CB8AC3E}">
        <p14:creationId xmlns:p14="http://schemas.microsoft.com/office/powerpoint/2010/main" val="325882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07444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2514600"/>
            <a:ext cx="7488238" cy="2671763"/>
            <a:chOff x="838200" y="3429000"/>
            <a:chExt cx="7487497" cy="2671465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No chance to find true matches!</a:t>
              </a:r>
              <a:endParaRPr lang="ru-RU" altLang="en-US" sz="24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13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1318" b="11318"/>
          <a:stretch>
            <a:fillRect/>
          </a:stretch>
        </p:blipFill>
        <p:spPr>
          <a:xfrm>
            <a:off x="4723805" y="1821656"/>
            <a:ext cx="3750469" cy="4420195"/>
          </a:xfrm>
          <a:prstGeom prst="rect">
            <a:avLst/>
          </a:prstGeom>
        </p:spPr>
      </p:pic>
      <p:sp>
        <p:nvSpPr>
          <p:cNvPr id="133" name="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History</a:t>
            </a:r>
          </a:p>
        </p:txBody>
      </p:sp>
      <p:sp>
        <p:nvSpPr>
          <p:cNvPr id="134" name="Moravec 1980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Hans </a:t>
            </a:r>
            <a:r>
              <a:rPr dirty="0"/>
              <a:t>Moravec 1980</a:t>
            </a:r>
          </a:p>
          <a:p>
            <a:r>
              <a:rPr dirty="0">
                <a:solidFill>
                  <a:srgbClr val="FF0000"/>
                </a:solidFill>
              </a:rPr>
              <a:t>Harris Corners 1988</a:t>
            </a:r>
          </a:p>
          <a:p>
            <a:r>
              <a:rPr dirty="0"/>
              <a:t>[Wolf &amp; Platt 1993: FCN!]</a:t>
            </a:r>
          </a:p>
          <a:p>
            <a:r>
              <a:rPr dirty="0"/>
              <a:t>SIFT (Lowe) 2004</a:t>
            </a:r>
          </a:p>
          <a:p>
            <a:r>
              <a:rPr dirty="0"/>
              <a:t>FAST 2006 (learning!)</a:t>
            </a:r>
          </a:p>
          <a:p>
            <a:r>
              <a:rPr dirty="0"/>
              <a:t>SURF 2006</a:t>
            </a:r>
          </a:p>
          <a:p>
            <a:r>
              <a:rPr dirty="0"/>
              <a:t>ORB 2011</a:t>
            </a:r>
          </a:p>
        </p:txBody>
      </p:sp>
    </p:spTree>
    <p:extLst>
      <p:ext uri="{BB962C8B-B14F-4D97-AF65-F5344CB8AC3E}">
        <p14:creationId xmlns:p14="http://schemas.microsoft.com/office/powerpoint/2010/main" val="2711419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3000"/>
              <a:t>Corner Detection: Basic Idea</a:t>
            </a:r>
            <a:endParaRPr lang="ru-RU" altLang="en-US" sz="3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/>
              <a:t>Shifting a window in </a:t>
            </a:r>
            <a:r>
              <a:rPr lang="en-US" altLang="en-US" i="1"/>
              <a:t>any</a:t>
            </a:r>
            <a:r>
              <a:rPr lang="en-US" altLang="en-US"/>
              <a:t> </a:t>
            </a:r>
            <a:r>
              <a:rPr lang="en-US" altLang="en-US" i="1"/>
              <a:t>direction</a:t>
            </a:r>
            <a:r>
              <a:rPr lang="en-US" altLang="en-US"/>
              <a:t> should give </a:t>
            </a:r>
            <a:r>
              <a:rPr lang="en-US" altLang="en-US" i="1"/>
              <a:t>a large change</a:t>
            </a:r>
            <a:r>
              <a:rPr lang="en-US" altLang="en-US"/>
              <a:t> in intensity</a:t>
            </a:r>
            <a:endParaRPr lang="ru-RU" alt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2508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69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99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9992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9993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1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(3,2)</a:t>
            </a:r>
          </a:p>
        </p:txBody>
      </p:sp>
      <p:sp>
        <p:nvSpPr>
          <p:cNvPr id="169997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8551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2039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0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1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2042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1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</p:txBody>
      </p:sp>
      <p:sp>
        <p:nvSpPr>
          <p:cNvPr id="172043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4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484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endParaRPr lang="en-US" altLang="en-US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endParaRPr lang="en-US" altLang="en-US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or</a:t>
              </a:r>
              <a:endParaRPr lang="ru-RU" altLang="en-US" sz="2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Source: R. Szeliski</a:t>
            </a:r>
          </a:p>
        </p:txBody>
      </p:sp>
      <p:sp>
        <p:nvSpPr>
          <p:cNvPr id="17408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25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B463E-1C03-AA4F-9DFF-9EA33AC4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58900"/>
            <a:ext cx="71755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8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6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613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61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5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41468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But this is very slow to compute naively.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O(window_width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shift_range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image_width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O( 11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11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600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) = 5.2 billion of these 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14.6 thousand per pixel in your image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-10115051">
            <a:off x="7529513" y="2435225"/>
            <a:ext cx="1143000" cy="411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4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022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0230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5608638"/>
            <a:ext cx="7950200" cy="685800"/>
          </a:xfrm>
        </p:spPr>
      </p:pic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Recall Taylor series expansion. A function f can be approximated around point a as</a:t>
            </a:r>
            <a:endParaRPr lang="ru-RU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78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3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Text Box 35"/>
          <p:cNvSpPr txBox="1">
            <a:spLocks noChangeArrowheads="1"/>
          </p:cNvSpPr>
          <p:nvPr/>
        </p:nvSpPr>
        <p:spPr bwMode="auto">
          <a:xfrm>
            <a:off x="457200" y="4191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3301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5622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6" imgW="4102100" imgH="482600" progId="Equation.3">
                  <p:embed/>
                </p:oleObj>
              </mc:Choice>
              <mc:Fallback>
                <p:oleObj name="Equation" r:id="rId6" imgW="4102100" imgH="482600" progId="Equation.3">
                  <p:embed/>
                  <p:pic>
                    <p:nvPicPr>
                      <p:cNvPr id="18330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2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330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479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85347" name="Text Box 35"/>
          <p:cNvSpPr txBox="1">
            <a:spLocks noChangeArrowheads="1"/>
          </p:cNvSpPr>
          <p:nvPr/>
        </p:nvSpPr>
        <p:spPr bwMode="auto">
          <a:xfrm>
            <a:off x="457200" y="1143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5348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2574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4102100" imgH="482600" progId="Equation.3">
                  <p:embed/>
                </p:oleObj>
              </mc:Choice>
              <mc:Fallback>
                <p:oleObj name="Equation" r:id="rId4" imgW="4102100" imgH="482600" progId="Equation.3">
                  <p:embed/>
                  <p:pic>
                    <p:nvPicPr>
                      <p:cNvPr id="18534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574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781800" y="3895725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219200" y="4090988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Always 0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124200" y="4371975"/>
            <a:ext cx="1752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First derivative is 0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>
            <a:spLocks noChangeArrowheads="1"/>
          </p:cNvSpPr>
          <p:nvPr/>
        </p:nvSpPr>
        <p:spPr bwMode="auto">
          <a:xfrm>
            <a:off x="1752600" y="3400425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>
            <a:off x="3657600" y="3719513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2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5240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286000" y="4140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" imgW="1765300" imgH="508000" progId="">
                  <p:embed/>
                </p:oleObj>
              </mc:Choice>
              <mc:Fallback>
                <p:oleObj name="Equation" r:id="rId5" imgW="1765300" imgH="508000" progId="">
                  <p:embed/>
                  <p:pic>
                    <p:nvPicPr>
                      <p:cNvPr id="193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40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208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where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is a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second moment matrix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86000" y="15605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1536700" imgH="457200" progId="Equation.3">
                  <p:embed/>
                </p:oleObj>
              </mc:Choice>
              <mc:Fallback>
                <p:oleObj name="Equation" r:id="rId7" imgW="1536700" imgH="457200" progId="Equation.3">
                  <p:embed/>
                  <p:pic>
                    <p:nvPicPr>
                      <p:cNvPr id="1935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05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5867400"/>
            <a:ext cx="7431088" cy="687388"/>
            <a:chOff x="528" y="3696"/>
            <a:chExt cx="4681" cy="433"/>
          </a:xfrm>
        </p:grpSpPr>
        <p:pic>
          <p:nvPicPr>
            <p:cNvPr id="193545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96"/>
              <a:ext cx="468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546" name="Rectangle 11"/>
            <p:cNvSpPr>
              <a:spLocks noChangeArrowheads="1"/>
            </p:cNvSpPr>
            <p:nvPr/>
          </p:nvSpPr>
          <p:spPr bwMode="auto">
            <a:xfrm>
              <a:off x="528" y="3696"/>
              <a:ext cx="43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33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The surface 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1976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/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7" imgW="1752600" imgH="508000" progId="Equation.3">
                  <p:embed/>
                </p:oleObj>
              </mc:Choice>
              <mc:Fallback>
                <p:oleObj name="Equation" r:id="rId7" imgW="1752600" imgH="508000" progId="Equation.3">
                  <p:embed/>
                  <p:pic>
                    <p:nvPicPr>
                      <p:cNvPr id="1976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5078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Consider a horizontal “slice” of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19968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8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Consider a horizontal “slice” of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This is the equation of an ellipse.</a:t>
            </a:r>
          </a:p>
        </p:txBody>
      </p:sp>
      <p:graphicFrame>
        <p:nvGraphicFramePr>
          <p:cNvPr id="203781" name="Object 4"/>
          <p:cNvGraphicFramePr>
            <a:graphicFrameLocks noChangeAspect="1"/>
          </p:cNvGraphicFramePr>
          <p:nvPr/>
        </p:nvGraphicFramePr>
        <p:xfrm>
          <a:off x="4343400" y="2117725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4" imgW="1206500" imgH="482600" progId="Equation.3">
                  <p:embed/>
                </p:oleObj>
              </mc:Choice>
              <mc:Fallback>
                <p:oleObj name="Equation" r:id="rId4" imgW="1206500" imgH="482600" progId="Equation.3">
                  <p:embed/>
                  <p:pic>
                    <p:nvPicPr>
                      <p:cNvPr id="2037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17725"/>
                        <a:ext cx="2514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The axis lengths of the ellipse are determined by the eigenvalues and the orientation is determined by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2438400" y="3979863"/>
            <a:ext cx="5413375" cy="2878137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60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6" imgW="1358900" imgH="457200" progId="Equation.3">
                  <p:embed/>
                </p:oleObj>
              </mc:Choice>
              <mc:Fallback>
                <p:oleObj name="Equation" r:id="rId6" imgW="1358900" imgH="457200" progId="Equation.3">
                  <p:embed/>
                  <p:pic>
                    <p:nvPicPr>
                      <p:cNvPr id="20378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Diagonalization of M:</a:t>
            </a:r>
          </a:p>
        </p:txBody>
      </p:sp>
    </p:spTree>
    <p:extLst>
      <p:ext uri="{BB962C8B-B14F-4D97-AF65-F5344CB8AC3E}">
        <p14:creationId xmlns:p14="http://schemas.microsoft.com/office/powerpoint/2010/main" val="57787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eigenvalues</a:t>
            </a:r>
            <a:endParaRPr lang="ru-RU" altLang="en-US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0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B463E-1C03-AA4F-9DFF-9EA33AC4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58900"/>
            <a:ext cx="7175500" cy="41402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1FE1AA-E227-D940-998F-E210191C9A63}"/>
              </a:ext>
            </a:extLst>
          </p:cNvPr>
          <p:cNvSpPr/>
          <p:nvPr/>
        </p:nvSpPr>
        <p:spPr>
          <a:xfrm>
            <a:off x="762000" y="1358900"/>
            <a:ext cx="7620000" cy="16891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response function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&gt; 0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&lt; 0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|R|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5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l-GR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: constant (0.04 to 0.06)</a:t>
            </a:r>
            <a:endParaRPr lang="el-GR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02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195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14110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14110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(averaged in neighborhood of a point).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Notation:</a:t>
            </a:r>
          </a:p>
        </p:txBody>
      </p:sp>
    </p:spTree>
    <p:extLst>
      <p:ext uri="{BB962C8B-B14F-4D97-AF65-F5344CB8AC3E}">
        <p14:creationId xmlns:p14="http://schemas.microsoft.com/office/powerpoint/2010/main" val="3268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Harris corner detector</a:t>
            </a:r>
            <a:endParaRPr lang="ru-RU" alt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25" cy="2801938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Compute</a:t>
            </a:r>
            <a:r>
              <a:rPr lang="en-US" altLang="en-US" i="1"/>
              <a:t> M </a:t>
            </a:r>
            <a:r>
              <a:rPr lang="en-US" altLang="en-US"/>
              <a:t>matrix for each image window to get their </a:t>
            </a:r>
            <a:r>
              <a:rPr lang="en-US" altLang="en-US" i="1"/>
              <a:t>cornerness </a:t>
            </a:r>
            <a:r>
              <a:rPr lang="en-US" altLang="en-US"/>
              <a:t>scores.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Find points whose surrounding window gave large corner response (</a:t>
            </a:r>
            <a:r>
              <a:rPr lang="en-US" altLang="en-US" i="1"/>
              <a:t>f</a:t>
            </a:r>
            <a:r>
              <a:rPr lang="en-US" altLang="en-US"/>
              <a:t>&gt; threshold)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Take the points of local maxima, i.e., perform non-maximum suppression</a:t>
            </a:r>
            <a:endParaRPr lang="ru-RU" altLang="en-US"/>
          </a:p>
        </p:txBody>
      </p:sp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C.Harris and M.Stephens.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“A Combined Corner and Edge Detector.” </a:t>
            </a:r>
            <a:r>
              <a:rPr lang="en-US" altLang="en-US" sz="2000" i="1">
                <a:solidFill>
                  <a:srgbClr val="000000"/>
                </a:solidFill>
                <a:cs typeface="Arial" panose="020B0604020202020204" pitchFamily="34" charset="0"/>
              </a:rPr>
              <a:t>Proceedings of the 4th Alvey Vision Conference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976485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Harris Detector </a:t>
            </a:r>
            <a:r>
              <a:rPr lang="pl-PL" altLang="en-US" sz="2000">
                <a:latin typeface="Arial" panose="020B0604020202020204" pitchFamily="34" charset="0"/>
              </a:rPr>
              <a:t>[</a:t>
            </a:r>
            <a:r>
              <a:rPr lang="pl-PL" altLang="en-US" sz="2000"/>
              <a:t>Harris88</a:t>
            </a:r>
            <a:r>
              <a:rPr lang="pl-PL" altLang="en-US" sz="2000">
                <a:latin typeface="Arial" panose="020B0604020202020204" pitchFamily="34" charset="0"/>
              </a:rPr>
              <a:t>]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en-US"/>
              <a:t>Second moment matrix</a:t>
            </a:r>
            <a:endParaRPr lang="en-US" altLang="en-US"/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2160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ADF45-B5B4-4B88-9404-4DB9B297637A}" type="slidenum">
              <a:rPr lang="de-DE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en-US" sz="1200">
              <a:solidFill>
                <a:srgbClr val="898989"/>
              </a:solidFill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Image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Square of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Gaussian </a:t>
            </a:r>
            <a:b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filter 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</a:t>
            </a:r>
            <a:r>
              <a:rPr lang="pl-PL" altLang="en-US" sz="1600" i="1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pl-PL" altLang="en-US" sz="1600" i="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6097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98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1800" i="1" baseline="-25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18" imgW="2806700" imgH="228600" progId="Equation.3">
                  <p:embed/>
                </p:oleObj>
              </mc:Choice>
              <mc:Fallback>
                <p:oleObj name="Equation" r:id="rId18" imgW="280670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Cornerness function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eigenvalues are strong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Non-maxima suppression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26123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40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Compute corner response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endParaRPr lang="ru-RU" altLang="en-US" i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4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R&gt;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threshold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70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Take only the points of local maxima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endParaRPr lang="ru-RU" altLang="en-US" i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6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47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BC6368-9172-0C41-A1B1-8537D9381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Detectors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87D2D9-5A1A-144F-86D8-CC1560A26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Correspondence: matching points, patches, edges, or regions across images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42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Many “Classical” Detectors Available</a:t>
            </a:r>
            <a:endParaRPr lang="de-CH" altLang="en-US" dirty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/>
              <a:t>Laplacian</a:t>
            </a:r>
            <a:r>
              <a:rPr lang="en-US" sz="2400" kern="0" dirty="0"/>
              <a:t>, </a:t>
            </a:r>
            <a:r>
              <a:rPr lang="en-US" sz="2400" kern="0" dirty="0" err="1"/>
              <a:t>DoG</a:t>
            </a:r>
            <a:r>
              <a:rPr lang="en-US" sz="2400" kern="0" dirty="0"/>
              <a:t> 		</a:t>
            </a:r>
            <a:r>
              <a:rPr lang="en-US" sz="2800" kern="0" dirty="0"/>
              <a:t>[</a:t>
            </a:r>
            <a:r>
              <a:rPr lang="en-US" sz="2800" kern="0" dirty="0" err="1"/>
              <a:t>Lindeberg</a:t>
            </a:r>
            <a:r>
              <a:rPr lang="en-US" sz="2800" kern="0" dirty="0"/>
              <a:t> ‘98], [Lowe 1999]</a:t>
            </a:r>
            <a:endParaRPr lang="en-US" sz="2400" kern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/>
              <a:t>Harris-/Hessian-Laplace       </a:t>
            </a:r>
            <a:r>
              <a:rPr lang="en-US" sz="2400" kern="0" dirty="0">
                <a:solidFill>
                  <a:sysClr val="windowText" lastClr="000000"/>
                </a:solidFill>
              </a:rPr>
              <a:t>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‘01]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‘04]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</a:rPr>
              <a:t>MSER</a:t>
            </a:r>
            <a:r>
              <a:rPr lang="en-US" sz="2400" kern="0" dirty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‘02]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06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rain on images from webcams: fixed view, different times…"/>
          <p:cNvSpPr txBox="1">
            <a:spLocks noGrp="1"/>
          </p:cNvSpPr>
          <p:nvPr>
            <p:ph type="body" sz="half" idx="1"/>
          </p:nvPr>
        </p:nvSpPr>
        <p:spPr>
          <a:xfrm>
            <a:off x="669727" y="4329332"/>
            <a:ext cx="7804547" cy="2374410"/>
          </a:xfrm>
          <a:prstGeom prst="rect">
            <a:avLst/>
          </a:prstGeom>
        </p:spPr>
        <p:txBody>
          <a:bodyPr/>
          <a:lstStyle/>
          <a:p>
            <a:r>
              <a:t>Train on images from webcams: fixed view, different times</a:t>
            </a:r>
          </a:p>
          <a:p>
            <a:r>
              <a:t>Learn CNN-like regressor</a:t>
            </a:r>
          </a:p>
          <a:p>
            <a:r>
              <a:t>Loss = repeatability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040"/>
            <a:ext cx="9144000" cy="237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78" y="263426"/>
            <a:ext cx="6420445" cy="134838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CVPR 2015"/>
          <p:cNvSpPr txBox="1"/>
          <p:nvPr/>
        </p:nvSpPr>
        <p:spPr>
          <a:xfrm>
            <a:off x="3967960" y="535343"/>
            <a:ext cx="129041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t>CVPR 2015</a:t>
            </a:r>
          </a:p>
        </p:txBody>
      </p:sp>
    </p:spTree>
    <p:extLst>
      <p:ext uri="{BB962C8B-B14F-4D97-AF65-F5344CB8AC3E}">
        <p14:creationId xmlns:p14="http://schemas.microsoft.com/office/powerpoint/2010/main" val="13167397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/>
              <a:t>Example: estimating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67525" y="6550025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36428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05000"/>
            <a:ext cx="8782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9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 </a:t>
            </a:r>
            <a:endParaRPr lang="ru-RU" alt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/>
              <a:t>Feature points are used for:</a:t>
            </a:r>
          </a:p>
          <a:p>
            <a:pPr lvl="1"/>
            <a:r>
              <a:rPr lang="en-US" altLang="en-US" sz="2400"/>
              <a:t>Image alignment </a:t>
            </a:r>
          </a:p>
          <a:p>
            <a:pPr lvl="1"/>
            <a:r>
              <a:rPr lang="en-US" altLang="en-US" sz="2400"/>
              <a:t>3D reconstruction</a:t>
            </a:r>
          </a:p>
          <a:p>
            <a:pPr lvl="1"/>
            <a:r>
              <a:rPr lang="en-US" altLang="en-US" sz="2400"/>
              <a:t>Motion tracking</a:t>
            </a:r>
          </a:p>
          <a:p>
            <a:pPr lvl="1"/>
            <a:r>
              <a:rPr lang="en-US" altLang="en-US" sz="2400"/>
              <a:t>Robot navigation</a:t>
            </a:r>
          </a:p>
          <a:p>
            <a:pPr lvl="1"/>
            <a:r>
              <a:rPr lang="en-US" altLang="en-US" sz="2400"/>
              <a:t>Indexing and database retrieval</a:t>
            </a:r>
          </a:p>
          <a:p>
            <a:pPr lvl="1"/>
            <a:r>
              <a:rPr lang="en-US" altLang="en-US" sz="2400"/>
              <a:t>Object recognition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109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Panorama stitching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1958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Detection: </a:t>
            </a:r>
            <a:r>
              <a:rPr lang="en-US" altLang="en-US" sz="240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Description</a:t>
            </a:r>
            <a:r>
              <a:rPr lang="en-US" altLang="en-US" sz="2400"/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Matching: </a:t>
            </a:r>
            <a:r>
              <a:rPr lang="en-US" altLang="en-US" sz="2400"/>
              <a:t>Determine correspondence between descriptors in two views</a:t>
            </a:r>
          </a:p>
        </p:txBody>
      </p:sp>
      <p:pic>
        <p:nvPicPr>
          <p:cNvPr id="154628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5464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8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54643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1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24695</TotalTime>
  <Words>1450</Words>
  <Application>Microsoft Macintosh PowerPoint</Application>
  <PresentationFormat>On-screen Show (4:3)</PresentationFormat>
  <Paragraphs>254</Paragraphs>
  <Slides>41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 Unicode MS</vt:lpstr>
      <vt:lpstr>Arial</vt:lpstr>
      <vt:lpstr>Calibri</vt:lpstr>
      <vt:lpstr>Helvetica Light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Correspondence across views</vt:lpstr>
      <vt:lpstr>Example: estimating “fundamental matrix” that corresponds two views</vt:lpstr>
      <vt:lpstr>Example: structure from motion</vt:lpstr>
      <vt:lpstr>Applications  </vt:lpstr>
      <vt:lpstr>Example: Panorama stitching</vt:lpstr>
      <vt:lpstr>Local features: main components</vt:lpstr>
      <vt:lpstr>Detectors</vt:lpstr>
      <vt:lpstr>Local features: main components</vt:lpstr>
      <vt:lpstr>Interest points defined</vt:lpstr>
      <vt:lpstr>Characteristics of good features</vt:lpstr>
      <vt:lpstr>Goal: interest operator repeatability</vt:lpstr>
      <vt:lpstr>History</vt:lpstr>
      <vt:lpstr>Corner Detection: Basic Idea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Interpreting the second moment matrix</vt:lpstr>
      <vt:lpstr>Interpreting the second moment matrix</vt:lpstr>
      <vt:lpstr>Interpreting the second moment matrix</vt:lpstr>
      <vt:lpstr>Interpreting the eigenvalues</vt:lpstr>
      <vt:lpstr>Corner response function</vt:lpstr>
      <vt:lpstr>PowerPoint Presentation</vt:lpstr>
      <vt:lpstr>Harris corner detector</vt:lpstr>
      <vt:lpstr>Harris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Deep Detectors</vt:lpstr>
      <vt:lpstr>Many “Classical” Detectors Available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Frank Dellaert</cp:lastModifiedBy>
  <cp:revision>139</cp:revision>
  <dcterms:created xsi:type="dcterms:W3CDTF">2009-12-16T02:55:56Z</dcterms:created>
  <dcterms:modified xsi:type="dcterms:W3CDTF">2020-10-07T20:51:42Z</dcterms:modified>
</cp:coreProperties>
</file>