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674" r:id="rId3"/>
    <p:sldId id="506" r:id="rId4"/>
    <p:sldId id="507" r:id="rId5"/>
    <p:sldId id="679" r:id="rId6"/>
    <p:sldId id="508" r:id="rId7"/>
    <p:sldId id="509" r:id="rId8"/>
    <p:sldId id="510" r:id="rId9"/>
    <p:sldId id="511" r:id="rId10"/>
    <p:sldId id="512" r:id="rId11"/>
    <p:sldId id="419" r:id="rId12"/>
    <p:sldId id="420" r:id="rId13"/>
    <p:sldId id="421" r:id="rId14"/>
    <p:sldId id="422" r:id="rId15"/>
    <p:sldId id="423" r:id="rId16"/>
    <p:sldId id="424" r:id="rId17"/>
    <p:sldId id="680" r:id="rId18"/>
    <p:sldId id="425" r:id="rId19"/>
    <p:sldId id="426" r:id="rId20"/>
    <p:sldId id="427" r:id="rId21"/>
    <p:sldId id="263" r:id="rId22"/>
    <p:sldId id="264" r:id="rId23"/>
    <p:sldId id="261" r:id="rId24"/>
    <p:sldId id="265" r:id="rId25"/>
    <p:sldId id="288" r:id="rId26"/>
    <p:sldId id="292" r:id="rId27"/>
    <p:sldId id="260" r:id="rId28"/>
    <p:sldId id="329" r:id="rId29"/>
    <p:sldId id="513" r:id="rId30"/>
    <p:sldId id="330" r:id="rId31"/>
    <p:sldId id="331" r:id="rId32"/>
    <p:sldId id="332" r:id="rId33"/>
    <p:sldId id="681" r:id="rId34"/>
    <p:sldId id="333" r:id="rId35"/>
    <p:sldId id="682" r:id="rId36"/>
    <p:sldId id="334" r:id="rId37"/>
    <p:sldId id="335" r:id="rId38"/>
    <p:sldId id="683" r:id="rId39"/>
    <p:sldId id="336" r:id="rId40"/>
    <p:sldId id="337" r:id="rId41"/>
    <p:sldId id="338" r:id="rId42"/>
    <p:sldId id="339" r:id="rId43"/>
    <p:sldId id="340" r:id="rId44"/>
    <p:sldId id="341" r:id="rId45"/>
    <p:sldId id="687" r:id="rId46"/>
    <p:sldId id="685" r:id="rId47"/>
    <p:sldId id="684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2" autoAdjust="0"/>
    <p:restoredTop sz="84902" autoAdjust="0"/>
  </p:normalViewPr>
  <p:slideViewPr>
    <p:cSldViewPr>
      <p:cViewPr varScale="1">
        <p:scale>
          <a:sx n="104" d="100"/>
          <a:sy n="104" d="100"/>
        </p:scale>
        <p:origin x="1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top 5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1DB0-B9FF-4202-A601-7C2BA4C2435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1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9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more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0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</a:t>
            </a:r>
            <a:r>
              <a:rPr lang="en-US" baseline="0"/>
              <a:t>more parameters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65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5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9600" y="344164"/>
            <a:ext cx="3944302" cy="507868"/>
          </a:xfrm>
        </p:spPr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57175" y="1577340"/>
            <a:ext cx="22374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648902" y="1577340"/>
            <a:ext cx="22374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0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E75E0-3088-DE48-8044-C691A2FC7E28}"/>
              </a:ext>
            </a:extLst>
          </p:cNvPr>
          <p:cNvSpPr txBox="1"/>
          <p:nvPr userDrawn="1"/>
        </p:nvSpPr>
        <p:spPr>
          <a:xfrm>
            <a:off x="1066800" y="1219200"/>
            <a:ext cx="701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Recap: Classification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Face Detection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+mj-lt"/>
              </a:rPr>
              <a:t>Linear Classifiers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Boosting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Viola-Jones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Pedestrian Detection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9370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hyperlink" Target="https://towardsdatascience.com/r-cnn-fast-r-cnn-faster-r-cnn-yolo-object-detection-algorithms-36d53571365e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jreddie.com/static/Redmon%20Resume.pdf" TargetMode="Externa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4.02767.pdf" TargetMode="External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Deep Object Recognition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4478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Frank Dellaert</a:t>
            </a:r>
          </a:p>
          <a:p>
            <a:r>
              <a:rPr lang="en-US" sz="2800" dirty="0"/>
              <a:t>CS 6476 Computer Vision at Georgia Tech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B5DB-C21E-EF46-BC34-3EABB947DE04}"/>
              </a:ext>
            </a:extLst>
          </p:cNvPr>
          <p:cNvSpPr txBox="1">
            <a:spLocks/>
          </p:cNvSpPr>
          <p:nvPr/>
        </p:nvSpPr>
        <p:spPr bwMode="auto">
          <a:xfrm>
            <a:off x="152400" y="6400800"/>
            <a:ext cx="876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Several Slides by Dhruv </a:t>
            </a:r>
            <a:r>
              <a:rPr lang="en-US" sz="1200" dirty="0" err="1"/>
              <a:t>Bathra</a:t>
            </a:r>
            <a:r>
              <a:rPr lang="en-US" sz="1200" dirty="0"/>
              <a:t>, James Hays, </a:t>
            </a:r>
            <a:r>
              <a:rPr lang="en-US" sz="1200" dirty="0" err="1"/>
              <a:t>Kaiming</a:t>
            </a:r>
            <a:r>
              <a:rPr lang="en-US" sz="1200" dirty="0"/>
              <a:t> He, and others</a:t>
            </a:r>
          </a:p>
        </p:txBody>
      </p:sp>
    </p:spTree>
    <p:extLst>
      <p:ext uri="{BB962C8B-B14F-4D97-AF65-F5344CB8AC3E}">
        <p14:creationId xmlns:p14="http://schemas.microsoft.com/office/powerpoint/2010/main" val="13557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9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14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VERY DEEP CONVOLUTIONAL NETWORKS FOR LARGE-SCALE IMAGE RECOGNITION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8214" y="1615230"/>
            <a:ext cx="452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Karen </a:t>
            </a:r>
            <a:r>
              <a:rPr lang="en-US" b="1" dirty="0" err="1">
                <a:latin typeface="Times New Roman" panose="02020603050405020304" pitchFamily="18" charset="0"/>
              </a:rPr>
              <a:t>Simonyan</a:t>
            </a:r>
            <a:r>
              <a:rPr lang="en-US" sz="800" dirty="0">
                <a:latin typeface="CMSY7"/>
              </a:rPr>
              <a:t> </a:t>
            </a:r>
            <a:r>
              <a:rPr lang="en-US" b="1" dirty="0">
                <a:latin typeface="Times New Roman" panose="02020603050405020304" pitchFamily="18" charset="0"/>
              </a:rPr>
              <a:t>&amp; Andrew Zisserman 2015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36837" y="3956603"/>
            <a:ext cx="4470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These are the “VGG” networks.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993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8B34D76-5A9B-0948-B5F9-999FAD3D7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328" y="1123527"/>
            <a:ext cx="1340777" cy="46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0993" t="13382" r="19929" b="15192"/>
          <a:stretch/>
        </p:blipFill>
        <p:spPr>
          <a:xfrm>
            <a:off x="3665007" y="1123527"/>
            <a:ext cx="4030943" cy="4604800"/>
          </a:xfrm>
          <a:prstGeom prst="rect">
            <a:avLst/>
          </a:prstGeom>
        </p:spPr>
      </p:pic>
      <p:sp>
        <p:nvSpPr>
          <p:cNvPr id="44" name="Title 43">
            <a:extLst>
              <a:ext uri="{FF2B5EF4-FFF2-40B4-BE49-F238E27FC236}">
                <a16:creationId xmlns:a16="http://schemas.microsoft.com/office/drawing/2014/main" id="{875823E7-359D-4340-8C44-779BE0999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</a:t>
            </a:r>
          </a:p>
        </p:txBody>
      </p:sp>
    </p:spTree>
    <p:extLst>
      <p:ext uri="{BB962C8B-B14F-4D97-AF65-F5344CB8AC3E}">
        <p14:creationId xmlns:p14="http://schemas.microsoft.com/office/powerpoint/2010/main" val="424977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383" t="39872" r="15248" b="31986"/>
          <a:stretch/>
        </p:blipFill>
        <p:spPr>
          <a:xfrm>
            <a:off x="0" y="1825625"/>
            <a:ext cx="9144000" cy="33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4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Going Deeper with Convolutions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749039" y="1690689"/>
            <a:ext cx="7884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Christian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Szegedy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Wei Liu,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Yangqing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Jia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Pierre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Sermanet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Scott Reed,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Dragomir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Anguelov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Dumitru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Erhan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Vincent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Vanhoucke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Andrew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Rabinovich</a:t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907" y="3956603"/>
            <a:ext cx="84682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This is the “Inception” architecture or “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*The architecture blocks are called “Inception” modules</a:t>
            </a:r>
            <a:b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and the collection of them into a particular net is “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9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12" t="16837" r="50851" b="13149"/>
          <a:stretch/>
        </p:blipFill>
        <p:spPr>
          <a:xfrm>
            <a:off x="1685171" y="0"/>
            <a:ext cx="5972341" cy="67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8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7B00-5C23-B447-B823-05A4698A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1x1 Convolutions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BB16-B49B-CB42-A196-EDD139C44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64" y="3810000"/>
            <a:ext cx="8229600" cy="2697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Linearly reduce a set of n features to a set of m features. Example: 192 -&gt; 32</a:t>
            </a:r>
          </a:p>
          <a:p>
            <a:r>
              <a:rPr lang="en-US" dirty="0"/>
              <a:t>I.e., matrix multiplication with </a:t>
            </a:r>
            <a:r>
              <a:rPr lang="en-US" i="1" dirty="0"/>
              <a:t>m x n</a:t>
            </a:r>
            <a:r>
              <a:rPr lang="en-US" dirty="0"/>
              <a:t> matrix, at each location (32x192 in example: 32 “bases”)</a:t>
            </a:r>
          </a:p>
          <a:p>
            <a:r>
              <a:rPr lang="en-US" dirty="0"/>
              <a:t>Typically followed by </a:t>
            </a:r>
            <a:r>
              <a:rPr lang="en-US" dirty="0" err="1"/>
              <a:t>ReLU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9C0E0-5564-5743-9B06-B180E78FE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1352"/>
            <a:ext cx="68453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5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97" t="12298" r="10283" b="5773"/>
          <a:stretch/>
        </p:blipFill>
        <p:spPr>
          <a:xfrm>
            <a:off x="0" y="119592"/>
            <a:ext cx="9144000" cy="5910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3362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GoogLeNet</a:t>
            </a:r>
            <a:r>
              <a:rPr lang="en-US" dirty="0"/>
              <a:t>: Only 6.8 million parameters. </a:t>
            </a:r>
            <a:r>
              <a:rPr lang="en-US" dirty="0" err="1"/>
              <a:t>AlexNet</a:t>
            </a:r>
            <a:r>
              <a:rPr lang="en-US" dirty="0"/>
              <a:t> ~60 million, VGG up to 138 million</a:t>
            </a:r>
          </a:p>
        </p:txBody>
      </p:sp>
    </p:spTree>
    <p:extLst>
      <p:ext uri="{BB962C8B-B14F-4D97-AF65-F5344CB8AC3E}">
        <p14:creationId xmlns:p14="http://schemas.microsoft.com/office/powerpoint/2010/main" val="3870184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59" t="15926" r="18657" b="23334"/>
          <a:stretch/>
        </p:blipFill>
        <p:spPr>
          <a:xfrm>
            <a:off x="153644" y="0"/>
            <a:ext cx="4418356" cy="682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05" t="15036" r="16573" b="23482"/>
          <a:stretch/>
        </p:blipFill>
        <p:spPr>
          <a:xfrm>
            <a:off x="3797300" y="0"/>
            <a:ext cx="3993994" cy="690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222" t="62741" r="24167" b="11926"/>
          <a:stretch/>
        </p:blipFill>
        <p:spPr>
          <a:xfrm>
            <a:off x="7596327" y="0"/>
            <a:ext cx="1547673" cy="284572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975100" y="177800"/>
            <a:ext cx="0" cy="6645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40494" y="0"/>
            <a:ext cx="0" cy="6645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87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5791200" y="51816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ILSVRC 2014: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22" t="10937" r="8936" b="42648"/>
          <a:stretch/>
        </p:blipFill>
        <p:spPr>
          <a:xfrm>
            <a:off x="2057400" y="1941394"/>
            <a:ext cx="5483017" cy="39624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1AC00D8-275E-F042-B326-318733F0AB1B}"/>
              </a:ext>
            </a:extLst>
          </p:cNvPr>
          <p:cNvSpPr/>
          <p:nvPr/>
        </p:nvSpPr>
        <p:spPr>
          <a:xfrm>
            <a:off x="2126974" y="4836993"/>
            <a:ext cx="52578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8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564" y="847583"/>
            <a:ext cx="4193227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57" dirty="0"/>
              <a:t>Revolution </a:t>
            </a:r>
            <a:r>
              <a:rPr spc="-142" dirty="0"/>
              <a:t>of</a:t>
            </a:r>
            <a:r>
              <a:rPr spc="-375" dirty="0"/>
              <a:t> </a:t>
            </a:r>
            <a:r>
              <a:rPr spc="-124" dirty="0"/>
              <a:t>Depth</a:t>
            </a:r>
          </a:p>
        </p:txBody>
      </p:sp>
      <p:sp>
        <p:nvSpPr>
          <p:cNvPr id="3" name="object 3"/>
          <p:cNvSpPr/>
          <p:nvPr/>
        </p:nvSpPr>
        <p:spPr>
          <a:xfrm>
            <a:off x="2033727" y="1833389"/>
            <a:ext cx="76580" cy="98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1599975" y="1731154"/>
            <a:ext cx="944404" cy="86082"/>
          </a:xfrm>
          <a:prstGeom prst="rect">
            <a:avLst/>
          </a:prstGeom>
          <a:solidFill>
            <a:srgbClr val="EEEAF2"/>
          </a:solidFill>
          <a:ln w="11650">
            <a:solidFill>
              <a:srgbClr val="7E7E7E"/>
            </a:solidFill>
          </a:ln>
        </p:spPr>
        <p:txBody>
          <a:bodyPr vert="horz" wrap="square" lIns="0" tIns="5239" rIns="0" bIns="0" rtlCol="0">
            <a:spAutoFit/>
          </a:bodyPr>
          <a:lstStyle/>
          <a:p>
            <a:pPr marL="99529">
              <a:spcBef>
                <a:spcPts val="41"/>
              </a:spcBef>
            </a:pPr>
            <a:r>
              <a:rPr sz="525" spc="-4" dirty="0">
                <a:solidFill>
                  <a:srgbClr val="7F7F7F"/>
                </a:solidFill>
                <a:latin typeface="Trebuchet MS"/>
                <a:cs typeface="Trebuchet MS"/>
              </a:rPr>
              <a:t>11x11 </a:t>
            </a:r>
            <a:r>
              <a:rPr sz="525" spc="-23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525" spc="-19" dirty="0">
                <a:solidFill>
                  <a:srgbClr val="7F7F7F"/>
                </a:solidFill>
                <a:latin typeface="Trebuchet MS"/>
                <a:cs typeface="Trebuchet MS"/>
              </a:rPr>
              <a:t>96, </a:t>
            </a:r>
            <a:r>
              <a:rPr sz="525" spc="-41" dirty="0">
                <a:solidFill>
                  <a:srgbClr val="7F7F7F"/>
                </a:solidFill>
                <a:latin typeface="Trebuchet MS"/>
                <a:cs typeface="Trebuchet MS"/>
              </a:rPr>
              <a:t>/4,</a:t>
            </a:r>
            <a:r>
              <a:rPr sz="525" spc="-10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525" spc="-15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525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33727" y="2029992"/>
            <a:ext cx="76580" cy="98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1599975" y="1927757"/>
            <a:ext cx="944404" cy="89768"/>
          </a:xfrm>
          <a:prstGeom prst="rect">
            <a:avLst/>
          </a:prstGeom>
          <a:solidFill>
            <a:srgbClr val="EBF1DF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8100">
              <a:lnSpc>
                <a:spcPts val="743"/>
              </a:lnSpc>
            </a:pPr>
            <a:r>
              <a:rPr sz="675" spc="-19" dirty="0">
                <a:solidFill>
                  <a:srgbClr val="7F7F7F"/>
                </a:solidFill>
                <a:latin typeface="Trebuchet MS"/>
                <a:cs typeface="Trebuchet MS"/>
              </a:rPr>
              <a:t>5x5 </a:t>
            </a:r>
            <a:r>
              <a:rPr sz="675" spc="-34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6" dirty="0">
                <a:solidFill>
                  <a:srgbClr val="7F7F7F"/>
                </a:solidFill>
                <a:latin typeface="Trebuchet MS"/>
                <a:cs typeface="Trebuchet MS"/>
              </a:rPr>
              <a:t>256,</a:t>
            </a:r>
            <a:r>
              <a:rPr sz="675" spc="-10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6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33727" y="2226599"/>
            <a:ext cx="76580" cy="98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1599975" y="2124363"/>
            <a:ext cx="944404" cy="89768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7156">
              <a:lnSpc>
                <a:spcPts val="743"/>
              </a:lnSpc>
            </a:pPr>
            <a:r>
              <a:rPr sz="675" spc="-19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4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83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384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33727" y="2423207"/>
            <a:ext cx="76580" cy="983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1599975" y="2320970"/>
            <a:ext cx="944404" cy="89768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7156">
              <a:lnSpc>
                <a:spcPts val="743"/>
              </a:lnSpc>
            </a:pPr>
            <a:r>
              <a:rPr sz="675" spc="-19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4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83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384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33727" y="2619811"/>
            <a:ext cx="76580" cy="98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1599976" y="2517576"/>
            <a:ext cx="944404" cy="89768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8100">
              <a:lnSpc>
                <a:spcPts val="743"/>
              </a:lnSpc>
            </a:pPr>
            <a:r>
              <a:rPr sz="675" spc="-19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4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6" dirty="0">
                <a:solidFill>
                  <a:srgbClr val="7F7F7F"/>
                </a:solidFill>
                <a:latin typeface="Trebuchet MS"/>
                <a:cs typeface="Trebuchet MS"/>
              </a:rPr>
              <a:t>256,</a:t>
            </a:r>
            <a:r>
              <a:rPr sz="675" spc="-10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6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33727" y="2816418"/>
            <a:ext cx="76580" cy="98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1599976" y="2714181"/>
            <a:ext cx="944404" cy="89768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3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4096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33727" y="3013025"/>
            <a:ext cx="76580" cy="98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 txBox="1"/>
          <p:nvPr/>
        </p:nvSpPr>
        <p:spPr>
          <a:xfrm>
            <a:off x="1599976" y="2910787"/>
            <a:ext cx="944404" cy="89768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3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4096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99976" y="3107393"/>
            <a:ext cx="944404" cy="89768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3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1000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0453" y="1723556"/>
            <a:ext cx="132254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-64" dirty="0">
                <a:latin typeface="Trebuchet MS"/>
                <a:cs typeface="Trebuchet MS"/>
              </a:rPr>
              <a:t>AlexNet,</a:t>
            </a:r>
            <a:r>
              <a:rPr sz="1500" spc="-255" dirty="0">
                <a:latin typeface="Trebuchet MS"/>
                <a:cs typeface="Trebuchet MS"/>
              </a:rPr>
              <a:t> </a:t>
            </a:r>
            <a:r>
              <a:rPr sz="1500" spc="-30" dirty="0">
                <a:latin typeface="Trebuchet MS"/>
                <a:cs typeface="Trebuchet MS"/>
              </a:rPr>
              <a:t>8</a:t>
            </a:r>
            <a:r>
              <a:rPr sz="1500" spc="-191" dirty="0">
                <a:latin typeface="Trebuchet MS"/>
                <a:cs typeface="Trebuchet MS"/>
              </a:rPr>
              <a:t> </a:t>
            </a:r>
            <a:r>
              <a:rPr sz="1500" spc="-56" dirty="0">
                <a:latin typeface="Trebuchet MS"/>
                <a:cs typeface="Trebuchet MS"/>
              </a:rPr>
              <a:t>layers</a:t>
            </a:r>
            <a:endParaRPr sz="1500">
              <a:latin typeface="Trebuchet MS"/>
              <a:cs typeface="Trebuchet MS"/>
            </a:endParaRPr>
          </a:p>
          <a:p>
            <a:pPr marL="11429" algn="ctr"/>
            <a:r>
              <a:rPr sz="1500" spc="-83" dirty="0">
                <a:latin typeface="Trebuchet MS"/>
                <a:cs typeface="Trebuchet MS"/>
              </a:rPr>
              <a:t>(ILSVRC</a:t>
            </a:r>
            <a:r>
              <a:rPr sz="1500" spc="-68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2012)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81249" y="1843631"/>
            <a:ext cx="77295" cy="98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4343400" y="1741244"/>
            <a:ext cx="953453" cy="89768"/>
          </a:xfrm>
          <a:prstGeom prst="rect">
            <a:avLst/>
          </a:prstGeom>
          <a:solidFill>
            <a:srgbClr val="DBEEF3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1918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64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81249" y="2040525"/>
            <a:ext cx="77295" cy="983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4343400" y="1938139"/>
            <a:ext cx="953453" cy="89768"/>
          </a:xfrm>
          <a:prstGeom prst="rect">
            <a:avLst/>
          </a:prstGeom>
          <a:solidFill>
            <a:srgbClr val="DBEEF3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1435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64,</a:t>
            </a:r>
            <a:r>
              <a:rPr sz="675" spc="-113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81249" y="2237422"/>
            <a:ext cx="77295" cy="983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4343400" y="2135034"/>
            <a:ext cx="953453" cy="89768"/>
          </a:xfrm>
          <a:prstGeom prst="rect">
            <a:avLst/>
          </a:prstGeom>
          <a:solidFill>
            <a:srgbClr val="FDEBDD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128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81249" y="2434316"/>
            <a:ext cx="77295" cy="98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4343400" y="2331929"/>
            <a:ext cx="953453" cy="89768"/>
          </a:xfrm>
          <a:prstGeom prst="rect">
            <a:avLst/>
          </a:prstGeom>
          <a:solidFill>
            <a:srgbClr val="FDEBDD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053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128,</a:t>
            </a:r>
            <a:r>
              <a:rPr sz="675" spc="-116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781249" y="2631211"/>
            <a:ext cx="77295" cy="98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 txBox="1"/>
          <p:nvPr/>
        </p:nvSpPr>
        <p:spPr>
          <a:xfrm>
            <a:off x="4343400" y="2528825"/>
            <a:ext cx="953453" cy="89768"/>
          </a:xfrm>
          <a:prstGeom prst="rect">
            <a:avLst/>
          </a:prstGeom>
          <a:solidFill>
            <a:srgbClr val="EEEAF2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256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81249" y="2828105"/>
            <a:ext cx="77295" cy="983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/>
          <p:nvPr/>
        </p:nvSpPr>
        <p:spPr>
          <a:xfrm>
            <a:off x="4343400" y="2725720"/>
            <a:ext cx="953453" cy="89768"/>
          </a:xfrm>
          <a:prstGeom prst="rect">
            <a:avLst/>
          </a:prstGeom>
          <a:solidFill>
            <a:srgbClr val="EEEAF2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256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781249" y="3025000"/>
            <a:ext cx="77295" cy="983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4343400" y="2922616"/>
            <a:ext cx="953453" cy="89768"/>
          </a:xfrm>
          <a:prstGeom prst="rect">
            <a:avLst/>
          </a:prstGeom>
          <a:solidFill>
            <a:srgbClr val="EEEAF2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256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81249" y="3221899"/>
            <a:ext cx="77295" cy="983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 txBox="1"/>
          <p:nvPr/>
        </p:nvSpPr>
        <p:spPr>
          <a:xfrm>
            <a:off x="4343400" y="3119512"/>
            <a:ext cx="953453" cy="89768"/>
          </a:xfrm>
          <a:prstGeom prst="rect">
            <a:avLst/>
          </a:prstGeom>
          <a:solidFill>
            <a:srgbClr val="EEEAF2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053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256,</a:t>
            </a:r>
            <a:r>
              <a:rPr sz="675" spc="-116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781249" y="3414767"/>
            <a:ext cx="77295" cy="98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 txBox="1"/>
          <p:nvPr/>
        </p:nvSpPr>
        <p:spPr>
          <a:xfrm>
            <a:off x="4343400" y="3312380"/>
            <a:ext cx="953453" cy="89768"/>
          </a:xfrm>
          <a:prstGeom prst="rect">
            <a:avLst/>
          </a:prstGeom>
          <a:solidFill>
            <a:srgbClr val="EBF1DF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81249" y="3611665"/>
            <a:ext cx="77295" cy="98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 txBox="1"/>
          <p:nvPr/>
        </p:nvSpPr>
        <p:spPr>
          <a:xfrm>
            <a:off x="4343400" y="3509276"/>
            <a:ext cx="953453" cy="89768"/>
          </a:xfrm>
          <a:prstGeom prst="rect">
            <a:avLst/>
          </a:prstGeom>
          <a:solidFill>
            <a:srgbClr val="EBF1DF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81249" y="3808646"/>
            <a:ext cx="77295" cy="98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 txBox="1"/>
          <p:nvPr/>
        </p:nvSpPr>
        <p:spPr>
          <a:xfrm>
            <a:off x="4343400" y="3706259"/>
            <a:ext cx="953453" cy="89768"/>
          </a:xfrm>
          <a:prstGeom prst="rect">
            <a:avLst/>
          </a:prstGeom>
          <a:solidFill>
            <a:srgbClr val="EBF1DF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81249" y="4005541"/>
            <a:ext cx="77295" cy="984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 txBox="1"/>
          <p:nvPr/>
        </p:nvSpPr>
        <p:spPr>
          <a:xfrm>
            <a:off x="4343400" y="3903155"/>
            <a:ext cx="953453" cy="89768"/>
          </a:xfrm>
          <a:prstGeom prst="rect">
            <a:avLst/>
          </a:prstGeom>
          <a:solidFill>
            <a:srgbClr val="EBF1DF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053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512,</a:t>
            </a:r>
            <a:r>
              <a:rPr sz="675" spc="-116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81249" y="4204396"/>
            <a:ext cx="77295" cy="98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4343400" y="4102010"/>
            <a:ext cx="953453" cy="89768"/>
          </a:xfrm>
          <a:prstGeom prst="rect">
            <a:avLst/>
          </a:prstGeom>
          <a:solidFill>
            <a:srgbClr val="F2DCDA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81249" y="4401291"/>
            <a:ext cx="77295" cy="984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4343400" y="4298905"/>
            <a:ext cx="953453" cy="89768"/>
          </a:xfrm>
          <a:prstGeom prst="rect">
            <a:avLst/>
          </a:prstGeom>
          <a:solidFill>
            <a:srgbClr val="F2DCDA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81249" y="4598188"/>
            <a:ext cx="77295" cy="98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 txBox="1"/>
          <p:nvPr/>
        </p:nvSpPr>
        <p:spPr>
          <a:xfrm>
            <a:off x="4343400" y="4495800"/>
            <a:ext cx="953453" cy="89768"/>
          </a:xfrm>
          <a:prstGeom prst="rect">
            <a:avLst/>
          </a:prstGeom>
          <a:solidFill>
            <a:srgbClr val="F2DCDA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81249" y="4795083"/>
            <a:ext cx="77295" cy="984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 txBox="1"/>
          <p:nvPr/>
        </p:nvSpPr>
        <p:spPr>
          <a:xfrm>
            <a:off x="4343400" y="4692696"/>
            <a:ext cx="953453" cy="89768"/>
          </a:xfrm>
          <a:prstGeom prst="rect">
            <a:avLst/>
          </a:prstGeom>
          <a:solidFill>
            <a:srgbClr val="F2DCDA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053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512,</a:t>
            </a:r>
            <a:r>
              <a:rPr sz="675" spc="-116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81249" y="4993955"/>
            <a:ext cx="77295" cy="984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 txBox="1"/>
          <p:nvPr/>
        </p:nvSpPr>
        <p:spPr>
          <a:xfrm>
            <a:off x="4343400" y="4891568"/>
            <a:ext cx="953453" cy="89768"/>
          </a:xfrm>
          <a:prstGeom prst="rect">
            <a:avLst/>
          </a:prstGeom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5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4096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81249" y="5190852"/>
            <a:ext cx="77295" cy="98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 txBox="1"/>
          <p:nvPr/>
        </p:nvSpPr>
        <p:spPr>
          <a:xfrm>
            <a:off x="4343400" y="5088464"/>
            <a:ext cx="953453" cy="89768"/>
          </a:xfrm>
          <a:prstGeom prst="rect">
            <a:avLst/>
          </a:prstGeom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5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4096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343400" y="5285352"/>
            <a:ext cx="953453" cy="89768"/>
          </a:xfrm>
          <a:prstGeom prst="rect">
            <a:avLst/>
          </a:prstGeom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5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1000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993922" y="1723556"/>
            <a:ext cx="116062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83" dirty="0">
                <a:latin typeface="Trebuchet MS"/>
                <a:cs typeface="Trebuchet MS"/>
              </a:rPr>
              <a:t>VGG, </a:t>
            </a:r>
            <a:r>
              <a:rPr sz="1500" spc="-34" dirty="0">
                <a:latin typeface="Trebuchet MS"/>
                <a:cs typeface="Trebuchet MS"/>
              </a:rPr>
              <a:t>19</a:t>
            </a:r>
            <a:r>
              <a:rPr sz="1500" spc="-206" dirty="0">
                <a:latin typeface="Trebuchet MS"/>
                <a:cs typeface="Trebuchet MS"/>
              </a:rPr>
              <a:t> </a:t>
            </a:r>
            <a:r>
              <a:rPr sz="1500" spc="-56" dirty="0">
                <a:latin typeface="Trebuchet MS"/>
                <a:cs typeface="Trebuchet MS"/>
              </a:rPr>
              <a:t>layers</a:t>
            </a:r>
            <a:endParaRPr sz="1500">
              <a:latin typeface="Trebuchet MS"/>
              <a:cs typeface="Trebuchet MS"/>
            </a:endParaRPr>
          </a:p>
          <a:p>
            <a:pPr marL="47622"/>
            <a:r>
              <a:rPr sz="1500" spc="-83" dirty="0">
                <a:latin typeface="Trebuchet MS"/>
                <a:cs typeface="Trebuchet MS"/>
              </a:rPr>
              <a:t>(ILSVRC</a:t>
            </a:r>
            <a:r>
              <a:rPr sz="1500" spc="-75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2014)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385336" y="1391110"/>
            <a:ext cx="881651" cy="40101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58"/>
          <p:cNvSpPr txBox="1"/>
          <p:nvPr/>
        </p:nvSpPr>
        <p:spPr>
          <a:xfrm>
            <a:off x="7876874" y="5352447"/>
            <a:ext cx="6048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5" dirty="0">
                <a:latin typeface="Arial"/>
                <a:cs typeface="Arial"/>
              </a:rPr>
              <a:t>in</a:t>
            </a:r>
            <a:r>
              <a:rPr sz="113" spc="4" dirty="0">
                <a:latin typeface="Arial"/>
                <a:cs typeface="Arial"/>
              </a:rPr>
              <a:t>p</a:t>
            </a:r>
            <a:r>
              <a:rPr sz="113" spc="19" dirty="0">
                <a:latin typeface="Arial"/>
                <a:cs typeface="Arial"/>
              </a:rPr>
              <a:t>u</a:t>
            </a:r>
            <a:r>
              <a:rPr sz="113" spc="4" dirty="0">
                <a:latin typeface="Arial"/>
                <a:cs typeface="Arial"/>
              </a:rPr>
              <a:t>t</a:t>
            </a:r>
            <a:endParaRPr sz="113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15363" y="6629400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857800" y="5238497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857800" y="5136292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5715">
              <a:lnSpc>
                <a:spcPct val="132100"/>
              </a:lnSpc>
              <a:spcBef>
                <a:spcPts val="68"/>
              </a:spcBef>
            </a:pP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832874" y="5053220"/>
            <a:ext cx="14716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13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857134" y="4941953"/>
            <a:ext cx="10239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477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V)</a:t>
            </a:r>
            <a:endParaRPr sz="113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857800" y="4839581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832874" y="4756676"/>
            <a:ext cx="14716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13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857800" y="4645227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5715">
              <a:lnSpc>
                <a:spcPct val="132100"/>
              </a:lnSpc>
              <a:spcBef>
                <a:spcPts val="68"/>
              </a:spcBef>
            </a:pP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666415" y="4440692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794063" y="4543065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842412" y="4357731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666415" y="4144134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794063" y="4246297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842412" y="4061243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857800" y="3949809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5715">
              <a:lnSpc>
                <a:spcPct val="132100"/>
              </a:lnSpc>
              <a:spcBef>
                <a:spcPts val="68"/>
              </a:spcBef>
            </a:pP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666415" y="3745204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794063" y="3847577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842412" y="3662312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730322" y="3550878"/>
            <a:ext cx="50339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13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740527" y="3365615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526221" y="3151947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653701" y="3254320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702217" y="3066539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526221" y="2850215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653701" y="2952587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702217" y="2767324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589958" y="2655889"/>
            <a:ext cx="503872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13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600165" y="2470766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615387" y="2359331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5715">
              <a:lnSpc>
                <a:spcPct val="132100"/>
              </a:lnSpc>
              <a:spcBef>
                <a:spcPts val="68"/>
              </a:spcBef>
            </a:pP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385858" y="2154727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513506" y="2257099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561855" y="2071836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385858" y="1858168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513506" y="1960401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561855" y="1775137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565702" y="1663843"/>
            <a:ext cx="1214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20001" marR="3810" indent="-10953">
              <a:lnSpc>
                <a:spcPct val="132100"/>
              </a:lnSpc>
              <a:spcBef>
                <a:spcPts val="68"/>
              </a:spcBef>
            </a:pP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4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7x7</a:t>
            </a:r>
            <a:r>
              <a:rPr sz="113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13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607859" y="1580812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602676" y="3448645"/>
            <a:ext cx="624839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  <a:tabLst>
                <a:tab pos="550983" algn="l"/>
              </a:tabLst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8154932" y="3365615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154932" y="3268417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086134" y="3166185"/>
            <a:ext cx="17478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13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126285" y="3066539"/>
            <a:ext cx="9715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latin typeface="Arial"/>
                <a:cs typeface="Arial"/>
              </a:rPr>
              <a:t>soft</a:t>
            </a:r>
            <a:r>
              <a:rPr sz="113" spc="-23" dirty="0">
                <a:latin typeface="Arial"/>
                <a:cs typeface="Arial"/>
              </a:rPr>
              <a:t> </a:t>
            </a:r>
            <a:r>
              <a:rPr sz="113" spc="15" dirty="0">
                <a:latin typeface="Arial"/>
                <a:cs typeface="Arial"/>
              </a:rPr>
              <a:t>max0</a:t>
            </a:r>
            <a:endParaRPr sz="113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462481" y="2553657"/>
            <a:ext cx="62436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  <a:tabLst>
                <a:tab pos="550983" algn="l"/>
              </a:tabLst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014723" y="2470766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014723" y="2373568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945800" y="2271196"/>
            <a:ext cx="17478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13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985951" y="2169034"/>
            <a:ext cx="9715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latin typeface="Arial"/>
                <a:cs typeface="Arial"/>
              </a:rPr>
              <a:t>soft</a:t>
            </a:r>
            <a:r>
              <a:rPr sz="113" spc="-23" dirty="0">
                <a:latin typeface="Arial"/>
                <a:cs typeface="Arial"/>
              </a:rPr>
              <a:t> </a:t>
            </a:r>
            <a:r>
              <a:rPr sz="113" spc="15" dirty="0">
                <a:latin typeface="Arial"/>
                <a:cs typeface="Arial"/>
              </a:rPr>
              <a:t>max1</a:t>
            </a:r>
            <a:endParaRPr sz="113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538935" y="1488788"/>
            <a:ext cx="17478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13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579086" y="1394178"/>
            <a:ext cx="9715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latin typeface="Arial"/>
                <a:cs typeface="Arial"/>
              </a:rPr>
              <a:t>soft</a:t>
            </a:r>
            <a:r>
              <a:rPr sz="113" spc="-23" dirty="0">
                <a:latin typeface="Arial"/>
                <a:cs typeface="Arial"/>
              </a:rPr>
              <a:t> </a:t>
            </a:r>
            <a:r>
              <a:rPr sz="113" spc="15" dirty="0">
                <a:latin typeface="Arial"/>
                <a:cs typeface="Arial"/>
              </a:rPr>
              <a:t>max2</a:t>
            </a:r>
            <a:endParaRPr sz="113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574512" y="1723557"/>
            <a:ext cx="163687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-56" dirty="0">
                <a:latin typeface="Trebuchet MS"/>
                <a:cs typeface="Trebuchet MS"/>
              </a:rPr>
              <a:t>GoogleNet, </a:t>
            </a:r>
            <a:r>
              <a:rPr sz="1500" spc="-34" dirty="0">
                <a:latin typeface="Trebuchet MS"/>
                <a:cs typeface="Trebuchet MS"/>
              </a:rPr>
              <a:t>22</a:t>
            </a:r>
            <a:r>
              <a:rPr sz="1500" spc="-360" dirty="0">
                <a:latin typeface="Trebuchet MS"/>
                <a:cs typeface="Trebuchet MS"/>
              </a:rPr>
              <a:t> </a:t>
            </a:r>
            <a:r>
              <a:rPr sz="1500" spc="-56" dirty="0">
                <a:latin typeface="Trebuchet MS"/>
                <a:cs typeface="Trebuchet MS"/>
              </a:rPr>
              <a:t>layers</a:t>
            </a:r>
            <a:endParaRPr sz="1500">
              <a:latin typeface="Trebuchet MS"/>
              <a:cs typeface="Trebuchet MS"/>
            </a:endParaRPr>
          </a:p>
          <a:p>
            <a:pPr marL="1905" algn="ctr"/>
            <a:r>
              <a:rPr sz="1500" spc="-83" dirty="0">
                <a:latin typeface="Trebuchet MS"/>
                <a:cs typeface="Trebuchet MS"/>
              </a:rPr>
              <a:t>(ILSVRC</a:t>
            </a:r>
            <a:r>
              <a:rPr sz="1500" spc="-60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2014)</a:t>
            </a:r>
            <a:endParaRPr sz="15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13439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roup 858">
            <a:extLst>
              <a:ext uri="{FF2B5EF4-FFF2-40B4-BE49-F238E27FC236}">
                <a16:creationId xmlns:a16="http://schemas.microsoft.com/office/drawing/2014/main" id="{AC27016F-293A-E541-BF72-1D55E057267F}"/>
              </a:ext>
            </a:extLst>
          </p:cNvPr>
          <p:cNvGrpSpPr/>
          <p:nvPr/>
        </p:nvGrpSpPr>
        <p:grpSpPr>
          <a:xfrm>
            <a:off x="76200" y="1424823"/>
            <a:ext cx="8195748" cy="5369046"/>
            <a:chOff x="-533400" y="1424823"/>
            <a:chExt cx="8195748" cy="5369046"/>
          </a:xfrm>
        </p:grpSpPr>
        <p:grpSp>
          <p:nvGrpSpPr>
            <p:cNvPr id="855" name="Group 854">
              <a:extLst>
                <a:ext uri="{FF2B5EF4-FFF2-40B4-BE49-F238E27FC236}">
                  <a16:creationId xmlns:a16="http://schemas.microsoft.com/office/drawing/2014/main" id="{857DDA2D-76FA-4A4C-BB64-E6EE685D2603}"/>
                </a:ext>
              </a:extLst>
            </p:cNvPr>
            <p:cNvGrpSpPr/>
            <p:nvPr/>
          </p:nvGrpSpPr>
          <p:grpSpPr>
            <a:xfrm>
              <a:off x="7448558" y="1424823"/>
              <a:ext cx="213790" cy="4796330"/>
              <a:chOff x="7448558" y="1424823"/>
              <a:chExt cx="213790" cy="4796330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7526687" y="145865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" name="object 3"/>
              <p:cNvSpPr/>
              <p:nvPr/>
            </p:nvSpPr>
            <p:spPr>
              <a:xfrm>
                <a:off x="7655555" y="1501010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7649288" y="150195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7526687" y="154460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7520415" y="154808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12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2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7526687" y="148140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7520415" y="14848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7449368" y="147318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7449368" y="146497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7526687" y="151300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7520415" y="151648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7449368" y="150478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7449368" y="149657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7449368" y="153637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7449368" y="152817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7526687" y="1553448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7655555" y="1595800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7649288" y="159675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7526687" y="163939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7520415" y="164287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7526687" y="157619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7520415" y="157967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7449368" y="156798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7449368" y="155976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7526687" y="16077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7520415" y="161127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7449368" y="159957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7449368" y="159136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7449368" y="163117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7449368" y="162296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7526687" y="164823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7655555" y="1690590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7649288" y="169154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526687" y="173418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7520415" y="173766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7526687" y="167098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7520415" y="167446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7449368" y="16627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7449368" y="165455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7526687" y="170258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7520415" y="170606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7449368" y="169436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7449368" y="168615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7449368" y="172596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7449368" y="171775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7526687" y="174302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7655555" y="1785380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7649288" y="178633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7526687" y="182897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7520415" y="183244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7526687" y="176577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7520415" y="176925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7449368" y="175755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7449368" y="17493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7526687" y="179737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7520415" y="18008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7449368" y="178915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7449368" y="178094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7449368" y="182075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7449368" y="181254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7526280" y="183781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7655148" y="1880171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7648879" y="188112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7526280" y="192376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7520015" y="192724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7526280" y="186056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7520015" y="186405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7448969" y="185235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7448963" y="184413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7526280" y="189216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7520015" y="189564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7448969" y="188394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" name="object 74"/>
              <p:cNvSpPr/>
              <p:nvPr/>
            </p:nvSpPr>
            <p:spPr>
              <a:xfrm>
                <a:off x="7448963" y="187573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7448969" y="191553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7448963" y="190733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7526687" y="193260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7655555" y="1974961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7649288" y="197591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7526687" y="201855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7520415" y="202203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" name="object 82"/>
              <p:cNvSpPr/>
              <p:nvPr/>
            </p:nvSpPr>
            <p:spPr>
              <a:xfrm>
                <a:off x="7526687" y="195535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7520415" y="195883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7449368" y="194714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7449368" y="193892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7526687" y="198695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7520415" y="199043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7449368" y="197873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7449368" y="197052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0" name="object 90"/>
              <p:cNvSpPr/>
              <p:nvPr/>
            </p:nvSpPr>
            <p:spPr>
              <a:xfrm>
                <a:off x="7449368" y="201033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1" name="object 91"/>
              <p:cNvSpPr/>
              <p:nvPr/>
            </p:nvSpPr>
            <p:spPr>
              <a:xfrm>
                <a:off x="7449368" y="200212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7526280" y="202709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8" y="14189"/>
                    </a:lnTo>
                    <a:lnTo>
                      <a:pt x="159069" y="30518"/>
                    </a:lnTo>
                    <a:lnTo>
                      <a:pt x="171297" y="51753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3" name="object 93"/>
              <p:cNvSpPr/>
              <p:nvPr/>
            </p:nvSpPr>
            <p:spPr>
              <a:xfrm>
                <a:off x="7655148" y="206941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4" name="object 94"/>
              <p:cNvSpPr/>
              <p:nvPr/>
            </p:nvSpPr>
            <p:spPr>
              <a:xfrm>
                <a:off x="7648879" y="207039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5" name="object 95"/>
              <p:cNvSpPr/>
              <p:nvPr/>
            </p:nvSpPr>
            <p:spPr>
              <a:xfrm>
                <a:off x="7526280" y="21130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6" name="object 96"/>
              <p:cNvSpPr/>
              <p:nvPr/>
            </p:nvSpPr>
            <p:spPr>
              <a:xfrm>
                <a:off x="7520015" y="211651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400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7" name="object 97"/>
              <p:cNvSpPr/>
              <p:nvPr/>
            </p:nvSpPr>
            <p:spPr>
              <a:xfrm>
                <a:off x="7526280" y="204983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8" name="object 98"/>
              <p:cNvSpPr/>
              <p:nvPr/>
            </p:nvSpPr>
            <p:spPr>
              <a:xfrm>
                <a:off x="7520015" y="205332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9" name="object 99"/>
              <p:cNvSpPr/>
              <p:nvPr/>
            </p:nvSpPr>
            <p:spPr>
              <a:xfrm>
                <a:off x="7448969" y="204162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0" name="object 100"/>
              <p:cNvSpPr/>
              <p:nvPr/>
            </p:nvSpPr>
            <p:spPr>
              <a:xfrm>
                <a:off x="7448963" y="203341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1" name="object 101"/>
              <p:cNvSpPr/>
              <p:nvPr/>
            </p:nvSpPr>
            <p:spPr>
              <a:xfrm>
                <a:off x="7526280" y="208143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2" name="object 102"/>
              <p:cNvSpPr/>
              <p:nvPr/>
            </p:nvSpPr>
            <p:spPr>
              <a:xfrm>
                <a:off x="7520015" y="208491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3" name="object 103"/>
              <p:cNvSpPr/>
              <p:nvPr/>
            </p:nvSpPr>
            <p:spPr>
              <a:xfrm>
                <a:off x="7448969" y="207321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4" name="object 104"/>
              <p:cNvSpPr/>
              <p:nvPr/>
            </p:nvSpPr>
            <p:spPr>
              <a:xfrm>
                <a:off x="7448963" y="206500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5" name="object 105"/>
              <p:cNvSpPr/>
              <p:nvPr/>
            </p:nvSpPr>
            <p:spPr>
              <a:xfrm>
                <a:off x="7448969" y="210481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6" name="object 106"/>
              <p:cNvSpPr/>
              <p:nvPr/>
            </p:nvSpPr>
            <p:spPr>
              <a:xfrm>
                <a:off x="7448963" y="209660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7" name="object 107"/>
              <p:cNvSpPr/>
              <p:nvPr/>
            </p:nvSpPr>
            <p:spPr>
              <a:xfrm>
                <a:off x="7526280" y="2122190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8" name="object 108"/>
              <p:cNvSpPr/>
              <p:nvPr/>
            </p:nvSpPr>
            <p:spPr>
              <a:xfrm>
                <a:off x="7655148" y="2164541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9" name="object 109"/>
              <p:cNvSpPr/>
              <p:nvPr/>
            </p:nvSpPr>
            <p:spPr>
              <a:xfrm>
                <a:off x="7648879" y="216549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0" name="object 110"/>
              <p:cNvSpPr/>
              <p:nvPr/>
            </p:nvSpPr>
            <p:spPr>
              <a:xfrm>
                <a:off x="7526280" y="220813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1" name="object 111"/>
              <p:cNvSpPr/>
              <p:nvPr/>
            </p:nvSpPr>
            <p:spPr>
              <a:xfrm>
                <a:off x="7520015" y="221161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2" name="object 112"/>
              <p:cNvSpPr/>
              <p:nvPr/>
            </p:nvSpPr>
            <p:spPr>
              <a:xfrm>
                <a:off x="7526280" y="214493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3" name="object 113"/>
              <p:cNvSpPr/>
              <p:nvPr/>
            </p:nvSpPr>
            <p:spPr>
              <a:xfrm>
                <a:off x="7520015" y="214842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4" name="object 114"/>
              <p:cNvSpPr/>
              <p:nvPr/>
            </p:nvSpPr>
            <p:spPr>
              <a:xfrm>
                <a:off x="7448969" y="213672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5" name="object 115"/>
              <p:cNvSpPr/>
              <p:nvPr/>
            </p:nvSpPr>
            <p:spPr>
              <a:xfrm>
                <a:off x="7448963" y="212850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6" name="object 116"/>
              <p:cNvSpPr/>
              <p:nvPr/>
            </p:nvSpPr>
            <p:spPr>
              <a:xfrm>
                <a:off x="7526280" y="217653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7" name="object 117"/>
              <p:cNvSpPr/>
              <p:nvPr/>
            </p:nvSpPr>
            <p:spPr>
              <a:xfrm>
                <a:off x="7520015" y="218001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8" name="object 118"/>
              <p:cNvSpPr/>
              <p:nvPr/>
            </p:nvSpPr>
            <p:spPr>
              <a:xfrm>
                <a:off x="7448969" y="216831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9" name="object 119"/>
              <p:cNvSpPr/>
              <p:nvPr/>
            </p:nvSpPr>
            <p:spPr>
              <a:xfrm>
                <a:off x="7448963" y="216010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0" name="object 120"/>
              <p:cNvSpPr/>
              <p:nvPr/>
            </p:nvSpPr>
            <p:spPr>
              <a:xfrm>
                <a:off x="7448969" y="219991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1" name="object 121"/>
              <p:cNvSpPr/>
              <p:nvPr/>
            </p:nvSpPr>
            <p:spPr>
              <a:xfrm>
                <a:off x="7448963" y="219170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2" name="object 122"/>
              <p:cNvSpPr/>
              <p:nvPr/>
            </p:nvSpPr>
            <p:spPr>
              <a:xfrm>
                <a:off x="7525877" y="221667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69" y="30518"/>
                    </a:lnTo>
                    <a:lnTo>
                      <a:pt x="171298" y="51753"/>
                    </a:lnTo>
                    <a:lnTo>
                      <a:pt x="170766" y="76955"/>
                    </a:lnTo>
                    <a:lnTo>
                      <a:pt x="164037" y="92959"/>
                    </a:lnTo>
                    <a:lnTo>
                      <a:pt x="141780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3" name="object 123"/>
              <p:cNvSpPr/>
              <p:nvPr/>
            </p:nvSpPr>
            <p:spPr>
              <a:xfrm>
                <a:off x="7654744" y="225899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4" name="object 124"/>
              <p:cNvSpPr/>
              <p:nvPr/>
            </p:nvSpPr>
            <p:spPr>
              <a:xfrm>
                <a:off x="7648479" y="225997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5" name="object 125"/>
              <p:cNvSpPr/>
              <p:nvPr/>
            </p:nvSpPr>
            <p:spPr>
              <a:xfrm>
                <a:off x="7525877" y="230261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6" name="object 126"/>
              <p:cNvSpPr/>
              <p:nvPr/>
            </p:nvSpPr>
            <p:spPr>
              <a:xfrm>
                <a:off x="7519605" y="230608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7" name="object 127"/>
              <p:cNvSpPr/>
              <p:nvPr/>
            </p:nvSpPr>
            <p:spPr>
              <a:xfrm>
                <a:off x="7525877" y="223941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8" name="object 128"/>
              <p:cNvSpPr/>
              <p:nvPr/>
            </p:nvSpPr>
            <p:spPr>
              <a:xfrm>
                <a:off x="7519605" y="224290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9" name="object 129"/>
              <p:cNvSpPr/>
              <p:nvPr/>
            </p:nvSpPr>
            <p:spPr>
              <a:xfrm>
                <a:off x="7448558" y="223119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0" name="object 130"/>
              <p:cNvSpPr/>
              <p:nvPr/>
            </p:nvSpPr>
            <p:spPr>
              <a:xfrm>
                <a:off x="7448558" y="222299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1" name="object 131"/>
              <p:cNvSpPr/>
              <p:nvPr/>
            </p:nvSpPr>
            <p:spPr>
              <a:xfrm>
                <a:off x="7525877" y="227101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2" name="object 132"/>
              <p:cNvSpPr/>
              <p:nvPr/>
            </p:nvSpPr>
            <p:spPr>
              <a:xfrm>
                <a:off x="7519605" y="227449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3" name="object 133"/>
              <p:cNvSpPr/>
              <p:nvPr/>
            </p:nvSpPr>
            <p:spPr>
              <a:xfrm>
                <a:off x="7448558" y="226280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4" name="object 134"/>
              <p:cNvSpPr/>
              <p:nvPr/>
            </p:nvSpPr>
            <p:spPr>
              <a:xfrm>
                <a:off x="7448558" y="225458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5" name="object 135"/>
              <p:cNvSpPr/>
              <p:nvPr/>
            </p:nvSpPr>
            <p:spPr>
              <a:xfrm>
                <a:off x="7448558" y="229439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6" name="object 136"/>
              <p:cNvSpPr/>
              <p:nvPr/>
            </p:nvSpPr>
            <p:spPr>
              <a:xfrm>
                <a:off x="7448558" y="228618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7" name="object 137"/>
              <p:cNvSpPr/>
              <p:nvPr/>
            </p:nvSpPr>
            <p:spPr>
              <a:xfrm>
                <a:off x="7526280" y="2311770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8" name="object 138"/>
              <p:cNvSpPr/>
              <p:nvPr/>
            </p:nvSpPr>
            <p:spPr>
              <a:xfrm>
                <a:off x="7655148" y="2354121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9" name="object 139"/>
              <p:cNvSpPr/>
              <p:nvPr/>
            </p:nvSpPr>
            <p:spPr>
              <a:xfrm>
                <a:off x="7648879" y="235507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0" name="object 140"/>
              <p:cNvSpPr/>
              <p:nvPr/>
            </p:nvSpPr>
            <p:spPr>
              <a:xfrm>
                <a:off x="7526280" y="239771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1" name="object 141"/>
              <p:cNvSpPr/>
              <p:nvPr/>
            </p:nvSpPr>
            <p:spPr>
              <a:xfrm>
                <a:off x="7520015" y="24011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2" name="object 142"/>
              <p:cNvSpPr/>
              <p:nvPr/>
            </p:nvSpPr>
            <p:spPr>
              <a:xfrm>
                <a:off x="7526280" y="233451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3" name="object 143"/>
              <p:cNvSpPr/>
              <p:nvPr/>
            </p:nvSpPr>
            <p:spPr>
              <a:xfrm>
                <a:off x="7520015" y="233799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4" name="object 144"/>
              <p:cNvSpPr/>
              <p:nvPr/>
            </p:nvSpPr>
            <p:spPr>
              <a:xfrm>
                <a:off x="7448969" y="232630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5" name="object 145"/>
              <p:cNvSpPr/>
              <p:nvPr/>
            </p:nvSpPr>
            <p:spPr>
              <a:xfrm>
                <a:off x="7448963" y="231808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6" name="object 146"/>
              <p:cNvSpPr/>
              <p:nvPr/>
            </p:nvSpPr>
            <p:spPr>
              <a:xfrm>
                <a:off x="7526280" y="236611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7" name="object 147"/>
              <p:cNvSpPr/>
              <p:nvPr/>
            </p:nvSpPr>
            <p:spPr>
              <a:xfrm>
                <a:off x="7520015" y="23695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8" name="object 148"/>
              <p:cNvSpPr/>
              <p:nvPr/>
            </p:nvSpPr>
            <p:spPr>
              <a:xfrm>
                <a:off x="7448969" y="235789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9" name="object 149"/>
              <p:cNvSpPr/>
              <p:nvPr/>
            </p:nvSpPr>
            <p:spPr>
              <a:xfrm>
                <a:off x="7448963" y="234968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0" name="object 150"/>
              <p:cNvSpPr/>
              <p:nvPr/>
            </p:nvSpPr>
            <p:spPr>
              <a:xfrm>
                <a:off x="7448969" y="238949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1" name="object 151"/>
              <p:cNvSpPr/>
              <p:nvPr/>
            </p:nvSpPr>
            <p:spPr>
              <a:xfrm>
                <a:off x="7448963" y="238128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2" name="object 152"/>
              <p:cNvSpPr/>
              <p:nvPr/>
            </p:nvSpPr>
            <p:spPr>
              <a:xfrm>
                <a:off x="7525877" y="240625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69" y="30518"/>
                    </a:lnTo>
                    <a:lnTo>
                      <a:pt x="171298" y="51753"/>
                    </a:lnTo>
                    <a:lnTo>
                      <a:pt x="170766" y="76955"/>
                    </a:lnTo>
                    <a:lnTo>
                      <a:pt x="164037" y="92959"/>
                    </a:lnTo>
                    <a:lnTo>
                      <a:pt x="141780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3" name="object 153"/>
              <p:cNvSpPr/>
              <p:nvPr/>
            </p:nvSpPr>
            <p:spPr>
              <a:xfrm>
                <a:off x="7654744" y="244857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4" name="object 154"/>
              <p:cNvSpPr/>
              <p:nvPr/>
            </p:nvSpPr>
            <p:spPr>
              <a:xfrm>
                <a:off x="7648479" y="24495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5" name="object 155"/>
              <p:cNvSpPr/>
              <p:nvPr/>
            </p:nvSpPr>
            <p:spPr>
              <a:xfrm>
                <a:off x="7525877" y="24921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6" name="object 156"/>
              <p:cNvSpPr/>
              <p:nvPr/>
            </p:nvSpPr>
            <p:spPr>
              <a:xfrm>
                <a:off x="7519605" y="249567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7" name="object 157"/>
              <p:cNvSpPr/>
              <p:nvPr/>
            </p:nvSpPr>
            <p:spPr>
              <a:xfrm>
                <a:off x="7525877" y="242900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8" name="object 158"/>
              <p:cNvSpPr/>
              <p:nvPr/>
            </p:nvSpPr>
            <p:spPr>
              <a:xfrm>
                <a:off x="7519605" y="243248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9" name="object 159"/>
              <p:cNvSpPr/>
              <p:nvPr/>
            </p:nvSpPr>
            <p:spPr>
              <a:xfrm>
                <a:off x="7448558" y="242078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0" name="object 160"/>
              <p:cNvSpPr/>
              <p:nvPr/>
            </p:nvSpPr>
            <p:spPr>
              <a:xfrm>
                <a:off x="7448558" y="241257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1" name="object 161"/>
              <p:cNvSpPr/>
              <p:nvPr/>
            </p:nvSpPr>
            <p:spPr>
              <a:xfrm>
                <a:off x="7525877" y="246059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2" name="object 162"/>
              <p:cNvSpPr/>
              <p:nvPr/>
            </p:nvSpPr>
            <p:spPr>
              <a:xfrm>
                <a:off x="7519605" y="246408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3" name="object 163"/>
              <p:cNvSpPr/>
              <p:nvPr/>
            </p:nvSpPr>
            <p:spPr>
              <a:xfrm>
                <a:off x="7448558" y="245237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4" name="object 164"/>
              <p:cNvSpPr/>
              <p:nvPr/>
            </p:nvSpPr>
            <p:spPr>
              <a:xfrm>
                <a:off x="7448558" y="244416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5" name="object 165"/>
              <p:cNvSpPr/>
              <p:nvPr/>
            </p:nvSpPr>
            <p:spPr>
              <a:xfrm>
                <a:off x="7448558" y="248397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6" name="object 166"/>
              <p:cNvSpPr/>
              <p:nvPr/>
            </p:nvSpPr>
            <p:spPr>
              <a:xfrm>
                <a:off x="7448558" y="247576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7" name="object 167"/>
              <p:cNvSpPr/>
              <p:nvPr/>
            </p:nvSpPr>
            <p:spPr>
              <a:xfrm>
                <a:off x="7526280" y="250104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8" y="14189"/>
                    </a:lnTo>
                    <a:lnTo>
                      <a:pt x="159069" y="30518"/>
                    </a:lnTo>
                    <a:lnTo>
                      <a:pt x="171297" y="51753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8" name="object 168"/>
              <p:cNvSpPr/>
              <p:nvPr/>
            </p:nvSpPr>
            <p:spPr>
              <a:xfrm>
                <a:off x="7655148" y="254336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9" name="object 169"/>
              <p:cNvSpPr/>
              <p:nvPr/>
            </p:nvSpPr>
            <p:spPr>
              <a:xfrm>
                <a:off x="7648879" y="254434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0" name="object 170"/>
              <p:cNvSpPr/>
              <p:nvPr/>
            </p:nvSpPr>
            <p:spPr>
              <a:xfrm>
                <a:off x="7526280" y="258698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1" name="object 171"/>
              <p:cNvSpPr/>
              <p:nvPr/>
            </p:nvSpPr>
            <p:spPr>
              <a:xfrm>
                <a:off x="7520015" y="259046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2" name="object 172"/>
              <p:cNvSpPr/>
              <p:nvPr/>
            </p:nvSpPr>
            <p:spPr>
              <a:xfrm>
                <a:off x="7526280" y="252379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3" name="object 173"/>
              <p:cNvSpPr/>
              <p:nvPr/>
            </p:nvSpPr>
            <p:spPr>
              <a:xfrm>
                <a:off x="7520015" y="252726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4" name="object 174"/>
              <p:cNvSpPr/>
              <p:nvPr/>
            </p:nvSpPr>
            <p:spPr>
              <a:xfrm>
                <a:off x="7448969" y="251557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5" name="object 175"/>
              <p:cNvSpPr/>
              <p:nvPr/>
            </p:nvSpPr>
            <p:spPr>
              <a:xfrm>
                <a:off x="7448963" y="250736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6" name="object 176"/>
              <p:cNvSpPr/>
              <p:nvPr/>
            </p:nvSpPr>
            <p:spPr>
              <a:xfrm>
                <a:off x="7526280" y="255538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7" name="object 177"/>
              <p:cNvSpPr/>
              <p:nvPr/>
            </p:nvSpPr>
            <p:spPr>
              <a:xfrm>
                <a:off x="7520015" y="255886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8" name="object 178"/>
              <p:cNvSpPr/>
              <p:nvPr/>
            </p:nvSpPr>
            <p:spPr>
              <a:xfrm>
                <a:off x="7448969" y="254717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9" name="object 179"/>
              <p:cNvSpPr/>
              <p:nvPr/>
            </p:nvSpPr>
            <p:spPr>
              <a:xfrm>
                <a:off x="7448963" y="253895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0" name="object 180"/>
              <p:cNvSpPr/>
              <p:nvPr/>
            </p:nvSpPr>
            <p:spPr>
              <a:xfrm>
                <a:off x="7448969" y="25787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1" name="object 181"/>
              <p:cNvSpPr/>
              <p:nvPr/>
            </p:nvSpPr>
            <p:spPr>
              <a:xfrm>
                <a:off x="7448963" y="257055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2" name="object 182"/>
              <p:cNvSpPr txBox="1"/>
              <p:nvPr/>
            </p:nvSpPr>
            <p:spPr>
              <a:xfrm>
                <a:off x="7467241" y="1453177"/>
                <a:ext cx="120491" cy="1098858"/>
              </a:xfrm>
              <a:prstGeom prst="rect">
                <a:avLst/>
              </a:prstGeom>
            </p:spPr>
            <p:txBody>
              <a:bodyPr vert="horz" wrap="square" lIns="0" tIns="10001" rIns="0" bIns="0" rtlCol="0">
                <a:spAutoFit/>
              </a:bodyPr>
              <a:lstStyle/>
              <a:p>
                <a:pPr marL="23335">
                  <a:spcBef>
                    <a:spcPts val="7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64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 marR="12858" indent="3334">
                  <a:lnSpc>
                    <a:spcPct val="184300"/>
                  </a:lnSpc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6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1x1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64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 marR="12858">
                  <a:lnSpc>
                    <a:spcPct val="184300"/>
                  </a:lnSpc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1x1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/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/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</p:txBody>
          </p:sp>
          <p:sp>
            <p:nvSpPr>
              <p:cNvPr id="183" name="object 183"/>
              <p:cNvSpPr/>
              <p:nvPr/>
            </p:nvSpPr>
            <p:spPr>
              <a:xfrm>
                <a:off x="7526687" y="259583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69" y="30518"/>
                    </a:lnTo>
                    <a:lnTo>
                      <a:pt x="171296" y="51753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4" name="object 184"/>
              <p:cNvSpPr/>
              <p:nvPr/>
            </p:nvSpPr>
            <p:spPr>
              <a:xfrm>
                <a:off x="7655555" y="263815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5" name="object 185"/>
              <p:cNvSpPr/>
              <p:nvPr/>
            </p:nvSpPr>
            <p:spPr>
              <a:xfrm>
                <a:off x="7649288" y="263914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6" name="object 186"/>
              <p:cNvSpPr/>
              <p:nvPr/>
            </p:nvSpPr>
            <p:spPr>
              <a:xfrm>
                <a:off x="7526687" y="268177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7" name="object 187"/>
              <p:cNvSpPr/>
              <p:nvPr/>
            </p:nvSpPr>
            <p:spPr>
              <a:xfrm>
                <a:off x="7520415" y="268525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8" name="object 188"/>
              <p:cNvSpPr/>
              <p:nvPr/>
            </p:nvSpPr>
            <p:spPr>
              <a:xfrm>
                <a:off x="7526687" y="261858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9" name="object 189"/>
              <p:cNvSpPr/>
              <p:nvPr/>
            </p:nvSpPr>
            <p:spPr>
              <a:xfrm>
                <a:off x="7520415" y="262206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0" name="object 190"/>
              <p:cNvSpPr/>
              <p:nvPr/>
            </p:nvSpPr>
            <p:spPr>
              <a:xfrm>
                <a:off x="7449368" y="261036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1" name="object 191"/>
              <p:cNvSpPr/>
              <p:nvPr/>
            </p:nvSpPr>
            <p:spPr>
              <a:xfrm>
                <a:off x="7449368" y="260215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2" name="object 192"/>
              <p:cNvSpPr/>
              <p:nvPr/>
            </p:nvSpPr>
            <p:spPr>
              <a:xfrm>
                <a:off x="7526687" y="265017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3" name="object 193"/>
              <p:cNvSpPr/>
              <p:nvPr/>
            </p:nvSpPr>
            <p:spPr>
              <a:xfrm>
                <a:off x="7520415" y="265365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4" name="object 194"/>
              <p:cNvSpPr/>
              <p:nvPr/>
            </p:nvSpPr>
            <p:spPr>
              <a:xfrm>
                <a:off x="7449368" y="26337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5" name="object 195"/>
              <p:cNvSpPr/>
              <p:nvPr/>
            </p:nvSpPr>
            <p:spPr>
              <a:xfrm>
                <a:off x="7526687" y="269093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6" name="object 196"/>
              <p:cNvSpPr/>
              <p:nvPr/>
            </p:nvSpPr>
            <p:spPr>
              <a:xfrm>
                <a:off x="7655555" y="273328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7" name="object 197"/>
              <p:cNvSpPr/>
              <p:nvPr/>
            </p:nvSpPr>
            <p:spPr>
              <a:xfrm>
                <a:off x="7649288" y="273423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8" name="object 198"/>
              <p:cNvSpPr/>
              <p:nvPr/>
            </p:nvSpPr>
            <p:spPr>
              <a:xfrm>
                <a:off x="7526687" y="277687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9" name="object 199"/>
              <p:cNvSpPr/>
              <p:nvPr/>
            </p:nvSpPr>
            <p:spPr>
              <a:xfrm>
                <a:off x="7520415" y="27803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0" name="object 200"/>
              <p:cNvSpPr/>
              <p:nvPr/>
            </p:nvSpPr>
            <p:spPr>
              <a:xfrm>
                <a:off x="7526687" y="271367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1" name="object 201"/>
              <p:cNvSpPr/>
              <p:nvPr/>
            </p:nvSpPr>
            <p:spPr>
              <a:xfrm>
                <a:off x="7520415" y="271715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2" name="object 202"/>
              <p:cNvSpPr/>
              <p:nvPr/>
            </p:nvSpPr>
            <p:spPr>
              <a:xfrm>
                <a:off x="7526687" y="274527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3" name="object 203"/>
              <p:cNvSpPr/>
              <p:nvPr/>
            </p:nvSpPr>
            <p:spPr>
              <a:xfrm>
                <a:off x="7520415" y="27487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4" name="object 204"/>
              <p:cNvSpPr/>
              <p:nvPr/>
            </p:nvSpPr>
            <p:spPr>
              <a:xfrm>
                <a:off x="7526687" y="278572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5" name="object 205"/>
              <p:cNvSpPr/>
              <p:nvPr/>
            </p:nvSpPr>
            <p:spPr>
              <a:xfrm>
                <a:off x="7655555" y="282807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6" name="object 206"/>
              <p:cNvSpPr/>
              <p:nvPr/>
            </p:nvSpPr>
            <p:spPr>
              <a:xfrm>
                <a:off x="7649288" y="282903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7" name="object 207"/>
              <p:cNvSpPr/>
              <p:nvPr/>
            </p:nvSpPr>
            <p:spPr>
              <a:xfrm>
                <a:off x="7526687" y="287166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8" name="object 208"/>
              <p:cNvSpPr/>
              <p:nvPr/>
            </p:nvSpPr>
            <p:spPr>
              <a:xfrm>
                <a:off x="7520415" y="287514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9" name="object 209"/>
              <p:cNvSpPr/>
              <p:nvPr/>
            </p:nvSpPr>
            <p:spPr>
              <a:xfrm>
                <a:off x="7526687" y="280846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0" name="object 210"/>
              <p:cNvSpPr/>
              <p:nvPr/>
            </p:nvSpPr>
            <p:spPr>
              <a:xfrm>
                <a:off x="7520415" y="281195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1" name="object 211"/>
              <p:cNvSpPr/>
              <p:nvPr/>
            </p:nvSpPr>
            <p:spPr>
              <a:xfrm>
                <a:off x="7526687" y="284006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2" name="object 212"/>
              <p:cNvSpPr/>
              <p:nvPr/>
            </p:nvSpPr>
            <p:spPr>
              <a:xfrm>
                <a:off x="7520415" y="284354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3" name="object 213"/>
              <p:cNvSpPr/>
              <p:nvPr/>
            </p:nvSpPr>
            <p:spPr>
              <a:xfrm>
                <a:off x="7449368" y="283184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4" name="object 214"/>
              <p:cNvSpPr/>
              <p:nvPr/>
            </p:nvSpPr>
            <p:spPr>
              <a:xfrm>
                <a:off x="7449368" y="282363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5" name="object 215"/>
              <p:cNvSpPr/>
              <p:nvPr/>
            </p:nvSpPr>
            <p:spPr>
              <a:xfrm>
                <a:off x="7449368" y="286344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6" name="object 216"/>
              <p:cNvSpPr/>
              <p:nvPr/>
            </p:nvSpPr>
            <p:spPr>
              <a:xfrm>
                <a:off x="7449368" y="285523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7" name="object 217"/>
              <p:cNvSpPr/>
              <p:nvPr/>
            </p:nvSpPr>
            <p:spPr>
              <a:xfrm>
                <a:off x="7526687" y="2880820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8" name="object 218"/>
              <p:cNvSpPr/>
              <p:nvPr/>
            </p:nvSpPr>
            <p:spPr>
              <a:xfrm>
                <a:off x="7655555" y="2923172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9" name="object 219"/>
              <p:cNvSpPr/>
              <p:nvPr/>
            </p:nvSpPr>
            <p:spPr>
              <a:xfrm>
                <a:off x="7649288" y="29241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0" name="object 220"/>
              <p:cNvSpPr/>
              <p:nvPr/>
            </p:nvSpPr>
            <p:spPr>
              <a:xfrm>
                <a:off x="7526687" y="296676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1" name="object 221"/>
              <p:cNvSpPr/>
              <p:nvPr/>
            </p:nvSpPr>
            <p:spPr>
              <a:xfrm>
                <a:off x="7520415" y="297026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2" name="object 222"/>
              <p:cNvSpPr/>
              <p:nvPr/>
            </p:nvSpPr>
            <p:spPr>
              <a:xfrm>
                <a:off x="7526687" y="290356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3" name="object 223"/>
              <p:cNvSpPr/>
              <p:nvPr/>
            </p:nvSpPr>
            <p:spPr>
              <a:xfrm>
                <a:off x="7520415" y="290707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4" name="object 224"/>
              <p:cNvSpPr/>
              <p:nvPr/>
            </p:nvSpPr>
            <p:spPr>
              <a:xfrm>
                <a:off x="7449368" y="289534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5" name="object 225"/>
              <p:cNvSpPr/>
              <p:nvPr/>
            </p:nvSpPr>
            <p:spPr>
              <a:xfrm>
                <a:off x="7449368" y="288713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6" name="object 226"/>
              <p:cNvSpPr/>
              <p:nvPr/>
            </p:nvSpPr>
            <p:spPr>
              <a:xfrm>
                <a:off x="7526687" y="293516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7" name="object 227"/>
              <p:cNvSpPr/>
              <p:nvPr/>
            </p:nvSpPr>
            <p:spPr>
              <a:xfrm>
                <a:off x="7520415" y="293867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8" name="object 228"/>
              <p:cNvSpPr/>
              <p:nvPr/>
            </p:nvSpPr>
            <p:spPr>
              <a:xfrm>
                <a:off x="7449368" y="292695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9" name="object 229"/>
              <p:cNvSpPr/>
              <p:nvPr/>
            </p:nvSpPr>
            <p:spPr>
              <a:xfrm>
                <a:off x="7449368" y="291873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0" name="object 230"/>
              <p:cNvSpPr/>
              <p:nvPr/>
            </p:nvSpPr>
            <p:spPr>
              <a:xfrm>
                <a:off x="7449368" y="295854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1" name="object 231"/>
              <p:cNvSpPr/>
              <p:nvPr/>
            </p:nvSpPr>
            <p:spPr>
              <a:xfrm>
                <a:off x="7449368" y="295033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2" name="object 232"/>
              <p:cNvSpPr/>
              <p:nvPr/>
            </p:nvSpPr>
            <p:spPr>
              <a:xfrm>
                <a:off x="7526687" y="297530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3" name="object 233"/>
              <p:cNvSpPr/>
              <p:nvPr/>
            </p:nvSpPr>
            <p:spPr>
              <a:xfrm>
                <a:off x="7655555" y="301765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4" name="object 234"/>
              <p:cNvSpPr/>
              <p:nvPr/>
            </p:nvSpPr>
            <p:spPr>
              <a:xfrm>
                <a:off x="7649288" y="301860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5" name="object 235"/>
              <p:cNvSpPr/>
              <p:nvPr/>
            </p:nvSpPr>
            <p:spPr>
              <a:xfrm>
                <a:off x="7526687" y="306124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6" name="object 236"/>
              <p:cNvSpPr/>
              <p:nvPr/>
            </p:nvSpPr>
            <p:spPr>
              <a:xfrm>
                <a:off x="7520415" y="306472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7" name="object 237"/>
              <p:cNvSpPr/>
              <p:nvPr/>
            </p:nvSpPr>
            <p:spPr>
              <a:xfrm>
                <a:off x="7526687" y="299805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8" name="object 238"/>
              <p:cNvSpPr/>
              <p:nvPr/>
            </p:nvSpPr>
            <p:spPr>
              <a:xfrm>
                <a:off x="7520415" y="30015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9" name="object 239"/>
              <p:cNvSpPr/>
              <p:nvPr/>
            </p:nvSpPr>
            <p:spPr>
              <a:xfrm>
                <a:off x="7449368" y="298983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0" name="object 240"/>
              <p:cNvSpPr/>
              <p:nvPr/>
            </p:nvSpPr>
            <p:spPr>
              <a:xfrm>
                <a:off x="7449368" y="298162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1" name="object 241"/>
              <p:cNvSpPr/>
              <p:nvPr/>
            </p:nvSpPr>
            <p:spPr>
              <a:xfrm>
                <a:off x="7526687" y="302964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2" name="object 242"/>
              <p:cNvSpPr/>
              <p:nvPr/>
            </p:nvSpPr>
            <p:spPr>
              <a:xfrm>
                <a:off x="7520415" y="303313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3" name="object 243"/>
              <p:cNvSpPr/>
              <p:nvPr/>
            </p:nvSpPr>
            <p:spPr>
              <a:xfrm>
                <a:off x="7449368" y="302143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4" name="object 244"/>
              <p:cNvSpPr/>
              <p:nvPr/>
            </p:nvSpPr>
            <p:spPr>
              <a:xfrm>
                <a:off x="7449368" y="301321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5" name="object 245"/>
              <p:cNvSpPr/>
              <p:nvPr/>
            </p:nvSpPr>
            <p:spPr>
              <a:xfrm>
                <a:off x="7449368" y="305302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6" name="object 246"/>
              <p:cNvSpPr/>
              <p:nvPr/>
            </p:nvSpPr>
            <p:spPr>
              <a:xfrm>
                <a:off x="7449368" y="304481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7" name="object 247"/>
              <p:cNvSpPr/>
              <p:nvPr/>
            </p:nvSpPr>
            <p:spPr>
              <a:xfrm>
                <a:off x="7526687" y="307040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8" name="object 248"/>
              <p:cNvSpPr/>
              <p:nvPr/>
            </p:nvSpPr>
            <p:spPr>
              <a:xfrm>
                <a:off x="7655555" y="311275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9" name="object 249"/>
              <p:cNvSpPr/>
              <p:nvPr/>
            </p:nvSpPr>
            <p:spPr>
              <a:xfrm>
                <a:off x="7649288" y="311370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0" name="object 250"/>
              <p:cNvSpPr/>
              <p:nvPr/>
            </p:nvSpPr>
            <p:spPr>
              <a:xfrm>
                <a:off x="7526687" y="315634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1" name="object 251"/>
              <p:cNvSpPr/>
              <p:nvPr/>
            </p:nvSpPr>
            <p:spPr>
              <a:xfrm>
                <a:off x="7520415" y="315985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2" name="object 252"/>
              <p:cNvSpPr/>
              <p:nvPr/>
            </p:nvSpPr>
            <p:spPr>
              <a:xfrm>
                <a:off x="7526687" y="309314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3" name="object 253"/>
              <p:cNvSpPr/>
              <p:nvPr/>
            </p:nvSpPr>
            <p:spPr>
              <a:xfrm>
                <a:off x="7520415" y="30966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4" name="object 254"/>
              <p:cNvSpPr/>
              <p:nvPr/>
            </p:nvSpPr>
            <p:spPr>
              <a:xfrm>
                <a:off x="7449368" y="308493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5" name="object 255"/>
              <p:cNvSpPr/>
              <p:nvPr/>
            </p:nvSpPr>
            <p:spPr>
              <a:xfrm>
                <a:off x="7449368" y="307672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6" name="object 256"/>
              <p:cNvSpPr/>
              <p:nvPr/>
            </p:nvSpPr>
            <p:spPr>
              <a:xfrm>
                <a:off x="7526687" y="312474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7" name="object 257"/>
              <p:cNvSpPr/>
              <p:nvPr/>
            </p:nvSpPr>
            <p:spPr>
              <a:xfrm>
                <a:off x="7520415" y="31282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8" name="object 258"/>
              <p:cNvSpPr/>
              <p:nvPr/>
            </p:nvSpPr>
            <p:spPr>
              <a:xfrm>
                <a:off x="7449368" y="311652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9" name="object 259"/>
              <p:cNvSpPr/>
              <p:nvPr/>
            </p:nvSpPr>
            <p:spPr>
              <a:xfrm>
                <a:off x="7449368" y="310831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0" name="object 260"/>
              <p:cNvSpPr/>
              <p:nvPr/>
            </p:nvSpPr>
            <p:spPr>
              <a:xfrm>
                <a:off x="7449368" y="314812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1" name="object 261"/>
              <p:cNvSpPr/>
              <p:nvPr/>
            </p:nvSpPr>
            <p:spPr>
              <a:xfrm>
                <a:off x="7449368" y="313991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2" name="object 262"/>
              <p:cNvSpPr/>
              <p:nvPr/>
            </p:nvSpPr>
            <p:spPr>
              <a:xfrm>
                <a:off x="7526687" y="316519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3" name="object 263"/>
              <p:cNvSpPr/>
              <p:nvPr/>
            </p:nvSpPr>
            <p:spPr>
              <a:xfrm>
                <a:off x="7655555" y="320754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4" name="object 264"/>
              <p:cNvSpPr/>
              <p:nvPr/>
            </p:nvSpPr>
            <p:spPr>
              <a:xfrm>
                <a:off x="7649288" y="320849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5" name="object 265"/>
              <p:cNvSpPr/>
              <p:nvPr/>
            </p:nvSpPr>
            <p:spPr>
              <a:xfrm>
                <a:off x="7526687" y="32511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6" name="object 266"/>
              <p:cNvSpPr/>
              <p:nvPr/>
            </p:nvSpPr>
            <p:spPr>
              <a:xfrm>
                <a:off x="7520415" y="325464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7" name="object 267"/>
              <p:cNvSpPr/>
              <p:nvPr/>
            </p:nvSpPr>
            <p:spPr>
              <a:xfrm>
                <a:off x="7526687" y="318793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8" name="object 268"/>
              <p:cNvSpPr/>
              <p:nvPr/>
            </p:nvSpPr>
            <p:spPr>
              <a:xfrm>
                <a:off x="7520415" y="319144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9" name="object 269"/>
              <p:cNvSpPr/>
              <p:nvPr/>
            </p:nvSpPr>
            <p:spPr>
              <a:xfrm>
                <a:off x="7449368" y="317972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0" name="object 270"/>
              <p:cNvSpPr/>
              <p:nvPr/>
            </p:nvSpPr>
            <p:spPr>
              <a:xfrm>
                <a:off x="7449368" y="317151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1" name="object 271"/>
              <p:cNvSpPr/>
              <p:nvPr/>
            </p:nvSpPr>
            <p:spPr>
              <a:xfrm>
                <a:off x="7526687" y="321953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2" name="object 272"/>
              <p:cNvSpPr/>
              <p:nvPr/>
            </p:nvSpPr>
            <p:spPr>
              <a:xfrm>
                <a:off x="7520415" y="322304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3" name="object 273"/>
              <p:cNvSpPr/>
              <p:nvPr/>
            </p:nvSpPr>
            <p:spPr>
              <a:xfrm>
                <a:off x="7449368" y="321132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4" name="object 274"/>
              <p:cNvSpPr/>
              <p:nvPr/>
            </p:nvSpPr>
            <p:spPr>
              <a:xfrm>
                <a:off x="7449368" y="320310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5" name="object 275"/>
              <p:cNvSpPr/>
              <p:nvPr/>
            </p:nvSpPr>
            <p:spPr>
              <a:xfrm>
                <a:off x="7449368" y="324291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6" name="object 276"/>
              <p:cNvSpPr/>
              <p:nvPr/>
            </p:nvSpPr>
            <p:spPr>
              <a:xfrm>
                <a:off x="7449368" y="323470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7" name="object 277"/>
              <p:cNvSpPr/>
              <p:nvPr/>
            </p:nvSpPr>
            <p:spPr>
              <a:xfrm>
                <a:off x="7526687" y="326029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8" name="object 278"/>
              <p:cNvSpPr/>
              <p:nvPr/>
            </p:nvSpPr>
            <p:spPr>
              <a:xfrm>
                <a:off x="7655555" y="3302642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9" name="object 279"/>
              <p:cNvSpPr/>
              <p:nvPr/>
            </p:nvSpPr>
            <p:spPr>
              <a:xfrm>
                <a:off x="7649288" y="33035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0" name="object 280"/>
              <p:cNvSpPr/>
              <p:nvPr/>
            </p:nvSpPr>
            <p:spPr>
              <a:xfrm>
                <a:off x="7526687" y="33462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1" name="object 281"/>
              <p:cNvSpPr/>
              <p:nvPr/>
            </p:nvSpPr>
            <p:spPr>
              <a:xfrm>
                <a:off x="7520416" y="334974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2" name="object 282"/>
              <p:cNvSpPr/>
              <p:nvPr/>
            </p:nvSpPr>
            <p:spPr>
              <a:xfrm>
                <a:off x="7526687" y="328303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3" name="object 283"/>
              <p:cNvSpPr/>
              <p:nvPr/>
            </p:nvSpPr>
            <p:spPr>
              <a:xfrm>
                <a:off x="7520415" y="328654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4" name="object 284"/>
              <p:cNvSpPr/>
              <p:nvPr/>
            </p:nvSpPr>
            <p:spPr>
              <a:xfrm>
                <a:off x="7449368" y="327482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5" name="object 285"/>
              <p:cNvSpPr/>
              <p:nvPr/>
            </p:nvSpPr>
            <p:spPr>
              <a:xfrm>
                <a:off x="7449368" y="326661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6" name="object 286"/>
              <p:cNvSpPr/>
              <p:nvPr/>
            </p:nvSpPr>
            <p:spPr>
              <a:xfrm>
                <a:off x="7526687" y="331463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7" name="object 287"/>
              <p:cNvSpPr/>
              <p:nvPr/>
            </p:nvSpPr>
            <p:spPr>
              <a:xfrm>
                <a:off x="7520416" y="331814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8" name="object 288"/>
              <p:cNvSpPr/>
              <p:nvPr/>
            </p:nvSpPr>
            <p:spPr>
              <a:xfrm>
                <a:off x="7449370" y="330641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9" name="object 289"/>
              <p:cNvSpPr/>
              <p:nvPr/>
            </p:nvSpPr>
            <p:spPr>
              <a:xfrm>
                <a:off x="7449368" y="329820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0" name="object 290"/>
              <p:cNvSpPr/>
              <p:nvPr/>
            </p:nvSpPr>
            <p:spPr>
              <a:xfrm>
                <a:off x="7449370" y="333801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1" name="object 291"/>
              <p:cNvSpPr/>
              <p:nvPr/>
            </p:nvSpPr>
            <p:spPr>
              <a:xfrm>
                <a:off x="7449368" y="332980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2" name="object 292"/>
              <p:cNvSpPr/>
              <p:nvPr/>
            </p:nvSpPr>
            <p:spPr>
              <a:xfrm>
                <a:off x="7526485" y="335446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6" y="76955"/>
                    </a:lnTo>
                    <a:lnTo>
                      <a:pt x="164037" y="92959"/>
                    </a:lnTo>
                    <a:lnTo>
                      <a:pt x="141780" y="107503"/>
                    </a:lnTo>
                    <a:lnTo>
                      <a:pt x="91323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3" name="object 293"/>
              <p:cNvSpPr/>
              <p:nvPr/>
            </p:nvSpPr>
            <p:spPr>
              <a:xfrm>
                <a:off x="7655352" y="339681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4" name="object 294"/>
              <p:cNvSpPr/>
              <p:nvPr/>
            </p:nvSpPr>
            <p:spPr>
              <a:xfrm>
                <a:off x="7649079" y="339776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5" name="object 295"/>
              <p:cNvSpPr/>
              <p:nvPr/>
            </p:nvSpPr>
            <p:spPr>
              <a:xfrm>
                <a:off x="7526484" y="344040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6" name="object 296"/>
              <p:cNvSpPr/>
              <p:nvPr/>
            </p:nvSpPr>
            <p:spPr>
              <a:xfrm>
                <a:off x="7520215" y="344388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7" name="object 297"/>
              <p:cNvSpPr/>
              <p:nvPr/>
            </p:nvSpPr>
            <p:spPr>
              <a:xfrm>
                <a:off x="7526484" y="337721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8" name="object 298"/>
              <p:cNvSpPr/>
              <p:nvPr/>
            </p:nvSpPr>
            <p:spPr>
              <a:xfrm>
                <a:off x="7520215" y="338069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9" name="object 299"/>
              <p:cNvSpPr/>
              <p:nvPr/>
            </p:nvSpPr>
            <p:spPr>
              <a:xfrm>
                <a:off x="7449168" y="336899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0" name="object 300"/>
              <p:cNvSpPr/>
              <p:nvPr/>
            </p:nvSpPr>
            <p:spPr>
              <a:xfrm>
                <a:off x="7449165" y="336078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1" name="object 301"/>
              <p:cNvSpPr/>
              <p:nvPr/>
            </p:nvSpPr>
            <p:spPr>
              <a:xfrm>
                <a:off x="7526484" y="340880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2" name="object 302"/>
              <p:cNvSpPr/>
              <p:nvPr/>
            </p:nvSpPr>
            <p:spPr>
              <a:xfrm>
                <a:off x="7520215" y="341229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3" name="object 303"/>
              <p:cNvSpPr/>
              <p:nvPr/>
            </p:nvSpPr>
            <p:spPr>
              <a:xfrm>
                <a:off x="7449168" y="340059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4" name="object 304"/>
              <p:cNvSpPr/>
              <p:nvPr/>
            </p:nvSpPr>
            <p:spPr>
              <a:xfrm>
                <a:off x="7449165" y="339237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5" name="object 305"/>
              <p:cNvSpPr/>
              <p:nvPr/>
            </p:nvSpPr>
            <p:spPr>
              <a:xfrm>
                <a:off x="7449168" y="343218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6" name="object 306"/>
              <p:cNvSpPr/>
              <p:nvPr/>
            </p:nvSpPr>
            <p:spPr>
              <a:xfrm>
                <a:off x="7449165" y="342397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7" name="object 307"/>
              <p:cNvSpPr/>
              <p:nvPr/>
            </p:nvSpPr>
            <p:spPr>
              <a:xfrm>
                <a:off x="7526485" y="344956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81"/>
                    </a:lnTo>
                    <a:lnTo>
                      <a:pt x="141780" y="107527"/>
                    </a:lnTo>
                    <a:lnTo>
                      <a:pt x="91323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8" name="object 308"/>
              <p:cNvSpPr/>
              <p:nvPr/>
            </p:nvSpPr>
            <p:spPr>
              <a:xfrm>
                <a:off x="7655352" y="349191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9" name="object 309"/>
              <p:cNvSpPr/>
              <p:nvPr/>
            </p:nvSpPr>
            <p:spPr>
              <a:xfrm>
                <a:off x="7649079" y="349286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0" name="object 310"/>
              <p:cNvSpPr/>
              <p:nvPr/>
            </p:nvSpPr>
            <p:spPr>
              <a:xfrm>
                <a:off x="7526484" y="353550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1" name="object 311"/>
              <p:cNvSpPr/>
              <p:nvPr/>
            </p:nvSpPr>
            <p:spPr>
              <a:xfrm>
                <a:off x="7520215" y="353901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2" name="object 312"/>
              <p:cNvSpPr/>
              <p:nvPr/>
            </p:nvSpPr>
            <p:spPr>
              <a:xfrm>
                <a:off x="7526484" y="347231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3" name="object 313"/>
              <p:cNvSpPr/>
              <p:nvPr/>
            </p:nvSpPr>
            <p:spPr>
              <a:xfrm>
                <a:off x="7520215" y="347581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4" name="object 314"/>
              <p:cNvSpPr/>
              <p:nvPr/>
            </p:nvSpPr>
            <p:spPr>
              <a:xfrm>
                <a:off x="7449168" y="346409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5" name="object 315"/>
              <p:cNvSpPr/>
              <p:nvPr/>
            </p:nvSpPr>
            <p:spPr>
              <a:xfrm>
                <a:off x="7449165" y="345588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6" name="object 316"/>
              <p:cNvSpPr/>
              <p:nvPr/>
            </p:nvSpPr>
            <p:spPr>
              <a:xfrm>
                <a:off x="7526484" y="350390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7" name="object 317"/>
              <p:cNvSpPr/>
              <p:nvPr/>
            </p:nvSpPr>
            <p:spPr>
              <a:xfrm>
                <a:off x="7520215" y="350742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8" name="object 318"/>
              <p:cNvSpPr/>
              <p:nvPr/>
            </p:nvSpPr>
            <p:spPr>
              <a:xfrm>
                <a:off x="7449168" y="349568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9" name="object 319"/>
              <p:cNvSpPr/>
              <p:nvPr/>
            </p:nvSpPr>
            <p:spPr>
              <a:xfrm>
                <a:off x="7449165" y="348747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0" name="object 320"/>
              <p:cNvSpPr/>
              <p:nvPr/>
            </p:nvSpPr>
            <p:spPr>
              <a:xfrm>
                <a:off x="7449168" y="352728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1" name="object 321"/>
              <p:cNvSpPr/>
              <p:nvPr/>
            </p:nvSpPr>
            <p:spPr>
              <a:xfrm>
                <a:off x="7449165" y="351907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2" name="object 322"/>
              <p:cNvSpPr/>
              <p:nvPr/>
            </p:nvSpPr>
            <p:spPr>
              <a:xfrm>
                <a:off x="7526485" y="354435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81"/>
                    </a:lnTo>
                    <a:lnTo>
                      <a:pt x="141780" y="107527"/>
                    </a:lnTo>
                    <a:lnTo>
                      <a:pt x="91323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3" name="object 323"/>
              <p:cNvSpPr/>
              <p:nvPr/>
            </p:nvSpPr>
            <p:spPr>
              <a:xfrm>
                <a:off x="7655352" y="358670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4" name="object 324"/>
              <p:cNvSpPr/>
              <p:nvPr/>
            </p:nvSpPr>
            <p:spPr>
              <a:xfrm>
                <a:off x="7649079" y="35876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5" name="object 325"/>
              <p:cNvSpPr/>
              <p:nvPr/>
            </p:nvSpPr>
            <p:spPr>
              <a:xfrm>
                <a:off x="7526484" y="36302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6" name="object 326"/>
              <p:cNvSpPr/>
              <p:nvPr/>
            </p:nvSpPr>
            <p:spPr>
              <a:xfrm>
                <a:off x="7520215" y="363380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7" name="object 327"/>
              <p:cNvSpPr/>
              <p:nvPr/>
            </p:nvSpPr>
            <p:spPr>
              <a:xfrm>
                <a:off x="7526484" y="356710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8" name="object 328"/>
              <p:cNvSpPr/>
              <p:nvPr/>
            </p:nvSpPr>
            <p:spPr>
              <a:xfrm>
                <a:off x="7520215" y="357060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9" name="object 329"/>
              <p:cNvSpPr/>
              <p:nvPr/>
            </p:nvSpPr>
            <p:spPr>
              <a:xfrm>
                <a:off x="7449168" y="355888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0" name="object 330"/>
              <p:cNvSpPr/>
              <p:nvPr/>
            </p:nvSpPr>
            <p:spPr>
              <a:xfrm>
                <a:off x="7449165" y="355067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1" name="object 331"/>
              <p:cNvSpPr/>
              <p:nvPr/>
            </p:nvSpPr>
            <p:spPr>
              <a:xfrm>
                <a:off x="7526484" y="359869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2" name="object 332"/>
              <p:cNvSpPr/>
              <p:nvPr/>
            </p:nvSpPr>
            <p:spPr>
              <a:xfrm>
                <a:off x="7520215" y="360220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3" name="object 333"/>
              <p:cNvSpPr/>
              <p:nvPr/>
            </p:nvSpPr>
            <p:spPr>
              <a:xfrm>
                <a:off x="7449168" y="359048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4" name="object 334"/>
              <p:cNvSpPr/>
              <p:nvPr/>
            </p:nvSpPr>
            <p:spPr>
              <a:xfrm>
                <a:off x="7449165" y="358226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5" name="object 335"/>
              <p:cNvSpPr/>
              <p:nvPr/>
            </p:nvSpPr>
            <p:spPr>
              <a:xfrm>
                <a:off x="7449168" y="362207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6" name="object 336"/>
              <p:cNvSpPr/>
              <p:nvPr/>
            </p:nvSpPr>
            <p:spPr>
              <a:xfrm>
                <a:off x="7449165" y="361386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7" name="object 337"/>
              <p:cNvSpPr/>
              <p:nvPr/>
            </p:nvSpPr>
            <p:spPr>
              <a:xfrm>
                <a:off x="7526485" y="363945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97"/>
                    </a:lnTo>
                    <a:lnTo>
                      <a:pt x="141780" y="107541"/>
                    </a:lnTo>
                    <a:lnTo>
                      <a:pt x="91323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8" name="object 338"/>
              <p:cNvSpPr/>
              <p:nvPr/>
            </p:nvSpPr>
            <p:spPr>
              <a:xfrm>
                <a:off x="7655352" y="3681802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9" name="object 339"/>
              <p:cNvSpPr/>
              <p:nvPr/>
            </p:nvSpPr>
            <p:spPr>
              <a:xfrm>
                <a:off x="7649079" y="368275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0" name="object 340"/>
              <p:cNvSpPr/>
              <p:nvPr/>
            </p:nvSpPr>
            <p:spPr>
              <a:xfrm>
                <a:off x="7526484" y="37253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1" name="object 341"/>
              <p:cNvSpPr/>
              <p:nvPr/>
            </p:nvSpPr>
            <p:spPr>
              <a:xfrm>
                <a:off x="7520215" y="372890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2" name="object 342"/>
              <p:cNvSpPr/>
              <p:nvPr/>
            </p:nvSpPr>
            <p:spPr>
              <a:xfrm>
                <a:off x="7526484" y="366220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3" name="object 343"/>
              <p:cNvSpPr/>
              <p:nvPr/>
            </p:nvSpPr>
            <p:spPr>
              <a:xfrm>
                <a:off x="7520215" y="366570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4" name="object 344"/>
              <p:cNvSpPr/>
              <p:nvPr/>
            </p:nvSpPr>
            <p:spPr>
              <a:xfrm>
                <a:off x="7449168" y="365398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5" name="object 345"/>
              <p:cNvSpPr/>
              <p:nvPr/>
            </p:nvSpPr>
            <p:spPr>
              <a:xfrm>
                <a:off x="7449165" y="364577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6" name="object 346"/>
              <p:cNvSpPr/>
              <p:nvPr/>
            </p:nvSpPr>
            <p:spPr>
              <a:xfrm>
                <a:off x="7526484" y="369379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7" name="object 347"/>
              <p:cNvSpPr/>
              <p:nvPr/>
            </p:nvSpPr>
            <p:spPr>
              <a:xfrm>
                <a:off x="7520215" y="369731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8" name="object 348"/>
              <p:cNvSpPr/>
              <p:nvPr/>
            </p:nvSpPr>
            <p:spPr>
              <a:xfrm>
                <a:off x="7449168" y="368558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9" name="object 349"/>
              <p:cNvSpPr/>
              <p:nvPr/>
            </p:nvSpPr>
            <p:spPr>
              <a:xfrm>
                <a:off x="7449165" y="367736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0" name="object 350"/>
              <p:cNvSpPr/>
              <p:nvPr/>
            </p:nvSpPr>
            <p:spPr>
              <a:xfrm>
                <a:off x="7449168" y="371717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1" name="object 351"/>
              <p:cNvSpPr/>
              <p:nvPr/>
            </p:nvSpPr>
            <p:spPr>
              <a:xfrm>
                <a:off x="7449165" y="370896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2" name="object 352"/>
              <p:cNvSpPr/>
              <p:nvPr/>
            </p:nvSpPr>
            <p:spPr>
              <a:xfrm>
                <a:off x="7526485" y="373362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6" y="76955"/>
                    </a:lnTo>
                    <a:lnTo>
                      <a:pt x="164037" y="92959"/>
                    </a:lnTo>
                    <a:lnTo>
                      <a:pt x="141780" y="107503"/>
                    </a:lnTo>
                    <a:lnTo>
                      <a:pt x="91323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3" name="object 353"/>
              <p:cNvSpPr/>
              <p:nvPr/>
            </p:nvSpPr>
            <p:spPr>
              <a:xfrm>
                <a:off x="7655352" y="377597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4" name="object 354"/>
              <p:cNvSpPr/>
              <p:nvPr/>
            </p:nvSpPr>
            <p:spPr>
              <a:xfrm>
                <a:off x="7649079" y="377693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12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2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5" name="object 355"/>
              <p:cNvSpPr/>
              <p:nvPr/>
            </p:nvSpPr>
            <p:spPr>
              <a:xfrm>
                <a:off x="7526484" y="381956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6" name="object 356"/>
              <p:cNvSpPr/>
              <p:nvPr/>
            </p:nvSpPr>
            <p:spPr>
              <a:xfrm>
                <a:off x="7520215" y="382305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7" name="object 357"/>
              <p:cNvSpPr/>
              <p:nvPr/>
            </p:nvSpPr>
            <p:spPr>
              <a:xfrm>
                <a:off x="7526484" y="375637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8" name="object 358"/>
              <p:cNvSpPr/>
              <p:nvPr/>
            </p:nvSpPr>
            <p:spPr>
              <a:xfrm>
                <a:off x="7520215" y="375985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9" name="object 359"/>
              <p:cNvSpPr/>
              <p:nvPr/>
            </p:nvSpPr>
            <p:spPr>
              <a:xfrm>
                <a:off x="7449168" y="374815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0" name="object 360"/>
              <p:cNvSpPr/>
              <p:nvPr/>
            </p:nvSpPr>
            <p:spPr>
              <a:xfrm>
                <a:off x="7449165" y="373994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1" name="object 361"/>
              <p:cNvSpPr/>
              <p:nvPr/>
            </p:nvSpPr>
            <p:spPr>
              <a:xfrm>
                <a:off x="7526484" y="378796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2" name="object 362"/>
              <p:cNvSpPr/>
              <p:nvPr/>
            </p:nvSpPr>
            <p:spPr>
              <a:xfrm>
                <a:off x="7520215" y="379144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3" name="object 363"/>
              <p:cNvSpPr/>
              <p:nvPr/>
            </p:nvSpPr>
            <p:spPr>
              <a:xfrm>
                <a:off x="7449168" y="377975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4" name="object 364"/>
              <p:cNvSpPr/>
              <p:nvPr/>
            </p:nvSpPr>
            <p:spPr>
              <a:xfrm>
                <a:off x="7449165" y="377154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5" name="object 365"/>
              <p:cNvSpPr/>
              <p:nvPr/>
            </p:nvSpPr>
            <p:spPr>
              <a:xfrm>
                <a:off x="7449168" y="381134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6" name="object 366"/>
              <p:cNvSpPr/>
              <p:nvPr/>
            </p:nvSpPr>
            <p:spPr>
              <a:xfrm>
                <a:off x="7449165" y="380313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7" name="object 367"/>
              <p:cNvSpPr/>
              <p:nvPr/>
            </p:nvSpPr>
            <p:spPr>
              <a:xfrm>
                <a:off x="7526485" y="382872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81"/>
                    </a:lnTo>
                    <a:lnTo>
                      <a:pt x="141780" y="107527"/>
                    </a:lnTo>
                    <a:lnTo>
                      <a:pt x="91323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8" name="object 368"/>
              <p:cNvSpPr/>
              <p:nvPr/>
            </p:nvSpPr>
            <p:spPr>
              <a:xfrm>
                <a:off x="7655352" y="387107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9" name="object 369"/>
              <p:cNvSpPr/>
              <p:nvPr/>
            </p:nvSpPr>
            <p:spPr>
              <a:xfrm>
                <a:off x="7649079" y="387202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0" name="object 370"/>
              <p:cNvSpPr/>
              <p:nvPr/>
            </p:nvSpPr>
            <p:spPr>
              <a:xfrm>
                <a:off x="7526484" y="391466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1" name="object 371"/>
              <p:cNvSpPr/>
              <p:nvPr/>
            </p:nvSpPr>
            <p:spPr>
              <a:xfrm>
                <a:off x="7520215" y="391817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2" name="object 372"/>
              <p:cNvSpPr/>
              <p:nvPr/>
            </p:nvSpPr>
            <p:spPr>
              <a:xfrm>
                <a:off x="7526484" y="385147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3" name="object 373"/>
              <p:cNvSpPr/>
              <p:nvPr/>
            </p:nvSpPr>
            <p:spPr>
              <a:xfrm>
                <a:off x="7520215" y="385497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4" name="object 374"/>
              <p:cNvSpPr/>
              <p:nvPr/>
            </p:nvSpPr>
            <p:spPr>
              <a:xfrm>
                <a:off x="7449168" y="384325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5" name="object 375"/>
              <p:cNvSpPr/>
              <p:nvPr/>
            </p:nvSpPr>
            <p:spPr>
              <a:xfrm>
                <a:off x="7449165" y="383504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6" name="object 376"/>
              <p:cNvSpPr/>
              <p:nvPr/>
            </p:nvSpPr>
            <p:spPr>
              <a:xfrm>
                <a:off x="7526484" y="388306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7" name="object 377"/>
              <p:cNvSpPr/>
              <p:nvPr/>
            </p:nvSpPr>
            <p:spPr>
              <a:xfrm>
                <a:off x="7520215" y="388658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8" name="object 378"/>
              <p:cNvSpPr/>
              <p:nvPr/>
            </p:nvSpPr>
            <p:spPr>
              <a:xfrm>
                <a:off x="7449168" y="387485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9" name="object 379"/>
              <p:cNvSpPr/>
              <p:nvPr/>
            </p:nvSpPr>
            <p:spPr>
              <a:xfrm>
                <a:off x="7449165" y="386664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0" name="object 380"/>
              <p:cNvSpPr/>
              <p:nvPr/>
            </p:nvSpPr>
            <p:spPr>
              <a:xfrm>
                <a:off x="7449168" y="390644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1" name="object 381"/>
              <p:cNvSpPr/>
              <p:nvPr/>
            </p:nvSpPr>
            <p:spPr>
              <a:xfrm>
                <a:off x="7449165" y="389823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2" name="object 382"/>
              <p:cNvSpPr/>
              <p:nvPr/>
            </p:nvSpPr>
            <p:spPr>
              <a:xfrm>
                <a:off x="7526485" y="392351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81"/>
                    </a:lnTo>
                    <a:lnTo>
                      <a:pt x="141780" y="107527"/>
                    </a:lnTo>
                    <a:lnTo>
                      <a:pt x="91323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3" name="object 383"/>
              <p:cNvSpPr/>
              <p:nvPr/>
            </p:nvSpPr>
            <p:spPr>
              <a:xfrm>
                <a:off x="7655352" y="396586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4" name="object 384"/>
              <p:cNvSpPr/>
              <p:nvPr/>
            </p:nvSpPr>
            <p:spPr>
              <a:xfrm>
                <a:off x="7649079" y="396682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5" name="object 385"/>
              <p:cNvSpPr/>
              <p:nvPr/>
            </p:nvSpPr>
            <p:spPr>
              <a:xfrm>
                <a:off x="7526484" y="400945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6" name="object 386"/>
              <p:cNvSpPr/>
              <p:nvPr/>
            </p:nvSpPr>
            <p:spPr>
              <a:xfrm>
                <a:off x="7520215" y="401296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7" name="object 387"/>
              <p:cNvSpPr/>
              <p:nvPr/>
            </p:nvSpPr>
            <p:spPr>
              <a:xfrm>
                <a:off x="7526484" y="394626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8" name="object 388"/>
              <p:cNvSpPr/>
              <p:nvPr/>
            </p:nvSpPr>
            <p:spPr>
              <a:xfrm>
                <a:off x="7520215" y="394977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9" name="object 389"/>
              <p:cNvSpPr/>
              <p:nvPr/>
            </p:nvSpPr>
            <p:spPr>
              <a:xfrm>
                <a:off x="7449168" y="393804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0" name="object 390"/>
              <p:cNvSpPr/>
              <p:nvPr/>
            </p:nvSpPr>
            <p:spPr>
              <a:xfrm>
                <a:off x="7449165" y="392983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1" name="object 391"/>
              <p:cNvSpPr/>
              <p:nvPr/>
            </p:nvSpPr>
            <p:spPr>
              <a:xfrm>
                <a:off x="7526484" y="397785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2" name="object 392"/>
              <p:cNvSpPr/>
              <p:nvPr/>
            </p:nvSpPr>
            <p:spPr>
              <a:xfrm>
                <a:off x="7520215" y="398136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3" name="object 393"/>
              <p:cNvSpPr/>
              <p:nvPr/>
            </p:nvSpPr>
            <p:spPr>
              <a:xfrm>
                <a:off x="7449168" y="396964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4" name="object 394"/>
              <p:cNvSpPr/>
              <p:nvPr/>
            </p:nvSpPr>
            <p:spPr>
              <a:xfrm>
                <a:off x="7449165" y="396142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5" name="object 395"/>
              <p:cNvSpPr/>
              <p:nvPr/>
            </p:nvSpPr>
            <p:spPr>
              <a:xfrm>
                <a:off x="7449168" y="400123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6" name="object 396"/>
              <p:cNvSpPr/>
              <p:nvPr/>
            </p:nvSpPr>
            <p:spPr>
              <a:xfrm>
                <a:off x="7449165" y="399302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7" name="object 397"/>
              <p:cNvSpPr/>
              <p:nvPr/>
            </p:nvSpPr>
            <p:spPr>
              <a:xfrm>
                <a:off x="7526485" y="401861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97"/>
                    </a:lnTo>
                    <a:lnTo>
                      <a:pt x="141780" y="107541"/>
                    </a:lnTo>
                    <a:lnTo>
                      <a:pt x="91323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8" name="object 398"/>
              <p:cNvSpPr/>
              <p:nvPr/>
            </p:nvSpPr>
            <p:spPr>
              <a:xfrm>
                <a:off x="7655352" y="406096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9" name="object 399"/>
              <p:cNvSpPr/>
              <p:nvPr/>
            </p:nvSpPr>
            <p:spPr>
              <a:xfrm>
                <a:off x="7649079" y="406191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0" name="object 400"/>
              <p:cNvSpPr/>
              <p:nvPr/>
            </p:nvSpPr>
            <p:spPr>
              <a:xfrm>
                <a:off x="7526484" y="410455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1" name="object 401"/>
              <p:cNvSpPr/>
              <p:nvPr/>
            </p:nvSpPr>
            <p:spPr>
              <a:xfrm>
                <a:off x="7520215" y="410806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2" name="object 402"/>
              <p:cNvSpPr/>
              <p:nvPr/>
            </p:nvSpPr>
            <p:spPr>
              <a:xfrm>
                <a:off x="7526484" y="404135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3" name="object 403"/>
              <p:cNvSpPr/>
              <p:nvPr/>
            </p:nvSpPr>
            <p:spPr>
              <a:xfrm>
                <a:off x="7520215" y="404486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4" name="object 404"/>
              <p:cNvSpPr/>
              <p:nvPr/>
            </p:nvSpPr>
            <p:spPr>
              <a:xfrm>
                <a:off x="7449168" y="403314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5" name="object 405"/>
              <p:cNvSpPr/>
              <p:nvPr/>
            </p:nvSpPr>
            <p:spPr>
              <a:xfrm>
                <a:off x="7449165" y="402493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6" name="object 406"/>
              <p:cNvSpPr/>
              <p:nvPr/>
            </p:nvSpPr>
            <p:spPr>
              <a:xfrm>
                <a:off x="7526484" y="407295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7" name="object 407"/>
              <p:cNvSpPr/>
              <p:nvPr/>
            </p:nvSpPr>
            <p:spPr>
              <a:xfrm>
                <a:off x="7520215" y="407646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8" name="object 408"/>
              <p:cNvSpPr/>
              <p:nvPr/>
            </p:nvSpPr>
            <p:spPr>
              <a:xfrm>
                <a:off x="7449168" y="406474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9" name="object 409"/>
              <p:cNvSpPr/>
              <p:nvPr/>
            </p:nvSpPr>
            <p:spPr>
              <a:xfrm>
                <a:off x="7449165" y="405652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0" name="object 410"/>
              <p:cNvSpPr/>
              <p:nvPr/>
            </p:nvSpPr>
            <p:spPr>
              <a:xfrm>
                <a:off x="7449168" y="409633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1" name="object 411"/>
              <p:cNvSpPr/>
              <p:nvPr/>
            </p:nvSpPr>
            <p:spPr>
              <a:xfrm>
                <a:off x="7449165" y="408812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2" name="object 412"/>
              <p:cNvSpPr/>
              <p:nvPr/>
            </p:nvSpPr>
            <p:spPr>
              <a:xfrm>
                <a:off x="7526687" y="411278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3" name="object 413"/>
              <p:cNvSpPr/>
              <p:nvPr/>
            </p:nvSpPr>
            <p:spPr>
              <a:xfrm>
                <a:off x="7655555" y="415513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4" name="object 414"/>
              <p:cNvSpPr/>
              <p:nvPr/>
            </p:nvSpPr>
            <p:spPr>
              <a:xfrm>
                <a:off x="7649289" y="41560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5" name="object 415"/>
              <p:cNvSpPr/>
              <p:nvPr/>
            </p:nvSpPr>
            <p:spPr>
              <a:xfrm>
                <a:off x="7526687" y="419872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6" name="object 416"/>
              <p:cNvSpPr/>
              <p:nvPr/>
            </p:nvSpPr>
            <p:spPr>
              <a:xfrm>
                <a:off x="7520416" y="420221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7" name="object 417"/>
              <p:cNvSpPr/>
              <p:nvPr/>
            </p:nvSpPr>
            <p:spPr>
              <a:xfrm>
                <a:off x="7526687" y="413553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8" name="object 418"/>
              <p:cNvSpPr/>
              <p:nvPr/>
            </p:nvSpPr>
            <p:spPr>
              <a:xfrm>
                <a:off x="7520416" y="413901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9" name="object 419"/>
              <p:cNvSpPr/>
              <p:nvPr/>
            </p:nvSpPr>
            <p:spPr>
              <a:xfrm>
                <a:off x="7449370" y="412731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0" name="object 420"/>
              <p:cNvSpPr/>
              <p:nvPr/>
            </p:nvSpPr>
            <p:spPr>
              <a:xfrm>
                <a:off x="7449368" y="411910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1" name="object 421"/>
              <p:cNvSpPr/>
              <p:nvPr/>
            </p:nvSpPr>
            <p:spPr>
              <a:xfrm>
                <a:off x="7526687" y="416712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2" name="object 422"/>
              <p:cNvSpPr/>
              <p:nvPr/>
            </p:nvSpPr>
            <p:spPr>
              <a:xfrm>
                <a:off x="7520416" y="417060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3" name="object 423"/>
              <p:cNvSpPr/>
              <p:nvPr/>
            </p:nvSpPr>
            <p:spPr>
              <a:xfrm>
                <a:off x="7449370" y="415891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4" name="object 424"/>
              <p:cNvSpPr/>
              <p:nvPr/>
            </p:nvSpPr>
            <p:spPr>
              <a:xfrm>
                <a:off x="7449368" y="415070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5" name="object 425"/>
              <p:cNvSpPr/>
              <p:nvPr/>
            </p:nvSpPr>
            <p:spPr>
              <a:xfrm>
                <a:off x="7449370" y="419050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6" name="object 426"/>
              <p:cNvSpPr/>
              <p:nvPr/>
            </p:nvSpPr>
            <p:spPr>
              <a:xfrm>
                <a:off x="7449368" y="418229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7" name="object 427"/>
              <p:cNvSpPr/>
              <p:nvPr/>
            </p:nvSpPr>
            <p:spPr>
              <a:xfrm>
                <a:off x="7526687" y="420788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8" name="object 428"/>
              <p:cNvSpPr/>
              <p:nvPr/>
            </p:nvSpPr>
            <p:spPr>
              <a:xfrm>
                <a:off x="7655555" y="425023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9" name="object 429"/>
              <p:cNvSpPr/>
              <p:nvPr/>
            </p:nvSpPr>
            <p:spPr>
              <a:xfrm>
                <a:off x="7649289" y="425118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0" name="object 430"/>
              <p:cNvSpPr/>
              <p:nvPr/>
            </p:nvSpPr>
            <p:spPr>
              <a:xfrm>
                <a:off x="7526687" y="429382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1" name="object 431"/>
              <p:cNvSpPr/>
              <p:nvPr/>
            </p:nvSpPr>
            <p:spPr>
              <a:xfrm>
                <a:off x="7520416" y="429733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2" name="object 432"/>
              <p:cNvSpPr/>
              <p:nvPr/>
            </p:nvSpPr>
            <p:spPr>
              <a:xfrm>
                <a:off x="7526687" y="42306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3" name="object 433"/>
              <p:cNvSpPr/>
              <p:nvPr/>
            </p:nvSpPr>
            <p:spPr>
              <a:xfrm>
                <a:off x="7520416" y="423413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4" name="object 434"/>
              <p:cNvSpPr/>
              <p:nvPr/>
            </p:nvSpPr>
            <p:spPr>
              <a:xfrm>
                <a:off x="7449370" y="422241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5" name="object 435"/>
              <p:cNvSpPr/>
              <p:nvPr/>
            </p:nvSpPr>
            <p:spPr>
              <a:xfrm>
                <a:off x="7449368" y="421420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6" name="object 436"/>
              <p:cNvSpPr/>
              <p:nvPr/>
            </p:nvSpPr>
            <p:spPr>
              <a:xfrm>
                <a:off x="7526687" y="426222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7" name="object 437"/>
              <p:cNvSpPr/>
              <p:nvPr/>
            </p:nvSpPr>
            <p:spPr>
              <a:xfrm>
                <a:off x="7520416" y="426573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8" name="object 438"/>
              <p:cNvSpPr/>
              <p:nvPr/>
            </p:nvSpPr>
            <p:spPr>
              <a:xfrm>
                <a:off x="7449370" y="425401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9" name="object 439"/>
              <p:cNvSpPr/>
              <p:nvPr/>
            </p:nvSpPr>
            <p:spPr>
              <a:xfrm>
                <a:off x="7449368" y="424580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0" name="object 440"/>
              <p:cNvSpPr/>
              <p:nvPr/>
            </p:nvSpPr>
            <p:spPr>
              <a:xfrm>
                <a:off x="7449370" y="428560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1" name="object 441"/>
              <p:cNvSpPr/>
              <p:nvPr/>
            </p:nvSpPr>
            <p:spPr>
              <a:xfrm>
                <a:off x="7449368" y="427739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2" name="object 442"/>
              <p:cNvSpPr/>
              <p:nvPr/>
            </p:nvSpPr>
            <p:spPr>
              <a:xfrm>
                <a:off x="7526687" y="430267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3" name="object 443"/>
              <p:cNvSpPr/>
              <p:nvPr/>
            </p:nvSpPr>
            <p:spPr>
              <a:xfrm>
                <a:off x="7655555" y="434502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4" name="object 444"/>
              <p:cNvSpPr/>
              <p:nvPr/>
            </p:nvSpPr>
            <p:spPr>
              <a:xfrm>
                <a:off x="7649289" y="434598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5" name="object 445"/>
              <p:cNvSpPr/>
              <p:nvPr/>
            </p:nvSpPr>
            <p:spPr>
              <a:xfrm>
                <a:off x="7526687" y="438861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6" name="object 446"/>
              <p:cNvSpPr/>
              <p:nvPr/>
            </p:nvSpPr>
            <p:spPr>
              <a:xfrm>
                <a:off x="7520416" y="439212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7" name="object 447"/>
              <p:cNvSpPr/>
              <p:nvPr/>
            </p:nvSpPr>
            <p:spPr>
              <a:xfrm>
                <a:off x="7526687" y="432542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8" name="object 448"/>
              <p:cNvSpPr/>
              <p:nvPr/>
            </p:nvSpPr>
            <p:spPr>
              <a:xfrm>
                <a:off x="7520416" y="432893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9" name="object 449"/>
              <p:cNvSpPr/>
              <p:nvPr/>
            </p:nvSpPr>
            <p:spPr>
              <a:xfrm>
                <a:off x="7449370" y="431720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0" name="object 450"/>
              <p:cNvSpPr/>
              <p:nvPr/>
            </p:nvSpPr>
            <p:spPr>
              <a:xfrm>
                <a:off x="7449368" y="430899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1" name="object 451"/>
              <p:cNvSpPr/>
              <p:nvPr/>
            </p:nvSpPr>
            <p:spPr>
              <a:xfrm>
                <a:off x="7526687" y="435701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2" name="object 452"/>
              <p:cNvSpPr/>
              <p:nvPr/>
            </p:nvSpPr>
            <p:spPr>
              <a:xfrm>
                <a:off x="7520416" y="436052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3" name="object 453"/>
              <p:cNvSpPr/>
              <p:nvPr/>
            </p:nvSpPr>
            <p:spPr>
              <a:xfrm>
                <a:off x="7449370" y="434880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4" name="object 454"/>
              <p:cNvSpPr/>
              <p:nvPr/>
            </p:nvSpPr>
            <p:spPr>
              <a:xfrm>
                <a:off x="7449368" y="434059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5" name="object 455"/>
              <p:cNvSpPr/>
              <p:nvPr/>
            </p:nvSpPr>
            <p:spPr>
              <a:xfrm>
                <a:off x="7449370" y="438040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6" name="object 456"/>
              <p:cNvSpPr/>
              <p:nvPr/>
            </p:nvSpPr>
            <p:spPr>
              <a:xfrm>
                <a:off x="7449368" y="437218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7" name="object 457"/>
              <p:cNvSpPr/>
              <p:nvPr/>
            </p:nvSpPr>
            <p:spPr>
              <a:xfrm>
                <a:off x="7526687" y="439777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8" name="object 458"/>
              <p:cNvSpPr/>
              <p:nvPr/>
            </p:nvSpPr>
            <p:spPr>
              <a:xfrm>
                <a:off x="7655555" y="444012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9" name="object 459"/>
              <p:cNvSpPr/>
              <p:nvPr/>
            </p:nvSpPr>
            <p:spPr>
              <a:xfrm>
                <a:off x="7649289" y="444108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0" name="object 460"/>
              <p:cNvSpPr/>
              <p:nvPr/>
            </p:nvSpPr>
            <p:spPr>
              <a:xfrm>
                <a:off x="7526687" y="448371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1" name="object 461"/>
              <p:cNvSpPr/>
              <p:nvPr/>
            </p:nvSpPr>
            <p:spPr>
              <a:xfrm>
                <a:off x="7520416" y="44872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2" name="object 462"/>
              <p:cNvSpPr/>
              <p:nvPr/>
            </p:nvSpPr>
            <p:spPr>
              <a:xfrm>
                <a:off x="7526687" y="442052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3" name="object 463"/>
              <p:cNvSpPr/>
              <p:nvPr/>
            </p:nvSpPr>
            <p:spPr>
              <a:xfrm>
                <a:off x="7520416" y="442403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4" name="object 464"/>
              <p:cNvSpPr/>
              <p:nvPr/>
            </p:nvSpPr>
            <p:spPr>
              <a:xfrm>
                <a:off x="7449370" y="441230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5" name="object 465"/>
              <p:cNvSpPr/>
              <p:nvPr/>
            </p:nvSpPr>
            <p:spPr>
              <a:xfrm>
                <a:off x="7449368" y="440409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6" name="object 466"/>
              <p:cNvSpPr/>
              <p:nvPr/>
            </p:nvSpPr>
            <p:spPr>
              <a:xfrm>
                <a:off x="7526687" y="445211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7" name="object 467"/>
              <p:cNvSpPr/>
              <p:nvPr/>
            </p:nvSpPr>
            <p:spPr>
              <a:xfrm>
                <a:off x="7520416" y="445562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8" name="object 468"/>
              <p:cNvSpPr/>
              <p:nvPr/>
            </p:nvSpPr>
            <p:spPr>
              <a:xfrm>
                <a:off x="7449370" y="444390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9" name="object 469"/>
              <p:cNvSpPr/>
              <p:nvPr/>
            </p:nvSpPr>
            <p:spPr>
              <a:xfrm>
                <a:off x="7449368" y="443569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0" name="object 470"/>
              <p:cNvSpPr/>
              <p:nvPr/>
            </p:nvSpPr>
            <p:spPr>
              <a:xfrm>
                <a:off x="7449370" y="447549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1" name="object 471"/>
              <p:cNvSpPr/>
              <p:nvPr/>
            </p:nvSpPr>
            <p:spPr>
              <a:xfrm>
                <a:off x="7449368" y="446728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2" name="object 472"/>
              <p:cNvSpPr/>
              <p:nvPr/>
            </p:nvSpPr>
            <p:spPr>
              <a:xfrm>
                <a:off x="7526888" y="4491946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70" y="30535"/>
                    </a:lnTo>
                    <a:lnTo>
                      <a:pt x="171298" y="51768"/>
                    </a:lnTo>
                    <a:lnTo>
                      <a:pt x="170766" y="76955"/>
                    </a:lnTo>
                    <a:lnTo>
                      <a:pt x="164039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3" name="object 473"/>
              <p:cNvSpPr/>
              <p:nvPr/>
            </p:nvSpPr>
            <p:spPr>
              <a:xfrm>
                <a:off x="7655755" y="453429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4" name="object 474"/>
              <p:cNvSpPr/>
              <p:nvPr/>
            </p:nvSpPr>
            <p:spPr>
              <a:xfrm>
                <a:off x="7649489" y="45352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5" name="object 475"/>
              <p:cNvSpPr/>
              <p:nvPr/>
            </p:nvSpPr>
            <p:spPr>
              <a:xfrm>
                <a:off x="7526888" y="457788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6" name="object 476"/>
              <p:cNvSpPr/>
              <p:nvPr/>
            </p:nvSpPr>
            <p:spPr>
              <a:xfrm>
                <a:off x="7520616" y="458136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7" name="object 477"/>
              <p:cNvSpPr/>
              <p:nvPr/>
            </p:nvSpPr>
            <p:spPr>
              <a:xfrm>
                <a:off x="7526888" y="45146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8" name="object 478"/>
              <p:cNvSpPr/>
              <p:nvPr/>
            </p:nvSpPr>
            <p:spPr>
              <a:xfrm>
                <a:off x="7520616" y="451817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9" name="object 479"/>
              <p:cNvSpPr/>
              <p:nvPr/>
            </p:nvSpPr>
            <p:spPr>
              <a:xfrm>
                <a:off x="7449569" y="450647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0" name="object 480"/>
              <p:cNvSpPr/>
              <p:nvPr/>
            </p:nvSpPr>
            <p:spPr>
              <a:xfrm>
                <a:off x="7449570" y="449826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1" name="object 481"/>
              <p:cNvSpPr/>
              <p:nvPr/>
            </p:nvSpPr>
            <p:spPr>
              <a:xfrm>
                <a:off x="7526888" y="454629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2" name="object 482"/>
              <p:cNvSpPr/>
              <p:nvPr/>
            </p:nvSpPr>
            <p:spPr>
              <a:xfrm>
                <a:off x="7520616" y="454976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3" name="object 483"/>
              <p:cNvSpPr/>
              <p:nvPr/>
            </p:nvSpPr>
            <p:spPr>
              <a:xfrm>
                <a:off x="7449569" y="453807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4" name="object 484"/>
              <p:cNvSpPr/>
              <p:nvPr/>
            </p:nvSpPr>
            <p:spPr>
              <a:xfrm>
                <a:off x="7449570" y="452986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5" name="object 485"/>
              <p:cNvSpPr/>
              <p:nvPr/>
            </p:nvSpPr>
            <p:spPr>
              <a:xfrm>
                <a:off x="7449569" y="456967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6" name="object 486"/>
              <p:cNvSpPr/>
              <p:nvPr/>
            </p:nvSpPr>
            <p:spPr>
              <a:xfrm>
                <a:off x="7449570" y="456145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7" name="object 487"/>
              <p:cNvSpPr/>
              <p:nvPr/>
            </p:nvSpPr>
            <p:spPr>
              <a:xfrm>
                <a:off x="7526888" y="458704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81"/>
                    </a:lnTo>
                    <a:lnTo>
                      <a:pt x="141781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8" name="object 488"/>
              <p:cNvSpPr/>
              <p:nvPr/>
            </p:nvSpPr>
            <p:spPr>
              <a:xfrm>
                <a:off x="7655755" y="462939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9" name="object 489"/>
              <p:cNvSpPr/>
              <p:nvPr/>
            </p:nvSpPr>
            <p:spPr>
              <a:xfrm>
                <a:off x="7649489" y="463035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0" name="object 490"/>
              <p:cNvSpPr/>
              <p:nvPr/>
            </p:nvSpPr>
            <p:spPr>
              <a:xfrm>
                <a:off x="7526888" y="467298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1" name="object 491"/>
              <p:cNvSpPr/>
              <p:nvPr/>
            </p:nvSpPr>
            <p:spPr>
              <a:xfrm>
                <a:off x="7520616" y="467650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2" name="object 492"/>
              <p:cNvSpPr/>
              <p:nvPr/>
            </p:nvSpPr>
            <p:spPr>
              <a:xfrm>
                <a:off x="7526888" y="460979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3" name="object 493"/>
              <p:cNvSpPr/>
              <p:nvPr/>
            </p:nvSpPr>
            <p:spPr>
              <a:xfrm>
                <a:off x="7520616" y="461330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4" name="object 494"/>
              <p:cNvSpPr/>
              <p:nvPr/>
            </p:nvSpPr>
            <p:spPr>
              <a:xfrm>
                <a:off x="7449569" y="460157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5" name="object 495"/>
              <p:cNvSpPr/>
              <p:nvPr/>
            </p:nvSpPr>
            <p:spPr>
              <a:xfrm>
                <a:off x="7449570" y="459336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6" name="object 496"/>
              <p:cNvSpPr/>
              <p:nvPr/>
            </p:nvSpPr>
            <p:spPr>
              <a:xfrm>
                <a:off x="7526888" y="464138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7" name="object 497"/>
              <p:cNvSpPr/>
              <p:nvPr/>
            </p:nvSpPr>
            <p:spPr>
              <a:xfrm>
                <a:off x="7520616" y="46448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8" name="object 498"/>
              <p:cNvSpPr/>
              <p:nvPr/>
            </p:nvSpPr>
            <p:spPr>
              <a:xfrm>
                <a:off x="7449569" y="463317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9" name="object 499"/>
              <p:cNvSpPr/>
              <p:nvPr/>
            </p:nvSpPr>
            <p:spPr>
              <a:xfrm>
                <a:off x="7449570" y="462496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0" name="object 500"/>
              <p:cNvSpPr/>
              <p:nvPr/>
            </p:nvSpPr>
            <p:spPr>
              <a:xfrm>
                <a:off x="7449569" y="466476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1" name="object 501"/>
              <p:cNvSpPr/>
              <p:nvPr/>
            </p:nvSpPr>
            <p:spPr>
              <a:xfrm>
                <a:off x="7449570" y="465655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2" name="object 502"/>
              <p:cNvSpPr/>
              <p:nvPr/>
            </p:nvSpPr>
            <p:spPr>
              <a:xfrm>
                <a:off x="7526888" y="468183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81"/>
                    </a:lnTo>
                    <a:lnTo>
                      <a:pt x="141781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3" name="object 503"/>
              <p:cNvSpPr/>
              <p:nvPr/>
            </p:nvSpPr>
            <p:spPr>
              <a:xfrm>
                <a:off x="7655755" y="472418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4" name="object 504"/>
              <p:cNvSpPr/>
              <p:nvPr/>
            </p:nvSpPr>
            <p:spPr>
              <a:xfrm>
                <a:off x="7649489" y="472514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5" name="object 505"/>
              <p:cNvSpPr/>
              <p:nvPr/>
            </p:nvSpPr>
            <p:spPr>
              <a:xfrm>
                <a:off x="7526888" y="476777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6" name="object 506"/>
              <p:cNvSpPr/>
              <p:nvPr/>
            </p:nvSpPr>
            <p:spPr>
              <a:xfrm>
                <a:off x="7520616" y="477128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7" name="object 507"/>
              <p:cNvSpPr/>
              <p:nvPr/>
            </p:nvSpPr>
            <p:spPr>
              <a:xfrm>
                <a:off x="7526888" y="470458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8" name="object 508"/>
              <p:cNvSpPr/>
              <p:nvPr/>
            </p:nvSpPr>
            <p:spPr>
              <a:xfrm>
                <a:off x="7520616" y="470809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9" name="object 509"/>
              <p:cNvSpPr/>
              <p:nvPr/>
            </p:nvSpPr>
            <p:spPr>
              <a:xfrm>
                <a:off x="7449569" y="469636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0" name="object 510"/>
              <p:cNvSpPr/>
              <p:nvPr/>
            </p:nvSpPr>
            <p:spPr>
              <a:xfrm>
                <a:off x="7449570" y="468815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1" name="object 511"/>
              <p:cNvSpPr/>
              <p:nvPr/>
            </p:nvSpPr>
            <p:spPr>
              <a:xfrm>
                <a:off x="7526888" y="473617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2" name="object 512"/>
              <p:cNvSpPr/>
              <p:nvPr/>
            </p:nvSpPr>
            <p:spPr>
              <a:xfrm>
                <a:off x="7520616" y="473968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3" name="object 513"/>
              <p:cNvSpPr/>
              <p:nvPr/>
            </p:nvSpPr>
            <p:spPr>
              <a:xfrm>
                <a:off x="7449569" y="472796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4" name="object 514"/>
              <p:cNvSpPr/>
              <p:nvPr/>
            </p:nvSpPr>
            <p:spPr>
              <a:xfrm>
                <a:off x="7449570" y="471975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5" name="object 515"/>
              <p:cNvSpPr/>
              <p:nvPr/>
            </p:nvSpPr>
            <p:spPr>
              <a:xfrm>
                <a:off x="7449569" y="475956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6" name="object 516"/>
              <p:cNvSpPr/>
              <p:nvPr/>
            </p:nvSpPr>
            <p:spPr>
              <a:xfrm>
                <a:off x="7449570" y="47513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7" name="object 517"/>
              <p:cNvSpPr/>
              <p:nvPr/>
            </p:nvSpPr>
            <p:spPr>
              <a:xfrm>
                <a:off x="7526888" y="477693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97"/>
                    </a:lnTo>
                    <a:lnTo>
                      <a:pt x="141781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8" name="object 518"/>
              <p:cNvSpPr/>
              <p:nvPr/>
            </p:nvSpPr>
            <p:spPr>
              <a:xfrm>
                <a:off x="7655755" y="481928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9" name="object 519"/>
              <p:cNvSpPr/>
              <p:nvPr/>
            </p:nvSpPr>
            <p:spPr>
              <a:xfrm>
                <a:off x="7649489" y="482024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0" name="object 520"/>
              <p:cNvSpPr/>
              <p:nvPr/>
            </p:nvSpPr>
            <p:spPr>
              <a:xfrm>
                <a:off x="7526888" y="486287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1" name="object 521"/>
              <p:cNvSpPr/>
              <p:nvPr/>
            </p:nvSpPr>
            <p:spPr>
              <a:xfrm>
                <a:off x="7520616" y="486638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2" name="object 522"/>
              <p:cNvSpPr/>
              <p:nvPr/>
            </p:nvSpPr>
            <p:spPr>
              <a:xfrm>
                <a:off x="7526888" y="479968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3" name="object 523"/>
              <p:cNvSpPr/>
              <p:nvPr/>
            </p:nvSpPr>
            <p:spPr>
              <a:xfrm>
                <a:off x="7520616" y="48031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05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5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4" name="object 524"/>
              <p:cNvSpPr/>
              <p:nvPr/>
            </p:nvSpPr>
            <p:spPr>
              <a:xfrm>
                <a:off x="7449569" y="479146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5" name="object 525"/>
              <p:cNvSpPr/>
              <p:nvPr/>
            </p:nvSpPr>
            <p:spPr>
              <a:xfrm>
                <a:off x="7449570" y="478325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6" name="object 526"/>
              <p:cNvSpPr/>
              <p:nvPr/>
            </p:nvSpPr>
            <p:spPr>
              <a:xfrm>
                <a:off x="7526888" y="483127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7" name="object 527"/>
              <p:cNvSpPr/>
              <p:nvPr/>
            </p:nvSpPr>
            <p:spPr>
              <a:xfrm>
                <a:off x="7520616" y="483478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8" name="object 528"/>
              <p:cNvSpPr/>
              <p:nvPr/>
            </p:nvSpPr>
            <p:spPr>
              <a:xfrm>
                <a:off x="7449569" y="48230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9" name="object 529"/>
              <p:cNvSpPr/>
              <p:nvPr/>
            </p:nvSpPr>
            <p:spPr>
              <a:xfrm>
                <a:off x="7449570" y="481485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0" name="object 530"/>
              <p:cNvSpPr/>
              <p:nvPr/>
            </p:nvSpPr>
            <p:spPr>
              <a:xfrm>
                <a:off x="7449569" y="485465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1" name="object 531"/>
              <p:cNvSpPr/>
              <p:nvPr/>
            </p:nvSpPr>
            <p:spPr>
              <a:xfrm>
                <a:off x="7449570" y="484644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2" name="object 532"/>
              <p:cNvSpPr/>
              <p:nvPr/>
            </p:nvSpPr>
            <p:spPr>
              <a:xfrm>
                <a:off x="7526888" y="487141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81"/>
                    </a:lnTo>
                    <a:lnTo>
                      <a:pt x="141781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3" name="object 533"/>
              <p:cNvSpPr/>
              <p:nvPr/>
            </p:nvSpPr>
            <p:spPr>
              <a:xfrm>
                <a:off x="7655755" y="4913767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4" name="object 534"/>
              <p:cNvSpPr/>
              <p:nvPr/>
            </p:nvSpPr>
            <p:spPr>
              <a:xfrm>
                <a:off x="7649489" y="491471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5" name="object 535"/>
              <p:cNvSpPr/>
              <p:nvPr/>
            </p:nvSpPr>
            <p:spPr>
              <a:xfrm>
                <a:off x="7526888" y="495735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6" name="object 536"/>
              <p:cNvSpPr/>
              <p:nvPr/>
            </p:nvSpPr>
            <p:spPr>
              <a:xfrm>
                <a:off x="7520616" y="496086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7" name="object 537"/>
              <p:cNvSpPr/>
              <p:nvPr/>
            </p:nvSpPr>
            <p:spPr>
              <a:xfrm>
                <a:off x="7526888" y="489416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8" name="object 538"/>
              <p:cNvSpPr/>
              <p:nvPr/>
            </p:nvSpPr>
            <p:spPr>
              <a:xfrm>
                <a:off x="7520616" y="489767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9" name="object 539"/>
              <p:cNvSpPr/>
              <p:nvPr/>
            </p:nvSpPr>
            <p:spPr>
              <a:xfrm>
                <a:off x="7449569" y="488594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0" name="object 540"/>
              <p:cNvSpPr/>
              <p:nvPr/>
            </p:nvSpPr>
            <p:spPr>
              <a:xfrm>
                <a:off x="7449570" y="487773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1" name="object 541"/>
              <p:cNvSpPr/>
              <p:nvPr/>
            </p:nvSpPr>
            <p:spPr>
              <a:xfrm>
                <a:off x="7526888" y="492576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2" name="object 542"/>
              <p:cNvSpPr/>
              <p:nvPr/>
            </p:nvSpPr>
            <p:spPr>
              <a:xfrm>
                <a:off x="7520616" y="492927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3" name="object 543"/>
              <p:cNvSpPr/>
              <p:nvPr/>
            </p:nvSpPr>
            <p:spPr>
              <a:xfrm>
                <a:off x="7449569" y="491754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4" name="object 544"/>
              <p:cNvSpPr/>
              <p:nvPr/>
            </p:nvSpPr>
            <p:spPr>
              <a:xfrm>
                <a:off x="7449570" y="490933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5" name="object 545"/>
              <p:cNvSpPr/>
              <p:nvPr/>
            </p:nvSpPr>
            <p:spPr>
              <a:xfrm>
                <a:off x="7449569" y="494913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6" name="object 546"/>
              <p:cNvSpPr/>
              <p:nvPr/>
            </p:nvSpPr>
            <p:spPr>
              <a:xfrm>
                <a:off x="7449570" y="494092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7" name="object 547"/>
              <p:cNvSpPr/>
              <p:nvPr/>
            </p:nvSpPr>
            <p:spPr>
              <a:xfrm>
                <a:off x="7526888" y="496651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97"/>
                    </a:lnTo>
                    <a:lnTo>
                      <a:pt x="141781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8" name="object 548"/>
              <p:cNvSpPr/>
              <p:nvPr/>
            </p:nvSpPr>
            <p:spPr>
              <a:xfrm>
                <a:off x="7655755" y="500886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9" name="object 549"/>
              <p:cNvSpPr/>
              <p:nvPr/>
            </p:nvSpPr>
            <p:spPr>
              <a:xfrm>
                <a:off x="7649489" y="500981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0" name="object 550"/>
              <p:cNvSpPr/>
              <p:nvPr/>
            </p:nvSpPr>
            <p:spPr>
              <a:xfrm>
                <a:off x="7526888" y="505245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1" name="object 551"/>
              <p:cNvSpPr/>
              <p:nvPr/>
            </p:nvSpPr>
            <p:spPr>
              <a:xfrm>
                <a:off x="7520616" y="505596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2" name="object 552"/>
              <p:cNvSpPr/>
              <p:nvPr/>
            </p:nvSpPr>
            <p:spPr>
              <a:xfrm>
                <a:off x="7526888" y="498926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3" name="object 553"/>
              <p:cNvSpPr/>
              <p:nvPr/>
            </p:nvSpPr>
            <p:spPr>
              <a:xfrm>
                <a:off x="7520616" y="499277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4" name="object 554"/>
              <p:cNvSpPr/>
              <p:nvPr/>
            </p:nvSpPr>
            <p:spPr>
              <a:xfrm>
                <a:off x="7449569" y="498104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5" name="object 555"/>
              <p:cNvSpPr/>
              <p:nvPr/>
            </p:nvSpPr>
            <p:spPr>
              <a:xfrm>
                <a:off x="7449570" y="497283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6" name="object 556"/>
              <p:cNvSpPr/>
              <p:nvPr/>
            </p:nvSpPr>
            <p:spPr>
              <a:xfrm>
                <a:off x="7526888" y="502085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7" name="object 557"/>
              <p:cNvSpPr/>
              <p:nvPr/>
            </p:nvSpPr>
            <p:spPr>
              <a:xfrm>
                <a:off x="7520616" y="502437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8" name="object 558"/>
              <p:cNvSpPr/>
              <p:nvPr/>
            </p:nvSpPr>
            <p:spPr>
              <a:xfrm>
                <a:off x="7449569" y="501264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9" name="object 559"/>
              <p:cNvSpPr/>
              <p:nvPr/>
            </p:nvSpPr>
            <p:spPr>
              <a:xfrm>
                <a:off x="7449570" y="500443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0" name="object 560"/>
              <p:cNvSpPr/>
              <p:nvPr/>
            </p:nvSpPr>
            <p:spPr>
              <a:xfrm>
                <a:off x="7449569" y="504423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1" name="object 561"/>
              <p:cNvSpPr/>
              <p:nvPr/>
            </p:nvSpPr>
            <p:spPr>
              <a:xfrm>
                <a:off x="7449570" y="503602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2" name="object 562"/>
              <p:cNvSpPr/>
              <p:nvPr/>
            </p:nvSpPr>
            <p:spPr>
              <a:xfrm>
                <a:off x="7526888" y="506130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97"/>
                    </a:lnTo>
                    <a:lnTo>
                      <a:pt x="141781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3" name="object 563"/>
              <p:cNvSpPr/>
              <p:nvPr/>
            </p:nvSpPr>
            <p:spPr>
              <a:xfrm>
                <a:off x="7655755" y="510365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4" name="object 564"/>
              <p:cNvSpPr/>
              <p:nvPr/>
            </p:nvSpPr>
            <p:spPr>
              <a:xfrm>
                <a:off x="7649489" y="510461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5" name="object 565"/>
              <p:cNvSpPr/>
              <p:nvPr/>
            </p:nvSpPr>
            <p:spPr>
              <a:xfrm>
                <a:off x="7526888" y="514724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6" name="object 566"/>
              <p:cNvSpPr/>
              <p:nvPr/>
            </p:nvSpPr>
            <p:spPr>
              <a:xfrm>
                <a:off x="7520616" y="51507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7" name="object 567"/>
              <p:cNvSpPr/>
              <p:nvPr/>
            </p:nvSpPr>
            <p:spPr>
              <a:xfrm>
                <a:off x="7526888" y="508405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8" name="object 568"/>
              <p:cNvSpPr/>
              <p:nvPr/>
            </p:nvSpPr>
            <p:spPr>
              <a:xfrm>
                <a:off x="7520616" y="508756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9" name="object 569"/>
              <p:cNvSpPr/>
              <p:nvPr/>
            </p:nvSpPr>
            <p:spPr>
              <a:xfrm>
                <a:off x="7449569" y="507583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0" name="object 570"/>
              <p:cNvSpPr/>
              <p:nvPr/>
            </p:nvSpPr>
            <p:spPr>
              <a:xfrm>
                <a:off x="7449570" y="506762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1" name="object 571"/>
              <p:cNvSpPr/>
              <p:nvPr/>
            </p:nvSpPr>
            <p:spPr>
              <a:xfrm>
                <a:off x="7526888" y="511564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2" name="object 572"/>
              <p:cNvSpPr/>
              <p:nvPr/>
            </p:nvSpPr>
            <p:spPr>
              <a:xfrm>
                <a:off x="7520616" y="511916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3" name="object 573"/>
              <p:cNvSpPr/>
              <p:nvPr/>
            </p:nvSpPr>
            <p:spPr>
              <a:xfrm>
                <a:off x="7449569" y="510743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4" name="object 574"/>
              <p:cNvSpPr/>
              <p:nvPr/>
            </p:nvSpPr>
            <p:spPr>
              <a:xfrm>
                <a:off x="7449570" y="509922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5" name="object 575"/>
              <p:cNvSpPr/>
              <p:nvPr/>
            </p:nvSpPr>
            <p:spPr>
              <a:xfrm>
                <a:off x="7449569" y="513902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6" name="object 576"/>
              <p:cNvSpPr/>
              <p:nvPr/>
            </p:nvSpPr>
            <p:spPr>
              <a:xfrm>
                <a:off x="7449570" y="513081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7" name="object 577"/>
              <p:cNvSpPr/>
              <p:nvPr/>
            </p:nvSpPr>
            <p:spPr>
              <a:xfrm>
                <a:off x="7526888" y="515643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70" y="30518"/>
                    </a:lnTo>
                    <a:lnTo>
                      <a:pt x="171298" y="51753"/>
                    </a:lnTo>
                    <a:lnTo>
                      <a:pt x="170766" y="76955"/>
                    </a:lnTo>
                    <a:lnTo>
                      <a:pt x="164039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8" name="object 578"/>
              <p:cNvSpPr/>
              <p:nvPr/>
            </p:nvSpPr>
            <p:spPr>
              <a:xfrm>
                <a:off x="7655755" y="519875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9" name="object 579"/>
              <p:cNvSpPr/>
              <p:nvPr/>
            </p:nvSpPr>
            <p:spPr>
              <a:xfrm>
                <a:off x="7649489" y="519973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0" name="object 580"/>
              <p:cNvSpPr/>
              <p:nvPr/>
            </p:nvSpPr>
            <p:spPr>
              <a:xfrm>
                <a:off x="7526888" y="524237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1" name="object 581"/>
              <p:cNvSpPr/>
              <p:nvPr/>
            </p:nvSpPr>
            <p:spPr>
              <a:xfrm>
                <a:off x="7520616" y="524585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2" name="object 582"/>
              <p:cNvSpPr/>
              <p:nvPr/>
            </p:nvSpPr>
            <p:spPr>
              <a:xfrm>
                <a:off x="7526888" y="517917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3" name="object 583"/>
              <p:cNvSpPr/>
              <p:nvPr/>
            </p:nvSpPr>
            <p:spPr>
              <a:xfrm>
                <a:off x="7520616" y="51826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4" name="object 584"/>
              <p:cNvSpPr/>
              <p:nvPr/>
            </p:nvSpPr>
            <p:spPr>
              <a:xfrm>
                <a:off x="7449569" y="51709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5" name="object 585"/>
              <p:cNvSpPr/>
              <p:nvPr/>
            </p:nvSpPr>
            <p:spPr>
              <a:xfrm>
                <a:off x="7449570" y="516275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6" name="object 586"/>
              <p:cNvSpPr/>
              <p:nvPr/>
            </p:nvSpPr>
            <p:spPr>
              <a:xfrm>
                <a:off x="7526888" y="521077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7" name="object 587"/>
              <p:cNvSpPr/>
              <p:nvPr/>
            </p:nvSpPr>
            <p:spPr>
              <a:xfrm>
                <a:off x="7520616" y="521426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8" name="object 588"/>
              <p:cNvSpPr/>
              <p:nvPr/>
            </p:nvSpPr>
            <p:spPr>
              <a:xfrm>
                <a:off x="7449569" y="520256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9" name="object 589"/>
              <p:cNvSpPr/>
              <p:nvPr/>
            </p:nvSpPr>
            <p:spPr>
              <a:xfrm>
                <a:off x="7449570" y="51943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0" name="object 590"/>
              <p:cNvSpPr/>
              <p:nvPr/>
            </p:nvSpPr>
            <p:spPr>
              <a:xfrm>
                <a:off x="7449569" y="523415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1" name="object 591"/>
              <p:cNvSpPr/>
              <p:nvPr/>
            </p:nvSpPr>
            <p:spPr>
              <a:xfrm>
                <a:off x="7449570" y="522594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2" name="object 592"/>
              <p:cNvSpPr/>
              <p:nvPr/>
            </p:nvSpPr>
            <p:spPr>
              <a:xfrm>
                <a:off x="7526687" y="5250576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3" name="object 593"/>
              <p:cNvSpPr/>
              <p:nvPr/>
            </p:nvSpPr>
            <p:spPr>
              <a:xfrm>
                <a:off x="7655555" y="5292927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4" name="object 594"/>
              <p:cNvSpPr/>
              <p:nvPr/>
            </p:nvSpPr>
            <p:spPr>
              <a:xfrm>
                <a:off x="7649289" y="529388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5" name="object 595"/>
              <p:cNvSpPr/>
              <p:nvPr/>
            </p:nvSpPr>
            <p:spPr>
              <a:xfrm>
                <a:off x="7526687" y="533651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6" name="object 596"/>
              <p:cNvSpPr/>
              <p:nvPr/>
            </p:nvSpPr>
            <p:spPr>
              <a:xfrm>
                <a:off x="7520416" y="534003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7" name="object 597"/>
              <p:cNvSpPr/>
              <p:nvPr/>
            </p:nvSpPr>
            <p:spPr>
              <a:xfrm>
                <a:off x="7526687" y="527332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8" name="object 598"/>
              <p:cNvSpPr/>
              <p:nvPr/>
            </p:nvSpPr>
            <p:spPr>
              <a:xfrm>
                <a:off x="7520416" y="527683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9" name="object 599"/>
              <p:cNvSpPr/>
              <p:nvPr/>
            </p:nvSpPr>
            <p:spPr>
              <a:xfrm>
                <a:off x="7449370" y="526511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0" name="object 600"/>
              <p:cNvSpPr/>
              <p:nvPr/>
            </p:nvSpPr>
            <p:spPr>
              <a:xfrm>
                <a:off x="7449368" y="525689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1" name="object 601"/>
              <p:cNvSpPr/>
              <p:nvPr/>
            </p:nvSpPr>
            <p:spPr>
              <a:xfrm>
                <a:off x="7526687" y="530492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2" name="object 602"/>
              <p:cNvSpPr/>
              <p:nvPr/>
            </p:nvSpPr>
            <p:spPr>
              <a:xfrm>
                <a:off x="7520416" y="530843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3" name="object 603"/>
              <p:cNvSpPr/>
              <p:nvPr/>
            </p:nvSpPr>
            <p:spPr>
              <a:xfrm>
                <a:off x="7449370" y="529670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4" name="object 604"/>
              <p:cNvSpPr/>
              <p:nvPr/>
            </p:nvSpPr>
            <p:spPr>
              <a:xfrm>
                <a:off x="7449368" y="528849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5" name="object 605"/>
              <p:cNvSpPr/>
              <p:nvPr/>
            </p:nvSpPr>
            <p:spPr>
              <a:xfrm>
                <a:off x="7449370" y="532829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6" name="object 606"/>
              <p:cNvSpPr/>
              <p:nvPr/>
            </p:nvSpPr>
            <p:spPr>
              <a:xfrm>
                <a:off x="7449368" y="532008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7" name="object 607"/>
              <p:cNvSpPr/>
              <p:nvPr/>
            </p:nvSpPr>
            <p:spPr>
              <a:xfrm>
                <a:off x="7526687" y="534567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8" name="object 608"/>
              <p:cNvSpPr/>
              <p:nvPr/>
            </p:nvSpPr>
            <p:spPr>
              <a:xfrm>
                <a:off x="7655555" y="538802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9" name="object 609"/>
              <p:cNvSpPr/>
              <p:nvPr/>
            </p:nvSpPr>
            <p:spPr>
              <a:xfrm>
                <a:off x="7649289" y="538897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0" name="object 610"/>
              <p:cNvSpPr/>
              <p:nvPr/>
            </p:nvSpPr>
            <p:spPr>
              <a:xfrm>
                <a:off x="7526687" y="543161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1" name="object 611"/>
              <p:cNvSpPr/>
              <p:nvPr/>
            </p:nvSpPr>
            <p:spPr>
              <a:xfrm>
                <a:off x="7520416" y="54351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2" name="object 612"/>
              <p:cNvSpPr/>
              <p:nvPr/>
            </p:nvSpPr>
            <p:spPr>
              <a:xfrm>
                <a:off x="7526687" y="536842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3" name="object 613"/>
              <p:cNvSpPr/>
              <p:nvPr/>
            </p:nvSpPr>
            <p:spPr>
              <a:xfrm>
                <a:off x="7520416" y="53719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4" name="object 614"/>
              <p:cNvSpPr/>
              <p:nvPr/>
            </p:nvSpPr>
            <p:spPr>
              <a:xfrm>
                <a:off x="7449370" y="536020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5" name="object 615"/>
              <p:cNvSpPr/>
              <p:nvPr/>
            </p:nvSpPr>
            <p:spPr>
              <a:xfrm>
                <a:off x="7449368" y="535199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6" name="object 616"/>
              <p:cNvSpPr/>
              <p:nvPr/>
            </p:nvSpPr>
            <p:spPr>
              <a:xfrm>
                <a:off x="7526687" y="540002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7" name="object 617"/>
              <p:cNvSpPr/>
              <p:nvPr/>
            </p:nvSpPr>
            <p:spPr>
              <a:xfrm>
                <a:off x="7520416" y="540353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8" name="object 618"/>
              <p:cNvSpPr/>
              <p:nvPr/>
            </p:nvSpPr>
            <p:spPr>
              <a:xfrm>
                <a:off x="7449370" y="539180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9" name="object 619"/>
              <p:cNvSpPr/>
              <p:nvPr/>
            </p:nvSpPr>
            <p:spPr>
              <a:xfrm>
                <a:off x="7449368" y="538359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0" name="object 620"/>
              <p:cNvSpPr/>
              <p:nvPr/>
            </p:nvSpPr>
            <p:spPr>
              <a:xfrm>
                <a:off x="7449370" y="542339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1" name="object 621"/>
              <p:cNvSpPr/>
              <p:nvPr/>
            </p:nvSpPr>
            <p:spPr>
              <a:xfrm>
                <a:off x="7449368" y="541518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2" name="object 622"/>
              <p:cNvSpPr/>
              <p:nvPr/>
            </p:nvSpPr>
            <p:spPr>
              <a:xfrm>
                <a:off x="7526687" y="5440466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3" name="object 623"/>
              <p:cNvSpPr/>
              <p:nvPr/>
            </p:nvSpPr>
            <p:spPr>
              <a:xfrm>
                <a:off x="7655555" y="5482817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4" name="object 624"/>
              <p:cNvSpPr/>
              <p:nvPr/>
            </p:nvSpPr>
            <p:spPr>
              <a:xfrm>
                <a:off x="7649289" y="548377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5" name="object 625"/>
              <p:cNvSpPr/>
              <p:nvPr/>
            </p:nvSpPr>
            <p:spPr>
              <a:xfrm>
                <a:off x="7526687" y="552640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6" name="object 626"/>
              <p:cNvSpPr/>
              <p:nvPr/>
            </p:nvSpPr>
            <p:spPr>
              <a:xfrm>
                <a:off x="7520416" y="552991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7" name="object 627"/>
              <p:cNvSpPr/>
              <p:nvPr/>
            </p:nvSpPr>
            <p:spPr>
              <a:xfrm>
                <a:off x="7526687" y="546321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8" name="object 628"/>
              <p:cNvSpPr/>
              <p:nvPr/>
            </p:nvSpPr>
            <p:spPr>
              <a:xfrm>
                <a:off x="7520416" y="546672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9" name="object 629"/>
              <p:cNvSpPr/>
              <p:nvPr/>
            </p:nvSpPr>
            <p:spPr>
              <a:xfrm>
                <a:off x="7449370" y="545500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0" name="object 630"/>
              <p:cNvSpPr/>
              <p:nvPr/>
            </p:nvSpPr>
            <p:spPr>
              <a:xfrm>
                <a:off x="7449368" y="544678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1" name="object 631"/>
              <p:cNvSpPr/>
              <p:nvPr/>
            </p:nvSpPr>
            <p:spPr>
              <a:xfrm>
                <a:off x="7526687" y="549481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2" name="object 632"/>
              <p:cNvSpPr/>
              <p:nvPr/>
            </p:nvSpPr>
            <p:spPr>
              <a:xfrm>
                <a:off x="7520416" y="549832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3" name="object 633"/>
              <p:cNvSpPr/>
              <p:nvPr/>
            </p:nvSpPr>
            <p:spPr>
              <a:xfrm>
                <a:off x="7449370" y="548659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4" name="object 634"/>
              <p:cNvSpPr/>
              <p:nvPr/>
            </p:nvSpPr>
            <p:spPr>
              <a:xfrm>
                <a:off x="7449368" y="547838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5" name="object 635"/>
              <p:cNvSpPr/>
              <p:nvPr/>
            </p:nvSpPr>
            <p:spPr>
              <a:xfrm>
                <a:off x="7449370" y="551819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6" name="object 636"/>
              <p:cNvSpPr/>
              <p:nvPr/>
            </p:nvSpPr>
            <p:spPr>
              <a:xfrm>
                <a:off x="7449368" y="550997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7" name="object 637"/>
              <p:cNvSpPr/>
              <p:nvPr/>
            </p:nvSpPr>
            <p:spPr>
              <a:xfrm>
                <a:off x="7526687" y="553559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69" y="30518"/>
                    </a:lnTo>
                    <a:lnTo>
                      <a:pt x="171296" y="51753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8" name="object 638"/>
              <p:cNvSpPr/>
              <p:nvPr/>
            </p:nvSpPr>
            <p:spPr>
              <a:xfrm>
                <a:off x="7655555" y="557791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9" name="object 639"/>
              <p:cNvSpPr/>
              <p:nvPr/>
            </p:nvSpPr>
            <p:spPr>
              <a:xfrm>
                <a:off x="7649289" y="557889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7" y="2584"/>
                    </a:lnTo>
                    <a:lnTo>
                      <a:pt x="5257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7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0" name="object 640"/>
              <p:cNvSpPr/>
              <p:nvPr/>
            </p:nvSpPr>
            <p:spPr>
              <a:xfrm>
                <a:off x="7526687" y="56215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1" name="object 641"/>
              <p:cNvSpPr/>
              <p:nvPr/>
            </p:nvSpPr>
            <p:spPr>
              <a:xfrm>
                <a:off x="7520416" y="562501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2" name="object 642"/>
              <p:cNvSpPr/>
              <p:nvPr/>
            </p:nvSpPr>
            <p:spPr>
              <a:xfrm>
                <a:off x="7526687" y="555834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3" name="object 643"/>
              <p:cNvSpPr/>
              <p:nvPr/>
            </p:nvSpPr>
            <p:spPr>
              <a:xfrm>
                <a:off x="7520416" y="556182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4" name="object 644"/>
              <p:cNvSpPr/>
              <p:nvPr/>
            </p:nvSpPr>
            <p:spPr>
              <a:xfrm>
                <a:off x="7449370" y="555012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5" name="object 645"/>
              <p:cNvSpPr/>
              <p:nvPr/>
            </p:nvSpPr>
            <p:spPr>
              <a:xfrm>
                <a:off x="7449368" y="554191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6" name="object 646"/>
              <p:cNvSpPr/>
              <p:nvPr/>
            </p:nvSpPr>
            <p:spPr>
              <a:xfrm>
                <a:off x="7526687" y="558993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7" name="object 647"/>
              <p:cNvSpPr/>
              <p:nvPr/>
            </p:nvSpPr>
            <p:spPr>
              <a:xfrm>
                <a:off x="7520416" y="559342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8" name="object 648"/>
              <p:cNvSpPr/>
              <p:nvPr/>
            </p:nvSpPr>
            <p:spPr>
              <a:xfrm>
                <a:off x="7449370" y="558172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9" name="object 649"/>
              <p:cNvSpPr/>
              <p:nvPr/>
            </p:nvSpPr>
            <p:spPr>
              <a:xfrm>
                <a:off x="7449368" y="557350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0" name="object 650"/>
              <p:cNvSpPr/>
              <p:nvPr/>
            </p:nvSpPr>
            <p:spPr>
              <a:xfrm>
                <a:off x="7449370" y="561331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1" name="object 651"/>
              <p:cNvSpPr/>
              <p:nvPr/>
            </p:nvSpPr>
            <p:spPr>
              <a:xfrm>
                <a:off x="7449368" y="560510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2" name="object 652"/>
              <p:cNvSpPr/>
              <p:nvPr/>
            </p:nvSpPr>
            <p:spPr>
              <a:xfrm>
                <a:off x="7526687" y="5629737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3" name="object 653"/>
              <p:cNvSpPr/>
              <p:nvPr/>
            </p:nvSpPr>
            <p:spPr>
              <a:xfrm>
                <a:off x="7655555" y="5672088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4" name="object 654"/>
              <p:cNvSpPr/>
              <p:nvPr/>
            </p:nvSpPr>
            <p:spPr>
              <a:xfrm>
                <a:off x="7649289" y="567304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7" y="2584"/>
                    </a:lnTo>
                    <a:lnTo>
                      <a:pt x="5257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7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5" name="object 655"/>
              <p:cNvSpPr/>
              <p:nvPr/>
            </p:nvSpPr>
            <p:spPr>
              <a:xfrm>
                <a:off x="7526687" y="571567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6" name="object 656"/>
              <p:cNvSpPr/>
              <p:nvPr/>
            </p:nvSpPr>
            <p:spPr>
              <a:xfrm>
                <a:off x="7520416" y="571918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7" name="object 657"/>
              <p:cNvSpPr/>
              <p:nvPr/>
            </p:nvSpPr>
            <p:spPr>
              <a:xfrm>
                <a:off x="7526687" y="565248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8" name="object 658"/>
              <p:cNvSpPr/>
              <p:nvPr/>
            </p:nvSpPr>
            <p:spPr>
              <a:xfrm>
                <a:off x="7520416" y="56559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9" name="object 659"/>
              <p:cNvSpPr/>
              <p:nvPr/>
            </p:nvSpPr>
            <p:spPr>
              <a:xfrm>
                <a:off x="7449370" y="564426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0" name="object 660"/>
              <p:cNvSpPr/>
              <p:nvPr/>
            </p:nvSpPr>
            <p:spPr>
              <a:xfrm>
                <a:off x="7449368" y="563605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1" name="object 661"/>
              <p:cNvSpPr/>
              <p:nvPr/>
            </p:nvSpPr>
            <p:spPr>
              <a:xfrm>
                <a:off x="7526687" y="568408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2" name="object 662"/>
              <p:cNvSpPr/>
              <p:nvPr/>
            </p:nvSpPr>
            <p:spPr>
              <a:xfrm>
                <a:off x="7520416" y="568759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3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3" name="object 663"/>
              <p:cNvSpPr/>
              <p:nvPr/>
            </p:nvSpPr>
            <p:spPr>
              <a:xfrm>
                <a:off x="7449370" y="56758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4" name="object 664"/>
              <p:cNvSpPr/>
              <p:nvPr/>
            </p:nvSpPr>
            <p:spPr>
              <a:xfrm>
                <a:off x="7449368" y="566765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5" name="object 665"/>
              <p:cNvSpPr/>
              <p:nvPr/>
            </p:nvSpPr>
            <p:spPr>
              <a:xfrm>
                <a:off x="7449370" y="570746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6" name="object 666"/>
              <p:cNvSpPr/>
              <p:nvPr/>
            </p:nvSpPr>
            <p:spPr>
              <a:xfrm>
                <a:off x="7449368" y="569924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7" name="object 667"/>
              <p:cNvSpPr/>
              <p:nvPr/>
            </p:nvSpPr>
            <p:spPr>
              <a:xfrm>
                <a:off x="7526687" y="5724836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8" name="object 668"/>
              <p:cNvSpPr/>
              <p:nvPr/>
            </p:nvSpPr>
            <p:spPr>
              <a:xfrm>
                <a:off x="7655555" y="5767187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9" name="object 669"/>
              <p:cNvSpPr/>
              <p:nvPr/>
            </p:nvSpPr>
            <p:spPr>
              <a:xfrm>
                <a:off x="7649289" y="576814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7" y="2584"/>
                    </a:lnTo>
                    <a:lnTo>
                      <a:pt x="5257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7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0" name="object 670"/>
              <p:cNvSpPr/>
              <p:nvPr/>
            </p:nvSpPr>
            <p:spPr>
              <a:xfrm>
                <a:off x="7526687" y="581077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1" name="object 671"/>
              <p:cNvSpPr/>
              <p:nvPr/>
            </p:nvSpPr>
            <p:spPr>
              <a:xfrm>
                <a:off x="7520416" y="581428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2" name="object 672"/>
              <p:cNvSpPr/>
              <p:nvPr/>
            </p:nvSpPr>
            <p:spPr>
              <a:xfrm>
                <a:off x="7526687" y="574758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3" name="object 673"/>
              <p:cNvSpPr/>
              <p:nvPr/>
            </p:nvSpPr>
            <p:spPr>
              <a:xfrm>
                <a:off x="7520416" y="57510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4" name="object 674"/>
              <p:cNvSpPr/>
              <p:nvPr/>
            </p:nvSpPr>
            <p:spPr>
              <a:xfrm>
                <a:off x="7449370" y="573936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5" name="object 675"/>
              <p:cNvSpPr/>
              <p:nvPr/>
            </p:nvSpPr>
            <p:spPr>
              <a:xfrm>
                <a:off x="7449368" y="573115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6" name="object 676"/>
              <p:cNvSpPr/>
              <p:nvPr/>
            </p:nvSpPr>
            <p:spPr>
              <a:xfrm>
                <a:off x="7526687" y="577918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7" name="object 677"/>
              <p:cNvSpPr/>
              <p:nvPr/>
            </p:nvSpPr>
            <p:spPr>
              <a:xfrm>
                <a:off x="7520416" y="57826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8" name="object 678"/>
              <p:cNvSpPr/>
              <p:nvPr/>
            </p:nvSpPr>
            <p:spPr>
              <a:xfrm>
                <a:off x="7449370" y="577096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9" name="object 679"/>
              <p:cNvSpPr/>
              <p:nvPr/>
            </p:nvSpPr>
            <p:spPr>
              <a:xfrm>
                <a:off x="7449368" y="576275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0" name="object 680"/>
              <p:cNvSpPr/>
              <p:nvPr/>
            </p:nvSpPr>
            <p:spPr>
              <a:xfrm>
                <a:off x="7449370" y="580256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1" name="object 681"/>
              <p:cNvSpPr/>
              <p:nvPr/>
            </p:nvSpPr>
            <p:spPr>
              <a:xfrm>
                <a:off x="7449368" y="57943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2" name="object 682"/>
              <p:cNvSpPr/>
              <p:nvPr/>
            </p:nvSpPr>
            <p:spPr>
              <a:xfrm>
                <a:off x="7526687" y="5819627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3" name="object 683"/>
              <p:cNvSpPr/>
              <p:nvPr/>
            </p:nvSpPr>
            <p:spPr>
              <a:xfrm>
                <a:off x="7655555" y="5861978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4" name="object 684"/>
              <p:cNvSpPr/>
              <p:nvPr/>
            </p:nvSpPr>
            <p:spPr>
              <a:xfrm>
                <a:off x="7649289" y="586293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7" y="2584"/>
                    </a:lnTo>
                    <a:lnTo>
                      <a:pt x="5257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7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5" name="object 685"/>
              <p:cNvSpPr/>
              <p:nvPr/>
            </p:nvSpPr>
            <p:spPr>
              <a:xfrm>
                <a:off x="7526687" y="590556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6" name="object 686"/>
              <p:cNvSpPr/>
              <p:nvPr/>
            </p:nvSpPr>
            <p:spPr>
              <a:xfrm>
                <a:off x="7520416" y="590907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7" name="object 687"/>
              <p:cNvSpPr/>
              <p:nvPr/>
            </p:nvSpPr>
            <p:spPr>
              <a:xfrm>
                <a:off x="7526687" y="584237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8" name="object 688"/>
              <p:cNvSpPr/>
              <p:nvPr/>
            </p:nvSpPr>
            <p:spPr>
              <a:xfrm>
                <a:off x="7520416" y="584588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9" name="object 689"/>
              <p:cNvSpPr/>
              <p:nvPr/>
            </p:nvSpPr>
            <p:spPr>
              <a:xfrm>
                <a:off x="7449370" y="583415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0" name="object 690"/>
              <p:cNvSpPr/>
              <p:nvPr/>
            </p:nvSpPr>
            <p:spPr>
              <a:xfrm>
                <a:off x="7449368" y="582594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1" name="object 691"/>
              <p:cNvSpPr/>
              <p:nvPr/>
            </p:nvSpPr>
            <p:spPr>
              <a:xfrm>
                <a:off x="7526687" y="587397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2" name="object 692"/>
              <p:cNvSpPr/>
              <p:nvPr/>
            </p:nvSpPr>
            <p:spPr>
              <a:xfrm>
                <a:off x="7520416" y="587748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3" name="object 693"/>
              <p:cNvSpPr/>
              <p:nvPr/>
            </p:nvSpPr>
            <p:spPr>
              <a:xfrm>
                <a:off x="7449370" y="586575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4" name="object 694"/>
              <p:cNvSpPr/>
              <p:nvPr/>
            </p:nvSpPr>
            <p:spPr>
              <a:xfrm>
                <a:off x="7449368" y="585754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5" name="object 695"/>
              <p:cNvSpPr/>
              <p:nvPr/>
            </p:nvSpPr>
            <p:spPr>
              <a:xfrm>
                <a:off x="7449370" y="589735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6" name="object 696"/>
              <p:cNvSpPr/>
              <p:nvPr/>
            </p:nvSpPr>
            <p:spPr>
              <a:xfrm>
                <a:off x="7449368" y="588913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7" name="object 697"/>
              <p:cNvSpPr/>
              <p:nvPr/>
            </p:nvSpPr>
            <p:spPr>
              <a:xfrm>
                <a:off x="7526687" y="591379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1"/>
                    </a:lnTo>
                    <a:lnTo>
                      <a:pt x="159069" y="30538"/>
                    </a:lnTo>
                    <a:lnTo>
                      <a:pt x="171296" y="51775"/>
                    </a:lnTo>
                    <a:lnTo>
                      <a:pt x="170762" y="76970"/>
                    </a:lnTo>
                    <a:lnTo>
                      <a:pt x="164036" y="92971"/>
                    </a:lnTo>
                    <a:lnTo>
                      <a:pt x="141779" y="107514"/>
                    </a:lnTo>
                    <a:lnTo>
                      <a:pt x="91324" y="118084"/>
                    </a:lnTo>
                    <a:lnTo>
                      <a:pt x="0" y="12216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8" name="object 698"/>
              <p:cNvSpPr/>
              <p:nvPr/>
            </p:nvSpPr>
            <p:spPr>
              <a:xfrm>
                <a:off x="7655555" y="5956138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49"/>
                    </a:moveTo>
                    <a:lnTo>
                      <a:pt x="1433" y="2949"/>
                    </a:lnTo>
                  </a:path>
                </a:pathLst>
              </a:custGeom>
              <a:ln w="58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9" name="object 699"/>
              <p:cNvSpPr/>
              <p:nvPr/>
            </p:nvSpPr>
            <p:spPr>
              <a:xfrm>
                <a:off x="7649289" y="595710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9" y="2580"/>
                    </a:lnTo>
                    <a:lnTo>
                      <a:pt x="5257" y="258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0"/>
                    </a:lnTo>
                    <a:lnTo>
                      <a:pt x="15409" y="258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0" name="object 700"/>
              <p:cNvSpPr/>
              <p:nvPr/>
            </p:nvSpPr>
            <p:spPr>
              <a:xfrm>
                <a:off x="7526687" y="59997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1" name="object 701"/>
              <p:cNvSpPr/>
              <p:nvPr/>
            </p:nvSpPr>
            <p:spPr>
              <a:xfrm>
                <a:off x="7520416" y="600323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2" name="object 702"/>
              <p:cNvSpPr/>
              <p:nvPr/>
            </p:nvSpPr>
            <p:spPr>
              <a:xfrm>
                <a:off x="7526687" y="593654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3" name="object 703"/>
              <p:cNvSpPr/>
              <p:nvPr/>
            </p:nvSpPr>
            <p:spPr>
              <a:xfrm>
                <a:off x="7520416" y="594002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13"/>
                    </a:lnTo>
                    <a:lnTo>
                      <a:pt x="15410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10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4" name="object 704"/>
              <p:cNvSpPr/>
              <p:nvPr/>
            </p:nvSpPr>
            <p:spPr>
              <a:xfrm>
                <a:off x="7449370" y="592833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5" name="object 705"/>
              <p:cNvSpPr/>
              <p:nvPr/>
            </p:nvSpPr>
            <p:spPr>
              <a:xfrm>
                <a:off x="7449368" y="592011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6" name="object 706"/>
              <p:cNvSpPr/>
              <p:nvPr/>
            </p:nvSpPr>
            <p:spPr>
              <a:xfrm>
                <a:off x="7526687" y="596813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7" name="object 707"/>
              <p:cNvSpPr/>
              <p:nvPr/>
            </p:nvSpPr>
            <p:spPr>
              <a:xfrm>
                <a:off x="7520416" y="597163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3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8" name="object 708"/>
              <p:cNvSpPr/>
              <p:nvPr/>
            </p:nvSpPr>
            <p:spPr>
              <a:xfrm>
                <a:off x="7449370" y="595992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9" name="object 709"/>
              <p:cNvSpPr/>
              <p:nvPr/>
            </p:nvSpPr>
            <p:spPr>
              <a:xfrm>
                <a:off x="7449368" y="595170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0" name="object 710"/>
              <p:cNvSpPr/>
              <p:nvPr/>
            </p:nvSpPr>
            <p:spPr>
              <a:xfrm>
                <a:off x="7449370" y="599151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1" name="object 711"/>
              <p:cNvSpPr/>
              <p:nvPr/>
            </p:nvSpPr>
            <p:spPr>
              <a:xfrm>
                <a:off x="7449368" y="598330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2" name="object 712"/>
              <p:cNvSpPr/>
              <p:nvPr/>
            </p:nvSpPr>
            <p:spPr>
              <a:xfrm>
                <a:off x="7526687" y="600858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6"/>
                    </a:lnTo>
                    <a:lnTo>
                      <a:pt x="129499" y="14199"/>
                    </a:lnTo>
                    <a:lnTo>
                      <a:pt x="159069" y="30536"/>
                    </a:lnTo>
                    <a:lnTo>
                      <a:pt x="171296" y="51776"/>
                    </a:lnTo>
                    <a:lnTo>
                      <a:pt x="170762" y="76978"/>
                    </a:lnTo>
                    <a:lnTo>
                      <a:pt x="164036" y="92978"/>
                    </a:lnTo>
                    <a:lnTo>
                      <a:pt x="141779" y="107521"/>
                    </a:lnTo>
                    <a:lnTo>
                      <a:pt x="91324" y="118091"/>
                    </a:lnTo>
                    <a:lnTo>
                      <a:pt x="0" y="1221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3" name="object 713"/>
              <p:cNvSpPr/>
              <p:nvPr/>
            </p:nvSpPr>
            <p:spPr>
              <a:xfrm>
                <a:off x="7655555" y="6050929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49"/>
                    </a:moveTo>
                    <a:lnTo>
                      <a:pt x="1433" y="2949"/>
                    </a:lnTo>
                  </a:path>
                </a:pathLst>
              </a:custGeom>
              <a:ln w="58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4" name="object 714"/>
              <p:cNvSpPr/>
              <p:nvPr/>
            </p:nvSpPr>
            <p:spPr>
              <a:xfrm>
                <a:off x="7649289" y="60518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9" y="2580"/>
                    </a:lnTo>
                    <a:lnTo>
                      <a:pt x="5257" y="258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0"/>
                    </a:lnTo>
                    <a:lnTo>
                      <a:pt x="15409" y="258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5" name="object 715"/>
              <p:cNvSpPr/>
              <p:nvPr/>
            </p:nvSpPr>
            <p:spPr>
              <a:xfrm>
                <a:off x="7526687" y="609452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6" name="object 716"/>
              <p:cNvSpPr/>
              <p:nvPr/>
            </p:nvSpPr>
            <p:spPr>
              <a:xfrm>
                <a:off x="7520416" y="609802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7" name="object 717"/>
              <p:cNvSpPr/>
              <p:nvPr/>
            </p:nvSpPr>
            <p:spPr>
              <a:xfrm>
                <a:off x="7526687" y="603133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8" name="object 718"/>
              <p:cNvSpPr/>
              <p:nvPr/>
            </p:nvSpPr>
            <p:spPr>
              <a:xfrm>
                <a:off x="7520416" y="603482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9" name="object 719"/>
              <p:cNvSpPr/>
              <p:nvPr/>
            </p:nvSpPr>
            <p:spPr>
              <a:xfrm>
                <a:off x="7449370" y="602311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0" name="object 720"/>
              <p:cNvSpPr/>
              <p:nvPr/>
            </p:nvSpPr>
            <p:spPr>
              <a:xfrm>
                <a:off x="7449368" y="601490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1" name="object 721"/>
              <p:cNvSpPr/>
              <p:nvPr/>
            </p:nvSpPr>
            <p:spPr>
              <a:xfrm>
                <a:off x="7526687" y="606292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2" name="object 722"/>
              <p:cNvSpPr/>
              <p:nvPr/>
            </p:nvSpPr>
            <p:spPr>
              <a:xfrm>
                <a:off x="7520416" y="606642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3" name="object 723"/>
              <p:cNvSpPr/>
              <p:nvPr/>
            </p:nvSpPr>
            <p:spPr>
              <a:xfrm>
                <a:off x="7449370" y="605471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4" name="object 724"/>
              <p:cNvSpPr/>
              <p:nvPr/>
            </p:nvSpPr>
            <p:spPr>
              <a:xfrm>
                <a:off x="7449368" y="604649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5" name="object 725"/>
              <p:cNvSpPr/>
              <p:nvPr/>
            </p:nvSpPr>
            <p:spPr>
              <a:xfrm>
                <a:off x="7449370" y="608630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6" name="object 726"/>
              <p:cNvSpPr/>
              <p:nvPr/>
            </p:nvSpPr>
            <p:spPr>
              <a:xfrm>
                <a:off x="7449368" y="607809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7" name="object 727"/>
              <p:cNvSpPr/>
              <p:nvPr/>
            </p:nvSpPr>
            <p:spPr>
              <a:xfrm>
                <a:off x="7526687" y="610337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6"/>
                    </a:lnTo>
                    <a:lnTo>
                      <a:pt x="129499" y="14199"/>
                    </a:lnTo>
                    <a:lnTo>
                      <a:pt x="159069" y="30536"/>
                    </a:lnTo>
                    <a:lnTo>
                      <a:pt x="171296" y="51776"/>
                    </a:lnTo>
                    <a:lnTo>
                      <a:pt x="170762" y="76978"/>
                    </a:lnTo>
                    <a:lnTo>
                      <a:pt x="164036" y="92978"/>
                    </a:lnTo>
                    <a:lnTo>
                      <a:pt x="141779" y="107521"/>
                    </a:lnTo>
                    <a:lnTo>
                      <a:pt x="91324" y="118091"/>
                    </a:lnTo>
                    <a:lnTo>
                      <a:pt x="0" y="1221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8" name="object 728"/>
              <p:cNvSpPr/>
              <p:nvPr/>
            </p:nvSpPr>
            <p:spPr>
              <a:xfrm>
                <a:off x="7655555" y="6145719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49"/>
                    </a:moveTo>
                    <a:lnTo>
                      <a:pt x="1433" y="2949"/>
                    </a:lnTo>
                  </a:path>
                </a:pathLst>
              </a:custGeom>
              <a:ln w="58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9" name="object 729"/>
              <p:cNvSpPr/>
              <p:nvPr/>
            </p:nvSpPr>
            <p:spPr>
              <a:xfrm>
                <a:off x="7649289" y="614668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9" y="2579"/>
                    </a:lnTo>
                    <a:lnTo>
                      <a:pt x="5257" y="2579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9"/>
                    </a:lnTo>
                    <a:lnTo>
                      <a:pt x="15409" y="2579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0" name="object 730"/>
              <p:cNvSpPr/>
              <p:nvPr/>
            </p:nvSpPr>
            <p:spPr>
              <a:xfrm>
                <a:off x="7526687" y="618931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1" name="object 731"/>
              <p:cNvSpPr/>
              <p:nvPr/>
            </p:nvSpPr>
            <p:spPr>
              <a:xfrm>
                <a:off x="7520416" y="619281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4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2" name="object 732"/>
              <p:cNvSpPr/>
              <p:nvPr/>
            </p:nvSpPr>
            <p:spPr>
              <a:xfrm>
                <a:off x="7526687" y="612612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3" name="object 733"/>
              <p:cNvSpPr/>
              <p:nvPr/>
            </p:nvSpPr>
            <p:spPr>
              <a:xfrm>
                <a:off x="7520416" y="612961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3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4" name="object 734"/>
              <p:cNvSpPr/>
              <p:nvPr/>
            </p:nvSpPr>
            <p:spPr>
              <a:xfrm>
                <a:off x="7449370" y="611790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5" name="object 735"/>
              <p:cNvSpPr/>
              <p:nvPr/>
            </p:nvSpPr>
            <p:spPr>
              <a:xfrm>
                <a:off x="7449368" y="610969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6" name="object 736"/>
              <p:cNvSpPr/>
              <p:nvPr/>
            </p:nvSpPr>
            <p:spPr>
              <a:xfrm>
                <a:off x="7526687" y="615771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7" name="object 737"/>
              <p:cNvSpPr/>
              <p:nvPr/>
            </p:nvSpPr>
            <p:spPr>
              <a:xfrm>
                <a:off x="7520416" y="616121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8" name="object 738"/>
              <p:cNvSpPr/>
              <p:nvPr/>
            </p:nvSpPr>
            <p:spPr>
              <a:xfrm>
                <a:off x="7449370" y="614950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9" name="object 739"/>
              <p:cNvSpPr/>
              <p:nvPr/>
            </p:nvSpPr>
            <p:spPr>
              <a:xfrm>
                <a:off x="7449368" y="614129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0" name="object 740"/>
              <p:cNvSpPr/>
              <p:nvPr/>
            </p:nvSpPr>
            <p:spPr>
              <a:xfrm>
                <a:off x="7449370" y="618109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1" name="object 741"/>
              <p:cNvSpPr/>
              <p:nvPr/>
            </p:nvSpPr>
            <p:spPr>
              <a:xfrm>
                <a:off x="7449368" y="617288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2" name="object 742"/>
              <p:cNvSpPr/>
              <p:nvPr/>
            </p:nvSpPr>
            <p:spPr>
              <a:xfrm>
                <a:off x="7449368" y="620448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3" name="object 743"/>
              <p:cNvSpPr txBox="1"/>
              <p:nvPr/>
            </p:nvSpPr>
            <p:spPr>
              <a:xfrm>
                <a:off x="7467600" y="2590800"/>
                <a:ext cx="120491" cy="3470341"/>
              </a:xfrm>
              <a:prstGeom prst="rect">
                <a:avLst/>
              </a:prstGeom>
            </p:spPr>
            <p:txBody>
              <a:bodyPr vert="horz" wrap="square" lIns="0" tIns="10001" rIns="0" bIns="0" rtlCol="0">
                <a:spAutoFit/>
              </a:bodyPr>
              <a:lstStyle/>
              <a:p>
                <a:pPr marL="19049">
                  <a:spcBef>
                    <a:spcPts val="7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20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20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20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/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48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a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e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l,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f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00</a:t>
                </a:r>
                <a:endParaRPr sz="113">
                  <a:latin typeface="Trebuchet MS"/>
                  <a:cs typeface="Trebuchet MS"/>
                </a:endParaRPr>
              </a:p>
            </p:txBody>
          </p:sp>
          <p:sp>
            <p:nvSpPr>
              <p:cNvPr id="744" name="object 744"/>
              <p:cNvSpPr/>
              <p:nvPr/>
            </p:nvSpPr>
            <p:spPr>
              <a:xfrm>
                <a:off x="7526687" y="144980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5" name="object 745"/>
              <p:cNvSpPr/>
              <p:nvPr/>
            </p:nvSpPr>
            <p:spPr>
              <a:xfrm>
                <a:off x="7520415" y="145328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6" name="object 746"/>
              <p:cNvSpPr/>
              <p:nvPr/>
            </p:nvSpPr>
            <p:spPr>
              <a:xfrm>
                <a:off x="7449368" y="144159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CEBDD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7" name="object 747"/>
              <p:cNvSpPr/>
              <p:nvPr/>
            </p:nvSpPr>
            <p:spPr>
              <a:xfrm>
                <a:off x="7449368" y="143338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8" name="object 748"/>
              <p:cNvSpPr txBox="1"/>
              <p:nvPr/>
            </p:nvSpPr>
            <p:spPr>
              <a:xfrm>
                <a:off x="7462227" y="1424823"/>
                <a:ext cx="130493" cy="4616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sz="100">
                  <a:latin typeface="Times New Roman"/>
                  <a:cs typeface="Times New Roman"/>
                </a:endParaRPr>
              </a:p>
              <a:p>
                <a:pPr marL="9525"/>
                <a:r>
                  <a:rPr sz="100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7x7</a:t>
                </a:r>
                <a:r>
                  <a:rPr sz="100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00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00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00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64,</a:t>
                </a:r>
                <a:r>
                  <a:rPr sz="100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00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/2,</a:t>
                </a:r>
                <a:r>
                  <a:rPr sz="100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00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00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750" name="object 750"/>
            <p:cNvSpPr txBox="1"/>
            <p:nvPr/>
          </p:nvSpPr>
          <p:spPr>
            <a:xfrm>
              <a:off x="5491666" y="2587726"/>
              <a:ext cx="1455896" cy="4712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algn="ctr">
                <a:spcBef>
                  <a:spcPts val="75"/>
                </a:spcBef>
              </a:pPr>
              <a:r>
                <a:rPr sz="1500" spc="-64" dirty="0">
                  <a:latin typeface="Trebuchet MS"/>
                  <a:cs typeface="Trebuchet MS"/>
                </a:rPr>
                <a:t>ResNet, </a:t>
              </a:r>
              <a:r>
                <a:rPr sz="1500" spc="-38" dirty="0">
                  <a:solidFill>
                    <a:srgbClr val="C00000"/>
                  </a:solidFill>
                  <a:latin typeface="Trebuchet MS"/>
                  <a:cs typeface="Trebuchet MS"/>
                </a:rPr>
                <a:t>152</a:t>
              </a:r>
              <a:r>
                <a:rPr sz="1500" spc="-296" dirty="0">
                  <a:solidFill>
                    <a:srgbClr val="C00000"/>
                  </a:solidFill>
                  <a:latin typeface="Trebuchet MS"/>
                  <a:cs typeface="Trebuchet MS"/>
                </a:rPr>
                <a:t> </a:t>
              </a:r>
              <a:r>
                <a:rPr sz="1500" spc="-56" dirty="0">
                  <a:solidFill>
                    <a:srgbClr val="C00000"/>
                  </a:solidFill>
                  <a:latin typeface="Trebuchet MS"/>
                  <a:cs typeface="Trebuchet MS"/>
                </a:rPr>
                <a:t>layers</a:t>
              </a:r>
              <a:endParaRPr sz="1500">
                <a:latin typeface="Trebuchet MS"/>
                <a:cs typeface="Trebuchet MS"/>
              </a:endParaRPr>
            </a:p>
            <a:p>
              <a:pPr marL="11429" algn="ctr"/>
              <a:r>
                <a:rPr sz="1500" spc="-83" dirty="0">
                  <a:latin typeface="Trebuchet MS"/>
                  <a:cs typeface="Trebuchet MS"/>
                </a:rPr>
                <a:t>(ILSVRC</a:t>
              </a:r>
              <a:r>
                <a:rPr sz="1500" spc="-64" dirty="0">
                  <a:latin typeface="Trebuchet MS"/>
                  <a:cs typeface="Trebuchet MS"/>
                </a:rPr>
                <a:t> </a:t>
              </a:r>
              <a:r>
                <a:rPr sz="1500" spc="-52" dirty="0">
                  <a:latin typeface="Trebuchet MS"/>
                  <a:cs typeface="Trebuchet MS"/>
                </a:rPr>
                <a:t>2015)</a:t>
              </a:r>
              <a:endParaRPr sz="1500">
                <a:latin typeface="Trebuchet MS"/>
                <a:cs typeface="Trebuchet MS"/>
              </a:endParaRPr>
            </a:p>
          </p:txBody>
        </p:sp>
        <p:sp>
          <p:nvSpPr>
            <p:cNvPr id="853" name="object 853"/>
            <p:cNvSpPr txBox="1"/>
            <p:nvPr/>
          </p:nvSpPr>
          <p:spPr>
            <a:xfrm>
              <a:off x="-533400" y="6629400"/>
              <a:ext cx="6244590" cy="164469"/>
            </a:xfrm>
            <a:prstGeom prst="rect">
              <a:avLst/>
            </a:prstGeom>
          </p:spPr>
          <p:txBody>
            <a:bodyPr vert="horz" wrap="square" lIns="0" tIns="2858" rIns="0" bIns="0" rtlCol="0">
              <a:spAutoFit/>
            </a:bodyPr>
            <a:lstStyle/>
            <a:p>
              <a:pPr marL="9525">
                <a:spcBef>
                  <a:spcPts val="23"/>
                </a:spcBef>
              </a:pPr>
              <a:r>
                <a:rPr sz="1050" spc="-60" dirty="0">
                  <a:solidFill>
                    <a:srgbClr val="7F7F7F"/>
                  </a:solidFill>
                  <a:latin typeface="Trebuchet MS"/>
                  <a:cs typeface="Trebuchet MS"/>
                </a:rPr>
                <a:t>Kaiming </a:t>
              </a:r>
              <a:r>
                <a:rPr sz="1050" spc="-64" dirty="0">
                  <a:solidFill>
                    <a:srgbClr val="7F7F7F"/>
                  </a:solidFill>
                  <a:latin typeface="Trebuchet MS"/>
                  <a:cs typeface="Trebuchet MS"/>
                </a:rPr>
                <a:t>He, </a:t>
              </a:r>
              <a:r>
                <a:rPr sz="1050" spc="-45" dirty="0">
                  <a:solidFill>
                    <a:srgbClr val="7F7F7F"/>
                  </a:solidFill>
                  <a:latin typeface="Trebuchet MS"/>
                  <a:cs typeface="Trebuchet MS"/>
                </a:rPr>
                <a:t>Xiangyu </a:t>
              </a:r>
              <a:r>
                <a:rPr sz="1050" spc="-56" dirty="0">
                  <a:solidFill>
                    <a:srgbClr val="7F7F7F"/>
                  </a:solidFill>
                  <a:latin typeface="Trebuchet MS"/>
                  <a:cs typeface="Trebuchet MS"/>
                </a:rPr>
                <a:t>Zhang, </a:t>
              </a:r>
              <a:r>
                <a:rPr sz="1050" spc="-52" dirty="0">
                  <a:solidFill>
                    <a:srgbClr val="7F7F7F"/>
                  </a:solidFill>
                  <a:latin typeface="Trebuchet MS"/>
                  <a:cs typeface="Trebuchet MS"/>
                </a:rPr>
                <a:t>Shaoqing </a:t>
              </a:r>
              <a:r>
                <a:rPr sz="1050" spc="-64" dirty="0">
                  <a:solidFill>
                    <a:srgbClr val="7F7F7F"/>
                  </a:solidFill>
                  <a:latin typeface="Trebuchet MS"/>
                  <a:cs typeface="Trebuchet MS"/>
                </a:rPr>
                <a:t>Ren, </a:t>
              </a:r>
              <a:r>
                <a:rPr sz="1050" spc="-26" dirty="0">
                  <a:solidFill>
                    <a:srgbClr val="7F7F7F"/>
                  </a:solidFill>
                  <a:latin typeface="Trebuchet MS"/>
                  <a:cs typeface="Trebuchet MS"/>
                </a:rPr>
                <a:t>&amp; </a:t>
              </a:r>
              <a:r>
                <a:rPr sz="1050" spc="-86" dirty="0">
                  <a:solidFill>
                    <a:srgbClr val="7F7F7F"/>
                  </a:solidFill>
                  <a:latin typeface="Trebuchet MS"/>
                  <a:cs typeface="Trebuchet MS"/>
                </a:rPr>
                <a:t>Jian </a:t>
              </a:r>
              <a:r>
                <a:rPr sz="1050" spc="-71" dirty="0">
                  <a:solidFill>
                    <a:srgbClr val="7F7F7F"/>
                  </a:solidFill>
                  <a:latin typeface="Trebuchet MS"/>
                  <a:cs typeface="Trebuchet MS"/>
                </a:rPr>
                <a:t>Sun. </a:t>
              </a:r>
              <a:r>
                <a:rPr sz="1050" spc="-45" dirty="0">
                  <a:solidFill>
                    <a:srgbClr val="7F7F7F"/>
                  </a:solidFill>
                  <a:latin typeface="Trebuchet MS"/>
                  <a:cs typeface="Trebuchet MS"/>
                </a:rPr>
                <a:t>“Deep </a:t>
              </a:r>
              <a:r>
                <a:rPr sz="1050" spc="-52" dirty="0">
                  <a:solidFill>
                    <a:srgbClr val="7F7F7F"/>
                  </a:solidFill>
                  <a:latin typeface="Trebuchet MS"/>
                  <a:cs typeface="Trebuchet MS"/>
                </a:rPr>
                <a:t>Residual Learning </a:t>
              </a:r>
              <a:r>
                <a:rPr sz="1050" spc="-60" dirty="0">
                  <a:solidFill>
                    <a:srgbClr val="7F7F7F"/>
                  </a:solidFill>
                  <a:latin typeface="Trebuchet MS"/>
                  <a:cs typeface="Trebuchet MS"/>
                </a:rPr>
                <a:t>for </a:t>
              </a:r>
              <a:r>
                <a:rPr sz="1050" spc="-26" dirty="0">
                  <a:solidFill>
                    <a:srgbClr val="7F7F7F"/>
                  </a:solidFill>
                  <a:latin typeface="Trebuchet MS"/>
                  <a:cs typeface="Trebuchet MS"/>
                </a:rPr>
                <a:t>Image </a:t>
              </a:r>
              <a:r>
                <a:rPr sz="1050" spc="-64" dirty="0">
                  <a:solidFill>
                    <a:srgbClr val="7F7F7F"/>
                  </a:solidFill>
                  <a:latin typeface="Trebuchet MS"/>
                  <a:cs typeface="Trebuchet MS"/>
                </a:rPr>
                <a:t>Recognition”. </a:t>
              </a:r>
              <a:r>
                <a:rPr sz="1050" spc="-60" dirty="0">
                  <a:solidFill>
                    <a:srgbClr val="7F7F7F"/>
                  </a:solidFill>
                  <a:latin typeface="Trebuchet MS"/>
                  <a:cs typeface="Trebuchet MS"/>
                </a:rPr>
                <a:t>CVPR</a:t>
              </a:r>
              <a:r>
                <a:rPr sz="1050" spc="-11" dirty="0">
                  <a:solidFill>
                    <a:srgbClr val="7F7F7F"/>
                  </a:solidFill>
                  <a:latin typeface="Trebuchet MS"/>
                  <a:cs typeface="Trebuchet MS"/>
                </a:rPr>
                <a:t> </a:t>
              </a:r>
              <a:r>
                <a:rPr sz="1050" spc="-45" dirty="0">
                  <a:solidFill>
                    <a:srgbClr val="7F7F7F"/>
                  </a:solidFill>
                  <a:latin typeface="Trebuchet MS"/>
                  <a:cs typeface="Trebuchet MS"/>
                </a:rPr>
                <a:t>2016.</a:t>
              </a:r>
              <a:endParaRPr sz="1050" dirty="0">
                <a:latin typeface="Trebuchet MS"/>
                <a:cs typeface="Trebuchet MS"/>
              </a:endParaRPr>
            </a:p>
          </p:txBody>
        </p:sp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318A8F33-D0D0-E54E-B6FF-C2586DFE4D63}"/>
              </a:ext>
            </a:extLst>
          </p:cNvPr>
          <p:cNvGrpSpPr/>
          <p:nvPr/>
        </p:nvGrpSpPr>
        <p:grpSpPr>
          <a:xfrm>
            <a:off x="866230" y="798775"/>
            <a:ext cx="4742611" cy="2415186"/>
            <a:chOff x="256630" y="798775"/>
            <a:chExt cx="4742611" cy="2415186"/>
          </a:xfrm>
        </p:grpSpPr>
        <p:sp>
          <p:nvSpPr>
            <p:cNvPr id="749" name="object 749"/>
            <p:cNvSpPr txBox="1"/>
            <p:nvPr/>
          </p:nvSpPr>
          <p:spPr>
            <a:xfrm>
              <a:off x="256630" y="2587725"/>
              <a:ext cx="1322546" cy="4712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algn="ctr">
                <a:spcBef>
                  <a:spcPts val="75"/>
                </a:spcBef>
              </a:pPr>
              <a:r>
                <a:rPr sz="1500" spc="-64" dirty="0">
                  <a:latin typeface="Trebuchet MS"/>
                  <a:cs typeface="Trebuchet MS"/>
                </a:rPr>
                <a:t>AlexNet,</a:t>
              </a:r>
              <a:r>
                <a:rPr sz="1500" spc="-255" dirty="0">
                  <a:latin typeface="Trebuchet MS"/>
                  <a:cs typeface="Trebuchet MS"/>
                </a:rPr>
                <a:t> </a:t>
              </a:r>
              <a:r>
                <a:rPr sz="1500" spc="-30" dirty="0">
                  <a:latin typeface="Trebuchet MS"/>
                  <a:cs typeface="Trebuchet MS"/>
                </a:rPr>
                <a:t>8</a:t>
              </a:r>
              <a:r>
                <a:rPr sz="1500" spc="-191" dirty="0">
                  <a:latin typeface="Trebuchet MS"/>
                  <a:cs typeface="Trebuchet MS"/>
                </a:rPr>
                <a:t> </a:t>
              </a:r>
              <a:r>
                <a:rPr sz="1500" spc="-56" dirty="0">
                  <a:latin typeface="Trebuchet MS"/>
                  <a:cs typeface="Trebuchet MS"/>
                </a:rPr>
                <a:t>layers</a:t>
              </a:r>
              <a:endParaRPr sz="1500">
                <a:latin typeface="Trebuchet MS"/>
                <a:cs typeface="Trebuchet MS"/>
              </a:endParaRPr>
            </a:p>
            <a:p>
              <a:pPr marL="11429" algn="ctr"/>
              <a:r>
                <a:rPr sz="1500" spc="-83" dirty="0">
                  <a:latin typeface="Trebuchet MS"/>
                  <a:cs typeface="Trebuchet MS"/>
                </a:rPr>
                <a:t>(ILSVRC</a:t>
              </a:r>
              <a:r>
                <a:rPr sz="1500" spc="-68" dirty="0">
                  <a:latin typeface="Trebuchet MS"/>
                  <a:cs typeface="Trebuchet MS"/>
                </a:rPr>
                <a:t> </a:t>
              </a:r>
              <a:r>
                <a:rPr sz="1500" spc="-52" dirty="0">
                  <a:latin typeface="Trebuchet MS"/>
                  <a:cs typeface="Trebuchet MS"/>
                </a:rPr>
                <a:t>2012)</a:t>
              </a:r>
              <a:endParaRPr sz="1500">
                <a:latin typeface="Trebuchet MS"/>
                <a:cs typeface="Trebuchet MS"/>
              </a:endParaRPr>
            </a:p>
          </p:txBody>
        </p:sp>
        <p:grpSp>
          <p:nvGrpSpPr>
            <p:cNvPr id="856" name="Group 855">
              <a:extLst>
                <a:ext uri="{FF2B5EF4-FFF2-40B4-BE49-F238E27FC236}">
                  <a16:creationId xmlns:a16="http://schemas.microsoft.com/office/drawing/2014/main" id="{C756EDDF-7F20-A745-A68F-D1C0BF09CA6A}"/>
                </a:ext>
              </a:extLst>
            </p:cNvPr>
            <p:cNvGrpSpPr/>
            <p:nvPr/>
          </p:nvGrpSpPr>
          <p:grpSpPr>
            <a:xfrm>
              <a:off x="4847791" y="2622730"/>
              <a:ext cx="151450" cy="591231"/>
              <a:chOff x="4847791" y="2622730"/>
              <a:chExt cx="151450" cy="591231"/>
            </a:xfrm>
          </p:grpSpPr>
          <p:sp>
            <p:nvSpPr>
              <p:cNvPr id="751" name="object 751"/>
              <p:cNvSpPr/>
              <p:nvPr/>
            </p:nvSpPr>
            <p:spPr>
              <a:xfrm>
                <a:off x="4923497" y="265014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2" name="object 752"/>
              <p:cNvSpPr/>
              <p:nvPr/>
            </p:nvSpPr>
            <p:spPr>
              <a:xfrm>
                <a:off x="4917355" y="2653599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3" name="object 753"/>
              <p:cNvSpPr/>
              <p:nvPr/>
            </p:nvSpPr>
            <p:spPr>
              <a:xfrm>
                <a:off x="4847793" y="2642002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DBEEF3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4" name="object 754"/>
              <p:cNvSpPr/>
              <p:nvPr/>
            </p:nvSpPr>
            <p:spPr>
              <a:xfrm>
                <a:off x="4847791" y="263387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5" name="object 755"/>
              <p:cNvSpPr/>
              <p:nvPr/>
            </p:nvSpPr>
            <p:spPr>
              <a:xfrm>
                <a:off x="4923497" y="268144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6" name="object 756"/>
              <p:cNvSpPr/>
              <p:nvPr/>
            </p:nvSpPr>
            <p:spPr>
              <a:xfrm>
                <a:off x="4917355" y="2684897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7" name="object 757"/>
              <p:cNvSpPr/>
              <p:nvPr/>
            </p:nvSpPr>
            <p:spPr>
              <a:xfrm>
                <a:off x="4847793" y="2673311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DBEEF3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8" name="object 758"/>
              <p:cNvSpPr/>
              <p:nvPr/>
            </p:nvSpPr>
            <p:spPr>
              <a:xfrm>
                <a:off x="4847791" y="266517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9" name="object 759"/>
              <p:cNvSpPr/>
              <p:nvPr/>
            </p:nvSpPr>
            <p:spPr>
              <a:xfrm>
                <a:off x="4923497" y="271274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0" name="object 760"/>
              <p:cNvSpPr/>
              <p:nvPr/>
            </p:nvSpPr>
            <p:spPr>
              <a:xfrm>
                <a:off x="4917355" y="2716197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5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1" name="object 761"/>
              <p:cNvSpPr/>
              <p:nvPr/>
            </p:nvSpPr>
            <p:spPr>
              <a:xfrm>
                <a:off x="4847793" y="2704610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DEBDD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2" name="object 762"/>
              <p:cNvSpPr/>
              <p:nvPr/>
            </p:nvSpPr>
            <p:spPr>
              <a:xfrm>
                <a:off x="4847791" y="2696473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3" name="object 763"/>
              <p:cNvSpPr/>
              <p:nvPr/>
            </p:nvSpPr>
            <p:spPr>
              <a:xfrm>
                <a:off x="4923497" y="274404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4" name="object 764"/>
              <p:cNvSpPr/>
              <p:nvPr/>
            </p:nvSpPr>
            <p:spPr>
              <a:xfrm>
                <a:off x="4917355" y="2747496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5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5" name="object 765"/>
              <p:cNvSpPr/>
              <p:nvPr/>
            </p:nvSpPr>
            <p:spPr>
              <a:xfrm>
                <a:off x="4847793" y="2735909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DEBDD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6" name="object 766"/>
              <p:cNvSpPr/>
              <p:nvPr/>
            </p:nvSpPr>
            <p:spPr>
              <a:xfrm>
                <a:off x="4847791" y="2727774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7" name="object 767"/>
              <p:cNvSpPr/>
              <p:nvPr/>
            </p:nvSpPr>
            <p:spPr>
              <a:xfrm>
                <a:off x="4923497" y="277535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8" name="object 768"/>
              <p:cNvSpPr/>
              <p:nvPr/>
            </p:nvSpPr>
            <p:spPr>
              <a:xfrm>
                <a:off x="4917355" y="2778805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9" name="object 769"/>
              <p:cNvSpPr/>
              <p:nvPr/>
            </p:nvSpPr>
            <p:spPr>
              <a:xfrm>
                <a:off x="4847793" y="2767209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0" name="object 770"/>
              <p:cNvSpPr/>
              <p:nvPr/>
            </p:nvSpPr>
            <p:spPr>
              <a:xfrm>
                <a:off x="4847791" y="275907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1" name="object 771"/>
              <p:cNvSpPr/>
              <p:nvPr/>
            </p:nvSpPr>
            <p:spPr>
              <a:xfrm>
                <a:off x="4923497" y="280665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2" name="object 772"/>
              <p:cNvSpPr/>
              <p:nvPr/>
            </p:nvSpPr>
            <p:spPr>
              <a:xfrm>
                <a:off x="4917355" y="2810104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3" name="object 773"/>
              <p:cNvSpPr/>
              <p:nvPr/>
            </p:nvSpPr>
            <p:spPr>
              <a:xfrm>
                <a:off x="4847793" y="2798518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4" name="object 774"/>
              <p:cNvSpPr/>
              <p:nvPr/>
            </p:nvSpPr>
            <p:spPr>
              <a:xfrm>
                <a:off x="4847791" y="2790377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5" name="object 775"/>
              <p:cNvSpPr/>
              <p:nvPr/>
            </p:nvSpPr>
            <p:spPr>
              <a:xfrm>
                <a:off x="4923497" y="283795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6" name="object 776"/>
              <p:cNvSpPr/>
              <p:nvPr/>
            </p:nvSpPr>
            <p:spPr>
              <a:xfrm>
                <a:off x="4917355" y="2841403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78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8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7" name="object 777"/>
              <p:cNvSpPr/>
              <p:nvPr/>
            </p:nvSpPr>
            <p:spPr>
              <a:xfrm>
                <a:off x="4847793" y="2829817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8" name="object 778"/>
              <p:cNvSpPr/>
              <p:nvPr/>
            </p:nvSpPr>
            <p:spPr>
              <a:xfrm>
                <a:off x="4847791" y="2821678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9" name="object 779"/>
              <p:cNvSpPr/>
              <p:nvPr/>
            </p:nvSpPr>
            <p:spPr>
              <a:xfrm>
                <a:off x="4923497" y="286925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0" name="object 780"/>
              <p:cNvSpPr/>
              <p:nvPr/>
            </p:nvSpPr>
            <p:spPr>
              <a:xfrm>
                <a:off x="4917355" y="287270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5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1" name="object 781"/>
              <p:cNvSpPr/>
              <p:nvPr/>
            </p:nvSpPr>
            <p:spPr>
              <a:xfrm>
                <a:off x="4847793" y="2861115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2" name="object 782"/>
              <p:cNvSpPr/>
              <p:nvPr/>
            </p:nvSpPr>
            <p:spPr>
              <a:xfrm>
                <a:off x="4847791" y="2852979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3" name="object 783"/>
              <p:cNvSpPr/>
              <p:nvPr/>
            </p:nvSpPr>
            <p:spPr>
              <a:xfrm>
                <a:off x="4923497" y="289991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4" name="object 784"/>
              <p:cNvSpPr/>
              <p:nvPr/>
            </p:nvSpPr>
            <p:spPr>
              <a:xfrm>
                <a:off x="4917355" y="290339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6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5" name="object 785"/>
              <p:cNvSpPr/>
              <p:nvPr/>
            </p:nvSpPr>
            <p:spPr>
              <a:xfrm>
                <a:off x="4847793" y="2891776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6" name="object 786"/>
              <p:cNvSpPr/>
              <p:nvPr/>
            </p:nvSpPr>
            <p:spPr>
              <a:xfrm>
                <a:off x="4847791" y="2883641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7" name="object 787"/>
              <p:cNvSpPr/>
              <p:nvPr/>
            </p:nvSpPr>
            <p:spPr>
              <a:xfrm>
                <a:off x="4923497" y="293121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8" name="object 788"/>
              <p:cNvSpPr/>
              <p:nvPr/>
            </p:nvSpPr>
            <p:spPr>
              <a:xfrm>
                <a:off x="4917355" y="2934691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6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9" name="object 789"/>
              <p:cNvSpPr/>
              <p:nvPr/>
            </p:nvSpPr>
            <p:spPr>
              <a:xfrm>
                <a:off x="4847793" y="2923075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0" name="object 790"/>
              <p:cNvSpPr/>
              <p:nvPr/>
            </p:nvSpPr>
            <p:spPr>
              <a:xfrm>
                <a:off x="4847791" y="291494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1" name="object 791"/>
              <p:cNvSpPr/>
              <p:nvPr/>
            </p:nvSpPr>
            <p:spPr>
              <a:xfrm>
                <a:off x="4923497" y="29625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2" name="object 792"/>
              <p:cNvSpPr/>
              <p:nvPr/>
            </p:nvSpPr>
            <p:spPr>
              <a:xfrm>
                <a:off x="4917355" y="2966000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3" name="object 793"/>
              <p:cNvSpPr/>
              <p:nvPr/>
            </p:nvSpPr>
            <p:spPr>
              <a:xfrm>
                <a:off x="4847793" y="2954394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4" name="object 794"/>
              <p:cNvSpPr/>
              <p:nvPr/>
            </p:nvSpPr>
            <p:spPr>
              <a:xfrm>
                <a:off x="4847791" y="2946257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5" name="object 795"/>
              <p:cNvSpPr/>
              <p:nvPr/>
            </p:nvSpPr>
            <p:spPr>
              <a:xfrm>
                <a:off x="4923497" y="299383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6" name="object 796"/>
              <p:cNvSpPr/>
              <p:nvPr/>
            </p:nvSpPr>
            <p:spPr>
              <a:xfrm>
                <a:off x="4917355" y="2997299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7" name="object 797"/>
              <p:cNvSpPr/>
              <p:nvPr/>
            </p:nvSpPr>
            <p:spPr>
              <a:xfrm>
                <a:off x="4847793" y="2985693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8" name="object 798"/>
              <p:cNvSpPr/>
              <p:nvPr/>
            </p:nvSpPr>
            <p:spPr>
              <a:xfrm>
                <a:off x="4847791" y="2977558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9" name="object 799"/>
              <p:cNvSpPr/>
              <p:nvPr/>
            </p:nvSpPr>
            <p:spPr>
              <a:xfrm>
                <a:off x="4923497" y="302544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0" name="object 800"/>
              <p:cNvSpPr/>
              <p:nvPr/>
            </p:nvSpPr>
            <p:spPr>
              <a:xfrm>
                <a:off x="4917355" y="302891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1" name="object 801"/>
              <p:cNvSpPr/>
              <p:nvPr/>
            </p:nvSpPr>
            <p:spPr>
              <a:xfrm>
                <a:off x="4847793" y="3017307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2" name="object 802"/>
              <p:cNvSpPr/>
              <p:nvPr/>
            </p:nvSpPr>
            <p:spPr>
              <a:xfrm>
                <a:off x="4847791" y="3009170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3" name="object 803"/>
              <p:cNvSpPr/>
              <p:nvPr/>
            </p:nvSpPr>
            <p:spPr>
              <a:xfrm>
                <a:off x="4923497" y="305674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4" name="object 804"/>
              <p:cNvSpPr/>
              <p:nvPr/>
            </p:nvSpPr>
            <p:spPr>
              <a:xfrm>
                <a:off x="4917355" y="306021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5" name="object 805"/>
              <p:cNvSpPr/>
              <p:nvPr/>
            </p:nvSpPr>
            <p:spPr>
              <a:xfrm>
                <a:off x="4847793" y="3048606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6" name="object 806"/>
              <p:cNvSpPr/>
              <p:nvPr/>
            </p:nvSpPr>
            <p:spPr>
              <a:xfrm>
                <a:off x="4847791" y="304047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7" name="object 807"/>
              <p:cNvSpPr/>
              <p:nvPr/>
            </p:nvSpPr>
            <p:spPr>
              <a:xfrm>
                <a:off x="4923497" y="308804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8" name="object 808"/>
              <p:cNvSpPr/>
              <p:nvPr/>
            </p:nvSpPr>
            <p:spPr>
              <a:xfrm>
                <a:off x="4917355" y="3091511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6"/>
                    </a:lnTo>
                    <a:lnTo>
                      <a:pt x="15085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5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9" name="object 809"/>
              <p:cNvSpPr/>
              <p:nvPr/>
            </p:nvSpPr>
            <p:spPr>
              <a:xfrm>
                <a:off x="4847793" y="3079914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0" name="object 810"/>
              <p:cNvSpPr/>
              <p:nvPr/>
            </p:nvSpPr>
            <p:spPr>
              <a:xfrm>
                <a:off x="4847791" y="3071773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1" name="object 811"/>
              <p:cNvSpPr/>
              <p:nvPr/>
            </p:nvSpPr>
            <p:spPr>
              <a:xfrm>
                <a:off x="4923497" y="311935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2" name="object 812"/>
              <p:cNvSpPr/>
              <p:nvPr/>
            </p:nvSpPr>
            <p:spPr>
              <a:xfrm>
                <a:off x="4917355" y="3122810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6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3" name="object 813"/>
              <p:cNvSpPr/>
              <p:nvPr/>
            </p:nvSpPr>
            <p:spPr>
              <a:xfrm>
                <a:off x="4847793" y="3111214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4" name="object 814"/>
              <p:cNvSpPr/>
              <p:nvPr/>
            </p:nvSpPr>
            <p:spPr>
              <a:xfrm>
                <a:off x="4847791" y="3103074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5" name="object 815"/>
              <p:cNvSpPr/>
              <p:nvPr/>
            </p:nvSpPr>
            <p:spPr>
              <a:xfrm>
                <a:off x="4923497" y="315096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6" name="object 816"/>
              <p:cNvSpPr/>
              <p:nvPr/>
            </p:nvSpPr>
            <p:spPr>
              <a:xfrm>
                <a:off x="4917355" y="3154433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7" name="object 817"/>
              <p:cNvSpPr/>
              <p:nvPr/>
            </p:nvSpPr>
            <p:spPr>
              <a:xfrm>
                <a:off x="4847791" y="3134690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8" name="object 818"/>
              <p:cNvSpPr/>
              <p:nvPr/>
            </p:nvSpPr>
            <p:spPr>
              <a:xfrm>
                <a:off x="4923497" y="318226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9" name="object 819"/>
              <p:cNvSpPr/>
              <p:nvPr/>
            </p:nvSpPr>
            <p:spPr>
              <a:xfrm>
                <a:off x="4917355" y="318573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0" name="object 820"/>
              <p:cNvSpPr/>
              <p:nvPr/>
            </p:nvSpPr>
            <p:spPr>
              <a:xfrm>
                <a:off x="4847791" y="3165991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1" name="object 821"/>
              <p:cNvSpPr/>
              <p:nvPr/>
            </p:nvSpPr>
            <p:spPr>
              <a:xfrm>
                <a:off x="4847791" y="319729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2" name="object 822"/>
              <p:cNvSpPr txBox="1"/>
              <p:nvPr/>
            </p:nvSpPr>
            <p:spPr>
              <a:xfrm>
                <a:off x="4852470" y="2622730"/>
                <a:ext cx="142399" cy="586155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35240">
                  <a:spcBef>
                    <a:spcPts val="71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 marR="7144" indent="-19049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128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 marR="3810" indent="-22382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128,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  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6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 marR="3810" indent="21905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 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05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 marR="3810" indent="21905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 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 marR="3810" indent="21905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 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4096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4096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1000</a:t>
                </a:r>
                <a:endParaRPr sz="113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827" name="object 827"/>
            <p:cNvSpPr txBox="1"/>
            <p:nvPr/>
          </p:nvSpPr>
          <p:spPr>
            <a:xfrm>
              <a:off x="533400" y="798775"/>
              <a:ext cx="3390424" cy="84061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3300" spc="-157" dirty="0">
                  <a:latin typeface="Trebuchet MS"/>
                  <a:cs typeface="Trebuchet MS"/>
                </a:rPr>
                <a:t>Introducing: </a:t>
              </a:r>
              <a:r>
                <a:rPr lang="en-US" sz="3300" spc="-157" dirty="0" err="1">
                  <a:latin typeface="Trebuchet MS"/>
                  <a:cs typeface="Trebuchet MS"/>
                </a:rPr>
                <a:t>ResNet</a:t>
              </a:r>
              <a:endParaRPr sz="3300" dirty="0">
                <a:latin typeface="Trebuchet MS"/>
                <a:cs typeface="Trebuchet MS"/>
              </a:endParaRPr>
            </a:p>
            <a:p>
              <a:pPr marR="257158" algn="ctr">
                <a:spcBef>
                  <a:spcPts val="2374"/>
                </a:spcBef>
              </a:pPr>
              <a:r>
                <a:rPr sz="100" spc="4" dirty="0">
                  <a:solidFill>
                    <a:srgbClr val="7F7F7F"/>
                  </a:solidFill>
                  <a:latin typeface="Trebuchet MS"/>
                  <a:cs typeface="Trebuchet MS"/>
                </a:rPr>
                <a:t>11x11 </a:t>
              </a:r>
              <a:r>
                <a:rPr sz="100" dirty="0">
                  <a:solidFill>
                    <a:srgbClr val="7F7F7F"/>
                  </a:solidFill>
                  <a:latin typeface="Trebuchet MS"/>
                  <a:cs typeface="Trebuchet MS"/>
                </a:rPr>
                <a:t>conv, 96,</a:t>
              </a:r>
              <a:r>
                <a:rPr sz="100" spc="-19" dirty="0">
                  <a:solidFill>
                    <a:srgbClr val="7F7F7F"/>
                  </a:solidFill>
                  <a:latin typeface="Trebuchet MS"/>
                  <a:cs typeface="Trebuchet MS"/>
                </a:rPr>
                <a:t> </a:t>
              </a:r>
              <a:r>
                <a:rPr sz="100" spc="-4" dirty="0">
                  <a:solidFill>
                    <a:srgbClr val="7F7F7F"/>
                  </a:solidFill>
                  <a:latin typeface="Trebuchet MS"/>
                  <a:cs typeface="Trebuchet MS"/>
                </a:rPr>
                <a:t>/4, </a:t>
              </a:r>
              <a:r>
                <a:rPr sz="100" dirty="0">
                  <a:solidFill>
                    <a:srgbClr val="7F7F7F"/>
                  </a:solidFill>
                  <a:latin typeface="Trebuchet MS"/>
                  <a:cs typeface="Trebuchet MS"/>
                </a:rPr>
                <a:t>pool/2</a:t>
              </a:r>
              <a:endParaRPr sz="100" dirty="0">
                <a:latin typeface="Trebuchet MS"/>
                <a:cs typeface="Trebuchet MS"/>
              </a:endParaRPr>
            </a:p>
          </p:txBody>
        </p:sp>
        <p:grpSp>
          <p:nvGrpSpPr>
            <p:cNvPr id="857" name="Group 856">
              <a:extLst>
                <a:ext uri="{FF2B5EF4-FFF2-40B4-BE49-F238E27FC236}">
                  <a16:creationId xmlns:a16="http://schemas.microsoft.com/office/drawing/2014/main" id="{1115653B-4B9F-A44F-A68B-4A592699E8C3}"/>
                </a:ext>
              </a:extLst>
            </p:cNvPr>
            <p:cNvGrpSpPr/>
            <p:nvPr/>
          </p:nvGrpSpPr>
          <p:grpSpPr>
            <a:xfrm>
              <a:off x="2104591" y="2575176"/>
              <a:ext cx="151450" cy="238918"/>
              <a:chOff x="2104591" y="2575176"/>
              <a:chExt cx="151450" cy="238918"/>
            </a:xfrm>
          </p:grpSpPr>
          <p:sp>
            <p:nvSpPr>
              <p:cNvPr id="823" name="object 823"/>
              <p:cNvSpPr/>
              <p:nvPr/>
            </p:nvSpPr>
            <p:spPr>
              <a:xfrm>
                <a:off x="2180296" y="259168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4" name="object 824"/>
              <p:cNvSpPr/>
              <p:nvPr/>
            </p:nvSpPr>
            <p:spPr>
              <a:xfrm>
                <a:off x="2174155" y="2595201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71"/>
                    </a:lnTo>
                    <a:lnTo>
                      <a:pt x="15083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3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5" name="object 825"/>
              <p:cNvSpPr/>
              <p:nvPr/>
            </p:nvSpPr>
            <p:spPr>
              <a:xfrm>
                <a:off x="2104593" y="2583431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6" name="object 826"/>
              <p:cNvSpPr/>
              <p:nvPr/>
            </p:nvSpPr>
            <p:spPr>
              <a:xfrm>
                <a:off x="2104591" y="257517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8" name="object 828"/>
              <p:cNvSpPr/>
              <p:nvPr/>
            </p:nvSpPr>
            <p:spPr>
              <a:xfrm>
                <a:off x="2180296" y="26234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9" name="object 829"/>
              <p:cNvSpPr/>
              <p:nvPr/>
            </p:nvSpPr>
            <p:spPr>
              <a:xfrm>
                <a:off x="2174155" y="2626948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84"/>
                    </a:lnTo>
                    <a:lnTo>
                      <a:pt x="15084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4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0" name="object 830"/>
              <p:cNvSpPr/>
              <p:nvPr/>
            </p:nvSpPr>
            <p:spPr>
              <a:xfrm>
                <a:off x="2104593" y="2615178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1" name="object 831"/>
              <p:cNvSpPr/>
              <p:nvPr/>
            </p:nvSpPr>
            <p:spPr>
              <a:xfrm>
                <a:off x="2104591" y="260692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2" name="object 832"/>
              <p:cNvSpPr/>
              <p:nvPr/>
            </p:nvSpPr>
            <p:spPr>
              <a:xfrm>
                <a:off x="2180296" y="265518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3" name="object 833"/>
              <p:cNvSpPr/>
              <p:nvPr/>
            </p:nvSpPr>
            <p:spPr>
              <a:xfrm>
                <a:off x="2174155" y="2658695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84"/>
                    </a:lnTo>
                    <a:lnTo>
                      <a:pt x="15084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4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4" name="object 834"/>
              <p:cNvSpPr/>
              <p:nvPr/>
            </p:nvSpPr>
            <p:spPr>
              <a:xfrm>
                <a:off x="2104593" y="2646924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5" name="object 835"/>
              <p:cNvSpPr/>
              <p:nvPr/>
            </p:nvSpPr>
            <p:spPr>
              <a:xfrm>
                <a:off x="2104591" y="263867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6" name="object 836"/>
              <p:cNvSpPr/>
              <p:nvPr/>
            </p:nvSpPr>
            <p:spPr>
              <a:xfrm>
                <a:off x="2180296" y="26869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7" name="object 837"/>
              <p:cNvSpPr/>
              <p:nvPr/>
            </p:nvSpPr>
            <p:spPr>
              <a:xfrm>
                <a:off x="2174155" y="2690450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71"/>
                    </a:lnTo>
                    <a:lnTo>
                      <a:pt x="15083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3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8" name="object 838"/>
              <p:cNvSpPr/>
              <p:nvPr/>
            </p:nvSpPr>
            <p:spPr>
              <a:xfrm>
                <a:off x="2104593" y="2678681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9" name="object 839"/>
              <p:cNvSpPr/>
              <p:nvPr/>
            </p:nvSpPr>
            <p:spPr>
              <a:xfrm>
                <a:off x="2104591" y="267042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0" name="object 840"/>
              <p:cNvSpPr/>
              <p:nvPr/>
            </p:nvSpPr>
            <p:spPr>
              <a:xfrm>
                <a:off x="2180296" y="271868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1" name="object 841"/>
              <p:cNvSpPr/>
              <p:nvPr/>
            </p:nvSpPr>
            <p:spPr>
              <a:xfrm>
                <a:off x="2174155" y="2722198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84"/>
                    </a:lnTo>
                    <a:lnTo>
                      <a:pt x="15084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4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2" name="object 842"/>
              <p:cNvSpPr/>
              <p:nvPr/>
            </p:nvSpPr>
            <p:spPr>
              <a:xfrm>
                <a:off x="2104593" y="2710428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3" name="object 843"/>
              <p:cNvSpPr/>
              <p:nvPr/>
            </p:nvSpPr>
            <p:spPr>
              <a:xfrm>
                <a:off x="2104591" y="2702175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4" name="object 844"/>
              <p:cNvSpPr/>
              <p:nvPr/>
            </p:nvSpPr>
            <p:spPr>
              <a:xfrm>
                <a:off x="2180296" y="27504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5" name="object 845"/>
              <p:cNvSpPr/>
              <p:nvPr/>
            </p:nvSpPr>
            <p:spPr>
              <a:xfrm>
                <a:off x="2174155" y="2753945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84"/>
                    </a:lnTo>
                    <a:lnTo>
                      <a:pt x="15084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4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6" name="object 846"/>
              <p:cNvSpPr/>
              <p:nvPr/>
            </p:nvSpPr>
            <p:spPr>
              <a:xfrm>
                <a:off x="2104591" y="2733925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7" name="object 847"/>
              <p:cNvSpPr/>
              <p:nvPr/>
            </p:nvSpPr>
            <p:spPr>
              <a:xfrm>
                <a:off x="2180296" y="278218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8" name="object 848"/>
              <p:cNvSpPr/>
              <p:nvPr/>
            </p:nvSpPr>
            <p:spPr>
              <a:xfrm>
                <a:off x="2174155" y="2785701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71"/>
                    </a:lnTo>
                    <a:lnTo>
                      <a:pt x="15083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3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9" name="object 849"/>
              <p:cNvSpPr/>
              <p:nvPr/>
            </p:nvSpPr>
            <p:spPr>
              <a:xfrm>
                <a:off x="2104591" y="2765675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50" name="object 850"/>
              <p:cNvSpPr/>
              <p:nvPr/>
            </p:nvSpPr>
            <p:spPr>
              <a:xfrm>
                <a:off x="2104591" y="2797425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51" name="object 851"/>
              <p:cNvSpPr txBox="1"/>
              <p:nvPr/>
            </p:nvSpPr>
            <p:spPr>
              <a:xfrm>
                <a:off x="2109270" y="2595778"/>
                <a:ext cx="142399" cy="211565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9525">
                  <a:spcBef>
                    <a:spcPts val="71"/>
                  </a:spcBef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5x5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256,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6"/>
                  </a:spcBef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384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 marR="3810" indent="21905">
                  <a:lnSpc>
                    <a:spcPct val="1852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384 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6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4096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4096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6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1000</a:t>
                </a:r>
                <a:endParaRPr sz="113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852" name="object 852"/>
            <p:cNvSpPr txBox="1"/>
            <p:nvPr/>
          </p:nvSpPr>
          <p:spPr>
            <a:xfrm>
              <a:off x="3090099" y="2587725"/>
              <a:ext cx="1160621" cy="4712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500" spc="-83" dirty="0">
                  <a:latin typeface="Trebuchet MS"/>
                  <a:cs typeface="Trebuchet MS"/>
                </a:rPr>
                <a:t>VGG, </a:t>
              </a:r>
              <a:r>
                <a:rPr sz="1500" spc="-34" dirty="0">
                  <a:latin typeface="Trebuchet MS"/>
                  <a:cs typeface="Trebuchet MS"/>
                </a:rPr>
                <a:t>19</a:t>
              </a:r>
              <a:r>
                <a:rPr sz="1500" spc="-206" dirty="0">
                  <a:latin typeface="Trebuchet MS"/>
                  <a:cs typeface="Trebuchet MS"/>
                </a:rPr>
                <a:t> </a:t>
              </a:r>
              <a:r>
                <a:rPr sz="1500" spc="-56" dirty="0">
                  <a:latin typeface="Trebuchet MS"/>
                  <a:cs typeface="Trebuchet MS"/>
                </a:rPr>
                <a:t>layers</a:t>
              </a:r>
              <a:endParaRPr sz="1500">
                <a:latin typeface="Trebuchet MS"/>
                <a:cs typeface="Trebuchet MS"/>
              </a:endParaRPr>
            </a:p>
            <a:p>
              <a:pPr marL="47622"/>
              <a:r>
                <a:rPr sz="1500" spc="-83" dirty="0">
                  <a:latin typeface="Trebuchet MS"/>
                  <a:cs typeface="Trebuchet MS"/>
                </a:rPr>
                <a:t>(ILSVRC</a:t>
              </a:r>
              <a:r>
                <a:rPr sz="1500" spc="-75" dirty="0">
                  <a:latin typeface="Trebuchet MS"/>
                  <a:cs typeface="Trebuchet MS"/>
                </a:rPr>
                <a:t> </a:t>
              </a:r>
              <a:r>
                <a:rPr sz="1500" spc="-52" dirty="0">
                  <a:latin typeface="Trebuchet MS"/>
                  <a:cs typeface="Trebuchet MS"/>
                </a:rPr>
                <a:t>2014)</a:t>
              </a:r>
              <a:endParaRPr sz="1500">
                <a:latin typeface="Trebuchet MS"/>
                <a:cs typeface="Trebuchet MS"/>
              </a:endParaRPr>
            </a:p>
          </p:txBody>
        </p:sp>
      </p:grpSp>
      <p:sp>
        <p:nvSpPr>
          <p:cNvPr id="854" name="Title 1">
            <a:extLst>
              <a:ext uri="{FF2B5EF4-FFF2-40B4-BE49-F238E27FC236}">
                <a16:creationId xmlns:a16="http://schemas.microsoft.com/office/drawing/2014/main" id="{C7487FD3-8C60-034D-8383-F948FA05663C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Surely it would be ridiculous to go any deeper…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1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1266" y="376923"/>
            <a:ext cx="5298756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57" dirty="0"/>
              <a:t>Revolution </a:t>
            </a:r>
            <a:r>
              <a:rPr spc="-142" dirty="0"/>
              <a:t>of</a:t>
            </a:r>
            <a:r>
              <a:rPr spc="-375" dirty="0"/>
              <a:t> </a:t>
            </a:r>
            <a:r>
              <a:rPr spc="-124" dirty="0"/>
              <a:t>Depth</a:t>
            </a:r>
          </a:p>
        </p:txBody>
      </p:sp>
      <p:sp>
        <p:nvSpPr>
          <p:cNvPr id="3" name="object 3"/>
          <p:cNvSpPr/>
          <p:nvPr/>
        </p:nvSpPr>
        <p:spPr>
          <a:xfrm>
            <a:off x="1399478" y="4319204"/>
            <a:ext cx="304800" cy="371475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399478" y="4319204"/>
            <a:ext cx="304800" cy="371475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256978" y="3471480"/>
            <a:ext cx="304800" cy="1219200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256978" y="3471480"/>
            <a:ext cx="304800" cy="1219200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5209478" y="2976179"/>
            <a:ext cx="304800" cy="171450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5209478" y="2976179"/>
            <a:ext cx="304800" cy="171450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1"/>
                </a:lnTo>
                <a:lnTo>
                  <a:pt x="0" y="228600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351978" y="3995354"/>
            <a:ext cx="304800" cy="695325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406400" y="0"/>
                </a:moveTo>
                <a:lnTo>
                  <a:pt x="0" y="0"/>
                </a:lnTo>
                <a:lnTo>
                  <a:pt x="0" y="927100"/>
                </a:lnTo>
                <a:lnTo>
                  <a:pt x="406400" y="927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304478" y="3928679"/>
            <a:ext cx="304800" cy="76200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406400" y="0"/>
                </a:moveTo>
                <a:lnTo>
                  <a:pt x="0" y="0"/>
                </a:lnTo>
                <a:lnTo>
                  <a:pt x="0" y="1016000"/>
                </a:lnTo>
                <a:lnTo>
                  <a:pt x="406400" y="1016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6161978" y="1995104"/>
            <a:ext cx="304800" cy="2695575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406400" y="0"/>
                </a:moveTo>
                <a:lnTo>
                  <a:pt x="0" y="0"/>
                </a:lnTo>
                <a:lnTo>
                  <a:pt x="0" y="3594100"/>
                </a:lnTo>
                <a:lnTo>
                  <a:pt x="406400" y="3594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7114478" y="1737929"/>
            <a:ext cx="304800" cy="2952750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406400" y="0"/>
                </a:moveTo>
                <a:lnTo>
                  <a:pt x="0" y="0"/>
                </a:lnTo>
                <a:lnTo>
                  <a:pt x="0" y="3937000"/>
                </a:lnTo>
                <a:lnTo>
                  <a:pt x="406400" y="3937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2351978" y="3995355"/>
            <a:ext cx="304800" cy="695325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0" y="0"/>
                </a:moveTo>
                <a:lnTo>
                  <a:pt x="406400" y="0"/>
                </a:lnTo>
                <a:lnTo>
                  <a:pt x="406400" y="927100"/>
                </a:lnTo>
                <a:lnTo>
                  <a:pt x="0" y="927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3304479" y="3928680"/>
            <a:ext cx="304800" cy="76200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6161980" y="1995104"/>
            <a:ext cx="304800" cy="2695575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0" y="0"/>
                </a:moveTo>
                <a:lnTo>
                  <a:pt x="406400" y="0"/>
                </a:lnTo>
                <a:lnTo>
                  <a:pt x="406400" y="3594102"/>
                </a:lnTo>
                <a:lnTo>
                  <a:pt x="0" y="35941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7114481" y="1737929"/>
            <a:ext cx="304800" cy="2952750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0" y="0"/>
                </a:moveTo>
                <a:lnTo>
                  <a:pt x="406400" y="0"/>
                </a:lnTo>
                <a:lnTo>
                  <a:pt x="406400" y="3937002"/>
                </a:lnTo>
                <a:lnTo>
                  <a:pt x="0" y="39370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1075628" y="4690679"/>
            <a:ext cx="6667500" cy="0"/>
          </a:xfrm>
          <a:custGeom>
            <a:avLst/>
            <a:gdLst/>
            <a:ahLst/>
            <a:cxnLst/>
            <a:rect l="l" t="t" r="r" b="b"/>
            <a:pathLst>
              <a:path w="8890000">
                <a:moveTo>
                  <a:pt x="0" y="0"/>
                </a:moveTo>
                <a:lnTo>
                  <a:pt x="8890005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1536259" y="2294887"/>
            <a:ext cx="5693569" cy="2362676"/>
          </a:xfrm>
          <a:custGeom>
            <a:avLst/>
            <a:gdLst/>
            <a:ahLst/>
            <a:cxnLst/>
            <a:rect l="l" t="t" r="r" b="b"/>
            <a:pathLst>
              <a:path w="7591425" h="3150235">
                <a:moveTo>
                  <a:pt x="7585252" y="3124542"/>
                </a:moveTo>
                <a:lnTo>
                  <a:pt x="7495032" y="3124542"/>
                </a:lnTo>
                <a:lnTo>
                  <a:pt x="7489342" y="3130232"/>
                </a:lnTo>
                <a:lnTo>
                  <a:pt x="7489342" y="3144253"/>
                </a:lnTo>
                <a:lnTo>
                  <a:pt x="7495032" y="3149942"/>
                </a:lnTo>
                <a:lnTo>
                  <a:pt x="7585252" y="3149942"/>
                </a:lnTo>
                <a:lnTo>
                  <a:pt x="7590942" y="3144253"/>
                </a:lnTo>
                <a:lnTo>
                  <a:pt x="7590942" y="3130232"/>
                </a:lnTo>
                <a:lnTo>
                  <a:pt x="7585252" y="3124542"/>
                </a:lnTo>
                <a:close/>
              </a:path>
              <a:path w="7591425" h="3150235">
                <a:moveTo>
                  <a:pt x="7407452" y="3124542"/>
                </a:moveTo>
                <a:lnTo>
                  <a:pt x="7317232" y="3124542"/>
                </a:lnTo>
                <a:lnTo>
                  <a:pt x="7311542" y="3130232"/>
                </a:lnTo>
                <a:lnTo>
                  <a:pt x="7311542" y="3144253"/>
                </a:lnTo>
                <a:lnTo>
                  <a:pt x="7317232" y="3149942"/>
                </a:lnTo>
                <a:lnTo>
                  <a:pt x="7407452" y="3149942"/>
                </a:lnTo>
                <a:lnTo>
                  <a:pt x="7413142" y="3144253"/>
                </a:lnTo>
                <a:lnTo>
                  <a:pt x="7413142" y="3130232"/>
                </a:lnTo>
                <a:lnTo>
                  <a:pt x="7407452" y="3124542"/>
                </a:lnTo>
                <a:close/>
              </a:path>
              <a:path w="7591425" h="3150235">
                <a:moveTo>
                  <a:pt x="7229665" y="3124542"/>
                </a:moveTo>
                <a:lnTo>
                  <a:pt x="7139432" y="3124542"/>
                </a:lnTo>
                <a:lnTo>
                  <a:pt x="7133742" y="3130232"/>
                </a:lnTo>
                <a:lnTo>
                  <a:pt x="7133742" y="3144253"/>
                </a:lnTo>
                <a:lnTo>
                  <a:pt x="7139432" y="3149942"/>
                </a:lnTo>
                <a:lnTo>
                  <a:pt x="7229665" y="3149942"/>
                </a:lnTo>
                <a:lnTo>
                  <a:pt x="7235342" y="3144253"/>
                </a:lnTo>
                <a:lnTo>
                  <a:pt x="7235342" y="3130232"/>
                </a:lnTo>
                <a:lnTo>
                  <a:pt x="7229665" y="3124542"/>
                </a:lnTo>
                <a:close/>
              </a:path>
              <a:path w="7591425" h="3150235">
                <a:moveTo>
                  <a:pt x="7051852" y="3124542"/>
                </a:moveTo>
                <a:lnTo>
                  <a:pt x="6961632" y="3124542"/>
                </a:lnTo>
                <a:lnTo>
                  <a:pt x="6955942" y="3130232"/>
                </a:lnTo>
                <a:lnTo>
                  <a:pt x="6955942" y="3144253"/>
                </a:lnTo>
                <a:lnTo>
                  <a:pt x="6961632" y="3149942"/>
                </a:lnTo>
                <a:lnTo>
                  <a:pt x="7051852" y="3149942"/>
                </a:lnTo>
                <a:lnTo>
                  <a:pt x="7057542" y="3144253"/>
                </a:lnTo>
                <a:lnTo>
                  <a:pt x="7057542" y="3130232"/>
                </a:lnTo>
                <a:lnTo>
                  <a:pt x="7051852" y="3124542"/>
                </a:lnTo>
                <a:close/>
              </a:path>
              <a:path w="7591425" h="3150235">
                <a:moveTo>
                  <a:pt x="6874052" y="3124542"/>
                </a:moveTo>
                <a:lnTo>
                  <a:pt x="6783832" y="3124542"/>
                </a:lnTo>
                <a:lnTo>
                  <a:pt x="6778142" y="3130232"/>
                </a:lnTo>
                <a:lnTo>
                  <a:pt x="6778142" y="3144253"/>
                </a:lnTo>
                <a:lnTo>
                  <a:pt x="6783832" y="3149942"/>
                </a:lnTo>
                <a:lnTo>
                  <a:pt x="6874052" y="3149942"/>
                </a:lnTo>
                <a:lnTo>
                  <a:pt x="6879742" y="3144253"/>
                </a:lnTo>
                <a:lnTo>
                  <a:pt x="6879742" y="3130232"/>
                </a:lnTo>
                <a:lnTo>
                  <a:pt x="6874052" y="3124542"/>
                </a:lnTo>
                <a:close/>
              </a:path>
              <a:path w="7591425" h="3150235">
                <a:moveTo>
                  <a:pt x="6696265" y="3124542"/>
                </a:moveTo>
                <a:lnTo>
                  <a:pt x="6606032" y="3124542"/>
                </a:lnTo>
                <a:lnTo>
                  <a:pt x="6600342" y="3130232"/>
                </a:lnTo>
                <a:lnTo>
                  <a:pt x="6600342" y="3144253"/>
                </a:lnTo>
                <a:lnTo>
                  <a:pt x="6606032" y="3149942"/>
                </a:lnTo>
                <a:lnTo>
                  <a:pt x="6696265" y="3149942"/>
                </a:lnTo>
                <a:lnTo>
                  <a:pt x="6701942" y="3144253"/>
                </a:lnTo>
                <a:lnTo>
                  <a:pt x="6701942" y="3130232"/>
                </a:lnTo>
                <a:lnTo>
                  <a:pt x="6696265" y="3124542"/>
                </a:lnTo>
                <a:close/>
              </a:path>
              <a:path w="7591425" h="3150235">
                <a:moveTo>
                  <a:pt x="6518452" y="3124542"/>
                </a:moveTo>
                <a:lnTo>
                  <a:pt x="6428232" y="3124542"/>
                </a:lnTo>
                <a:lnTo>
                  <a:pt x="6422542" y="3130232"/>
                </a:lnTo>
                <a:lnTo>
                  <a:pt x="6422542" y="3144253"/>
                </a:lnTo>
                <a:lnTo>
                  <a:pt x="6428232" y="3149942"/>
                </a:lnTo>
                <a:lnTo>
                  <a:pt x="6518452" y="3149942"/>
                </a:lnTo>
                <a:lnTo>
                  <a:pt x="6524142" y="3144253"/>
                </a:lnTo>
                <a:lnTo>
                  <a:pt x="6524142" y="3130232"/>
                </a:lnTo>
                <a:lnTo>
                  <a:pt x="6518452" y="3124542"/>
                </a:lnTo>
                <a:close/>
              </a:path>
              <a:path w="7591425" h="3150235">
                <a:moveTo>
                  <a:pt x="6251841" y="3114471"/>
                </a:moveTo>
                <a:lnTo>
                  <a:pt x="6245720" y="3119691"/>
                </a:lnTo>
                <a:lnTo>
                  <a:pt x="6244602" y="3133674"/>
                </a:lnTo>
                <a:lnTo>
                  <a:pt x="6249822" y="3139795"/>
                </a:lnTo>
                <a:lnTo>
                  <a:pt x="6339763" y="3146996"/>
                </a:lnTo>
                <a:lnTo>
                  <a:pt x="6345885" y="3141776"/>
                </a:lnTo>
                <a:lnTo>
                  <a:pt x="6347002" y="3127794"/>
                </a:lnTo>
                <a:lnTo>
                  <a:pt x="6341783" y="3121672"/>
                </a:lnTo>
                <a:lnTo>
                  <a:pt x="6251841" y="3114471"/>
                </a:lnTo>
                <a:close/>
              </a:path>
              <a:path w="7591425" h="3150235">
                <a:moveTo>
                  <a:pt x="6074613" y="3100298"/>
                </a:moveTo>
                <a:lnTo>
                  <a:pt x="6068491" y="3105505"/>
                </a:lnTo>
                <a:lnTo>
                  <a:pt x="6067374" y="3119488"/>
                </a:lnTo>
                <a:lnTo>
                  <a:pt x="6072593" y="3125622"/>
                </a:lnTo>
                <a:lnTo>
                  <a:pt x="6162535" y="3132810"/>
                </a:lnTo>
                <a:lnTo>
                  <a:pt x="6168656" y="3127603"/>
                </a:lnTo>
                <a:lnTo>
                  <a:pt x="6169774" y="3113608"/>
                </a:lnTo>
                <a:lnTo>
                  <a:pt x="6164554" y="3107486"/>
                </a:lnTo>
                <a:lnTo>
                  <a:pt x="6074613" y="3100298"/>
                </a:lnTo>
                <a:close/>
              </a:path>
              <a:path w="7591425" h="3150235">
                <a:moveTo>
                  <a:pt x="5897384" y="3086112"/>
                </a:moveTo>
                <a:lnTo>
                  <a:pt x="5891263" y="3091332"/>
                </a:lnTo>
                <a:lnTo>
                  <a:pt x="5890145" y="3105315"/>
                </a:lnTo>
                <a:lnTo>
                  <a:pt x="5895352" y="3111436"/>
                </a:lnTo>
                <a:lnTo>
                  <a:pt x="5985294" y="3118637"/>
                </a:lnTo>
                <a:lnTo>
                  <a:pt x="5991415" y="3113417"/>
                </a:lnTo>
                <a:lnTo>
                  <a:pt x="5992533" y="3099435"/>
                </a:lnTo>
                <a:lnTo>
                  <a:pt x="5987326" y="3093313"/>
                </a:lnTo>
                <a:lnTo>
                  <a:pt x="5897384" y="3086112"/>
                </a:lnTo>
                <a:close/>
              </a:path>
              <a:path w="7591425" h="3150235">
                <a:moveTo>
                  <a:pt x="5720143" y="3071939"/>
                </a:moveTo>
                <a:lnTo>
                  <a:pt x="5714022" y="3077159"/>
                </a:lnTo>
                <a:lnTo>
                  <a:pt x="5712904" y="3091141"/>
                </a:lnTo>
                <a:lnTo>
                  <a:pt x="5718124" y="3097263"/>
                </a:lnTo>
                <a:lnTo>
                  <a:pt x="5808065" y="3104451"/>
                </a:lnTo>
                <a:lnTo>
                  <a:pt x="5814186" y="3099244"/>
                </a:lnTo>
                <a:lnTo>
                  <a:pt x="5815304" y="3085261"/>
                </a:lnTo>
                <a:lnTo>
                  <a:pt x="5810084" y="3079140"/>
                </a:lnTo>
                <a:lnTo>
                  <a:pt x="5720143" y="3071939"/>
                </a:lnTo>
                <a:close/>
              </a:path>
              <a:path w="7591425" h="3150235">
                <a:moveTo>
                  <a:pt x="5542914" y="3057766"/>
                </a:moveTo>
                <a:lnTo>
                  <a:pt x="5536793" y="3062973"/>
                </a:lnTo>
                <a:lnTo>
                  <a:pt x="5535676" y="3076955"/>
                </a:lnTo>
                <a:lnTo>
                  <a:pt x="5540883" y="3083077"/>
                </a:lnTo>
                <a:lnTo>
                  <a:pt x="5630824" y="3090278"/>
                </a:lnTo>
                <a:lnTo>
                  <a:pt x="5636945" y="3085058"/>
                </a:lnTo>
                <a:lnTo>
                  <a:pt x="5638063" y="3071075"/>
                </a:lnTo>
                <a:lnTo>
                  <a:pt x="5632856" y="3064954"/>
                </a:lnTo>
                <a:lnTo>
                  <a:pt x="5542914" y="3057766"/>
                </a:lnTo>
                <a:close/>
              </a:path>
              <a:path w="7591425" h="3150235">
                <a:moveTo>
                  <a:pt x="5365673" y="3043580"/>
                </a:moveTo>
                <a:lnTo>
                  <a:pt x="5359552" y="3048800"/>
                </a:lnTo>
                <a:lnTo>
                  <a:pt x="5358434" y="3062782"/>
                </a:lnTo>
                <a:lnTo>
                  <a:pt x="5363654" y="3068904"/>
                </a:lnTo>
                <a:lnTo>
                  <a:pt x="5453595" y="3076092"/>
                </a:lnTo>
                <a:lnTo>
                  <a:pt x="5459717" y="3070885"/>
                </a:lnTo>
                <a:lnTo>
                  <a:pt x="5460834" y="3056902"/>
                </a:lnTo>
                <a:lnTo>
                  <a:pt x="5455615" y="3050781"/>
                </a:lnTo>
                <a:lnTo>
                  <a:pt x="5365673" y="3043580"/>
                </a:lnTo>
                <a:close/>
              </a:path>
              <a:path w="7591425" h="3150235">
                <a:moveTo>
                  <a:pt x="5188445" y="3029407"/>
                </a:moveTo>
                <a:lnTo>
                  <a:pt x="5182323" y="3034614"/>
                </a:lnTo>
                <a:lnTo>
                  <a:pt x="5181206" y="3048596"/>
                </a:lnTo>
                <a:lnTo>
                  <a:pt x="5186413" y="3054718"/>
                </a:lnTo>
                <a:lnTo>
                  <a:pt x="5276354" y="3061919"/>
                </a:lnTo>
                <a:lnTo>
                  <a:pt x="5282476" y="3056699"/>
                </a:lnTo>
                <a:lnTo>
                  <a:pt x="5283593" y="3042716"/>
                </a:lnTo>
                <a:lnTo>
                  <a:pt x="5278386" y="3036595"/>
                </a:lnTo>
                <a:lnTo>
                  <a:pt x="5188445" y="3029407"/>
                </a:lnTo>
                <a:close/>
              </a:path>
              <a:path w="7591425" h="3150235">
                <a:moveTo>
                  <a:pt x="5100116" y="3022942"/>
                </a:moveTo>
                <a:lnTo>
                  <a:pt x="5009883" y="3022942"/>
                </a:lnTo>
                <a:lnTo>
                  <a:pt x="5004206" y="3028632"/>
                </a:lnTo>
                <a:lnTo>
                  <a:pt x="5004206" y="3042653"/>
                </a:lnTo>
                <a:lnTo>
                  <a:pt x="5009883" y="3048342"/>
                </a:lnTo>
                <a:lnTo>
                  <a:pt x="5100116" y="3048342"/>
                </a:lnTo>
                <a:lnTo>
                  <a:pt x="5105806" y="3042653"/>
                </a:lnTo>
                <a:lnTo>
                  <a:pt x="5105806" y="3028632"/>
                </a:lnTo>
                <a:lnTo>
                  <a:pt x="5100116" y="3022942"/>
                </a:lnTo>
                <a:close/>
              </a:path>
              <a:path w="7591425" h="3150235">
                <a:moveTo>
                  <a:pt x="4922316" y="3022942"/>
                </a:moveTo>
                <a:lnTo>
                  <a:pt x="4832083" y="3022942"/>
                </a:lnTo>
                <a:lnTo>
                  <a:pt x="4826406" y="3028632"/>
                </a:lnTo>
                <a:lnTo>
                  <a:pt x="4826406" y="3042653"/>
                </a:lnTo>
                <a:lnTo>
                  <a:pt x="4832083" y="3048342"/>
                </a:lnTo>
                <a:lnTo>
                  <a:pt x="4922316" y="3048342"/>
                </a:lnTo>
                <a:lnTo>
                  <a:pt x="4928006" y="3042653"/>
                </a:lnTo>
                <a:lnTo>
                  <a:pt x="4928006" y="3028632"/>
                </a:lnTo>
                <a:lnTo>
                  <a:pt x="4922316" y="3022942"/>
                </a:lnTo>
                <a:close/>
              </a:path>
              <a:path w="7591425" h="3150235">
                <a:moveTo>
                  <a:pt x="4744516" y="3022942"/>
                </a:moveTo>
                <a:lnTo>
                  <a:pt x="4654283" y="3022942"/>
                </a:lnTo>
                <a:lnTo>
                  <a:pt x="4648606" y="3028632"/>
                </a:lnTo>
                <a:lnTo>
                  <a:pt x="4648606" y="3042653"/>
                </a:lnTo>
                <a:lnTo>
                  <a:pt x="4654283" y="3048342"/>
                </a:lnTo>
                <a:lnTo>
                  <a:pt x="4744516" y="3048342"/>
                </a:lnTo>
                <a:lnTo>
                  <a:pt x="4750206" y="3042653"/>
                </a:lnTo>
                <a:lnTo>
                  <a:pt x="4750206" y="3028632"/>
                </a:lnTo>
                <a:lnTo>
                  <a:pt x="4744516" y="3022942"/>
                </a:lnTo>
                <a:close/>
              </a:path>
              <a:path w="7591425" h="3150235">
                <a:moveTo>
                  <a:pt x="4566716" y="3022942"/>
                </a:moveTo>
                <a:lnTo>
                  <a:pt x="4476483" y="3022942"/>
                </a:lnTo>
                <a:lnTo>
                  <a:pt x="4470806" y="3028632"/>
                </a:lnTo>
                <a:lnTo>
                  <a:pt x="4470806" y="3042653"/>
                </a:lnTo>
                <a:lnTo>
                  <a:pt x="4476483" y="3048342"/>
                </a:lnTo>
                <a:lnTo>
                  <a:pt x="4566716" y="3048342"/>
                </a:lnTo>
                <a:lnTo>
                  <a:pt x="4572406" y="3042653"/>
                </a:lnTo>
                <a:lnTo>
                  <a:pt x="4572406" y="3028632"/>
                </a:lnTo>
                <a:lnTo>
                  <a:pt x="4566716" y="3022942"/>
                </a:lnTo>
                <a:close/>
              </a:path>
              <a:path w="7591425" h="3150235">
                <a:moveTo>
                  <a:pt x="4388916" y="3022942"/>
                </a:moveTo>
                <a:lnTo>
                  <a:pt x="4298683" y="3022942"/>
                </a:lnTo>
                <a:lnTo>
                  <a:pt x="4293006" y="3028632"/>
                </a:lnTo>
                <a:lnTo>
                  <a:pt x="4293006" y="3042653"/>
                </a:lnTo>
                <a:lnTo>
                  <a:pt x="4298683" y="3048342"/>
                </a:lnTo>
                <a:lnTo>
                  <a:pt x="4388916" y="3048342"/>
                </a:lnTo>
                <a:lnTo>
                  <a:pt x="4394606" y="3042653"/>
                </a:lnTo>
                <a:lnTo>
                  <a:pt x="4394606" y="3028632"/>
                </a:lnTo>
                <a:lnTo>
                  <a:pt x="4388916" y="3022942"/>
                </a:lnTo>
                <a:close/>
              </a:path>
              <a:path w="7591425" h="3150235">
                <a:moveTo>
                  <a:pt x="4211116" y="3022942"/>
                </a:moveTo>
                <a:lnTo>
                  <a:pt x="4120883" y="3022942"/>
                </a:lnTo>
                <a:lnTo>
                  <a:pt x="4115206" y="3028632"/>
                </a:lnTo>
                <a:lnTo>
                  <a:pt x="4115206" y="3042653"/>
                </a:lnTo>
                <a:lnTo>
                  <a:pt x="4120883" y="3048342"/>
                </a:lnTo>
                <a:lnTo>
                  <a:pt x="4211116" y="3048342"/>
                </a:lnTo>
                <a:lnTo>
                  <a:pt x="4216806" y="3042653"/>
                </a:lnTo>
                <a:lnTo>
                  <a:pt x="4216806" y="3028632"/>
                </a:lnTo>
                <a:lnTo>
                  <a:pt x="4211116" y="3022942"/>
                </a:lnTo>
                <a:close/>
              </a:path>
              <a:path w="7591425" h="3150235">
                <a:moveTo>
                  <a:pt x="4033316" y="3022942"/>
                </a:moveTo>
                <a:lnTo>
                  <a:pt x="3943083" y="3022942"/>
                </a:lnTo>
                <a:lnTo>
                  <a:pt x="3937406" y="3028632"/>
                </a:lnTo>
                <a:lnTo>
                  <a:pt x="3937406" y="3042653"/>
                </a:lnTo>
                <a:lnTo>
                  <a:pt x="3943083" y="3048342"/>
                </a:lnTo>
                <a:lnTo>
                  <a:pt x="4033316" y="3048342"/>
                </a:lnTo>
                <a:lnTo>
                  <a:pt x="4039006" y="3042653"/>
                </a:lnTo>
                <a:lnTo>
                  <a:pt x="4039006" y="3028632"/>
                </a:lnTo>
                <a:lnTo>
                  <a:pt x="4033316" y="3022942"/>
                </a:lnTo>
                <a:close/>
              </a:path>
              <a:path w="7591425" h="3150235">
                <a:moveTo>
                  <a:pt x="3768877" y="3009874"/>
                </a:moveTo>
                <a:lnTo>
                  <a:pt x="3762235" y="3014408"/>
                </a:lnTo>
                <a:lnTo>
                  <a:pt x="3759644" y="3028200"/>
                </a:lnTo>
                <a:lnTo>
                  <a:pt x="3764178" y="3034830"/>
                </a:lnTo>
                <a:lnTo>
                  <a:pt x="3835603" y="3048266"/>
                </a:lnTo>
                <a:lnTo>
                  <a:pt x="3836390" y="3048342"/>
                </a:lnTo>
                <a:lnTo>
                  <a:pt x="3855516" y="3048342"/>
                </a:lnTo>
                <a:lnTo>
                  <a:pt x="3861206" y="3042653"/>
                </a:lnTo>
                <a:lnTo>
                  <a:pt x="3861206" y="3028632"/>
                </a:lnTo>
                <a:lnTo>
                  <a:pt x="3855516" y="3022942"/>
                </a:lnTo>
                <a:lnTo>
                  <a:pt x="3838359" y="3022942"/>
                </a:lnTo>
                <a:lnTo>
                  <a:pt x="3768877" y="3009874"/>
                </a:lnTo>
                <a:close/>
              </a:path>
              <a:path w="7591425" h="3150235">
                <a:moveTo>
                  <a:pt x="3594138" y="2977007"/>
                </a:moveTo>
                <a:lnTo>
                  <a:pt x="3587508" y="2981540"/>
                </a:lnTo>
                <a:lnTo>
                  <a:pt x="3584905" y="2995320"/>
                </a:lnTo>
                <a:lnTo>
                  <a:pt x="3589439" y="3001962"/>
                </a:lnTo>
                <a:lnTo>
                  <a:pt x="3678123" y="3018637"/>
                </a:lnTo>
                <a:lnTo>
                  <a:pt x="3684752" y="3014103"/>
                </a:lnTo>
                <a:lnTo>
                  <a:pt x="3687356" y="3000324"/>
                </a:lnTo>
                <a:lnTo>
                  <a:pt x="3682809" y="2993682"/>
                </a:lnTo>
                <a:lnTo>
                  <a:pt x="3594138" y="2977007"/>
                </a:lnTo>
                <a:close/>
              </a:path>
              <a:path w="7591425" h="3150235">
                <a:moveTo>
                  <a:pt x="3419411" y="2944126"/>
                </a:moveTo>
                <a:lnTo>
                  <a:pt x="3412769" y="2948660"/>
                </a:lnTo>
                <a:lnTo>
                  <a:pt x="3410178" y="2962452"/>
                </a:lnTo>
                <a:lnTo>
                  <a:pt x="3414712" y="2969094"/>
                </a:lnTo>
                <a:lnTo>
                  <a:pt x="3503383" y="2985770"/>
                </a:lnTo>
                <a:lnTo>
                  <a:pt x="3510026" y="2981236"/>
                </a:lnTo>
                <a:lnTo>
                  <a:pt x="3512616" y="2967443"/>
                </a:lnTo>
                <a:lnTo>
                  <a:pt x="3508082" y="2960814"/>
                </a:lnTo>
                <a:lnTo>
                  <a:pt x="3419411" y="2944126"/>
                </a:lnTo>
                <a:close/>
              </a:path>
              <a:path w="7591425" h="3150235">
                <a:moveTo>
                  <a:pt x="3244672" y="2911259"/>
                </a:moveTo>
                <a:lnTo>
                  <a:pt x="3238030" y="2915792"/>
                </a:lnTo>
                <a:lnTo>
                  <a:pt x="3235439" y="2929585"/>
                </a:lnTo>
                <a:lnTo>
                  <a:pt x="3239973" y="2936214"/>
                </a:lnTo>
                <a:lnTo>
                  <a:pt x="3328644" y="2952902"/>
                </a:lnTo>
                <a:lnTo>
                  <a:pt x="3335286" y="2948368"/>
                </a:lnTo>
                <a:lnTo>
                  <a:pt x="3337877" y="2934576"/>
                </a:lnTo>
                <a:lnTo>
                  <a:pt x="3333343" y="2927934"/>
                </a:lnTo>
                <a:lnTo>
                  <a:pt x="3244672" y="2911259"/>
                </a:lnTo>
                <a:close/>
              </a:path>
              <a:path w="7591425" h="3150235">
                <a:moveTo>
                  <a:pt x="3069932" y="2878391"/>
                </a:moveTo>
                <a:lnTo>
                  <a:pt x="3063290" y="2882925"/>
                </a:lnTo>
                <a:lnTo>
                  <a:pt x="3060700" y="2896717"/>
                </a:lnTo>
                <a:lnTo>
                  <a:pt x="3065233" y="2903347"/>
                </a:lnTo>
                <a:lnTo>
                  <a:pt x="3153917" y="2920034"/>
                </a:lnTo>
                <a:lnTo>
                  <a:pt x="3160547" y="2915488"/>
                </a:lnTo>
                <a:lnTo>
                  <a:pt x="3163138" y="2901708"/>
                </a:lnTo>
                <a:lnTo>
                  <a:pt x="3158604" y="2895066"/>
                </a:lnTo>
                <a:lnTo>
                  <a:pt x="3069932" y="2878391"/>
                </a:lnTo>
                <a:close/>
              </a:path>
              <a:path w="7591425" h="3150235">
                <a:moveTo>
                  <a:pt x="2895206" y="2845511"/>
                </a:moveTo>
                <a:lnTo>
                  <a:pt x="2888564" y="2850057"/>
                </a:lnTo>
                <a:lnTo>
                  <a:pt x="2885973" y="2863837"/>
                </a:lnTo>
                <a:lnTo>
                  <a:pt x="2890507" y="2870479"/>
                </a:lnTo>
                <a:lnTo>
                  <a:pt x="2979178" y="2887154"/>
                </a:lnTo>
                <a:lnTo>
                  <a:pt x="2985820" y="2882620"/>
                </a:lnTo>
                <a:lnTo>
                  <a:pt x="2988411" y="2868841"/>
                </a:lnTo>
                <a:lnTo>
                  <a:pt x="2983877" y="2862198"/>
                </a:lnTo>
                <a:lnTo>
                  <a:pt x="2895206" y="2845511"/>
                </a:lnTo>
                <a:close/>
              </a:path>
              <a:path w="7591425" h="3150235">
                <a:moveTo>
                  <a:pt x="2720466" y="2812643"/>
                </a:moveTo>
                <a:lnTo>
                  <a:pt x="2713824" y="2817177"/>
                </a:lnTo>
                <a:lnTo>
                  <a:pt x="2711234" y="2830969"/>
                </a:lnTo>
                <a:lnTo>
                  <a:pt x="2715767" y="2837611"/>
                </a:lnTo>
                <a:lnTo>
                  <a:pt x="2804439" y="2854286"/>
                </a:lnTo>
                <a:lnTo>
                  <a:pt x="2811081" y="2849753"/>
                </a:lnTo>
                <a:lnTo>
                  <a:pt x="2813672" y="2835960"/>
                </a:lnTo>
                <a:lnTo>
                  <a:pt x="2809138" y="2829331"/>
                </a:lnTo>
                <a:lnTo>
                  <a:pt x="2720466" y="2812643"/>
                </a:lnTo>
                <a:close/>
              </a:path>
              <a:path w="7591425" h="3150235">
                <a:moveTo>
                  <a:pt x="2543835" y="2781096"/>
                </a:moveTo>
                <a:lnTo>
                  <a:pt x="2537879" y="2786494"/>
                </a:lnTo>
                <a:lnTo>
                  <a:pt x="2537167" y="2800502"/>
                </a:lnTo>
                <a:lnTo>
                  <a:pt x="2542565" y="2806458"/>
                </a:lnTo>
                <a:lnTo>
                  <a:pt x="2553842" y="2807030"/>
                </a:lnTo>
                <a:lnTo>
                  <a:pt x="2629712" y="2821419"/>
                </a:lnTo>
                <a:lnTo>
                  <a:pt x="2636342" y="2816885"/>
                </a:lnTo>
                <a:lnTo>
                  <a:pt x="2638932" y="2803093"/>
                </a:lnTo>
                <a:lnTo>
                  <a:pt x="2634399" y="2796451"/>
                </a:lnTo>
                <a:lnTo>
                  <a:pt x="2555113" y="2781655"/>
                </a:lnTo>
                <a:lnTo>
                  <a:pt x="2543835" y="2781096"/>
                </a:lnTo>
                <a:close/>
              </a:path>
              <a:path w="7591425" h="3150235">
                <a:moveTo>
                  <a:pt x="2366264" y="2772219"/>
                </a:moveTo>
                <a:lnTo>
                  <a:pt x="2360294" y="2777604"/>
                </a:lnTo>
                <a:lnTo>
                  <a:pt x="2359596" y="2791625"/>
                </a:lnTo>
                <a:lnTo>
                  <a:pt x="2364993" y="2797581"/>
                </a:lnTo>
                <a:lnTo>
                  <a:pt x="2455100" y="2802089"/>
                </a:lnTo>
                <a:lnTo>
                  <a:pt x="2461069" y="2796692"/>
                </a:lnTo>
                <a:lnTo>
                  <a:pt x="2461767" y="2782684"/>
                </a:lnTo>
                <a:lnTo>
                  <a:pt x="2456370" y="2776715"/>
                </a:lnTo>
                <a:lnTo>
                  <a:pt x="2366264" y="2772219"/>
                </a:lnTo>
                <a:close/>
              </a:path>
              <a:path w="7591425" h="3150235">
                <a:moveTo>
                  <a:pt x="2188679" y="2763342"/>
                </a:moveTo>
                <a:lnTo>
                  <a:pt x="2182710" y="2768727"/>
                </a:lnTo>
                <a:lnTo>
                  <a:pt x="2182012" y="2782747"/>
                </a:lnTo>
                <a:lnTo>
                  <a:pt x="2187409" y="2788704"/>
                </a:lnTo>
                <a:lnTo>
                  <a:pt x="2277529" y="2793212"/>
                </a:lnTo>
                <a:lnTo>
                  <a:pt x="2283485" y="2787815"/>
                </a:lnTo>
                <a:lnTo>
                  <a:pt x="2284183" y="2773807"/>
                </a:lnTo>
                <a:lnTo>
                  <a:pt x="2278799" y="2767838"/>
                </a:lnTo>
                <a:lnTo>
                  <a:pt x="2188679" y="2763342"/>
                </a:lnTo>
                <a:close/>
              </a:path>
              <a:path w="7591425" h="3150235">
                <a:moveTo>
                  <a:pt x="2011095" y="2754464"/>
                </a:moveTo>
                <a:lnTo>
                  <a:pt x="2005139" y="2759849"/>
                </a:lnTo>
                <a:lnTo>
                  <a:pt x="2004440" y="2773870"/>
                </a:lnTo>
                <a:lnTo>
                  <a:pt x="2009838" y="2779826"/>
                </a:lnTo>
                <a:lnTo>
                  <a:pt x="2099944" y="2784335"/>
                </a:lnTo>
                <a:lnTo>
                  <a:pt x="2105914" y="2778937"/>
                </a:lnTo>
                <a:lnTo>
                  <a:pt x="2106612" y="2764929"/>
                </a:lnTo>
                <a:lnTo>
                  <a:pt x="2101215" y="2758960"/>
                </a:lnTo>
                <a:lnTo>
                  <a:pt x="2011095" y="2754464"/>
                </a:lnTo>
                <a:close/>
              </a:path>
              <a:path w="7591425" h="3150235">
                <a:moveTo>
                  <a:pt x="1833524" y="2745574"/>
                </a:moveTo>
                <a:lnTo>
                  <a:pt x="1827555" y="2750972"/>
                </a:lnTo>
                <a:lnTo>
                  <a:pt x="1826856" y="2764980"/>
                </a:lnTo>
                <a:lnTo>
                  <a:pt x="1832254" y="2770949"/>
                </a:lnTo>
                <a:lnTo>
                  <a:pt x="1922373" y="2775458"/>
                </a:lnTo>
                <a:lnTo>
                  <a:pt x="1928329" y="2770060"/>
                </a:lnTo>
                <a:lnTo>
                  <a:pt x="1929028" y="2756052"/>
                </a:lnTo>
                <a:lnTo>
                  <a:pt x="1923643" y="2750083"/>
                </a:lnTo>
                <a:lnTo>
                  <a:pt x="1833524" y="2745574"/>
                </a:lnTo>
                <a:close/>
              </a:path>
              <a:path w="7591425" h="3150235">
                <a:moveTo>
                  <a:pt x="1655940" y="2736697"/>
                </a:moveTo>
                <a:lnTo>
                  <a:pt x="1649983" y="2742095"/>
                </a:lnTo>
                <a:lnTo>
                  <a:pt x="1649285" y="2756103"/>
                </a:lnTo>
                <a:lnTo>
                  <a:pt x="1654682" y="2762072"/>
                </a:lnTo>
                <a:lnTo>
                  <a:pt x="1744789" y="2766580"/>
                </a:lnTo>
                <a:lnTo>
                  <a:pt x="1750758" y="2761183"/>
                </a:lnTo>
                <a:lnTo>
                  <a:pt x="1751456" y="2747175"/>
                </a:lnTo>
                <a:lnTo>
                  <a:pt x="1746059" y="2741206"/>
                </a:lnTo>
                <a:lnTo>
                  <a:pt x="1655940" y="2736697"/>
                </a:lnTo>
                <a:close/>
              </a:path>
              <a:path w="7591425" h="3150235">
                <a:moveTo>
                  <a:pt x="1478368" y="2727820"/>
                </a:moveTo>
                <a:lnTo>
                  <a:pt x="1472399" y="2733217"/>
                </a:lnTo>
                <a:lnTo>
                  <a:pt x="1471701" y="2747225"/>
                </a:lnTo>
                <a:lnTo>
                  <a:pt x="1477098" y="2753194"/>
                </a:lnTo>
                <a:lnTo>
                  <a:pt x="1567218" y="2757690"/>
                </a:lnTo>
                <a:lnTo>
                  <a:pt x="1573174" y="2752305"/>
                </a:lnTo>
                <a:lnTo>
                  <a:pt x="1573872" y="2738285"/>
                </a:lnTo>
                <a:lnTo>
                  <a:pt x="1568488" y="2732328"/>
                </a:lnTo>
                <a:lnTo>
                  <a:pt x="1478368" y="2727820"/>
                </a:lnTo>
                <a:close/>
              </a:path>
              <a:path w="7591425" h="3150235">
                <a:moveTo>
                  <a:pt x="1300784" y="2718942"/>
                </a:moveTo>
                <a:lnTo>
                  <a:pt x="1294828" y="2724340"/>
                </a:lnTo>
                <a:lnTo>
                  <a:pt x="1294129" y="2738348"/>
                </a:lnTo>
                <a:lnTo>
                  <a:pt x="1299514" y="2744317"/>
                </a:lnTo>
                <a:lnTo>
                  <a:pt x="1389633" y="2748813"/>
                </a:lnTo>
                <a:lnTo>
                  <a:pt x="1395602" y="2743428"/>
                </a:lnTo>
                <a:lnTo>
                  <a:pt x="1396301" y="2729407"/>
                </a:lnTo>
                <a:lnTo>
                  <a:pt x="1390903" y="2723451"/>
                </a:lnTo>
                <a:lnTo>
                  <a:pt x="1300784" y="2718942"/>
                </a:lnTo>
                <a:close/>
              </a:path>
              <a:path w="7591425" h="3150235">
                <a:moveTo>
                  <a:pt x="1220101" y="2577287"/>
                </a:moveTo>
                <a:lnTo>
                  <a:pt x="1216621" y="2577350"/>
                </a:lnTo>
                <a:lnTo>
                  <a:pt x="1207084" y="2581795"/>
                </a:lnTo>
                <a:lnTo>
                  <a:pt x="1204340" y="2589364"/>
                </a:lnTo>
                <a:lnTo>
                  <a:pt x="1242542" y="2671102"/>
                </a:lnTo>
                <a:lnTo>
                  <a:pt x="1250099" y="2673845"/>
                </a:lnTo>
                <a:lnTo>
                  <a:pt x="1262811" y="2667914"/>
                </a:lnTo>
                <a:lnTo>
                  <a:pt x="1265554" y="2660345"/>
                </a:lnTo>
                <a:lnTo>
                  <a:pt x="1228839" y="2581783"/>
                </a:lnTo>
                <a:lnTo>
                  <a:pt x="1226210" y="2579509"/>
                </a:lnTo>
                <a:lnTo>
                  <a:pt x="1220101" y="2577287"/>
                </a:lnTo>
                <a:close/>
              </a:path>
              <a:path w="7591425" h="3150235">
                <a:moveTo>
                  <a:pt x="1144828" y="2416213"/>
                </a:moveTo>
                <a:lnTo>
                  <a:pt x="1141349" y="2416263"/>
                </a:lnTo>
                <a:lnTo>
                  <a:pt x="1131824" y="2420721"/>
                </a:lnTo>
                <a:lnTo>
                  <a:pt x="1129068" y="2428278"/>
                </a:lnTo>
                <a:lnTo>
                  <a:pt x="1167269" y="2510015"/>
                </a:lnTo>
                <a:lnTo>
                  <a:pt x="1174826" y="2512771"/>
                </a:lnTo>
                <a:lnTo>
                  <a:pt x="1187538" y="2506827"/>
                </a:lnTo>
                <a:lnTo>
                  <a:pt x="1190282" y="2499271"/>
                </a:lnTo>
                <a:lnTo>
                  <a:pt x="1153566" y="2420708"/>
                </a:lnTo>
                <a:lnTo>
                  <a:pt x="1150937" y="2418422"/>
                </a:lnTo>
                <a:lnTo>
                  <a:pt x="1144828" y="2416213"/>
                </a:lnTo>
                <a:close/>
              </a:path>
              <a:path w="7591425" h="3150235">
                <a:moveTo>
                  <a:pt x="1069555" y="2255126"/>
                </a:moveTo>
                <a:lnTo>
                  <a:pt x="1066076" y="2255189"/>
                </a:lnTo>
                <a:lnTo>
                  <a:pt x="1056551" y="2259634"/>
                </a:lnTo>
                <a:lnTo>
                  <a:pt x="1053807" y="2267204"/>
                </a:lnTo>
                <a:lnTo>
                  <a:pt x="1091996" y="2348941"/>
                </a:lnTo>
                <a:lnTo>
                  <a:pt x="1099553" y="2351684"/>
                </a:lnTo>
                <a:lnTo>
                  <a:pt x="1112265" y="2345740"/>
                </a:lnTo>
                <a:lnTo>
                  <a:pt x="1115009" y="2338184"/>
                </a:lnTo>
                <a:lnTo>
                  <a:pt x="1078293" y="2259622"/>
                </a:lnTo>
                <a:lnTo>
                  <a:pt x="1075664" y="2257348"/>
                </a:lnTo>
                <a:lnTo>
                  <a:pt x="1069555" y="2255126"/>
                </a:lnTo>
                <a:close/>
              </a:path>
              <a:path w="7591425" h="3150235">
                <a:moveTo>
                  <a:pt x="994282" y="2094052"/>
                </a:moveTo>
                <a:lnTo>
                  <a:pt x="990803" y="2094102"/>
                </a:lnTo>
                <a:lnTo>
                  <a:pt x="981278" y="2098560"/>
                </a:lnTo>
                <a:lnTo>
                  <a:pt x="978535" y="2106117"/>
                </a:lnTo>
                <a:lnTo>
                  <a:pt x="1016723" y="2187867"/>
                </a:lnTo>
                <a:lnTo>
                  <a:pt x="1024293" y="2190610"/>
                </a:lnTo>
                <a:lnTo>
                  <a:pt x="1036993" y="2184666"/>
                </a:lnTo>
                <a:lnTo>
                  <a:pt x="1039736" y="2177110"/>
                </a:lnTo>
                <a:lnTo>
                  <a:pt x="1036777" y="2170747"/>
                </a:lnTo>
                <a:lnTo>
                  <a:pt x="1004506" y="2101722"/>
                </a:lnTo>
                <a:lnTo>
                  <a:pt x="1003033" y="2098535"/>
                </a:lnTo>
                <a:lnTo>
                  <a:pt x="1000391" y="2096261"/>
                </a:lnTo>
                <a:lnTo>
                  <a:pt x="994282" y="2094052"/>
                </a:lnTo>
                <a:close/>
              </a:path>
              <a:path w="7591425" h="3150235">
                <a:moveTo>
                  <a:pt x="919010" y="1932965"/>
                </a:moveTo>
                <a:lnTo>
                  <a:pt x="915530" y="1933028"/>
                </a:lnTo>
                <a:lnTo>
                  <a:pt x="906005" y="1937473"/>
                </a:lnTo>
                <a:lnTo>
                  <a:pt x="903262" y="1945030"/>
                </a:lnTo>
                <a:lnTo>
                  <a:pt x="941463" y="2026780"/>
                </a:lnTo>
                <a:lnTo>
                  <a:pt x="949020" y="2029523"/>
                </a:lnTo>
                <a:lnTo>
                  <a:pt x="961720" y="2023579"/>
                </a:lnTo>
                <a:lnTo>
                  <a:pt x="964463" y="2016023"/>
                </a:lnTo>
                <a:lnTo>
                  <a:pt x="927760" y="1937461"/>
                </a:lnTo>
                <a:lnTo>
                  <a:pt x="925118" y="1935187"/>
                </a:lnTo>
                <a:lnTo>
                  <a:pt x="919010" y="1932965"/>
                </a:lnTo>
                <a:close/>
              </a:path>
              <a:path w="7591425" h="3150235">
                <a:moveTo>
                  <a:pt x="843737" y="1771891"/>
                </a:moveTo>
                <a:lnTo>
                  <a:pt x="840270" y="1771942"/>
                </a:lnTo>
                <a:lnTo>
                  <a:pt x="830732" y="1776399"/>
                </a:lnTo>
                <a:lnTo>
                  <a:pt x="827989" y="1783956"/>
                </a:lnTo>
                <a:lnTo>
                  <a:pt x="866190" y="1865693"/>
                </a:lnTo>
                <a:lnTo>
                  <a:pt x="873747" y="1868449"/>
                </a:lnTo>
                <a:lnTo>
                  <a:pt x="886447" y="1862505"/>
                </a:lnTo>
                <a:lnTo>
                  <a:pt x="889203" y="1854949"/>
                </a:lnTo>
                <a:lnTo>
                  <a:pt x="852487" y="1776374"/>
                </a:lnTo>
                <a:lnTo>
                  <a:pt x="849858" y="1774101"/>
                </a:lnTo>
                <a:lnTo>
                  <a:pt x="843737" y="1771891"/>
                </a:lnTo>
                <a:close/>
              </a:path>
              <a:path w="7591425" h="3150235">
                <a:moveTo>
                  <a:pt x="768476" y="1610804"/>
                </a:moveTo>
                <a:lnTo>
                  <a:pt x="764997" y="1610867"/>
                </a:lnTo>
                <a:lnTo>
                  <a:pt x="755459" y="1615313"/>
                </a:lnTo>
                <a:lnTo>
                  <a:pt x="752716" y="1622869"/>
                </a:lnTo>
                <a:lnTo>
                  <a:pt x="790917" y="1704619"/>
                </a:lnTo>
                <a:lnTo>
                  <a:pt x="798474" y="1707362"/>
                </a:lnTo>
                <a:lnTo>
                  <a:pt x="811187" y="1701419"/>
                </a:lnTo>
                <a:lnTo>
                  <a:pt x="813930" y="1693862"/>
                </a:lnTo>
                <a:lnTo>
                  <a:pt x="777214" y="1615300"/>
                </a:lnTo>
                <a:lnTo>
                  <a:pt x="774585" y="1613027"/>
                </a:lnTo>
                <a:lnTo>
                  <a:pt x="768476" y="1610804"/>
                </a:lnTo>
                <a:close/>
              </a:path>
              <a:path w="7591425" h="3150235">
                <a:moveTo>
                  <a:pt x="693204" y="1449730"/>
                </a:moveTo>
                <a:lnTo>
                  <a:pt x="689724" y="1449781"/>
                </a:lnTo>
                <a:lnTo>
                  <a:pt x="680186" y="1454238"/>
                </a:lnTo>
                <a:lnTo>
                  <a:pt x="677443" y="1461795"/>
                </a:lnTo>
                <a:lnTo>
                  <a:pt x="715644" y="1543532"/>
                </a:lnTo>
                <a:lnTo>
                  <a:pt x="723201" y="1546275"/>
                </a:lnTo>
                <a:lnTo>
                  <a:pt x="735914" y="1540344"/>
                </a:lnTo>
                <a:lnTo>
                  <a:pt x="738657" y="1532788"/>
                </a:lnTo>
                <a:lnTo>
                  <a:pt x="701941" y="1454213"/>
                </a:lnTo>
                <a:lnTo>
                  <a:pt x="699312" y="1451940"/>
                </a:lnTo>
                <a:lnTo>
                  <a:pt x="693204" y="1449730"/>
                </a:lnTo>
                <a:close/>
              </a:path>
              <a:path w="7591425" h="3150235">
                <a:moveTo>
                  <a:pt x="617931" y="1288643"/>
                </a:moveTo>
                <a:lnTo>
                  <a:pt x="614451" y="1288694"/>
                </a:lnTo>
                <a:lnTo>
                  <a:pt x="604913" y="1293152"/>
                </a:lnTo>
                <a:lnTo>
                  <a:pt x="602170" y="1300708"/>
                </a:lnTo>
                <a:lnTo>
                  <a:pt x="640372" y="1382458"/>
                </a:lnTo>
                <a:lnTo>
                  <a:pt x="647928" y="1385201"/>
                </a:lnTo>
                <a:lnTo>
                  <a:pt x="660641" y="1379258"/>
                </a:lnTo>
                <a:lnTo>
                  <a:pt x="663384" y="1371701"/>
                </a:lnTo>
                <a:lnTo>
                  <a:pt x="626668" y="1293139"/>
                </a:lnTo>
                <a:lnTo>
                  <a:pt x="624039" y="1290866"/>
                </a:lnTo>
                <a:lnTo>
                  <a:pt x="617931" y="1288643"/>
                </a:lnTo>
                <a:close/>
              </a:path>
              <a:path w="7591425" h="3150235">
                <a:moveTo>
                  <a:pt x="542658" y="1127556"/>
                </a:moveTo>
                <a:lnTo>
                  <a:pt x="539178" y="1127620"/>
                </a:lnTo>
                <a:lnTo>
                  <a:pt x="529640" y="1132077"/>
                </a:lnTo>
                <a:lnTo>
                  <a:pt x="526897" y="1139634"/>
                </a:lnTo>
                <a:lnTo>
                  <a:pt x="565099" y="1221371"/>
                </a:lnTo>
                <a:lnTo>
                  <a:pt x="572655" y="1224114"/>
                </a:lnTo>
                <a:lnTo>
                  <a:pt x="585368" y="1218183"/>
                </a:lnTo>
                <a:lnTo>
                  <a:pt x="588111" y="1210627"/>
                </a:lnTo>
                <a:lnTo>
                  <a:pt x="551395" y="1132052"/>
                </a:lnTo>
                <a:lnTo>
                  <a:pt x="548766" y="1129779"/>
                </a:lnTo>
                <a:lnTo>
                  <a:pt x="542658" y="1127556"/>
                </a:lnTo>
                <a:close/>
              </a:path>
              <a:path w="7591425" h="3150235">
                <a:moveTo>
                  <a:pt x="467385" y="966482"/>
                </a:moveTo>
                <a:lnTo>
                  <a:pt x="463905" y="966533"/>
                </a:lnTo>
                <a:lnTo>
                  <a:pt x="454380" y="970991"/>
                </a:lnTo>
                <a:lnTo>
                  <a:pt x="451624" y="978547"/>
                </a:lnTo>
                <a:lnTo>
                  <a:pt x="489826" y="1060297"/>
                </a:lnTo>
                <a:lnTo>
                  <a:pt x="497382" y="1063040"/>
                </a:lnTo>
                <a:lnTo>
                  <a:pt x="510095" y="1057097"/>
                </a:lnTo>
                <a:lnTo>
                  <a:pt x="512838" y="1049540"/>
                </a:lnTo>
                <a:lnTo>
                  <a:pt x="476122" y="970978"/>
                </a:lnTo>
                <a:lnTo>
                  <a:pt x="473494" y="968705"/>
                </a:lnTo>
                <a:lnTo>
                  <a:pt x="467385" y="966482"/>
                </a:lnTo>
                <a:close/>
              </a:path>
              <a:path w="7591425" h="3150235">
                <a:moveTo>
                  <a:pt x="392112" y="805395"/>
                </a:moveTo>
                <a:lnTo>
                  <a:pt x="388632" y="805459"/>
                </a:lnTo>
                <a:lnTo>
                  <a:pt x="379107" y="809917"/>
                </a:lnTo>
                <a:lnTo>
                  <a:pt x="376364" y="817473"/>
                </a:lnTo>
                <a:lnTo>
                  <a:pt x="414553" y="899210"/>
                </a:lnTo>
                <a:lnTo>
                  <a:pt x="422109" y="901953"/>
                </a:lnTo>
                <a:lnTo>
                  <a:pt x="434822" y="896023"/>
                </a:lnTo>
                <a:lnTo>
                  <a:pt x="437565" y="888466"/>
                </a:lnTo>
                <a:lnTo>
                  <a:pt x="400850" y="809891"/>
                </a:lnTo>
                <a:lnTo>
                  <a:pt x="398221" y="807618"/>
                </a:lnTo>
                <a:lnTo>
                  <a:pt x="392112" y="805395"/>
                </a:lnTo>
                <a:close/>
              </a:path>
              <a:path w="7591425" h="3150235">
                <a:moveTo>
                  <a:pt x="316839" y="644321"/>
                </a:moveTo>
                <a:lnTo>
                  <a:pt x="313359" y="644372"/>
                </a:lnTo>
                <a:lnTo>
                  <a:pt x="303834" y="648830"/>
                </a:lnTo>
                <a:lnTo>
                  <a:pt x="301091" y="656386"/>
                </a:lnTo>
                <a:lnTo>
                  <a:pt x="339280" y="738136"/>
                </a:lnTo>
                <a:lnTo>
                  <a:pt x="346849" y="740879"/>
                </a:lnTo>
                <a:lnTo>
                  <a:pt x="359549" y="734936"/>
                </a:lnTo>
                <a:lnTo>
                  <a:pt x="362292" y="727379"/>
                </a:lnTo>
                <a:lnTo>
                  <a:pt x="325589" y="648817"/>
                </a:lnTo>
                <a:lnTo>
                  <a:pt x="322948" y="646544"/>
                </a:lnTo>
                <a:lnTo>
                  <a:pt x="316839" y="644321"/>
                </a:lnTo>
                <a:close/>
              </a:path>
              <a:path w="7591425" h="3150235">
                <a:moveTo>
                  <a:pt x="241566" y="483235"/>
                </a:moveTo>
                <a:lnTo>
                  <a:pt x="238086" y="483298"/>
                </a:lnTo>
                <a:lnTo>
                  <a:pt x="228561" y="487743"/>
                </a:lnTo>
                <a:lnTo>
                  <a:pt x="225818" y="495312"/>
                </a:lnTo>
                <a:lnTo>
                  <a:pt x="264020" y="577049"/>
                </a:lnTo>
                <a:lnTo>
                  <a:pt x="271576" y="579793"/>
                </a:lnTo>
                <a:lnTo>
                  <a:pt x="284276" y="573862"/>
                </a:lnTo>
                <a:lnTo>
                  <a:pt x="287019" y="566292"/>
                </a:lnTo>
                <a:lnTo>
                  <a:pt x="250316" y="487730"/>
                </a:lnTo>
                <a:lnTo>
                  <a:pt x="247675" y="485457"/>
                </a:lnTo>
                <a:lnTo>
                  <a:pt x="241566" y="483235"/>
                </a:lnTo>
                <a:close/>
              </a:path>
              <a:path w="7591425" h="3150235">
                <a:moveTo>
                  <a:pt x="166293" y="322160"/>
                </a:moveTo>
                <a:lnTo>
                  <a:pt x="162826" y="322211"/>
                </a:lnTo>
                <a:lnTo>
                  <a:pt x="153288" y="326669"/>
                </a:lnTo>
                <a:lnTo>
                  <a:pt x="150545" y="334225"/>
                </a:lnTo>
                <a:lnTo>
                  <a:pt x="188747" y="415975"/>
                </a:lnTo>
                <a:lnTo>
                  <a:pt x="196303" y="418718"/>
                </a:lnTo>
                <a:lnTo>
                  <a:pt x="209016" y="412775"/>
                </a:lnTo>
                <a:lnTo>
                  <a:pt x="211759" y="405218"/>
                </a:lnTo>
                <a:lnTo>
                  <a:pt x="175044" y="326656"/>
                </a:lnTo>
                <a:lnTo>
                  <a:pt x="172415" y="324370"/>
                </a:lnTo>
                <a:lnTo>
                  <a:pt x="166293" y="322160"/>
                </a:lnTo>
                <a:close/>
              </a:path>
              <a:path w="7591425" h="3150235">
                <a:moveTo>
                  <a:pt x="91033" y="161074"/>
                </a:moveTo>
                <a:lnTo>
                  <a:pt x="87553" y="161137"/>
                </a:lnTo>
                <a:lnTo>
                  <a:pt x="78016" y="165582"/>
                </a:lnTo>
                <a:lnTo>
                  <a:pt x="75272" y="173151"/>
                </a:lnTo>
                <a:lnTo>
                  <a:pt x="113474" y="254888"/>
                </a:lnTo>
                <a:lnTo>
                  <a:pt x="121030" y="257632"/>
                </a:lnTo>
                <a:lnTo>
                  <a:pt x="133743" y="251701"/>
                </a:lnTo>
                <a:lnTo>
                  <a:pt x="136486" y="244132"/>
                </a:lnTo>
                <a:lnTo>
                  <a:pt x="99771" y="165569"/>
                </a:lnTo>
                <a:lnTo>
                  <a:pt x="97142" y="163296"/>
                </a:lnTo>
                <a:lnTo>
                  <a:pt x="91033" y="161074"/>
                </a:lnTo>
                <a:close/>
              </a:path>
              <a:path w="7591425" h="3150235">
                <a:moveTo>
                  <a:pt x="15760" y="0"/>
                </a:moveTo>
                <a:lnTo>
                  <a:pt x="12280" y="50"/>
                </a:lnTo>
                <a:lnTo>
                  <a:pt x="2743" y="4508"/>
                </a:lnTo>
                <a:lnTo>
                  <a:pt x="0" y="12064"/>
                </a:lnTo>
                <a:lnTo>
                  <a:pt x="38201" y="93802"/>
                </a:lnTo>
                <a:lnTo>
                  <a:pt x="45758" y="96558"/>
                </a:lnTo>
                <a:lnTo>
                  <a:pt x="58470" y="90614"/>
                </a:lnTo>
                <a:lnTo>
                  <a:pt x="61213" y="83057"/>
                </a:lnTo>
                <a:lnTo>
                  <a:pt x="24498" y="4495"/>
                </a:lnTo>
                <a:lnTo>
                  <a:pt x="21869" y="2209"/>
                </a:lnTo>
                <a:lnTo>
                  <a:pt x="1576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1485279" y="2249869"/>
            <a:ext cx="123825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2437781" y="4288220"/>
            <a:ext cx="123824" cy="12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3390279" y="4335845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4342779" y="4507295"/>
            <a:ext cx="123825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5295279" y="4507295"/>
            <a:ext cx="123825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6247779" y="4583495"/>
            <a:ext cx="123825" cy="123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7200279" y="4583495"/>
            <a:ext cx="123825" cy="12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1388400" y="4038361"/>
            <a:ext cx="3243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61" dirty="0">
                <a:solidFill>
                  <a:srgbClr val="404040"/>
                </a:solidFill>
                <a:latin typeface="Trebuchet MS"/>
                <a:cs typeface="Trebuchet MS"/>
              </a:rPr>
              <a:t>3</a:t>
            </a:r>
            <a:r>
              <a:rPr sz="1350" b="1" spc="-79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20" dirty="0">
                <a:solidFill>
                  <a:srgbClr val="404040"/>
                </a:solidFill>
                <a:latin typeface="Trebuchet MS"/>
                <a:cs typeface="Trebuchet MS"/>
              </a:rPr>
              <a:t>57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47464" y="3186712"/>
            <a:ext cx="3252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46" dirty="0">
                <a:solidFill>
                  <a:srgbClr val="404040"/>
                </a:solidFill>
                <a:latin typeface="Trebuchet MS"/>
                <a:cs typeface="Trebuchet MS"/>
              </a:rPr>
              <a:t>11</a:t>
            </a:r>
            <a:r>
              <a:rPr sz="1350" b="1" spc="-71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09" dirty="0">
                <a:solidFill>
                  <a:srgbClr val="404040"/>
                </a:solidFill>
                <a:latin typeface="Trebuchet MS"/>
                <a:cs typeface="Trebuchet MS"/>
              </a:rPr>
              <a:t>7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00479" y="2694364"/>
            <a:ext cx="3252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46" dirty="0">
                <a:solidFill>
                  <a:srgbClr val="404040"/>
                </a:solidFill>
                <a:latin typeface="Trebuchet MS"/>
                <a:cs typeface="Trebuchet MS"/>
              </a:rPr>
              <a:t>16</a:t>
            </a:r>
            <a:r>
              <a:rPr sz="1350" b="1" spc="-71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09" dirty="0">
                <a:solidFill>
                  <a:srgbClr val="404040"/>
                </a:solidFill>
                <a:latin typeface="Trebuchet MS"/>
                <a:cs typeface="Trebuchet MS"/>
              </a:rPr>
              <a:t>4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53502" y="1709660"/>
            <a:ext cx="3252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46" dirty="0">
                <a:solidFill>
                  <a:srgbClr val="404040"/>
                </a:solidFill>
                <a:latin typeface="Trebuchet MS"/>
                <a:cs typeface="Trebuchet MS"/>
              </a:rPr>
              <a:t>25</a:t>
            </a:r>
            <a:r>
              <a:rPr sz="1350" b="1" spc="-71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09" dirty="0">
                <a:solidFill>
                  <a:srgbClr val="404040"/>
                </a:solidFill>
                <a:latin typeface="Trebuchet MS"/>
                <a:cs typeface="Trebuchet MS"/>
              </a:rPr>
              <a:t>8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06517" y="1458257"/>
            <a:ext cx="3252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46" dirty="0">
                <a:solidFill>
                  <a:srgbClr val="404040"/>
                </a:solidFill>
                <a:latin typeface="Trebuchet MS"/>
                <a:cs typeface="Trebuchet MS"/>
              </a:rPr>
              <a:t>28</a:t>
            </a:r>
            <a:r>
              <a:rPr sz="1350" b="1" spc="-71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09" dirty="0">
                <a:solidFill>
                  <a:srgbClr val="404040"/>
                </a:solidFill>
                <a:latin typeface="Trebuchet MS"/>
                <a:cs typeface="Trebuchet MS"/>
              </a:rPr>
              <a:t>2</a:t>
            </a:r>
            <a:endParaRPr sz="1350">
              <a:latin typeface="Trebuchet MS"/>
              <a:cs typeface="Trebuchet MS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728635"/>
              </p:ext>
            </p:extLst>
          </p:nvPr>
        </p:nvGraphicFramePr>
        <p:xfrm>
          <a:off x="1185863" y="4800600"/>
          <a:ext cx="6438422" cy="4700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7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9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29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9074">
                <a:tc>
                  <a:txBody>
                    <a:bodyPr/>
                    <a:lstStyle/>
                    <a:p>
                      <a:pPr marR="133985" algn="ctr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ILSVRC'15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ILSVRC'14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ILSVRC'14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ILSVRC'13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ILSVRC'12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ILSVRC'11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ILSVRC'10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074">
                <a:tc>
                  <a:txBody>
                    <a:bodyPr/>
                    <a:lstStyle/>
                    <a:p>
                      <a:pPr marR="135890" algn="ctr">
                        <a:lnSpc>
                          <a:spcPts val="2075"/>
                        </a:lnSpc>
                      </a:pPr>
                      <a:r>
                        <a:rPr sz="1200" spc="-55" dirty="0">
                          <a:latin typeface="Trebuchet MS"/>
                          <a:cs typeface="Trebuchet MS"/>
                        </a:rPr>
                        <a:t>ResNet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5"/>
                        </a:lnSpc>
                      </a:pPr>
                      <a:r>
                        <a:rPr sz="1200" spc="-85" dirty="0">
                          <a:latin typeface="Trebuchet MS"/>
                          <a:cs typeface="Trebuchet MS"/>
                        </a:rPr>
                        <a:t>GoogleNet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2075"/>
                        </a:lnSpc>
                      </a:pPr>
                      <a:r>
                        <a:rPr sz="1200" spc="-90" dirty="0">
                          <a:latin typeface="Trebuchet MS"/>
                          <a:cs typeface="Trebuchet MS"/>
                        </a:rPr>
                        <a:t>VGG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2075"/>
                        </a:lnSpc>
                      </a:pPr>
                      <a:r>
                        <a:rPr sz="1200" spc="-80" dirty="0">
                          <a:latin typeface="Trebuchet MS"/>
                          <a:cs typeface="Trebuchet MS"/>
                        </a:rPr>
                        <a:t>AlexNet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1227075" y="5828584"/>
            <a:ext cx="361092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79" dirty="0">
                <a:solidFill>
                  <a:srgbClr val="595959"/>
                </a:solidFill>
                <a:latin typeface="Trebuchet MS"/>
                <a:cs typeface="Trebuchet MS"/>
              </a:rPr>
              <a:t>ImageNet </a:t>
            </a:r>
            <a:r>
              <a:rPr spc="-86" dirty="0">
                <a:solidFill>
                  <a:srgbClr val="595959"/>
                </a:solidFill>
                <a:latin typeface="Trebuchet MS"/>
                <a:cs typeface="Trebuchet MS"/>
              </a:rPr>
              <a:t>Classification </a:t>
            </a:r>
            <a:r>
              <a:rPr spc="-64" dirty="0">
                <a:solidFill>
                  <a:srgbClr val="595959"/>
                </a:solidFill>
                <a:latin typeface="Trebuchet MS"/>
                <a:cs typeface="Trebuchet MS"/>
              </a:rPr>
              <a:t>top-5 </a:t>
            </a:r>
            <a:r>
              <a:rPr spc="-71" dirty="0">
                <a:solidFill>
                  <a:srgbClr val="595959"/>
                </a:solidFill>
                <a:latin typeface="Trebuchet MS"/>
                <a:cs typeface="Trebuchet MS"/>
              </a:rPr>
              <a:t>error</a:t>
            </a:r>
            <a:r>
              <a:rPr spc="-322" dirty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spc="-26" dirty="0">
                <a:solidFill>
                  <a:srgbClr val="595959"/>
                </a:solidFill>
                <a:latin typeface="Trebuchet MS"/>
                <a:cs typeface="Trebuchet MS"/>
              </a:rPr>
              <a:t>(%)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04828" y="4100129"/>
            <a:ext cx="1371600" cy="276225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17995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799577" y="368300"/>
                </a:lnTo>
                <a:lnTo>
                  <a:pt x="1810953" y="366003"/>
                </a:lnTo>
                <a:lnTo>
                  <a:pt x="1820241" y="359741"/>
                </a:lnTo>
                <a:lnTo>
                  <a:pt x="1826503" y="350453"/>
                </a:lnTo>
                <a:lnTo>
                  <a:pt x="1828800" y="339077"/>
                </a:lnTo>
                <a:lnTo>
                  <a:pt x="1828800" y="29222"/>
                </a:lnTo>
                <a:lnTo>
                  <a:pt x="1826503" y="17846"/>
                </a:lnTo>
                <a:lnTo>
                  <a:pt x="1820241" y="8558"/>
                </a:lnTo>
                <a:lnTo>
                  <a:pt x="1810953" y="2296"/>
                </a:lnTo>
                <a:lnTo>
                  <a:pt x="17995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6104828" y="4100129"/>
            <a:ext cx="1371600" cy="276225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0" y="29218"/>
                </a:moveTo>
                <a:lnTo>
                  <a:pt x="2296" y="17845"/>
                </a:lnTo>
                <a:lnTo>
                  <a:pt x="8557" y="8557"/>
                </a:lnTo>
                <a:lnTo>
                  <a:pt x="17845" y="2296"/>
                </a:lnTo>
                <a:lnTo>
                  <a:pt x="29218" y="0"/>
                </a:lnTo>
                <a:lnTo>
                  <a:pt x="1799581" y="0"/>
                </a:lnTo>
                <a:lnTo>
                  <a:pt x="1810955" y="2296"/>
                </a:lnTo>
                <a:lnTo>
                  <a:pt x="1820243" y="8557"/>
                </a:lnTo>
                <a:lnTo>
                  <a:pt x="1826505" y="17845"/>
                </a:lnTo>
                <a:lnTo>
                  <a:pt x="1828801" y="29218"/>
                </a:lnTo>
                <a:lnTo>
                  <a:pt x="1828801" y="339082"/>
                </a:lnTo>
                <a:lnTo>
                  <a:pt x="1826505" y="350455"/>
                </a:lnTo>
                <a:lnTo>
                  <a:pt x="1820243" y="359742"/>
                </a:lnTo>
                <a:lnTo>
                  <a:pt x="1810955" y="366004"/>
                </a:lnTo>
                <a:lnTo>
                  <a:pt x="1799581" y="368300"/>
                </a:lnTo>
                <a:lnTo>
                  <a:pt x="29218" y="368300"/>
                </a:lnTo>
                <a:lnTo>
                  <a:pt x="17845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8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6509354" y="4113532"/>
            <a:ext cx="54197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6" dirty="0">
                <a:latin typeface="Trebuchet MS"/>
                <a:cs typeface="Trebuchet MS"/>
              </a:rPr>
              <a:t>s</a:t>
            </a:r>
            <a:r>
              <a:rPr sz="1350" spc="-68" dirty="0">
                <a:latin typeface="Trebuchet MS"/>
                <a:cs typeface="Trebuchet MS"/>
              </a:rPr>
              <a:t>h</a:t>
            </a:r>
            <a:r>
              <a:rPr sz="1350" spc="-38" dirty="0">
                <a:latin typeface="Trebuchet MS"/>
                <a:cs typeface="Trebuchet MS"/>
              </a:rPr>
              <a:t>a</a:t>
            </a:r>
            <a:r>
              <a:rPr sz="1350" spc="-101" dirty="0">
                <a:latin typeface="Trebuchet MS"/>
                <a:cs typeface="Trebuchet MS"/>
              </a:rPr>
              <a:t>ll</a:t>
            </a:r>
            <a:r>
              <a:rPr sz="1350" spc="-52" dirty="0">
                <a:latin typeface="Trebuchet MS"/>
                <a:cs typeface="Trebuchet MS"/>
              </a:rPr>
              <a:t>o</a:t>
            </a:r>
            <a:r>
              <a:rPr sz="1350" spc="-41" dirty="0">
                <a:latin typeface="Trebuchet MS"/>
                <a:cs typeface="Trebuchet MS"/>
              </a:rPr>
              <a:t>w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23728" y="4100129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113777" y="368300"/>
                </a:lnTo>
                <a:lnTo>
                  <a:pt x="1125153" y="366003"/>
                </a:lnTo>
                <a:lnTo>
                  <a:pt x="1134441" y="359741"/>
                </a:lnTo>
                <a:lnTo>
                  <a:pt x="1140703" y="350453"/>
                </a:lnTo>
                <a:lnTo>
                  <a:pt x="1143000" y="339077"/>
                </a:lnTo>
                <a:lnTo>
                  <a:pt x="1143000" y="29222"/>
                </a:lnTo>
                <a:lnTo>
                  <a:pt x="1140703" y="17846"/>
                </a:lnTo>
                <a:lnTo>
                  <a:pt x="1134441" y="8558"/>
                </a:lnTo>
                <a:lnTo>
                  <a:pt x="1125153" y="2296"/>
                </a:lnTo>
                <a:lnTo>
                  <a:pt x="1113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4923728" y="4100129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0" y="0"/>
                </a:lnTo>
                <a:lnTo>
                  <a:pt x="1125155" y="2296"/>
                </a:lnTo>
                <a:lnTo>
                  <a:pt x="1134443" y="8557"/>
                </a:lnTo>
                <a:lnTo>
                  <a:pt x="1140704" y="17844"/>
                </a:lnTo>
                <a:lnTo>
                  <a:pt x="1143000" y="29217"/>
                </a:lnTo>
                <a:lnTo>
                  <a:pt x="1143000" y="339083"/>
                </a:lnTo>
                <a:lnTo>
                  <a:pt x="1140704" y="350455"/>
                </a:lnTo>
                <a:lnTo>
                  <a:pt x="1134443" y="359742"/>
                </a:lnTo>
                <a:lnTo>
                  <a:pt x="1125155" y="366004"/>
                </a:lnTo>
                <a:lnTo>
                  <a:pt x="1113780" y="368300"/>
                </a:lnTo>
                <a:lnTo>
                  <a:pt x="29217" y="368300"/>
                </a:lnTo>
                <a:lnTo>
                  <a:pt x="17844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3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 txBox="1"/>
          <p:nvPr/>
        </p:nvSpPr>
        <p:spPr>
          <a:xfrm>
            <a:off x="5070472" y="4113532"/>
            <a:ext cx="5529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6" dirty="0">
                <a:latin typeface="Trebuchet MS"/>
                <a:cs typeface="Trebuchet MS"/>
              </a:rPr>
              <a:t>8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28253" y="3395280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113777" y="368300"/>
                </a:lnTo>
                <a:lnTo>
                  <a:pt x="1125153" y="366003"/>
                </a:lnTo>
                <a:lnTo>
                  <a:pt x="1134441" y="359741"/>
                </a:lnTo>
                <a:lnTo>
                  <a:pt x="1140703" y="350453"/>
                </a:lnTo>
                <a:lnTo>
                  <a:pt x="1143000" y="339077"/>
                </a:lnTo>
                <a:lnTo>
                  <a:pt x="1143000" y="29222"/>
                </a:lnTo>
                <a:lnTo>
                  <a:pt x="1140703" y="17846"/>
                </a:lnTo>
                <a:lnTo>
                  <a:pt x="1134441" y="8558"/>
                </a:lnTo>
                <a:lnTo>
                  <a:pt x="1125153" y="2296"/>
                </a:lnTo>
                <a:lnTo>
                  <a:pt x="1113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3028253" y="3395280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0" y="0"/>
                </a:lnTo>
                <a:lnTo>
                  <a:pt x="1125155" y="2296"/>
                </a:lnTo>
                <a:lnTo>
                  <a:pt x="1134443" y="8557"/>
                </a:lnTo>
                <a:lnTo>
                  <a:pt x="1140704" y="17844"/>
                </a:lnTo>
                <a:lnTo>
                  <a:pt x="1143000" y="29217"/>
                </a:lnTo>
                <a:lnTo>
                  <a:pt x="1143000" y="339083"/>
                </a:lnTo>
                <a:lnTo>
                  <a:pt x="1140704" y="350455"/>
                </a:lnTo>
                <a:lnTo>
                  <a:pt x="1134443" y="359742"/>
                </a:lnTo>
                <a:lnTo>
                  <a:pt x="1125155" y="366004"/>
                </a:lnTo>
                <a:lnTo>
                  <a:pt x="1113780" y="368300"/>
                </a:lnTo>
                <a:lnTo>
                  <a:pt x="29217" y="368300"/>
                </a:lnTo>
                <a:lnTo>
                  <a:pt x="17844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3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 txBox="1"/>
          <p:nvPr/>
        </p:nvSpPr>
        <p:spPr>
          <a:xfrm>
            <a:off x="3129696" y="3365513"/>
            <a:ext cx="638651" cy="50206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sz="1350" spc="-30" dirty="0">
                <a:latin typeface="Trebuchet MS"/>
                <a:cs typeface="Trebuchet MS"/>
              </a:rPr>
              <a:t>19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  <a:p>
            <a:pPr marL="6667" algn="ctr">
              <a:spcBef>
                <a:spcPts val="300"/>
              </a:spcBef>
            </a:pPr>
            <a:r>
              <a:rPr sz="1350" b="1" spc="-116" dirty="0">
                <a:solidFill>
                  <a:srgbClr val="404040"/>
                </a:solidFill>
                <a:latin typeface="Trebuchet MS"/>
                <a:cs typeface="Trebuchet MS"/>
              </a:rPr>
              <a:t>7.3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066228" y="3395280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113777" y="368300"/>
                </a:lnTo>
                <a:lnTo>
                  <a:pt x="1125153" y="366003"/>
                </a:lnTo>
                <a:lnTo>
                  <a:pt x="1134441" y="359741"/>
                </a:lnTo>
                <a:lnTo>
                  <a:pt x="1140703" y="350453"/>
                </a:lnTo>
                <a:lnTo>
                  <a:pt x="1143000" y="339077"/>
                </a:lnTo>
                <a:lnTo>
                  <a:pt x="1143000" y="29222"/>
                </a:lnTo>
                <a:lnTo>
                  <a:pt x="1140703" y="17846"/>
                </a:lnTo>
                <a:lnTo>
                  <a:pt x="1134441" y="8558"/>
                </a:lnTo>
                <a:lnTo>
                  <a:pt x="1125153" y="2296"/>
                </a:lnTo>
                <a:lnTo>
                  <a:pt x="1113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2066228" y="3395280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0" y="0"/>
                </a:lnTo>
                <a:lnTo>
                  <a:pt x="1125155" y="2296"/>
                </a:lnTo>
                <a:lnTo>
                  <a:pt x="1134443" y="8557"/>
                </a:lnTo>
                <a:lnTo>
                  <a:pt x="1140704" y="17844"/>
                </a:lnTo>
                <a:lnTo>
                  <a:pt x="1143000" y="29217"/>
                </a:lnTo>
                <a:lnTo>
                  <a:pt x="1143000" y="339083"/>
                </a:lnTo>
                <a:lnTo>
                  <a:pt x="1140704" y="350455"/>
                </a:lnTo>
                <a:lnTo>
                  <a:pt x="1134443" y="359742"/>
                </a:lnTo>
                <a:lnTo>
                  <a:pt x="1125155" y="366004"/>
                </a:lnTo>
                <a:lnTo>
                  <a:pt x="1113780" y="368300"/>
                </a:lnTo>
                <a:lnTo>
                  <a:pt x="29217" y="368300"/>
                </a:lnTo>
                <a:lnTo>
                  <a:pt x="17844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3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2166557" y="3298467"/>
            <a:ext cx="638651" cy="633987"/>
          </a:xfrm>
          <a:prstGeom prst="rect">
            <a:avLst/>
          </a:prstGeom>
        </p:spPr>
        <p:txBody>
          <a:bodyPr vert="horz" wrap="square" lIns="0" tIns="114776" rIns="0" bIns="0" rtlCol="0">
            <a:spAutoFit/>
          </a:bodyPr>
          <a:lstStyle/>
          <a:p>
            <a:pPr algn="ctr">
              <a:spcBef>
                <a:spcPts val="904"/>
              </a:spcBef>
            </a:pPr>
            <a:r>
              <a:rPr sz="1350" spc="-30" dirty="0">
                <a:latin typeface="Trebuchet MS"/>
                <a:cs typeface="Trebuchet MS"/>
              </a:rPr>
              <a:t>22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  <a:p>
            <a:pPr marL="26668" algn="ctr">
              <a:spcBef>
                <a:spcPts val="829"/>
              </a:spcBef>
            </a:pPr>
            <a:r>
              <a:rPr sz="1350" b="1" spc="-116" dirty="0">
                <a:solidFill>
                  <a:srgbClr val="404040"/>
                </a:solidFill>
                <a:latin typeface="Trebuchet MS"/>
                <a:cs typeface="Trebuchet MS"/>
              </a:rPr>
              <a:t>6.7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80378" y="1852229"/>
            <a:ext cx="1143000" cy="342900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2" y="2850"/>
                </a:lnTo>
                <a:lnTo>
                  <a:pt x="36270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50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50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70" y="457200"/>
                </a:lnTo>
                <a:lnTo>
                  <a:pt x="22152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1049529" y="1849695"/>
            <a:ext cx="98679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153" dirty="0">
                <a:solidFill>
                  <a:srgbClr val="C00000"/>
                </a:solidFill>
                <a:latin typeface="Trebuchet MS"/>
                <a:cs typeface="Trebuchet MS"/>
              </a:rPr>
              <a:t>152</a:t>
            </a:r>
            <a:r>
              <a:rPr b="1" spc="-1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b="1" spc="-97" dirty="0">
                <a:solidFill>
                  <a:srgbClr val="C00000"/>
                </a:solidFill>
                <a:latin typeface="Trebuchet MS"/>
                <a:cs typeface="Trebuchet MS"/>
              </a:rPr>
              <a:t>layers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980753" y="4100129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113777" y="368300"/>
                </a:lnTo>
                <a:lnTo>
                  <a:pt x="1125153" y="366003"/>
                </a:lnTo>
                <a:lnTo>
                  <a:pt x="1134441" y="359741"/>
                </a:lnTo>
                <a:lnTo>
                  <a:pt x="1140703" y="350453"/>
                </a:lnTo>
                <a:lnTo>
                  <a:pt x="1143000" y="339077"/>
                </a:lnTo>
                <a:lnTo>
                  <a:pt x="1143000" y="29222"/>
                </a:lnTo>
                <a:lnTo>
                  <a:pt x="1140703" y="17846"/>
                </a:lnTo>
                <a:lnTo>
                  <a:pt x="1134441" y="8558"/>
                </a:lnTo>
                <a:lnTo>
                  <a:pt x="1125153" y="2296"/>
                </a:lnTo>
                <a:lnTo>
                  <a:pt x="1113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3980753" y="4100129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0" y="0"/>
                </a:lnTo>
                <a:lnTo>
                  <a:pt x="1125155" y="2296"/>
                </a:lnTo>
                <a:lnTo>
                  <a:pt x="1134443" y="8557"/>
                </a:lnTo>
                <a:lnTo>
                  <a:pt x="1140704" y="17844"/>
                </a:lnTo>
                <a:lnTo>
                  <a:pt x="1143000" y="29217"/>
                </a:lnTo>
                <a:lnTo>
                  <a:pt x="1143000" y="339083"/>
                </a:lnTo>
                <a:lnTo>
                  <a:pt x="1140704" y="350455"/>
                </a:lnTo>
                <a:lnTo>
                  <a:pt x="1134443" y="359742"/>
                </a:lnTo>
                <a:lnTo>
                  <a:pt x="1125155" y="366004"/>
                </a:lnTo>
                <a:lnTo>
                  <a:pt x="1113780" y="368300"/>
                </a:lnTo>
                <a:lnTo>
                  <a:pt x="29217" y="368300"/>
                </a:lnTo>
                <a:lnTo>
                  <a:pt x="17844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3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 txBox="1"/>
          <p:nvPr/>
        </p:nvSpPr>
        <p:spPr>
          <a:xfrm>
            <a:off x="4122554" y="4113532"/>
            <a:ext cx="5529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6" dirty="0">
                <a:latin typeface="Trebuchet MS"/>
                <a:cs typeface="Trebuchet MS"/>
              </a:rPr>
              <a:t>8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7014" y="6656319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66363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24063" y="3495676"/>
            <a:ext cx="371475" cy="823912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50"/>
                </a:lnTo>
                <a:lnTo>
                  <a:pt x="0" y="109855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024063" y="3495676"/>
            <a:ext cx="371475" cy="823912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024063" y="3495676"/>
            <a:ext cx="0" cy="823912"/>
          </a:xfrm>
          <a:custGeom>
            <a:avLst/>
            <a:gdLst/>
            <a:ahLst/>
            <a:cxnLst/>
            <a:rect l="l" t="t" r="r" b="b"/>
            <a:pathLst>
              <a:path h="1098550">
                <a:moveTo>
                  <a:pt x="0" y="10985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6443663" y="2238376"/>
            <a:ext cx="371475" cy="2081212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  <a:lnTo>
                  <a:pt x="0" y="277495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443663" y="2238376"/>
            <a:ext cx="371475" cy="2081212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6443663" y="2238376"/>
            <a:ext cx="0" cy="2081212"/>
          </a:xfrm>
          <a:custGeom>
            <a:avLst/>
            <a:gdLst/>
            <a:ahLst/>
            <a:cxnLst/>
            <a:rect l="l" t="t" r="r" b="b"/>
            <a:pathLst>
              <a:path h="2774950">
                <a:moveTo>
                  <a:pt x="0" y="277495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3500438" y="2914650"/>
            <a:ext cx="371475" cy="1404938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495300" y="0"/>
                </a:moveTo>
                <a:lnTo>
                  <a:pt x="0" y="0"/>
                </a:lnTo>
                <a:lnTo>
                  <a:pt x="0" y="1873250"/>
                </a:lnTo>
                <a:lnTo>
                  <a:pt x="495300" y="1873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967288" y="2724151"/>
            <a:ext cx="371475" cy="1595437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495300" y="0"/>
                </a:moveTo>
                <a:lnTo>
                  <a:pt x="0" y="0"/>
                </a:lnTo>
                <a:lnTo>
                  <a:pt x="0" y="2127250"/>
                </a:lnTo>
                <a:lnTo>
                  <a:pt x="495300" y="2127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3500439" y="2914651"/>
            <a:ext cx="371475" cy="1404938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0" y="0"/>
                </a:moveTo>
                <a:lnTo>
                  <a:pt x="495300" y="0"/>
                </a:lnTo>
                <a:lnTo>
                  <a:pt x="495300" y="1873248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3500439" y="2914651"/>
            <a:ext cx="0" cy="1404938"/>
          </a:xfrm>
          <a:custGeom>
            <a:avLst/>
            <a:gdLst/>
            <a:ahLst/>
            <a:cxnLst/>
            <a:rect l="l" t="t" r="r" b="b"/>
            <a:pathLst>
              <a:path h="1873250">
                <a:moveTo>
                  <a:pt x="0" y="1873248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967289" y="2724151"/>
            <a:ext cx="371475" cy="1595437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0" y="0"/>
                </a:moveTo>
                <a:lnTo>
                  <a:pt x="495300" y="0"/>
                </a:lnTo>
                <a:lnTo>
                  <a:pt x="495300" y="21272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967289" y="2724151"/>
            <a:ext cx="0" cy="1595437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21272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1471614" y="4324350"/>
            <a:ext cx="5895975" cy="0"/>
          </a:xfrm>
          <a:custGeom>
            <a:avLst/>
            <a:gdLst/>
            <a:ahLst/>
            <a:cxnLst/>
            <a:rect l="l" t="t" r="r" b="b"/>
            <a:pathLst>
              <a:path w="7861300">
                <a:moveTo>
                  <a:pt x="0" y="0"/>
                </a:moveTo>
                <a:lnTo>
                  <a:pt x="7861304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2199836" y="1518932"/>
            <a:ext cx="4440555" cy="2725103"/>
          </a:xfrm>
          <a:custGeom>
            <a:avLst/>
            <a:gdLst/>
            <a:ahLst/>
            <a:cxnLst/>
            <a:rect l="l" t="t" r="r" b="b"/>
            <a:pathLst>
              <a:path w="5920740" h="3633470">
                <a:moveTo>
                  <a:pt x="95021" y="3599776"/>
                </a:moveTo>
                <a:lnTo>
                  <a:pt x="5156" y="3607892"/>
                </a:lnTo>
                <a:lnTo>
                  <a:pt x="0" y="3614064"/>
                </a:lnTo>
                <a:lnTo>
                  <a:pt x="1269" y="3628034"/>
                </a:lnTo>
                <a:lnTo>
                  <a:pt x="7442" y="3633190"/>
                </a:lnTo>
                <a:lnTo>
                  <a:pt x="97307" y="3625075"/>
                </a:lnTo>
                <a:lnTo>
                  <a:pt x="102450" y="3618890"/>
                </a:lnTo>
                <a:lnTo>
                  <a:pt x="101193" y="3604920"/>
                </a:lnTo>
                <a:lnTo>
                  <a:pt x="95021" y="3599776"/>
                </a:lnTo>
                <a:close/>
              </a:path>
              <a:path w="5920740" h="3633470">
                <a:moveTo>
                  <a:pt x="272097" y="3583774"/>
                </a:moveTo>
                <a:lnTo>
                  <a:pt x="182232" y="3591890"/>
                </a:lnTo>
                <a:lnTo>
                  <a:pt x="177088" y="3598075"/>
                </a:lnTo>
                <a:lnTo>
                  <a:pt x="178346" y="3612045"/>
                </a:lnTo>
                <a:lnTo>
                  <a:pt x="184518" y="3617188"/>
                </a:lnTo>
                <a:lnTo>
                  <a:pt x="274383" y="3609073"/>
                </a:lnTo>
                <a:lnTo>
                  <a:pt x="279526" y="3602901"/>
                </a:lnTo>
                <a:lnTo>
                  <a:pt x="278269" y="3588931"/>
                </a:lnTo>
                <a:lnTo>
                  <a:pt x="272097" y="3583774"/>
                </a:lnTo>
                <a:close/>
              </a:path>
              <a:path w="5920740" h="3633470">
                <a:moveTo>
                  <a:pt x="449173" y="3567785"/>
                </a:moveTo>
                <a:lnTo>
                  <a:pt x="359308" y="3575900"/>
                </a:lnTo>
                <a:lnTo>
                  <a:pt x="354164" y="3582073"/>
                </a:lnTo>
                <a:lnTo>
                  <a:pt x="355422" y="3596043"/>
                </a:lnTo>
                <a:lnTo>
                  <a:pt x="361594" y="3601199"/>
                </a:lnTo>
                <a:lnTo>
                  <a:pt x="451459" y="3593083"/>
                </a:lnTo>
                <a:lnTo>
                  <a:pt x="456615" y="3586911"/>
                </a:lnTo>
                <a:lnTo>
                  <a:pt x="455345" y="3572929"/>
                </a:lnTo>
                <a:lnTo>
                  <a:pt x="449173" y="3567785"/>
                </a:lnTo>
                <a:close/>
              </a:path>
              <a:path w="5920740" h="3633470">
                <a:moveTo>
                  <a:pt x="626249" y="3551796"/>
                </a:moveTo>
                <a:lnTo>
                  <a:pt x="536397" y="3559911"/>
                </a:lnTo>
                <a:lnTo>
                  <a:pt x="531240" y="3566083"/>
                </a:lnTo>
                <a:lnTo>
                  <a:pt x="532498" y="3580053"/>
                </a:lnTo>
                <a:lnTo>
                  <a:pt x="538683" y="3585209"/>
                </a:lnTo>
                <a:lnTo>
                  <a:pt x="628535" y="3577081"/>
                </a:lnTo>
                <a:lnTo>
                  <a:pt x="633691" y="3570909"/>
                </a:lnTo>
                <a:lnTo>
                  <a:pt x="632434" y="3556939"/>
                </a:lnTo>
                <a:lnTo>
                  <a:pt x="626249" y="3551796"/>
                </a:lnTo>
                <a:close/>
              </a:path>
              <a:path w="5920740" h="3633470">
                <a:moveTo>
                  <a:pt x="803338" y="3535794"/>
                </a:moveTo>
                <a:lnTo>
                  <a:pt x="713473" y="3543909"/>
                </a:lnTo>
                <a:lnTo>
                  <a:pt x="708317" y="3550081"/>
                </a:lnTo>
                <a:lnTo>
                  <a:pt x="709587" y="3564051"/>
                </a:lnTo>
                <a:lnTo>
                  <a:pt x="715759" y="3569207"/>
                </a:lnTo>
                <a:lnTo>
                  <a:pt x="805624" y="3561092"/>
                </a:lnTo>
                <a:lnTo>
                  <a:pt x="810767" y="3554920"/>
                </a:lnTo>
                <a:lnTo>
                  <a:pt x="809510" y="3540950"/>
                </a:lnTo>
                <a:lnTo>
                  <a:pt x="803338" y="3535794"/>
                </a:lnTo>
                <a:close/>
              </a:path>
              <a:path w="5920740" h="3633470">
                <a:moveTo>
                  <a:pt x="980414" y="3519804"/>
                </a:moveTo>
                <a:lnTo>
                  <a:pt x="890549" y="3527920"/>
                </a:lnTo>
                <a:lnTo>
                  <a:pt x="885405" y="3534092"/>
                </a:lnTo>
                <a:lnTo>
                  <a:pt x="886663" y="3548062"/>
                </a:lnTo>
                <a:lnTo>
                  <a:pt x="892835" y="3553218"/>
                </a:lnTo>
                <a:lnTo>
                  <a:pt x="982700" y="3545103"/>
                </a:lnTo>
                <a:lnTo>
                  <a:pt x="987844" y="3538918"/>
                </a:lnTo>
                <a:lnTo>
                  <a:pt x="986586" y="3524948"/>
                </a:lnTo>
                <a:lnTo>
                  <a:pt x="980414" y="3519804"/>
                </a:lnTo>
                <a:close/>
              </a:path>
              <a:path w="5920740" h="3633470">
                <a:moveTo>
                  <a:pt x="1157490" y="3503803"/>
                </a:moveTo>
                <a:lnTo>
                  <a:pt x="1067625" y="3511918"/>
                </a:lnTo>
                <a:lnTo>
                  <a:pt x="1062481" y="3518103"/>
                </a:lnTo>
                <a:lnTo>
                  <a:pt x="1063739" y="3532073"/>
                </a:lnTo>
                <a:lnTo>
                  <a:pt x="1069911" y="3537216"/>
                </a:lnTo>
                <a:lnTo>
                  <a:pt x="1159776" y="3529101"/>
                </a:lnTo>
                <a:lnTo>
                  <a:pt x="1164932" y="3522929"/>
                </a:lnTo>
                <a:lnTo>
                  <a:pt x="1163662" y="3508959"/>
                </a:lnTo>
                <a:lnTo>
                  <a:pt x="1157490" y="3503803"/>
                </a:lnTo>
                <a:close/>
              </a:path>
              <a:path w="5920740" h="3633470">
                <a:moveTo>
                  <a:pt x="1334566" y="3487813"/>
                </a:moveTo>
                <a:lnTo>
                  <a:pt x="1244714" y="3495929"/>
                </a:lnTo>
                <a:lnTo>
                  <a:pt x="1239558" y="3502101"/>
                </a:lnTo>
                <a:lnTo>
                  <a:pt x="1240815" y="3516071"/>
                </a:lnTo>
                <a:lnTo>
                  <a:pt x="1247000" y="3521227"/>
                </a:lnTo>
                <a:lnTo>
                  <a:pt x="1336852" y="3513112"/>
                </a:lnTo>
                <a:lnTo>
                  <a:pt x="1342009" y="3506939"/>
                </a:lnTo>
                <a:lnTo>
                  <a:pt x="1340751" y="3492969"/>
                </a:lnTo>
                <a:lnTo>
                  <a:pt x="1334566" y="3487813"/>
                </a:lnTo>
                <a:close/>
              </a:path>
              <a:path w="5920740" h="3633470">
                <a:moveTo>
                  <a:pt x="1511655" y="3471824"/>
                </a:moveTo>
                <a:lnTo>
                  <a:pt x="1421790" y="3479939"/>
                </a:lnTo>
                <a:lnTo>
                  <a:pt x="1416634" y="3486111"/>
                </a:lnTo>
                <a:lnTo>
                  <a:pt x="1417904" y="3500081"/>
                </a:lnTo>
                <a:lnTo>
                  <a:pt x="1424076" y="3505238"/>
                </a:lnTo>
                <a:lnTo>
                  <a:pt x="1513941" y="3497110"/>
                </a:lnTo>
                <a:lnTo>
                  <a:pt x="1519085" y="3490937"/>
                </a:lnTo>
                <a:lnTo>
                  <a:pt x="1517827" y="3476967"/>
                </a:lnTo>
                <a:lnTo>
                  <a:pt x="1511655" y="3471824"/>
                </a:lnTo>
                <a:close/>
              </a:path>
              <a:path w="5920740" h="3633470">
                <a:moveTo>
                  <a:pt x="1688731" y="3455822"/>
                </a:moveTo>
                <a:lnTo>
                  <a:pt x="1598866" y="3463937"/>
                </a:lnTo>
                <a:lnTo>
                  <a:pt x="1593710" y="3470109"/>
                </a:lnTo>
                <a:lnTo>
                  <a:pt x="1594980" y="3484092"/>
                </a:lnTo>
                <a:lnTo>
                  <a:pt x="1601152" y="3489236"/>
                </a:lnTo>
                <a:lnTo>
                  <a:pt x="1691017" y="3481120"/>
                </a:lnTo>
                <a:lnTo>
                  <a:pt x="1696161" y="3474948"/>
                </a:lnTo>
                <a:lnTo>
                  <a:pt x="1694903" y="3460978"/>
                </a:lnTo>
                <a:lnTo>
                  <a:pt x="1688731" y="3455822"/>
                </a:lnTo>
                <a:close/>
              </a:path>
              <a:path w="5920740" h="3633470">
                <a:moveTo>
                  <a:pt x="1865807" y="3439833"/>
                </a:moveTo>
                <a:lnTo>
                  <a:pt x="1775942" y="3447948"/>
                </a:lnTo>
                <a:lnTo>
                  <a:pt x="1770799" y="3454120"/>
                </a:lnTo>
                <a:lnTo>
                  <a:pt x="1772056" y="3468090"/>
                </a:lnTo>
                <a:lnTo>
                  <a:pt x="1778228" y="3473246"/>
                </a:lnTo>
                <a:lnTo>
                  <a:pt x="1868093" y="3465131"/>
                </a:lnTo>
                <a:lnTo>
                  <a:pt x="1873250" y="3458946"/>
                </a:lnTo>
                <a:lnTo>
                  <a:pt x="1871979" y="3444976"/>
                </a:lnTo>
                <a:lnTo>
                  <a:pt x="1865807" y="3439833"/>
                </a:lnTo>
                <a:close/>
              </a:path>
              <a:path w="5920740" h="3633470">
                <a:moveTo>
                  <a:pt x="2041728" y="3420313"/>
                </a:moveTo>
                <a:lnTo>
                  <a:pt x="1980641" y="3429457"/>
                </a:lnTo>
                <a:lnTo>
                  <a:pt x="1953031" y="3431959"/>
                </a:lnTo>
                <a:lnTo>
                  <a:pt x="1947875" y="3438131"/>
                </a:lnTo>
                <a:lnTo>
                  <a:pt x="1949132" y="3452101"/>
                </a:lnTo>
                <a:lnTo>
                  <a:pt x="1955317" y="3457244"/>
                </a:lnTo>
                <a:lnTo>
                  <a:pt x="1982927" y="3454755"/>
                </a:lnTo>
                <a:lnTo>
                  <a:pt x="2045474" y="3445433"/>
                </a:lnTo>
                <a:lnTo>
                  <a:pt x="2050262" y="3438969"/>
                </a:lnTo>
                <a:lnTo>
                  <a:pt x="2048179" y="3425101"/>
                </a:lnTo>
                <a:lnTo>
                  <a:pt x="2041728" y="3420313"/>
                </a:lnTo>
                <a:close/>
              </a:path>
              <a:path w="5920740" h="3633470">
                <a:moveTo>
                  <a:pt x="2217572" y="3394049"/>
                </a:moveTo>
                <a:lnTo>
                  <a:pt x="2128329" y="3407384"/>
                </a:lnTo>
                <a:lnTo>
                  <a:pt x="2123554" y="3413848"/>
                </a:lnTo>
                <a:lnTo>
                  <a:pt x="2125624" y="3427717"/>
                </a:lnTo>
                <a:lnTo>
                  <a:pt x="2132088" y="3432505"/>
                </a:lnTo>
                <a:lnTo>
                  <a:pt x="2221318" y="3419170"/>
                </a:lnTo>
                <a:lnTo>
                  <a:pt x="2226106" y="3412705"/>
                </a:lnTo>
                <a:lnTo>
                  <a:pt x="2224036" y="3398837"/>
                </a:lnTo>
                <a:lnTo>
                  <a:pt x="2217572" y="3394049"/>
                </a:lnTo>
                <a:close/>
              </a:path>
              <a:path w="5920740" h="3633470">
                <a:moveTo>
                  <a:pt x="2393416" y="3367785"/>
                </a:moveTo>
                <a:lnTo>
                  <a:pt x="2304186" y="3381108"/>
                </a:lnTo>
                <a:lnTo>
                  <a:pt x="2299398" y="3387585"/>
                </a:lnTo>
                <a:lnTo>
                  <a:pt x="2301468" y="3401453"/>
                </a:lnTo>
                <a:lnTo>
                  <a:pt x="2307932" y="3406241"/>
                </a:lnTo>
                <a:lnTo>
                  <a:pt x="2397175" y="3392906"/>
                </a:lnTo>
                <a:lnTo>
                  <a:pt x="2401963" y="3386442"/>
                </a:lnTo>
                <a:lnTo>
                  <a:pt x="2399880" y="3372573"/>
                </a:lnTo>
                <a:lnTo>
                  <a:pt x="2393416" y="3367785"/>
                </a:lnTo>
                <a:close/>
              </a:path>
              <a:path w="5920740" h="3633470">
                <a:moveTo>
                  <a:pt x="2569273" y="3341522"/>
                </a:moveTo>
                <a:lnTo>
                  <a:pt x="2480030" y="3354857"/>
                </a:lnTo>
                <a:lnTo>
                  <a:pt x="2475255" y="3361308"/>
                </a:lnTo>
                <a:lnTo>
                  <a:pt x="2477325" y="3375190"/>
                </a:lnTo>
                <a:lnTo>
                  <a:pt x="2483789" y="3379978"/>
                </a:lnTo>
                <a:lnTo>
                  <a:pt x="2573019" y="3366642"/>
                </a:lnTo>
                <a:lnTo>
                  <a:pt x="2577807" y="3360178"/>
                </a:lnTo>
                <a:lnTo>
                  <a:pt x="2575737" y="3346310"/>
                </a:lnTo>
                <a:lnTo>
                  <a:pt x="2569273" y="3341522"/>
                </a:lnTo>
                <a:close/>
              </a:path>
              <a:path w="5920740" h="3633470">
                <a:moveTo>
                  <a:pt x="2745117" y="3315258"/>
                </a:moveTo>
                <a:lnTo>
                  <a:pt x="2655887" y="3328593"/>
                </a:lnTo>
                <a:lnTo>
                  <a:pt x="2651099" y="3335058"/>
                </a:lnTo>
                <a:lnTo>
                  <a:pt x="2653169" y="3348926"/>
                </a:lnTo>
                <a:lnTo>
                  <a:pt x="2659634" y="3353714"/>
                </a:lnTo>
                <a:lnTo>
                  <a:pt x="2748876" y="3340379"/>
                </a:lnTo>
                <a:lnTo>
                  <a:pt x="2753652" y="3333915"/>
                </a:lnTo>
                <a:lnTo>
                  <a:pt x="2751581" y="3320046"/>
                </a:lnTo>
                <a:lnTo>
                  <a:pt x="2745117" y="3315258"/>
                </a:lnTo>
                <a:close/>
              </a:path>
              <a:path w="5920740" h="3633470">
                <a:moveTo>
                  <a:pt x="2920974" y="3288995"/>
                </a:moveTo>
                <a:lnTo>
                  <a:pt x="2831731" y="3302330"/>
                </a:lnTo>
                <a:lnTo>
                  <a:pt x="2826943" y="3308794"/>
                </a:lnTo>
                <a:lnTo>
                  <a:pt x="2829026" y="3322662"/>
                </a:lnTo>
                <a:lnTo>
                  <a:pt x="2835478" y="3327450"/>
                </a:lnTo>
                <a:lnTo>
                  <a:pt x="2924721" y="3314115"/>
                </a:lnTo>
                <a:lnTo>
                  <a:pt x="2929509" y="3307651"/>
                </a:lnTo>
                <a:lnTo>
                  <a:pt x="2927438" y="3293783"/>
                </a:lnTo>
                <a:lnTo>
                  <a:pt x="2920974" y="3288995"/>
                </a:lnTo>
                <a:close/>
              </a:path>
              <a:path w="5920740" h="3633470">
                <a:moveTo>
                  <a:pt x="3096818" y="3262731"/>
                </a:moveTo>
                <a:lnTo>
                  <a:pt x="3007575" y="3276066"/>
                </a:lnTo>
                <a:lnTo>
                  <a:pt x="3002800" y="3282530"/>
                </a:lnTo>
                <a:lnTo>
                  <a:pt x="3004870" y="3296399"/>
                </a:lnTo>
                <a:lnTo>
                  <a:pt x="3011335" y="3301187"/>
                </a:lnTo>
                <a:lnTo>
                  <a:pt x="3100578" y="3287852"/>
                </a:lnTo>
                <a:lnTo>
                  <a:pt x="3105353" y="3281387"/>
                </a:lnTo>
                <a:lnTo>
                  <a:pt x="3103283" y="3267519"/>
                </a:lnTo>
                <a:lnTo>
                  <a:pt x="3096818" y="3262731"/>
                </a:lnTo>
                <a:close/>
              </a:path>
              <a:path w="5920740" h="3633470">
                <a:moveTo>
                  <a:pt x="3272675" y="3236467"/>
                </a:moveTo>
                <a:lnTo>
                  <a:pt x="3183432" y="3249803"/>
                </a:lnTo>
                <a:lnTo>
                  <a:pt x="3178644" y="3256267"/>
                </a:lnTo>
                <a:lnTo>
                  <a:pt x="3180715" y="3270135"/>
                </a:lnTo>
                <a:lnTo>
                  <a:pt x="3187179" y="3274923"/>
                </a:lnTo>
                <a:lnTo>
                  <a:pt x="3276422" y="3261588"/>
                </a:lnTo>
                <a:lnTo>
                  <a:pt x="3281210" y="3255124"/>
                </a:lnTo>
                <a:lnTo>
                  <a:pt x="3279140" y="3241255"/>
                </a:lnTo>
                <a:lnTo>
                  <a:pt x="3272675" y="3236467"/>
                </a:lnTo>
                <a:close/>
              </a:path>
              <a:path w="5920740" h="3633470">
                <a:moveTo>
                  <a:pt x="3448519" y="3210204"/>
                </a:moveTo>
                <a:lnTo>
                  <a:pt x="3359277" y="3223539"/>
                </a:lnTo>
                <a:lnTo>
                  <a:pt x="3354501" y="3230003"/>
                </a:lnTo>
                <a:lnTo>
                  <a:pt x="3356571" y="3243872"/>
                </a:lnTo>
                <a:lnTo>
                  <a:pt x="3363036" y="3248660"/>
                </a:lnTo>
                <a:lnTo>
                  <a:pt x="3452266" y="3235324"/>
                </a:lnTo>
                <a:lnTo>
                  <a:pt x="3457054" y="3228860"/>
                </a:lnTo>
                <a:lnTo>
                  <a:pt x="3454984" y="3214992"/>
                </a:lnTo>
                <a:lnTo>
                  <a:pt x="3448519" y="3210204"/>
                </a:lnTo>
                <a:close/>
              </a:path>
              <a:path w="5920740" h="3633470">
                <a:moveTo>
                  <a:pt x="3624364" y="3183940"/>
                </a:moveTo>
                <a:lnTo>
                  <a:pt x="3535133" y="3197275"/>
                </a:lnTo>
                <a:lnTo>
                  <a:pt x="3530345" y="3203740"/>
                </a:lnTo>
                <a:lnTo>
                  <a:pt x="3532416" y="3217608"/>
                </a:lnTo>
                <a:lnTo>
                  <a:pt x="3538880" y="3222396"/>
                </a:lnTo>
                <a:lnTo>
                  <a:pt x="3628123" y="3209061"/>
                </a:lnTo>
                <a:lnTo>
                  <a:pt x="3632898" y="3202597"/>
                </a:lnTo>
                <a:lnTo>
                  <a:pt x="3630828" y="3188728"/>
                </a:lnTo>
                <a:lnTo>
                  <a:pt x="3624364" y="3183940"/>
                </a:lnTo>
                <a:close/>
              </a:path>
              <a:path w="5920740" h="3633470">
                <a:moveTo>
                  <a:pt x="3800220" y="3157677"/>
                </a:moveTo>
                <a:lnTo>
                  <a:pt x="3710978" y="3171012"/>
                </a:lnTo>
                <a:lnTo>
                  <a:pt x="3706202" y="3177476"/>
                </a:lnTo>
                <a:lnTo>
                  <a:pt x="3708272" y="3191344"/>
                </a:lnTo>
                <a:lnTo>
                  <a:pt x="3714737" y="3196132"/>
                </a:lnTo>
                <a:lnTo>
                  <a:pt x="3803967" y="3182797"/>
                </a:lnTo>
                <a:lnTo>
                  <a:pt x="3808755" y="3176333"/>
                </a:lnTo>
                <a:lnTo>
                  <a:pt x="3806685" y="3162465"/>
                </a:lnTo>
                <a:lnTo>
                  <a:pt x="3800220" y="3157677"/>
                </a:lnTo>
                <a:close/>
              </a:path>
              <a:path w="5920740" h="3633470">
                <a:moveTo>
                  <a:pt x="3955884" y="3108274"/>
                </a:moveTo>
                <a:lnTo>
                  <a:pt x="3949547" y="3109722"/>
                </a:lnTo>
                <a:lnTo>
                  <a:pt x="3946652" y="3111665"/>
                </a:lnTo>
                <a:lnTo>
                  <a:pt x="3929926" y="3138309"/>
                </a:lnTo>
                <a:lnTo>
                  <a:pt x="3886835" y="3144748"/>
                </a:lnTo>
                <a:lnTo>
                  <a:pt x="3882047" y="3151212"/>
                </a:lnTo>
                <a:lnTo>
                  <a:pt x="3884117" y="3165081"/>
                </a:lnTo>
                <a:lnTo>
                  <a:pt x="3890581" y="3169869"/>
                </a:lnTo>
                <a:lnTo>
                  <a:pt x="3943121" y="3162020"/>
                </a:lnTo>
                <a:lnTo>
                  <a:pt x="3946372" y="3159899"/>
                </a:lnTo>
                <a:lnTo>
                  <a:pt x="3970032" y="3122193"/>
                </a:lnTo>
                <a:lnTo>
                  <a:pt x="3968241" y="3114357"/>
                </a:lnTo>
                <a:lnTo>
                  <a:pt x="3959326" y="3108756"/>
                </a:lnTo>
                <a:lnTo>
                  <a:pt x="3955884" y="3108274"/>
                </a:lnTo>
                <a:close/>
              </a:path>
              <a:path w="5920740" h="3633470">
                <a:moveTo>
                  <a:pt x="4050385" y="2957677"/>
                </a:moveTo>
                <a:lnTo>
                  <a:pt x="4044048" y="2959125"/>
                </a:lnTo>
                <a:lnTo>
                  <a:pt x="4041165" y="2961055"/>
                </a:lnTo>
                <a:lnTo>
                  <a:pt x="3995064" y="3034512"/>
                </a:lnTo>
                <a:lnTo>
                  <a:pt x="3996855" y="3042348"/>
                </a:lnTo>
                <a:lnTo>
                  <a:pt x="4008742" y="3049803"/>
                </a:lnTo>
                <a:lnTo>
                  <a:pt x="4016578" y="3048012"/>
                </a:lnTo>
                <a:lnTo>
                  <a:pt x="4064546" y="2971584"/>
                </a:lnTo>
                <a:lnTo>
                  <a:pt x="4062742" y="2963748"/>
                </a:lnTo>
                <a:lnTo>
                  <a:pt x="4053840" y="2958160"/>
                </a:lnTo>
                <a:lnTo>
                  <a:pt x="4050385" y="2957677"/>
                </a:lnTo>
                <a:close/>
              </a:path>
              <a:path w="5920740" h="3633470">
                <a:moveTo>
                  <a:pt x="4144898" y="2807068"/>
                </a:moveTo>
                <a:lnTo>
                  <a:pt x="4138561" y="2808516"/>
                </a:lnTo>
                <a:lnTo>
                  <a:pt x="4135666" y="2810459"/>
                </a:lnTo>
                <a:lnTo>
                  <a:pt x="4089577" y="2883916"/>
                </a:lnTo>
                <a:lnTo>
                  <a:pt x="4091368" y="2891751"/>
                </a:lnTo>
                <a:lnTo>
                  <a:pt x="4103255" y="2899206"/>
                </a:lnTo>
                <a:lnTo>
                  <a:pt x="4111091" y="2897416"/>
                </a:lnTo>
                <a:lnTo>
                  <a:pt x="4159046" y="2820987"/>
                </a:lnTo>
                <a:lnTo>
                  <a:pt x="4157256" y="2813151"/>
                </a:lnTo>
                <a:lnTo>
                  <a:pt x="4148340" y="2807550"/>
                </a:lnTo>
                <a:lnTo>
                  <a:pt x="4144898" y="2807068"/>
                </a:lnTo>
                <a:close/>
              </a:path>
              <a:path w="5920740" h="3633470">
                <a:moveTo>
                  <a:pt x="4239399" y="2656471"/>
                </a:moveTo>
                <a:lnTo>
                  <a:pt x="4233062" y="2657919"/>
                </a:lnTo>
                <a:lnTo>
                  <a:pt x="4230179" y="2659849"/>
                </a:lnTo>
                <a:lnTo>
                  <a:pt x="4184078" y="2733306"/>
                </a:lnTo>
                <a:lnTo>
                  <a:pt x="4185869" y="2741142"/>
                </a:lnTo>
                <a:lnTo>
                  <a:pt x="4197756" y="2748610"/>
                </a:lnTo>
                <a:lnTo>
                  <a:pt x="4205592" y="2746806"/>
                </a:lnTo>
                <a:lnTo>
                  <a:pt x="4253560" y="2670378"/>
                </a:lnTo>
                <a:lnTo>
                  <a:pt x="4251756" y="2662542"/>
                </a:lnTo>
                <a:lnTo>
                  <a:pt x="4242854" y="2656954"/>
                </a:lnTo>
                <a:lnTo>
                  <a:pt x="4239399" y="2656471"/>
                </a:lnTo>
                <a:close/>
              </a:path>
              <a:path w="5920740" h="3633470">
                <a:moveTo>
                  <a:pt x="4333913" y="2505862"/>
                </a:moveTo>
                <a:lnTo>
                  <a:pt x="4327575" y="2507322"/>
                </a:lnTo>
                <a:lnTo>
                  <a:pt x="4324680" y="2509253"/>
                </a:lnTo>
                <a:lnTo>
                  <a:pt x="4278591" y="2582710"/>
                </a:lnTo>
                <a:lnTo>
                  <a:pt x="4280382" y="2590546"/>
                </a:lnTo>
                <a:lnTo>
                  <a:pt x="4292269" y="2598000"/>
                </a:lnTo>
                <a:lnTo>
                  <a:pt x="4300105" y="2596210"/>
                </a:lnTo>
                <a:lnTo>
                  <a:pt x="4348060" y="2519781"/>
                </a:lnTo>
                <a:lnTo>
                  <a:pt x="4346270" y="2511945"/>
                </a:lnTo>
                <a:lnTo>
                  <a:pt x="4337354" y="2506345"/>
                </a:lnTo>
                <a:lnTo>
                  <a:pt x="4333913" y="2505862"/>
                </a:lnTo>
                <a:close/>
              </a:path>
              <a:path w="5920740" h="3633470">
                <a:moveTo>
                  <a:pt x="4428426" y="2355265"/>
                </a:moveTo>
                <a:lnTo>
                  <a:pt x="4422089" y="2356713"/>
                </a:lnTo>
                <a:lnTo>
                  <a:pt x="4419193" y="2358643"/>
                </a:lnTo>
                <a:lnTo>
                  <a:pt x="4373092" y="2432100"/>
                </a:lnTo>
                <a:lnTo>
                  <a:pt x="4374895" y="2439936"/>
                </a:lnTo>
                <a:lnTo>
                  <a:pt x="4386770" y="2447404"/>
                </a:lnTo>
                <a:lnTo>
                  <a:pt x="4394606" y="2445600"/>
                </a:lnTo>
                <a:lnTo>
                  <a:pt x="4442574" y="2369184"/>
                </a:lnTo>
                <a:lnTo>
                  <a:pt x="4440783" y="2361336"/>
                </a:lnTo>
                <a:lnTo>
                  <a:pt x="4431868" y="2355748"/>
                </a:lnTo>
                <a:lnTo>
                  <a:pt x="4428426" y="2355265"/>
                </a:lnTo>
                <a:close/>
              </a:path>
              <a:path w="5920740" h="3633470">
                <a:moveTo>
                  <a:pt x="4522927" y="2204656"/>
                </a:moveTo>
                <a:lnTo>
                  <a:pt x="4516589" y="2206116"/>
                </a:lnTo>
                <a:lnTo>
                  <a:pt x="4513694" y="2208047"/>
                </a:lnTo>
                <a:lnTo>
                  <a:pt x="4467606" y="2281504"/>
                </a:lnTo>
                <a:lnTo>
                  <a:pt x="4469396" y="2289340"/>
                </a:lnTo>
                <a:lnTo>
                  <a:pt x="4481283" y="2296794"/>
                </a:lnTo>
                <a:lnTo>
                  <a:pt x="4489119" y="2295004"/>
                </a:lnTo>
                <a:lnTo>
                  <a:pt x="4537074" y="2218575"/>
                </a:lnTo>
                <a:lnTo>
                  <a:pt x="4535284" y="2210739"/>
                </a:lnTo>
                <a:lnTo>
                  <a:pt x="4526368" y="2205151"/>
                </a:lnTo>
                <a:lnTo>
                  <a:pt x="4522927" y="2204656"/>
                </a:lnTo>
                <a:close/>
              </a:path>
              <a:path w="5920740" h="3633470">
                <a:moveTo>
                  <a:pt x="4617440" y="2054059"/>
                </a:moveTo>
                <a:lnTo>
                  <a:pt x="4611103" y="2055507"/>
                </a:lnTo>
                <a:lnTo>
                  <a:pt x="4608207" y="2057438"/>
                </a:lnTo>
                <a:lnTo>
                  <a:pt x="4562119" y="2130894"/>
                </a:lnTo>
                <a:lnTo>
                  <a:pt x="4563910" y="2138743"/>
                </a:lnTo>
                <a:lnTo>
                  <a:pt x="4575784" y="2146198"/>
                </a:lnTo>
                <a:lnTo>
                  <a:pt x="4583633" y="2144394"/>
                </a:lnTo>
                <a:lnTo>
                  <a:pt x="4631588" y="2067979"/>
                </a:lnTo>
                <a:lnTo>
                  <a:pt x="4629797" y="2060130"/>
                </a:lnTo>
                <a:lnTo>
                  <a:pt x="4620882" y="2054542"/>
                </a:lnTo>
                <a:lnTo>
                  <a:pt x="4617440" y="2054059"/>
                </a:lnTo>
                <a:close/>
              </a:path>
              <a:path w="5920740" h="3633470">
                <a:moveTo>
                  <a:pt x="4711941" y="1903450"/>
                </a:moveTo>
                <a:lnTo>
                  <a:pt x="4705604" y="1904911"/>
                </a:lnTo>
                <a:lnTo>
                  <a:pt x="4702721" y="1906841"/>
                </a:lnTo>
                <a:lnTo>
                  <a:pt x="4656620" y="1980298"/>
                </a:lnTo>
                <a:lnTo>
                  <a:pt x="4658410" y="1988134"/>
                </a:lnTo>
                <a:lnTo>
                  <a:pt x="4670297" y="1995589"/>
                </a:lnTo>
                <a:lnTo>
                  <a:pt x="4678133" y="1993798"/>
                </a:lnTo>
                <a:lnTo>
                  <a:pt x="4726089" y="1917369"/>
                </a:lnTo>
                <a:lnTo>
                  <a:pt x="4724298" y="1909533"/>
                </a:lnTo>
                <a:lnTo>
                  <a:pt x="4715395" y="1903945"/>
                </a:lnTo>
                <a:lnTo>
                  <a:pt x="4711941" y="1903450"/>
                </a:lnTo>
                <a:close/>
              </a:path>
              <a:path w="5920740" h="3633470">
                <a:moveTo>
                  <a:pt x="4806454" y="1752853"/>
                </a:moveTo>
                <a:lnTo>
                  <a:pt x="4800117" y="1754301"/>
                </a:lnTo>
                <a:lnTo>
                  <a:pt x="4797221" y="1756232"/>
                </a:lnTo>
                <a:lnTo>
                  <a:pt x="4751133" y="1829689"/>
                </a:lnTo>
                <a:lnTo>
                  <a:pt x="4752924" y="1837524"/>
                </a:lnTo>
                <a:lnTo>
                  <a:pt x="4764798" y="1844992"/>
                </a:lnTo>
                <a:lnTo>
                  <a:pt x="4772647" y="1843189"/>
                </a:lnTo>
                <a:lnTo>
                  <a:pt x="4820602" y="1766773"/>
                </a:lnTo>
                <a:lnTo>
                  <a:pt x="4818811" y="1758924"/>
                </a:lnTo>
                <a:lnTo>
                  <a:pt x="4809896" y="1753336"/>
                </a:lnTo>
                <a:lnTo>
                  <a:pt x="4806454" y="1752853"/>
                </a:lnTo>
                <a:close/>
              </a:path>
              <a:path w="5920740" h="3633470">
                <a:moveTo>
                  <a:pt x="4900955" y="1602257"/>
                </a:moveTo>
                <a:lnTo>
                  <a:pt x="4894618" y="1603705"/>
                </a:lnTo>
                <a:lnTo>
                  <a:pt x="4891735" y="1605635"/>
                </a:lnTo>
                <a:lnTo>
                  <a:pt x="4845634" y="1679092"/>
                </a:lnTo>
                <a:lnTo>
                  <a:pt x="4847424" y="1686928"/>
                </a:lnTo>
                <a:lnTo>
                  <a:pt x="4859312" y="1694383"/>
                </a:lnTo>
                <a:lnTo>
                  <a:pt x="4867147" y="1692592"/>
                </a:lnTo>
                <a:lnTo>
                  <a:pt x="4915115" y="1616163"/>
                </a:lnTo>
                <a:lnTo>
                  <a:pt x="4913312" y="1608327"/>
                </a:lnTo>
                <a:lnTo>
                  <a:pt x="4904409" y="1602739"/>
                </a:lnTo>
                <a:lnTo>
                  <a:pt x="4900955" y="1602257"/>
                </a:lnTo>
                <a:close/>
              </a:path>
              <a:path w="5920740" h="3633470">
                <a:moveTo>
                  <a:pt x="4995468" y="1451648"/>
                </a:moveTo>
                <a:lnTo>
                  <a:pt x="4989131" y="1453095"/>
                </a:lnTo>
                <a:lnTo>
                  <a:pt x="4986235" y="1455039"/>
                </a:lnTo>
                <a:lnTo>
                  <a:pt x="4940147" y="1528483"/>
                </a:lnTo>
                <a:lnTo>
                  <a:pt x="4941938" y="1536331"/>
                </a:lnTo>
                <a:lnTo>
                  <a:pt x="4953825" y="1543786"/>
                </a:lnTo>
                <a:lnTo>
                  <a:pt x="4961661" y="1541983"/>
                </a:lnTo>
                <a:lnTo>
                  <a:pt x="5009616" y="1465567"/>
                </a:lnTo>
                <a:lnTo>
                  <a:pt x="5007825" y="1457718"/>
                </a:lnTo>
                <a:lnTo>
                  <a:pt x="4998910" y="1452130"/>
                </a:lnTo>
                <a:lnTo>
                  <a:pt x="4995468" y="1451648"/>
                </a:lnTo>
                <a:close/>
              </a:path>
              <a:path w="5920740" h="3633470">
                <a:moveTo>
                  <a:pt x="5089969" y="1301051"/>
                </a:moveTo>
                <a:lnTo>
                  <a:pt x="5083632" y="1302499"/>
                </a:lnTo>
                <a:lnTo>
                  <a:pt x="5080749" y="1304429"/>
                </a:lnTo>
                <a:lnTo>
                  <a:pt x="5034648" y="1377886"/>
                </a:lnTo>
                <a:lnTo>
                  <a:pt x="5036439" y="1385722"/>
                </a:lnTo>
                <a:lnTo>
                  <a:pt x="5048326" y="1393177"/>
                </a:lnTo>
                <a:lnTo>
                  <a:pt x="5056162" y="1391386"/>
                </a:lnTo>
                <a:lnTo>
                  <a:pt x="5104130" y="1314957"/>
                </a:lnTo>
                <a:lnTo>
                  <a:pt x="5102326" y="1307122"/>
                </a:lnTo>
                <a:lnTo>
                  <a:pt x="5093423" y="1301534"/>
                </a:lnTo>
                <a:lnTo>
                  <a:pt x="5089969" y="1301051"/>
                </a:lnTo>
                <a:close/>
              </a:path>
              <a:path w="5920740" h="3633470">
                <a:moveTo>
                  <a:pt x="5184482" y="1150442"/>
                </a:moveTo>
                <a:lnTo>
                  <a:pt x="5178145" y="1151889"/>
                </a:lnTo>
                <a:lnTo>
                  <a:pt x="5175249" y="1153833"/>
                </a:lnTo>
                <a:lnTo>
                  <a:pt x="5129161" y="1227277"/>
                </a:lnTo>
                <a:lnTo>
                  <a:pt x="5130952" y="1235125"/>
                </a:lnTo>
                <a:lnTo>
                  <a:pt x="5142839" y="1242580"/>
                </a:lnTo>
                <a:lnTo>
                  <a:pt x="5150675" y="1240789"/>
                </a:lnTo>
                <a:lnTo>
                  <a:pt x="5198630" y="1164361"/>
                </a:lnTo>
                <a:lnTo>
                  <a:pt x="5196840" y="1156525"/>
                </a:lnTo>
                <a:lnTo>
                  <a:pt x="5187924" y="1150924"/>
                </a:lnTo>
                <a:lnTo>
                  <a:pt x="5184482" y="1150442"/>
                </a:lnTo>
                <a:close/>
              </a:path>
              <a:path w="5920740" h="3633470">
                <a:moveTo>
                  <a:pt x="5278996" y="999845"/>
                </a:moveTo>
                <a:lnTo>
                  <a:pt x="5272659" y="1001293"/>
                </a:lnTo>
                <a:lnTo>
                  <a:pt x="5269763" y="1003223"/>
                </a:lnTo>
                <a:lnTo>
                  <a:pt x="5223662" y="1076680"/>
                </a:lnTo>
                <a:lnTo>
                  <a:pt x="5225465" y="1084516"/>
                </a:lnTo>
                <a:lnTo>
                  <a:pt x="5237340" y="1091971"/>
                </a:lnTo>
                <a:lnTo>
                  <a:pt x="5245176" y="1090180"/>
                </a:lnTo>
                <a:lnTo>
                  <a:pt x="5293144" y="1013752"/>
                </a:lnTo>
                <a:lnTo>
                  <a:pt x="5291340" y="1005916"/>
                </a:lnTo>
                <a:lnTo>
                  <a:pt x="5282438" y="1000328"/>
                </a:lnTo>
                <a:lnTo>
                  <a:pt x="5278996" y="999845"/>
                </a:lnTo>
                <a:close/>
              </a:path>
              <a:path w="5920740" h="3633470">
                <a:moveTo>
                  <a:pt x="5373496" y="849236"/>
                </a:moveTo>
                <a:lnTo>
                  <a:pt x="5367159" y="850684"/>
                </a:lnTo>
                <a:lnTo>
                  <a:pt x="5364264" y="852627"/>
                </a:lnTo>
                <a:lnTo>
                  <a:pt x="5318175" y="926071"/>
                </a:lnTo>
                <a:lnTo>
                  <a:pt x="5319966" y="933919"/>
                </a:lnTo>
                <a:lnTo>
                  <a:pt x="5331853" y="941374"/>
                </a:lnTo>
                <a:lnTo>
                  <a:pt x="5339689" y="939584"/>
                </a:lnTo>
                <a:lnTo>
                  <a:pt x="5387644" y="863155"/>
                </a:lnTo>
                <a:lnTo>
                  <a:pt x="5385854" y="855319"/>
                </a:lnTo>
                <a:lnTo>
                  <a:pt x="5376938" y="849718"/>
                </a:lnTo>
                <a:lnTo>
                  <a:pt x="5373496" y="849236"/>
                </a:lnTo>
                <a:close/>
              </a:path>
              <a:path w="5920740" h="3633470">
                <a:moveTo>
                  <a:pt x="5468010" y="698639"/>
                </a:moveTo>
                <a:lnTo>
                  <a:pt x="5461673" y="700087"/>
                </a:lnTo>
                <a:lnTo>
                  <a:pt x="5458777" y="702017"/>
                </a:lnTo>
                <a:lnTo>
                  <a:pt x="5412676" y="775474"/>
                </a:lnTo>
                <a:lnTo>
                  <a:pt x="5414479" y="783310"/>
                </a:lnTo>
                <a:lnTo>
                  <a:pt x="5426354" y="790765"/>
                </a:lnTo>
                <a:lnTo>
                  <a:pt x="5434190" y="788974"/>
                </a:lnTo>
                <a:lnTo>
                  <a:pt x="5482158" y="712546"/>
                </a:lnTo>
                <a:lnTo>
                  <a:pt x="5480367" y="704710"/>
                </a:lnTo>
                <a:lnTo>
                  <a:pt x="5471452" y="699122"/>
                </a:lnTo>
                <a:lnTo>
                  <a:pt x="5468010" y="698639"/>
                </a:lnTo>
                <a:close/>
              </a:path>
              <a:path w="5920740" h="3633470">
                <a:moveTo>
                  <a:pt x="5562511" y="548030"/>
                </a:moveTo>
                <a:lnTo>
                  <a:pt x="5556173" y="549478"/>
                </a:lnTo>
                <a:lnTo>
                  <a:pt x="5553278" y="551421"/>
                </a:lnTo>
                <a:lnTo>
                  <a:pt x="5507189" y="624878"/>
                </a:lnTo>
                <a:lnTo>
                  <a:pt x="5508980" y="632713"/>
                </a:lnTo>
                <a:lnTo>
                  <a:pt x="5520867" y="640168"/>
                </a:lnTo>
                <a:lnTo>
                  <a:pt x="5528703" y="638378"/>
                </a:lnTo>
                <a:lnTo>
                  <a:pt x="5576658" y="561949"/>
                </a:lnTo>
                <a:lnTo>
                  <a:pt x="5574868" y="554113"/>
                </a:lnTo>
                <a:lnTo>
                  <a:pt x="5565952" y="548513"/>
                </a:lnTo>
                <a:lnTo>
                  <a:pt x="5562511" y="548030"/>
                </a:lnTo>
                <a:close/>
              </a:path>
              <a:path w="5920740" h="3633470">
                <a:moveTo>
                  <a:pt x="5657024" y="397433"/>
                </a:moveTo>
                <a:lnTo>
                  <a:pt x="5650687" y="398881"/>
                </a:lnTo>
                <a:lnTo>
                  <a:pt x="5647791" y="400812"/>
                </a:lnTo>
                <a:lnTo>
                  <a:pt x="5601690" y="474268"/>
                </a:lnTo>
                <a:lnTo>
                  <a:pt x="5603494" y="482104"/>
                </a:lnTo>
                <a:lnTo>
                  <a:pt x="5615368" y="489559"/>
                </a:lnTo>
                <a:lnTo>
                  <a:pt x="5623217" y="487768"/>
                </a:lnTo>
                <a:lnTo>
                  <a:pt x="5671172" y="411340"/>
                </a:lnTo>
                <a:lnTo>
                  <a:pt x="5669381" y="403504"/>
                </a:lnTo>
                <a:lnTo>
                  <a:pt x="5660466" y="397916"/>
                </a:lnTo>
                <a:lnTo>
                  <a:pt x="5657024" y="397433"/>
                </a:lnTo>
                <a:close/>
              </a:path>
              <a:path w="5920740" h="3633470">
                <a:moveTo>
                  <a:pt x="5751525" y="246824"/>
                </a:moveTo>
                <a:lnTo>
                  <a:pt x="5745187" y="248272"/>
                </a:lnTo>
                <a:lnTo>
                  <a:pt x="5742305" y="250215"/>
                </a:lnTo>
                <a:lnTo>
                  <a:pt x="5696204" y="323672"/>
                </a:lnTo>
                <a:lnTo>
                  <a:pt x="5697994" y="331508"/>
                </a:lnTo>
                <a:lnTo>
                  <a:pt x="5709881" y="338963"/>
                </a:lnTo>
                <a:lnTo>
                  <a:pt x="5717717" y="337172"/>
                </a:lnTo>
                <a:lnTo>
                  <a:pt x="5765672" y="260743"/>
                </a:lnTo>
                <a:lnTo>
                  <a:pt x="5763882" y="252907"/>
                </a:lnTo>
                <a:lnTo>
                  <a:pt x="5754979" y="247307"/>
                </a:lnTo>
                <a:lnTo>
                  <a:pt x="5751525" y="246824"/>
                </a:lnTo>
                <a:close/>
              </a:path>
              <a:path w="5920740" h="3633470">
                <a:moveTo>
                  <a:pt x="5846038" y="96227"/>
                </a:moveTo>
                <a:lnTo>
                  <a:pt x="5839701" y="97675"/>
                </a:lnTo>
                <a:lnTo>
                  <a:pt x="5836805" y="99606"/>
                </a:lnTo>
                <a:lnTo>
                  <a:pt x="5790717" y="173062"/>
                </a:lnTo>
                <a:lnTo>
                  <a:pt x="5792508" y="180898"/>
                </a:lnTo>
                <a:lnTo>
                  <a:pt x="5804382" y="188353"/>
                </a:lnTo>
                <a:lnTo>
                  <a:pt x="5812231" y="186562"/>
                </a:lnTo>
                <a:lnTo>
                  <a:pt x="5860186" y="110134"/>
                </a:lnTo>
                <a:lnTo>
                  <a:pt x="5858395" y="102298"/>
                </a:lnTo>
                <a:lnTo>
                  <a:pt x="5849480" y="96710"/>
                </a:lnTo>
                <a:lnTo>
                  <a:pt x="5846038" y="96227"/>
                </a:lnTo>
                <a:close/>
              </a:path>
              <a:path w="5920740" h="3633470">
                <a:moveTo>
                  <a:pt x="5906414" y="0"/>
                </a:moveTo>
                <a:lnTo>
                  <a:pt x="5900077" y="1447"/>
                </a:lnTo>
                <a:lnTo>
                  <a:pt x="5897194" y="3390"/>
                </a:lnTo>
                <a:lnTo>
                  <a:pt x="5885218" y="22466"/>
                </a:lnTo>
                <a:lnTo>
                  <a:pt x="5887008" y="30302"/>
                </a:lnTo>
                <a:lnTo>
                  <a:pt x="5898895" y="37757"/>
                </a:lnTo>
                <a:lnTo>
                  <a:pt x="5906731" y="35966"/>
                </a:lnTo>
                <a:lnTo>
                  <a:pt x="5920574" y="13919"/>
                </a:lnTo>
                <a:lnTo>
                  <a:pt x="5918771" y="6083"/>
                </a:lnTo>
                <a:lnTo>
                  <a:pt x="5909868" y="482"/>
                </a:lnTo>
                <a:lnTo>
                  <a:pt x="5906414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2160680" y="4187973"/>
            <a:ext cx="104775" cy="104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3627529" y="4045098"/>
            <a:ext cx="104775" cy="104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6570755" y="1473346"/>
            <a:ext cx="104775" cy="104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5095876" y="3814763"/>
            <a:ext cx="123825" cy="123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2105997" y="3193734"/>
            <a:ext cx="2095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131" dirty="0">
                <a:solidFill>
                  <a:srgbClr val="404040"/>
                </a:solidFill>
                <a:latin typeface="Trebuchet MS"/>
                <a:cs typeface="Trebuchet MS"/>
              </a:rPr>
              <a:t>34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78361" y="2613062"/>
            <a:ext cx="2095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131" dirty="0">
                <a:solidFill>
                  <a:srgbClr val="404040"/>
                </a:solidFill>
                <a:latin typeface="Trebuchet MS"/>
                <a:cs typeface="Trebuchet MS"/>
              </a:rPr>
              <a:t>58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50716" y="2419504"/>
            <a:ext cx="2095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131" dirty="0">
                <a:solidFill>
                  <a:srgbClr val="404040"/>
                </a:solidFill>
                <a:latin typeface="Trebuchet MS"/>
                <a:cs typeface="Trebuchet MS"/>
              </a:rPr>
              <a:t>66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23073" y="1935606"/>
            <a:ext cx="2095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131" dirty="0">
                <a:solidFill>
                  <a:srgbClr val="404040"/>
                </a:solidFill>
                <a:latin typeface="Trebuchet MS"/>
                <a:cs typeface="Trebuchet MS"/>
              </a:rPr>
              <a:t>86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89197" y="4422240"/>
            <a:ext cx="84915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86" dirty="0">
                <a:latin typeface="Trebuchet MS"/>
                <a:cs typeface="Trebuchet MS"/>
              </a:rPr>
              <a:t>HOG,</a:t>
            </a:r>
            <a:r>
              <a:rPr sz="1500" spc="-131" dirty="0">
                <a:latin typeface="Trebuchet MS"/>
                <a:cs typeface="Trebuchet MS"/>
              </a:rPr>
              <a:t> </a:t>
            </a:r>
            <a:r>
              <a:rPr sz="1500" spc="34" dirty="0">
                <a:latin typeface="Trebuchet MS"/>
                <a:cs typeface="Trebuchet MS"/>
              </a:rPr>
              <a:t>DPM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56813" y="4422242"/>
            <a:ext cx="64531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098" marR="3810" indent="-28573">
              <a:spcBef>
                <a:spcPts val="75"/>
              </a:spcBef>
            </a:pPr>
            <a:r>
              <a:rPr sz="1500" spc="-30" dirty="0">
                <a:latin typeface="Trebuchet MS"/>
                <a:cs typeface="Trebuchet MS"/>
              </a:rPr>
              <a:t>Al</a:t>
            </a:r>
            <a:r>
              <a:rPr sz="1500" spc="-71" dirty="0">
                <a:latin typeface="Trebuchet MS"/>
                <a:cs typeface="Trebuchet MS"/>
              </a:rPr>
              <a:t>e</a:t>
            </a:r>
            <a:r>
              <a:rPr sz="1500" spc="-83" dirty="0">
                <a:latin typeface="Trebuchet MS"/>
                <a:cs typeface="Trebuchet MS"/>
              </a:rPr>
              <a:t>x</a:t>
            </a:r>
            <a:r>
              <a:rPr sz="1500" spc="11" dirty="0">
                <a:latin typeface="Trebuchet MS"/>
                <a:cs typeface="Trebuchet MS"/>
              </a:rPr>
              <a:t>N</a:t>
            </a:r>
            <a:r>
              <a:rPr sz="1500" spc="-75" dirty="0">
                <a:latin typeface="Trebuchet MS"/>
                <a:cs typeface="Trebuchet MS"/>
              </a:rPr>
              <a:t>e</a:t>
            </a:r>
            <a:r>
              <a:rPr sz="1500" spc="-79" dirty="0">
                <a:latin typeface="Trebuchet MS"/>
                <a:cs typeface="Trebuchet MS"/>
              </a:rPr>
              <a:t>t  </a:t>
            </a:r>
            <a:r>
              <a:rPr sz="1500" spc="-52" dirty="0">
                <a:latin typeface="Trebuchet MS"/>
                <a:cs typeface="Trebuchet MS"/>
              </a:rPr>
              <a:t>(RCNN)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57769" y="4422242"/>
            <a:ext cx="59150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14292">
              <a:spcBef>
                <a:spcPts val="75"/>
              </a:spcBef>
            </a:pPr>
            <a:r>
              <a:rPr sz="1500" spc="-56" dirty="0">
                <a:latin typeface="Trebuchet MS"/>
                <a:cs typeface="Trebuchet MS"/>
              </a:rPr>
              <a:t>VGG  </a:t>
            </a:r>
            <a:r>
              <a:rPr sz="1500" spc="-68" dirty="0">
                <a:latin typeface="Trebuchet MS"/>
                <a:cs typeface="Trebuchet MS"/>
              </a:rPr>
              <a:t>(</a:t>
            </a:r>
            <a:r>
              <a:rPr sz="1500" spc="-90" dirty="0">
                <a:latin typeface="Trebuchet MS"/>
                <a:cs typeface="Trebuchet MS"/>
              </a:rPr>
              <a:t>R</a:t>
            </a:r>
            <a:r>
              <a:rPr sz="1500" spc="-75" dirty="0">
                <a:latin typeface="Trebuchet MS"/>
                <a:cs typeface="Trebuchet MS"/>
              </a:rPr>
              <a:t>C</a:t>
            </a:r>
            <a:r>
              <a:rPr sz="1500" spc="11" dirty="0">
                <a:latin typeface="Trebuchet MS"/>
                <a:cs typeface="Trebuchet MS"/>
              </a:rPr>
              <a:t>NN</a:t>
            </a:r>
            <a:r>
              <a:rPr sz="1500" spc="-97" dirty="0">
                <a:latin typeface="Trebuchet MS"/>
                <a:cs typeface="Trebuchet MS"/>
              </a:rPr>
              <a:t>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25298" y="4422242"/>
            <a:ext cx="119967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14304">
              <a:spcBef>
                <a:spcPts val="75"/>
              </a:spcBef>
            </a:pPr>
            <a:r>
              <a:rPr sz="1500" spc="-49" dirty="0">
                <a:latin typeface="Trebuchet MS"/>
                <a:cs typeface="Trebuchet MS"/>
              </a:rPr>
              <a:t>ResNet  </a:t>
            </a:r>
            <a:r>
              <a:rPr sz="1500" spc="-79" dirty="0">
                <a:latin typeface="Trebuchet MS"/>
                <a:cs typeface="Trebuchet MS"/>
              </a:rPr>
              <a:t>(Faster</a:t>
            </a:r>
            <a:r>
              <a:rPr sz="1500" spc="-199" dirty="0">
                <a:latin typeface="Trebuchet MS"/>
                <a:cs typeface="Trebuchet MS"/>
              </a:rPr>
              <a:t> </a:t>
            </a:r>
            <a:r>
              <a:rPr sz="1500" spc="-4" dirty="0">
                <a:latin typeface="Trebuchet MS"/>
                <a:cs typeface="Trebuchet MS"/>
              </a:rPr>
              <a:t>RCNN)*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52723" y="5034521"/>
            <a:ext cx="416528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97" dirty="0">
                <a:solidFill>
                  <a:srgbClr val="595959"/>
                </a:solidFill>
                <a:latin typeface="Trebuchet MS"/>
                <a:cs typeface="Trebuchet MS"/>
              </a:rPr>
              <a:t>PASCAL </a:t>
            </a:r>
            <a:r>
              <a:rPr spc="-49" dirty="0">
                <a:solidFill>
                  <a:srgbClr val="595959"/>
                </a:solidFill>
                <a:latin typeface="Trebuchet MS"/>
                <a:cs typeface="Trebuchet MS"/>
              </a:rPr>
              <a:t>VOC </a:t>
            </a:r>
            <a:r>
              <a:rPr spc="-45" dirty="0">
                <a:solidFill>
                  <a:srgbClr val="595959"/>
                </a:solidFill>
                <a:latin typeface="Trebuchet MS"/>
                <a:cs typeface="Trebuchet MS"/>
              </a:rPr>
              <a:t>2007 </a:t>
            </a:r>
            <a:r>
              <a:rPr b="1" spc="-128" dirty="0">
                <a:solidFill>
                  <a:srgbClr val="C00000"/>
                </a:solidFill>
                <a:latin typeface="Trebuchet MS"/>
                <a:cs typeface="Trebuchet MS"/>
              </a:rPr>
              <a:t>Object </a:t>
            </a:r>
            <a:r>
              <a:rPr b="1" spc="-105" dirty="0">
                <a:solidFill>
                  <a:srgbClr val="C00000"/>
                </a:solidFill>
                <a:latin typeface="Trebuchet MS"/>
                <a:cs typeface="Trebuchet MS"/>
              </a:rPr>
              <a:t>Detection </a:t>
            </a:r>
            <a:r>
              <a:rPr spc="-56" dirty="0">
                <a:solidFill>
                  <a:srgbClr val="595959"/>
                </a:solidFill>
                <a:latin typeface="Trebuchet MS"/>
                <a:cs typeface="Trebuchet MS"/>
              </a:rPr>
              <a:t>mAP</a:t>
            </a:r>
            <a:r>
              <a:rPr spc="-356" dirty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spc="-23" dirty="0">
                <a:solidFill>
                  <a:srgbClr val="595959"/>
                </a:solidFill>
                <a:latin typeface="Trebuchet MS"/>
                <a:cs typeface="Trebuchet MS"/>
              </a:rPr>
              <a:t>(%)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690688" y="3810000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4" y="0"/>
                </a:moveTo>
                <a:lnTo>
                  <a:pt x="30225" y="0"/>
                </a:lnTo>
                <a:lnTo>
                  <a:pt x="18457" y="2376"/>
                </a:lnTo>
                <a:lnTo>
                  <a:pt x="8850" y="8855"/>
                </a:lnTo>
                <a:lnTo>
                  <a:pt x="2374" y="18463"/>
                </a:lnTo>
                <a:lnTo>
                  <a:pt x="0" y="30225"/>
                </a:lnTo>
                <a:lnTo>
                  <a:pt x="0" y="350774"/>
                </a:lnTo>
                <a:lnTo>
                  <a:pt x="2374" y="362542"/>
                </a:lnTo>
                <a:lnTo>
                  <a:pt x="8850" y="372149"/>
                </a:lnTo>
                <a:lnTo>
                  <a:pt x="18457" y="378625"/>
                </a:lnTo>
                <a:lnTo>
                  <a:pt x="30225" y="381000"/>
                </a:lnTo>
                <a:lnTo>
                  <a:pt x="1341374" y="381000"/>
                </a:lnTo>
                <a:lnTo>
                  <a:pt x="1353136" y="378625"/>
                </a:lnTo>
                <a:lnTo>
                  <a:pt x="1362744" y="372149"/>
                </a:lnTo>
                <a:lnTo>
                  <a:pt x="1369223" y="362542"/>
                </a:lnTo>
                <a:lnTo>
                  <a:pt x="1371600" y="350774"/>
                </a:lnTo>
                <a:lnTo>
                  <a:pt x="1371600" y="30225"/>
                </a:lnTo>
                <a:lnTo>
                  <a:pt x="1369223" y="18463"/>
                </a:lnTo>
                <a:lnTo>
                  <a:pt x="1362744" y="8855"/>
                </a:lnTo>
                <a:lnTo>
                  <a:pt x="1353136" y="2376"/>
                </a:lnTo>
                <a:lnTo>
                  <a:pt x="1341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1690688" y="3810000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60" y="2375"/>
                </a:lnTo>
                <a:lnTo>
                  <a:pt x="30225" y="0"/>
                </a:lnTo>
                <a:lnTo>
                  <a:pt x="1341380" y="0"/>
                </a:lnTo>
                <a:lnTo>
                  <a:pt x="1353143" y="2375"/>
                </a:lnTo>
                <a:lnTo>
                  <a:pt x="1362749" y="8852"/>
                </a:lnTo>
                <a:lnTo>
                  <a:pt x="1369225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5" y="362540"/>
                </a:lnTo>
                <a:lnTo>
                  <a:pt x="1362749" y="372147"/>
                </a:lnTo>
                <a:lnTo>
                  <a:pt x="1353143" y="378625"/>
                </a:lnTo>
                <a:lnTo>
                  <a:pt x="1341380" y="381000"/>
                </a:lnTo>
                <a:lnTo>
                  <a:pt x="30225" y="381000"/>
                </a:lnTo>
                <a:lnTo>
                  <a:pt x="18460" y="378625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1921221" y="3822774"/>
            <a:ext cx="54197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3" dirty="0">
                <a:latin typeface="Trebuchet MS"/>
                <a:cs typeface="Trebuchet MS"/>
              </a:rPr>
              <a:t>s</a:t>
            </a:r>
            <a:r>
              <a:rPr sz="1350" spc="-68" dirty="0">
                <a:latin typeface="Trebuchet MS"/>
                <a:cs typeface="Trebuchet MS"/>
              </a:rPr>
              <a:t>h</a:t>
            </a:r>
            <a:r>
              <a:rPr sz="1350" spc="-38" dirty="0">
                <a:latin typeface="Trebuchet MS"/>
                <a:cs typeface="Trebuchet MS"/>
              </a:rPr>
              <a:t>a</a:t>
            </a:r>
            <a:r>
              <a:rPr sz="1350" spc="-101" dirty="0">
                <a:latin typeface="Trebuchet MS"/>
                <a:cs typeface="Trebuchet MS"/>
              </a:rPr>
              <a:t>ll</a:t>
            </a:r>
            <a:r>
              <a:rPr sz="1350" spc="-52" dirty="0">
                <a:latin typeface="Trebuchet MS"/>
                <a:cs typeface="Trebuchet MS"/>
              </a:rPr>
              <a:t>o</a:t>
            </a:r>
            <a:r>
              <a:rPr sz="1350" spc="-41" dirty="0">
                <a:latin typeface="Trebuchet MS"/>
                <a:cs typeface="Trebuchet MS"/>
              </a:rPr>
              <a:t>w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67063" y="3667125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4" y="0"/>
                </a:moveTo>
                <a:lnTo>
                  <a:pt x="30225" y="0"/>
                </a:lnTo>
                <a:lnTo>
                  <a:pt x="18457" y="2376"/>
                </a:lnTo>
                <a:lnTo>
                  <a:pt x="8850" y="8855"/>
                </a:lnTo>
                <a:lnTo>
                  <a:pt x="2374" y="18463"/>
                </a:lnTo>
                <a:lnTo>
                  <a:pt x="0" y="30225"/>
                </a:lnTo>
                <a:lnTo>
                  <a:pt x="0" y="350774"/>
                </a:lnTo>
                <a:lnTo>
                  <a:pt x="2374" y="362536"/>
                </a:lnTo>
                <a:lnTo>
                  <a:pt x="8850" y="372144"/>
                </a:lnTo>
                <a:lnTo>
                  <a:pt x="18457" y="378623"/>
                </a:lnTo>
                <a:lnTo>
                  <a:pt x="30225" y="381000"/>
                </a:lnTo>
                <a:lnTo>
                  <a:pt x="1341374" y="381000"/>
                </a:lnTo>
                <a:lnTo>
                  <a:pt x="1353136" y="378623"/>
                </a:lnTo>
                <a:lnTo>
                  <a:pt x="1362744" y="372144"/>
                </a:lnTo>
                <a:lnTo>
                  <a:pt x="1369223" y="362536"/>
                </a:lnTo>
                <a:lnTo>
                  <a:pt x="1371600" y="350774"/>
                </a:lnTo>
                <a:lnTo>
                  <a:pt x="1371600" y="30225"/>
                </a:lnTo>
                <a:lnTo>
                  <a:pt x="1369223" y="18463"/>
                </a:lnTo>
                <a:lnTo>
                  <a:pt x="1362744" y="8855"/>
                </a:lnTo>
                <a:lnTo>
                  <a:pt x="1353136" y="2376"/>
                </a:lnTo>
                <a:lnTo>
                  <a:pt x="1341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3167063" y="3667125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80" y="0"/>
                </a:lnTo>
                <a:lnTo>
                  <a:pt x="1353143" y="2375"/>
                </a:lnTo>
                <a:lnTo>
                  <a:pt x="1362749" y="8852"/>
                </a:lnTo>
                <a:lnTo>
                  <a:pt x="1369225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5" y="362540"/>
                </a:lnTo>
                <a:lnTo>
                  <a:pt x="1362749" y="372147"/>
                </a:lnTo>
                <a:lnTo>
                  <a:pt x="1353143" y="378625"/>
                </a:lnTo>
                <a:lnTo>
                  <a:pt x="1341380" y="381000"/>
                </a:lnTo>
                <a:lnTo>
                  <a:pt x="30224" y="381000"/>
                </a:lnTo>
                <a:lnTo>
                  <a:pt x="18459" y="378625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3396284" y="3684071"/>
            <a:ext cx="5529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6" dirty="0">
                <a:latin typeface="Trebuchet MS"/>
                <a:cs typeface="Trebuchet MS"/>
              </a:rPr>
              <a:t>8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33913" y="3429000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4" y="0"/>
                </a:moveTo>
                <a:lnTo>
                  <a:pt x="30225" y="0"/>
                </a:lnTo>
                <a:lnTo>
                  <a:pt x="18463" y="2376"/>
                </a:lnTo>
                <a:lnTo>
                  <a:pt x="8855" y="8855"/>
                </a:lnTo>
                <a:lnTo>
                  <a:pt x="2376" y="18463"/>
                </a:lnTo>
                <a:lnTo>
                  <a:pt x="0" y="30225"/>
                </a:lnTo>
                <a:lnTo>
                  <a:pt x="0" y="350774"/>
                </a:lnTo>
                <a:lnTo>
                  <a:pt x="2376" y="362542"/>
                </a:lnTo>
                <a:lnTo>
                  <a:pt x="8855" y="372149"/>
                </a:lnTo>
                <a:lnTo>
                  <a:pt x="18463" y="378625"/>
                </a:lnTo>
                <a:lnTo>
                  <a:pt x="30225" y="381000"/>
                </a:lnTo>
                <a:lnTo>
                  <a:pt x="1341374" y="381000"/>
                </a:lnTo>
                <a:lnTo>
                  <a:pt x="1353136" y="378625"/>
                </a:lnTo>
                <a:lnTo>
                  <a:pt x="1362744" y="372149"/>
                </a:lnTo>
                <a:lnTo>
                  <a:pt x="1369223" y="362542"/>
                </a:lnTo>
                <a:lnTo>
                  <a:pt x="1371600" y="350774"/>
                </a:lnTo>
                <a:lnTo>
                  <a:pt x="1371600" y="30225"/>
                </a:lnTo>
                <a:lnTo>
                  <a:pt x="1369223" y="18463"/>
                </a:lnTo>
                <a:lnTo>
                  <a:pt x="1362744" y="8855"/>
                </a:lnTo>
                <a:lnTo>
                  <a:pt x="1353136" y="2376"/>
                </a:lnTo>
                <a:lnTo>
                  <a:pt x="1341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4633913" y="3429000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80" y="0"/>
                </a:lnTo>
                <a:lnTo>
                  <a:pt x="1353143" y="2375"/>
                </a:lnTo>
                <a:lnTo>
                  <a:pt x="1362749" y="8852"/>
                </a:lnTo>
                <a:lnTo>
                  <a:pt x="1369225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5" y="362540"/>
                </a:lnTo>
                <a:lnTo>
                  <a:pt x="1362749" y="372147"/>
                </a:lnTo>
                <a:lnTo>
                  <a:pt x="1353143" y="378625"/>
                </a:lnTo>
                <a:lnTo>
                  <a:pt x="1341380" y="381000"/>
                </a:lnTo>
                <a:lnTo>
                  <a:pt x="30224" y="381000"/>
                </a:lnTo>
                <a:lnTo>
                  <a:pt x="18459" y="378625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 txBox="1"/>
          <p:nvPr/>
        </p:nvSpPr>
        <p:spPr>
          <a:xfrm>
            <a:off x="4823672" y="3441926"/>
            <a:ext cx="6386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30" dirty="0">
                <a:latin typeface="Trebuchet MS"/>
                <a:cs typeface="Trebuchet MS"/>
              </a:rPr>
              <a:t>16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062663" y="1038225"/>
            <a:ext cx="1143000" cy="342900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1" y="2850"/>
                </a:lnTo>
                <a:lnTo>
                  <a:pt x="36269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50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50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69" y="457200"/>
                </a:lnTo>
                <a:lnTo>
                  <a:pt x="22151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 txBox="1"/>
          <p:nvPr/>
        </p:nvSpPr>
        <p:spPr>
          <a:xfrm>
            <a:off x="6128823" y="1037025"/>
            <a:ext cx="98679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153" dirty="0">
                <a:solidFill>
                  <a:srgbClr val="C00000"/>
                </a:solidFill>
                <a:latin typeface="Trebuchet MS"/>
                <a:cs typeface="Trebuchet MS"/>
              </a:rPr>
              <a:t>101</a:t>
            </a:r>
            <a:r>
              <a:rPr b="1" spc="-1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b="1" spc="-97" dirty="0">
                <a:solidFill>
                  <a:srgbClr val="C00000"/>
                </a:solidFill>
                <a:latin typeface="Trebuchet MS"/>
                <a:cs typeface="Trebuchet MS"/>
              </a:rPr>
              <a:t>layers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31240" y="5439826"/>
            <a:ext cx="1603058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spc="-23" dirty="0">
                <a:solidFill>
                  <a:srgbClr val="7F7F7F"/>
                </a:solidFill>
                <a:latin typeface="Trebuchet MS"/>
                <a:cs typeface="Trebuchet MS"/>
              </a:rPr>
              <a:t>*w/</a:t>
            </a:r>
            <a:r>
              <a:rPr sz="825" spc="-12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30" dirty="0">
                <a:solidFill>
                  <a:srgbClr val="7F7F7F"/>
                </a:solidFill>
                <a:latin typeface="Trebuchet MS"/>
                <a:cs typeface="Trebuchet MS"/>
              </a:rPr>
              <a:t>other</a:t>
            </a:r>
            <a:r>
              <a:rPr sz="825" spc="-9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38" dirty="0">
                <a:solidFill>
                  <a:srgbClr val="7F7F7F"/>
                </a:solidFill>
                <a:latin typeface="Trebuchet MS"/>
                <a:cs typeface="Trebuchet MS"/>
              </a:rPr>
              <a:t>improvements</a:t>
            </a:r>
            <a:r>
              <a:rPr sz="825" spc="-128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23" dirty="0">
                <a:solidFill>
                  <a:srgbClr val="7F7F7F"/>
                </a:solidFill>
                <a:latin typeface="Trebuchet MS"/>
                <a:cs typeface="Trebuchet MS"/>
              </a:rPr>
              <a:t>&amp;</a:t>
            </a:r>
            <a:r>
              <a:rPr sz="825" spc="-68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56" dirty="0">
                <a:solidFill>
                  <a:srgbClr val="7F7F7F"/>
                </a:solidFill>
                <a:latin typeface="Trebuchet MS"/>
                <a:cs typeface="Trebuchet MS"/>
              </a:rPr>
              <a:t>more</a:t>
            </a:r>
            <a:r>
              <a:rPr sz="825" spc="-13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38" dirty="0">
                <a:solidFill>
                  <a:srgbClr val="7F7F7F"/>
                </a:solidFill>
                <a:latin typeface="Trebuchet MS"/>
                <a:cs typeface="Trebuchet MS"/>
              </a:rPr>
              <a:t>data</a:t>
            </a:r>
            <a:endParaRPr sz="825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19138" y="1981201"/>
            <a:ext cx="2352675" cy="990600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2916758" y="0"/>
                </a:moveTo>
                <a:lnTo>
                  <a:pt x="220141" y="0"/>
                </a:lnTo>
                <a:lnTo>
                  <a:pt x="175775" y="4472"/>
                </a:lnTo>
                <a:lnTo>
                  <a:pt x="134452" y="17300"/>
                </a:lnTo>
                <a:lnTo>
                  <a:pt x="97057" y="37597"/>
                </a:lnTo>
                <a:lnTo>
                  <a:pt x="64477" y="64479"/>
                </a:lnTo>
                <a:lnTo>
                  <a:pt x="37596" y="97060"/>
                </a:lnTo>
                <a:lnTo>
                  <a:pt x="17299" y="134454"/>
                </a:lnTo>
                <a:lnTo>
                  <a:pt x="4472" y="175776"/>
                </a:lnTo>
                <a:lnTo>
                  <a:pt x="0" y="220141"/>
                </a:lnTo>
                <a:lnTo>
                  <a:pt x="0" y="1100658"/>
                </a:lnTo>
                <a:lnTo>
                  <a:pt x="4472" y="1145023"/>
                </a:lnTo>
                <a:lnTo>
                  <a:pt x="17299" y="1186345"/>
                </a:lnTo>
                <a:lnTo>
                  <a:pt x="37596" y="1223739"/>
                </a:lnTo>
                <a:lnTo>
                  <a:pt x="64477" y="1256320"/>
                </a:lnTo>
                <a:lnTo>
                  <a:pt x="97057" y="1283202"/>
                </a:lnTo>
                <a:lnTo>
                  <a:pt x="134452" y="1303499"/>
                </a:lnTo>
                <a:lnTo>
                  <a:pt x="175775" y="1316327"/>
                </a:lnTo>
                <a:lnTo>
                  <a:pt x="220141" y="1320800"/>
                </a:lnTo>
                <a:lnTo>
                  <a:pt x="2916758" y="1320800"/>
                </a:lnTo>
                <a:lnTo>
                  <a:pt x="2961123" y="1316327"/>
                </a:lnTo>
                <a:lnTo>
                  <a:pt x="3002445" y="1303499"/>
                </a:lnTo>
                <a:lnTo>
                  <a:pt x="3039839" y="1283202"/>
                </a:lnTo>
                <a:lnTo>
                  <a:pt x="3072420" y="1256320"/>
                </a:lnTo>
                <a:lnTo>
                  <a:pt x="3099302" y="1223739"/>
                </a:lnTo>
                <a:lnTo>
                  <a:pt x="3119599" y="1186345"/>
                </a:lnTo>
                <a:lnTo>
                  <a:pt x="3132427" y="1145023"/>
                </a:lnTo>
                <a:lnTo>
                  <a:pt x="3136900" y="1100658"/>
                </a:lnTo>
                <a:lnTo>
                  <a:pt x="3136900" y="220141"/>
                </a:lnTo>
                <a:lnTo>
                  <a:pt x="3132427" y="175776"/>
                </a:lnTo>
                <a:lnTo>
                  <a:pt x="3119599" y="134454"/>
                </a:lnTo>
                <a:lnTo>
                  <a:pt x="3099302" y="97060"/>
                </a:lnTo>
                <a:lnTo>
                  <a:pt x="3072420" y="64479"/>
                </a:lnTo>
                <a:lnTo>
                  <a:pt x="3039839" y="37597"/>
                </a:lnTo>
                <a:lnTo>
                  <a:pt x="3002445" y="17300"/>
                </a:lnTo>
                <a:lnTo>
                  <a:pt x="2961123" y="4472"/>
                </a:lnTo>
                <a:lnTo>
                  <a:pt x="29167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719138" y="1981201"/>
            <a:ext cx="2352675" cy="990600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0" y="220139"/>
                </a:moveTo>
                <a:lnTo>
                  <a:pt x="4472" y="175773"/>
                </a:lnTo>
                <a:lnTo>
                  <a:pt x="17299" y="134451"/>
                </a:lnTo>
                <a:lnTo>
                  <a:pt x="37596" y="97057"/>
                </a:lnTo>
                <a:lnTo>
                  <a:pt x="64477" y="64477"/>
                </a:lnTo>
                <a:lnTo>
                  <a:pt x="97057" y="37596"/>
                </a:lnTo>
                <a:lnTo>
                  <a:pt x="134451" y="17299"/>
                </a:lnTo>
                <a:lnTo>
                  <a:pt x="175773" y="4472"/>
                </a:lnTo>
                <a:lnTo>
                  <a:pt x="220139" y="0"/>
                </a:lnTo>
                <a:lnTo>
                  <a:pt x="2916761" y="0"/>
                </a:lnTo>
                <a:lnTo>
                  <a:pt x="2961127" y="4472"/>
                </a:lnTo>
                <a:lnTo>
                  <a:pt x="3002450" y="17299"/>
                </a:lnTo>
                <a:lnTo>
                  <a:pt x="3039844" y="37596"/>
                </a:lnTo>
                <a:lnTo>
                  <a:pt x="3072424" y="64477"/>
                </a:lnTo>
                <a:lnTo>
                  <a:pt x="3099305" y="97057"/>
                </a:lnTo>
                <a:lnTo>
                  <a:pt x="3119602" y="134451"/>
                </a:lnTo>
                <a:lnTo>
                  <a:pt x="3132429" y="175773"/>
                </a:lnTo>
                <a:lnTo>
                  <a:pt x="3136901" y="220139"/>
                </a:lnTo>
                <a:lnTo>
                  <a:pt x="3136901" y="1100660"/>
                </a:lnTo>
                <a:lnTo>
                  <a:pt x="3132429" y="1145026"/>
                </a:lnTo>
                <a:lnTo>
                  <a:pt x="3119602" y="1186349"/>
                </a:lnTo>
                <a:lnTo>
                  <a:pt x="3099305" y="1223743"/>
                </a:lnTo>
                <a:lnTo>
                  <a:pt x="3072424" y="1256323"/>
                </a:lnTo>
                <a:lnTo>
                  <a:pt x="3039844" y="1283204"/>
                </a:lnTo>
                <a:lnTo>
                  <a:pt x="3002450" y="1303501"/>
                </a:lnTo>
                <a:lnTo>
                  <a:pt x="2961127" y="1316328"/>
                </a:lnTo>
                <a:lnTo>
                  <a:pt x="2916761" y="1320800"/>
                </a:lnTo>
                <a:lnTo>
                  <a:pt x="220139" y="1320800"/>
                </a:lnTo>
                <a:lnTo>
                  <a:pt x="175773" y="1316328"/>
                </a:lnTo>
                <a:lnTo>
                  <a:pt x="134451" y="1303501"/>
                </a:lnTo>
                <a:lnTo>
                  <a:pt x="97057" y="1283204"/>
                </a:lnTo>
                <a:lnTo>
                  <a:pt x="64477" y="1256323"/>
                </a:lnTo>
                <a:lnTo>
                  <a:pt x="37596" y="1223743"/>
                </a:lnTo>
                <a:lnTo>
                  <a:pt x="17299" y="1186349"/>
                </a:lnTo>
                <a:lnTo>
                  <a:pt x="4472" y="1145026"/>
                </a:lnTo>
                <a:lnTo>
                  <a:pt x="0" y="1100660"/>
                </a:lnTo>
                <a:lnTo>
                  <a:pt x="0" y="22013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1312516" y="2125972"/>
            <a:ext cx="114109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-71" dirty="0">
                <a:latin typeface="Trebuchet MS"/>
                <a:cs typeface="Trebuchet MS"/>
              </a:rPr>
              <a:t>Engines</a:t>
            </a:r>
            <a:r>
              <a:rPr sz="2100" spc="-229" dirty="0">
                <a:latin typeface="Trebuchet MS"/>
                <a:cs typeface="Trebuchet MS"/>
              </a:rPr>
              <a:t> </a:t>
            </a:r>
            <a:r>
              <a:rPr sz="2100" spc="-64" dirty="0">
                <a:latin typeface="Trebuchet MS"/>
                <a:cs typeface="Trebuchet MS"/>
              </a:rPr>
              <a:t>of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6922" y="6624808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21993" y="2449822"/>
            <a:ext cx="193119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-90" dirty="0">
                <a:latin typeface="Trebuchet MS"/>
                <a:cs typeface="Trebuchet MS"/>
              </a:rPr>
              <a:t>visual</a:t>
            </a:r>
            <a:r>
              <a:rPr sz="2100" spc="-172" dirty="0">
                <a:latin typeface="Trebuchet MS"/>
                <a:cs typeface="Trebuchet MS"/>
              </a:rPr>
              <a:t> </a:t>
            </a:r>
            <a:r>
              <a:rPr sz="2100" spc="-86" dirty="0">
                <a:latin typeface="Trebuchet MS"/>
                <a:cs typeface="Trebuchet MS"/>
              </a:rPr>
              <a:t>recognition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9" name="object 2">
            <a:extLst>
              <a:ext uri="{FF2B5EF4-FFF2-40B4-BE49-F238E27FC236}">
                <a16:creationId xmlns:a16="http://schemas.microsoft.com/office/drawing/2014/main" id="{3BF09A3C-EF0A-544F-96BB-846EA60C59C1}"/>
              </a:ext>
            </a:extLst>
          </p:cNvPr>
          <p:cNvSpPr txBox="1">
            <a:spLocks/>
          </p:cNvSpPr>
          <p:nvPr/>
        </p:nvSpPr>
        <p:spPr bwMode="auto">
          <a:xfrm>
            <a:off x="451266" y="376923"/>
            <a:ext cx="5298756" cy="62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en-US" spc="-157"/>
              <a:t>Revolution </a:t>
            </a:r>
            <a:r>
              <a:rPr lang="en-US" spc="-142"/>
              <a:t>of</a:t>
            </a:r>
            <a:r>
              <a:rPr lang="en-US" spc="-375"/>
              <a:t> </a:t>
            </a:r>
            <a:r>
              <a:rPr lang="en-US" spc="-124"/>
              <a:t>Depth</a:t>
            </a:r>
            <a:endParaRPr lang="en-US" spc="-124" dirty="0"/>
          </a:p>
        </p:txBody>
      </p:sp>
    </p:spTree>
    <p:extLst>
      <p:ext uri="{BB962C8B-B14F-4D97-AF65-F5344CB8AC3E}">
        <p14:creationId xmlns:p14="http://schemas.microsoft.com/office/powerpoint/2010/main" val="2457038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491" y="454122"/>
            <a:ext cx="3949065" cy="517449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09" dirty="0"/>
              <a:t>Deep </a:t>
            </a:r>
            <a:r>
              <a:rPr spc="-161" dirty="0"/>
              <a:t>Residual</a:t>
            </a:r>
            <a:r>
              <a:rPr spc="-563" dirty="0"/>
              <a:t> </a:t>
            </a:r>
            <a:r>
              <a:rPr spc="-157" dirty="0"/>
              <a:t>Learning</a:t>
            </a:r>
          </a:p>
        </p:txBody>
      </p:sp>
      <p:sp>
        <p:nvSpPr>
          <p:cNvPr id="3" name="object 3"/>
          <p:cNvSpPr/>
          <p:nvPr/>
        </p:nvSpPr>
        <p:spPr>
          <a:xfrm>
            <a:off x="887358" y="1420121"/>
            <a:ext cx="330518" cy="247174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5" y="0"/>
                </a:moveTo>
                <a:lnTo>
                  <a:pt x="330936" y="13373"/>
                </a:lnTo>
                <a:lnTo>
                  <a:pt x="350010" y="21648"/>
                </a:lnTo>
                <a:lnTo>
                  <a:pt x="366410" y="33100"/>
                </a:lnTo>
                <a:lnTo>
                  <a:pt x="391198" y="65544"/>
                </a:lnTo>
                <a:lnTo>
                  <a:pt x="405777" y="109321"/>
                </a:lnTo>
                <a:lnTo>
                  <a:pt x="410641" y="163042"/>
                </a:lnTo>
                <a:lnTo>
                  <a:pt x="409420" y="192093"/>
                </a:lnTo>
                <a:lnTo>
                  <a:pt x="399652" y="242189"/>
                </a:lnTo>
                <a:lnTo>
                  <a:pt x="380052" y="281311"/>
                </a:lnTo>
                <a:lnTo>
                  <a:pt x="350229" y="307700"/>
                </a:lnTo>
                <a:lnTo>
                  <a:pt x="331457" y="316014"/>
                </a:lnTo>
                <a:lnTo>
                  <a:pt x="335635" y="329387"/>
                </a:lnTo>
                <a:lnTo>
                  <a:pt x="380555" y="308309"/>
                </a:lnTo>
                <a:lnTo>
                  <a:pt x="413588" y="271830"/>
                </a:lnTo>
                <a:lnTo>
                  <a:pt x="433905" y="222969"/>
                </a:lnTo>
                <a:lnTo>
                  <a:pt x="440677" y="164782"/>
                </a:lnTo>
                <a:lnTo>
                  <a:pt x="438979" y="134583"/>
                </a:lnTo>
                <a:lnTo>
                  <a:pt x="425396" y="81061"/>
                </a:lnTo>
                <a:lnTo>
                  <a:pt x="398450" y="37488"/>
                </a:lnTo>
                <a:lnTo>
                  <a:pt x="359512" y="8622"/>
                </a:lnTo>
                <a:lnTo>
                  <a:pt x="335635" y="0"/>
                </a:lnTo>
                <a:close/>
              </a:path>
              <a:path w="440689" h="329564">
                <a:moveTo>
                  <a:pt x="105041" y="0"/>
                </a:moveTo>
                <a:lnTo>
                  <a:pt x="60228" y="21118"/>
                </a:lnTo>
                <a:lnTo>
                  <a:pt x="27178" y="57734"/>
                </a:lnTo>
                <a:lnTo>
                  <a:pt x="6792" y="106676"/>
                </a:lnTo>
                <a:lnTo>
                  <a:pt x="0" y="164782"/>
                </a:lnTo>
                <a:lnTo>
                  <a:pt x="1693" y="195040"/>
                </a:lnTo>
                <a:lnTo>
                  <a:pt x="15237" y="248566"/>
                </a:lnTo>
                <a:lnTo>
                  <a:pt x="42119" y="291995"/>
                </a:lnTo>
                <a:lnTo>
                  <a:pt x="81095" y="320774"/>
                </a:lnTo>
                <a:lnTo>
                  <a:pt x="105041" y="329387"/>
                </a:lnTo>
                <a:lnTo>
                  <a:pt x="109219" y="316014"/>
                </a:lnTo>
                <a:lnTo>
                  <a:pt x="90448" y="307700"/>
                </a:lnTo>
                <a:lnTo>
                  <a:pt x="74250" y="296133"/>
                </a:lnTo>
                <a:lnTo>
                  <a:pt x="49568" y="263232"/>
                </a:lnTo>
                <a:lnTo>
                  <a:pt x="34920" y="218476"/>
                </a:lnTo>
                <a:lnTo>
                  <a:pt x="30035" y="163042"/>
                </a:lnTo>
                <a:lnTo>
                  <a:pt x="31256" y="134939"/>
                </a:lnTo>
                <a:lnTo>
                  <a:pt x="41024" y="86190"/>
                </a:lnTo>
                <a:lnTo>
                  <a:pt x="60657" y="47732"/>
                </a:lnTo>
                <a:lnTo>
                  <a:pt x="90742" y="21648"/>
                </a:lnTo>
                <a:lnTo>
                  <a:pt x="109740" y="13373"/>
                </a:lnTo>
                <a:lnTo>
                  <a:pt x="1050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511494" y="1341597"/>
            <a:ext cx="4549616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62" indent="-171438">
              <a:spcBef>
                <a:spcPts val="75"/>
              </a:spcBef>
              <a:buFont typeface="Arial"/>
              <a:buChar char="•"/>
              <a:tabLst>
                <a:tab pos="180962" algn="l"/>
                <a:tab pos="780521" algn="l"/>
              </a:tabLst>
            </a:pPr>
            <a:r>
              <a:rPr sz="2100" spc="23" dirty="0">
                <a:latin typeface="DejaVu Serif"/>
                <a:cs typeface="DejaVu Serif"/>
              </a:rPr>
              <a:t>𝐹</a:t>
            </a:r>
            <a:r>
              <a:rPr sz="2100" spc="296" dirty="0">
                <a:latin typeface="DejaVu Serif"/>
                <a:cs typeface="DejaVu Serif"/>
              </a:rPr>
              <a:t> </a:t>
            </a:r>
            <a:r>
              <a:rPr sz="2100" spc="-142" dirty="0">
                <a:latin typeface="DejaVu Serif"/>
                <a:cs typeface="DejaVu Serif"/>
              </a:rPr>
              <a:t>𝑥	</a:t>
            </a:r>
            <a:r>
              <a:rPr sz="2100" spc="-90" dirty="0">
                <a:latin typeface="Trebuchet MS"/>
                <a:cs typeface="Trebuchet MS"/>
              </a:rPr>
              <a:t>is </a:t>
            </a:r>
            <a:r>
              <a:rPr sz="2100" spc="-97" dirty="0">
                <a:latin typeface="Trebuchet MS"/>
                <a:cs typeface="Trebuchet MS"/>
              </a:rPr>
              <a:t>a </a:t>
            </a:r>
            <a:r>
              <a:rPr sz="2100" spc="-86" dirty="0">
                <a:solidFill>
                  <a:srgbClr val="C00000"/>
                </a:solidFill>
                <a:latin typeface="Trebuchet MS"/>
                <a:cs typeface="Trebuchet MS"/>
              </a:rPr>
              <a:t>residual </a:t>
            </a:r>
            <a:r>
              <a:rPr sz="2100" spc="-83" dirty="0">
                <a:latin typeface="Trebuchet MS"/>
                <a:cs typeface="Trebuchet MS"/>
              </a:rPr>
              <a:t>mapping </a:t>
            </a:r>
            <a:r>
              <a:rPr sz="2100" spc="-248" dirty="0">
                <a:latin typeface="Trebuchet MS"/>
                <a:cs typeface="Trebuchet MS"/>
              </a:rPr>
              <a:t>w.r.t.</a:t>
            </a:r>
            <a:r>
              <a:rPr sz="2100" spc="-289" dirty="0">
                <a:latin typeface="Trebuchet MS"/>
                <a:cs typeface="Trebuchet MS"/>
              </a:rPr>
              <a:t> </a:t>
            </a:r>
            <a:r>
              <a:rPr sz="2100" spc="-113" dirty="0">
                <a:solidFill>
                  <a:srgbClr val="C00000"/>
                </a:solidFill>
                <a:latin typeface="Trebuchet MS"/>
                <a:cs typeface="Trebuchet MS"/>
              </a:rPr>
              <a:t>identity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9175" y="2228850"/>
            <a:ext cx="4095750" cy="1403461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39052" rIns="0" bIns="0" rtlCol="0">
            <a:spAutoFit/>
          </a:bodyPr>
          <a:lstStyle/>
          <a:p>
            <a:pPr marL="408118" marR="1443415" indent="-209536">
              <a:lnSpc>
                <a:spcPts val="2100"/>
              </a:lnSpc>
              <a:spcBef>
                <a:spcPts val="307"/>
              </a:spcBef>
              <a:buFont typeface="Arial"/>
              <a:buChar char="•"/>
              <a:tabLst>
                <a:tab pos="407642" algn="l"/>
                <a:tab pos="408118" algn="l"/>
              </a:tabLst>
            </a:pPr>
            <a:r>
              <a:rPr spc="-86" dirty="0">
                <a:latin typeface="Trebuchet MS"/>
                <a:cs typeface="Trebuchet MS"/>
              </a:rPr>
              <a:t>If </a:t>
            </a:r>
            <a:r>
              <a:rPr spc="-71" dirty="0">
                <a:latin typeface="Trebuchet MS"/>
                <a:cs typeface="Trebuchet MS"/>
              </a:rPr>
              <a:t>identity</a:t>
            </a:r>
            <a:r>
              <a:rPr spc="-439" dirty="0">
                <a:latin typeface="Trebuchet MS"/>
                <a:cs typeface="Trebuchet MS"/>
              </a:rPr>
              <a:t> </a:t>
            </a:r>
            <a:r>
              <a:rPr lang="en-US" spc="-439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were </a:t>
            </a:r>
            <a:r>
              <a:rPr spc="-90" dirty="0">
                <a:latin typeface="Trebuchet MS"/>
                <a:cs typeface="Trebuchet MS"/>
              </a:rPr>
              <a:t>optimal,  </a:t>
            </a:r>
            <a:r>
              <a:rPr spc="-86" dirty="0">
                <a:latin typeface="Trebuchet MS"/>
                <a:cs typeface="Trebuchet MS"/>
              </a:rPr>
              <a:t>easy </a:t>
            </a:r>
            <a:r>
              <a:rPr spc="-68" dirty="0">
                <a:latin typeface="Trebuchet MS"/>
                <a:cs typeface="Trebuchet MS"/>
              </a:rPr>
              <a:t>to</a:t>
            </a:r>
            <a:r>
              <a:rPr spc="-446" dirty="0">
                <a:latin typeface="Trebuchet MS"/>
                <a:cs typeface="Trebuchet MS"/>
              </a:rPr>
              <a:t> </a:t>
            </a:r>
            <a:r>
              <a:rPr lang="en-US" spc="-446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set </a:t>
            </a:r>
            <a:r>
              <a:rPr spc="-64" dirty="0">
                <a:latin typeface="Trebuchet MS"/>
                <a:cs typeface="Trebuchet MS"/>
              </a:rPr>
              <a:t>weights </a:t>
            </a:r>
            <a:r>
              <a:rPr spc="-75" dirty="0">
                <a:latin typeface="Trebuchet MS"/>
                <a:cs typeface="Trebuchet MS"/>
              </a:rPr>
              <a:t>as </a:t>
            </a:r>
            <a:r>
              <a:rPr spc="-34" dirty="0">
                <a:latin typeface="Trebuchet MS"/>
                <a:cs typeface="Trebuchet MS"/>
              </a:rPr>
              <a:t>0</a:t>
            </a:r>
            <a:endParaRPr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838" dirty="0">
              <a:latin typeface="Times New Roman"/>
              <a:cs typeface="Times New Roman"/>
            </a:endParaRPr>
          </a:p>
          <a:p>
            <a:pPr marL="408118" marR="61908" indent="-209536">
              <a:lnSpc>
                <a:spcPct val="100699"/>
              </a:lnSpc>
              <a:buFont typeface="Arial"/>
              <a:buChar char="•"/>
              <a:tabLst>
                <a:tab pos="407642" algn="l"/>
                <a:tab pos="408118" algn="l"/>
              </a:tabLst>
            </a:pPr>
            <a:r>
              <a:rPr spc="-86" dirty="0">
                <a:latin typeface="Trebuchet MS"/>
                <a:cs typeface="Trebuchet MS"/>
              </a:rPr>
              <a:t>If</a:t>
            </a:r>
            <a:r>
              <a:rPr spc="-128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optimal</a:t>
            </a:r>
            <a:r>
              <a:rPr spc="-210" dirty="0">
                <a:latin typeface="Trebuchet MS"/>
                <a:cs typeface="Trebuchet MS"/>
              </a:rPr>
              <a:t> </a:t>
            </a:r>
            <a:r>
              <a:rPr spc="-56" dirty="0">
                <a:latin typeface="Trebuchet MS"/>
                <a:cs typeface="Trebuchet MS"/>
              </a:rPr>
              <a:t>mapping</a:t>
            </a:r>
            <a:r>
              <a:rPr spc="-199" dirty="0">
                <a:latin typeface="Trebuchet MS"/>
                <a:cs typeface="Trebuchet MS"/>
              </a:rPr>
              <a:t> </a:t>
            </a:r>
            <a:r>
              <a:rPr spc="-49" dirty="0">
                <a:latin typeface="Trebuchet MS"/>
                <a:cs typeface="Trebuchet MS"/>
              </a:rPr>
              <a:t>is</a:t>
            </a:r>
            <a:r>
              <a:rPr spc="-206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closer</a:t>
            </a:r>
            <a:r>
              <a:rPr spc="-203" dirty="0">
                <a:latin typeface="Trebuchet MS"/>
                <a:cs typeface="Trebuchet MS"/>
              </a:rPr>
              <a:t> </a:t>
            </a:r>
            <a:r>
              <a:rPr spc="-68" dirty="0">
                <a:latin typeface="Trebuchet MS"/>
                <a:cs typeface="Trebuchet MS"/>
              </a:rPr>
              <a:t>to</a:t>
            </a:r>
            <a:r>
              <a:rPr spc="-150" dirty="0">
                <a:latin typeface="Trebuchet MS"/>
                <a:cs typeface="Trebuchet MS"/>
              </a:rPr>
              <a:t> </a:t>
            </a:r>
            <a:r>
              <a:rPr spc="-101" dirty="0">
                <a:latin typeface="Trebuchet MS"/>
                <a:cs typeface="Trebuchet MS"/>
              </a:rPr>
              <a:t>identity,  </a:t>
            </a:r>
            <a:r>
              <a:rPr spc="-83" dirty="0">
                <a:latin typeface="Trebuchet MS"/>
                <a:cs typeface="Trebuchet MS"/>
              </a:rPr>
              <a:t>easier </a:t>
            </a:r>
            <a:r>
              <a:rPr spc="-68" dirty="0">
                <a:latin typeface="Trebuchet MS"/>
                <a:cs typeface="Trebuchet MS"/>
              </a:rPr>
              <a:t>to </a:t>
            </a:r>
            <a:r>
              <a:rPr spc="-71" dirty="0">
                <a:latin typeface="Trebuchet MS"/>
                <a:cs typeface="Trebuchet MS"/>
              </a:rPr>
              <a:t>find </a:t>
            </a:r>
            <a:r>
              <a:rPr spc="-94" dirty="0">
                <a:latin typeface="Trebuchet MS"/>
                <a:cs typeface="Trebuchet MS"/>
              </a:rPr>
              <a:t>small</a:t>
            </a:r>
            <a:r>
              <a:rPr spc="-319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fluctuations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42673" y="2362786"/>
            <a:ext cx="1656874" cy="382429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4" y="509336"/>
                </a:lnTo>
                <a:lnTo>
                  <a:pt x="2209124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1542673" y="2362786"/>
            <a:ext cx="1656874" cy="306270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34766" rIns="0" bIns="0" rtlCol="0">
            <a:spAutoFit/>
          </a:bodyPr>
          <a:lstStyle/>
          <a:p>
            <a:pPr marL="260967">
              <a:spcBef>
                <a:spcPts val="274"/>
              </a:spcBef>
            </a:pPr>
            <a:r>
              <a:rPr sz="1762" spc="-68" dirty="0">
                <a:latin typeface="Trebuchet MS"/>
                <a:cs typeface="Trebuchet MS"/>
              </a:rPr>
              <a:t>weight</a:t>
            </a:r>
            <a:r>
              <a:rPr sz="1762" spc="-131" dirty="0">
                <a:latin typeface="Trebuchet MS"/>
                <a:cs typeface="Trebuchet MS"/>
              </a:rPr>
              <a:t> </a:t>
            </a:r>
            <a:r>
              <a:rPr sz="1762" spc="-83" dirty="0">
                <a:latin typeface="Trebuchet MS"/>
                <a:cs typeface="Trebuchet MS"/>
              </a:rPr>
              <a:t>layer</a:t>
            </a:r>
            <a:endParaRPr sz="1762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2673" y="3126791"/>
            <a:ext cx="1656874" cy="382429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4" y="509336"/>
                </a:lnTo>
                <a:lnTo>
                  <a:pt x="2209124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1794417" y="3149809"/>
            <a:ext cx="1152525" cy="283187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762" spc="-68" dirty="0">
                <a:latin typeface="Trebuchet MS"/>
                <a:cs typeface="Trebuchet MS"/>
              </a:rPr>
              <a:t>weight</a:t>
            </a:r>
            <a:r>
              <a:rPr sz="1762" spc="-165" dirty="0">
                <a:latin typeface="Trebuchet MS"/>
                <a:cs typeface="Trebuchet MS"/>
              </a:rPr>
              <a:t> </a:t>
            </a:r>
            <a:r>
              <a:rPr sz="1762" spc="-83" dirty="0">
                <a:latin typeface="Trebuchet MS"/>
                <a:cs typeface="Trebuchet MS"/>
              </a:rPr>
              <a:t>layer</a:t>
            </a:r>
            <a:endParaRPr sz="1762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71092" y="2744786"/>
            <a:ext cx="0" cy="288608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2309070" y="3002851"/>
            <a:ext cx="124044" cy="1239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2371092" y="1980781"/>
            <a:ext cx="0" cy="288608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2309070" y="2238853"/>
            <a:ext cx="124044" cy="123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2309070" y="3508795"/>
            <a:ext cx="124044" cy="254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2243642" y="3763463"/>
            <a:ext cx="255270" cy="254794"/>
          </a:xfrm>
          <a:custGeom>
            <a:avLst/>
            <a:gdLst/>
            <a:ahLst/>
            <a:cxnLst/>
            <a:rect l="l" t="t" r="r" b="b"/>
            <a:pathLst>
              <a:path w="340360" h="339725">
                <a:moveTo>
                  <a:pt x="339865" y="169778"/>
                </a:moveTo>
                <a:lnTo>
                  <a:pt x="333794" y="124648"/>
                </a:lnTo>
                <a:lnTo>
                  <a:pt x="316662" y="84092"/>
                </a:lnTo>
                <a:lnTo>
                  <a:pt x="290089" y="49731"/>
                </a:lnTo>
                <a:lnTo>
                  <a:pt x="255696" y="23182"/>
                </a:lnTo>
                <a:lnTo>
                  <a:pt x="215103" y="6065"/>
                </a:lnTo>
                <a:lnTo>
                  <a:pt x="169932" y="0"/>
                </a:lnTo>
                <a:lnTo>
                  <a:pt x="124761" y="6065"/>
                </a:lnTo>
                <a:lnTo>
                  <a:pt x="84169" y="23182"/>
                </a:lnTo>
                <a:lnTo>
                  <a:pt x="49776" y="49731"/>
                </a:lnTo>
                <a:lnTo>
                  <a:pt x="23203" y="84092"/>
                </a:lnTo>
                <a:lnTo>
                  <a:pt x="6070" y="124648"/>
                </a:lnTo>
                <a:lnTo>
                  <a:pt x="0" y="169778"/>
                </a:lnTo>
                <a:lnTo>
                  <a:pt x="6070" y="214909"/>
                </a:lnTo>
                <a:lnTo>
                  <a:pt x="23203" y="255464"/>
                </a:lnTo>
                <a:lnTo>
                  <a:pt x="49776" y="289826"/>
                </a:lnTo>
                <a:lnTo>
                  <a:pt x="84169" y="316375"/>
                </a:lnTo>
                <a:lnTo>
                  <a:pt x="124761" y="333492"/>
                </a:lnTo>
                <a:lnTo>
                  <a:pt x="169932" y="339557"/>
                </a:lnTo>
                <a:lnTo>
                  <a:pt x="215103" y="333492"/>
                </a:lnTo>
                <a:lnTo>
                  <a:pt x="255696" y="316375"/>
                </a:lnTo>
                <a:lnTo>
                  <a:pt x="290089" y="289826"/>
                </a:lnTo>
                <a:lnTo>
                  <a:pt x="316662" y="255464"/>
                </a:lnTo>
                <a:lnTo>
                  <a:pt x="333794" y="214909"/>
                </a:lnTo>
                <a:lnTo>
                  <a:pt x="339865" y="169778"/>
                </a:lnTo>
                <a:close/>
              </a:path>
            </a:pathLst>
          </a:custGeom>
          <a:ln w="28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2307368" y="3890795"/>
            <a:ext cx="127635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2371092" y="3827128"/>
            <a:ext cx="0" cy="127635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169778"/>
                </a:moveTo>
                <a:lnTo>
                  <a:pt x="0" y="0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2309070" y="4018131"/>
            <a:ext cx="124044" cy="2546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2476130" y="2716163"/>
            <a:ext cx="425768" cy="3173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1987" spc="-75" dirty="0">
                <a:latin typeface="Trebuchet MS"/>
                <a:cs typeface="Trebuchet MS"/>
              </a:rPr>
              <a:t>r</a:t>
            </a:r>
            <a:r>
              <a:rPr sz="1987" spc="-90" dirty="0">
                <a:latin typeface="Trebuchet MS"/>
                <a:cs typeface="Trebuchet MS"/>
              </a:rPr>
              <a:t>e</a:t>
            </a:r>
            <a:r>
              <a:rPr sz="1987" spc="-131" dirty="0">
                <a:latin typeface="Trebuchet MS"/>
                <a:cs typeface="Trebuchet MS"/>
              </a:rPr>
              <a:t>l</a:t>
            </a:r>
            <a:r>
              <a:rPr sz="1987" spc="-45" dirty="0">
                <a:latin typeface="Trebuchet MS"/>
                <a:cs typeface="Trebuchet MS"/>
              </a:rPr>
              <a:t>u</a:t>
            </a:r>
            <a:endParaRPr sz="1987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76130" y="3957677"/>
            <a:ext cx="425768" cy="3173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1987" spc="-75" dirty="0">
                <a:latin typeface="Trebuchet MS"/>
                <a:cs typeface="Trebuchet MS"/>
              </a:rPr>
              <a:t>r</a:t>
            </a:r>
            <a:r>
              <a:rPr sz="1987" spc="-90" dirty="0">
                <a:latin typeface="Trebuchet MS"/>
                <a:cs typeface="Trebuchet MS"/>
              </a:rPr>
              <a:t>e</a:t>
            </a:r>
            <a:r>
              <a:rPr sz="1987" spc="-131" dirty="0">
                <a:latin typeface="Trebuchet MS"/>
                <a:cs typeface="Trebuchet MS"/>
              </a:rPr>
              <a:t>l</a:t>
            </a:r>
            <a:r>
              <a:rPr sz="1987" spc="-45" dirty="0">
                <a:latin typeface="Trebuchet MS"/>
                <a:cs typeface="Trebuchet MS"/>
              </a:rPr>
              <a:t>u</a:t>
            </a:r>
            <a:endParaRPr sz="1987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98542" y="2108116"/>
            <a:ext cx="1338262" cy="1782128"/>
          </a:xfrm>
          <a:custGeom>
            <a:avLst/>
            <a:gdLst/>
            <a:ahLst/>
            <a:cxnLst/>
            <a:rect l="l" t="t" r="r" b="b"/>
            <a:pathLst>
              <a:path w="1784350" h="2376170">
                <a:moveTo>
                  <a:pt x="0" y="0"/>
                </a:moveTo>
                <a:lnTo>
                  <a:pt x="76417" y="487"/>
                </a:lnTo>
                <a:lnTo>
                  <a:pt x="150766" y="1942"/>
                </a:lnTo>
                <a:lnTo>
                  <a:pt x="223072" y="4356"/>
                </a:lnTo>
                <a:lnTo>
                  <a:pt x="293360" y="7719"/>
                </a:lnTo>
                <a:lnTo>
                  <a:pt x="361653" y="12020"/>
                </a:lnTo>
                <a:lnTo>
                  <a:pt x="427978" y="17252"/>
                </a:lnTo>
                <a:lnTo>
                  <a:pt x="492359" y="23404"/>
                </a:lnTo>
                <a:lnTo>
                  <a:pt x="554821" y="30466"/>
                </a:lnTo>
                <a:lnTo>
                  <a:pt x="615389" y="38429"/>
                </a:lnTo>
                <a:lnTo>
                  <a:pt x="674088" y="47283"/>
                </a:lnTo>
                <a:lnTo>
                  <a:pt x="730942" y="57019"/>
                </a:lnTo>
                <a:lnTo>
                  <a:pt x="785977" y="67626"/>
                </a:lnTo>
                <a:lnTo>
                  <a:pt x="839217" y="79097"/>
                </a:lnTo>
                <a:lnTo>
                  <a:pt x="890687" y="91420"/>
                </a:lnTo>
                <a:lnTo>
                  <a:pt x="940413" y="104586"/>
                </a:lnTo>
                <a:lnTo>
                  <a:pt x="988419" y="118586"/>
                </a:lnTo>
                <a:lnTo>
                  <a:pt x="1034729" y="133410"/>
                </a:lnTo>
                <a:lnTo>
                  <a:pt x="1079370" y="149048"/>
                </a:lnTo>
                <a:lnTo>
                  <a:pt x="1122365" y="165491"/>
                </a:lnTo>
                <a:lnTo>
                  <a:pt x="1163739" y="182729"/>
                </a:lnTo>
                <a:lnTo>
                  <a:pt x="1203518" y="200753"/>
                </a:lnTo>
                <a:lnTo>
                  <a:pt x="1241727" y="219553"/>
                </a:lnTo>
                <a:lnTo>
                  <a:pt x="1278389" y="239119"/>
                </a:lnTo>
                <a:lnTo>
                  <a:pt x="1313531" y="259442"/>
                </a:lnTo>
                <a:lnTo>
                  <a:pt x="1347177" y="280512"/>
                </a:lnTo>
                <a:lnTo>
                  <a:pt x="1379351" y="302319"/>
                </a:lnTo>
                <a:lnTo>
                  <a:pt x="1410080" y="324855"/>
                </a:lnTo>
                <a:lnTo>
                  <a:pt x="1467297" y="372071"/>
                </a:lnTo>
                <a:lnTo>
                  <a:pt x="1519028" y="422084"/>
                </a:lnTo>
                <a:lnTo>
                  <a:pt x="1565471" y="474817"/>
                </a:lnTo>
                <a:lnTo>
                  <a:pt x="1606826" y="530192"/>
                </a:lnTo>
                <a:lnTo>
                  <a:pt x="1643292" y="588133"/>
                </a:lnTo>
                <a:lnTo>
                  <a:pt x="1675067" y="648564"/>
                </a:lnTo>
                <a:lnTo>
                  <a:pt x="1702351" y="711406"/>
                </a:lnTo>
                <a:lnTo>
                  <a:pt x="1725343" y="776584"/>
                </a:lnTo>
                <a:lnTo>
                  <a:pt x="1744242" y="844021"/>
                </a:lnTo>
                <a:lnTo>
                  <a:pt x="1759247" y="913639"/>
                </a:lnTo>
                <a:lnTo>
                  <a:pt x="1770557" y="985363"/>
                </a:lnTo>
                <a:lnTo>
                  <a:pt x="1778371" y="1059114"/>
                </a:lnTo>
                <a:lnTo>
                  <a:pt x="1782888" y="1134816"/>
                </a:lnTo>
                <a:lnTo>
                  <a:pt x="1783972" y="1173375"/>
                </a:lnTo>
                <a:lnTo>
                  <a:pt x="1784307" y="1212393"/>
                </a:lnTo>
                <a:lnTo>
                  <a:pt x="1783917" y="1251860"/>
                </a:lnTo>
                <a:lnTo>
                  <a:pt x="1782827" y="1291767"/>
                </a:lnTo>
                <a:lnTo>
                  <a:pt x="1781063" y="1332105"/>
                </a:lnTo>
                <a:lnTo>
                  <a:pt x="1778648" y="1372862"/>
                </a:lnTo>
                <a:lnTo>
                  <a:pt x="1775608" y="1414031"/>
                </a:lnTo>
                <a:lnTo>
                  <a:pt x="1771968" y="1455601"/>
                </a:lnTo>
                <a:lnTo>
                  <a:pt x="1767752" y="1497563"/>
                </a:lnTo>
                <a:lnTo>
                  <a:pt x="1761641" y="1550154"/>
                </a:lnTo>
                <a:lnTo>
                  <a:pt x="1754045" y="1603097"/>
                </a:lnTo>
                <a:lnTo>
                  <a:pt x="1744328" y="1656154"/>
                </a:lnTo>
                <a:lnTo>
                  <a:pt x="1731854" y="1709088"/>
                </a:lnTo>
                <a:lnTo>
                  <a:pt x="1715988" y="1761661"/>
                </a:lnTo>
                <a:lnTo>
                  <a:pt x="1696092" y="1813638"/>
                </a:lnTo>
                <a:lnTo>
                  <a:pt x="1671532" y="1864779"/>
                </a:lnTo>
                <a:lnTo>
                  <a:pt x="1641671" y="1914849"/>
                </a:lnTo>
                <a:lnTo>
                  <a:pt x="1605873" y="1963610"/>
                </a:lnTo>
                <a:lnTo>
                  <a:pt x="1563502" y="2010823"/>
                </a:lnTo>
                <a:lnTo>
                  <a:pt x="1513922" y="2056254"/>
                </a:lnTo>
                <a:lnTo>
                  <a:pt x="1456498" y="2099663"/>
                </a:lnTo>
                <a:lnTo>
                  <a:pt x="1390593" y="2140814"/>
                </a:lnTo>
                <a:lnTo>
                  <a:pt x="1354261" y="2160468"/>
                </a:lnTo>
                <a:lnTo>
                  <a:pt x="1315571" y="2179469"/>
                </a:lnTo>
                <a:lnTo>
                  <a:pt x="1274443" y="2197787"/>
                </a:lnTo>
                <a:lnTo>
                  <a:pt x="1230797" y="2215392"/>
                </a:lnTo>
                <a:lnTo>
                  <a:pt x="1184553" y="2232255"/>
                </a:lnTo>
                <a:lnTo>
                  <a:pt x="1135633" y="2248345"/>
                </a:lnTo>
                <a:lnTo>
                  <a:pt x="1083957" y="2263633"/>
                </a:lnTo>
                <a:lnTo>
                  <a:pt x="1029445" y="2278090"/>
                </a:lnTo>
                <a:lnTo>
                  <a:pt x="972018" y="2291686"/>
                </a:lnTo>
                <a:lnTo>
                  <a:pt x="911597" y="2304391"/>
                </a:lnTo>
                <a:lnTo>
                  <a:pt x="848101" y="2316176"/>
                </a:lnTo>
                <a:lnTo>
                  <a:pt x="781451" y="2327010"/>
                </a:lnTo>
                <a:lnTo>
                  <a:pt x="711569" y="2336865"/>
                </a:lnTo>
                <a:lnTo>
                  <a:pt x="638373" y="2345710"/>
                </a:lnTo>
                <a:lnTo>
                  <a:pt x="561786" y="2353517"/>
                </a:lnTo>
                <a:lnTo>
                  <a:pt x="481727" y="2360254"/>
                </a:lnTo>
                <a:lnTo>
                  <a:pt x="398116" y="2365893"/>
                </a:lnTo>
                <a:lnTo>
                  <a:pt x="310875" y="2370404"/>
                </a:lnTo>
                <a:lnTo>
                  <a:pt x="219924" y="2373758"/>
                </a:lnTo>
                <a:lnTo>
                  <a:pt x="125183" y="2375924"/>
                </a:lnTo>
              </a:path>
            </a:pathLst>
          </a:custGeom>
          <a:ln w="28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2498543" y="3827842"/>
            <a:ext cx="124529" cy="1239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2371092" y="2108116"/>
            <a:ext cx="127635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1892095" y="1837411"/>
            <a:ext cx="16144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-240" dirty="0">
                <a:latin typeface="DejaVu Serif"/>
                <a:cs typeface="DejaVu Serif"/>
              </a:rPr>
              <a:t>𝑥</a:t>
            </a:r>
            <a:endParaRPr sz="2100">
              <a:latin typeface="DejaVu Serif"/>
              <a:cs typeface="DejaVu Serif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6230" y="3819422"/>
            <a:ext cx="330518" cy="247174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73"/>
                </a:lnTo>
                <a:lnTo>
                  <a:pt x="350011" y="21648"/>
                </a:lnTo>
                <a:lnTo>
                  <a:pt x="366409" y="33100"/>
                </a:lnTo>
                <a:lnTo>
                  <a:pt x="391195" y="65544"/>
                </a:lnTo>
                <a:lnTo>
                  <a:pt x="405780" y="109321"/>
                </a:lnTo>
                <a:lnTo>
                  <a:pt x="410641" y="163042"/>
                </a:lnTo>
                <a:lnTo>
                  <a:pt x="409420" y="192093"/>
                </a:lnTo>
                <a:lnTo>
                  <a:pt x="399653" y="242189"/>
                </a:lnTo>
                <a:lnTo>
                  <a:pt x="380055" y="281311"/>
                </a:lnTo>
                <a:lnTo>
                  <a:pt x="350233" y="307700"/>
                </a:lnTo>
                <a:lnTo>
                  <a:pt x="331464" y="316014"/>
                </a:lnTo>
                <a:lnTo>
                  <a:pt x="335633" y="329387"/>
                </a:lnTo>
                <a:lnTo>
                  <a:pt x="380560" y="308309"/>
                </a:lnTo>
                <a:lnTo>
                  <a:pt x="413593" y="271830"/>
                </a:lnTo>
                <a:lnTo>
                  <a:pt x="433908" y="222969"/>
                </a:lnTo>
                <a:lnTo>
                  <a:pt x="440679" y="164782"/>
                </a:lnTo>
                <a:lnTo>
                  <a:pt x="438981" y="134583"/>
                </a:lnTo>
                <a:lnTo>
                  <a:pt x="425395" y="81061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8" y="21118"/>
                </a:lnTo>
                <a:lnTo>
                  <a:pt x="27174" y="57734"/>
                </a:lnTo>
                <a:lnTo>
                  <a:pt x="6793" y="106676"/>
                </a:lnTo>
                <a:lnTo>
                  <a:pt x="0" y="164782"/>
                </a:lnTo>
                <a:lnTo>
                  <a:pt x="1693" y="195040"/>
                </a:lnTo>
                <a:lnTo>
                  <a:pt x="15236" y="248566"/>
                </a:lnTo>
                <a:lnTo>
                  <a:pt x="42116" y="291995"/>
                </a:lnTo>
                <a:lnTo>
                  <a:pt x="81097" y="320774"/>
                </a:lnTo>
                <a:lnTo>
                  <a:pt x="105048" y="329387"/>
                </a:lnTo>
                <a:lnTo>
                  <a:pt x="109214" y="316014"/>
                </a:lnTo>
                <a:lnTo>
                  <a:pt x="90446" y="307700"/>
                </a:lnTo>
                <a:lnTo>
                  <a:pt x="74249" y="296133"/>
                </a:lnTo>
                <a:lnTo>
                  <a:pt x="49571" y="263232"/>
                </a:lnTo>
                <a:lnTo>
                  <a:pt x="34922" y="218476"/>
                </a:lnTo>
                <a:lnTo>
                  <a:pt x="30039" y="163042"/>
                </a:lnTo>
                <a:lnTo>
                  <a:pt x="31260" y="134939"/>
                </a:lnTo>
                <a:lnTo>
                  <a:pt x="41026" y="86190"/>
                </a:lnTo>
                <a:lnTo>
                  <a:pt x="60657" y="47732"/>
                </a:lnTo>
                <a:lnTo>
                  <a:pt x="90739" y="21648"/>
                </a:lnTo>
                <a:lnTo>
                  <a:pt x="109736" y="13373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1302058" y="3819422"/>
            <a:ext cx="330518" cy="247174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5" y="0"/>
                </a:moveTo>
                <a:lnTo>
                  <a:pt x="330936" y="13373"/>
                </a:lnTo>
                <a:lnTo>
                  <a:pt x="350005" y="21648"/>
                </a:lnTo>
                <a:lnTo>
                  <a:pt x="366406" y="33100"/>
                </a:lnTo>
                <a:lnTo>
                  <a:pt x="391198" y="65544"/>
                </a:lnTo>
                <a:lnTo>
                  <a:pt x="405777" y="109321"/>
                </a:lnTo>
                <a:lnTo>
                  <a:pt x="410641" y="163042"/>
                </a:lnTo>
                <a:lnTo>
                  <a:pt x="409420" y="192093"/>
                </a:lnTo>
                <a:lnTo>
                  <a:pt x="399652" y="242189"/>
                </a:lnTo>
                <a:lnTo>
                  <a:pt x="380052" y="281311"/>
                </a:lnTo>
                <a:lnTo>
                  <a:pt x="350229" y="307700"/>
                </a:lnTo>
                <a:lnTo>
                  <a:pt x="331457" y="316014"/>
                </a:lnTo>
                <a:lnTo>
                  <a:pt x="335635" y="329387"/>
                </a:lnTo>
                <a:lnTo>
                  <a:pt x="380555" y="308309"/>
                </a:lnTo>
                <a:lnTo>
                  <a:pt x="413588" y="271830"/>
                </a:lnTo>
                <a:lnTo>
                  <a:pt x="433905" y="222969"/>
                </a:lnTo>
                <a:lnTo>
                  <a:pt x="440677" y="164782"/>
                </a:lnTo>
                <a:lnTo>
                  <a:pt x="438979" y="134583"/>
                </a:lnTo>
                <a:lnTo>
                  <a:pt x="425391" y="81061"/>
                </a:lnTo>
                <a:lnTo>
                  <a:pt x="398445" y="37488"/>
                </a:lnTo>
                <a:lnTo>
                  <a:pt x="359512" y="8622"/>
                </a:lnTo>
                <a:lnTo>
                  <a:pt x="335635" y="0"/>
                </a:lnTo>
                <a:close/>
              </a:path>
              <a:path w="440689" h="329564">
                <a:moveTo>
                  <a:pt x="105041" y="0"/>
                </a:moveTo>
                <a:lnTo>
                  <a:pt x="60226" y="21118"/>
                </a:lnTo>
                <a:lnTo>
                  <a:pt x="27165" y="57734"/>
                </a:lnTo>
                <a:lnTo>
                  <a:pt x="6791" y="106676"/>
                </a:lnTo>
                <a:lnTo>
                  <a:pt x="0" y="164782"/>
                </a:lnTo>
                <a:lnTo>
                  <a:pt x="1693" y="195040"/>
                </a:lnTo>
                <a:lnTo>
                  <a:pt x="15237" y="248566"/>
                </a:lnTo>
                <a:lnTo>
                  <a:pt x="42114" y="291995"/>
                </a:lnTo>
                <a:lnTo>
                  <a:pt x="81094" y="320774"/>
                </a:lnTo>
                <a:lnTo>
                  <a:pt x="105041" y="329387"/>
                </a:lnTo>
                <a:lnTo>
                  <a:pt x="109207" y="316014"/>
                </a:lnTo>
                <a:lnTo>
                  <a:pt x="90441" y="307700"/>
                </a:lnTo>
                <a:lnTo>
                  <a:pt x="74244" y="296133"/>
                </a:lnTo>
                <a:lnTo>
                  <a:pt x="49568" y="263232"/>
                </a:lnTo>
                <a:lnTo>
                  <a:pt x="34920" y="218476"/>
                </a:lnTo>
                <a:lnTo>
                  <a:pt x="30035" y="163042"/>
                </a:lnTo>
                <a:lnTo>
                  <a:pt x="31256" y="134939"/>
                </a:lnTo>
                <a:lnTo>
                  <a:pt x="41024" y="86190"/>
                </a:lnTo>
                <a:lnTo>
                  <a:pt x="60650" y="47732"/>
                </a:lnTo>
                <a:lnTo>
                  <a:pt x="90730" y="21648"/>
                </a:lnTo>
                <a:lnTo>
                  <a:pt x="109727" y="13373"/>
                </a:lnTo>
                <a:lnTo>
                  <a:pt x="1050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173718" y="3740896"/>
            <a:ext cx="194262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32876" algn="l"/>
                <a:tab pos="656704" algn="l"/>
                <a:tab pos="1532943" algn="l"/>
              </a:tabLst>
            </a:pPr>
            <a:r>
              <a:rPr sz="2100" spc="266" dirty="0">
                <a:latin typeface="DejaVu Serif"/>
                <a:cs typeface="DejaVu Serif"/>
              </a:rPr>
              <a:t>𝐻	</a:t>
            </a:r>
            <a:r>
              <a:rPr sz="2100" spc="-142" dirty="0">
                <a:latin typeface="DejaVu Serif"/>
                <a:cs typeface="DejaVu Serif"/>
              </a:rPr>
              <a:t>𝑥	</a:t>
            </a:r>
            <a:r>
              <a:rPr sz="2100" spc="-191" dirty="0">
                <a:latin typeface="DejaVu Serif"/>
                <a:cs typeface="DejaVu Serif"/>
              </a:rPr>
              <a:t>=</a:t>
            </a:r>
            <a:r>
              <a:rPr sz="2100" spc="-64" dirty="0">
                <a:latin typeface="DejaVu Serif"/>
                <a:cs typeface="DejaVu Serif"/>
              </a:rPr>
              <a:t> </a:t>
            </a:r>
            <a:r>
              <a:rPr sz="2100" spc="23" dirty="0">
                <a:latin typeface="DejaVu Serif"/>
                <a:cs typeface="DejaVu Serif"/>
              </a:rPr>
              <a:t>𝐹</a:t>
            </a:r>
            <a:r>
              <a:rPr sz="2100" spc="296" dirty="0">
                <a:latin typeface="DejaVu Serif"/>
                <a:cs typeface="DejaVu Serif"/>
              </a:rPr>
              <a:t> </a:t>
            </a:r>
            <a:r>
              <a:rPr lang="en-US" sz="2100" spc="296" dirty="0">
                <a:latin typeface="DejaVu Serif"/>
                <a:cs typeface="DejaVu Serif"/>
              </a:rPr>
              <a:t> </a:t>
            </a:r>
            <a:r>
              <a:rPr sz="2100" spc="-142" dirty="0">
                <a:latin typeface="DejaVu Serif"/>
                <a:cs typeface="DejaVu Serif"/>
              </a:rPr>
              <a:t>𝑥	</a:t>
            </a:r>
            <a:r>
              <a:rPr sz="2100" spc="-191" dirty="0">
                <a:latin typeface="DejaVu Serif"/>
                <a:cs typeface="DejaVu Serif"/>
              </a:rPr>
              <a:t>+</a:t>
            </a:r>
            <a:r>
              <a:rPr sz="2100" spc="-277" dirty="0">
                <a:latin typeface="DejaVu Serif"/>
                <a:cs typeface="DejaVu Serif"/>
              </a:rPr>
              <a:t> </a:t>
            </a:r>
            <a:r>
              <a:rPr sz="2100" spc="-142" dirty="0">
                <a:latin typeface="DejaVu Serif"/>
                <a:cs typeface="DejaVu Serif"/>
              </a:rPr>
              <a:t>𝑥</a:t>
            </a:r>
            <a:endParaRPr sz="2100" dirty="0">
              <a:latin typeface="DejaVu Serif"/>
              <a:cs typeface="DejaVu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252" y="6659569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07516" y="2800399"/>
            <a:ext cx="751046" cy="6097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pc="-23" dirty="0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spc="-79" dirty="0">
                <a:solidFill>
                  <a:srgbClr val="C00000"/>
                </a:solidFill>
                <a:latin typeface="Trebuchet MS"/>
                <a:cs typeface="Trebuchet MS"/>
              </a:rPr>
              <a:t>d</a:t>
            </a:r>
            <a:r>
              <a:rPr spc="-83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pc="-15" dirty="0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spc="-116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pc="-56" dirty="0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spc="-131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pc="-75" dirty="0">
                <a:solidFill>
                  <a:srgbClr val="C00000"/>
                </a:solidFill>
                <a:latin typeface="Trebuchet MS"/>
                <a:cs typeface="Trebuchet MS"/>
              </a:rPr>
              <a:t>y</a:t>
            </a:r>
            <a:endParaRPr>
              <a:latin typeface="Trebuchet MS"/>
              <a:cs typeface="Trebuchet MS"/>
            </a:endParaRPr>
          </a:p>
          <a:p>
            <a:pPr marL="476" algn="ctr">
              <a:spcBef>
                <a:spcPts val="15"/>
              </a:spcBef>
            </a:pPr>
            <a:r>
              <a:rPr sz="2100" spc="-142" dirty="0">
                <a:latin typeface="DejaVu Serif"/>
                <a:cs typeface="DejaVu Serif"/>
              </a:rPr>
              <a:t>𝑥</a:t>
            </a:r>
            <a:endParaRPr sz="2100">
              <a:latin typeface="DejaVu Serif"/>
              <a:cs typeface="DejaVu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2139" y="2764517"/>
            <a:ext cx="55864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101" dirty="0">
                <a:latin typeface="DejaVu Serif"/>
                <a:cs typeface="DejaVu Serif"/>
              </a:rPr>
              <a:t>𝐹</a:t>
            </a:r>
            <a:r>
              <a:rPr sz="2100" spc="75" dirty="0">
                <a:latin typeface="DejaVu Serif"/>
                <a:cs typeface="DejaVu Serif"/>
              </a:rPr>
              <a:t>(</a:t>
            </a:r>
            <a:r>
              <a:rPr sz="2100" spc="-236" dirty="0">
                <a:latin typeface="DejaVu Serif"/>
                <a:cs typeface="DejaVu Serif"/>
              </a:rPr>
              <a:t>𝑥</a:t>
            </a:r>
            <a:r>
              <a:rPr sz="2100" spc="49" dirty="0">
                <a:latin typeface="DejaVu Serif"/>
                <a:cs typeface="DejaVu Serif"/>
              </a:rPr>
              <a:t>)</a:t>
            </a:r>
            <a:endParaRPr sz="2100">
              <a:latin typeface="DejaVu Serif"/>
              <a:cs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2499563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9618" y="515167"/>
            <a:ext cx="3715226" cy="1240724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65" dirty="0"/>
              <a:t>CIFAR-10</a:t>
            </a:r>
            <a:r>
              <a:rPr spc="-322" dirty="0"/>
              <a:t> </a:t>
            </a:r>
            <a:r>
              <a:rPr spc="-165" dirty="0"/>
              <a:t>experiments</a:t>
            </a:r>
          </a:p>
        </p:txBody>
      </p:sp>
      <p:sp>
        <p:nvSpPr>
          <p:cNvPr id="3" name="object 3"/>
          <p:cNvSpPr/>
          <p:nvPr/>
        </p:nvSpPr>
        <p:spPr>
          <a:xfrm>
            <a:off x="952024" y="3537357"/>
            <a:ext cx="2486025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1" y="0"/>
                </a:lnTo>
                <a:lnTo>
                  <a:pt x="33147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423511" y="3118256"/>
            <a:ext cx="2014538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952024" y="3113495"/>
            <a:ext cx="23812" cy="9525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0"/>
                </a:moveTo>
                <a:lnTo>
                  <a:pt x="31750" y="12700"/>
                </a:lnTo>
                <a:lnTo>
                  <a:pt x="317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952024" y="2718206"/>
            <a:ext cx="2486025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1" y="0"/>
                </a:lnTo>
                <a:lnTo>
                  <a:pt x="33147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952024" y="1899056"/>
            <a:ext cx="2486025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1" y="0"/>
                </a:lnTo>
                <a:lnTo>
                  <a:pt x="33147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952024" y="3537357"/>
            <a:ext cx="2486025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952024" y="1899055"/>
            <a:ext cx="0" cy="1638300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1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952024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922868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2549" y="3513545"/>
            <a:ext cx="0" cy="23812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1311012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1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33074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1699155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2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23599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2504599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>
            <a:off x="2475443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4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95124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2863586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5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85649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3251731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6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52024" y="3537357"/>
            <a:ext cx="28575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888338" y="3474913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52024" y="3113495"/>
            <a:ext cx="23812" cy="9525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1"/>
                </a:moveTo>
                <a:lnTo>
                  <a:pt x="31750" y="12701"/>
                </a:lnTo>
                <a:lnTo>
                  <a:pt x="31750" y="0"/>
                </a:lnTo>
                <a:lnTo>
                  <a:pt x="0" y="0"/>
                </a:lnTo>
                <a:lnTo>
                  <a:pt x="0" y="127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888338" y="3064147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5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52024" y="2718206"/>
            <a:ext cx="28575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 txBox="1"/>
          <p:nvPr/>
        </p:nvSpPr>
        <p:spPr>
          <a:xfrm>
            <a:off x="846671" y="2656953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38" dirty="0">
                <a:latin typeface="Times New Roman"/>
                <a:cs typeface="Times New Roman"/>
              </a:rPr>
              <a:t>10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52024" y="1899056"/>
            <a:ext cx="28575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/>
          <p:nvPr/>
        </p:nvSpPr>
        <p:spPr>
          <a:xfrm>
            <a:off x="846670" y="1837803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38" dirty="0">
                <a:latin typeface="Times New Roman"/>
                <a:cs typeface="Times New Roman"/>
              </a:rPr>
              <a:t>20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04424" y="1899056"/>
            <a:ext cx="2343150" cy="1543050"/>
          </a:xfrm>
          <a:custGeom>
            <a:avLst/>
            <a:gdLst/>
            <a:ahLst/>
            <a:cxnLst/>
            <a:rect l="l" t="t" r="r" b="b"/>
            <a:pathLst>
              <a:path w="3124200" h="2057400">
                <a:moveTo>
                  <a:pt x="0" y="0"/>
                </a:moveTo>
                <a:lnTo>
                  <a:pt x="3181" y="45860"/>
                </a:lnTo>
                <a:lnTo>
                  <a:pt x="57266" y="313117"/>
                </a:lnTo>
                <a:lnTo>
                  <a:pt x="108170" y="321024"/>
                </a:lnTo>
                <a:lnTo>
                  <a:pt x="159073" y="333675"/>
                </a:lnTo>
                <a:lnTo>
                  <a:pt x="213158" y="487071"/>
                </a:lnTo>
                <a:lnTo>
                  <a:pt x="262471" y="575629"/>
                </a:lnTo>
                <a:lnTo>
                  <a:pt x="316556" y="724281"/>
                </a:lnTo>
                <a:lnTo>
                  <a:pt x="367459" y="642048"/>
                </a:lnTo>
                <a:lnTo>
                  <a:pt x="418363" y="733769"/>
                </a:lnTo>
                <a:lnTo>
                  <a:pt x="472448" y="787537"/>
                </a:lnTo>
                <a:lnTo>
                  <a:pt x="521761" y="846048"/>
                </a:lnTo>
                <a:lnTo>
                  <a:pt x="575845" y="928281"/>
                </a:lnTo>
                <a:lnTo>
                  <a:pt x="626749" y="808095"/>
                </a:lnTo>
                <a:lnTo>
                  <a:pt x="677652" y="800188"/>
                </a:lnTo>
                <a:lnTo>
                  <a:pt x="731737" y="958328"/>
                </a:lnTo>
                <a:lnTo>
                  <a:pt x="781050" y="1024750"/>
                </a:lnTo>
                <a:lnTo>
                  <a:pt x="836726" y="1007350"/>
                </a:lnTo>
                <a:lnTo>
                  <a:pt x="886038" y="1132280"/>
                </a:lnTo>
                <a:lnTo>
                  <a:pt x="936942" y="1132280"/>
                </a:lnTo>
                <a:lnTo>
                  <a:pt x="991027" y="1070610"/>
                </a:lnTo>
                <a:lnTo>
                  <a:pt x="1040340" y="1024750"/>
                </a:lnTo>
                <a:lnTo>
                  <a:pt x="1096020" y="1050050"/>
                </a:lnTo>
                <a:lnTo>
                  <a:pt x="1145330" y="1032650"/>
                </a:lnTo>
                <a:lnTo>
                  <a:pt x="1196230" y="1149680"/>
                </a:lnTo>
                <a:lnTo>
                  <a:pt x="1250320" y="1099070"/>
                </a:lnTo>
                <a:lnTo>
                  <a:pt x="1299630" y="1167070"/>
                </a:lnTo>
                <a:lnTo>
                  <a:pt x="1355310" y="1075350"/>
                </a:lnTo>
                <a:lnTo>
                  <a:pt x="1404620" y="1228750"/>
                </a:lnTo>
                <a:lnTo>
                  <a:pt x="1458700" y="1157580"/>
                </a:lnTo>
                <a:lnTo>
                  <a:pt x="1509610" y="1712660"/>
                </a:lnTo>
                <a:lnTo>
                  <a:pt x="1560510" y="1774331"/>
                </a:lnTo>
                <a:lnTo>
                  <a:pt x="1614590" y="1774331"/>
                </a:lnTo>
                <a:lnTo>
                  <a:pt x="1663910" y="1804381"/>
                </a:lnTo>
                <a:lnTo>
                  <a:pt x="1717990" y="1804381"/>
                </a:lnTo>
                <a:lnTo>
                  <a:pt x="1768901" y="1873961"/>
                </a:lnTo>
                <a:lnTo>
                  <a:pt x="1819801" y="1858141"/>
                </a:lnTo>
                <a:lnTo>
                  <a:pt x="1873881" y="1891351"/>
                </a:lnTo>
                <a:lnTo>
                  <a:pt x="1923201" y="1932471"/>
                </a:lnTo>
                <a:lnTo>
                  <a:pt x="1978871" y="1886611"/>
                </a:lnTo>
                <a:lnTo>
                  <a:pt x="2028181" y="1870801"/>
                </a:lnTo>
                <a:lnTo>
                  <a:pt x="2079091" y="1937211"/>
                </a:lnTo>
                <a:lnTo>
                  <a:pt x="2133171" y="1924561"/>
                </a:lnTo>
                <a:lnTo>
                  <a:pt x="2182491" y="1891351"/>
                </a:lnTo>
                <a:lnTo>
                  <a:pt x="2238161" y="1932471"/>
                </a:lnTo>
                <a:lnTo>
                  <a:pt x="2287471" y="1940381"/>
                </a:lnTo>
                <a:lnTo>
                  <a:pt x="2338381" y="2016281"/>
                </a:lnTo>
                <a:lnTo>
                  <a:pt x="2392461" y="2044751"/>
                </a:lnTo>
                <a:lnTo>
                  <a:pt x="2441781" y="1995731"/>
                </a:lnTo>
                <a:lnTo>
                  <a:pt x="2497451" y="2016281"/>
                </a:lnTo>
                <a:lnTo>
                  <a:pt x="2546761" y="2036841"/>
                </a:lnTo>
                <a:lnTo>
                  <a:pt x="2597671" y="2036841"/>
                </a:lnTo>
                <a:lnTo>
                  <a:pt x="2651751" y="2036841"/>
                </a:lnTo>
                <a:lnTo>
                  <a:pt x="2701061" y="2049491"/>
                </a:lnTo>
                <a:lnTo>
                  <a:pt x="2756741" y="2044751"/>
                </a:lnTo>
                <a:lnTo>
                  <a:pt x="2806051" y="2044751"/>
                </a:lnTo>
                <a:lnTo>
                  <a:pt x="2856961" y="2019451"/>
                </a:lnTo>
                <a:lnTo>
                  <a:pt x="2911041" y="1998891"/>
                </a:lnTo>
                <a:lnTo>
                  <a:pt x="2961941" y="2011541"/>
                </a:lnTo>
                <a:lnTo>
                  <a:pt x="3016031" y="2057401"/>
                </a:lnTo>
                <a:lnTo>
                  <a:pt x="3065341" y="2036841"/>
                </a:lnTo>
                <a:lnTo>
                  <a:pt x="3119431" y="2016281"/>
                </a:lnTo>
                <a:lnTo>
                  <a:pt x="3124201" y="2016281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1109187" y="1894294"/>
            <a:ext cx="2333625" cy="857250"/>
          </a:xfrm>
          <a:custGeom>
            <a:avLst/>
            <a:gdLst/>
            <a:ahLst/>
            <a:cxnLst/>
            <a:rect l="l" t="t" r="r" b="b"/>
            <a:pathLst>
              <a:path w="3111500" h="1143000">
                <a:moveTo>
                  <a:pt x="0" y="0"/>
                </a:moveTo>
                <a:lnTo>
                  <a:pt x="49237" y="281378"/>
                </a:lnTo>
                <a:lnTo>
                  <a:pt x="100064" y="120818"/>
                </a:lnTo>
                <a:lnTo>
                  <a:pt x="150890" y="430811"/>
                </a:lnTo>
                <a:lnTo>
                  <a:pt x="204892" y="461015"/>
                </a:lnTo>
                <a:lnTo>
                  <a:pt x="254130" y="430811"/>
                </a:lnTo>
                <a:lnTo>
                  <a:pt x="308132" y="556398"/>
                </a:lnTo>
                <a:lnTo>
                  <a:pt x="358958" y="435580"/>
                </a:lnTo>
                <a:lnTo>
                  <a:pt x="409784" y="569115"/>
                </a:lnTo>
                <a:lnTo>
                  <a:pt x="463787" y="578654"/>
                </a:lnTo>
                <a:lnTo>
                  <a:pt x="513024" y="661319"/>
                </a:lnTo>
                <a:lnTo>
                  <a:pt x="567027" y="645421"/>
                </a:lnTo>
                <a:lnTo>
                  <a:pt x="617853" y="615217"/>
                </a:lnTo>
                <a:lnTo>
                  <a:pt x="668679" y="661319"/>
                </a:lnTo>
                <a:lnTo>
                  <a:pt x="722681" y="645421"/>
                </a:lnTo>
                <a:lnTo>
                  <a:pt x="771919" y="745573"/>
                </a:lnTo>
                <a:lnTo>
                  <a:pt x="827510" y="732855"/>
                </a:lnTo>
                <a:lnTo>
                  <a:pt x="876747" y="724907"/>
                </a:lnTo>
                <a:lnTo>
                  <a:pt x="927573" y="669267"/>
                </a:lnTo>
                <a:lnTo>
                  <a:pt x="981576" y="758291"/>
                </a:lnTo>
                <a:lnTo>
                  <a:pt x="1030810" y="774188"/>
                </a:lnTo>
                <a:lnTo>
                  <a:pt x="1086400" y="728086"/>
                </a:lnTo>
                <a:lnTo>
                  <a:pt x="1135640" y="745573"/>
                </a:lnTo>
                <a:lnTo>
                  <a:pt x="1186470" y="820289"/>
                </a:lnTo>
                <a:lnTo>
                  <a:pt x="1240470" y="766239"/>
                </a:lnTo>
                <a:lnTo>
                  <a:pt x="1289710" y="774188"/>
                </a:lnTo>
                <a:lnTo>
                  <a:pt x="1345300" y="817110"/>
                </a:lnTo>
                <a:lnTo>
                  <a:pt x="1394540" y="791675"/>
                </a:lnTo>
                <a:lnTo>
                  <a:pt x="1448540" y="794854"/>
                </a:lnTo>
                <a:lnTo>
                  <a:pt x="1499370" y="1063510"/>
                </a:lnTo>
                <a:lnTo>
                  <a:pt x="1550190" y="1092130"/>
                </a:lnTo>
                <a:lnTo>
                  <a:pt x="1604190" y="1104850"/>
                </a:lnTo>
                <a:lnTo>
                  <a:pt x="1653430" y="1096900"/>
                </a:lnTo>
                <a:lnTo>
                  <a:pt x="1707430" y="1104850"/>
                </a:lnTo>
                <a:lnTo>
                  <a:pt x="1758261" y="1117560"/>
                </a:lnTo>
                <a:lnTo>
                  <a:pt x="1809091" y="1084180"/>
                </a:lnTo>
                <a:lnTo>
                  <a:pt x="1863091" y="1092130"/>
                </a:lnTo>
                <a:lnTo>
                  <a:pt x="1912331" y="1081000"/>
                </a:lnTo>
                <a:lnTo>
                  <a:pt x="1967921" y="1081000"/>
                </a:lnTo>
                <a:lnTo>
                  <a:pt x="2017151" y="1084180"/>
                </a:lnTo>
                <a:lnTo>
                  <a:pt x="2067981" y="1071460"/>
                </a:lnTo>
                <a:lnTo>
                  <a:pt x="2121981" y="1109620"/>
                </a:lnTo>
                <a:lnTo>
                  <a:pt x="2171221" y="1096900"/>
                </a:lnTo>
                <a:lnTo>
                  <a:pt x="2226811" y="1092130"/>
                </a:lnTo>
                <a:lnTo>
                  <a:pt x="2276051" y="1084180"/>
                </a:lnTo>
                <a:lnTo>
                  <a:pt x="2326871" y="1114380"/>
                </a:lnTo>
                <a:lnTo>
                  <a:pt x="2380881" y="1114380"/>
                </a:lnTo>
                <a:lnTo>
                  <a:pt x="2430111" y="1127100"/>
                </a:lnTo>
                <a:lnTo>
                  <a:pt x="2485711" y="1109620"/>
                </a:lnTo>
                <a:lnTo>
                  <a:pt x="2534941" y="1122330"/>
                </a:lnTo>
                <a:lnTo>
                  <a:pt x="2585771" y="1109620"/>
                </a:lnTo>
                <a:lnTo>
                  <a:pt x="2639771" y="1130280"/>
                </a:lnTo>
                <a:lnTo>
                  <a:pt x="2689011" y="1127100"/>
                </a:lnTo>
                <a:lnTo>
                  <a:pt x="2744601" y="1127100"/>
                </a:lnTo>
                <a:lnTo>
                  <a:pt x="2793841" y="1130280"/>
                </a:lnTo>
                <a:lnTo>
                  <a:pt x="2844661" y="1127100"/>
                </a:lnTo>
                <a:lnTo>
                  <a:pt x="2898671" y="1143000"/>
                </a:lnTo>
                <a:lnTo>
                  <a:pt x="2949491" y="1127100"/>
                </a:lnTo>
                <a:lnTo>
                  <a:pt x="3003491" y="1135050"/>
                </a:lnTo>
                <a:lnTo>
                  <a:pt x="3052731" y="1130280"/>
                </a:lnTo>
                <a:lnTo>
                  <a:pt x="3106731" y="1127100"/>
                </a:lnTo>
                <a:lnTo>
                  <a:pt x="3111501" y="112710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1256825" y="1899056"/>
            <a:ext cx="2190750" cy="1543050"/>
          </a:xfrm>
          <a:custGeom>
            <a:avLst/>
            <a:gdLst/>
            <a:ahLst/>
            <a:cxnLst/>
            <a:rect l="l" t="t" r="r" b="b"/>
            <a:pathLst>
              <a:path w="2921000" h="2057400">
                <a:moveTo>
                  <a:pt x="0" y="0"/>
                </a:moveTo>
                <a:lnTo>
                  <a:pt x="17453" y="74325"/>
                </a:lnTo>
                <a:lnTo>
                  <a:pt x="66638" y="349489"/>
                </a:lnTo>
                <a:lnTo>
                  <a:pt x="120585" y="199256"/>
                </a:lnTo>
                <a:lnTo>
                  <a:pt x="171357" y="290978"/>
                </a:lnTo>
                <a:lnTo>
                  <a:pt x="222129" y="408001"/>
                </a:lnTo>
                <a:lnTo>
                  <a:pt x="276075" y="474420"/>
                </a:lnTo>
                <a:lnTo>
                  <a:pt x="325261" y="540838"/>
                </a:lnTo>
                <a:lnTo>
                  <a:pt x="379206" y="675257"/>
                </a:lnTo>
                <a:lnTo>
                  <a:pt x="429979" y="670513"/>
                </a:lnTo>
                <a:lnTo>
                  <a:pt x="480751" y="616746"/>
                </a:lnTo>
                <a:lnTo>
                  <a:pt x="534697" y="721118"/>
                </a:lnTo>
                <a:lnTo>
                  <a:pt x="583883" y="711629"/>
                </a:lnTo>
                <a:lnTo>
                  <a:pt x="639415" y="958328"/>
                </a:lnTo>
                <a:lnTo>
                  <a:pt x="688601" y="708467"/>
                </a:lnTo>
                <a:lnTo>
                  <a:pt x="739373" y="657862"/>
                </a:lnTo>
                <a:lnTo>
                  <a:pt x="793319" y="825490"/>
                </a:lnTo>
                <a:lnTo>
                  <a:pt x="842505" y="895072"/>
                </a:lnTo>
                <a:lnTo>
                  <a:pt x="898037" y="612001"/>
                </a:lnTo>
                <a:lnTo>
                  <a:pt x="947223" y="853956"/>
                </a:lnTo>
                <a:lnTo>
                  <a:pt x="997995" y="999444"/>
                </a:lnTo>
                <a:lnTo>
                  <a:pt x="1051940" y="882421"/>
                </a:lnTo>
                <a:lnTo>
                  <a:pt x="1101130" y="974142"/>
                </a:lnTo>
                <a:lnTo>
                  <a:pt x="1156660" y="966235"/>
                </a:lnTo>
                <a:lnTo>
                  <a:pt x="1205850" y="841304"/>
                </a:lnTo>
                <a:lnTo>
                  <a:pt x="1259790" y="853956"/>
                </a:lnTo>
                <a:lnTo>
                  <a:pt x="1310560" y="1458050"/>
                </a:lnTo>
                <a:lnTo>
                  <a:pt x="1361330" y="1590890"/>
                </a:lnTo>
                <a:lnTo>
                  <a:pt x="1415280" y="1677860"/>
                </a:lnTo>
                <a:lnTo>
                  <a:pt x="1464470" y="1633590"/>
                </a:lnTo>
                <a:lnTo>
                  <a:pt x="1518410" y="1633590"/>
                </a:lnTo>
                <a:lnTo>
                  <a:pt x="1569190" y="1779071"/>
                </a:lnTo>
                <a:lnTo>
                  <a:pt x="1619960" y="1720560"/>
                </a:lnTo>
                <a:lnTo>
                  <a:pt x="1673900" y="1774331"/>
                </a:lnTo>
                <a:lnTo>
                  <a:pt x="1723090" y="1728470"/>
                </a:lnTo>
                <a:lnTo>
                  <a:pt x="1778621" y="1807541"/>
                </a:lnTo>
                <a:lnTo>
                  <a:pt x="1827811" y="1824931"/>
                </a:lnTo>
                <a:lnTo>
                  <a:pt x="1878581" y="1873961"/>
                </a:lnTo>
                <a:lnTo>
                  <a:pt x="1932531" y="1878701"/>
                </a:lnTo>
                <a:lnTo>
                  <a:pt x="1981711" y="1916661"/>
                </a:lnTo>
                <a:lnTo>
                  <a:pt x="2037241" y="1929311"/>
                </a:lnTo>
                <a:lnTo>
                  <a:pt x="2086431" y="1924561"/>
                </a:lnTo>
                <a:lnTo>
                  <a:pt x="2137201" y="1957771"/>
                </a:lnTo>
                <a:lnTo>
                  <a:pt x="2191151" y="1998891"/>
                </a:lnTo>
                <a:lnTo>
                  <a:pt x="2240331" y="2019451"/>
                </a:lnTo>
                <a:lnTo>
                  <a:pt x="2295861" y="2003631"/>
                </a:lnTo>
                <a:lnTo>
                  <a:pt x="2345051" y="1965681"/>
                </a:lnTo>
                <a:lnTo>
                  <a:pt x="2395821" y="2032101"/>
                </a:lnTo>
                <a:lnTo>
                  <a:pt x="2449771" y="1998891"/>
                </a:lnTo>
                <a:lnTo>
                  <a:pt x="2498951" y="2019451"/>
                </a:lnTo>
                <a:lnTo>
                  <a:pt x="2554491" y="2016281"/>
                </a:lnTo>
                <a:lnTo>
                  <a:pt x="2603671" y="1990981"/>
                </a:lnTo>
                <a:lnTo>
                  <a:pt x="2654441" y="1978331"/>
                </a:lnTo>
                <a:lnTo>
                  <a:pt x="2708391" y="2008381"/>
                </a:lnTo>
                <a:lnTo>
                  <a:pt x="2759161" y="2057401"/>
                </a:lnTo>
                <a:lnTo>
                  <a:pt x="2813111" y="1995731"/>
                </a:lnTo>
                <a:lnTo>
                  <a:pt x="2862291" y="2057401"/>
                </a:lnTo>
                <a:lnTo>
                  <a:pt x="2916241" y="2049491"/>
                </a:lnTo>
                <a:lnTo>
                  <a:pt x="2921001" y="2049491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1233012" y="1894295"/>
            <a:ext cx="2209800" cy="819150"/>
          </a:xfrm>
          <a:custGeom>
            <a:avLst/>
            <a:gdLst/>
            <a:ahLst/>
            <a:cxnLst/>
            <a:rect l="l" t="t" r="r" b="b"/>
            <a:pathLst>
              <a:path w="2946400" h="1092200">
                <a:moveTo>
                  <a:pt x="0" y="0"/>
                </a:moveTo>
                <a:lnTo>
                  <a:pt x="42839" y="155124"/>
                </a:lnTo>
                <a:lnTo>
                  <a:pt x="92025" y="208943"/>
                </a:lnTo>
                <a:lnTo>
                  <a:pt x="145971" y="83893"/>
                </a:lnTo>
                <a:lnTo>
                  <a:pt x="196744" y="308665"/>
                </a:lnTo>
                <a:lnTo>
                  <a:pt x="247517" y="208943"/>
                </a:lnTo>
                <a:lnTo>
                  <a:pt x="301463" y="349820"/>
                </a:lnTo>
                <a:lnTo>
                  <a:pt x="350649" y="337157"/>
                </a:lnTo>
                <a:lnTo>
                  <a:pt x="404594" y="454292"/>
                </a:lnTo>
                <a:lnTo>
                  <a:pt x="455367" y="504945"/>
                </a:lnTo>
                <a:lnTo>
                  <a:pt x="506140" y="433714"/>
                </a:lnTo>
                <a:lnTo>
                  <a:pt x="560086" y="459041"/>
                </a:lnTo>
                <a:lnTo>
                  <a:pt x="609272" y="550849"/>
                </a:lnTo>
                <a:lnTo>
                  <a:pt x="664804" y="462206"/>
                </a:lnTo>
                <a:lnTo>
                  <a:pt x="713990" y="495447"/>
                </a:lnTo>
                <a:lnTo>
                  <a:pt x="764763" y="520774"/>
                </a:lnTo>
                <a:lnTo>
                  <a:pt x="818709" y="538185"/>
                </a:lnTo>
                <a:lnTo>
                  <a:pt x="867895" y="554015"/>
                </a:lnTo>
                <a:lnTo>
                  <a:pt x="923427" y="451126"/>
                </a:lnTo>
                <a:lnTo>
                  <a:pt x="972613" y="520774"/>
                </a:lnTo>
                <a:lnTo>
                  <a:pt x="1023390" y="633159"/>
                </a:lnTo>
                <a:lnTo>
                  <a:pt x="1077330" y="584090"/>
                </a:lnTo>
                <a:lnTo>
                  <a:pt x="1126520" y="642657"/>
                </a:lnTo>
                <a:lnTo>
                  <a:pt x="1182050" y="629994"/>
                </a:lnTo>
                <a:lnTo>
                  <a:pt x="1231240" y="550849"/>
                </a:lnTo>
                <a:lnTo>
                  <a:pt x="1285180" y="675898"/>
                </a:lnTo>
                <a:lnTo>
                  <a:pt x="1335960" y="1020970"/>
                </a:lnTo>
                <a:lnTo>
                  <a:pt x="1386730" y="1063710"/>
                </a:lnTo>
                <a:lnTo>
                  <a:pt x="1440670" y="1058960"/>
                </a:lnTo>
                <a:lnTo>
                  <a:pt x="1489860" y="1058960"/>
                </a:lnTo>
                <a:lnTo>
                  <a:pt x="1543810" y="1054210"/>
                </a:lnTo>
                <a:lnTo>
                  <a:pt x="1594580" y="1054210"/>
                </a:lnTo>
                <a:lnTo>
                  <a:pt x="1645350" y="1033630"/>
                </a:lnTo>
                <a:lnTo>
                  <a:pt x="1699300" y="1066870"/>
                </a:lnTo>
                <a:lnTo>
                  <a:pt x="1748480" y="1066870"/>
                </a:lnTo>
                <a:lnTo>
                  <a:pt x="1804021" y="1046300"/>
                </a:lnTo>
                <a:lnTo>
                  <a:pt x="1853201" y="1046300"/>
                </a:lnTo>
                <a:lnTo>
                  <a:pt x="1903971" y="1063710"/>
                </a:lnTo>
                <a:lnTo>
                  <a:pt x="1957921" y="1008310"/>
                </a:lnTo>
                <a:lnTo>
                  <a:pt x="2007111" y="1033630"/>
                </a:lnTo>
                <a:lnTo>
                  <a:pt x="2062641" y="1013060"/>
                </a:lnTo>
                <a:lnTo>
                  <a:pt x="2111821" y="1025720"/>
                </a:lnTo>
                <a:lnTo>
                  <a:pt x="2162601" y="1051050"/>
                </a:lnTo>
                <a:lnTo>
                  <a:pt x="2216541" y="1071620"/>
                </a:lnTo>
                <a:lnTo>
                  <a:pt x="2265731" y="1054210"/>
                </a:lnTo>
                <a:lnTo>
                  <a:pt x="2321261" y="1066870"/>
                </a:lnTo>
                <a:lnTo>
                  <a:pt x="2370451" y="1071620"/>
                </a:lnTo>
                <a:lnTo>
                  <a:pt x="2421221" y="1066870"/>
                </a:lnTo>
                <a:lnTo>
                  <a:pt x="2475171" y="1092200"/>
                </a:lnTo>
                <a:lnTo>
                  <a:pt x="2524351" y="1079540"/>
                </a:lnTo>
                <a:lnTo>
                  <a:pt x="2579881" y="1076370"/>
                </a:lnTo>
                <a:lnTo>
                  <a:pt x="2629071" y="1076370"/>
                </a:lnTo>
                <a:lnTo>
                  <a:pt x="2679841" y="1066870"/>
                </a:lnTo>
                <a:lnTo>
                  <a:pt x="2733791" y="1066870"/>
                </a:lnTo>
                <a:lnTo>
                  <a:pt x="2784561" y="1092200"/>
                </a:lnTo>
                <a:lnTo>
                  <a:pt x="2838511" y="1092200"/>
                </a:lnTo>
                <a:lnTo>
                  <a:pt x="2887691" y="1076370"/>
                </a:lnTo>
                <a:lnTo>
                  <a:pt x="2941641" y="1076370"/>
                </a:lnTo>
                <a:lnTo>
                  <a:pt x="2946401" y="107954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1552099" y="1899056"/>
            <a:ext cx="1895475" cy="1485900"/>
          </a:xfrm>
          <a:custGeom>
            <a:avLst/>
            <a:gdLst/>
            <a:ahLst/>
            <a:cxnLst/>
            <a:rect l="l" t="t" r="r" b="b"/>
            <a:pathLst>
              <a:path w="2527300" h="1981200">
                <a:moveTo>
                  <a:pt x="0" y="0"/>
                </a:moveTo>
                <a:lnTo>
                  <a:pt x="33358" y="163513"/>
                </a:lnTo>
                <a:lnTo>
                  <a:pt x="84190" y="204787"/>
                </a:lnTo>
                <a:lnTo>
                  <a:pt x="138199" y="209550"/>
                </a:lnTo>
                <a:lnTo>
                  <a:pt x="187443" y="460375"/>
                </a:lnTo>
                <a:lnTo>
                  <a:pt x="243040" y="309562"/>
                </a:lnTo>
                <a:lnTo>
                  <a:pt x="292283" y="276225"/>
                </a:lnTo>
                <a:lnTo>
                  <a:pt x="343115" y="342900"/>
                </a:lnTo>
                <a:lnTo>
                  <a:pt x="397124" y="309562"/>
                </a:lnTo>
                <a:lnTo>
                  <a:pt x="446368" y="384175"/>
                </a:lnTo>
                <a:lnTo>
                  <a:pt x="501965" y="409575"/>
                </a:lnTo>
                <a:lnTo>
                  <a:pt x="551209" y="396875"/>
                </a:lnTo>
                <a:lnTo>
                  <a:pt x="602041" y="693738"/>
                </a:lnTo>
                <a:lnTo>
                  <a:pt x="656050" y="514350"/>
                </a:lnTo>
                <a:lnTo>
                  <a:pt x="705293" y="447675"/>
                </a:lnTo>
                <a:lnTo>
                  <a:pt x="760890" y="601663"/>
                </a:lnTo>
                <a:lnTo>
                  <a:pt x="810134" y="619125"/>
                </a:lnTo>
                <a:lnTo>
                  <a:pt x="864143" y="593725"/>
                </a:lnTo>
                <a:lnTo>
                  <a:pt x="914975" y="1266830"/>
                </a:lnTo>
                <a:lnTo>
                  <a:pt x="965807" y="1484310"/>
                </a:lnTo>
                <a:lnTo>
                  <a:pt x="1019820" y="1468440"/>
                </a:lnTo>
                <a:lnTo>
                  <a:pt x="1069060" y="1538290"/>
                </a:lnTo>
                <a:lnTo>
                  <a:pt x="1123070" y="1471610"/>
                </a:lnTo>
                <a:lnTo>
                  <a:pt x="1173900" y="1538290"/>
                </a:lnTo>
                <a:lnTo>
                  <a:pt x="1224730" y="1514480"/>
                </a:lnTo>
                <a:lnTo>
                  <a:pt x="1278740" y="1522410"/>
                </a:lnTo>
                <a:lnTo>
                  <a:pt x="1327980" y="1627190"/>
                </a:lnTo>
                <a:lnTo>
                  <a:pt x="1383580" y="1609730"/>
                </a:lnTo>
                <a:lnTo>
                  <a:pt x="1432830" y="1647830"/>
                </a:lnTo>
                <a:lnTo>
                  <a:pt x="1483660" y="1622430"/>
                </a:lnTo>
                <a:lnTo>
                  <a:pt x="1537670" y="1697040"/>
                </a:lnTo>
                <a:lnTo>
                  <a:pt x="1586910" y="1727200"/>
                </a:lnTo>
                <a:lnTo>
                  <a:pt x="1642510" y="1706560"/>
                </a:lnTo>
                <a:lnTo>
                  <a:pt x="1691750" y="1693860"/>
                </a:lnTo>
                <a:lnTo>
                  <a:pt x="1742580" y="1760541"/>
                </a:lnTo>
                <a:lnTo>
                  <a:pt x="1796591" y="1860551"/>
                </a:lnTo>
                <a:lnTo>
                  <a:pt x="1845831" y="1811341"/>
                </a:lnTo>
                <a:lnTo>
                  <a:pt x="1901431" y="1860551"/>
                </a:lnTo>
                <a:lnTo>
                  <a:pt x="1950681" y="1852611"/>
                </a:lnTo>
                <a:lnTo>
                  <a:pt x="2001511" y="1855791"/>
                </a:lnTo>
                <a:lnTo>
                  <a:pt x="2055521" y="1844681"/>
                </a:lnTo>
                <a:lnTo>
                  <a:pt x="2104761" y="1890711"/>
                </a:lnTo>
                <a:lnTo>
                  <a:pt x="2160361" y="1890711"/>
                </a:lnTo>
                <a:lnTo>
                  <a:pt x="2209601" y="1914531"/>
                </a:lnTo>
                <a:lnTo>
                  <a:pt x="2260431" y="1924051"/>
                </a:lnTo>
                <a:lnTo>
                  <a:pt x="2314441" y="1835151"/>
                </a:lnTo>
                <a:lnTo>
                  <a:pt x="2365271" y="1852611"/>
                </a:lnTo>
                <a:lnTo>
                  <a:pt x="2419281" y="1981201"/>
                </a:lnTo>
                <a:lnTo>
                  <a:pt x="2468531" y="1924051"/>
                </a:lnTo>
                <a:lnTo>
                  <a:pt x="2522531" y="1827211"/>
                </a:lnTo>
                <a:lnTo>
                  <a:pt x="2527301" y="1831971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1547337" y="1894294"/>
            <a:ext cx="1895475" cy="723900"/>
          </a:xfrm>
          <a:custGeom>
            <a:avLst/>
            <a:gdLst/>
            <a:ahLst/>
            <a:cxnLst/>
            <a:rect l="l" t="t" r="r" b="b"/>
            <a:pathLst>
              <a:path w="2527300" h="965200">
                <a:moveTo>
                  <a:pt x="0" y="0"/>
                </a:moveTo>
                <a:lnTo>
                  <a:pt x="28646" y="99521"/>
                </a:lnTo>
                <a:lnTo>
                  <a:pt x="79575" y="112159"/>
                </a:lnTo>
                <a:lnTo>
                  <a:pt x="133686" y="132695"/>
                </a:lnTo>
                <a:lnTo>
                  <a:pt x="183022" y="175347"/>
                </a:lnTo>
                <a:lnTo>
                  <a:pt x="238725" y="208521"/>
                </a:lnTo>
                <a:lnTo>
                  <a:pt x="288061" y="142173"/>
                </a:lnTo>
                <a:lnTo>
                  <a:pt x="338989" y="323839"/>
                </a:lnTo>
                <a:lnTo>
                  <a:pt x="393100" y="233797"/>
                </a:lnTo>
                <a:lnTo>
                  <a:pt x="442437" y="287507"/>
                </a:lnTo>
                <a:lnTo>
                  <a:pt x="498139" y="279608"/>
                </a:lnTo>
                <a:lnTo>
                  <a:pt x="547475" y="315941"/>
                </a:lnTo>
                <a:lnTo>
                  <a:pt x="598404" y="428100"/>
                </a:lnTo>
                <a:lnTo>
                  <a:pt x="652514" y="382289"/>
                </a:lnTo>
                <a:lnTo>
                  <a:pt x="701851" y="387028"/>
                </a:lnTo>
                <a:lnTo>
                  <a:pt x="757553" y="461274"/>
                </a:lnTo>
                <a:lnTo>
                  <a:pt x="806890" y="216420"/>
                </a:lnTo>
                <a:lnTo>
                  <a:pt x="861001" y="503926"/>
                </a:lnTo>
                <a:lnTo>
                  <a:pt x="911929" y="853041"/>
                </a:lnTo>
                <a:lnTo>
                  <a:pt x="962857" y="894113"/>
                </a:lnTo>
                <a:lnTo>
                  <a:pt x="1016970" y="911490"/>
                </a:lnTo>
                <a:lnTo>
                  <a:pt x="1066300" y="924128"/>
                </a:lnTo>
                <a:lnTo>
                  <a:pt x="1120410" y="932026"/>
                </a:lnTo>
                <a:lnTo>
                  <a:pt x="1171340" y="903591"/>
                </a:lnTo>
                <a:lnTo>
                  <a:pt x="1222270" y="878316"/>
                </a:lnTo>
                <a:lnTo>
                  <a:pt x="1276380" y="903591"/>
                </a:lnTo>
                <a:lnTo>
                  <a:pt x="1325720" y="939925"/>
                </a:lnTo>
                <a:lnTo>
                  <a:pt x="1381420" y="906751"/>
                </a:lnTo>
                <a:lnTo>
                  <a:pt x="1430760" y="927287"/>
                </a:lnTo>
                <a:lnTo>
                  <a:pt x="1481690" y="944664"/>
                </a:lnTo>
                <a:lnTo>
                  <a:pt x="1535800" y="932026"/>
                </a:lnTo>
                <a:lnTo>
                  <a:pt x="1585130" y="881476"/>
                </a:lnTo>
                <a:lnTo>
                  <a:pt x="1640840" y="894113"/>
                </a:lnTo>
                <a:lnTo>
                  <a:pt x="1690170" y="906751"/>
                </a:lnTo>
                <a:lnTo>
                  <a:pt x="1741100" y="944664"/>
                </a:lnTo>
                <a:lnTo>
                  <a:pt x="1795211" y="960461"/>
                </a:lnTo>
                <a:lnTo>
                  <a:pt x="1844551" y="936765"/>
                </a:lnTo>
                <a:lnTo>
                  <a:pt x="1900251" y="952562"/>
                </a:lnTo>
                <a:lnTo>
                  <a:pt x="1949591" y="965200"/>
                </a:lnTo>
                <a:lnTo>
                  <a:pt x="2000511" y="965200"/>
                </a:lnTo>
                <a:lnTo>
                  <a:pt x="2054621" y="960461"/>
                </a:lnTo>
                <a:lnTo>
                  <a:pt x="2103961" y="949403"/>
                </a:lnTo>
                <a:lnTo>
                  <a:pt x="2159661" y="949403"/>
                </a:lnTo>
                <a:lnTo>
                  <a:pt x="2209001" y="939925"/>
                </a:lnTo>
                <a:lnTo>
                  <a:pt x="2259931" y="936765"/>
                </a:lnTo>
                <a:lnTo>
                  <a:pt x="2314041" y="936765"/>
                </a:lnTo>
                <a:lnTo>
                  <a:pt x="2364971" y="949403"/>
                </a:lnTo>
                <a:lnTo>
                  <a:pt x="2419081" y="949403"/>
                </a:lnTo>
                <a:lnTo>
                  <a:pt x="2468411" y="944664"/>
                </a:lnTo>
                <a:lnTo>
                  <a:pt x="2522531" y="927287"/>
                </a:lnTo>
                <a:lnTo>
                  <a:pt x="2527301" y="93202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1704499" y="1899057"/>
            <a:ext cx="1743075" cy="1209675"/>
          </a:xfrm>
          <a:custGeom>
            <a:avLst/>
            <a:gdLst/>
            <a:ahLst/>
            <a:cxnLst/>
            <a:rect l="l" t="t" r="r" b="b"/>
            <a:pathLst>
              <a:path w="2324100" h="1612900">
                <a:moveTo>
                  <a:pt x="0" y="0"/>
                </a:moveTo>
                <a:lnTo>
                  <a:pt x="33451" y="142036"/>
                </a:lnTo>
                <a:lnTo>
                  <a:pt x="82832" y="58392"/>
                </a:lnTo>
                <a:lnTo>
                  <a:pt x="133807" y="178334"/>
                </a:lnTo>
                <a:lnTo>
                  <a:pt x="187967" y="124676"/>
                </a:lnTo>
                <a:lnTo>
                  <a:pt x="237348" y="369294"/>
                </a:lnTo>
                <a:lnTo>
                  <a:pt x="293101" y="17359"/>
                </a:lnTo>
                <a:lnTo>
                  <a:pt x="342482" y="378763"/>
                </a:lnTo>
                <a:lnTo>
                  <a:pt x="393456" y="399279"/>
                </a:lnTo>
                <a:lnTo>
                  <a:pt x="447616" y="149927"/>
                </a:lnTo>
                <a:lnTo>
                  <a:pt x="496997" y="303011"/>
                </a:lnTo>
                <a:lnTo>
                  <a:pt x="552750" y="345621"/>
                </a:lnTo>
                <a:lnTo>
                  <a:pt x="602131" y="374029"/>
                </a:lnTo>
                <a:lnTo>
                  <a:pt x="656292" y="149927"/>
                </a:lnTo>
                <a:lnTo>
                  <a:pt x="707266" y="913766"/>
                </a:lnTo>
                <a:lnTo>
                  <a:pt x="758240" y="1088940"/>
                </a:lnTo>
                <a:lnTo>
                  <a:pt x="812400" y="1043180"/>
                </a:lnTo>
                <a:lnTo>
                  <a:pt x="861781" y="1129980"/>
                </a:lnTo>
                <a:lnTo>
                  <a:pt x="915941" y="1188370"/>
                </a:lnTo>
                <a:lnTo>
                  <a:pt x="966915" y="1188370"/>
                </a:lnTo>
                <a:lnTo>
                  <a:pt x="1017890" y="1251500"/>
                </a:lnTo>
                <a:lnTo>
                  <a:pt x="1072050" y="1272010"/>
                </a:lnTo>
                <a:lnTo>
                  <a:pt x="1121430" y="1159960"/>
                </a:lnTo>
                <a:lnTo>
                  <a:pt x="1177180" y="1254650"/>
                </a:lnTo>
                <a:lnTo>
                  <a:pt x="1226560" y="1309890"/>
                </a:lnTo>
                <a:lnTo>
                  <a:pt x="1277540" y="1267280"/>
                </a:lnTo>
                <a:lnTo>
                  <a:pt x="1331700" y="1259390"/>
                </a:lnTo>
                <a:lnTo>
                  <a:pt x="1381080" y="1259390"/>
                </a:lnTo>
                <a:lnTo>
                  <a:pt x="1436830" y="1330410"/>
                </a:lnTo>
                <a:lnTo>
                  <a:pt x="1486210" y="1305160"/>
                </a:lnTo>
                <a:lnTo>
                  <a:pt x="1537190" y="1434570"/>
                </a:lnTo>
                <a:lnTo>
                  <a:pt x="1591350" y="1567130"/>
                </a:lnTo>
                <a:lnTo>
                  <a:pt x="1640730" y="1521370"/>
                </a:lnTo>
                <a:lnTo>
                  <a:pt x="1696480" y="1500850"/>
                </a:lnTo>
                <a:lnTo>
                  <a:pt x="1745860" y="1571870"/>
                </a:lnTo>
                <a:lnTo>
                  <a:pt x="1796841" y="1562400"/>
                </a:lnTo>
                <a:lnTo>
                  <a:pt x="1851001" y="1533990"/>
                </a:lnTo>
                <a:lnTo>
                  <a:pt x="1900381" y="1508740"/>
                </a:lnTo>
                <a:lnTo>
                  <a:pt x="1956131" y="1467710"/>
                </a:lnTo>
                <a:lnTo>
                  <a:pt x="2005511" y="1571870"/>
                </a:lnTo>
                <a:lnTo>
                  <a:pt x="2056491" y="1546620"/>
                </a:lnTo>
                <a:lnTo>
                  <a:pt x="2110651" y="1508740"/>
                </a:lnTo>
                <a:lnTo>
                  <a:pt x="2161621" y="1612900"/>
                </a:lnTo>
                <a:lnTo>
                  <a:pt x="2215781" y="1605010"/>
                </a:lnTo>
                <a:lnTo>
                  <a:pt x="2265161" y="1549770"/>
                </a:lnTo>
                <a:lnTo>
                  <a:pt x="2319321" y="1526100"/>
                </a:lnTo>
                <a:lnTo>
                  <a:pt x="2324101" y="153399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1804512" y="1894295"/>
            <a:ext cx="1638300" cy="561975"/>
          </a:xfrm>
          <a:custGeom>
            <a:avLst/>
            <a:gdLst/>
            <a:ahLst/>
            <a:cxnLst/>
            <a:rect l="l" t="t" r="r" b="b"/>
            <a:pathLst>
              <a:path w="2184400" h="749300">
                <a:moveTo>
                  <a:pt x="0" y="0"/>
                </a:moveTo>
                <a:lnTo>
                  <a:pt x="0" y="7904"/>
                </a:lnTo>
                <a:lnTo>
                  <a:pt x="54014" y="20550"/>
                </a:lnTo>
                <a:lnTo>
                  <a:pt x="103262" y="211827"/>
                </a:lnTo>
                <a:lnTo>
                  <a:pt x="158865" y="37939"/>
                </a:lnTo>
                <a:lnTo>
                  <a:pt x="208114" y="4742"/>
                </a:lnTo>
                <a:lnTo>
                  <a:pt x="258951" y="175469"/>
                </a:lnTo>
                <a:lnTo>
                  <a:pt x="312965" y="158080"/>
                </a:lnTo>
                <a:lnTo>
                  <a:pt x="362213" y="208666"/>
                </a:lnTo>
                <a:lnTo>
                  <a:pt x="417816" y="216570"/>
                </a:lnTo>
                <a:lnTo>
                  <a:pt x="467065" y="183373"/>
                </a:lnTo>
                <a:lnTo>
                  <a:pt x="521079" y="145434"/>
                </a:lnTo>
                <a:lnTo>
                  <a:pt x="571916" y="591220"/>
                </a:lnTo>
                <a:lnTo>
                  <a:pt x="622752" y="624417"/>
                </a:lnTo>
                <a:lnTo>
                  <a:pt x="676767" y="654452"/>
                </a:lnTo>
                <a:lnTo>
                  <a:pt x="726015" y="665517"/>
                </a:lnTo>
                <a:lnTo>
                  <a:pt x="780029" y="687649"/>
                </a:lnTo>
                <a:lnTo>
                  <a:pt x="830866" y="687649"/>
                </a:lnTo>
                <a:lnTo>
                  <a:pt x="881703" y="708199"/>
                </a:lnTo>
                <a:lnTo>
                  <a:pt x="935718" y="703457"/>
                </a:lnTo>
                <a:lnTo>
                  <a:pt x="984966" y="657613"/>
                </a:lnTo>
                <a:lnTo>
                  <a:pt x="1040570" y="678164"/>
                </a:lnTo>
                <a:lnTo>
                  <a:pt x="1089820" y="716103"/>
                </a:lnTo>
                <a:lnTo>
                  <a:pt x="1140650" y="711361"/>
                </a:lnTo>
                <a:lnTo>
                  <a:pt x="1194670" y="687649"/>
                </a:lnTo>
                <a:lnTo>
                  <a:pt x="1243920" y="700295"/>
                </a:lnTo>
                <a:lnTo>
                  <a:pt x="1299520" y="687649"/>
                </a:lnTo>
                <a:lnTo>
                  <a:pt x="1348770" y="654452"/>
                </a:lnTo>
                <a:lnTo>
                  <a:pt x="1399600" y="716103"/>
                </a:lnTo>
                <a:lnTo>
                  <a:pt x="1453620" y="733492"/>
                </a:lnTo>
                <a:lnTo>
                  <a:pt x="1502870" y="736653"/>
                </a:lnTo>
                <a:lnTo>
                  <a:pt x="1558470" y="711361"/>
                </a:lnTo>
                <a:lnTo>
                  <a:pt x="1607720" y="736653"/>
                </a:lnTo>
                <a:lnTo>
                  <a:pt x="1658560" y="736653"/>
                </a:lnTo>
                <a:lnTo>
                  <a:pt x="1712570" y="720846"/>
                </a:lnTo>
                <a:lnTo>
                  <a:pt x="1761821" y="741396"/>
                </a:lnTo>
                <a:lnTo>
                  <a:pt x="1817421" y="749300"/>
                </a:lnTo>
                <a:lnTo>
                  <a:pt x="1866671" y="733492"/>
                </a:lnTo>
                <a:lnTo>
                  <a:pt x="1917511" y="728750"/>
                </a:lnTo>
                <a:lnTo>
                  <a:pt x="1971521" y="728750"/>
                </a:lnTo>
                <a:lnTo>
                  <a:pt x="2022361" y="724007"/>
                </a:lnTo>
                <a:lnTo>
                  <a:pt x="2076371" y="736653"/>
                </a:lnTo>
                <a:lnTo>
                  <a:pt x="2125621" y="736653"/>
                </a:lnTo>
                <a:lnTo>
                  <a:pt x="2179631" y="733492"/>
                </a:lnTo>
                <a:lnTo>
                  <a:pt x="2184401" y="736653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 txBox="1"/>
          <p:nvPr/>
        </p:nvSpPr>
        <p:spPr>
          <a:xfrm>
            <a:off x="1996814" y="3528491"/>
            <a:ext cx="384334" cy="20197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0006">
              <a:lnSpc>
                <a:spcPts val="724"/>
              </a:lnSpc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3</a:t>
            </a:r>
            <a:endParaRPr sz="675">
              <a:latin typeface="Times New Roman"/>
              <a:cs typeface="Times New Roman"/>
            </a:endParaRPr>
          </a:p>
          <a:p>
            <a:pPr marL="9525">
              <a:lnSpc>
                <a:spcPts val="814"/>
              </a:lnSpc>
            </a:pPr>
            <a:r>
              <a:rPr sz="750" spc="-7" dirty="0">
                <a:latin typeface="Times New Roman"/>
                <a:cs typeface="Times New Roman"/>
              </a:rPr>
              <a:t>iter.</a:t>
            </a:r>
            <a:r>
              <a:rPr sz="750" spc="-38" dirty="0">
                <a:latin typeface="Times New Roman"/>
                <a:cs typeface="Times New Roman"/>
              </a:rPr>
              <a:t> </a:t>
            </a:r>
            <a:r>
              <a:rPr sz="750" spc="-15" dirty="0">
                <a:latin typeface="Times New Roman"/>
                <a:cs typeface="Times New Roman"/>
              </a:rPr>
              <a:t>(1e4)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29046" y="2532956"/>
            <a:ext cx="115416" cy="3652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893"/>
              </a:lnSpc>
            </a:pPr>
            <a:r>
              <a:rPr sz="750" spc="-19" dirty="0">
                <a:latin typeface="Times New Roman"/>
                <a:cs typeface="Times New Roman"/>
              </a:rPr>
              <a:t>error</a:t>
            </a:r>
            <a:r>
              <a:rPr sz="750" spc="38" dirty="0">
                <a:latin typeface="Times New Roman"/>
                <a:cs typeface="Times New Roman"/>
              </a:rPr>
              <a:t> </a:t>
            </a:r>
            <a:r>
              <a:rPr sz="750" spc="-19" dirty="0">
                <a:latin typeface="Times New Roman"/>
                <a:cs typeface="Times New Roman"/>
              </a:rPr>
              <a:t>(%)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75837" y="3094445"/>
            <a:ext cx="447675" cy="419100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/>
          <p:nvPr/>
        </p:nvSpPr>
        <p:spPr>
          <a:xfrm>
            <a:off x="980599" y="3099207"/>
            <a:ext cx="447675" cy="419100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980599" y="30992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/>
          <p:nvPr/>
        </p:nvSpPr>
        <p:spPr>
          <a:xfrm>
            <a:off x="980599" y="35183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/>
          <p:nvPr/>
        </p:nvSpPr>
        <p:spPr>
          <a:xfrm>
            <a:off x="1428274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/>
          <p:nvPr/>
        </p:nvSpPr>
        <p:spPr>
          <a:xfrm>
            <a:off x="980599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7"/>
          <p:cNvSpPr/>
          <p:nvPr/>
        </p:nvSpPr>
        <p:spPr>
          <a:xfrm>
            <a:off x="980599" y="35183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980599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980599" y="30992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/>
          <p:nvPr/>
        </p:nvSpPr>
        <p:spPr>
          <a:xfrm>
            <a:off x="980599" y="35183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51"/>
          <p:cNvSpPr/>
          <p:nvPr/>
        </p:nvSpPr>
        <p:spPr>
          <a:xfrm>
            <a:off x="1428274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/>
          <p:nvPr/>
        </p:nvSpPr>
        <p:spPr>
          <a:xfrm>
            <a:off x="980599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53"/>
          <p:cNvSpPr/>
          <p:nvPr/>
        </p:nvSpPr>
        <p:spPr>
          <a:xfrm>
            <a:off x="994887" y="3151594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/>
          <p:nvPr/>
        </p:nvSpPr>
        <p:spPr>
          <a:xfrm>
            <a:off x="994887" y="325636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5"/>
          <p:cNvSpPr/>
          <p:nvPr/>
        </p:nvSpPr>
        <p:spPr>
          <a:xfrm>
            <a:off x="994887" y="335161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6"/>
          <p:cNvSpPr txBox="1"/>
          <p:nvPr/>
        </p:nvSpPr>
        <p:spPr>
          <a:xfrm>
            <a:off x="1126464" y="3102245"/>
            <a:ext cx="333851" cy="4257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525" marR="3810" algn="just">
              <a:lnSpc>
                <a:spcPts val="788"/>
              </a:lnSpc>
              <a:spcBef>
                <a:spcPts val="120"/>
              </a:spcBef>
            </a:pPr>
            <a:r>
              <a:rPr sz="675" spc="38" dirty="0">
                <a:latin typeface="Times New Roman"/>
                <a:cs typeface="Times New Roman"/>
              </a:rPr>
              <a:t>pl</a:t>
            </a:r>
            <a:r>
              <a:rPr sz="675" dirty="0">
                <a:latin typeface="Times New Roman"/>
                <a:cs typeface="Times New Roman"/>
              </a:rPr>
              <a:t>a</a:t>
            </a:r>
            <a:r>
              <a:rPr sz="675" spc="38" dirty="0">
                <a:latin typeface="Times New Roman"/>
                <a:cs typeface="Times New Roman"/>
              </a:rPr>
              <a:t>i</a:t>
            </a:r>
            <a:r>
              <a:rPr sz="675" spc="34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20  pl</a:t>
            </a:r>
            <a:r>
              <a:rPr sz="675" dirty="0">
                <a:latin typeface="Times New Roman"/>
                <a:cs typeface="Times New Roman"/>
              </a:rPr>
              <a:t>a</a:t>
            </a:r>
            <a:r>
              <a:rPr sz="675" spc="38" dirty="0">
                <a:latin typeface="Times New Roman"/>
                <a:cs typeface="Times New Roman"/>
              </a:rPr>
              <a:t>i</a:t>
            </a:r>
            <a:r>
              <a:rPr sz="675" spc="34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32  pl</a:t>
            </a:r>
            <a:r>
              <a:rPr sz="675" dirty="0">
                <a:latin typeface="Times New Roman"/>
                <a:cs typeface="Times New Roman"/>
              </a:rPr>
              <a:t>a</a:t>
            </a:r>
            <a:r>
              <a:rPr sz="675" spc="38" dirty="0">
                <a:latin typeface="Times New Roman"/>
                <a:cs typeface="Times New Roman"/>
              </a:rPr>
              <a:t>i</a:t>
            </a:r>
            <a:r>
              <a:rPr sz="675" spc="34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44  pl</a:t>
            </a:r>
            <a:r>
              <a:rPr sz="675" dirty="0">
                <a:latin typeface="Times New Roman"/>
                <a:cs typeface="Times New Roman"/>
              </a:rPr>
              <a:t>a</a:t>
            </a:r>
            <a:r>
              <a:rPr sz="675" spc="38" dirty="0">
                <a:latin typeface="Times New Roman"/>
                <a:cs typeface="Times New Roman"/>
              </a:rPr>
              <a:t>i</a:t>
            </a:r>
            <a:r>
              <a:rPr sz="675" spc="34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56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94887" y="344686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58"/>
          <p:cNvSpPr/>
          <p:nvPr/>
        </p:nvSpPr>
        <p:spPr>
          <a:xfrm>
            <a:off x="3495199" y="2696635"/>
            <a:ext cx="298132" cy="141446"/>
          </a:xfrm>
          <a:custGeom>
            <a:avLst/>
            <a:gdLst/>
            <a:ahLst/>
            <a:cxnLst/>
            <a:rect l="l" t="t" r="r" b="b"/>
            <a:pathLst>
              <a:path w="397510" h="188594">
                <a:moveTo>
                  <a:pt x="202222" y="0"/>
                </a:moveTo>
                <a:lnTo>
                  <a:pt x="0" y="66865"/>
                </a:lnTo>
                <a:lnTo>
                  <a:pt x="174828" y="188518"/>
                </a:lnTo>
                <a:lnTo>
                  <a:pt x="142062" y="119595"/>
                </a:lnTo>
                <a:lnTo>
                  <a:pt x="396906" y="119595"/>
                </a:lnTo>
                <a:lnTo>
                  <a:pt x="370332" y="88595"/>
                </a:lnTo>
                <a:lnTo>
                  <a:pt x="151193" y="56756"/>
                </a:lnTo>
                <a:lnTo>
                  <a:pt x="202222" y="0"/>
                </a:lnTo>
                <a:close/>
              </a:path>
              <a:path w="397510" h="188594">
                <a:moveTo>
                  <a:pt x="396906" y="119595"/>
                </a:moveTo>
                <a:lnTo>
                  <a:pt x="142062" y="119595"/>
                </a:lnTo>
                <a:lnTo>
                  <a:pt x="361188" y="151434"/>
                </a:lnTo>
                <a:lnTo>
                  <a:pt x="373780" y="150740"/>
                </a:lnTo>
                <a:lnTo>
                  <a:pt x="384746" y="145459"/>
                </a:lnTo>
                <a:lnTo>
                  <a:pt x="392931" y="136454"/>
                </a:lnTo>
                <a:lnTo>
                  <a:pt x="397179" y="124587"/>
                </a:lnTo>
                <a:lnTo>
                  <a:pt x="396906" y="119595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9" name="object 59"/>
          <p:cNvSpPr/>
          <p:nvPr/>
        </p:nvSpPr>
        <p:spPr>
          <a:xfrm>
            <a:off x="3495199" y="2563359"/>
            <a:ext cx="298132" cy="138112"/>
          </a:xfrm>
          <a:custGeom>
            <a:avLst/>
            <a:gdLst/>
            <a:ahLst/>
            <a:cxnLst/>
            <a:rect l="l" t="t" r="r" b="b"/>
            <a:pathLst>
              <a:path w="397510" h="184150">
                <a:moveTo>
                  <a:pt x="158178" y="0"/>
                </a:moveTo>
                <a:lnTo>
                  <a:pt x="0" y="142621"/>
                </a:lnTo>
                <a:lnTo>
                  <a:pt x="209003" y="183591"/>
                </a:lnTo>
                <a:lnTo>
                  <a:pt x="151269" y="133692"/>
                </a:lnTo>
                <a:lnTo>
                  <a:pt x="372304" y="72491"/>
                </a:lnTo>
                <a:lnTo>
                  <a:pt x="134327" y="72491"/>
                </a:lnTo>
                <a:lnTo>
                  <a:pt x="158178" y="0"/>
                </a:lnTo>
                <a:close/>
              </a:path>
              <a:path w="397510" h="184150">
                <a:moveTo>
                  <a:pt x="369867" y="9872"/>
                </a:moveTo>
                <a:lnTo>
                  <a:pt x="357289" y="10769"/>
                </a:lnTo>
                <a:lnTo>
                  <a:pt x="134327" y="72491"/>
                </a:lnTo>
                <a:lnTo>
                  <a:pt x="372304" y="72491"/>
                </a:lnTo>
                <a:lnTo>
                  <a:pt x="374230" y="71958"/>
                </a:lnTo>
                <a:lnTo>
                  <a:pt x="385477" y="66259"/>
                </a:lnTo>
                <a:lnTo>
                  <a:pt x="393388" y="57011"/>
                </a:lnTo>
                <a:lnTo>
                  <a:pt x="397251" y="45470"/>
                </a:lnTo>
                <a:lnTo>
                  <a:pt x="396354" y="32893"/>
                </a:lnTo>
                <a:lnTo>
                  <a:pt x="390655" y="21645"/>
                </a:lnTo>
                <a:lnTo>
                  <a:pt x="381407" y="13735"/>
                </a:lnTo>
                <a:lnTo>
                  <a:pt x="369867" y="9872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0" name="object 60"/>
          <p:cNvSpPr/>
          <p:nvPr/>
        </p:nvSpPr>
        <p:spPr>
          <a:xfrm>
            <a:off x="3495199" y="2380155"/>
            <a:ext cx="298132" cy="169545"/>
          </a:xfrm>
          <a:custGeom>
            <a:avLst/>
            <a:gdLst/>
            <a:ahLst/>
            <a:cxnLst/>
            <a:rect l="l" t="t" r="r" b="b"/>
            <a:pathLst>
              <a:path w="397510" h="226060">
                <a:moveTo>
                  <a:pt x="123571" y="52412"/>
                </a:moveTo>
                <a:lnTo>
                  <a:pt x="0" y="225894"/>
                </a:lnTo>
                <a:lnTo>
                  <a:pt x="212915" y="220662"/>
                </a:lnTo>
                <a:lnTo>
                  <a:pt x="145745" y="184429"/>
                </a:lnTo>
                <a:lnTo>
                  <a:pt x="251351" y="128346"/>
                </a:lnTo>
                <a:lnTo>
                  <a:pt x="115963" y="128346"/>
                </a:lnTo>
                <a:lnTo>
                  <a:pt x="123571" y="52412"/>
                </a:lnTo>
                <a:close/>
              </a:path>
              <a:path w="397510" h="226060">
                <a:moveTo>
                  <a:pt x="362953" y="0"/>
                </a:moveTo>
                <a:lnTo>
                  <a:pt x="358838" y="368"/>
                </a:lnTo>
                <a:lnTo>
                  <a:pt x="354736" y="1536"/>
                </a:lnTo>
                <a:lnTo>
                  <a:pt x="115963" y="128346"/>
                </a:lnTo>
                <a:lnTo>
                  <a:pt x="251351" y="128346"/>
                </a:lnTo>
                <a:lnTo>
                  <a:pt x="380657" y="59677"/>
                </a:lnTo>
                <a:lnTo>
                  <a:pt x="390399" y="51675"/>
                </a:lnTo>
                <a:lnTo>
                  <a:pt x="396120" y="40932"/>
                </a:lnTo>
                <a:lnTo>
                  <a:pt x="397396" y="28827"/>
                </a:lnTo>
                <a:lnTo>
                  <a:pt x="393801" y="16738"/>
                </a:lnTo>
                <a:lnTo>
                  <a:pt x="388110" y="9074"/>
                </a:lnTo>
                <a:lnTo>
                  <a:pt x="380682" y="3611"/>
                </a:lnTo>
                <a:lnTo>
                  <a:pt x="372102" y="527"/>
                </a:lnTo>
                <a:lnTo>
                  <a:pt x="362953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1" name="object 61"/>
          <p:cNvSpPr txBox="1"/>
          <p:nvPr/>
        </p:nvSpPr>
        <p:spPr>
          <a:xfrm>
            <a:off x="3844680" y="1972458"/>
            <a:ext cx="593408" cy="90031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525" marR="3810" algn="just">
              <a:lnSpc>
                <a:spcPct val="107700"/>
              </a:lnSpc>
              <a:spcBef>
                <a:spcPts val="150"/>
              </a:spcBef>
            </a:pPr>
            <a:r>
              <a:rPr sz="1350" spc="-38" dirty="0">
                <a:latin typeface="Trebuchet MS"/>
                <a:cs typeface="Trebuchet MS"/>
              </a:rPr>
              <a:t>56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49" dirty="0">
                <a:latin typeface="Trebuchet MS"/>
                <a:cs typeface="Trebuchet MS"/>
              </a:rPr>
              <a:t>r  </a:t>
            </a:r>
            <a:r>
              <a:rPr sz="1350" spc="-38" dirty="0">
                <a:latin typeface="Trebuchet MS"/>
                <a:cs typeface="Trebuchet MS"/>
              </a:rPr>
              <a:t>44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49" dirty="0">
                <a:latin typeface="Trebuchet MS"/>
                <a:cs typeface="Trebuchet MS"/>
              </a:rPr>
              <a:t>r  </a:t>
            </a:r>
            <a:r>
              <a:rPr sz="1350" spc="-38" dirty="0">
                <a:latin typeface="Trebuchet MS"/>
                <a:cs typeface="Trebuchet MS"/>
              </a:rPr>
              <a:t>32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49" dirty="0">
                <a:latin typeface="Trebuchet MS"/>
                <a:cs typeface="Trebuchet MS"/>
              </a:rPr>
              <a:t>r  </a:t>
            </a:r>
            <a:r>
              <a:rPr sz="1350" spc="-38" dirty="0">
                <a:latin typeface="Trebuchet MS"/>
                <a:cs typeface="Trebuchet MS"/>
              </a:rPr>
              <a:t>20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56" dirty="0">
                <a:latin typeface="Trebuchet MS"/>
                <a:cs typeface="Trebuchet MS"/>
              </a:rPr>
              <a:t>r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495199" y="2150917"/>
            <a:ext cx="298132" cy="240982"/>
          </a:xfrm>
          <a:custGeom>
            <a:avLst/>
            <a:gdLst/>
            <a:ahLst/>
            <a:cxnLst/>
            <a:rect l="l" t="t" r="r" b="b"/>
            <a:pathLst>
              <a:path w="397510" h="321310">
                <a:moveTo>
                  <a:pt x="90563" y="128269"/>
                </a:moveTo>
                <a:lnTo>
                  <a:pt x="0" y="321043"/>
                </a:lnTo>
                <a:lnTo>
                  <a:pt x="208559" y="277837"/>
                </a:lnTo>
                <a:lnTo>
                  <a:pt x="135991" y="254203"/>
                </a:lnTo>
                <a:lnTo>
                  <a:pt x="199189" y="204342"/>
                </a:lnTo>
                <a:lnTo>
                  <a:pt x="96659" y="204342"/>
                </a:lnTo>
                <a:lnTo>
                  <a:pt x="90563" y="128269"/>
                </a:lnTo>
                <a:close/>
              </a:path>
              <a:path w="397510" h="321310">
                <a:moveTo>
                  <a:pt x="361403" y="0"/>
                </a:moveTo>
                <a:lnTo>
                  <a:pt x="352971" y="2133"/>
                </a:lnTo>
                <a:lnTo>
                  <a:pt x="96659" y="204342"/>
                </a:lnTo>
                <a:lnTo>
                  <a:pt x="199189" y="204342"/>
                </a:lnTo>
                <a:lnTo>
                  <a:pt x="385419" y="57416"/>
                </a:lnTo>
                <a:lnTo>
                  <a:pt x="393577" y="47804"/>
                </a:lnTo>
                <a:lnTo>
                  <a:pt x="397289" y="36212"/>
                </a:lnTo>
                <a:lnTo>
                  <a:pt x="396383" y="24075"/>
                </a:lnTo>
                <a:lnTo>
                  <a:pt x="390690" y="12826"/>
                </a:lnTo>
                <a:lnTo>
                  <a:pt x="385254" y="5943"/>
                </a:lnTo>
                <a:lnTo>
                  <a:pt x="377545" y="1904"/>
                </a:lnTo>
                <a:lnTo>
                  <a:pt x="36140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3" name="object 63"/>
          <p:cNvSpPr txBox="1"/>
          <p:nvPr/>
        </p:nvSpPr>
        <p:spPr>
          <a:xfrm>
            <a:off x="1446764" y="1596563"/>
            <a:ext cx="138302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94" dirty="0">
                <a:solidFill>
                  <a:srgbClr val="7F7F7F"/>
                </a:solidFill>
                <a:latin typeface="Trebuchet MS"/>
                <a:cs typeface="Trebuchet MS"/>
              </a:rPr>
              <a:t>CIFAR-10 </a:t>
            </a:r>
            <a:r>
              <a:rPr sz="1350" b="1" spc="-75" dirty="0">
                <a:solidFill>
                  <a:srgbClr val="7F7F7F"/>
                </a:solidFill>
                <a:latin typeface="Trebuchet MS"/>
                <a:cs typeface="Trebuchet MS"/>
              </a:rPr>
              <a:t>plain</a:t>
            </a:r>
            <a:r>
              <a:rPr sz="1350" b="1" spc="-21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350" b="1" spc="-71" dirty="0">
                <a:solidFill>
                  <a:srgbClr val="7F7F7F"/>
                </a:solidFill>
                <a:latin typeface="Trebuchet MS"/>
                <a:cs typeface="Trebuchet MS"/>
              </a:rPr>
              <a:t>nets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971574" y="3527831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5" name="object 65"/>
          <p:cNvSpPr/>
          <p:nvPr/>
        </p:nvSpPr>
        <p:spPr>
          <a:xfrm>
            <a:off x="4971574" y="3118256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6" name="object 66"/>
          <p:cNvSpPr/>
          <p:nvPr/>
        </p:nvSpPr>
        <p:spPr>
          <a:xfrm>
            <a:off x="4971574" y="2708682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7" name="object 67"/>
          <p:cNvSpPr/>
          <p:nvPr/>
        </p:nvSpPr>
        <p:spPr>
          <a:xfrm>
            <a:off x="4971574" y="1899056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8" name="object 68"/>
          <p:cNvSpPr/>
          <p:nvPr/>
        </p:nvSpPr>
        <p:spPr>
          <a:xfrm>
            <a:off x="4971574" y="3527831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9" name="object 69"/>
          <p:cNvSpPr/>
          <p:nvPr/>
        </p:nvSpPr>
        <p:spPr>
          <a:xfrm>
            <a:off x="4971574" y="1899055"/>
            <a:ext cx="0" cy="1628775"/>
          </a:xfrm>
          <a:custGeom>
            <a:avLst/>
            <a:gdLst/>
            <a:ahLst/>
            <a:cxnLst/>
            <a:rect l="l" t="t" r="r" b="b"/>
            <a:pathLst>
              <a:path h="2171700">
                <a:moveTo>
                  <a:pt x="0" y="2171701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0" name="object 70"/>
          <p:cNvSpPr/>
          <p:nvPr/>
        </p:nvSpPr>
        <p:spPr>
          <a:xfrm>
            <a:off x="4971574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1" name="object 71"/>
          <p:cNvSpPr txBox="1"/>
          <p:nvPr/>
        </p:nvSpPr>
        <p:spPr>
          <a:xfrm>
            <a:off x="4938808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362099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3" name="object 73"/>
          <p:cNvSpPr txBox="1"/>
          <p:nvPr/>
        </p:nvSpPr>
        <p:spPr>
          <a:xfrm>
            <a:off x="5328323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1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752624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5" name="object 75"/>
          <p:cNvSpPr txBox="1"/>
          <p:nvPr/>
        </p:nvSpPr>
        <p:spPr>
          <a:xfrm>
            <a:off x="5716714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2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143149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7" name="object 77"/>
          <p:cNvSpPr/>
          <p:nvPr/>
        </p:nvSpPr>
        <p:spPr>
          <a:xfrm>
            <a:off x="6524149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8" name="object 78"/>
          <p:cNvSpPr txBox="1"/>
          <p:nvPr/>
        </p:nvSpPr>
        <p:spPr>
          <a:xfrm>
            <a:off x="6494622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4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914674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0" name="object 80"/>
          <p:cNvSpPr txBox="1"/>
          <p:nvPr/>
        </p:nvSpPr>
        <p:spPr>
          <a:xfrm>
            <a:off x="6884127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5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305199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2" name="object 82"/>
          <p:cNvSpPr txBox="1"/>
          <p:nvPr/>
        </p:nvSpPr>
        <p:spPr>
          <a:xfrm>
            <a:off x="7272528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6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971575" y="3527831"/>
            <a:ext cx="1905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4" name="object 84"/>
          <p:cNvSpPr txBox="1"/>
          <p:nvPr/>
        </p:nvSpPr>
        <p:spPr>
          <a:xfrm>
            <a:off x="4904413" y="3472217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971575" y="3118256"/>
            <a:ext cx="1905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6" name="object 86"/>
          <p:cNvSpPr txBox="1"/>
          <p:nvPr/>
        </p:nvSpPr>
        <p:spPr>
          <a:xfrm>
            <a:off x="4904413" y="3062738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5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971575" y="2708682"/>
            <a:ext cx="1905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8" name="object 88"/>
          <p:cNvSpPr txBox="1"/>
          <p:nvPr/>
        </p:nvSpPr>
        <p:spPr>
          <a:xfrm>
            <a:off x="4863354" y="2655468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38" dirty="0">
                <a:latin typeface="Times New Roman"/>
                <a:cs typeface="Times New Roman"/>
              </a:rPr>
              <a:t>10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971575" y="1899056"/>
            <a:ext cx="1905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0" name="object 90"/>
          <p:cNvSpPr txBox="1"/>
          <p:nvPr/>
        </p:nvSpPr>
        <p:spPr>
          <a:xfrm>
            <a:off x="4863353" y="1837613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38" dirty="0">
                <a:latin typeface="Times New Roman"/>
                <a:cs typeface="Times New Roman"/>
              </a:rPr>
              <a:t>20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076349" y="1899056"/>
            <a:ext cx="2390775" cy="1600200"/>
          </a:xfrm>
          <a:custGeom>
            <a:avLst/>
            <a:gdLst/>
            <a:ahLst/>
            <a:cxnLst/>
            <a:rect l="l" t="t" r="r" b="b"/>
            <a:pathLst>
              <a:path w="3187700" h="2133600">
                <a:moveTo>
                  <a:pt x="0" y="0"/>
                </a:moveTo>
                <a:lnTo>
                  <a:pt x="20689" y="57585"/>
                </a:lnTo>
                <a:lnTo>
                  <a:pt x="70936" y="457728"/>
                </a:lnTo>
                <a:lnTo>
                  <a:pt x="124138" y="549273"/>
                </a:lnTo>
                <a:lnTo>
                  <a:pt x="174385" y="720551"/>
                </a:lnTo>
                <a:lnTo>
                  <a:pt x="224631" y="741223"/>
                </a:lnTo>
                <a:lnTo>
                  <a:pt x="279312" y="820956"/>
                </a:lnTo>
                <a:lnTo>
                  <a:pt x="329558" y="953845"/>
                </a:lnTo>
                <a:lnTo>
                  <a:pt x="384239" y="1020290"/>
                </a:lnTo>
                <a:lnTo>
                  <a:pt x="434485" y="1153180"/>
                </a:lnTo>
                <a:lnTo>
                  <a:pt x="484732" y="1086730"/>
                </a:lnTo>
                <a:lnTo>
                  <a:pt x="537934" y="1107410"/>
                </a:lnTo>
                <a:lnTo>
                  <a:pt x="588180" y="1049820"/>
                </a:lnTo>
                <a:lnTo>
                  <a:pt x="642860" y="1141360"/>
                </a:lnTo>
                <a:lnTo>
                  <a:pt x="693107" y="1070490"/>
                </a:lnTo>
                <a:lnTo>
                  <a:pt x="743353" y="1253580"/>
                </a:lnTo>
                <a:lnTo>
                  <a:pt x="798033" y="1290500"/>
                </a:lnTo>
                <a:lnTo>
                  <a:pt x="848280" y="1249150"/>
                </a:lnTo>
                <a:lnTo>
                  <a:pt x="901482" y="1383520"/>
                </a:lnTo>
                <a:lnTo>
                  <a:pt x="951729" y="1262440"/>
                </a:lnTo>
                <a:lnTo>
                  <a:pt x="1001980" y="1395330"/>
                </a:lnTo>
                <a:lnTo>
                  <a:pt x="1056650" y="1187140"/>
                </a:lnTo>
                <a:lnTo>
                  <a:pt x="1106900" y="1278680"/>
                </a:lnTo>
                <a:lnTo>
                  <a:pt x="1161580" y="1266870"/>
                </a:lnTo>
                <a:lnTo>
                  <a:pt x="1210350" y="1315600"/>
                </a:lnTo>
                <a:lnTo>
                  <a:pt x="1260600" y="1390900"/>
                </a:lnTo>
                <a:lnTo>
                  <a:pt x="1315280" y="1370230"/>
                </a:lnTo>
                <a:lnTo>
                  <a:pt x="1365520" y="1283110"/>
                </a:lnTo>
                <a:lnTo>
                  <a:pt x="1420200" y="1312640"/>
                </a:lnTo>
                <a:lnTo>
                  <a:pt x="1470450" y="1315600"/>
                </a:lnTo>
                <a:lnTo>
                  <a:pt x="1523650" y="1365800"/>
                </a:lnTo>
                <a:lnTo>
                  <a:pt x="1573900" y="1875211"/>
                </a:lnTo>
                <a:lnTo>
                  <a:pt x="1624150" y="1895881"/>
                </a:lnTo>
                <a:lnTo>
                  <a:pt x="1678830" y="1887021"/>
                </a:lnTo>
                <a:lnTo>
                  <a:pt x="1729070" y="1969701"/>
                </a:lnTo>
                <a:lnTo>
                  <a:pt x="1783751" y="1928361"/>
                </a:lnTo>
                <a:lnTo>
                  <a:pt x="1834001" y="1941651"/>
                </a:lnTo>
                <a:lnTo>
                  <a:pt x="1884251" y="1999241"/>
                </a:lnTo>
                <a:lnTo>
                  <a:pt x="1937451" y="1946081"/>
                </a:lnTo>
                <a:lnTo>
                  <a:pt x="1987691" y="2008091"/>
                </a:lnTo>
                <a:lnTo>
                  <a:pt x="2042371" y="2040581"/>
                </a:lnTo>
                <a:lnTo>
                  <a:pt x="2092621" y="2015481"/>
                </a:lnTo>
                <a:lnTo>
                  <a:pt x="2142871" y="2012521"/>
                </a:lnTo>
                <a:lnTo>
                  <a:pt x="2197551" y="2028771"/>
                </a:lnTo>
                <a:lnTo>
                  <a:pt x="2246321" y="2028771"/>
                </a:lnTo>
                <a:lnTo>
                  <a:pt x="2301001" y="1991851"/>
                </a:lnTo>
                <a:lnTo>
                  <a:pt x="2351241" y="2090781"/>
                </a:lnTo>
                <a:lnTo>
                  <a:pt x="2401491" y="2045011"/>
                </a:lnTo>
                <a:lnTo>
                  <a:pt x="2456171" y="2062731"/>
                </a:lnTo>
                <a:lnTo>
                  <a:pt x="2506421" y="2104071"/>
                </a:lnTo>
                <a:lnTo>
                  <a:pt x="2559621" y="2090781"/>
                </a:lnTo>
                <a:lnTo>
                  <a:pt x="2609861" y="2090781"/>
                </a:lnTo>
                <a:lnTo>
                  <a:pt x="2660111" y="2086351"/>
                </a:lnTo>
                <a:lnTo>
                  <a:pt x="2714791" y="2120311"/>
                </a:lnTo>
                <a:lnTo>
                  <a:pt x="2765041" y="2095211"/>
                </a:lnTo>
                <a:lnTo>
                  <a:pt x="2819721" y="2095211"/>
                </a:lnTo>
                <a:lnTo>
                  <a:pt x="2869961" y="2120311"/>
                </a:lnTo>
                <a:lnTo>
                  <a:pt x="2920211" y="2099641"/>
                </a:lnTo>
                <a:lnTo>
                  <a:pt x="2973411" y="2053871"/>
                </a:lnTo>
                <a:lnTo>
                  <a:pt x="3023661" y="2108501"/>
                </a:lnTo>
                <a:lnTo>
                  <a:pt x="3078341" y="2124741"/>
                </a:lnTo>
                <a:lnTo>
                  <a:pt x="3128591" y="2133601"/>
                </a:lnTo>
                <a:lnTo>
                  <a:pt x="3183271" y="2083401"/>
                </a:lnTo>
                <a:lnTo>
                  <a:pt x="3187701" y="2086351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2" name="object 92"/>
          <p:cNvSpPr/>
          <p:nvPr/>
        </p:nvSpPr>
        <p:spPr>
          <a:xfrm>
            <a:off x="5052537" y="1894294"/>
            <a:ext cx="2409825" cy="923925"/>
          </a:xfrm>
          <a:custGeom>
            <a:avLst/>
            <a:gdLst/>
            <a:ahLst/>
            <a:cxnLst/>
            <a:rect l="l" t="t" r="r" b="b"/>
            <a:pathLst>
              <a:path w="3213100" h="1231900">
                <a:moveTo>
                  <a:pt x="0" y="0"/>
                </a:moveTo>
                <a:lnTo>
                  <a:pt x="38515" y="232268"/>
                </a:lnTo>
                <a:lnTo>
                  <a:pt x="88882" y="410143"/>
                </a:lnTo>
                <a:lnTo>
                  <a:pt x="142212" y="546858"/>
                </a:lnTo>
                <a:lnTo>
                  <a:pt x="192579" y="617420"/>
                </a:lnTo>
                <a:lnTo>
                  <a:pt x="242946" y="613010"/>
                </a:lnTo>
                <a:lnTo>
                  <a:pt x="297756" y="671812"/>
                </a:lnTo>
                <a:lnTo>
                  <a:pt x="348123" y="683572"/>
                </a:lnTo>
                <a:lnTo>
                  <a:pt x="402933" y="737964"/>
                </a:lnTo>
                <a:lnTo>
                  <a:pt x="453300" y="717383"/>
                </a:lnTo>
                <a:lnTo>
                  <a:pt x="503667" y="799706"/>
                </a:lnTo>
                <a:lnTo>
                  <a:pt x="556996" y="824697"/>
                </a:lnTo>
                <a:lnTo>
                  <a:pt x="607364" y="908489"/>
                </a:lnTo>
                <a:lnTo>
                  <a:pt x="662174" y="837927"/>
                </a:lnTo>
                <a:lnTo>
                  <a:pt x="712541" y="754135"/>
                </a:lnTo>
                <a:lnTo>
                  <a:pt x="762908" y="820287"/>
                </a:lnTo>
                <a:lnTo>
                  <a:pt x="817718" y="812936"/>
                </a:lnTo>
                <a:lnTo>
                  <a:pt x="868085" y="895259"/>
                </a:lnTo>
                <a:lnTo>
                  <a:pt x="921414" y="849688"/>
                </a:lnTo>
                <a:lnTo>
                  <a:pt x="971781" y="883499"/>
                </a:lnTo>
                <a:lnTo>
                  <a:pt x="1022150" y="924660"/>
                </a:lnTo>
                <a:lnTo>
                  <a:pt x="1076960" y="895259"/>
                </a:lnTo>
                <a:lnTo>
                  <a:pt x="1127330" y="895259"/>
                </a:lnTo>
                <a:lnTo>
                  <a:pt x="1182140" y="908489"/>
                </a:lnTo>
                <a:lnTo>
                  <a:pt x="1231020" y="899669"/>
                </a:lnTo>
                <a:lnTo>
                  <a:pt x="1281390" y="915840"/>
                </a:lnTo>
                <a:lnTo>
                  <a:pt x="1336200" y="961411"/>
                </a:lnTo>
                <a:lnTo>
                  <a:pt x="1386570" y="908489"/>
                </a:lnTo>
                <a:lnTo>
                  <a:pt x="1441380" y="958471"/>
                </a:lnTo>
                <a:lnTo>
                  <a:pt x="1491740" y="849688"/>
                </a:lnTo>
                <a:lnTo>
                  <a:pt x="1545070" y="945241"/>
                </a:lnTo>
                <a:lnTo>
                  <a:pt x="1595440" y="1168690"/>
                </a:lnTo>
                <a:lnTo>
                  <a:pt x="1645810" y="1186330"/>
                </a:lnTo>
                <a:lnTo>
                  <a:pt x="1700620" y="1198090"/>
                </a:lnTo>
                <a:lnTo>
                  <a:pt x="1750980" y="1202500"/>
                </a:lnTo>
                <a:lnTo>
                  <a:pt x="1805791" y="1218670"/>
                </a:lnTo>
                <a:lnTo>
                  <a:pt x="1856161" y="1231900"/>
                </a:lnTo>
                <a:lnTo>
                  <a:pt x="1906531" y="1218670"/>
                </a:lnTo>
                <a:lnTo>
                  <a:pt x="1959861" y="1206910"/>
                </a:lnTo>
                <a:lnTo>
                  <a:pt x="2010221" y="1190740"/>
                </a:lnTo>
                <a:lnTo>
                  <a:pt x="2065031" y="1202500"/>
                </a:lnTo>
                <a:lnTo>
                  <a:pt x="2115401" y="1206910"/>
                </a:lnTo>
                <a:lnTo>
                  <a:pt x="2165771" y="1190740"/>
                </a:lnTo>
                <a:lnTo>
                  <a:pt x="2220581" y="1186330"/>
                </a:lnTo>
                <a:lnTo>
                  <a:pt x="2269461" y="1211320"/>
                </a:lnTo>
                <a:lnTo>
                  <a:pt x="2324281" y="1198090"/>
                </a:lnTo>
                <a:lnTo>
                  <a:pt x="2374641" y="1193680"/>
                </a:lnTo>
                <a:lnTo>
                  <a:pt x="2425011" y="1206910"/>
                </a:lnTo>
                <a:lnTo>
                  <a:pt x="2479821" y="1202500"/>
                </a:lnTo>
                <a:lnTo>
                  <a:pt x="2530191" y="1206910"/>
                </a:lnTo>
                <a:lnTo>
                  <a:pt x="2583521" y="1206910"/>
                </a:lnTo>
                <a:lnTo>
                  <a:pt x="2633881" y="1206910"/>
                </a:lnTo>
                <a:lnTo>
                  <a:pt x="2684251" y="1227490"/>
                </a:lnTo>
                <a:lnTo>
                  <a:pt x="2739061" y="1198090"/>
                </a:lnTo>
                <a:lnTo>
                  <a:pt x="2789431" y="1215730"/>
                </a:lnTo>
                <a:lnTo>
                  <a:pt x="2844241" y="1206910"/>
                </a:lnTo>
                <a:lnTo>
                  <a:pt x="2894601" y="1206910"/>
                </a:lnTo>
                <a:lnTo>
                  <a:pt x="2944971" y="1215730"/>
                </a:lnTo>
                <a:lnTo>
                  <a:pt x="2998301" y="1215730"/>
                </a:lnTo>
                <a:lnTo>
                  <a:pt x="3048671" y="1198090"/>
                </a:lnTo>
                <a:lnTo>
                  <a:pt x="3103481" y="1211320"/>
                </a:lnTo>
                <a:lnTo>
                  <a:pt x="3153841" y="1202500"/>
                </a:lnTo>
                <a:lnTo>
                  <a:pt x="3208661" y="1215730"/>
                </a:lnTo>
                <a:lnTo>
                  <a:pt x="3213101" y="121573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3" name="object 93"/>
          <p:cNvSpPr/>
          <p:nvPr/>
        </p:nvSpPr>
        <p:spPr>
          <a:xfrm>
            <a:off x="5066824" y="1889531"/>
            <a:ext cx="2400300" cy="1628775"/>
          </a:xfrm>
          <a:custGeom>
            <a:avLst/>
            <a:gdLst/>
            <a:ahLst/>
            <a:cxnLst/>
            <a:rect l="l" t="t" r="r" b="b"/>
            <a:pathLst>
              <a:path w="3200400" h="2171700">
                <a:moveTo>
                  <a:pt x="0" y="0"/>
                </a:moveTo>
                <a:lnTo>
                  <a:pt x="25188" y="163174"/>
                </a:lnTo>
                <a:lnTo>
                  <a:pt x="75565" y="597811"/>
                </a:lnTo>
                <a:lnTo>
                  <a:pt x="128905" y="493973"/>
                </a:lnTo>
                <a:lnTo>
                  <a:pt x="179281" y="769886"/>
                </a:lnTo>
                <a:lnTo>
                  <a:pt x="229658" y="799554"/>
                </a:lnTo>
                <a:lnTo>
                  <a:pt x="284480" y="987945"/>
                </a:lnTo>
                <a:lnTo>
                  <a:pt x="334856" y="1017610"/>
                </a:lnTo>
                <a:lnTo>
                  <a:pt x="389678" y="1059150"/>
                </a:lnTo>
                <a:lnTo>
                  <a:pt x="440055" y="1268310"/>
                </a:lnTo>
                <a:lnTo>
                  <a:pt x="490431" y="1192660"/>
                </a:lnTo>
                <a:lnTo>
                  <a:pt x="543771" y="1243090"/>
                </a:lnTo>
                <a:lnTo>
                  <a:pt x="594148" y="1114040"/>
                </a:lnTo>
                <a:lnTo>
                  <a:pt x="648970" y="1226770"/>
                </a:lnTo>
                <a:lnTo>
                  <a:pt x="699346" y="1188200"/>
                </a:lnTo>
                <a:lnTo>
                  <a:pt x="749723" y="1397360"/>
                </a:lnTo>
                <a:lnTo>
                  <a:pt x="804545" y="1422580"/>
                </a:lnTo>
                <a:lnTo>
                  <a:pt x="854921" y="1284630"/>
                </a:lnTo>
                <a:lnTo>
                  <a:pt x="908262" y="1523450"/>
                </a:lnTo>
                <a:lnTo>
                  <a:pt x="958638" y="1372150"/>
                </a:lnTo>
                <a:lnTo>
                  <a:pt x="1009020" y="1514550"/>
                </a:lnTo>
                <a:lnTo>
                  <a:pt x="1063840" y="1569440"/>
                </a:lnTo>
                <a:lnTo>
                  <a:pt x="1114210" y="1502690"/>
                </a:lnTo>
                <a:lnTo>
                  <a:pt x="1169040" y="1330610"/>
                </a:lnTo>
                <a:lnTo>
                  <a:pt x="1217930" y="1427030"/>
                </a:lnTo>
                <a:lnTo>
                  <a:pt x="1268310" y="1564990"/>
                </a:lnTo>
                <a:lnTo>
                  <a:pt x="1323130" y="1477470"/>
                </a:lnTo>
                <a:lnTo>
                  <a:pt x="1373510" y="1536800"/>
                </a:lnTo>
                <a:lnTo>
                  <a:pt x="1428330" y="1481920"/>
                </a:lnTo>
                <a:lnTo>
                  <a:pt x="1478700" y="1578340"/>
                </a:lnTo>
                <a:lnTo>
                  <a:pt x="1532040" y="1443350"/>
                </a:lnTo>
                <a:lnTo>
                  <a:pt x="1582420" y="1921011"/>
                </a:lnTo>
                <a:lnTo>
                  <a:pt x="1632800" y="1987761"/>
                </a:lnTo>
                <a:lnTo>
                  <a:pt x="1687620" y="2001111"/>
                </a:lnTo>
                <a:lnTo>
                  <a:pt x="1737990" y="2051541"/>
                </a:lnTo>
                <a:lnTo>
                  <a:pt x="1792821" y="2109401"/>
                </a:lnTo>
                <a:lnTo>
                  <a:pt x="1843191" y="2084181"/>
                </a:lnTo>
                <a:lnTo>
                  <a:pt x="1893571" y="2058961"/>
                </a:lnTo>
                <a:lnTo>
                  <a:pt x="1946911" y="2118301"/>
                </a:lnTo>
                <a:lnTo>
                  <a:pt x="1997291" y="2100501"/>
                </a:lnTo>
                <a:lnTo>
                  <a:pt x="2052111" y="2113851"/>
                </a:lnTo>
                <a:lnTo>
                  <a:pt x="2102481" y="2134611"/>
                </a:lnTo>
                <a:lnTo>
                  <a:pt x="2152861" y="2118301"/>
                </a:lnTo>
                <a:lnTo>
                  <a:pt x="2207681" y="2125711"/>
                </a:lnTo>
                <a:lnTo>
                  <a:pt x="2256581" y="2159831"/>
                </a:lnTo>
                <a:lnTo>
                  <a:pt x="2311401" y="2109401"/>
                </a:lnTo>
                <a:lnTo>
                  <a:pt x="2361781" y="2125711"/>
                </a:lnTo>
                <a:lnTo>
                  <a:pt x="2412151" y="2150931"/>
                </a:lnTo>
                <a:lnTo>
                  <a:pt x="2466971" y="2147971"/>
                </a:lnTo>
                <a:lnTo>
                  <a:pt x="2517351" y="2164281"/>
                </a:lnTo>
                <a:lnTo>
                  <a:pt x="2570691" y="2139061"/>
                </a:lnTo>
                <a:lnTo>
                  <a:pt x="2621071" y="2164281"/>
                </a:lnTo>
                <a:lnTo>
                  <a:pt x="2671441" y="2159831"/>
                </a:lnTo>
                <a:lnTo>
                  <a:pt x="2726271" y="2168731"/>
                </a:lnTo>
                <a:lnTo>
                  <a:pt x="2776641" y="2164281"/>
                </a:lnTo>
                <a:lnTo>
                  <a:pt x="2831461" y="2159831"/>
                </a:lnTo>
                <a:lnTo>
                  <a:pt x="2881841" y="2139061"/>
                </a:lnTo>
                <a:lnTo>
                  <a:pt x="2932221" y="2150931"/>
                </a:lnTo>
                <a:lnTo>
                  <a:pt x="2985561" y="2155381"/>
                </a:lnTo>
                <a:lnTo>
                  <a:pt x="3035931" y="2150931"/>
                </a:lnTo>
                <a:lnTo>
                  <a:pt x="3090761" y="2171701"/>
                </a:lnTo>
                <a:lnTo>
                  <a:pt x="3141131" y="2164281"/>
                </a:lnTo>
                <a:lnTo>
                  <a:pt x="3195951" y="2159831"/>
                </a:lnTo>
                <a:lnTo>
                  <a:pt x="3200401" y="2159831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4" name="object 94"/>
          <p:cNvSpPr/>
          <p:nvPr/>
        </p:nvSpPr>
        <p:spPr>
          <a:xfrm>
            <a:off x="5071587" y="1894294"/>
            <a:ext cx="2390775" cy="1028700"/>
          </a:xfrm>
          <a:custGeom>
            <a:avLst/>
            <a:gdLst/>
            <a:ahLst/>
            <a:cxnLst/>
            <a:rect l="l" t="t" r="r" b="b"/>
            <a:pathLst>
              <a:path w="3187700" h="1371600">
                <a:moveTo>
                  <a:pt x="0" y="0"/>
                </a:moveTo>
                <a:lnTo>
                  <a:pt x="17750" y="99027"/>
                </a:lnTo>
                <a:lnTo>
                  <a:pt x="68043" y="341422"/>
                </a:lnTo>
                <a:lnTo>
                  <a:pt x="121296" y="529130"/>
                </a:lnTo>
                <a:lnTo>
                  <a:pt x="171589" y="579383"/>
                </a:lnTo>
                <a:lnTo>
                  <a:pt x="221882" y="721273"/>
                </a:lnTo>
                <a:lnTo>
                  <a:pt x="276613" y="650328"/>
                </a:lnTo>
                <a:lnTo>
                  <a:pt x="326906" y="808475"/>
                </a:lnTo>
                <a:lnTo>
                  <a:pt x="381636" y="762657"/>
                </a:lnTo>
                <a:lnTo>
                  <a:pt x="431929" y="854294"/>
                </a:lnTo>
                <a:lnTo>
                  <a:pt x="482223" y="867596"/>
                </a:lnTo>
                <a:lnTo>
                  <a:pt x="535474" y="821778"/>
                </a:lnTo>
                <a:lnTo>
                  <a:pt x="585767" y="771525"/>
                </a:lnTo>
                <a:lnTo>
                  <a:pt x="640498" y="917849"/>
                </a:lnTo>
                <a:lnTo>
                  <a:pt x="690792" y="895678"/>
                </a:lnTo>
                <a:lnTo>
                  <a:pt x="741085" y="849860"/>
                </a:lnTo>
                <a:lnTo>
                  <a:pt x="795816" y="1009490"/>
                </a:lnTo>
                <a:lnTo>
                  <a:pt x="846109" y="945931"/>
                </a:lnTo>
                <a:lnTo>
                  <a:pt x="899361" y="929673"/>
                </a:lnTo>
                <a:lnTo>
                  <a:pt x="949654" y="954799"/>
                </a:lnTo>
                <a:lnTo>
                  <a:pt x="999947" y="925239"/>
                </a:lnTo>
                <a:lnTo>
                  <a:pt x="1054680" y="979925"/>
                </a:lnTo>
                <a:lnTo>
                  <a:pt x="1104970" y="971057"/>
                </a:lnTo>
                <a:lnTo>
                  <a:pt x="1159700" y="1009490"/>
                </a:lnTo>
                <a:lnTo>
                  <a:pt x="1208520" y="1009490"/>
                </a:lnTo>
                <a:lnTo>
                  <a:pt x="1258810" y="1071560"/>
                </a:lnTo>
                <a:lnTo>
                  <a:pt x="1313540" y="975491"/>
                </a:lnTo>
                <a:lnTo>
                  <a:pt x="1363830" y="1050870"/>
                </a:lnTo>
                <a:lnTo>
                  <a:pt x="1418560" y="1046440"/>
                </a:lnTo>
                <a:lnTo>
                  <a:pt x="1468860" y="1046440"/>
                </a:lnTo>
                <a:lnTo>
                  <a:pt x="1522110" y="1105560"/>
                </a:lnTo>
                <a:lnTo>
                  <a:pt x="1572400" y="1313960"/>
                </a:lnTo>
                <a:lnTo>
                  <a:pt x="1622700" y="1316910"/>
                </a:lnTo>
                <a:lnTo>
                  <a:pt x="1677430" y="1325780"/>
                </a:lnTo>
                <a:lnTo>
                  <a:pt x="1727720" y="1325780"/>
                </a:lnTo>
                <a:lnTo>
                  <a:pt x="1782451" y="1313960"/>
                </a:lnTo>
                <a:lnTo>
                  <a:pt x="1832741" y="1346470"/>
                </a:lnTo>
                <a:lnTo>
                  <a:pt x="1883041" y="1355340"/>
                </a:lnTo>
                <a:lnTo>
                  <a:pt x="1936291" y="1359780"/>
                </a:lnTo>
                <a:lnTo>
                  <a:pt x="1986581" y="1330220"/>
                </a:lnTo>
                <a:lnTo>
                  <a:pt x="2041311" y="1355340"/>
                </a:lnTo>
                <a:lnTo>
                  <a:pt x="2091601" y="1339080"/>
                </a:lnTo>
                <a:lnTo>
                  <a:pt x="2141901" y="1339080"/>
                </a:lnTo>
                <a:lnTo>
                  <a:pt x="2196631" y="1342040"/>
                </a:lnTo>
                <a:lnTo>
                  <a:pt x="2245441" y="1330220"/>
                </a:lnTo>
                <a:lnTo>
                  <a:pt x="2300171" y="1325780"/>
                </a:lnTo>
                <a:lnTo>
                  <a:pt x="2350471" y="1334650"/>
                </a:lnTo>
                <a:lnTo>
                  <a:pt x="2400761" y="1325780"/>
                </a:lnTo>
                <a:lnTo>
                  <a:pt x="2455491" y="1342040"/>
                </a:lnTo>
                <a:lnTo>
                  <a:pt x="2505781" y="1350910"/>
                </a:lnTo>
                <a:lnTo>
                  <a:pt x="2559031" y="1342040"/>
                </a:lnTo>
                <a:lnTo>
                  <a:pt x="2609331" y="1362730"/>
                </a:lnTo>
                <a:lnTo>
                  <a:pt x="2659621" y="1346470"/>
                </a:lnTo>
                <a:lnTo>
                  <a:pt x="2714351" y="1355340"/>
                </a:lnTo>
                <a:lnTo>
                  <a:pt x="2764641" y="1355340"/>
                </a:lnTo>
                <a:lnTo>
                  <a:pt x="2819381" y="1371600"/>
                </a:lnTo>
                <a:lnTo>
                  <a:pt x="2869671" y="1359780"/>
                </a:lnTo>
                <a:lnTo>
                  <a:pt x="2919961" y="1350910"/>
                </a:lnTo>
                <a:lnTo>
                  <a:pt x="2973211" y="1362730"/>
                </a:lnTo>
                <a:lnTo>
                  <a:pt x="3023511" y="1350910"/>
                </a:lnTo>
                <a:lnTo>
                  <a:pt x="3078241" y="1350910"/>
                </a:lnTo>
                <a:lnTo>
                  <a:pt x="3128531" y="1355340"/>
                </a:lnTo>
                <a:lnTo>
                  <a:pt x="3183261" y="1359780"/>
                </a:lnTo>
                <a:lnTo>
                  <a:pt x="3187701" y="135978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5" name="object 95"/>
          <p:cNvSpPr/>
          <p:nvPr/>
        </p:nvSpPr>
        <p:spPr>
          <a:xfrm>
            <a:off x="5076349" y="1899056"/>
            <a:ext cx="2343150" cy="1628775"/>
          </a:xfrm>
          <a:custGeom>
            <a:avLst/>
            <a:gdLst/>
            <a:ahLst/>
            <a:cxnLst/>
            <a:rect l="l" t="t" r="r" b="b"/>
            <a:pathLst>
              <a:path w="3124200" h="2171700">
                <a:moveTo>
                  <a:pt x="0" y="0"/>
                </a:moveTo>
                <a:lnTo>
                  <a:pt x="20660" y="199850"/>
                </a:lnTo>
                <a:lnTo>
                  <a:pt x="70836" y="484080"/>
                </a:lnTo>
                <a:lnTo>
                  <a:pt x="123965" y="655803"/>
                </a:lnTo>
                <a:lnTo>
                  <a:pt x="174141" y="768311"/>
                </a:lnTo>
                <a:lnTo>
                  <a:pt x="224316" y="905985"/>
                </a:lnTo>
                <a:lnTo>
                  <a:pt x="278920" y="1039220"/>
                </a:lnTo>
                <a:lnTo>
                  <a:pt x="329096" y="1082150"/>
                </a:lnTo>
                <a:lnTo>
                  <a:pt x="383700" y="1219820"/>
                </a:lnTo>
                <a:lnTo>
                  <a:pt x="433876" y="1311610"/>
                </a:lnTo>
                <a:lnTo>
                  <a:pt x="484052" y="1210940"/>
                </a:lnTo>
                <a:lnTo>
                  <a:pt x="537180" y="1332330"/>
                </a:lnTo>
                <a:lnTo>
                  <a:pt x="587356" y="1236110"/>
                </a:lnTo>
                <a:lnTo>
                  <a:pt x="641959" y="1410790"/>
                </a:lnTo>
                <a:lnTo>
                  <a:pt x="692135" y="1361940"/>
                </a:lnTo>
                <a:lnTo>
                  <a:pt x="742311" y="1419670"/>
                </a:lnTo>
                <a:lnTo>
                  <a:pt x="796914" y="1486290"/>
                </a:lnTo>
                <a:lnTo>
                  <a:pt x="847091" y="1394510"/>
                </a:lnTo>
                <a:lnTo>
                  <a:pt x="900218" y="1607680"/>
                </a:lnTo>
                <a:lnTo>
                  <a:pt x="950395" y="1428560"/>
                </a:lnTo>
                <a:lnTo>
                  <a:pt x="1000570" y="1481850"/>
                </a:lnTo>
                <a:lnTo>
                  <a:pt x="1055170" y="1435960"/>
                </a:lnTo>
                <a:lnTo>
                  <a:pt x="1105350" y="1361940"/>
                </a:lnTo>
                <a:lnTo>
                  <a:pt x="1159950" y="1616560"/>
                </a:lnTo>
                <a:lnTo>
                  <a:pt x="1208650" y="1504050"/>
                </a:lnTo>
                <a:lnTo>
                  <a:pt x="1258830" y="1598800"/>
                </a:lnTo>
                <a:lnTo>
                  <a:pt x="1313430" y="1465560"/>
                </a:lnTo>
                <a:lnTo>
                  <a:pt x="1363610" y="1575110"/>
                </a:lnTo>
                <a:lnTo>
                  <a:pt x="1418210" y="1561790"/>
                </a:lnTo>
                <a:lnTo>
                  <a:pt x="1468390" y="1507010"/>
                </a:lnTo>
                <a:lnTo>
                  <a:pt x="1521520" y="1591400"/>
                </a:lnTo>
                <a:lnTo>
                  <a:pt x="1571690" y="2017741"/>
                </a:lnTo>
                <a:lnTo>
                  <a:pt x="1621870" y="2029581"/>
                </a:lnTo>
                <a:lnTo>
                  <a:pt x="1676470" y="2059191"/>
                </a:lnTo>
                <a:lnTo>
                  <a:pt x="1726650" y="2113971"/>
                </a:lnTo>
                <a:lnTo>
                  <a:pt x="1781251" y="2109521"/>
                </a:lnTo>
                <a:lnTo>
                  <a:pt x="1831431" y="2125811"/>
                </a:lnTo>
                <a:lnTo>
                  <a:pt x="1881601" y="2105081"/>
                </a:lnTo>
                <a:lnTo>
                  <a:pt x="1934731" y="2139131"/>
                </a:lnTo>
                <a:lnTo>
                  <a:pt x="1984911" y="2130251"/>
                </a:lnTo>
                <a:lnTo>
                  <a:pt x="2039511" y="2134691"/>
                </a:lnTo>
                <a:lnTo>
                  <a:pt x="2089691" y="2155421"/>
                </a:lnTo>
                <a:lnTo>
                  <a:pt x="2139861" y="2146531"/>
                </a:lnTo>
                <a:lnTo>
                  <a:pt x="2194471" y="2146531"/>
                </a:lnTo>
                <a:lnTo>
                  <a:pt x="2243171" y="2150971"/>
                </a:lnTo>
                <a:lnTo>
                  <a:pt x="2297771" y="2171701"/>
                </a:lnTo>
                <a:lnTo>
                  <a:pt x="2347951" y="2167261"/>
                </a:lnTo>
                <a:lnTo>
                  <a:pt x="2398121" y="2150971"/>
                </a:lnTo>
                <a:lnTo>
                  <a:pt x="2452731" y="2146531"/>
                </a:lnTo>
                <a:lnTo>
                  <a:pt x="2502901" y="2159861"/>
                </a:lnTo>
                <a:lnTo>
                  <a:pt x="2556031" y="2167261"/>
                </a:lnTo>
                <a:lnTo>
                  <a:pt x="2606201" y="2171701"/>
                </a:lnTo>
                <a:lnTo>
                  <a:pt x="2656381" y="2171701"/>
                </a:lnTo>
                <a:lnTo>
                  <a:pt x="2710981" y="2159861"/>
                </a:lnTo>
                <a:lnTo>
                  <a:pt x="2761161" y="2171701"/>
                </a:lnTo>
                <a:lnTo>
                  <a:pt x="2815761" y="2150971"/>
                </a:lnTo>
                <a:lnTo>
                  <a:pt x="2865941" y="2150971"/>
                </a:lnTo>
                <a:lnTo>
                  <a:pt x="2916121" y="2155421"/>
                </a:lnTo>
                <a:lnTo>
                  <a:pt x="2969241" y="2159861"/>
                </a:lnTo>
                <a:lnTo>
                  <a:pt x="3019421" y="2150971"/>
                </a:lnTo>
                <a:lnTo>
                  <a:pt x="3074021" y="2159861"/>
                </a:lnTo>
                <a:lnTo>
                  <a:pt x="3124201" y="2167261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6" name="object 96"/>
          <p:cNvSpPr/>
          <p:nvPr/>
        </p:nvSpPr>
        <p:spPr>
          <a:xfrm>
            <a:off x="5062061" y="1894294"/>
            <a:ext cx="2400300" cy="1057275"/>
          </a:xfrm>
          <a:custGeom>
            <a:avLst/>
            <a:gdLst/>
            <a:ahLst/>
            <a:cxnLst/>
            <a:rect l="l" t="t" r="r" b="b"/>
            <a:pathLst>
              <a:path w="3200400" h="1409700">
                <a:moveTo>
                  <a:pt x="0" y="0"/>
                </a:moveTo>
                <a:lnTo>
                  <a:pt x="29592" y="204562"/>
                </a:lnTo>
                <a:lnTo>
                  <a:pt x="79899" y="480276"/>
                </a:lnTo>
                <a:lnTo>
                  <a:pt x="133165" y="572181"/>
                </a:lnTo>
                <a:lnTo>
                  <a:pt x="183472" y="707073"/>
                </a:lnTo>
                <a:lnTo>
                  <a:pt x="233779" y="785637"/>
                </a:lnTo>
                <a:lnTo>
                  <a:pt x="288524" y="755991"/>
                </a:lnTo>
                <a:lnTo>
                  <a:pt x="338831" y="844931"/>
                </a:lnTo>
                <a:lnTo>
                  <a:pt x="393577" y="911636"/>
                </a:lnTo>
                <a:lnTo>
                  <a:pt x="443884" y="944247"/>
                </a:lnTo>
                <a:lnTo>
                  <a:pt x="494190" y="852342"/>
                </a:lnTo>
                <a:lnTo>
                  <a:pt x="547456" y="932388"/>
                </a:lnTo>
                <a:lnTo>
                  <a:pt x="597764" y="911636"/>
                </a:lnTo>
                <a:lnTo>
                  <a:pt x="652509" y="927941"/>
                </a:lnTo>
                <a:lnTo>
                  <a:pt x="702815" y="944247"/>
                </a:lnTo>
                <a:lnTo>
                  <a:pt x="753122" y="1019850"/>
                </a:lnTo>
                <a:lnTo>
                  <a:pt x="807868" y="1045050"/>
                </a:lnTo>
                <a:lnTo>
                  <a:pt x="858175" y="932388"/>
                </a:lnTo>
                <a:lnTo>
                  <a:pt x="911440" y="1040600"/>
                </a:lnTo>
                <a:lnTo>
                  <a:pt x="961748" y="1053940"/>
                </a:lnTo>
                <a:lnTo>
                  <a:pt x="1012050" y="978341"/>
                </a:lnTo>
                <a:lnTo>
                  <a:pt x="1066800" y="1037630"/>
                </a:lnTo>
                <a:lnTo>
                  <a:pt x="1117110" y="1058390"/>
                </a:lnTo>
                <a:lnTo>
                  <a:pt x="1171850" y="1040600"/>
                </a:lnTo>
                <a:lnTo>
                  <a:pt x="1220680" y="1083590"/>
                </a:lnTo>
                <a:lnTo>
                  <a:pt x="1270990" y="1053940"/>
                </a:lnTo>
                <a:lnTo>
                  <a:pt x="1325730" y="1019850"/>
                </a:lnTo>
                <a:lnTo>
                  <a:pt x="1376040" y="1053940"/>
                </a:lnTo>
                <a:lnTo>
                  <a:pt x="1430790" y="1104340"/>
                </a:lnTo>
                <a:lnTo>
                  <a:pt x="1481090" y="936835"/>
                </a:lnTo>
                <a:lnTo>
                  <a:pt x="1534360" y="1033190"/>
                </a:lnTo>
                <a:lnTo>
                  <a:pt x="1584660" y="1342990"/>
                </a:lnTo>
                <a:lnTo>
                  <a:pt x="1634970" y="1366710"/>
                </a:lnTo>
                <a:lnTo>
                  <a:pt x="1689720" y="1371160"/>
                </a:lnTo>
                <a:lnTo>
                  <a:pt x="1740020" y="1396360"/>
                </a:lnTo>
                <a:lnTo>
                  <a:pt x="1794771" y="1409700"/>
                </a:lnTo>
                <a:lnTo>
                  <a:pt x="1845081" y="1384500"/>
                </a:lnTo>
                <a:lnTo>
                  <a:pt x="1895381" y="1396360"/>
                </a:lnTo>
                <a:lnTo>
                  <a:pt x="1948651" y="1405250"/>
                </a:lnTo>
                <a:lnTo>
                  <a:pt x="1998961" y="1409700"/>
                </a:lnTo>
                <a:lnTo>
                  <a:pt x="2053701" y="1388950"/>
                </a:lnTo>
                <a:lnTo>
                  <a:pt x="2104011" y="1405250"/>
                </a:lnTo>
                <a:lnTo>
                  <a:pt x="2154311" y="1388950"/>
                </a:lnTo>
                <a:lnTo>
                  <a:pt x="2209061" y="1400810"/>
                </a:lnTo>
                <a:lnTo>
                  <a:pt x="2257891" y="1396360"/>
                </a:lnTo>
                <a:lnTo>
                  <a:pt x="2312631" y="1384500"/>
                </a:lnTo>
                <a:lnTo>
                  <a:pt x="2362941" y="1380050"/>
                </a:lnTo>
                <a:lnTo>
                  <a:pt x="2413251" y="1396360"/>
                </a:lnTo>
                <a:lnTo>
                  <a:pt x="2467991" y="1400810"/>
                </a:lnTo>
                <a:lnTo>
                  <a:pt x="2518301" y="1400810"/>
                </a:lnTo>
                <a:lnTo>
                  <a:pt x="2571561" y="1396360"/>
                </a:lnTo>
                <a:lnTo>
                  <a:pt x="2621871" y="1400810"/>
                </a:lnTo>
                <a:lnTo>
                  <a:pt x="2672181" y="1400810"/>
                </a:lnTo>
                <a:lnTo>
                  <a:pt x="2726921" y="1400810"/>
                </a:lnTo>
                <a:lnTo>
                  <a:pt x="2777231" y="1405250"/>
                </a:lnTo>
                <a:lnTo>
                  <a:pt x="2831981" y="1405250"/>
                </a:lnTo>
                <a:lnTo>
                  <a:pt x="2882281" y="1388950"/>
                </a:lnTo>
                <a:lnTo>
                  <a:pt x="2932591" y="1396360"/>
                </a:lnTo>
                <a:lnTo>
                  <a:pt x="2985861" y="1405250"/>
                </a:lnTo>
                <a:lnTo>
                  <a:pt x="3036161" y="1400810"/>
                </a:lnTo>
                <a:lnTo>
                  <a:pt x="3090911" y="1405250"/>
                </a:lnTo>
                <a:lnTo>
                  <a:pt x="3141211" y="1400810"/>
                </a:lnTo>
                <a:lnTo>
                  <a:pt x="3195961" y="1400810"/>
                </a:lnTo>
                <a:lnTo>
                  <a:pt x="3200401" y="140081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7" name="object 97"/>
          <p:cNvSpPr/>
          <p:nvPr/>
        </p:nvSpPr>
        <p:spPr>
          <a:xfrm>
            <a:off x="5085874" y="1899056"/>
            <a:ext cx="2381250" cy="1628775"/>
          </a:xfrm>
          <a:custGeom>
            <a:avLst/>
            <a:gdLst/>
            <a:ahLst/>
            <a:cxnLst/>
            <a:rect l="l" t="t" r="r" b="b"/>
            <a:pathLst>
              <a:path w="3175000" h="2171700">
                <a:moveTo>
                  <a:pt x="0" y="0"/>
                </a:moveTo>
                <a:lnTo>
                  <a:pt x="4438" y="57616"/>
                </a:lnTo>
                <a:lnTo>
                  <a:pt x="54741" y="233421"/>
                </a:lnTo>
                <a:lnTo>
                  <a:pt x="108004" y="471274"/>
                </a:lnTo>
                <a:lnTo>
                  <a:pt x="158306" y="732764"/>
                </a:lnTo>
                <a:lnTo>
                  <a:pt x="208609" y="682534"/>
                </a:lnTo>
                <a:lnTo>
                  <a:pt x="263351" y="870157"/>
                </a:lnTo>
                <a:lnTo>
                  <a:pt x="313653" y="1204040"/>
                </a:lnTo>
                <a:lnTo>
                  <a:pt x="368395" y="1162670"/>
                </a:lnTo>
                <a:lnTo>
                  <a:pt x="418698" y="1254270"/>
                </a:lnTo>
                <a:lnTo>
                  <a:pt x="469001" y="1192220"/>
                </a:lnTo>
                <a:lnTo>
                  <a:pt x="522263" y="1313360"/>
                </a:lnTo>
                <a:lnTo>
                  <a:pt x="572565" y="1366550"/>
                </a:lnTo>
                <a:lnTo>
                  <a:pt x="627307" y="1421210"/>
                </a:lnTo>
                <a:lnTo>
                  <a:pt x="677610" y="1362110"/>
                </a:lnTo>
                <a:lnTo>
                  <a:pt x="727912" y="1391660"/>
                </a:lnTo>
                <a:lnTo>
                  <a:pt x="782654" y="1567470"/>
                </a:lnTo>
                <a:lnTo>
                  <a:pt x="832957" y="1433030"/>
                </a:lnTo>
                <a:lnTo>
                  <a:pt x="886219" y="1433030"/>
                </a:lnTo>
                <a:lnTo>
                  <a:pt x="936521" y="1375410"/>
                </a:lnTo>
                <a:lnTo>
                  <a:pt x="986824" y="1546780"/>
                </a:lnTo>
                <a:lnTo>
                  <a:pt x="1041570" y="1517230"/>
                </a:lnTo>
                <a:lnTo>
                  <a:pt x="1091870" y="1478820"/>
                </a:lnTo>
                <a:lnTo>
                  <a:pt x="1146610" y="1533490"/>
                </a:lnTo>
                <a:lnTo>
                  <a:pt x="1195430" y="1642810"/>
                </a:lnTo>
                <a:lnTo>
                  <a:pt x="1245740" y="1691560"/>
                </a:lnTo>
                <a:lnTo>
                  <a:pt x="1300480" y="1663490"/>
                </a:lnTo>
                <a:lnTo>
                  <a:pt x="1350780" y="1592580"/>
                </a:lnTo>
                <a:lnTo>
                  <a:pt x="1405520" y="1633950"/>
                </a:lnTo>
                <a:lnTo>
                  <a:pt x="1455820" y="1741790"/>
                </a:lnTo>
                <a:lnTo>
                  <a:pt x="1509090" y="1604400"/>
                </a:lnTo>
                <a:lnTo>
                  <a:pt x="1559390" y="2038741"/>
                </a:lnTo>
                <a:lnTo>
                  <a:pt x="1609690" y="2054991"/>
                </a:lnTo>
                <a:lnTo>
                  <a:pt x="1664430" y="2105221"/>
                </a:lnTo>
                <a:lnTo>
                  <a:pt x="1714740" y="2130331"/>
                </a:lnTo>
                <a:lnTo>
                  <a:pt x="1769481" y="2105221"/>
                </a:lnTo>
                <a:lnTo>
                  <a:pt x="1819781" y="2142151"/>
                </a:lnTo>
                <a:lnTo>
                  <a:pt x="1870081" y="2121471"/>
                </a:lnTo>
                <a:lnTo>
                  <a:pt x="1923351" y="2134771"/>
                </a:lnTo>
                <a:lnTo>
                  <a:pt x="1973651" y="2155451"/>
                </a:lnTo>
                <a:lnTo>
                  <a:pt x="2028391" y="2134771"/>
                </a:lnTo>
                <a:lnTo>
                  <a:pt x="2078691" y="2158401"/>
                </a:lnTo>
                <a:lnTo>
                  <a:pt x="2129001" y="2146581"/>
                </a:lnTo>
                <a:lnTo>
                  <a:pt x="2183741" y="2155451"/>
                </a:lnTo>
                <a:lnTo>
                  <a:pt x="2232561" y="2142151"/>
                </a:lnTo>
                <a:lnTo>
                  <a:pt x="2287301" y="2162841"/>
                </a:lnTo>
                <a:lnTo>
                  <a:pt x="2337601" y="2162841"/>
                </a:lnTo>
                <a:lnTo>
                  <a:pt x="2387911" y="2158401"/>
                </a:lnTo>
                <a:lnTo>
                  <a:pt x="2442651" y="2167271"/>
                </a:lnTo>
                <a:lnTo>
                  <a:pt x="2492951" y="2167271"/>
                </a:lnTo>
                <a:lnTo>
                  <a:pt x="2546211" y="2155451"/>
                </a:lnTo>
                <a:lnTo>
                  <a:pt x="2596521" y="2142151"/>
                </a:lnTo>
                <a:lnTo>
                  <a:pt x="2646821" y="2162841"/>
                </a:lnTo>
                <a:lnTo>
                  <a:pt x="2701561" y="2162841"/>
                </a:lnTo>
                <a:lnTo>
                  <a:pt x="2751861" y="2167271"/>
                </a:lnTo>
                <a:lnTo>
                  <a:pt x="2806611" y="2167271"/>
                </a:lnTo>
                <a:lnTo>
                  <a:pt x="2856911" y="2167271"/>
                </a:lnTo>
                <a:lnTo>
                  <a:pt x="2907211" y="2162841"/>
                </a:lnTo>
                <a:lnTo>
                  <a:pt x="2960471" y="2167271"/>
                </a:lnTo>
                <a:lnTo>
                  <a:pt x="3010781" y="2162841"/>
                </a:lnTo>
                <a:lnTo>
                  <a:pt x="3065521" y="2158401"/>
                </a:lnTo>
                <a:lnTo>
                  <a:pt x="3115821" y="2158401"/>
                </a:lnTo>
                <a:lnTo>
                  <a:pt x="3170561" y="2167271"/>
                </a:lnTo>
                <a:lnTo>
                  <a:pt x="3175001" y="217170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8" name="object 98"/>
          <p:cNvSpPr/>
          <p:nvPr/>
        </p:nvSpPr>
        <p:spPr>
          <a:xfrm>
            <a:off x="5081112" y="1894294"/>
            <a:ext cx="2381250" cy="1057275"/>
          </a:xfrm>
          <a:custGeom>
            <a:avLst/>
            <a:gdLst/>
            <a:ahLst/>
            <a:cxnLst/>
            <a:rect l="l" t="t" r="r" b="b"/>
            <a:pathLst>
              <a:path w="3175000" h="1409700">
                <a:moveTo>
                  <a:pt x="0" y="0"/>
                </a:moveTo>
                <a:lnTo>
                  <a:pt x="4438" y="45711"/>
                </a:lnTo>
                <a:lnTo>
                  <a:pt x="54741" y="224136"/>
                </a:lnTo>
                <a:lnTo>
                  <a:pt x="108004" y="457120"/>
                </a:lnTo>
                <a:lnTo>
                  <a:pt x="158306" y="470391"/>
                </a:lnTo>
                <a:lnTo>
                  <a:pt x="208609" y="578036"/>
                </a:lnTo>
                <a:lnTo>
                  <a:pt x="263351" y="715172"/>
                </a:lnTo>
                <a:lnTo>
                  <a:pt x="313653" y="719596"/>
                </a:lnTo>
                <a:lnTo>
                  <a:pt x="368395" y="815444"/>
                </a:lnTo>
                <a:lnTo>
                  <a:pt x="418698" y="840512"/>
                </a:lnTo>
                <a:lnTo>
                  <a:pt x="469001" y="881800"/>
                </a:lnTo>
                <a:lnTo>
                  <a:pt x="522263" y="939309"/>
                </a:lnTo>
                <a:lnTo>
                  <a:pt x="572565" y="890647"/>
                </a:lnTo>
                <a:lnTo>
                  <a:pt x="627307" y="923088"/>
                </a:lnTo>
                <a:lnTo>
                  <a:pt x="677610" y="943732"/>
                </a:lnTo>
                <a:lnTo>
                  <a:pt x="727912" y="993868"/>
                </a:lnTo>
                <a:lnTo>
                  <a:pt x="782654" y="998292"/>
                </a:lnTo>
                <a:lnTo>
                  <a:pt x="832957" y="961427"/>
                </a:lnTo>
                <a:lnTo>
                  <a:pt x="886219" y="1010090"/>
                </a:lnTo>
                <a:lnTo>
                  <a:pt x="936521" y="961427"/>
                </a:lnTo>
                <a:lnTo>
                  <a:pt x="986824" y="1023360"/>
                </a:lnTo>
                <a:lnTo>
                  <a:pt x="1041570" y="1007140"/>
                </a:lnTo>
                <a:lnTo>
                  <a:pt x="1091870" y="1052850"/>
                </a:lnTo>
                <a:lnTo>
                  <a:pt x="1146610" y="1089720"/>
                </a:lnTo>
                <a:lnTo>
                  <a:pt x="1195430" y="1044000"/>
                </a:lnTo>
                <a:lnTo>
                  <a:pt x="1245740" y="1023360"/>
                </a:lnTo>
                <a:lnTo>
                  <a:pt x="1300480" y="1052850"/>
                </a:lnTo>
                <a:lnTo>
                  <a:pt x="1350780" y="1069070"/>
                </a:lnTo>
                <a:lnTo>
                  <a:pt x="1405520" y="1027780"/>
                </a:lnTo>
                <a:lnTo>
                  <a:pt x="1455820" y="1094140"/>
                </a:lnTo>
                <a:lnTo>
                  <a:pt x="1509090" y="1073500"/>
                </a:lnTo>
                <a:lnTo>
                  <a:pt x="1559390" y="1347770"/>
                </a:lnTo>
                <a:lnTo>
                  <a:pt x="1609690" y="1352190"/>
                </a:lnTo>
                <a:lnTo>
                  <a:pt x="1664430" y="1356610"/>
                </a:lnTo>
                <a:lnTo>
                  <a:pt x="1714740" y="1368410"/>
                </a:lnTo>
                <a:lnTo>
                  <a:pt x="1769481" y="1372840"/>
                </a:lnTo>
                <a:lnTo>
                  <a:pt x="1819781" y="1377260"/>
                </a:lnTo>
                <a:lnTo>
                  <a:pt x="1870081" y="1381680"/>
                </a:lnTo>
                <a:lnTo>
                  <a:pt x="1923351" y="1393480"/>
                </a:lnTo>
                <a:lnTo>
                  <a:pt x="1973651" y="1389060"/>
                </a:lnTo>
                <a:lnTo>
                  <a:pt x="2028391" y="1377260"/>
                </a:lnTo>
                <a:lnTo>
                  <a:pt x="2078691" y="1372840"/>
                </a:lnTo>
                <a:lnTo>
                  <a:pt x="2129001" y="1393480"/>
                </a:lnTo>
                <a:lnTo>
                  <a:pt x="2183741" y="1397900"/>
                </a:lnTo>
                <a:lnTo>
                  <a:pt x="2232561" y="1402330"/>
                </a:lnTo>
                <a:lnTo>
                  <a:pt x="2287301" y="1393480"/>
                </a:lnTo>
                <a:lnTo>
                  <a:pt x="2337601" y="1384630"/>
                </a:lnTo>
                <a:lnTo>
                  <a:pt x="2387911" y="1397900"/>
                </a:lnTo>
                <a:lnTo>
                  <a:pt x="2442651" y="1402330"/>
                </a:lnTo>
                <a:lnTo>
                  <a:pt x="2492951" y="1397900"/>
                </a:lnTo>
                <a:lnTo>
                  <a:pt x="2546211" y="1397900"/>
                </a:lnTo>
                <a:lnTo>
                  <a:pt x="2596521" y="1405280"/>
                </a:lnTo>
                <a:lnTo>
                  <a:pt x="2646821" y="1409700"/>
                </a:lnTo>
                <a:lnTo>
                  <a:pt x="2701561" y="1409700"/>
                </a:lnTo>
                <a:lnTo>
                  <a:pt x="2751861" y="1402330"/>
                </a:lnTo>
                <a:lnTo>
                  <a:pt x="2806611" y="1405280"/>
                </a:lnTo>
                <a:lnTo>
                  <a:pt x="2856911" y="1405280"/>
                </a:lnTo>
                <a:lnTo>
                  <a:pt x="2907211" y="1405280"/>
                </a:lnTo>
                <a:lnTo>
                  <a:pt x="2960471" y="1397900"/>
                </a:lnTo>
                <a:lnTo>
                  <a:pt x="3010781" y="1409700"/>
                </a:lnTo>
                <a:lnTo>
                  <a:pt x="3065521" y="1397900"/>
                </a:lnTo>
                <a:lnTo>
                  <a:pt x="3115821" y="1409700"/>
                </a:lnTo>
                <a:lnTo>
                  <a:pt x="3170561" y="1409700"/>
                </a:lnTo>
                <a:lnTo>
                  <a:pt x="3175001" y="14097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9" name="object 99"/>
          <p:cNvSpPr/>
          <p:nvPr/>
        </p:nvSpPr>
        <p:spPr>
          <a:xfrm>
            <a:off x="5104924" y="1899056"/>
            <a:ext cx="2362200" cy="1628775"/>
          </a:xfrm>
          <a:custGeom>
            <a:avLst/>
            <a:gdLst/>
            <a:ahLst/>
            <a:cxnLst/>
            <a:rect l="l" t="t" r="r" b="b"/>
            <a:pathLst>
              <a:path w="3149600" h="2171700">
                <a:moveTo>
                  <a:pt x="0" y="0"/>
                </a:moveTo>
                <a:lnTo>
                  <a:pt x="33977" y="219676"/>
                </a:lnTo>
                <a:lnTo>
                  <a:pt x="87160" y="511595"/>
                </a:lnTo>
                <a:lnTo>
                  <a:pt x="137389" y="232945"/>
                </a:lnTo>
                <a:lnTo>
                  <a:pt x="187617" y="902295"/>
                </a:lnTo>
                <a:lnTo>
                  <a:pt x="242277" y="1105750"/>
                </a:lnTo>
                <a:lnTo>
                  <a:pt x="292505" y="961268"/>
                </a:lnTo>
                <a:lnTo>
                  <a:pt x="347165" y="1139660"/>
                </a:lnTo>
                <a:lnTo>
                  <a:pt x="397394" y="1335750"/>
                </a:lnTo>
                <a:lnTo>
                  <a:pt x="447621" y="1322480"/>
                </a:lnTo>
                <a:lnTo>
                  <a:pt x="500804" y="1422740"/>
                </a:lnTo>
                <a:lnTo>
                  <a:pt x="551032" y="1368190"/>
                </a:lnTo>
                <a:lnTo>
                  <a:pt x="605692" y="1418310"/>
                </a:lnTo>
                <a:lnTo>
                  <a:pt x="655920" y="1464020"/>
                </a:lnTo>
                <a:lnTo>
                  <a:pt x="706148" y="1472860"/>
                </a:lnTo>
                <a:lnTo>
                  <a:pt x="760809" y="1592290"/>
                </a:lnTo>
                <a:lnTo>
                  <a:pt x="811037" y="1493510"/>
                </a:lnTo>
                <a:lnTo>
                  <a:pt x="864219" y="1655680"/>
                </a:lnTo>
                <a:lnTo>
                  <a:pt x="914447" y="1452220"/>
                </a:lnTo>
                <a:lnTo>
                  <a:pt x="964676" y="1680750"/>
                </a:lnTo>
                <a:lnTo>
                  <a:pt x="1019340" y="1484660"/>
                </a:lnTo>
                <a:lnTo>
                  <a:pt x="1069560" y="1660100"/>
                </a:lnTo>
                <a:lnTo>
                  <a:pt x="1124220" y="1525940"/>
                </a:lnTo>
                <a:lnTo>
                  <a:pt x="1172980" y="1626200"/>
                </a:lnTo>
                <a:lnTo>
                  <a:pt x="1223200" y="1617350"/>
                </a:lnTo>
                <a:lnTo>
                  <a:pt x="1277860" y="1738250"/>
                </a:lnTo>
                <a:lnTo>
                  <a:pt x="1328090" y="1779531"/>
                </a:lnTo>
                <a:lnTo>
                  <a:pt x="1382750" y="1576070"/>
                </a:lnTo>
                <a:lnTo>
                  <a:pt x="1432980" y="1692540"/>
                </a:lnTo>
                <a:lnTo>
                  <a:pt x="1486160" y="1609980"/>
                </a:lnTo>
                <a:lnTo>
                  <a:pt x="1536390" y="2080291"/>
                </a:lnTo>
                <a:lnTo>
                  <a:pt x="1586620" y="2087661"/>
                </a:lnTo>
                <a:lnTo>
                  <a:pt x="1641280" y="2105351"/>
                </a:lnTo>
                <a:lnTo>
                  <a:pt x="1691510" y="2142211"/>
                </a:lnTo>
                <a:lnTo>
                  <a:pt x="1746170" y="2130421"/>
                </a:lnTo>
                <a:lnTo>
                  <a:pt x="1796401" y="2146641"/>
                </a:lnTo>
                <a:lnTo>
                  <a:pt x="1846621" y="2133371"/>
                </a:lnTo>
                <a:lnTo>
                  <a:pt x="1899811" y="2146641"/>
                </a:lnTo>
                <a:lnTo>
                  <a:pt x="1950031" y="2146641"/>
                </a:lnTo>
                <a:lnTo>
                  <a:pt x="2004691" y="2154011"/>
                </a:lnTo>
                <a:lnTo>
                  <a:pt x="2054921" y="2151061"/>
                </a:lnTo>
                <a:lnTo>
                  <a:pt x="2105151" y="2154011"/>
                </a:lnTo>
                <a:lnTo>
                  <a:pt x="2159811" y="2146641"/>
                </a:lnTo>
                <a:lnTo>
                  <a:pt x="2208561" y="2158431"/>
                </a:lnTo>
                <a:lnTo>
                  <a:pt x="2263221" y="2158431"/>
                </a:lnTo>
                <a:lnTo>
                  <a:pt x="2313451" y="2162851"/>
                </a:lnTo>
                <a:lnTo>
                  <a:pt x="2363681" y="2162851"/>
                </a:lnTo>
                <a:lnTo>
                  <a:pt x="2418341" y="2171701"/>
                </a:lnTo>
                <a:lnTo>
                  <a:pt x="2468571" y="2154011"/>
                </a:lnTo>
                <a:lnTo>
                  <a:pt x="2521751" y="2162851"/>
                </a:lnTo>
                <a:lnTo>
                  <a:pt x="2571981" y="2171701"/>
                </a:lnTo>
                <a:lnTo>
                  <a:pt x="2622201" y="2162851"/>
                </a:lnTo>
                <a:lnTo>
                  <a:pt x="2676861" y="2162851"/>
                </a:lnTo>
                <a:lnTo>
                  <a:pt x="2727091" y="2171701"/>
                </a:lnTo>
                <a:lnTo>
                  <a:pt x="2781751" y="2171701"/>
                </a:lnTo>
                <a:lnTo>
                  <a:pt x="2831981" y="2158431"/>
                </a:lnTo>
                <a:lnTo>
                  <a:pt x="2882211" y="2162851"/>
                </a:lnTo>
                <a:lnTo>
                  <a:pt x="2935391" y="2158431"/>
                </a:lnTo>
                <a:lnTo>
                  <a:pt x="2985621" y="2158431"/>
                </a:lnTo>
                <a:lnTo>
                  <a:pt x="3040281" y="2171701"/>
                </a:lnTo>
                <a:lnTo>
                  <a:pt x="3090511" y="2171701"/>
                </a:lnTo>
                <a:lnTo>
                  <a:pt x="3145171" y="2162851"/>
                </a:lnTo>
                <a:lnTo>
                  <a:pt x="3149601" y="216285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0" name="object 100"/>
          <p:cNvSpPr/>
          <p:nvPr/>
        </p:nvSpPr>
        <p:spPr>
          <a:xfrm>
            <a:off x="5081112" y="1894294"/>
            <a:ext cx="2381250" cy="1095375"/>
          </a:xfrm>
          <a:custGeom>
            <a:avLst/>
            <a:gdLst/>
            <a:ahLst/>
            <a:cxnLst/>
            <a:rect l="l" t="t" r="r" b="b"/>
            <a:pathLst>
              <a:path w="3175000" h="1460500">
                <a:moveTo>
                  <a:pt x="0" y="0"/>
                </a:moveTo>
                <a:lnTo>
                  <a:pt x="0" y="4425"/>
                </a:lnTo>
                <a:lnTo>
                  <a:pt x="50373" y="265545"/>
                </a:lnTo>
                <a:lnTo>
                  <a:pt x="103710" y="503061"/>
                </a:lnTo>
                <a:lnTo>
                  <a:pt x="154083" y="320130"/>
                </a:lnTo>
                <a:lnTo>
                  <a:pt x="204456" y="615180"/>
                </a:lnTo>
                <a:lnTo>
                  <a:pt x="259274" y="774508"/>
                </a:lnTo>
                <a:lnTo>
                  <a:pt x="309648" y="728775"/>
                </a:lnTo>
                <a:lnTo>
                  <a:pt x="364465" y="711072"/>
                </a:lnTo>
                <a:lnTo>
                  <a:pt x="414839" y="916132"/>
                </a:lnTo>
                <a:lnTo>
                  <a:pt x="465213" y="882201"/>
                </a:lnTo>
                <a:lnTo>
                  <a:pt x="518549" y="944162"/>
                </a:lnTo>
                <a:lnTo>
                  <a:pt x="568922" y="932360"/>
                </a:lnTo>
                <a:lnTo>
                  <a:pt x="623740" y="953013"/>
                </a:lnTo>
                <a:lnTo>
                  <a:pt x="674113" y="985468"/>
                </a:lnTo>
                <a:lnTo>
                  <a:pt x="724487" y="969241"/>
                </a:lnTo>
                <a:lnTo>
                  <a:pt x="779304" y="1065130"/>
                </a:lnTo>
                <a:lnTo>
                  <a:pt x="829678" y="994320"/>
                </a:lnTo>
                <a:lnTo>
                  <a:pt x="883014" y="1085790"/>
                </a:lnTo>
                <a:lnTo>
                  <a:pt x="933388" y="994320"/>
                </a:lnTo>
                <a:lnTo>
                  <a:pt x="983761" y="1060710"/>
                </a:lnTo>
                <a:lnTo>
                  <a:pt x="1038580" y="969241"/>
                </a:lnTo>
                <a:lnTo>
                  <a:pt x="1088950" y="1035630"/>
                </a:lnTo>
                <a:lnTo>
                  <a:pt x="1143770" y="1040050"/>
                </a:lnTo>
                <a:lnTo>
                  <a:pt x="1192660" y="1032680"/>
                </a:lnTo>
                <a:lnTo>
                  <a:pt x="1243040" y="1044480"/>
                </a:lnTo>
                <a:lnTo>
                  <a:pt x="1297850" y="1124140"/>
                </a:lnTo>
                <a:lnTo>
                  <a:pt x="1348230" y="1073980"/>
                </a:lnTo>
                <a:lnTo>
                  <a:pt x="1403050" y="1028250"/>
                </a:lnTo>
                <a:lnTo>
                  <a:pt x="1453420" y="1056280"/>
                </a:lnTo>
                <a:lnTo>
                  <a:pt x="1506750" y="1152170"/>
                </a:lnTo>
                <a:lnTo>
                  <a:pt x="1557130" y="1389690"/>
                </a:lnTo>
                <a:lnTo>
                  <a:pt x="1607500" y="1410340"/>
                </a:lnTo>
                <a:lnTo>
                  <a:pt x="1662320" y="1414770"/>
                </a:lnTo>
                <a:lnTo>
                  <a:pt x="1712690" y="1428040"/>
                </a:lnTo>
                <a:lnTo>
                  <a:pt x="1767511" y="1414770"/>
                </a:lnTo>
                <a:lnTo>
                  <a:pt x="1817881" y="1423620"/>
                </a:lnTo>
                <a:lnTo>
                  <a:pt x="1868261" y="1428040"/>
                </a:lnTo>
                <a:lnTo>
                  <a:pt x="1921591" y="1414770"/>
                </a:lnTo>
                <a:lnTo>
                  <a:pt x="1971971" y="1423620"/>
                </a:lnTo>
                <a:lnTo>
                  <a:pt x="2026781" y="1419190"/>
                </a:lnTo>
                <a:lnTo>
                  <a:pt x="2077161" y="1423620"/>
                </a:lnTo>
                <a:lnTo>
                  <a:pt x="2127531" y="1428040"/>
                </a:lnTo>
                <a:lnTo>
                  <a:pt x="2182351" y="1435420"/>
                </a:lnTo>
                <a:lnTo>
                  <a:pt x="2231241" y="1448700"/>
                </a:lnTo>
                <a:lnTo>
                  <a:pt x="2286061" y="1444270"/>
                </a:lnTo>
                <a:lnTo>
                  <a:pt x="2336431" y="1428040"/>
                </a:lnTo>
                <a:lnTo>
                  <a:pt x="2386811" y="1448700"/>
                </a:lnTo>
                <a:lnTo>
                  <a:pt x="2441621" y="1439850"/>
                </a:lnTo>
                <a:lnTo>
                  <a:pt x="2492001" y="1453120"/>
                </a:lnTo>
                <a:lnTo>
                  <a:pt x="2545331" y="1448700"/>
                </a:lnTo>
                <a:lnTo>
                  <a:pt x="2595711" y="1460500"/>
                </a:lnTo>
                <a:lnTo>
                  <a:pt x="2646081" y="1448700"/>
                </a:lnTo>
                <a:lnTo>
                  <a:pt x="2700901" y="1444270"/>
                </a:lnTo>
                <a:lnTo>
                  <a:pt x="2751271" y="1456070"/>
                </a:lnTo>
                <a:lnTo>
                  <a:pt x="2806091" y="1453120"/>
                </a:lnTo>
                <a:lnTo>
                  <a:pt x="2856461" y="1453120"/>
                </a:lnTo>
                <a:lnTo>
                  <a:pt x="2906841" y="1456070"/>
                </a:lnTo>
                <a:lnTo>
                  <a:pt x="2960171" y="1453120"/>
                </a:lnTo>
                <a:lnTo>
                  <a:pt x="3010551" y="1448700"/>
                </a:lnTo>
                <a:lnTo>
                  <a:pt x="3065361" y="1460500"/>
                </a:lnTo>
                <a:lnTo>
                  <a:pt x="3115741" y="1456070"/>
                </a:lnTo>
                <a:lnTo>
                  <a:pt x="3170551" y="1460500"/>
                </a:lnTo>
                <a:lnTo>
                  <a:pt x="3175001" y="14605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1" name="object 101"/>
          <p:cNvSpPr txBox="1"/>
          <p:nvPr/>
        </p:nvSpPr>
        <p:spPr>
          <a:xfrm>
            <a:off x="6015228" y="3525480"/>
            <a:ext cx="444818" cy="2148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0482">
              <a:lnSpc>
                <a:spcPts val="727"/>
              </a:lnSpc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3</a:t>
            </a:r>
            <a:endParaRPr sz="675">
              <a:latin typeface="Times New Roman"/>
              <a:cs typeface="Times New Roman"/>
            </a:endParaRPr>
          </a:p>
          <a:p>
            <a:pPr marL="9525">
              <a:lnSpc>
                <a:spcPts val="907"/>
              </a:lnSpc>
            </a:pPr>
            <a:r>
              <a:rPr sz="825" dirty="0">
                <a:latin typeface="Times New Roman"/>
                <a:cs typeface="Times New Roman"/>
              </a:rPr>
              <a:t>iter.</a:t>
            </a:r>
            <a:r>
              <a:rPr sz="825" spc="-75" dirty="0">
                <a:latin typeface="Times New Roman"/>
                <a:cs typeface="Times New Roman"/>
              </a:rPr>
              <a:t> </a:t>
            </a:r>
            <a:r>
              <a:rPr sz="825" spc="19" dirty="0">
                <a:latin typeface="Times New Roman"/>
                <a:cs typeface="Times New Roman"/>
              </a:rPr>
              <a:t>(1e4)</a:t>
            </a:r>
            <a:endParaRPr sz="825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747145" y="2479502"/>
            <a:ext cx="120931" cy="41624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975"/>
              </a:lnSpc>
            </a:pPr>
            <a:r>
              <a:rPr sz="825" spc="15" dirty="0">
                <a:latin typeface="Times New Roman"/>
                <a:cs typeface="Times New Roman"/>
              </a:rPr>
              <a:t>error</a:t>
            </a:r>
            <a:r>
              <a:rPr sz="825" spc="-71" dirty="0">
                <a:latin typeface="Times New Roman"/>
                <a:cs typeface="Times New Roman"/>
              </a:rPr>
              <a:t> </a:t>
            </a:r>
            <a:r>
              <a:rPr sz="825" dirty="0">
                <a:latin typeface="Times New Roman"/>
                <a:cs typeface="Times New Roman"/>
              </a:rPr>
              <a:t>(%)</a:t>
            </a:r>
            <a:endParaRPr sz="825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871812" y="1913344"/>
            <a:ext cx="571500" cy="514350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4" name="object 104"/>
          <p:cNvSpPr/>
          <p:nvPr/>
        </p:nvSpPr>
        <p:spPr>
          <a:xfrm>
            <a:off x="6876574" y="1918106"/>
            <a:ext cx="571500" cy="514350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5" name="object 105"/>
          <p:cNvSpPr/>
          <p:nvPr/>
        </p:nvSpPr>
        <p:spPr>
          <a:xfrm>
            <a:off x="6876574" y="191810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6" name="object 106"/>
          <p:cNvSpPr/>
          <p:nvPr/>
        </p:nvSpPr>
        <p:spPr>
          <a:xfrm>
            <a:off x="6876574" y="243245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7" name="object 107"/>
          <p:cNvSpPr/>
          <p:nvPr/>
        </p:nvSpPr>
        <p:spPr>
          <a:xfrm>
            <a:off x="74480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8" name="object 108"/>
          <p:cNvSpPr/>
          <p:nvPr/>
        </p:nvSpPr>
        <p:spPr>
          <a:xfrm>
            <a:off x="68765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9" name="object 109"/>
          <p:cNvSpPr/>
          <p:nvPr/>
        </p:nvSpPr>
        <p:spPr>
          <a:xfrm>
            <a:off x="6876574" y="243245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0" name="object 110"/>
          <p:cNvSpPr/>
          <p:nvPr/>
        </p:nvSpPr>
        <p:spPr>
          <a:xfrm>
            <a:off x="68765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1" name="object 111"/>
          <p:cNvSpPr/>
          <p:nvPr/>
        </p:nvSpPr>
        <p:spPr>
          <a:xfrm>
            <a:off x="6876574" y="191810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2" name="object 112"/>
          <p:cNvSpPr/>
          <p:nvPr/>
        </p:nvSpPr>
        <p:spPr>
          <a:xfrm>
            <a:off x="6876574" y="243245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3" name="object 113"/>
          <p:cNvSpPr/>
          <p:nvPr/>
        </p:nvSpPr>
        <p:spPr>
          <a:xfrm>
            <a:off x="74480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4" name="object 114"/>
          <p:cNvSpPr/>
          <p:nvPr/>
        </p:nvSpPr>
        <p:spPr>
          <a:xfrm>
            <a:off x="68765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5" name="object 115"/>
          <p:cNvSpPr/>
          <p:nvPr/>
        </p:nvSpPr>
        <p:spPr>
          <a:xfrm>
            <a:off x="6890862" y="1970494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6" name="object 116"/>
          <p:cNvSpPr/>
          <p:nvPr/>
        </p:nvSpPr>
        <p:spPr>
          <a:xfrm>
            <a:off x="6890862" y="2065744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7" name="object 117"/>
          <p:cNvSpPr/>
          <p:nvPr/>
        </p:nvSpPr>
        <p:spPr>
          <a:xfrm>
            <a:off x="6890862" y="217051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8" name="object 118"/>
          <p:cNvSpPr txBox="1"/>
          <p:nvPr/>
        </p:nvSpPr>
        <p:spPr>
          <a:xfrm>
            <a:off x="7021736" y="1916403"/>
            <a:ext cx="400526" cy="414953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marR="3810" algn="just">
              <a:lnSpc>
                <a:spcPct val="97400"/>
              </a:lnSpc>
              <a:spcBef>
                <a:spcPts val="94"/>
              </a:spcBef>
            </a:pPr>
            <a:r>
              <a:rPr sz="675" spc="-4" dirty="0">
                <a:latin typeface="Times New Roman"/>
                <a:cs typeface="Times New Roman"/>
              </a:rPr>
              <a:t>R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8" dirty="0">
                <a:latin typeface="Times New Roman"/>
                <a:cs typeface="Times New Roman"/>
              </a:rPr>
              <a:t>s</a:t>
            </a:r>
            <a:r>
              <a:rPr sz="675" spc="-38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4" dirty="0">
                <a:latin typeface="Times New Roman"/>
                <a:cs typeface="Times New Roman"/>
              </a:rPr>
              <a:t>t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20  </a:t>
            </a:r>
            <a:r>
              <a:rPr sz="675" spc="-4" dirty="0">
                <a:latin typeface="Times New Roman"/>
                <a:cs typeface="Times New Roman"/>
              </a:rPr>
              <a:t>R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8" dirty="0">
                <a:latin typeface="Times New Roman"/>
                <a:cs typeface="Times New Roman"/>
              </a:rPr>
              <a:t>s</a:t>
            </a:r>
            <a:r>
              <a:rPr sz="675" spc="-38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4" dirty="0">
                <a:latin typeface="Times New Roman"/>
                <a:cs typeface="Times New Roman"/>
              </a:rPr>
              <a:t>t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32  </a:t>
            </a:r>
            <a:r>
              <a:rPr sz="675" spc="-4" dirty="0">
                <a:latin typeface="Times New Roman"/>
                <a:cs typeface="Times New Roman"/>
              </a:rPr>
              <a:t>R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8" dirty="0">
                <a:latin typeface="Times New Roman"/>
                <a:cs typeface="Times New Roman"/>
              </a:rPr>
              <a:t>s</a:t>
            </a:r>
            <a:r>
              <a:rPr sz="675" spc="-38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4" dirty="0">
                <a:latin typeface="Times New Roman"/>
                <a:cs typeface="Times New Roman"/>
              </a:rPr>
              <a:t>t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44  </a:t>
            </a:r>
            <a:r>
              <a:rPr sz="675" spc="-4" dirty="0">
                <a:latin typeface="Times New Roman"/>
                <a:cs typeface="Times New Roman"/>
              </a:rPr>
              <a:t>R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8" dirty="0">
                <a:latin typeface="Times New Roman"/>
                <a:cs typeface="Times New Roman"/>
              </a:rPr>
              <a:t>s</a:t>
            </a:r>
            <a:r>
              <a:rPr sz="675" spc="-38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4" dirty="0">
                <a:latin typeface="Times New Roman"/>
                <a:cs typeface="Times New Roman"/>
              </a:rPr>
              <a:t>t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56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6890862" y="226576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0" name="object 120"/>
          <p:cNvSpPr txBox="1"/>
          <p:nvPr/>
        </p:nvSpPr>
        <p:spPr>
          <a:xfrm>
            <a:off x="7021737" y="2317006"/>
            <a:ext cx="448151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11" dirty="0">
                <a:latin typeface="Times New Roman"/>
                <a:cs typeface="Times New Roman"/>
              </a:rPr>
              <a:t>ResNet-110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6890862" y="236101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2" name="object 122"/>
          <p:cNvSpPr txBox="1"/>
          <p:nvPr/>
        </p:nvSpPr>
        <p:spPr>
          <a:xfrm>
            <a:off x="5519111" y="1596563"/>
            <a:ext cx="125968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94" dirty="0">
                <a:solidFill>
                  <a:srgbClr val="7F7F7F"/>
                </a:solidFill>
                <a:latin typeface="Trebuchet MS"/>
                <a:cs typeface="Trebuchet MS"/>
              </a:rPr>
              <a:t>CIFAR-10</a:t>
            </a:r>
            <a:r>
              <a:rPr sz="1350" b="1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350" b="1" spc="-68" dirty="0">
                <a:solidFill>
                  <a:srgbClr val="7F7F7F"/>
                </a:solidFill>
                <a:latin typeface="Trebuchet MS"/>
                <a:cs typeface="Trebuchet MS"/>
              </a:rPr>
              <a:t>ResNets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7495699" y="2990814"/>
            <a:ext cx="366712" cy="189547"/>
          </a:xfrm>
          <a:custGeom>
            <a:avLst/>
            <a:gdLst/>
            <a:ahLst/>
            <a:cxnLst/>
            <a:rect l="l" t="t" r="r" b="b"/>
            <a:pathLst>
              <a:path w="488950" h="252729">
                <a:moveTo>
                  <a:pt x="269210" y="96786"/>
                </a:moveTo>
                <a:lnTo>
                  <a:pt x="120434" y="96786"/>
                </a:lnTo>
                <a:lnTo>
                  <a:pt x="447611" y="251218"/>
                </a:lnTo>
                <a:lnTo>
                  <a:pt x="451764" y="252196"/>
                </a:lnTo>
                <a:lnTo>
                  <a:pt x="455891" y="252361"/>
                </a:lnTo>
                <a:lnTo>
                  <a:pt x="465006" y="251408"/>
                </a:lnTo>
                <a:lnTo>
                  <a:pt x="473432" y="247923"/>
                </a:lnTo>
                <a:lnTo>
                  <a:pt x="480593" y="242113"/>
                </a:lnTo>
                <a:lnTo>
                  <a:pt x="485914" y="234187"/>
                </a:lnTo>
                <a:lnTo>
                  <a:pt x="488931" y="221944"/>
                </a:lnTo>
                <a:lnTo>
                  <a:pt x="487086" y="209911"/>
                </a:lnTo>
                <a:lnTo>
                  <a:pt x="480864" y="199451"/>
                </a:lnTo>
                <a:lnTo>
                  <a:pt x="470750" y="191922"/>
                </a:lnTo>
                <a:lnTo>
                  <a:pt x="269210" y="96786"/>
                </a:lnTo>
                <a:close/>
              </a:path>
              <a:path w="488950" h="252729">
                <a:moveTo>
                  <a:pt x="212928" y="0"/>
                </a:moveTo>
                <a:lnTo>
                  <a:pt x="0" y="4825"/>
                </a:lnTo>
                <a:lnTo>
                  <a:pt x="131610" y="172275"/>
                </a:lnTo>
                <a:lnTo>
                  <a:pt x="120434" y="96786"/>
                </a:lnTo>
                <a:lnTo>
                  <a:pt x="269210" y="96786"/>
                </a:lnTo>
                <a:lnTo>
                  <a:pt x="147548" y="39357"/>
                </a:lnTo>
                <a:lnTo>
                  <a:pt x="21292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4" name="object 124"/>
          <p:cNvSpPr/>
          <p:nvPr/>
        </p:nvSpPr>
        <p:spPr>
          <a:xfrm>
            <a:off x="7495699" y="2900333"/>
            <a:ext cx="366712" cy="142875"/>
          </a:xfrm>
          <a:custGeom>
            <a:avLst/>
            <a:gdLst/>
            <a:ahLst/>
            <a:cxnLst/>
            <a:rect l="l" t="t" r="r" b="b"/>
            <a:pathLst>
              <a:path w="488950" h="190500">
                <a:moveTo>
                  <a:pt x="187617" y="0"/>
                </a:moveTo>
                <a:lnTo>
                  <a:pt x="0" y="100799"/>
                </a:lnTo>
                <a:lnTo>
                  <a:pt x="193217" y="190411"/>
                </a:lnTo>
                <a:lnTo>
                  <a:pt x="149034" y="128181"/>
                </a:lnTo>
                <a:lnTo>
                  <a:pt x="458127" y="119100"/>
                </a:lnTo>
                <a:lnTo>
                  <a:pt x="470413" y="116241"/>
                </a:lnTo>
                <a:lnTo>
                  <a:pt x="480304" y="109145"/>
                </a:lnTo>
                <a:lnTo>
                  <a:pt x="486809" y="98860"/>
                </a:lnTo>
                <a:lnTo>
                  <a:pt x="488937" y="86436"/>
                </a:lnTo>
                <a:lnTo>
                  <a:pt x="486078" y="74151"/>
                </a:lnTo>
                <a:lnTo>
                  <a:pt x="479299" y="64706"/>
                </a:lnTo>
                <a:lnTo>
                  <a:pt x="147167" y="64706"/>
                </a:lnTo>
                <a:lnTo>
                  <a:pt x="187617" y="0"/>
                </a:lnTo>
                <a:close/>
              </a:path>
              <a:path w="488950" h="190500">
                <a:moveTo>
                  <a:pt x="456272" y="55625"/>
                </a:moveTo>
                <a:lnTo>
                  <a:pt x="147167" y="64706"/>
                </a:lnTo>
                <a:lnTo>
                  <a:pt x="479299" y="64706"/>
                </a:lnTo>
                <a:lnTo>
                  <a:pt x="478982" y="64263"/>
                </a:lnTo>
                <a:lnTo>
                  <a:pt x="468697" y="57759"/>
                </a:lnTo>
                <a:lnTo>
                  <a:pt x="456272" y="5562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5" name="object 125"/>
          <p:cNvSpPr/>
          <p:nvPr/>
        </p:nvSpPr>
        <p:spPr>
          <a:xfrm>
            <a:off x="7495699" y="2751515"/>
            <a:ext cx="367188" cy="177165"/>
          </a:xfrm>
          <a:custGeom>
            <a:avLst/>
            <a:gdLst/>
            <a:ahLst/>
            <a:cxnLst/>
            <a:rect l="l" t="t" r="r" b="b"/>
            <a:pathLst>
              <a:path w="489584" h="236220">
                <a:moveTo>
                  <a:pt x="139700" y="59880"/>
                </a:moveTo>
                <a:lnTo>
                  <a:pt x="0" y="220637"/>
                </a:lnTo>
                <a:lnTo>
                  <a:pt x="212432" y="235953"/>
                </a:lnTo>
                <a:lnTo>
                  <a:pt x="149059" y="193420"/>
                </a:lnTo>
                <a:lnTo>
                  <a:pt x="291139" y="134734"/>
                </a:lnTo>
                <a:lnTo>
                  <a:pt x="124828" y="134734"/>
                </a:lnTo>
                <a:lnTo>
                  <a:pt x="139700" y="59880"/>
                </a:lnTo>
                <a:close/>
              </a:path>
              <a:path w="489584" h="236220">
                <a:moveTo>
                  <a:pt x="453326" y="0"/>
                </a:moveTo>
                <a:lnTo>
                  <a:pt x="449135" y="774"/>
                </a:lnTo>
                <a:lnTo>
                  <a:pt x="124828" y="134734"/>
                </a:lnTo>
                <a:lnTo>
                  <a:pt x="291139" y="134734"/>
                </a:lnTo>
                <a:lnTo>
                  <a:pt x="469315" y="61137"/>
                </a:lnTo>
                <a:lnTo>
                  <a:pt x="479791" y="54114"/>
                </a:lnTo>
                <a:lnTo>
                  <a:pt x="486524" y="43972"/>
                </a:lnTo>
                <a:lnTo>
                  <a:pt x="488961" y="32046"/>
                </a:lnTo>
                <a:lnTo>
                  <a:pt x="486549" y="19672"/>
                </a:lnTo>
                <a:lnTo>
                  <a:pt x="453326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6" name="object 126"/>
          <p:cNvSpPr/>
          <p:nvPr/>
        </p:nvSpPr>
        <p:spPr>
          <a:xfrm>
            <a:off x="7495699" y="2523096"/>
            <a:ext cx="366712" cy="247174"/>
          </a:xfrm>
          <a:custGeom>
            <a:avLst/>
            <a:gdLst/>
            <a:ahLst/>
            <a:cxnLst/>
            <a:rect l="l" t="t" r="r" b="b"/>
            <a:pathLst>
              <a:path w="488950" h="329564">
                <a:moveTo>
                  <a:pt x="107696" y="145405"/>
                </a:moveTo>
                <a:lnTo>
                  <a:pt x="0" y="329161"/>
                </a:lnTo>
                <a:lnTo>
                  <a:pt x="211620" y="305056"/>
                </a:lnTo>
                <a:lnTo>
                  <a:pt x="141490" y="274932"/>
                </a:lnTo>
                <a:lnTo>
                  <a:pt x="223241" y="221719"/>
                </a:lnTo>
                <a:lnTo>
                  <a:pt x="106857" y="221719"/>
                </a:lnTo>
                <a:lnTo>
                  <a:pt x="107696" y="145405"/>
                </a:lnTo>
                <a:close/>
              </a:path>
              <a:path w="488950" h="329564">
                <a:moveTo>
                  <a:pt x="460760" y="0"/>
                </a:moveTo>
                <a:lnTo>
                  <a:pt x="451599" y="294"/>
                </a:lnTo>
                <a:lnTo>
                  <a:pt x="447535" y="1018"/>
                </a:lnTo>
                <a:lnTo>
                  <a:pt x="443547" y="2555"/>
                </a:lnTo>
                <a:lnTo>
                  <a:pt x="106857" y="221719"/>
                </a:lnTo>
                <a:lnTo>
                  <a:pt x="223241" y="221719"/>
                </a:lnTo>
                <a:lnTo>
                  <a:pt x="474522" y="58156"/>
                </a:lnTo>
                <a:lnTo>
                  <a:pt x="483517" y="49324"/>
                </a:lnTo>
                <a:lnTo>
                  <a:pt x="488261" y="38115"/>
                </a:lnTo>
                <a:lnTo>
                  <a:pt x="488456" y="25944"/>
                </a:lnTo>
                <a:lnTo>
                  <a:pt x="483806" y="14226"/>
                </a:lnTo>
                <a:lnTo>
                  <a:pt x="477459" y="7092"/>
                </a:lnTo>
                <a:lnTo>
                  <a:pt x="469579" y="2307"/>
                </a:lnTo>
                <a:lnTo>
                  <a:pt x="460760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7" name="object 127"/>
          <p:cNvSpPr txBox="1"/>
          <p:nvPr/>
        </p:nvSpPr>
        <p:spPr>
          <a:xfrm>
            <a:off x="7933163" y="2342417"/>
            <a:ext cx="679133" cy="1124667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525" marR="3810" indent="18573" algn="just">
              <a:lnSpc>
                <a:spcPct val="107700"/>
              </a:lnSpc>
              <a:spcBef>
                <a:spcPts val="150"/>
              </a:spcBef>
            </a:pPr>
            <a:r>
              <a:rPr sz="1350" spc="-56" dirty="0">
                <a:latin typeface="Trebuchet MS"/>
                <a:cs typeface="Trebuchet MS"/>
              </a:rPr>
              <a:t>20-layer  32-layer  44-layer  56-layer  </a:t>
            </a:r>
            <a:r>
              <a:rPr sz="1350" spc="-38" dirty="0">
                <a:latin typeface="Trebuchet MS"/>
                <a:cs typeface="Trebuchet MS"/>
              </a:rPr>
              <a:t>110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56" dirty="0">
                <a:latin typeface="Trebuchet MS"/>
                <a:cs typeface="Trebuchet MS"/>
              </a:rPr>
              <a:t>r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7495699" y="3042059"/>
            <a:ext cx="366712" cy="364807"/>
          </a:xfrm>
          <a:custGeom>
            <a:avLst/>
            <a:gdLst/>
            <a:ahLst/>
            <a:cxnLst/>
            <a:rect l="l" t="t" r="r" b="b"/>
            <a:pathLst>
              <a:path w="488950" h="486410">
                <a:moveTo>
                  <a:pt x="172775" y="126974"/>
                </a:moveTo>
                <a:lnTo>
                  <a:pt x="82702" y="126974"/>
                </a:lnTo>
                <a:lnTo>
                  <a:pt x="441032" y="483158"/>
                </a:lnTo>
                <a:lnTo>
                  <a:pt x="449173" y="486232"/>
                </a:lnTo>
                <a:lnTo>
                  <a:pt x="465416" y="486181"/>
                </a:lnTo>
                <a:lnTo>
                  <a:pt x="473532" y="483057"/>
                </a:lnTo>
                <a:lnTo>
                  <a:pt x="479717" y="476846"/>
                </a:lnTo>
                <a:lnTo>
                  <a:pt x="486658" y="466317"/>
                </a:lnTo>
                <a:lnTo>
                  <a:pt x="488948" y="454359"/>
                </a:lnTo>
                <a:lnTo>
                  <a:pt x="486587" y="442419"/>
                </a:lnTo>
                <a:lnTo>
                  <a:pt x="479577" y="431939"/>
                </a:lnTo>
                <a:lnTo>
                  <a:pt x="172775" y="126974"/>
                </a:lnTo>
                <a:close/>
              </a:path>
              <a:path w="488950" h="486410">
                <a:moveTo>
                  <a:pt x="0" y="0"/>
                </a:moveTo>
                <a:lnTo>
                  <a:pt x="67957" y="201853"/>
                </a:lnTo>
                <a:lnTo>
                  <a:pt x="82702" y="126974"/>
                </a:lnTo>
                <a:lnTo>
                  <a:pt x="172775" y="126974"/>
                </a:lnTo>
                <a:lnTo>
                  <a:pt x="127469" y="81940"/>
                </a:lnTo>
                <a:lnTo>
                  <a:pt x="202260" y="667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9" name="object 129"/>
          <p:cNvSpPr txBox="1"/>
          <p:nvPr/>
        </p:nvSpPr>
        <p:spPr>
          <a:xfrm>
            <a:off x="576351" y="4029075"/>
            <a:ext cx="7608570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681" indent="-257158">
              <a:spcBef>
                <a:spcPts val="75"/>
              </a:spcBef>
              <a:buFont typeface="Arial"/>
              <a:buChar char="•"/>
              <a:tabLst>
                <a:tab pos="266205" algn="l"/>
                <a:tab pos="266681" algn="l"/>
              </a:tabLst>
            </a:pPr>
            <a:r>
              <a:rPr sz="2100" spc="-71" dirty="0">
                <a:latin typeface="Trebuchet MS"/>
                <a:cs typeface="Trebuchet MS"/>
              </a:rPr>
              <a:t>Deep ResNets </a:t>
            </a:r>
            <a:r>
              <a:rPr sz="2100" spc="-109" dirty="0">
                <a:latin typeface="Trebuchet MS"/>
                <a:cs typeface="Trebuchet MS"/>
              </a:rPr>
              <a:t>can </a:t>
            </a:r>
            <a:r>
              <a:rPr sz="2100" spc="-75" dirty="0">
                <a:latin typeface="Trebuchet MS"/>
                <a:cs typeface="Trebuchet MS"/>
              </a:rPr>
              <a:t>be </a:t>
            </a:r>
            <a:r>
              <a:rPr sz="2100" spc="-113" dirty="0">
                <a:latin typeface="Trebuchet MS"/>
                <a:cs typeface="Trebuchet MS"/>
              </a:rPr>
              <a:t>trained </a:t>
            </a:r>
            <a:r>
              <a:rPr sz="2100" spc="-83" dirty="0">
                <a:latin typeface="Trebuchet MS"/>
                <a:cs typeface="Trebuchet MS"/>
              </a:rPr>
              <a:t>without</a:t>
            </a:r>
            <a:r>
              <a:rPr sz="2100" spc="-469" dirty="0">
                <a:latin typeface="Trebuchet MS"/>
                <a:cs typeface="Trebuchet MS"/>
              </a:rPr>
              <a:t> </a:t>
            </a:r>
            <a:r>
              <a:rPr sz="2100" spc="-113" dirty="0">
                <a:latin typeface="Trebuchet MS"/>
                <a:cs typeface="Trebuchet MS"/>
              </a:rPr>
              <a:t>difficulties</a:t>
            </a:r>
            <a:endParaRPr sz="2100">
              <a:latin typeface="Trebuchet MS"/>
              <a:cs typeface="Trebuchet MS"/>
            </a:endParaRPr>
          </a:p>
          <a:p>
            <a:pPr marL="266681" indent="-257158">
              <a:spcBef>
                <a:spcPts val="30"/>
              </a:spcBef>
              <a:buFont typeface="Arial"/>
              <a:buChar char="•"/>
              <a:tabLst>
                <a:tab pos="266205" algn="l"/>
                <a:tab pos="266681" algn="l"/>
              </a:tabLst>
            </a:pPr>
            <a:r>
              <a:rPr sz="2100" spc="-75" dirty="0">
                <a:latin typeface="Trebuchet MS"/>
                <a:cs typeface="Trebuchet MS"/>
              </a:rPr>
              <a:t>Deeper</a:t>
            </a:r>
            <a:r>
              <a:rPr sz="2100" spc="-169" dirty="0">
                <a:latin typeface="Trebuchet MS"/>
                <a:cs typeface="Trebuchet MS"/>
              </a:rPr>
              <a:t> </a:t>
            </a:r>
            <a:r>
              <a:rPr sz="2100" spc="-71" dirty="0">
                <a:latin typeface="Trebuchet MS"/>
                <a:cs typeface="Trebuchet MS"/>
              </a:rPr>
              <a:t>ResNets</a:t>
            </a:r>
            <a:r>
              <a:rPr sz="2100" spc="-176" dirty="0"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have</a:t>
            </a:r>
            <a:r>
              <a:rPr sz="2100" spc="-255" dirty="0">
                <a:latin typeface="Trebuchet MS"/>
                <a:cs typeface="Trebuchet MS"/>
              </a:rPr>
              <a:t> </a:t>
            </a:r>
            <a:r>
              <a:rPr sz="2100" b="1" spc="-109" dirty="0">
                <a:solidFill>
                  <a:srgbClr val="C00000"/>
                </a:solidFill>
                <a:latin typeface="Trebuchet MS"/>
                <a:cs typeface="Trebuchet MS"/>
              </a:rPr>
              <a:t>lower</a:t>
            </a:r>
            <a:r>
              <a:rPr sz="2100" b="1" spc="-18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b="1" spc="-113" dirty="0">
                <a:solidFill>
                  <a:srgbClr val="C00000"/>
                </a:solidFill>
                <a:latin typeface="Trebuchet MS"/>
                <a:cs typeface="Trebuchet MS"/>
              </a:rPr>
              <a:t>training</a:t>
            </a:r>
            <a:r>
              <a:rPr sz="2100" b="1" spc="-128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b="1" spc="-153" dirty="0">
                <a:solidFill>
                  <a:srgbClr val="C00000"/>
                </a:solidFill>
                <a:latin typeface="Trebuchet MS"/>
                <a:cs typeface="Trebuchet MS"/>
              </a:rPr>
              <a:t>error</a:t>
            </a:r>
            <a:r>
              <a:rPr sz="2100" spc="-153" dirty="0">
                <a:latin typeface="Trebuchet MS"/>
                <a:cs typeface="Trebuchet MS"/>
              </a:rPr>
              <a:t>,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-75" dirty="0">
                <a:latin typeface="Trebuchet MS"/>
                <a:cs typeface="Trebuchet MS"/>
              </a:rPr>
              <a:t>and</a:t>
            </a:r>
            <a:r>
              <a:rPr sz="2100" spc="-161" dirty="0">
                <a:latin typeface="Trebuchet MS"/>
                <a:cs typeface="Trebuchet MS"/>
              </a:rPr>
              <a:t> </a:t>
            </a:r>
            <a:r>
              <a:rPr sz="2100" spc="-90" dirty="0">
                <a:latin typeface="Trebuchet MS"/>
                <a:cs typeface="Trebuchet MS"/>
              </a:rPr>
              <a:t>also </a:t>
            </a:r>
            <a:r>
              <a:rPr sz="2100" spc="-86" dirty="0">
                <a:latin typeface="Trebuchet MS"/>
                <a:cs typeface="Trebuchet MS"/>
              </a:rPr>
              <a:t>lower</a:t>
            </a:r>
            <a:r>
              <a:rPr sz="2100" spc="-161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test</a:t>
            </a:r>
            <a:r>
              <a:rPr sz="2100" spc="-214" dirty="0">
                <a:latin typeface="Trebuchet MS"/>
                <a:cs typeface="Trebuchet MS"/>
              </a:rPr>
              <a:t> </a:t>
            </a:r>
            <a:r>
              <a:rPr sz="2100" spc="-68" dirty="0">
                <a:latin typeface="Trebuchet MS"/>
                <a:cs typeface="Trebuchet MS"/>
              </a:rPr>
              <a:t>error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2885123" y="5352209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594755" y="3260150"/>
            <a:ext cx="842010" cy="3763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marR="3810">
              <a:lnSpc>
                <a:spcPts val="1425"/>
              </a:lnSpc>
              <a:spcBef>
                <a:spcPts val="135"/>
              </a:spcBef>
            </a:pPr>
            <a:r>
              <a:rPr sz="1200" spc="-64" dirty="0">
                <a:solidFill>
                  <a:srgbClr val="7F7F7F"/>
                </a:solidFill>
                <a:latin typeface="Trebuchet MS"/>
                <a:cs typeface="Trebuchet MS"/>
              </a:rPr>
              <a:t>solid: </a:t>
            </a:r>
            <a:r>
              <a:rPr sz="1200" spc="-75" dirty="0">
                <a:solidFill>
                  <a:srgbClr val="7F7F7F"/>
                </a:solidFill>
                <a:latin typeface="Trebuchet MS"/>
                <a:cs typeface="Trebuchet MS"/>
              </a:rPr>
              <a:t>test  </a:t>
            </a:r>
            <a:r>
              <a:rPr sz="1200" spc="-68" dirty="0">
                <a:solidFill>
                  <a:srgbClr val="7F7F7F"/>
                </a:solidFill>
                <a:latin typeface="Trebuchet MS"/>
                <a:cs typeface="Trebuchet MS"/>
              </a:rPr>
              <a:t>dashed:</a:t>
            </a:r>
            <a:r>
              <a:rPr sz="1200" spc="-6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7F7F7F"/>
                </a:solidFill>
                <a:latin typeface="Trebuchet MS"/>
                <a:cs typeface="Trebuchet MS"/>
              </a:rPr>
              <a:t>train</a:t>
            </a:r>
            <a:endParaRPr sz="12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88759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6200" y="6693531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913689"/>
            <a:ext cx="8534400" cy="1240724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39" dirty="0"/>
              <a:t>ResNets</a:t>
            </a:r>
            <a:r>
              <a:rPr spc="-255" dirty="0"/>
              <a:t> </a:t>
            </a:r>
            <a:r>
              <a:rPr spc="398" dirty="0"/>
              <a:t>@</a:t>
            </a:r>
            <a:r>
              <a:rPr spc="-195" dirty="0"/>
              <a:t> </a:t>
            </a:r>
            <a:r>
              <a:rPr spc="-176" dirty="0"/>
              <a:t>ILSVRC</a:t>
            </a:r>
            <a:r>
              <a:rPr spc="-293" dirty="0"/>
              <a:t> </a:t>
            </a:r>
            <a:r>
              <a:rPr spc="-120" dirty="0"/>
              <a:t>&amp;</a:t>
            </a:r>
            <a:r>
              <a:rPr spc="-210" dirty="0"/>
              <a:t> </a:t>
            </a:r>
            <a:r>
              <a:rPr spc="-116" dirty="0"/>
              <a:t>COCO</a:t>
            </a:r>
            <a:r>
              <a:rPr spc="-382" dirty="0"/>
              <a:t> </a:t>
            </a:r>
            <a:r>
              <a:rPr spc="-79" dirty="0"/>
              <a:t>2015</a:t>
            </a:r>
            <a:r>
              <a:rPr spc="-203" dirty="0"/>
              <a:t> </a:t>
            </a:r>
            <a:r>
              <a:rPr spc="-142" dirty="0"/>
              <a:t>Competitions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2057400"/>
            <a:ext cx="6181249" cy="2871299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80962" indent="-171438">
              <a:spcBef>
                <a:spcPts val="810"/>
              </a:spcBef>
              <a:buFont typeface="Arial"/>
              <a:buChar char="•"/>
              <a:tabLst>
                <a:tab pos="180962" algn="l"/>
              </a:tabLst>
            </a:pPr>
            <a:r>
              <a:rPr sz="2400" b="1" spc="-131" dirty="0">
                <a:solidFill>
                  <a:srgbClr val="C00000"/>
                </a:solidFill>
                <a:latin typeface="Trebuchet MS"/>
                <a:cs typeface="Trebuchet MS"/>
              </a:rPr>
              <a:t>1st </a:t>
            </a:r>
            <a:r>
              <a:rPr sz="2400" b="1" spc="-139" dirty="0">
                <a:solidFill>
                  <a:srgbClr val="C00000"/>
                </a:solidFill>
                <a:latin typeface="Trebuchet MS"/>
                <a:cs typeface="Trebuchet MS"/>
              </a:rPr>
              <a:t>places </a:t>
            </a:r>
            <a:r>
              <a:rPr sz="2400" b="1" spc="-128" dirty="0">
                <a:latin typeface="Trebuchet MS"/>
                <a:cs typeface="Trebuchet MS"/>
              </a:rPr>
              <a:t>in </a:t>
            </a:r>
            <a:r>
              <a:rPr sz="2400" b="1" spc="-105" dirty="0">
                <a:latin typeface="Trebuchet MS"/>
                <a:cs typeface="Trebuchet MS"/>
              </a:rPr>
              <a:t>all </a:t>
            </a:r>
            <a:r>
              <a:rPr sz="2400" b="1" spc="-146" dirty="0">
                <a:latin typeface="Trebuchet MS"/>
                <a:cs typeface="Trebuchet MS"/>
              </a:rPr>
              <a:t>five </a:t>
            </a:r>
            <a:r>
              <a:rPr sz="2400" b="1" spc="-113" dirty="0">
                <a:latin typeface="Trebuchet MS"/>
                <a:cs typeface="Trebuchet MS"/>
              </a:rPr>
              <a:t>main</a:t>
            </a:r>
            <a:r>
              <a:rPr sz="2400" b="1" spc="-570" dirty="0">
                <a:latin typeface="Trebuchet MS"/>
                <a:cs typeface="Trebuchet MS"/>
              </a:rPr>
              <a:t> </a:t>
            </a:r>
            <a:r>
              <a:rPr sz="2400" b="1" spc="-169" dirty="0">
                <a:latin typeface="Trebuchet MS"/>
                <a:cs typeface="Trebuchet MS"/>
              </a:rPr>
              <a:t>tracks</a:t>
            </a:r>
            <a:endParaRPr sz="24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645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86" dirty="0">
                <a:solidFill>
                  <a:srgbClr val="4472C4"/>
                </a:solidFill>
                <a:latin typeface="Trebuchet MS"/>
                <a:cs typeface="Trebuchet MS"/>
              </a:rPr>
              <a:t>ImageNet </a:t>
            </a:r>
            <a:r>
              <a:rPr sz="2100" spc="-116" dirty="0">
                <a:solidFill>
                  <a:srgbClr val="4472C4"/>
                </a:solidFill>
                <a:latin typeface="Trebuchet MS"/>
                <a:cs typeface="Trebuchet MS"/>
              </a:rPr>
              <a:t>Classification: </a:t>
            </a:r>
            <a:r>
              <a:rPr sz="2100" spc="-142" dirty="0">
                <a:latin typeface="Trebuchet MS"/>
                <a:cs typeface="Trebuchet MS"/>
              </a:rPr>
              <a:t>“</a:t>
            </a:r>
            <a:r>
              <a:rPr sz="2100" i="1" spc="-142" dirty="0">
                <a:latin typeface="Trebuchet MS"/>
                <a:cs typeface="Trebuchet MS"/>
              </a:rPr>
              <a:t>Ultra-deep</a:t>
            </a:r>
            <a:r>
              <a:rPr sz="2100" spc="-142" dirty="0">
                <a:latin typeface="Trebuchet MS"/>
                <a:cs typeface="Trebuchet MS"/>
              </a:rPr>
              <a:t>” </a:t>
            </a:r>
            <a:r>
              <a:rPr sz="2100" spc="-97" dirty="0">
                <a:solidFill>
                  <a:srgbClr val="C00000"/>
                </a:solidFill>
                <a:latin typeface="Trebuchet MS"/>
                <a:cs typeface="Trebuchet MS"/>
              </a:rPr>
              <a:t>152-layer</a:t>
            </a:r>
            <a:r>
              <a:rPr sz="2100" spc="7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nets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705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86" dirty="0">
                <a:solidFill>
                  <a:srgbClr val="4472C4"/>
                </a:solidFill>
                <a:latin typeface="Trebuchet MS"/>
                <a:cs typeface="Trebuchet MS"/>
              </a:rPr>
              <a:t>ImageNet </a:t>
            </a:r>
            <a:r>
              <a:rPr sz="2100" spc="-109" dirty="0">
                <a:solidFill>
                  <a:srgbClr val="4472C4"/>
                </a:solidFill>
                <a:latin typeface="Trebuchet MS"/>
                <a:cs typeface="Trebuchet MS"/>
              </a:rPr>
              <a:t>Detection: </a:t>
            </a:r>
            <a:r>
              <a:rPr sz="2100" spc="45" dirty="0">
                <a:solidFill>
                  <a:srgbClr val="C00000"/>
                </a:solidFill>
                <a:latin typeface="Trebuchet MS"/>
                <a:cs typeface="Trebuchet MS"/>
              </a:rPr>
              <a:t>16% </a:t>
            </a:r>
            <a:r>
              <a:rPr sz="2100" spc="-109" dirty="0">
                <a:latin typeface="Trebuchet MS"/>
                <a:cs typeface="Trebuchet MS"/>
              </a:rPr>
              <a:t>better </a:t>
            </a:r>
            <a:r>
              <a:rPr sz="2100" spc="-90" dirty="0">
                <a:latin typeface="Trebuchet MS"/>
                <a:cs typeface="Trebuchet MS"/>
              </a:rPr>
              <a:t>than</a:t>
            </a:r>
            <a:r>
              <a:rPr sz="2100" spc="-472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2nd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630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86" dirty="0">
                <a:solidFill>
                  <a:srgbClr val="4472C4"/>
                </a:solidFill>
                <a:latin typeface="Trebuchet MS"/>
                <a:cs typeface="Trebuchet MS"/>
              </a:rPr>
              <a:t>ImageNet </a:t>
            </a:r>
            <a:r>
              <a:rPr sz="2100" spc="-128" dirty="0">
                <a:solidFill>
                  <a:srgbClr val="4472C4"/>
                </a:solidFill>
                <a:latin typeface="Trebuchet MS"/>
                <a:cs typeface="Trebuchet MS"/>
              </a:rPr>
              <a:t>Localization: </a:t>
            </a:r>
            <a:r>
              <a:rPr sz="2100" spc="45" dirty="0">
                <a:solidFill>
                  <a:srgbClr val="C00000"/>
                </a:solidFill>
                <a:latin typeface="Trebuchet MS"/>
                <a:cs typeface="Trebuchet MS"/>
              </a:rPr>
              <a:t>27% </a:t>
            </a:r>
            <a:r>
              <a:rPr sz="2100" spc="-109" dirty="0">
                <a:latin typeface="Trebuchet MS"/>
                <a:cs typeface="Trebuchet MS"/>
              </a:rPr>
              <a:t>better </a:t>
            </a:r>
            <a:r>
              <a:rPr sz="2100" spc="-90" dirty="0">
                <a:latin typeface="Trebuchet MS"/>
                <a:cs typeface="Trebuchet MS"/>
              </a:rPr>
              <a:t>than</a:t>
            </a:r>
            <a:r>
              <a:rPr sz="2100" spc="-454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2nd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630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71" dirty="0">
                <a:solidFill>
                  <a:srgbClr val="4472C4"/>
                </a:solidFill>
                <a:latin typeface="Trebuchet MS"/>
                <a:cs typeface="Trebuchet MS"/>
              </a:rPr>
              <a:t>COCO </a:t>
            </a:r>
            <a:r>
              <a:rPr sz="2100" spc="-109" dirty="0">
                <a:solidFill>
                  <a:srgbClr val="4472C4"/>
                </a:solidFill>
                <a:latin typeface="Trebuchet MS"/>
                <a:cs typeface="Trebuchet MS"/>
              </a:rPr>
              <a:t>Detection: </a:t>
            </a:r>
            <a:r>
              <a:rPr sz="2100" spc="45" dirty="0">
                <a:solidFill>
                  <a:srgbClr val="C00000"/>
                </a:solidFill>
                <a:latin typeface="Trebuchet MS"/>
                <a:cs typeface="Trebuchet MS"/>
              </a:rPr>
              <a:t>11%</a:t>
            </a:r>
            <a:r>
              <a:rPr sz="2100" spc="-443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109" dirty="0">
                <a:latin typeface="Trebuchet MS"/>
                <a:cs typeface="Trebuchet MS"/>
              </a:rPr>
              <a:t>better </a:t>
            </a:r>
            <a:r>
              <a:rPr sz="2100" spc="-90" dirty="0">
                <a:latin typeface="Trebuchet MS"/>
                <a:cs typeface="Trebuchet MS"/>
              </a:rPr>
              <a:t>than </a:t>
            </a:r>
            <a:r>
              <a:rPr sz="2100" spc="-45" dirty="0">
                <a:latin typeface="Trebuchet MS"/>
                <a:cs typeface="Trebuchet MS"/>
              </a:rPr>
              <a:t>2nd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630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71" dirty="0">
                <a:solidFill>
                  <a:srgbClr val="4472C4"/>
                </a:solidFill>
                <a:latin typeface="Trebuchet MS"/>
                <a:cs typeface="Trebuchet MS"/>
              </a:rPr>
              <a:t>COCO </a:t>
            </a:r>
            <a:r>
              <a:rPr sz="2100" spc="-101" dirty="0">
                <a:solidFill>
                  <a:srgbClr val="4472C4"/>
                </a:solidFill>
                <a:latin typeface="Trebuchet MS"/>
                <a:cs typeface="Trebuchet MS"/>
              </a:rPr>
              <a:t>Segmentation: </a:t>
            </a:r>
            <a:r>
              <a:rPr sz="2100" spc="45" dirty="0">
                <a:solidFill>
                  <a:srgbClr val="C00000"/>
                </a:solidFill>
                <a:latin typeface="Trebuchet MS"/>
                <a:cs typeface="Trebuchet MS"/>
              </a:rPr>
              <a:t>12%</a:t>
            </a:r>
            <a:r>
              <a:rPr sz="2100" spc="-443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109" dirty="0">
                <a:latin typeface="Trebuchet MS"/>
                <a:cs typeface="Trebuchet MS"/>
              </a:rPr>
              <a:t>better </a:t>
            </a:r>
            <a:r>
              <a:rPr sz="2100" spc="-90" dirty="0">
                <a:latin typeface="Trebuchet MS"/>
                <a:cs typeface="Trebuchet MS"/>
              </a:rPr>
              <a:t>than </a:t>
            </a:r>
            <a:r>
              <a:rPr sz="2100" spc="-45" dirty="0">
                <a:latin typeface="Trebuchet MS"/>
                <a:cs typeface="Trebuchet MS"/>
              </a:rPr>
              <a:t>2</a:t>
            </a:r>
            <a:r>
              <a:rPr sz="2100" spc="-45" baseline="30000" dirty="0">
                <a:latin typeface="Trebuchet MS"/>
                <a:cs typeface="Trebuchet MS"/>
              </a:rPr>
              <a:t>nd</a:t>
            </a:r>
            <a:endParaRPr lang="en-US" sz="2100" spc="-45" baseline="30000" dirty="0">
              <a:latin typeface="Trebuchet MS"/>
              <a:cs typeface="Trebuchet MS"/>
            </a:endParaRPr>
          </a:p>
          <a:p>
            <a:pPr marL="66639" indent="-171438">
              <a:spcBef>
                <a:spcPts val="630"/>
              </a:spcBef>
              <a:buFont typeface="Arial"/>
              <a:buChar char="•"/>
              <a:tabLst>
                <a:tab pos="523839" algn="l"/>
              </a:tabLst>
            </a:pPr>
            <a:r>
              <a:rPr lang="en-US" sz="2000" b="1" spc="-131" dirty="0">
                <a:solidFill>
                  <a:srgbClr val="C00000"/>
                </a:solidFill>
                <a:latin typeface="Trebuchet MS"/>
                <a:cs typeface="Trebuchet MS"/>
              </a:rPr>
              <a:t>57K citations (in 6 years)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95861" y="5348202"/>
            <a:ext cx="25817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9" dirty="0">
                <a:solidFill>
                  <a:srgbClr val="7F7F7F"/>
                </a:solidFill>
                <a:latin typeface="Trebuchet MS"/>
                <a:cs typeface="Trebuchet MS"/>
              </a:rPr>
              <a:t>*improvements </a:t>
            </a:r>
            <a:r>
              <a:rPr sz="1350" spc="-60" dirty="0">
                <a:solidFill>
                  <a:srgbClr val="7F7F7F"/>
                </a:solidFill>
                <a:latin typeface="Trebuchet MS"/>
                <a:cs typeface="Trebuchet MS"/>
              </a:rPr>
              <a:t>are </a:t>
            </a:r>
            <a:r>
              <a:rPr sz="1350" spc="-75" dirty="0">
                <a:solidFill>
                  <a:srgbClr val="7F7F7F"/>
                </a:solidFill>
                <a:latin typeface="Trebuchet MS"/>
                <a:cs typeface="Trebuchet MS"/>
              </a:rPr>
              <a:t>relative</a:t>
            </a:r>
            <a:r>
              <a:rPr sz="1350" spc="-97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350" spc="-64" dirty="0">
                <a:solidFill>
                  <a:srgbClr val="7F7F7F"/>
                </a:solidFill>
                <a:latin typeface="Trebuchet MS"/>
                <a:cs typeface="Trebuchet MS"/>
              </a:rPr>
              <a:t>numbers</a:t>
            </a:r>
            <a:endParaRPr sz="135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30416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30351"/>
            <a:ext cx="6934200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</a:t>
            </a:r>
            <a:r>
              <a:rPr spc="-480" dirty="0"/>
              <a:t> </a:t>
            </a:r>
            <a:r>
              <a:rPr spc="-153" dirty="0"/>
              <a:t>Detection</a:t>
            </a:r>
            <a:r>
              <a:rPr lang="en-US" spc="-153" dirty="0"/>
              <a:t> Architectures</a:t>
            </a:r>
            <a:endParaRPr spc="-153" dirty="0"/>
          </a:p>
        </p:txBody>
      </p:sp>
      <p:sp>
        <p:nvSpPr>
          <p:cNvPr id="3" name="object 3"/>
          <p:cNvSpPr/>
          <p:nvPr/>
        </p:nvSpPr>
        <p:spPr>
          <a:xfrm>
            <a:off x="4805363" y="2014538"/>
            <a:ext cx="3209925" cy="2324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100138" y="2014538"/>
            <a:ext cx="3105150" cy="232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024063" y="1976438"/>
            <a:ext cx="495300" cy="504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271713" y="1947862"/>
            <a:ext cx="771525" cy="542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024063" y="2252663"/>
            <a:ext cx="495300" cy="504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271713" y="2224087"/>
            <a:ext cx="1019175" cy="5429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2164756" y="2028852"/>
            <a:ext cx="96583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681" indent="-257158">
              <a:spcBef>
                <a:spcPts val="75"/>
              </a:spcBef>
              <a:buFont typeface="Wingdings"/>
              <a:buChar char=""/>
              <a:tabLst>
                <a:tab pos="266681" algn="l"/>
              </a:tabLst>
            </a:pPr>
            <a:r>
              <a:rPr spc="-26" dirty="0">
                <a:solidFill>
                  <a:srgbClr val="FFD966"/>
                </a:solidFill>
                <a:latin typeface="Arial"/>
                <a:cs typeface="Arial"/>
              </a:rPr>
              <a:t>boat</a:t>
            </a:r>
            <a:endParaRPr>
              <a:latin typeface="Arial"/>
              <a:cs typeface="Arial"/>
            </a:endParaRPr>
          </a:p>
          <a:p>
            <a:pPr marL="266681" indent="-257158">
              <a:spcBef>
                <a:spcPts val="15"/>
              </a:spcBef>
              <a:buFont typeface="Wingdings"/>
              <a:buChar char=""/>
              <a:tabLst>
                <a:tab pos="266681" algn="l"/>
              </a:tabLst>
            </a:pPr>
            <a:r>
              <a:rPr spc="-26" dirty="0">
                <a:solidFill>
                  <a:srgbClr val="FFD966"/>
                </a:solidFill>
                <a:latin typeface="Arial"/>
                <a:cs typeface="Arial"/>
              </a:rPr>
              <a:t>pe</a:t>
            </a:r>
            <a:r>
              <a:rPr dirty="0">
                <a:solidFill>
                  <a:srgbClr val="FFD966"/>
                </a:solidFill>
                <a:latin typeface="Arial"/>
                <a:cs typeface="Arial"/>
              </a:rPr>
              <a:t>rs</a:t>
            </a:r>
            <a:r>
              <a:rPr spc="-26" dirty="0">
                <a:solidFill>
                  <a:srgbClr val="FFD966"/>
                </a:solidFill>
                <a:latin typeface="Arial"/>
                <a:cs typeface="Arial"/>
              </a:rPr>
              <a:t>o</a:t>
            </a:r>
            <a:r>
              <a:rPr dirty="0">
                <a:solidFill>
                  <a:srgbClr val="FFD966"/>
                </a:solidFill>
                <a:latin typeface="Arial"/>
                <a:cs typeface="Arial"/>
              </a:rPr>
              <a:t>n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0160" y="4348192"/>
            <a:ext cx="1854041" cy="55027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580985" marR="3810" indent="-571460">
              <a:lnSpc>
                <a:spcPct val="100699"/>
              </a:lnSpc>
              <a:spcBef>
                <a:spcPts val="60"/>
              </a:spcBef>
            </a:pPr>
            <a:r>
              <a:rPr spc="-86" dirty="0">
                <a:latin typeface="Trebuchet MS"/>
                <a:cs typeface="Trebuchet MS"/>
              </a:rPr>
              <a:t>Image Classification  </a:t>
            </a:r>
            <a:r>
              <a:rPr spc="-60" dirty="0">
                <a:latin typeface="Trebuchet MS"/>
                <a:cs typeface="Trebuchet MS"/>
              </a:rPr>
              <a:t>(what?)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54611" y="4348192"/>
            <a:ext cx="1606391" cy="55027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47622" marR="3810" indent="-38098">
              <a:lnSpc>
                <a:spcPct val="100699"/>
              </a:lnSpc>
              <a:spcBef>
                <a:spcPts val="60"/>
              </a:spcBef>
            </a:pPr>
            <a:r>
              <a:rPr spc="-101" dirty="0">
                <a:latin typeface="Trebuchet MS"/>
                <a:cs typeface="Trebuchet MS"/>
              </a:rPr>
              <a:t>Object</a:t>
            </a:r>
            <a:r>
              <a:rPr spc="-203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Detection  </a:t>
            </a:r>
            <a:r>
              <a:rPr spc="-90" dirty="0">
                <a:latin typeface="Trebuchet MS"/>
                <a:cs typeface="Trebuchet MS"/>
              </a:rPr>
              <a:t>(what </a:t>
            </a:r>
            <a:r>
              <a:rPr spc="-49" dirty="0">
                <a:latin typeface="Trebuchet MS"/>
                <a:cs typeface="Trebuchet MS"/>
              </a:rPr>
              <a:t>+</a:t>
            </a:r>
            <a:r>
              <a:rPr spc="-214" dirty="0">
                <a:latin typeface="Trebuchet MS"/>
                <a:cs typeface="Trebuchet MS"/>
              </a:rPr>
              <a:t> </a:t>
            </a:r>
            <a:r>
              <a:rPr spc="-45" dirty="0">
                <a:latin typeface="Trebuchet MS"/>
                <a:cs typeface="Trebuchet MS"/>
              </a:rPr>
              <a:t>where?)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01372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0"/>
            <a:ext cx="9120776" cy="684058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C4D9FF1-2767-574C-8404-9AF92BEB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53"/>
            <a:ext cx="8229600" cy="1600200"/>
          </a:xfrm>
          <a:solidFill>
            <a:schemeClr val="bg1"/>
          </a:solidFill>
        </p:spPr>
        <p:txBody>
          <a:bodyPr/>
          <a:lstStyle/>
          <a:p>
            <a:r>
              <a:rPr lang="en-US" sz="4000" dirty="0"/>
              <a:t>   Object Detection: Early Work</a:t>
            </a:r>
          </a:p>
        </p:txBody>
      </p:sp>
    </p:spTree>
    <p:extLst>
      <p:ext uri="{BB962C8B-B14F-4D97-AF65-F5344CB8AC3E}">
        <p14:creationId xmlns:p14="http://schemas.microsoft.com/office/powerpoint/2010/main" val="71264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3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4911033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</a:t>
            </a:r>
            <a:r>
              <a:rPr spc="-461" dirty="0"/>
              <a:t> </a:t>
            </a:r>
            <a:r>
              <a:rPr spc="-128" dirty="0"/>
              <a:t>R-CNN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96019" y="3046363"/>
            <a:ext cx="133207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-49" dirty="0">
                <a:latin typeface="Trebuchet MS"/>
                <a:cs typeface="Trebuchet MS"/>
              </a:rPr>
              <a:t>region</a:t>
            </a:r>
            <a:r>
              <a:rPr sz="1500" spc="-225" dirty="0">
                <a:latin typeface="Trebuchet MS"/>
                <a:cs typeface="Trebuchet MS"/>
              </a:rPr>
              <a:t> </a:t>
            </a:r>
            <a:r>
              <a:rPr sz="1500" spc="-23" dirty="0">
                <a:latin typeface="Trebuchet MS"/>
                <a:cs typeface="Trebuchet MS"/>
              </a:rPr>
              <a:t>proposals</a:t>
            </a:r>
            <a:endParaRPr sz="1500">
              <a:latin typeface="Trebuchet MS"/>
              <a:cs typeface="Trebuchet MS"/>
            </a:endParaRPr>
          </a:p>
          <a:p>
            <a:pPr marL="12381" algn="ctr"/>
            <a:r>
              <a:rPr sz="1500" spc="-60" dirty="0">
                <a:latin typeface="Trebuchet MS"/>
                <a:cs typeface="Trebuchet MS"/>
              </a:rPr>
              <a:t>~2,000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19903" y="3075803"/>
            <a:ext cx="2047848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30" dirty="0">
                <a:solidFill>
                  <a:srgbClr val="C00000"/>
                </a:solidFill>
                <a:latin typeface="Trebuchet MS"/>
                <a:cs typeface="Trebuchet MS"/>
              </a:rPr>
              <a:t>1</a:t>
            </a:r>
            <a:r>
              <a:rPr sz="1500" spc="-101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19" dirty="0">
                <a:solidFill>
                  <a:srgbClr val="C00000"/>
                </a:solidFill>
                <a:latin typeface="Trebuchet MS"/>
                <a:cs typeface="Trebuchet MS"/>
              </a:rPr>
              <a:t>CNN</a:t>
            </a:r>
            <a:r>
              <a:rPr sz="1500" spc="-1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52" dirty="0">
                <a:solidFill>
                  <a:srgbClr val="C00000"/>
                </a:solidFill>
                <a:latin typeface="Trebuchet MS"/>
                <a:cs typeface="Trebuchet MS"/>
              </a:rPr>
              <a:t>for</a:t>
            </a:r>
            <a:r>
              <a:rPr sz="1500" spc="-23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C00000"/>
                </a:solidFill>
                <a:latin typeface="Trebuchet MS"/>
                <a:cs typeface="Trebuchet MS"/>
              </a:rPr>
              <a:t>each</a:t>
            </a:r>
            <a:r>
              <a:rPr sz="1500" spc="-12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49" dirty="0">
                <a:solidFill>
                  <a:srgbClr val="C00000"/>
                </a:solidFill>
                <a:latin typeface="Trebuchet MS"/>
                <a:cs typeface="Trebuchet MS"/>
              </a:rPr>
              <a:t>region</a:t>
            </a:r>
            <a:endParaRPr lang="en-US" sz="1500" spc="-49" dirty="0">
              <a:solidFill>
                <a:srgbClr val="C00000"/>
              </a:solidFill>
              <a:latin typeface="Trebuchet MS"/>
              <a:cs typeface="Trebuchet MS"/>
            </a:endParaRPr>
          </a:p>
          <a:p>
            <a:pPr marL="9525">
              <a:spcBef>
                <a:spcPts val="75"/>
              </a:spcBef>
            </a:pPr>
            <a:r>
              <a:rPr lang="en-US" sz="1500" spc="-49" dirty="0">
                <a:solidFill>
                  <a:srgbClr val="C00000"/>
                </a:solidFill>
                <a:latin typeface="Trebuchet MS"/>
                <a:cs typeface="Trebuchet MS"/>
              </a:rPr>
              <a:t>-&gt; 4096 feature vector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97738" y="3765252"/>
            <a:ext cx="5870023" cy="20127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b="1" spc="-79" dirty="0">
                <a:latin typeface="Trebuchet MS"/>
                <a:cs typeface="Trebuchet MS"/>
              </a:rPr>
              <a:t>R</a:t>
            </a:r>
            <a:r>
              <a:rPr sz="2100" spc="-79" dirty="0">
                <a:solidFill>
                  <a:srgbClr val="A6A6A6"/>
                </a:solidFill>
                <a:latin typeface="Trebuchet MS"/>
                <a:cs typeface="Trebuchet MS"/>
              </a:rPr>
              <a:t>egion-based </a:t>
            </a:r>
            <a:r>
              <a:rPr sz="2100" b="1" spc="-83" dirty="0">
                <a:latin typeface="Trebuchet MS"/>
                <a:cs typeface="Trebuchet MS"/>
              </a:rPr>
              <a:t>CNN</a:t>
            </a:r>
            <a:r>
              <a:rPr sz="2100" b="1" spc="-251" dirty="0">
                <a:latin typeface="Trebuchet MS"/>
                <a:cs typeface="Trebuchet MS"/>
              </a:rPr>
              <a:t> </a:t>
            </a:r>
            <a:r>
              <a:rPr sz="2100" spc="-97" dirty="0">
                <a:latin typeface="Trebuchet MS"/>
                <a:cs typeface="Trebuchet MS"/>
              </a:rPr>
              <a:t>pipeline</a:t>
            </a:r>
            <a:endParaRPr lang="en-US" sz="2100" spc="-97" dirty="0">
              <a:latin typeface="Trebuchet MS"/>
              <a:cs typeface="Trebuchet MS"/>
            </a:endParaRPr>
          </a:p>
          <a:p>
            <a:pPr marL="9525">
              <a:spcBef>
                <a:spcPts val="75"/>
              </a:spcBef>
            </a:pPr>
            <a:endParaRPr lang="en-US" sz="2100" spc="-97" dirty="0">
              <a:latin typeface="Trebuchet MS"/>
              <a:cs typeface="Trebuchet MS"/>
            </a:endParaRPr>
          </a:p>
          <a:p>
            <a:pPr marL="9525">
              <a:spcBef>
                <a:spcPts val="75"/>
              </a:spcBef>
            </a:pPr>
            <a:r>
              <a:rPr lang="en-US" sz="2100" spc="-97" dirty="0">
                <a:latin typeface="Trebuchet MS"/>
                <a:cs typeface="Trebuchet MS"/>
              </a:rPr>
              <a:t>Proposals by “Selective search” algorithm (2013)</a:t>
            </a:r>
          </a:p>
          <a:p>
            <a:pPr marL="9525">
              <a:spcBef>
                <a:spcPts val="75"/>
              </a:spcBef>
            </a:pPr>
            <a:r>
              <a:rPr lang="en-US" sz="2100" spc="-97" dirty="0">
                <a:latin typeface="Trebuchet MS"/>
                <a:cs typeface="Trebuchet MS"/>
              </a:rPr>
              <a:t>Two “heads”: </a:t>
            </a:r>
          </a:p>
          <a:p>
            <a:pPr marL="352425" indent="-342900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2100" spc="-97" dirty="0">
                <a:latin typeface="Trebuchet MS"/>
                <a:cs typeface="Trebuchet MS"/>
              </a:rPr>
              <a:t>	classifier</a:t>
            </a:r>
          </a:p>
          <a:p>
            <a:pPr marL="352425" indent="-342900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2100" spc="-97" dirty="0">
                <a:latin typeface="Trebuchet MS"/>
                <a:cs typeface="Trebuchet MS"/>
              </a:rPr>
              <a:t>	BB regressor</a:t>
            </a:r>
            <a:endParaRPr sz="21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1042" y="1079152"/>
            <a:ext cx="138207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8" dirty="0">
                <a:solidFill>
                  <a:srgbClr val="7F7F7F"/>
                </a:solidFill>
                <a:latin typeface="Trebuchet MS"/>
                <a:cs typeface="Trebuchet MS"/>
              </a:rPr>
              <a:t>figure</a:t>
            </a:r>
            <a:r>
              <a:rPr sz="900" spc="-12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7F7F7F"/>
                </a:solidFill>
                <a:latin typeface="Trebuchet MS"/>
                <a:cs typeface="Trebuchet MS"/>
              </a:rPr>
              <a:t>credit:</a:t>
            </a:r>
            <a:r>
              <a:rPr sz="900" spc="-6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52" dirty="0">
                <a:solidFill>
                  <a:srgbClr val="7F7F7F"/>
                </a:solidFill>
                <a:latin typeface="Trebuchet MS"/>
                <a:cs typeface="Trebuchet MS"/>
              </a:rPr>
              <a:t>R.</a:t>
            </a:r>
            <a:r>
              <a:rPr sz="900" spc="-128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38" dirty="0">
                <a:solidFill>
                  <a:srgbClr val="7F7F7F"/>
                </a:solidFill>
                <a:latin typeface="Trebuchet MS"/>
                <a:cs typeface="Trebuchet MS"/>
              </a:rPr>
              <a:t>Girshick</a:t>
            </a:r>
            <a:r>
              <a:rPr sz="900" spc="-83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52" dirty="0">
                <a:solidFill>
                  <a:srgbClr val="7F7F7F"/>
                </a:solidFill>
                <a:latin typeface="Trebuchet MS"/>
                <a:cs typeface="Trebuchet MS"/>
              </a:rPr>
              <a:t>et</a:t>
            </a:r>
            <a:r>
              <a:rPr sz="900" spc="-12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56" dirty="0">
                <a:solidFill>
                  <a:srgbClr val="7F7F7F"/>
                </a:solidFill>
                <a:latin typeface="Trebuchet MS"/>
                <a:cs typeface="Trebuchet MS"/>
              </a:rPr>
              <a:t>al.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71158" y="1817951"/>
            <a:ext cx="582807" cy="579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4071155" y="1817953"/>
            <a:ext cx="579120" cy="587693"/>
          </a:xfrm>
          <a:custGeom>
            <a:avLst/>
            <a:gdLst/>
            <a:ahLst/>
            <a:cxnLst/>
            <a:rect l="l" t="t" r="r" b="b"/>
            <a:pathLst>
              <a:path w="772160" h="783589">
                <a:moveTo>
                  <a:pt x="0" y="783479"/>
                </a:moveTo>
                <a:lnTo>
                  <a:pt x="771894" y="783479"/>
                </a:lnTo>
                <a:lnTo>
                  <a:pt x="771894" y="0"/>
                </a:lnTo>
                <a:lnTo>
                  <a:pt x="0" y="0"/>
                </a:lnTo>
                <a:lnTo>
                  <a:pt x="0" y="783479"/>
                </a:lnTo>
                <a:close/>
              </a:path>
            </a:pathLst>
          </a:custGeom>
          <a:ln w="31006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373252" y="1396572"/>
            <a:ext cx="1324918" cy="1318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2379076" y="1402371"/>
            <a:ext cx="1321117" cy="1314450"/>
          </a:xfrm>
          <a:custGeom>
            <a:avLst/>
            <a:gdLst/>
            <a:ahLst/>
            <a:cxnLst/>
            <a:rect l="l" t="t" r="r" b="b"/>
            <a:pathLst>
              <a:path w="1761489" h="1752600">
                <a:moveTo>
                  <a:pt x="0" y="1752520"/>
                </a:moveTo>
                <a:lnTo>
                  <a:pt x="1761370" y="1752520"/>
                </a:lnTo>
                <a:lnTo>
                  <a:pt x="1761370" y="0"/>
                </a:lnTo>
                <a:lnTo>
                  <a:pt x="0" y="0"/>
                </a:lnTo>
                <a:lnTo>
                  <a:pt x="0" y="1752520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671450" y="1396572"/>
            <a:ext cx="1328803" cy="1318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677278" y="1402371"/>
            <a:ext cx="1324928" cy="1314450"/>
          </a:xfrm>
          <a:custGeom>
            <a:avLst/>
            <a:gdLst/>
            <a:ahLst/>
            <a:cxnLst/>
            <a:rect l="l" t="t" r="r" b="b"/>
            <a:pathLst>
              <a:path w="1766570" h="1752600">
                <a:moveTo>
                  <a:pt x="0" y="1752520"/>
                </a:moveTo>
                <a:lnTo>
                  <a:pt x="1766551" y="1752520"/>
                </a:lnTo>
                <a:lnTo>
                  <a:pt x="1766551" y="0"/>
                </a:lnTo>
                <a:lnTo>
                  <a:pt x="0" y="0"/>
                </a:lnTo>
                <a:lnTo>
                  <a:pt x="0" y="1752520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395587" y="2036377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4" h="283844">
                <a:moveTo>
                  <a:pt x="0" y="283496"/>
                </a:moveTo>
                <a:lnTo>
                  <a:pt x="284927" y="283496"/>
                </a:lnTo>
                <a:lnTo>
                  <a:pt x="284927" y="0"/>
                </a:lnTo>
                <a:lnTo>
                  <a:pt x="0" y="0"/>
                </a:lnTo>
                <a:lnTo>
                  <a:pt x="0" y="283496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2606365" y="2053772"/>
            <a:ext cx="862554" cy="749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2697675" y="2144616"/>
            <a:ext cx="683895" cy="572452"/>
          </a:xfrm>
          <a:custGeom>
            <a:avLst/>
            <a:gdLst/>
            <a:ahLst/>
            <a:cxnLst/>
            <a:rect l="l" t="t" r="r" b="b"/>
            <a:pathLst>
              <a:path w="911860" h="763270">
                <a:moveTo>
                  <a:pt x="0" y="762861"/>
                </a:moveTo>
                <a:lnTo>
                  <a:pt x="911768" y="762861"/>
                </a:lnTo>
                <a:lnTo>
                  <a:pt x="911768" y="0"/>
                </a:lnTo>
                <a:lnTo>
                  <a:pt x="0" y="0"/>
                </a:lnTo>
                <a:lnTo>
                  <a:pt x="0" y="762861"/>
                </a:lnTo>
                <a:close/>
              </a:path>
            </a:pathLst>
          </a:custGeom>
          <a:ln w="46486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6178974" y="1827620"/>
            <a:ext cx="307181" cy="421481"/>
          </a:xfrm>
          <a:custGeom>
            <a:avLst/>
            <a:gdLst/>
            <a:ahLst/>
            <a:cxnLst/>
            <a:rect l="l" t="t" r="r" b="b"/>
            <a:pathLst>
              <a:path w="409575" h="561975">
                <a:moveTo>
                  <a:pt x="15541" y="171686"/>
                </a:moveTo>
                <a:lnTo>
                  <a:pt x="409259" y="561837"/>
                </a:lnTo>
                <a:lnTo>
                  <a:pt x="393718" y="374558"/>
                </a:lnTo>
                <a:lnTo>
                  <a:pt x="0" y="0"/>
                </a:lnTo>
                <a:lnTo>
                  <a:pt x="15541" y="171686"/>
                </a:lnTo>
                <a:close/>
              </a:path>
            </a:pathLst>
          </a:custGeom>
          <a:ln w="155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6109038" y="2036374"/>
            <a:ext cx="213836" cy="0"/>
          </a:xfrm>
          <a:custGeom>
            <a:avLst/>
            <a:gdLst/>
            <a:ahLst/>
            <a:cxnLst/>
            <a:rect l="l" t="t" r="r" b="b"/>
            <a:pathLst>
              <a:path w="285115">
                <a:moveTo>
                  <a:pt x="0" y="0"/>
                </a:moveTo>
                <a:lnTo>
                  <a:pt x="284927" y="0"/>
                </a:lnTo>
                <a:lnTo>
                  <a:pt x="142463" y="0"/>
                </a:lnTo>
              </a:path>
            </a:pathLst>
          </a:custGeom>
          <a:ln w="154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6021623" y="1817951"/>
            <a:ext cx="295751" cy="421481"/>
          </a:xfrm>
          <a:custGeom>
            <a:avLst/>
            <a:gdLst/>
            <a:ahLst/>
            <a:cxnLst/>
            <a:rect l="l" t="t" r="r" b="b"/>
            <a:pathLst>
              <a:path w="394334" h="561975">
                <a:moveTo>
                  <a:pt x="0" y="0"/>
                </a:moveTo>
                <a:lnTo>
                  <a:pt x="12090" y="179298"/>
                </a:lnTo>
                <a:lnTo>
                  <a:pt x="393712" y="561848"/>
                </a:lnTo>
                <a:lnTo>
                  <a:pt x="381635" y="3825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6027444" y="1827620"/>
            <a:ext cx="295751" cy="421481"/>
          </a:xfrm>
          <a:custGeom>
            <a:avLst/>
            <a:gdLst/>
            <a:ahLst/>
            <a:cxnLst/>
            <a:rect l="l" t="t" r="r" b="b"/>
            <a:pathLst>
              <a:path w="394334" h="561975">
                <a:moveTo>
                  <a:pt x="15541" y="171686"/>
                </a:moveTo>
                <a:lnTo>
                  <a:pt x="393718" y="561837"/>
                </a:lnTo>
                <a:lnTo>
                  <a:pt x="378176" y="374558"/>
                </a:lnTo>
                <a:lnTo>
                  <a:pt x="0" y="0"/>
                </a:lnTo>
                <a:lnTo>
                  <a:pt x="15541" y="171686"/>
                </a:lnTo>
                <a:close/>
              </a:path>
            </a:pathLst>
          </a:custGeom>
          <a:ln w="155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5743810" y="1943596"/>
            <a:ext cx="423862" cy="201454"/>
          </a:xfrm>
          <a:custGeom>
            <a:avLst/>
            <a:gdLst/>
            <a:ahLst/>
            <a:cxnLst/>
            <a:rect l="l" t="t" r="r" b="b"/>
            <a:pathLst>
              <a:path w="565150" h="268605">
                <a:moveTo>
                  <a:pt x="0" y="0"/>
                </a:moveTo>
                <a:lnTo>
                  <a:pt x="564674" y="126112"/>
                </a:lnTo>
                <a:lnTo>
                  <a:pt x="282337" y="268032"/>
                </a:lnTo>
              </a:path>
            </a:pathLst>
          </a:custGeom>
          <a:ln w="15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5629202" y="1817955"/>
            <a:ext cx="210026" cy="212884"/>
          </a:xfrm>
          <a:custGeom>
            <a:avLst/>
            <a:gdLst/>
            <a:ahLst/>
            <a:cxnLst/>
            <a:rect l="l" t="t" r="r" b="b"/>
            <a:pathLst>
              <a:path w="280034" h="283844">
                <a:moveTo>
                  <a:pt x="0" y="283495"/>
                </a:moveTo>
                <a:lnTo>
                  <a:pt x="279747" y="283495"/>
                </a:lnTo>
                <a:lnTo>
                  <a:pt x="279747" y="0"/>
                </a:lnTo>
                <a:lnTo>
                  <a:pt x="0" y="0"/>
                </a:lnTo>
                <a:lnTo>
                  <a:pt x="0" y="283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5635022" y="1827620"/>
            <a:ext cx="213836" cy="209074"/>
          </a:xfrm>
          <a:custGeom>
            <a:avLst/>
            <a:gdLst/>
            <a:ahLst/>
            <a:cxnLst/>
            <a:rect l="l" t="t" r="r" b="b"/>
            <a:pathLst>
              <a:path w="285115" h="278764">
                <a:moveTo>
                  <a:pt x="0" y="278341"/>
                </a:moveTo>
                <a:lnTo>
                  <a:pt x="284927" y="278341"/>
                </a:lnTo>
                <a:lnTo>
                  <a:pt x="284927" y="0"/>
                </a:lnTo>
                <a:lnTo>
                  <a:pt x="0" y="0"/>
                </a:lnTo>
                <a:lnTo>
                  <a:pt x="0" y="278341"/>
                </a:lnTo>
                <a:close/>
              </a:path>
            </a:pathLst>
          </a:custGeom>
          <a:ln w="155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5106608" y="1827619"/>
            <a:ext cx="637223" cy="104775"/>
          </a:xfrm>
          <a:custGeom>
            <a:avLst/>
            <a:gdLst/>
            <a:ahLst/>
            <a:cxnLst/>
            <a:rect l="l" t="t" r="r" b="b"/>
            <a:pathLst>
              <a:path w="849629" h="139700">
                <a:moveTo>
                  <a:pt x="0" y="0"/>
                </a:moveTo>
                <a:lnTo>
                  <a:pt x="849602" y="139170"/>
                </a:lnTo>
                <a:lnTo>
                  <a:pt x="849602" y="13917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5106608" y="1931997"/>
            <a:ext cx="637223" cy="104775"/>
          </a:xfrm>
          <a:custGeom>
            <a:avLst/>
            <a:gdLst/>
            <a:ahLst/>
            <a:cxnLst/>
            <a:rect l="l" t="t" r="r" b="b"/>
            <a:pathLst>
              <a:path w="849629" h="139700">
                <a:moveTo>
                  <a:pt x="0" y="139170"/>
                </a:moveTo>
                <a:lnTo>
                  <a:pt x="849602" y="0"/>
                </a:lnTo>
                <a:lnTo>
                  <a:pt x="849602" y="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5734102" y="1922331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5" h="283844">
                <a:moveTo>
                  <a:pt x="0" y="283495"/>
                </a:moveTo>
                <a:lnTo>
                  <a:pt x="284928" y="283495"/>
                </a:lnTo>
                <a:lnTo>
                  <a:pt x="284928" y="0"/>
                </a:lnTo>
                <a:lnTo>
                  <a:pt x="0" y="0"/>
                </a:lnTo>
                <a:lnTo>
                  <a:pt x="0" y="283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5743813" y="1931999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5" h="283844">
                <a:moveTo>
                  <a:pt x="0" y="283496"/>
                </a:moveTo>
                <a:lnTo>
                  <a:pt x="284927" y="283496"/>
                </a:lnTo>
                <a:lnTo>
                  <a:pt x="284927" y="0"/>
                </a:lnTo>
                <a:lnTo>
                  <a:pt x="0" y="0"/>
                </a:lnTo>
                <a:lnTo>
                  <a:pt x="0" y="283496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4778294" y="1713578"/>
            <a:ext cx="532447" cy="525780"/>
          </a:xfrm>
          <a:custGeom>
            <a:avLst/>
            <a:gdLst/>
            <a:ahLst/>
            <a:cxnLst/>
            <a:rect l="l" t="t" r="r" b="b"/>
            <a:pathLst>
              <a:path w="709929" h="701039">
                <a:moveTo>
                  <a:pt x="0" y="701009"/>
                </a:moveTo>
                <a:lnTo>
                  <a:pt x="709729" y="701009"/>
                </a:lnTo>
                <a:lnTo>
                  <a:pt x="709729" y="0"/>
                </a:lnTo>
                <a:lnTo>
                  <a:pt x="0" y="0"/>
                </a:lnTo>
                <a:lnTo>
                  <a:pt x="0" y="701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4788007" y="1719376"/>
            <a:ext cx="528638" cy="530066"/>
          </a:xfrm>
          <a:custGeom>
            <a:avLst/>
            <a:gdLst/>
            <a:ahLst/>
            <a:cxnLst/>
            <a:rect l="l" t="t" r="r" b="b"/>
            <a:pathLst>
              <a:path w="704850" h="706755">
                <a:moveTo>
                  <a:pt x="0" y="706162"/>
                </a:moveTo>
                <a:lnTo>
                  <a:pt x="704548" y="706162"/>
                </a:lnTo>
                <a:lnTo>
                  <a:pt x="704548" y="0"/>
                </a:lnTo>
                <a:lnTo>
                  <a:pt x="0" y="0"/>
                </a:lnTo>
                <a:lnTo>
                  <a:pt x="0" y="706162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4883203" y="1817956"/>
            <a:ext cx="532447" cy="530066"/>
          </a:xfrm>
          <a:custGeom>
            <a:avLst/>
            <a:gdLst/>
            <a:ahLst/>
            <a:cxnLst/>
            <a:rect l="l" t="t" r="r" b="b"/>
            <a:pathLst>
              <a:path w="709929" h="706754">
                <a:moveTo>
                  <a:pt x="0" y="706164"/>
                </a:moveTo>
                <a:lnTo>
                  <a:pt x="709729" y="706164"/>
                </a:lnTo>
                <a:lnTo>
                  <a:pt x="709729" y="0"/>
                </a:lnTo>
                <a:lnTo>
                  <a:pt x="0" y="0"/>
                </a:lnTo>
                <a:lnTo>
                  <a:pt x="0" y="706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4892913" y="1827618"/>
            <a:ext cx="532447" cy="525780"/>
          </a:xfrm>
          <a:custGeom>
            <a:avLst/>
            <a:gdLst/>
            <a:ahLst/>
            <a:cxnLst/>
            <a:rect l="l" t="t" r="r" b="b"/>
            <a:pathLst>
              <a:path w="709929" h="701039">
                <a:moveTo>
                  <a:pt x="0" y="701008"/>
                </a:moveTo>
                <a:lnTo>
                  <a:pt x="709728" y="701008"/>
                </a:lnTo>
                <a:lnTo>
                  <a:pt x="709728" y="0"/>
                </a:lnTo>
                <a:lnTo>
                  <a:pt x="0" y="0"/>
                </a:lnTo>
                <a:lnTo>
                  <a:pt x="0" y="701008"/>
                </a:lnTo>
                <a:close/>
              </a:path>
            </a:pathLst>
          </a:custGeom>
          <a:ln w="155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5211513" y="1931997"/>
            <a:ext cx="637223" cy="104775"/>
          </a:xfrm>
          <a:custGeom>
            <a:avLst/>
            <a:gdLst/>
            <a:ahLst/>
            <a:cxnLst/>
            <a:rect l="l" t="t" r="r" b="b"/>
            <a:pathLst>
              <a:path w="849629" h="139700">
                <a:moveTo>
                  <a:pt x="0" y="0"/>
                </a:moveTo>
                <a:lnTo>
                  <a:pt x="849602" y="139170"/>
                </a:lnTo>
                <a:lnTo>
                  <a:pt x="849602" y="13917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5211513" y="2036374"/>
            <a:ext cx="637223" cy="108585"/>
          </a:xfrm>
          <a:custGeom>
            <a:avLst/>
            <a:gdLst/>
            <a:ahLst/>
            <a:cxnLst/>
            <a:rect l="l" t="t" r="r" b="b"/>
            <a:pathLst>
              <a:path w="849629" h="144780">
                <a:moveTo>
                  <a:pt x="0" y="144325"/>
                </a:moveTo>
                <a:lnTo>
                  <a:pt x="849602" y="0"/>
                </a:lnTo>
                <a:lnTo>
                  <a:pt x="849602" y="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4991996" y="1922332"/>
            <a:ext cx="528638" cy="530066"/>
          </a:xfrm>
          <a:custGeom>
            <a:avLst/>
            <a:gdLst/>
            <a:ahLst/>
            <a:cxnLst/>
            <a:rect l="l" t="t" r="r" b="b"/>
            <a:pathLst>
              <a:path w="704850" h="706754">
                <a:moveTo>
                  <a:pt x="0" y="706164"/>
                </a:moveTo>
                <a:lnTo>
                  <a:pt x="704549" y="706164"/>
                </a:lnTo>
                <a:lnTo>
                  <a:pt x="704549" y="0"/>
                </a:lnTo>
                <a:lnTo>
                  <a:pt x="0" y="0"/>
                </a:lnTo>
                <a:lnTo>
                  <a:pt x="0" y="706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4997818" y="1931999"/>
            <a:ext cx="532447" cy="530066"/>
          </a:xfrm>
          <a:custGeom>
            <a:avLst/>
            <a:gdLst/>
            <a:ahLst/>
            <a:cxnLst/>
            <a:rect l="l" t="t" r="r" b="b"/>
            <a:pathLst>
              <a:path w="709929" h="706754">
                <a:moveTo>
                  <a:pt x="0" y="706162"/>
                </a:moveTo>
                <a:lnTo>
                  <a:pt x="709728" y="706162"/>
                </a:lnTo>
                <a:lnTo>
                  <a:pt x="709728" y="0"/>
                </a:lnTo>
                <a:lnTo>
                  <a:pt x="0" y="0"/>
                </a:lnTo>
                <a:lnTo>
                  <a:pt x="0" y="706162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5839011" y="2030580"/>
            <a:ext cx="213836" cy="209074"/>
          </a:xfrm>
          <a:custGeom>
            <a:avLst/>
            <a:gdLst/>
            <a:ahLst/>
            <a:cxnLst/>
            <a:rect l="l" t="t" r="r" b="b"/>
            <a:pathLst>
              <a:path w="285115" h="278764">
                <a:moveTo>
                  <a:pt x="0" y="278342"/>
                </a:moveTo>
                <a:lnTo>
                  <a:pt x="284928" y="278342"/>
                </a:lnTo>
                <a:lnTo>
                  <a:pt x="284928" y="0"/>
                </a:lnTo>
                <a:lnTo>
                  <a:pt x="0" y="0"/>
                </a:lnTo>
                <a:lnTo>
                  <a:pt x="0" y="2783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5848718" y="2036377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5" h="283844">
                <a:moveTo>
                  <a:pt x="0" y="283496"/>
                </a:moveTo>
                <a:lnTo>
                  <a:pt x="284927" y="283496"/>
                </a:lnTo>
                <a:lnTo>
                  <a:pt x="284927" y="0"/>
                </a:lnTo>
                <a:lnTo>
                  <a:pt x="0" y="0"/>
                </a:lnTo>
                <a:lnTo>
                  <a:pt x="0" y="283496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5201807" y="2030580"/>
            <a:ext cx="213836" cy="209074"/>
          </a:xfrm>
          <a:custGeom>
            <a:avLst/>
            <a:gdLst/>
            <a:ahLst/>
            <a:cxnLst/>
            <a:rect l="l" t="t" r="r" b="b"/>
            <a:pathLst>
              <a:path w="285115" h="278764">
                <a:moveTo>
                  <a:pt x="0" y="278342"/>
                </a:moveTo>
                <a:lnTo>
                  <a:pt x="284928" y="278342"/>
                </a:lnTo>
                <a:lnTo>
                  <a:pt x="284928" y="0"/>
                </a:lnTo>
                <a:lnTo>
                  <a:pt x="0" y="0"/>
                </a:lnTo>
                <a:lnTo>
                  <a:pt x="0" y="2783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5211517" y="2036377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5" h="283844">
                <a:moveTo>
                  <a:pt x="0" y="283496"/>
                </a:moveTo>
                <a:lnTo>
                  <a:pt x="284927" y="283496"/>
                </a:lnTo>
                <a:lnTo>
                  <a:pt x="284927" y="0"/>
                </a:lnTo>
                <a:lnTo>
                  <a:pt x="0" y="0"/>
                </a:lnTo>
                <a:lnTo>
                  <a:pt x="0" y="283496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5316418" y="2036374"/>
            <a:ext cx="641508" cy="108585"/>
          </a:xfrm>
          <a:custGeom>
            <a:avLst/>
            <a:gdLst/>
            <a:ahLst/>
            <a:cxnLst/>
            <a:rect l="l" t="t" r="r" b="b"/>
            <a:pathLst>
              <a:path w="855345" h="144780">
                <a:moveTo>
                  <a:pt x="0" y="0"/>
                </a:moveTo>
                <a:lnTo>
                  <a:pt x="854782" y="144325"/>
                </a:lnTo>
                <a:lnTo>
                  <a:pt x="854782" y="144325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5316418" y="2144619"/>
            <a:ext cx="641508" cy="104775"/>
          </a:xfrm>
          <a:custGeom>
            <a:avLst/>
            <a:gdLst/>
            <a:ahLst/>
            <a:cxnLst/>
            <a:rect l="l" t="t" r="r" b="b"/>
            <a:pathLst>
              <a:path w="855345" h="139700">
                <a:moveTo>
                  <a:pt x="0" y="139170"/>
                </a:moveTo>
                <a:lnTo>
                  <a:pt x="854782" y="0"/>
                </a:lnTo>
                <a:lnTo>
                  <a:pt x="854782" y="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4504375" y="2036374"/>
            <a:ext cx="812482" cy="108585"/>
          </a:xfrm>
          <a:custGeom>
            <a:avLst/>
            <a:gdLst/>
            <a:ahLst/>
            <a:cxnLst/>
            <a:rect l="l" t="t" r="r" b="b"/>
            <a:pathLst>
              <a:path w="1083309" h="144780">
                <a:moveTo>
                  <a:pt x="0" y="0"/>
                </a:moveTo>
                <a:lnTo>
                  <a:pt x="235281" y="32086"/>
                </a:lnTo>
                <a:lnTo>
                  <a:pt x="1082725" y="144325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/>
          <p:nvPr/>
        </p:nvSpPr>
        <p:spPr>
          <a:xfrm>
            <a:off x="4504375" y="2144619"/>
            <a:ext cx="812482" cy="104775"/>
          </a:xfrm>
          <a:custGeom>
            <a:avLst/>
            <a:gdLst/>
            <a:ahLst/>
            <a:cxnLst/>
            <a:rect l="l" t="t" r="r" b="b"/>
            <a:pathLst>
              <a:path w="1083309" h="139700">
                <a:moveTo>
                  <a:pt x="0" y="139170"/>
                </a:moveTo>
                <a:lnTo>
                  <a:pt x="1082725" y="0"/>
                </a:lnTo>
                <a:lnTo>
                  <a:pt x="1082725" y="0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6369358" y="1626594"/>
            <a:ext cx="388619" cy="375285"/>
          </a:xfrm>
          <a:custGeom>
            <a:avLst/>
            <a:gdLst/>
            <a:ahLst/>
            <a:cxnLst/>
            <a:rect l="l" t="t" r="r" b="b"/>
            <a:pathLst>
              <a:path w="518159" h="500380">
                <a:moveTo>
                  <a:pt x="0" y="499983"/>
                </a:moveTo>
                <a:lnTo>
                  <a:pt x="518050" y="0"/>
                </a:lnTo>
              </a:path>
            </a:pathLst>
          </a:custGeom>
          <a:ln w="46503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/>
          <p:nvPr/>
        </p:nvSpPr>
        <p:spPr>
          <a:xfrm>
            <a:off x="6719039" y="1526083"/>
            <a:ext cx="140018" cy="135731"/>
          </a:xfrm>
          <a:custGeom>
            <a:avLst/>
            <a:gdLst/>
            <a:ahLst/>
            <a:cxnLst/>
            <a:rect l="l" t="t" r="r" b="b"/>
            <a:pathLst>
              <a:path w="186690" h="180975">
                <a:moveTo>
                  <a:pt x="186498" y="0"/>
                </a:moveTo>
                <a:lnTo>
                  <a:pt x="0" y="79207"/>
                </a:lnTo>
                <a:lnTo>
                  <a:pt x="98861" y="180406"/>
                </a:lnTo>
                <a:lnTo>
                  <a:pt x="186498" y="0"/>
                </a:lnTo>
                <a:close/>
              </a:path>
            </a:pathLst>
          </a:custGeom>
          <a:ln w="36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/>
          <p:nvPr/>
        </p:nvSpPr>
        <p:spPr>
          <a:xfrm>
            <a:off x="6889999" y="1344389"/>
            <a:ext cx="1379696" cy="270986"/>
          </a:xfrm>
          <a:custGeom>
            <a:avLst/>
            <a:gdLst/>
            <a:ahLst/>
            <a:cxnLst/>
            <a:rect l="l" t="t" r="r" b="b"/>
            <a:pathLst>
              <a:path w="1839595" h="361314">
                <a:moveTo>
                  <a:pt x="0" y="360813"/>
                </a:moveTo>
                <a:lnTo>
                  <a:pt x="1839078" y="360813"/>
                </a:lnTo>
                <a:lnTo>
                  <a:pt x="1839078" y="0"/>
                </a:lnTo>
                <a:lnTo>
                  <a:pt x="0" y="0"/>
                </a:lnTo>
                <a:lnTo>
                  <a:pt x="0" y="360813"/>
                </a:lnTo>
                <a:close/>
              </a:path>
            </a:pathLst>
          </a:custGeom>
          <a:ln w="154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/>
          <p:nvPr/>
        </p:nvSpPr>
        <p:spPr>
          <a:xfrm>
            <a:off x="6888066" y="1922329"/>
            <a:ext cx="1379696" cy="267176"/>
          </a:xfrm>
          <a:custGeom>
            <a:avLst/>
            <a:gdLst/>
            <a:ahLst/>
            <a:cxnLst/>
            <a:rect l="l" t="t" r="r" b="b"/>
            <a:pathLst>
              <a:path w="1839595" h="356235">
                <a:moveTo>
                  <a:pt x="0" y="355659"/>
                </a:moveTo>
                <a:lnTo>
                  <a:pt x="1839074" y="355659"/>
                </a:lnTo>
                <a:lnTo>
                  <a:pt x="1839074" y="0"/>
                </a:lnTo>
                <a:lnTo>
                  <a:pt x="0" y="0"/>
                </a:lnTo>
                <a:lnTo>
                  <a:pt x="0" y="355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7"/>
          <p:cNvSpPr/>
          <p:nvPr/>
        </p:nvSpPr>
        <p:spPr>
          <a:xfrm>
            <a:off x="6889999" y="1931997"/>
            <a:ext cx="1379696" cy="259080"/>
          </a:xfrm>
          <a:custGeom>
            <a:avLst/>
            <a:gdLst/>
            <a:ahLst/>
            <a:cxnLst/>
            <a:rect l="l" t="t" r="r" b="b"/>
            <a:pathLst>
              <a:path w="1839595" h="345439">
                <a:moveTo>
                  <a:pt x="0" y="345349"/>
                </a:moveTo>
                <a:lnTo>
                  <a:pt x="1839078" y="345349"/>
                </a:lnTo>
                <a:lnTo>
                  <a:pt x="1839078" y="0"/>
                </a:lnTo>
                <a:lnTo>
                  <a:pt x="0" y="0"/>
                </a:lnTo>
                <a:lnTo>
                  <a:pt x="0" y="345349"/>
                </a:lnTo>
                <a:close/>
              </a:path>
            </a:pathLst>
          </a:custGeom>
          <a:ln w="154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 txBox="1"/>
          <p:nvPr/>
        </p:nvSpPr>
        <p:spPr>
          <a:xfrm>
            <a:off x="6937457" y="1895026"/>
            <a:ext cx="1055370" cy="52257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781"/>
              </a:lnSpc>
              <a:spcBef>
                <a:spcPts val="75"/>
              </a:spcBef>
            </a:pPr>
            <a:r>
              <a:rPr sz="1650" dirty="0">
                <a:latin typeface="Times New Roman"/>
                <a:cs typeface="Times New Roman"/>
              </a:rPr>
              <a:t>person?</a:t>
            </a:r>
            <a:r>
              <a:rPr sz="1650" spc="-64" dirty="0">
                <a:latin typeface="Times New Roman"/>
                <a:cs typeface="Times New Roman"/>
              </a:rPr>
              <a:t> </a:t>
            </a:r>
            <a:r>
              <a:rPr sz="1650" spc="-4" dirty="0">
                <a:latin typeface="Times New Roman"/>
                <a:cs typeface="Times New Roman"/>
              </a:rPr>
              <a:t>yes.</a:t>
            </a:r>
            <a:endParaRPr sz="1650">
              <a:latin typeface="Times New Roman"/>
              <a:cs typeface="Times New Roman"/>
            </a:endParaRPr>
          </a:p>
          <a:p>
            <a:pPr marL="170009" algn="ctr">
              <a:lnSpc>
                <a:spcPts val="2231"/>
              </a:lnSpc>
            </a:pPr>
            <a:r>
              <a:rPr sz="2025" spc="-255" dirty="0">
                <a:latin typeface="Times New Roman"/>
                <a:cs typeface="Times New Roman"/>
              </a:rPr>
              <a:t>.</a:t>
            </a:r>
            <a:r>
              <a:rPr sz="3038" spc="-382" baseline="-15432" dirty="0">
                <a:latin typeface="Times New Roman"/>
                <a:cs typeface="Times New Roman"/>
              </a:rPr>
              <a:t>.</a:t>
            </a:r>
            <a:endParaRPr sz="3038" baseline="-15432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889999" y="2508008"/>
            <a:ext cx="1379696" cy="270986"/>
          </a:xfrm>
          <a:custGeom>
            <a:avLst/>
            <a:gdLst/>
            <a:ahLst/>
            <a:cxnLst/>
            <a:rect l="l" t="t" r="r" b="b"/>
            <a:pathLst>
              <a:path w="1839595" h="361314">
                <a:moveTo>
                  <a:pt x="0" y="360813"/>
                </a:moveTo>
                <a:lnTo>
                  <a:pt x="1839078" y="360813"/>
                </a:lnTo>
                <a:lnTo>
                  <a:pt x="1839078" y="0"/>
                </a:lnTo>
                <a:lnTo>
                  <a:pt x="0" y="0"/>
                </a:lnTo>
                <a:lnTo>
                  <a:pt x="0" y="360813"/>
                </a:lnTo>
                <a:close/>
              </a:path>
            </a:pathLst>
          </a:custGeom>
          <a:ln w="154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 txBox="1"/>
          <p:nvPr/>
        </p:nvSpPr>
        <p:spPr>
          <a:xfrm>
            <a:off x="6937457" y="2477993"/>
            <a:ext cx="1248728" cy="263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650" spc="-7" dirty="0">
                <a:latin typeface="Times New Roman"/>
                <a:cs typeface="Times New Roman"/>
              </a:rPr>
              <a:t>tvmonitor?</a:t>
            </a:r>
            <a:r>
              <a:rPr sz="1650" spc="-38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no.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404326" y="2036377"/>
            <a:ext cx="307181" cy="11906"/>
          </a:xfrm>
          <a:custGeom>
            <a:avLst/>
            <a:gdLst/>
            <a:ahLst/>
            <a:cxnLst/>
            <a:rect l="l" t="t" r="r" b="b"/>
            <a:pathLst>
              <a:path w="409575" h="15875">
                <a:moveTo>
                  <a:pt x="0" y="0"/>
                </a:moveTo>
                <a:lnTo>
                  <a:pt x="409259" y="15463"/>
                </a:lnTo>
              </a:path>
            </a:pathLst>
          </a:custGeom>
          <a:ln w="4639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/>
          <p:nvPr/>
        </p:nvSpPr>
        <p:spPr>
          <a:xfrm>
            <a:off x="6703498" y="1989984"/>
            <a:ext cx="140018" cy="104775"/>
          </a:xfrm>
          <a:custGeom>
            <a:avLst/>
            <a:gdLst/>
            <a:ahLst/>
            <a:cxnLst/>
            <a:rect l="l" t="t" r="r" b="b"/>
            <a:pathLst>
              <a:path w="186690" h="139700">
                <a:moveTo>
                  <a:pt x="186498" y="75641"/>
                </a:moveTo>
                <a:lnTo>
                  <a:pt x="4317" y="0"/>
                </a:lnTo>
                <a:lnTo>
                  <a:pt x="0" y="139170"/>
                </a:lnTo>
                <a:lnTo>
                  <a:pt x="186498" y="75641"/>
                </a:lnTo>
                <a:close/>
              </a:path>
            </a:pathLst>
          </a:custGeom>
          <a:ln w="36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53"/>
          <p:cNvSpPr/>
          <p:nvPr/>
        </p:nvSpPr>
        <p:spPr>
          <a:xfrm>
            <a:off x="6474261" y="2179414"/>
            <a:ext cx="283845" cy="293846"/>
          </a:xfrm>
          <a:custGeom>
            <a:avLst/>
            <a:gdLst/>
            <a:ahLst/>
            <a:cxnLst/>
            <a:rect l="l" t="t" r="r" b="b"/>
            <a:pathLst>
              <a:path w="378459" h="391795">
                <a:moveTo>
                  <a:pt x="0" y="0"/>
                </a:moveTo>
                <a:lnTo>
                  <a:pt x="378176" y="391739"/>
                </a:lnTo>
              </a:path>
            </a:pathLst>
          </a:custGeom>
          <a:ln w="4651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/>
          <p:nvPr/>
        </p:nvSpPr>
        <p:spPr>
          <a:xfrm>
            <a:off x="6722925" y="2434560"/>
            <a:ext cx="136208" cy="135731"/>
          </a:xfrm>
          <a:custGeom>
            <a:avLst/>
            <a:gdLst/>
            <a:ahLst/>
            <a:cxnLst/>
            <a:rect l="l" t="t" r="r" b="b"/>
            <a:pathLst>
              <a:path w="181609" h="180975">
                <a:moveTo>
                  <a:pt x="181317" y="180401"/>
                </a:moveTo>
                <a:lnTo>
                  <a:pt x="101019" y="0"/>
                </a:lnTo>
                <a:lnTo>
                  <a:pt x="0" y="96517"/>
                </a:lnTo>
                <a:lnTo>
                  <a:pt x="181317" y="180401"/>
                </a:lnTo>
                <a:close/>
              </a:path>
            </a:pathLst>
          </a:custGeom>
          <a:ln w="36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5"/>
          <p:cNvSpPr txBox="1"/>
          <p:nvPr/>
        </p:nvSpPr>
        <p:spPr>
          <a:xfrm>
            <a:off x="3834726" y="1282674"/>
            <a:ext cx="1351121" cy="28126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62" spc="30" dirty="0">
                <a:latin typeface="Times New Roman"/>
                <a:cs typeface="Times New Roman"/>
              </a:rPr>
              <a:t>warped</a:t>
            </a:r>
            <a:r>
              <a:rPr sz="1762" spc="7" dirty="0">
                <a:latin typeface="Times New Roman"/>
                <a:cs typeface="Times New Roman"/>
              </a:rPr>
              <a:t> </a:t>
            </a:r>
            <a:r>
              <a:rPr sz="1762" spc="15" dirty="0">
                <a:latin typeface="Times New Roman"/>
                <a:cs typeface="Times New Roman"/>
              </a:rPr>
              <a:t>region</a:t>
            </a:r>
            <a:endParaRPr sz="1762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287766" y="1628517"/>
            <a:ext cx="543953" cy="1070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7" name="object 57"/>
          <p:cNvSpPr/>
          <p:nvPr/>
        </p:nvSpPr>
        <p:spPr>
          <a:xfrm>
            <a:off x="2379076" y="1719372"/>
            <a:ext cx="365284" cy="893445"/>
          </a:xfrm>
          <a:custGeom>
            <a:avLst/>
            <a:gdLst/>
            <a:ahLst/>
            <a:cxnLst/>
            <a:rect l="l" t="t" r="r" b="b"/>
            <a:pathLst>
              <a:path w="487045" h="1191260">
                <a:moveTo>
                  <a:pt x="0" y="1190683"/>
                </a:moveTo>
                <a:lnTo>
                  <a:pt x="486967" y="1190683"/>
                </a:lnTo>
                <a:lnTo>
                  <a:pt x="486967" y="0"/>
                </a:lnTo>
                <a:lnTo>
                  <a:pt x="0" y="0"/>
                </a:lnTo>
                <a:lnTo>
                  <a:pt x="0" y="1190683"/>
                </a:lnTo>
                <a:close/>
              </a:path>
            </a:pathLst>
          </a:custGeom>
          <a:ln w="4659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58"/>
          <p:cNvSpPr/>
          <p:nvPr/>
        </p:nvSpPr>
        <p:spPr>
          <a:xfrm>
            <a:off x="3290194" y="2428762"/>
            <a:ext cx="485673" cy="3749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9" name="object 59"/>
          <p:cNvSpPr/>
          <p:nvPr/>
        </p:nvSpPr>
        <p:spPr>
          <a:xfrm>
            <a:off x="3381503" y="2508008"/>
            <a:ext cx="318611" cy="209074"/>
          </a:xfrm>
          <a:custGeom>
            <a:avLst/>
            <a:gdLst/>
            <a:ahLst/>
            <a:cxnLst/>
            <a:rect l="l" t="t" r="r" b="b"/>
            <a:pathLst>
              <a:path w="424814" h="278764">
                <a:moveTo>
                  <a:pt x="0" y="278341"/>
                </a:moveTo>
                <a:lnTo>
                  <a:pt x="424801" y="278341"/>
                </a:lnTo>
                <a:lnTo>
                  <a:pt x="424801" y="0"/>
                </a:lnTo>
                <a:lnTo>
                  <a:pt x="0" y="0"/>
                </a:lnTo>
                <a:lnTo>
                  <a:pt x="0" y="278341"/>
                </a:lnTo>
                <a:close/>
              </a:path>
            </a:pathLst>
          </a:custGeom>
          <a:ln w="4646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0" name="object 60"/>
          <p:cNvSpPr/>
          <p:nvPr/>
        </p:nvSpPr>
        <p:spPr>
          <a:xfrm>
            <a:off x="3231922" y="1690381"/>
            <a:ext cx="1406509" cy="599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1" name="object 61"/>
          <p:cNvSpPr/>
          <p:nvPr/>
        </p:nvSpPr>
        <p:spPr>
          <a:xfrm>
            <a:off x="3346532" y="1742570"/>
            <a:ext cx="532447" cy="166687"/>
          </a:xfrm>
          <a:custGeom>
            <a:avLst/>
            <a:gdLst/>
            <a:ahLst/>
            <a:cxnLst/>
            <a:rect l="l" t="t" r="r" b="b"/>
            <a:pathLst>
              <a:path w="709929" h="222250">
                <a:moveTo>
                  <a:pt x="0" y="0"/>
                </a:moveTo>
                <a:lnTo>
                  <a:pt x="156796" y="27705"/>
                </a:lnTo>
                <a:lnTo>
                  <a:pt x="342647" y="85821"/>
                </a:lnTo>
                <a:lnTo>
                  <a:pt x="390609" y="101371"/>
                </a:lnTo>
                <a:lnTo>
                  <a:pt x="520251" y="146172"/>
                </a:lnTo>
                <a:lnTo>
                  <a:pt x="672904" y="205921"/>
                </a:lnTo>
                <a:lnTo>
                  <a:pt x="709728" y="221642"/>
                </a:lnTo>
              </a:path>
            </a:pathLst>
          </a:custGeom>
          <a:ln w="4641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2" name="object 62"/>
          <p:cNvSpPr/>
          <p:nvPr/>
        </p:nvSpPr>
        <p:spPr>
          <a:xfrm>
            <a:off x="3874946" y="1862411"/>
            <a:ext cx="151924" cy="104775"/>
          </a:xfrm>
          <a:custGeom>
            <a:avLst/>
            <a:gdLst/>
            <a:ahLst/>
            <a:cxnLst/>
            <a:rect l="l" t="t" r="r" b="b"/>
            <a:pathLst>
              <a:path w="202564" h="139700">
                <a:moveTo>
                  <a:pt x="202039" y="139170"/>
                </a:moveTo>
                <a:lnTo>
                  <a:pt x="53531" y="0"/>
                </a:lnTo>
                <a:lnTo>
                  <a:pt x="0" y="133114"/>
                </a:lnTo>
                <a:lnTo>
                  <a:pt x="202039" y="139170"/>
                </a:lnTo>
                <a:close/>
              </a:path>
            </a:pathLst>
          </a:custGeom>
          <a:ln w="36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3" name="object 63"/>
          <p:cNvSpPr/>
          <p:nvPr/>
        </p:nvSpPr>
        <p:spPr>
          <a:xfrm>
            <a:off x="3711760" y="2511877"/>
            <a:ext cx="310991" cy="89059"/>
          </a:xfrm>
          <a:custGeom>
            <a:avLst/>
            <a:gdLst/>
            <a:ahLst/>
            <a:cxnLst/>
            <a:rect l="l" t="t" r="r" b="b"/>
            <a:pathLst>
              <a:path w="414654" h="118745">
                <a:moveTo>
                  <a:pt x="0" y="118548"/>
                </a:moveTo>
                <a:lnTo>
                  <a:pt x="37860" y="109167"/>
                </a:lnTo>
                <a:lnTo>
                  <a:pt x="77189" y="99464"/>
                </a:lnTo>
                <a:lnTo>
                  <a:pt x="117770" y="89352"/>
                </a:lnTo>
                <a:lnTo>
                  <a:pt x="244303" y="55724"/>
                </a:lnTo>
                <a:lnTo>
                  <a:pt x="372564" y="15334"/>
                </a:lnTo>
                <a:lnTo>
                  <a:pt x="414440" y="0"/>
                </a:lnTo>
              </a:path>
            </a:pathLst>
          </a:custGeom>
          <a:ln w="4640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4" name="object 64"/>
          <p:cNvSpPr/>
          <p:nvPr/>
        </p:nvSpPr>
        <p:spPr>
          <a:xfrm>
            <a:off x="4007049" y="2430692"/>
            <a:ext cx="148114" cy="116205"/>
          </a:xfrm>
          <a:custGeom>
            <a:avLst/>
            <a:gdLst/>
            <a:ahLst/>
            <a:cxnLst/>
            <a:rect l="l" t="t" r="r" b="b"/>
            <a:pathLst>
              <a:path w="197485" h="154939">
                <a:moveTo>
                  <a:pt x="196859" y="0"/>
                </a:moveTo>
                <a:lnTo>
                  <a:pt x="0" y="35265"/>
                </a:lnTo>
                <a:lnTo>
                  <a:pt x="72095" y="154634"/>
                </a:lnTo>
                <a:lnTo>
                  <a:pt x="196859" y="0"/>
                </a:lnTo>
                <a:close/>
              </a:path>
            </a:pathLst>
          </a:custGeom>
          <a:ln w="36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5" name="object 65"/>
          <p:cNvSpPr/>
          <p:nvPr/>
        </p:nvSpPr>
        <p:spPr>
          <a:xfrm>
            <a:off x="2755958" y="2117561"/>
            <a:ext cx="1134904" cy="39052"/>
          </a:xfrm>
          <a:custGeom>
            <a:avLst/>
            <a:gdLst/>
            <a:ahLst/>
            <a:cxnLst/>
            <a:rect l="l" t="t" r="r" b="b"/>
            <a:pathLst>
              <a:path w="1513204" h="52069">
                <a:moveTo>
                  <a:pt x="-23195" y="25772"/>
                </a:moveTo>
                <a:lnTo>
                  <a:pt x="1535902" y="25772"/>
                </a:lnTo>
              </a:path>
            </a:pathLst>
          </a:custGeom>
          <a:ln w="9793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6" name="object 66"/>
          <p:cNvSpPr/>
          <p:nvPr/>
        </p:nvSpPr>
        <p:spPr>
          <a:xfrm>
            <a:off x="3878830" y="2067302"/>
            <a:ext cx="143827" cy="104775"/>
          </a:xfrm>
          <a:custGeom>
            <a:avLst/>
            <a:gdLst/>
            <a:ahLst/>
            <a:cxnLst/>
            <a:rect l="l" t="t" r="r" b="b"/>
            <a:pathLst>
              <a:path w="191770" h="139700">
                <a:moveTo>
                  <a:pt x="191678" y="66063"/>
                </a:moveTo>
                <a:lnTo>
                  <a:pt x="0" y="0"/>
                </a:lnTo>
                <a:lnTo>
                  <a:pt x="2676" y="139170"/>
                </a:lnTo>
                <a:lnTo>
                  <a:pt x="191678" y="66063"/>
                </a:lnTo>
                <a:close/>
              </a:path>
            </a:pathLst>
          </a:custGeom>
          <a:ln w="36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7" name="object 67"/>
          <p:cNvSpPr/>
          <p:nvPr/>
        </p:nvSpPr>
        <p:spPr>
          <a:xfrm>
            <a:off x="3393157" y="2218070"/>
            <a:ext cx="470535" cy="112395"/>
          </a:xfrm>
          <a:custGeom>
            <a:avLst/>
            <a:gdLst/>
            <a:ahLst/>
            <a:cxnLst/>
            <a:rect l="l" t="t" r="r" b="b"/>
            <a:pathLst>
              <a:path w="627379" h="149860">
                <a:moveTo>
                  <a:pt x="0" y="149479"/>
                </a:moveTo>
                <a:lnTo>
                  <a:pt x="37860" y="140502"/>
                </a:lnTo>
                <a:lnTo>
                  <a:pt x="77362" y="131138"/>
                </a:lnTo>
                <a:lnTo>
                  <a:pt x="119022" y="121387"/>
                </a:lnTo>
                <a:lnTo>
                  <a:pt x="163358" y="111250"/>
                </a:lnTo>
                <a:lnTo>
                  <a:pt x="209335" y="99996"/>
                </a:lnTo>
                <a:lnTo>
                  <a:pt x="254319" y="89043"/>
                </a:lnTo>
                <a:lnTo>
                  <a:pt x="384134" y="57816"/>
                </a:lnTo>
                <a:lnTo>
                  <a:pt x="507689" y="28435"/>
                </a:lnTo>
                <a:lnTo>
                  <a:pt x="547795" y="18899"/>
                </a:lnTo>
                <a:lnTo>
                  <a:pt x="587512" y="9406"/>
                </a:lnTo>
                <a:lnTo>
                  <a:pt x="626840" y="0"/>
                </a:lnTo>
              </a:path>
            </a:pathLst>
          </a:custGeom>
          <a:ln w="4640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8" name="object 68"/>
          <p:cNvSpPr/>
          <p:nvPr/>
        </p:nvSpPr>
        <p:spPr>
          <a:xfrm>
            <a:off x="3874945" y="2163947"/>
            <a:ext cx="148114" cy="104775"/>
          </a:xfrm>
          <a:custGeom>
            <a:avLst/>
            <a:gdLst/>
            <a:ahLst/>
            <a:cxnLst/>
            <a:rect l="l" t="t" r="r" b="b"/>
            <a:pathLst>
              <a:path w="197485" h="139700">
                <a:moveTo>
                  <a:pt x="196859" y="27920"/>
                </a:moveTo>
                <a:lnTo>
                  <a:pt x="0" y="0"/>
                </a:lnTo>
                <a:lnTo>
                  <a:pt x="30564" y="139170"/>
                </a:lnTo>
                <a:lnTo>
                  <a:pt x="196859" y="27920"/>
                </a:lnTo>
                <a:close/>
              </a:path>
            </a:pathLst>
          </a:custGeom>
          <a:ln w="36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9" name="object 69"/>
          <p:cNvSpPr txBox="1"/>
          <p:nvPr/>
        </p:nvSpPr>
        <p:spPr>
          <a:xfrm>
            <a:off x="6937459" y="1312055"/>
            <a:ext cx="1188244" cy="5879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650" dirty="0">
                <a:latin typeface="Times New Roman"/>
                <a:cs typeface="Times New Roman"/>
              </a:rPr>
              <a:t>aeroplane</a:t>
            </a:r>
            <a:r>
              <a:rPr sz="1388" dirty="0">
                <a:latin typeface="Times New Roman"/>
                <a:cs typeface="Times New Roman"/>
              </a:rPr>
              <a:t>?</a:t>
            </a:r>
            <a:r>
              <a:rPr sz="1388" spc="-7" dirty="0">
                <a:latin typeface="Times New Roman"/>
                <a:cs typeface="Times New Roman"/>
              </a:rPr>
              <a:t> </a:t>
            </a:r>
            <a:r>
              <a:rPr sz="1388" spc="7" dirty="0">
                <a:latin typeface="Times New Roman"/>
                <a:cs typeface="Times New Roman"/>
              </a:rPr>
              <a:t>no.</a:t>
            </a:r>
            <a:endParaRPr sz="1388">
              <a:latin typeface="Times New Roman"/>
              <a:cs typeface="Times New Roman"/>
            </a:endParaRPr>
          </a:p>
          <a:p>
            <a:pPr marL="37145" algn="ctr">
              <a:spcBef>
                <a:spcPts val="68"/>
              </a:spcBef>
            </a:pPr>
            <a:r>
              <a:rPr sz="2025" spc="4" dirty="0">
                <a:latin typeface="Times New Roman"/>
                <a:cs typeface="Times New Roman"/>
              </a:rPr>
              <a:t>.</a:t>
            </a:r>
            <a:endParaRPr sz="2025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714186" y="1661387"/>
            <a:ext cx="1853565" cy="865622"/>
          </a:xfrm>
          <a:prstGeom prst="rect">
            <a:avLst/>
          </a:prstGeom>
          <a:ln w="1547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50">
              <a:latin typeface="Times New Roman"/>
              <a:cs typeface="Times New Roman"/>
            </a:endParaRPr>
          </a:p>
          <a:p>
            <a:pPr>
              <a:spcBef>
                <a:spcPts val="19"/>
              </a:spcBef>
            </a:pPr>
            <a:endParaRPr sz="1913">
              <a:latin typeface="Times New Roman"/>
              <a:cs typeface="Times New Roman"/>
            </a:endParaRPr>
          </a:p>
          <a:p>
            <a:pPr marR="28097" algn="r"/>
            <a:r>
              <a:rPr sz="1762" spc="45" dirty="0">
                <a:latin typeface="Times New Roman"/>
                <a:cs typeface="Times New Roman"/>
              </a:rPr>
              <a:t>C</a:t>
            </a:r>
            <a:r>
              <a:rPr sz="1762" spc="38" dirty="0">
                <a:latin typeface="Times New Roman"/>
                <a:cs typeface="Times New Roman"/>
              </a:rPr>
              <a:t>N</a:t>
            </a:r>
            <a:r>
              <a:rPr sz="1762" spc="11" dirty="0">
                <a:latin typeface="Times New Roman"/>
                <a:cs typeface="Times New Roman"/>
              </a:rPr>
              <a:t>N</a:t>
            </a:r>
            <a:endParaRPr sz="1762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374225" y="1551183"/>
            <a:ext cx="81574" cy="247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2" name="object 72"/>
          <p:cNvSpPr/>
          <p:nvPr/>
        </p:nvSpPr>
        <p:spPr>
          <a:xfrm>
            <a:off x="2652990" y="1373379"/>
            <a:ext cx="757649" cy="11133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3" name="object 73"/>
          <p:cNvSpPr/>
          <p:nvPr/>
        </p:nvSpPr>
        <p:spPr>
          <a:xfrm>
            <a:off x="2744302" y="1448767"/>
            <a:ext cx="591026" cy="951071"/>
          </a:xfrm>
          <a:custGeom>
            <a:avLst/>
            <a:gdLst/>
            <a:ahLst/>
            <a:cxnLst/>
            <a:rect l="l" t="t" r="r" b="b"/>
            <a:pathLst>
              <a:path w="788035" h="1268095">
                <a:moveTo>
                  <a:pt x="0" y="1268000"/>
                </a:moveTo>
                <a:lnTo>
                  <a:pt x="787436" y="1268000"/>
                </a:lnTo>
                <a:lnTo>
                  <a:pt x="787436" y="0"/>
                </a:lnTo>
                <a:lnTo>
                  <a:pt x="0" y="0"/>
                </a:lnTo>
                <a:lnTo>
                  <a:pt x="0" y="1268000"/>
                </a:lnTo>
                <a:close/>
              </a:path>
            </a:pathLst>
          </a:custGeom>
          <a:ln w="465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4" name="object 74"/>
          <p:cNvSpPr txBox="1"/>
          <p:nvPr/>
        </p:nvSpPr>
        <p:spPr>
          <a:xfrm>
            <a:off x="857731" y="3046361"/>
            <a:ext cx="95202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34" dirty="0">
                <a:latin typeface="Trebuchet MS"/>
                <a:cs typeface="Trebuchet MS"/>
              </a:rPr>
              <a:t>input</a:t>
            </a:r>
            <a:r>
              <a:rPr sz="1500" spc="-248" dirty="0">
                <a:latin typeface="Trebuchet MS"/>
                <a:cs typeface="Trebuchet MS"/>
              </a:rPr>
              <a:t> </a:t>
            </a:r>
            <a:r>
              <a:rPr sz="1500" spc="-60" dirty="0">
                <a:latin typeface="Trebuchet MS"/>
                <a:cs typeface="Trebuchet MS"/>
              </a:rPr>
              <a:t>image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7550" y="6649290"/>
            <a:ext cx="9012079" cy="208710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>
              <a:spcBef>
                <a:spcPts val="7"/>
              </a:spcBef>
            </a:pPr>
            <a:r>
              <a:rPr sz="13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Donahue, </a:t>
            </a:r>
            <a:r>
              <a:rPr sz="1350" spc="-7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Darrell, </a:t>
            </a:r>
            <a:r>
              <a:rPr sz="13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Malik. </a:t>
            </a:r>
            <a:r>
              <a:rPr sz="13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Rich </a:t>
            </a:r>
            <a:r>
              <a:rPr sz="13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Feature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Hierarchies </a:t>
            </a:r>
            <a:r>
              <a:rPr sz="1350" spc="-7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Accurate </a:t>
            </a:r>
            <a:r>
              <a:rPr sz="13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3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3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and </a:t>
            </a:r>
            <a:r>
              <a:rPr sz="13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Semantic </a:t>
            </a:r>
            <a:r>
              <a:rPr sz="13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Segmentation. </a:t>
            </a:r>
            <a:r>
              <a:rPr sz="13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</a:t>
            </a:r>
            <a:r>
              <a:rPr sz="1350" spc="-29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2014</a:t>
            </a:r>
            <a:endParaRPr sz="13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934709" y="3075803"/>
            <a:ext cx="119872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64" dirty="0">
                <a:latin typeface="Trebuchet MS"/>
                <a:cs typeface="Trebuchet MS"/>
              </a:rPr>
              <a:t>classify</a:t>
            </a:r>
            <a:r>
              <a:rPr sz="1500" spc="-184" dirty="0">
                <a:latin typeface="Trebuchet MS"/>
                <a:cs typeface="Trebuchet MS"/>
              </a:rPr>
              <a:t> </a:t>
            </a:r>
            <a:r>
              <a:rPr sz="1500" spc="-41" dirty="0">
                <a:latin typeface="Trebuchet MS"/>
                <a:cs typeface="Trebuchet MS"/>
              </a:rPr>
              <a:t>regions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BEFB4FA-4A5D-F849-91D9-4BB3C5F99205}"/>
              </a:ext>
            </a:extLst>
          </p:cNvPr>
          <p:cNvSpPr/>
          <p:nvPr/>
        </p:nvSpPr>
        <p:spPr>
          <a:xfrm>
            <a:off x="89407" y="5959314"/>
            <a:ext cx="8334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97" dirty="0">
                <a:latin typeface="Trebuchet MS"/>
                <a:cs typeface="Trebuchet MS"/>
              </a:rPr>
              <a:t>Nice post: </a:t>
            </a:r>
            <a:r>
              <a:rPr lang="en-US" dirty="0">
                <a:hlinkClick r:id="rId10"/>
              </a:rPr>
              <a:t>https://towardsdatascience.com/r-cnn-fast-r-cnn-faster-r-cnn-yolo-object-detection-algorithms-36d53571365e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76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7246" y="838200"/>
            <a:ext cx="7319954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</a:t>
            </a:r>
            <a:r>
              <a:rPr spc="-461" dirty="0"/>
              <a:t> </a:t>
            </a:r>
            <a:r>
              <a:rPr spc="-128" dirty="0"/>
              <a:t>R-CNN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7249" y="1779536"/>
            <a:ext cx="90535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62" indent="-171438">
              <a:spcBef>
                <a:spcPts val="75"/>
              </a:spcBef>
              <a:buFont typeface="Arial"/>
              <a:buChar char="•"/>
              <a:tabLst>
                <a:tab pos="180962" algn="l"/>
              </a:tabLst>
            </a:pPr>
            <a:r>
              <a:rPr sz="2100" spc="-101" dirty="0">
                <a:latin typeface="Trebuchet MS"/>
                <a:cs typeface="Trebuchet MS"/>
              </a:rPr>
              <a:t>R</a:t>
            </a:r>
            <a:r>
              <a:rPr sz="2100" spc="-101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2100" spc="-56" dirty="0">
                <a:latin typeface="Trebuchet MS"/>
                <a:cs typeface="Trebuchet MS"/>
              </a:rPr>
              <a:t>C</a:t>
            </a:r>
            <a:r>
              <a:rPr sz="2100" spc="-71" dirty="0">
                <a:latin typeface="Trebuchet MS"/>
                <a:cs typeface="Trebuchet MS"/>
              </a:rPr>
              <a:t>N</a:t>
            </a:r>
            <a:r>
              <a:rPr sz="2100" spc="15" dirty="0">
                <a:latin typeface="Trebuchet MS"/>
                <a:cs typeface="Trebuchet MS"/>
              </a:rPr>
              <a:t>N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41417" y="3787074"/>
            <a:ext cx="2660990" cy="825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998607" y="2940635"/>
            <a:ext cx="392906" cy="1193006"/>
          </a:xfrm>
          <a:custGeom>
            <a:avLst/>
            <a:gdLst/>
            <a:ahLst/>
            <a:cxnLst/>
            <a:rect l="l" t="t" r="r" b="b"/>
            <a:pathLst>
              <a:path w="523875" h="1590675">
                <a:moveTo>
                  <a:pt x="0" y="0"/>
                </a:moveTo>
                <a:lnTo>
                  <a:pt x="523875" y="0"/>
                </a:lnTo>
                <a:lnTo>
                  <a:pt x="523875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391514" y="2809664"/>
            <a:ext cx="130969" cy="1323975"/>
          </a:xfrm>
          <a:custGeom>
            <a:avLst/>
            <a:gdLst/>
            <a:ahLst/>
            <a:cxnLst/>
            <a:rect l="l" t="t" r="r" b="b"/>
            <a:pathLst>
              <a:path w="174625" h="1765300">
                <a:moveTo>
                  <a:pt x="174625" y="0"/>
                </a:moveTo>
                <a:lnTo>
                  <a:pt x="0" y="174625"/>
                </a:lnTo>
                <a:lnTo>
                  <a:pt x="0" y="1765300"/>
                </a:lnTo>
                <a:lnTo>
                  <a:pt x="174625" y="1590675"/>
                </a:lnTo>
                <a:lnTo>
                  <a:pt x="1746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998605" y="2809667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698500" y="0"/>
                </a:moveTo>
                <a:lnTo>
                  <a:pt x="174625" y="0"/>
                </a:lnTo>
                <a:lnTo>
                  <a:pt x="0" y="174625"/>
                </a:lnTo>
                <a:lnTo>
                  <a:pt x="523875" y="174625"/>
                </a:lnTo>
                <a:lnTo>
                  <a:pt x="698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998605" y="2809664"/>
            <a:ext cx="523875" cy="1323975"/>
          </a:xfrm>
          <a:custGeom>
            <a:avLst/>
            <a:gdLst/>
            <a:ahLst/>
            <a:cxnLst/>
            <a:rect l="l" t="t" r="r" b="b"/>
            <a:pathLst>
              <a:path w="698500" h="1765300">
                <a:moveTo>
                  <a:pt x="0" y="174625"/>
                </a:moveTo>
                <a:lnTo>
                  <a:pt x="174625" y="0"/>
                </a:lnTo>
                <a:lnTo>
                  <a:pt x="698500" y="0"/>
                </a:lnTo>
                <a:lnTo>
                  <a:pt x="698500" y="1590680"/>
                </a:lnTo>
                <a:lnTo>
                  <a:pt x="523875" y="1765301"/>
                </a:lnTo>
                <a:lnTo>
                  <a:pt x="0" y="1765301"/>
                </a:lnTo>
                <a:lnTo>
                  <a:pt x="0" y="1746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3998605" y="2809667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174625"/>
                </a:moveTo>
                <a:lnTo>
                  <a:pt x="523875" y="174625"/>
                </a:lnTo>
                <a:lnTo>
                  <a:pt x="6985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391511" y="2940633"/>
            <a:ext cx="0" cy="247650"/>
          </a:xfrm>
          <a:custGeom>
            <a:avLst/>
            <a:gdLst/>
            <a:ahLst/>
            <a:cxnLst/>
            <a:rect l="l" t="t" r="r" b="b"/>
            <a:pathLst>
              <a:path h="330200">
                <a:moveTo>
                  <a:pt x="0" y="0"/>
                </a:moveTo>
                <a:lnTo>
                  <a:pt x="0" y="330199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4058737" y="3432933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1005" y="2628689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209550" y="139700"/>
                </a:moveTo>
                <a:lnTo>
                  <a:pt x="69850" y="139700"/>
                </a:lnTo>
                <a:lnTo>
                  <a:pt x="69850" y="317500"/>
                </a:lnTo>
                <a:lnTo>
                  <a:pt x="209550" y="317500"/>
                </a:lnTo>
                <a:lnTo>
                  <a:pt x="209550" y="139700"/>
                </a:lnTo>
                <a:close/>
              </a:path>
              <a:path w="279400" h="317500">
                <a:moveTo>
                  <a:pt x="139700" y="0"/>
                </a:moveTo>
                <a:lnTo>
                  <a:pt x="0" y="139700"/>
                </a:lnTo>
                <a:lnTo>
                  <a:pt x="279400" y="139700"/>
                </a:lnTo>
                <a:lnTo>
                  <a:pt x="1397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151005" y="2628689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0" y="139700"/>
                </a:moveTo>
                <a:lnTo>
                  <a:pt x="139700" y="0"/>
                </a:lnTo>
                <a:lnTo>
                  <a:pt x="279400" y="139700"/>
                </a:lnTo>
                <a:lnTo>
                  <a:pt x="209550" y="139700"/>
                </a:lnTo>
                <a:lnTo>
                  <a:pt x="209550" y="317500"/>
                </a:lnTo>
                <a:lnTo>
                  <a:pt x="69850" y="317500"/>
                </a:lnTo>
                <a:lnTo>
                  <a:pt x="69850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4037020" y="2393526"/>
            <a:ext cx="42910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ED7D31"/>
                </a:solidFill>
                <a:latin typeface="Trebuchet MS"/>
                <a:cs typeface="Trebuchet MS"/>
              </a:rPr>
              <a:t>feature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68819" y="4377156"/>
            <a:ext cx="353378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050" b="1" spc="-109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050" b="1" spc="-38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050" b="1" spc="-4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050" b="1" spc="-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50932" y="3226385"/>
            <a:ext cx="392906" cy="1193006"/>
          </a:xfrm>
          <a:custGeom>
            <a:avLst/>
            <a:gdLst/>
            <a:ahLst/>
            <a:cxnLst/>
            <a:rect l="l" t="t" r="r" b="b"/>
            <a:pathLst>
              <a:path w="523875" h="1590675">
                <a:moveTo>
                  <a:pt x="0" y="0"/>
                </a:moveTo>
                <a:lnTo>
                  <a:pt x="523875" y="0"/>
                </a:lnTo>
                <a:lnTo>
                  <a:pt x="523875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3943838" y="3095414"/>
            <a:ext cx="130969" cy="1323975"/>
          </a:xfrm>
          <a:custGeom>
            <a:avLst/>
            <a:gdLst/>
            <a:ahLst/>
            <a:cxnLst/>
            <a:rect l="l" t="t" r="r" b="b"/>
            <a:pathLst>
              <a:path w="174625" h="1765300">
                <a:moveTo>
                  <a:pt x="174625" y="0"/>
                </a:moveTo>
                <a:lnTo>
                  <a:pt x="0" y="174625"/>
                </a:lnTo>
                <a:lnTo>
                  <a:pt x="0" y="1765300"/>
                </a:lnTo>
                <a:lnTo>
                  <a:pt x="174625" y="1590675"/>
                </a:lnTo>
                <a:lnTo>
                  <a:pt x="1746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3550930" y="3095417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698500" y="0"/>
                </a:moveTo>
                <a:lnTo>
                  <a:pt x="174625" y="0"/>
                </a:lnTo>
                <a:lnTo>
                  <a:pt x="0" y="174625"/>
                </a:lnTo>
                <a:lnTo>
                  <a:pt x="523875" y="174625"/>
                </a:lnTo>
                <a:lnTo>
                  <a:pt x="698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3550930" y="3095414"/>
            <a:ext cx="523875" cy="1323975"/>
          </a:xfrm>
          <a:custGeom>
            <a:avLst/>
            <a:gdLst/>
            <a:ahLst/>
            <a:cxnLst/>
            <a:rect l="l" t="t" r="r" b="b"/>
            <a:pathLst>
              <a:path w="698500" h="1765300">
                <a:moveTo>
                  <a:pt x="0" y="174625"/>
                </a:moveTo>
                <a:lnTo>
                  <a:pt x="174625" y="0"/>
                </a:lnTo>
                <a:lnTo>
                  <a:pt x="698500" y="0"/>
                </a:lnTo>
                <a:lnTo>
                  <a:pt x="698500" y="1590680"/>
                </a:lnTo>
                <a:lnTo>
                  <a:pt x="523875" y="1765301"/>
                </a:lnTo>
                <a:lnTo>
                  <a:pt x="0" y="1765301"/>
                </a:lnTo>
                <a:lnTo>
                  <a:pt x="0" y="1746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3550930" y="3095417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174625"/>
                </a:moveTo>
                <a:lnTo>
                  <a:pt x="523875" y="174625"/>
                </a:lnTo>
                <a:lnTo>
                  <a:pt x="6985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3943835" y="3226385"/>
            <a:ext cx="0" cy="1193006"/>
          </a:xfrm>
          <a:custGeom>
            <a:avLst/>
            <a:gdLst/>
            <a:ahLst/>
            <a:cxnLst/>
            <a:rect l="l" t="t" r="r" b="b"/>
            <a:pathLst>
              <a:path h="1590675">
                <a:moveTo>
                  <a:pt x="0" y="0"/>
                </a:moveTo>
                <a:lnTo>
                  <a:pt x="0" y="1590675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3611464" y="3720473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03330" y="2923964"/>
            <a:ext cx="219075" cy="228600"/>
          </a:xfrm>
          <a:custGeom>
            <a:avLst/>
            <a:gdLst/>
            <a:ahLst/>
            <a:cxnLst/>
            <a:rect l="l" t="t" r="r" b="b"/>
            <a:pathLst>
              <a:path w="292100" h="304800">
                <a:moveTo>
                  <a:pt x="219075" y="146050"/>
                </a:moveTo>
                <a:lnTo>
                  <a:pt x="73025" y="146050"/>
                </a:lnTo>
                <a:lnTo>
                  <a:pt x="73025" y="304800"/>
                </a:lnTo>
                <a:lnTo>
                  <a:pt x="219075" y="304800"/>
                </a:lnTo>
                <a:lnTo>
                  <a:pt x="219075" y="146050"/>
                </a:lnTo>
                <a:close/>
              </a:path>
              <a:path w="292100" h="3048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3703330" y="2923964"/>
            <a:ext cx="219075" cy="228600"/>
          </a:xfrm>
          <a:custGeom>
            <a:avLst/>
            <a:gdLst/>
            <a:ahLst/>
            <a:cxnLst/>
            <a:rect l="l" t="t" r="r" b="b"/>
            <a:pathLst>
              <a:path w="292100" h="3048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04800"/>
                </a:lnTo>
                <a:lnTo>
                  <a:pt x="73025" y="3048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 txBox="1"/>
          <p:nvPr/>
        </p:nvSpPr>
        <p:spPr>
          <a:xfrm>
            <a:off x="3592727" y="2715319"/>
            <a:ext cx="42910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ED7D31"/>
                </a:solidFill>
                <a:latin typeface="Trebuchet MS"/>
                <a:cs typeface="Trebuchet MS"/>
              </a:rPr>
              <a:t>feature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79707" y="2978735"/>
            <a:ext cx="392906" cy="1193006"/>
          </a:xfrm>
          <a:custGeom>
            <a:avLst/>
            <a:gdLst/>
            <a:ahLst/>
            <a:cxnLst/>
            <a:rect l="l" t="t" r="r" b="b"/>
            <a:pathLst>
              <a:path w="523875" h="1590675">
                <a:moveTo>
                  <a:pt x="0" y="0"/>
                </a:moveTo>
                <a:lnTo>
                  <a:pt x="523875" y="0"/>
                </a:lnTo>
                <a:lnTo>
                  <a:pt x="523875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5572613" y="2847764"/>
            <a:ext cx="130969" cy="1323975"/>
          </a:xfrm>
          <a:custGeom>
            <a:avLst/>
            <a:gdLst/>
            <a:ahLst/>
            <a:cxnLst/>
            <a:rect l="l" t="t" r="r" b="b"/>
            <a:pathLst>
              <a:path w="174625" h="1765300">
                <a:moveTo>
                  <a:pt x="174625" y="0"/>
                </a:moveTo>
                <a:lnTo>
                  <a:pt x="0" y="174625"/>
                </a:lnTo>
                <a:lnTo>
                  <a:pt x="0" y="1765300"/>
                </a:lnTo>
                <a:lnTo>
                  <a:pt x="174625" y="1590675"/>
                </a:lnTo>
                <a:lnTo>
                  <a:pt x="1746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5179706" y="2847766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698500" y="0"/>
                </a:moveTo>
                <a:lnTo>
                  <a:pt x="174625" y="0"/>
                </a:lnTo>
                <a:lnTo>
                  <a:pt x="0" y="174625"/>
                </a:lnTo>
                <a:lnTo>
                  <a:pt x="523875" y="174625"/>
                </a:lnTo>
                <a:lnTo>
                  <a:pt x="698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179706" y="2847764"/>
            <a:ext cx="523875" cy="1323975"/>
          </a:xfrm>
          <a:custGeom>
            <a:avLst/>
            <a:gdLst/>
            <a:ahLst/>
            <a:cxnLst/>
            <a:rect l="l" t="t" r="r" b="b"/>
            <a:pathLst>
              <a:path w="698500" h="1765300">
                <a:moveTo>
                  <a:pt x="0" y="174625"/>
                </a:moveTo>
                <a:lnTo>
                  <a:pt x="174625" y="0"/>
                </a:lnTo>
                <a:lnTo>
                  <a:pt x="698500" y="0"/>
                </a:lnTo>
                <a:lnTo>
                  <a:pt x="698500" y="1590680"/>
                </a:lnTo>
                <a:lnTo>
                  <a:pt x="523875" y="1765301"/>
                </a:lnTo>
                <a:lnTo>
                  <a:pt x="0" y="1765301"/>
                </a:lnTo>
                <a:lnTo>
                  <a:pt x="0" y="1746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5179706" y="2847766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174625"/>
                </a:moveTo>
                <a:lnTo>
                  <a:pt x="523875" y="174625"/>
                </a:lnTo>
                <a:lnTo>
                  <a:pt x="6985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5572610" y="2978735"/>
            <a:ext cx="0" cy="1193006"/>
          </a:xfrm>
          <a:custGeom>
            <a:avLst/>
            <a:gdLst/>
            <a:ahLst/>
            <a:cxnLst/>
            <a:rect l="l" t="t" r="r" b="b"/>
            <a:pathLst>
              <a:path h="1590675">
                <a:moveTo>
                  <a:pt x="0" y="0"/>
                </a:moveTo>
                <a:lnTo>
                  <a:pt x="0" y="1590675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5243534" y="3474158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32105" y="2676314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5332105" y="2676314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5221817" y="2475871"/>
            <a:ext cx="42910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ED7D31"/>
                </a:solidFill>
                <a:latin typeface="Trebuchet MS"/>
                <a:cs typeface="Trebuchet MS"/>
              </a:rPr>
              <a:t>feature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22457" y="3188286"/>
            <a:ext cx="392906" cy="1202531"/>
          </a:xfrm>
          <a:custGeom>
            <a:avLst/>
            <a:gdLst/>
            <a:ahLst/>
            <a:cxnLst/>
            <a:rect l="l" t="t" r="r" b="b"/>
            <a:pathLst>
              <a:path w="523875" h="1603375">
                <a:moveTo>
                  <a:pt x="0" y="0"/>
                </a:moveTo>
                <a:lnTo>
                  <a:pt x="523875" y="0"/>
                </a:lnTo>
                <a:lnTo>
                  <a:pt x="523875" y="1603375"/>
                </a:lnTo>
                <a:lnTo>
                  <a:pt x="0" y="16033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4715363" y="3057314"/>
            <a:ext cx="130969" cy="1333500"/>
          </a:xfrm>
          <a:custGeom>
            <a:avLst/>
            <a:gdLst/>
            <a:ahLst/>
            <a:cxnLst/>
            <a:rect l="l" t="t" r="r" b="b"/>
            <a:pathLst>
              <a:path w="174625" h="1778000">
                <a:moveTo>
                  <a:pt x="174625" y="0"/>
                </a:moveTo>
                <a:lnTo>
                  <a:pt x="0" y="174625"/>
                </a:lnTo>
                <a:lnTo>
                  <a:pt x="0" y="1778000"/>
                </a:lnTo>
                <a:lnTo>
                  <a:pt x="174625" y="1603375"/>
                </a:lnTo>
                <a:lnTo>
                  <a:pt x="1746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4322455" y="3057316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698500" y="0"/>
                </a:moveTo>
                <a:lnTo>
                  <a:pt x="174625" y="0"/>
                </a:lnTo>
                <a:lnTo>
                  <a:pt x="0" y="174625"/>
                </a:lnTo>
                <a:lnTo>
                  <a:pt x="523875" y="174625"/>
                </a:lnTo>
                <a:lnTo>
                  <a:pt x="698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4322455" y="3057314"/>
            <a:ext cx="523875" cy="1333500"/>
          </a:xfrm>
          <a:custGeom>
            <a:avLst/>
            <a:gdLst/>
            <a:ahLst/>
            <a:cxnLst/>
            <a:rect l="l" t="t" r="r" b="b"/>
            <a:pathLst>
              <a:path w="698500" h="1778000">
                <a:moveTo>
                  <a:pt x="0" y="174625"/>
                </a:moveTo>
                <a:lnTo>
                  <a:pt x="174625" y="0"/>
                </a:lnTo>
                <a:lnTo>
                  <a:pt x="698500" y="0"/>
                </a:lnTo>
                <a:lnTo>
                  <a:pt x="698500" y="1603380"/>
                </a:lnTo>
                <a:lnTo>
                  <a:pt x="523875" y="1778001"/>
                </a:lnTo>
                <a:lnTo>
                  <a:pt x="0" y="1778001"/>
                </a:lnTo>
                <a:lnTo>
                  <a:pt x="0" y="1746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4322455" y="3057316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174625"/>
                </a:moveTo>
                <a:lnTo>
                  <a:pt x="523875" y="174625"/>
                </a:lnTo>
                <a:lnTo>
                  <a:pt x="6985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4715360" y="3188286"/>
            <a:ext cx="0" cy="1202531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375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 txBox="1"/>
          <p:nvPr/>
        </p:nvSpPr>
        <p:spPr>
          <a:xfrm>
            <a:off x="4386817" y="3685755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474855" y="2885864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/>
          <p:nvPr/>
        </p:nvSpPr>
        <p:spPr>
          <a:xfrm>
            <a:off x="4474855" y="2885864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 txBox="1"/>
          <p:nvPr/>
        </p:nvSpPr>
        <p:spPr>
          <a:xfrm>
            <a:off x="4365025" y="2612773"/>
            <a:ext cx="42910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ED7D31"/>
                </a:solidFill>
                <a:latin typeface="Trebuchet MS"/>
                <a:cs typeface="Trebuchet MS"/>
              </a:rPr>
              <a:t>feature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81502" y="4030913"/>
            <a:ext cx="1343501" cy="63382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 marR="3810" indent="4286" algn="ctr">
              <a:lnSpc>
                <a:spcPct val="99500"/>
              </a:lnSpc>
              <a:spcBef>
                <a:spcPts val="83"/>
              </a:spcBef>
            </a:pPr>
            <a:r>
              <a:rPr sz="1350" spc="-68" dirty="0">
                <a:latin typeface="Trebuchet MS"/>
                <a:cs typeface="Trebuchet MS"/>
              </a:rPr>
              <a:t>pre-computed  </a:t>
            </a:r>
            <a:r>
              <a:rPr sz="1350" spc="-64" dirty="0">
                <a:latin typeface="Trebuchet MS"/>
                <a:cs typeface="Trebuchet MS"/>
              </a:rPr>
              <a:t>Regions-of-Interest  </a:t>
            </a:r>
            <a:r>
              <a:rPr sz="1350" spc="-56" dirty="0">
                <a:latin typeface="Trebuchet MS"/>
                <a:cs typeface="Trebuchet MS"/>
              </a:rPr>
              <a:t>(RoIs)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179455" y="4295564"/>
            <a:ext cx="190500" cy="142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3179455" y="4295564"/>
            <a:ext cx="190500" cy="142875"/>
          </a:xfrm>
          <a:custGeom>
            <a:avLst/>
            <a:gdLst/>
            <a:ahLst/>
            <a:cxnLst/>
            <a:rect l="l" t="t" r="r" b="b"/>
            <a:pathLst>
              <a:path w="254000" h="190500">
                <a:moveTo>
                  <a:pt x="0" y="47625"/>
                </a:moveTo>
                <a:lnTo>
                  <a:pt x="158750" y="47625"/>
                </a:lnTo>
                <a:lnTo>
                  <a:pt x="158750" y="0"/>
                </a:lnTo>
                <a:lnTo>
                  <a:pt x="254000" y="95250"/>
                </a:lnTo>
                <a:lnTo>
                  <a:pt x="158750" y="190500"/>
                </a:lnTo>
                <a:lnTo>
                  <a:pt x="158750" y="142875"/>
                </a:lnTo>
                <a:lnTo>
                  <a:pt x="0" y="142875"/>
                </a:lnTo>
                <a:lnTo>
                  <a:pt x="0" y="476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6427480" y="1942888"/>
            <a:ext cx="209550" cy="2771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/>
          <p:nvPr/>
        </p:nvSpPr>
        <p:spPr>
          <a:xfrm>
            <a:off x="6427480" y="1942888"/>
            <a:ext cx="209550" cy="2771775"/>
          </a:xfrm>
          <a:custGeom>
            <a:avLst/>
            <a:gdLst/>
            <a:ahLst/>
            <a:cxnLst/>
            <a:rect l="l" t="t" r="r" b="b"/>
            <a:pathLst>
              <a:path w="279400" h="3695700">
                <a:moveTo>
                  <a:pt x="0" y="139700"/>
                </a:moveTo>
                <a:lnTo>
                  <a:pt x="139702" y="0"/>
                </a:lnTo>
                <a:lnTo>
                  <a:pt x="279400" y="139700"/>
                </a:lnTo>
                <a:lnTo>
                  <a:pt x="209551" y="139700"/>
                </a:lnTo>
                <a:lnTo>
                  <a:pt x="209551" y="3556002"/>
                </a:lnTo>
                <a:lnTo>
                  <a:pt x="279400" y="3556002"/>
                </a:lnTo>
                <a:lnTo>
                  <a:pt x="139702" y="3695702"/>
                </a:lnTo>
                <a:lnTo>
                  <a:pt x="0" y="3556002"/>
                </a:lnTo>
                <a:lnTo>
                  <a:pt x="69849" y="3556002"/>
                </a:lnTo>
                <a:lnTo>
                  <a:pt x="69849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51"/>
          <p:cNvSpPr txBox="1"/>
          <p:nvPr/>
        </p:nvSpPr>
        <p:spPr>
          <a:xfrm>
            <a:off x="6773894" y="3030929"/>
            <a:ext cx="795337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33341" marR="3810" indent="-123816">
              <a:lnSpc>
                <a:spcPts val="1575"/>
              </a:lnSpc>
              <a:spcBef>
                <a:spcPts val="164"/>
              </a:spcBef>
            </a:pP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83" dirty="0">
                <a:latin typeface="Trebuchet MS"/>
                <a:cs typeface="Trebuchet MS"/>
              </a:rPr>
              <a:t>d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45" dirty="0">
                <a:latin typeface="Trebuchet MS"/>
                <a:cs typeface="Trebuchet MS"/>
              </a:rPr>
              <a:t>t</a:t>
            </a:r>
            <a:r>
              <a:rPr sz="1350" spc="-94" dirty="0">
                <a:latin typeface="Trebuchet MS"/>
                <a:cs typeface="Trebuchet MS"/>
              </a:rPr>
              <a:t>o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30" dirty="0">
                <a:latin typeface="Trebuchet MS"/>
                <a:cs typeface="Trebuchet MS"/>
              </a:rPr>
              <a:t>d  </a:t>
            </a:r>
            <a:r>
              <a:rPr sz="1350" spc="-71" dirty="0">
                <a:latin typeface="Trebuchet MS"/>
                <a:cs typeface="Trebuchet MS"/>
              </a:rPr>
              <a:t>training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9175" y="6549706"/>
            <a:ext cx="9012079" cy="208710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>
              <a:spcBef>
                <a:spcPts val="7"/>
              </a:spcBef>
            </a:pPr>
            <a:r>
              <a:rPr sz="13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Donahue, </a:t>
            </a:r>
            <a:r>
              <a:rPr sz="1350" spc="-7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Darrell, </a:t>
            </a:r>
            <a:r>
              <a:rPr sz="13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Malik. </a:t>
            </a:r>
            <a:r>
              <a:rPr sz="13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Rich </a:t>
            </a:r>
            <a:r>
              <a:rPr sz="13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Feature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Hierarchies </a:t>
            </a:r>
            <a:r>
              <a:rPr sz="1350" spc="-7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Accurate </a:t>
            </a:r>
            <a:r>
              <a:rPr sz="13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3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3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and </a:t>
            </a:r>
            <a:r>
              <a:rPr sz="13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Semantic </a:t>
            </a:r>
            <a:r>
              <a:rPr sz="13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Segmentation. </a:t>
            </a:r>
            <a:r>
              <a:rPr sz="13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</a:t>
            </a:r>
            <a:r>
              <a:rPr sz="1350" spc="-29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2014</a:t>
            </a:r>
            <a:endParaRPr sz="135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35820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1009" y="2666744"/>
            <a:ext cx="1343501" cy="63382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 marR="3810" indent="4286" algn="ctr">
              <a:lnSpc>
                <a:spcPct val="99500"/>
              </a:lnSpc>
              <a:spcBef>
                <a:spcPts val="83"/>
              </a:spcBef>
            </a:pPr>
            <a:r>
              <a:rPr sz="1350" spc="-68" dirty="0">
                <a:latin typeface="Trebuchet MS"/>
                <a:cs typeface="Trebuchet MS"/>
              </a:rPr>
              <a:t>pre-computed  </a:t>
            </a:r>
            <a:r>
              <a:rPr sz="1350" spc="-64" dirty="0">
                <a:latin typeface="Trebuchet MS"/>
                <a:cs typeface="Trebuchet MS"/>
              </a:rPr>
              <a:t>Regions-of-Interest  </a:t>
            </a:r>
            <a:r>
              <a:rPr sz="1350" spc="-56" dirty="0">
                <a:latin typeface="Trebuchet MS"/>
                <a:cs typeface="Trebuchet MS"/>
              </a:rPr>
              <a:t>(RoIs)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28962" y="2933701"/>
            <a:ext cx="190500" cy="133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128962" y="2933701"/>
            <a:ext cx="190500" cy="133350"/>
          </a:xfrm>
          <a:custGeom>
            <a:avLst/>
            <a:gdLst/>
            <a:ahLst/>
            <a:cxnLst/>
            <a:rect l="l" t="t" r="r" b="b"/>
            <a:pathLst>
              <a:path w="254000" h="177800">
                <a:moveTo>
                  <a:pt x="0" y="44450"/>
                </a:moveTo>
                <a:lnTo>
                  <a:pt x="165100" y="44450"/>
                </a:lnTo>
                <a:lnTo>
                  <a:pt x="165100" y="0"/>
                </a:lnTo>
                <a:lnTo>
                  <a:pt x="254000" y="88900"/>
                </a:lnTo>
                <a:lnTo>
                  <a:pt x="165100" y="177800"/>
                </a:lnTo>
                <a:lnTo>
                  <a:pt x="165100" y="133350"/>
                </a:lnTo>
                <a:lnTo>
                  <a:pt x="0" y="133350"/>
                </a:lnTo>
                <a:lnTo>
                  <a:pt x="0" y="4445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781425" y="2509838"/>
            <a:ext cx="1876425" cy="590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3762375" y="2509838"/>
            <a:ext cx="1905000" cy="590550"/>
          </a:xfrm>
          <a:custGeom>
            <a:avLst/>
            <a:gdLst/>
            <a:ahLst/>
            <a:cxnLst/>
            <a:rect l="l" t="t" r="r" b="b"/>
            <a:pathLst>
              <a:path w="2540000" h="787400">
                <a:moveTo>
                  <a:pt x="2540000" y="0"/>
                </a:moveTo>
                <a:lnTo>
                  <a:pt x="696633" y="0"/>
                </a:lnTo>
                <a:lnTo>
                  <a:pt x="0" y="787400"/>
                </a:lnTo>
                <a:lnTo>
                  <a:pt x="1846668" y="787400"/>
                </a:lnTo>
                <a:lnTo>
                  <a:pt x="1859584" y="772731"/>
                </a:lnTo>
                <a:lnTo>
                  <a:pt x="43027" y="772731"/>
                </a:lnTo>
                <a:lnTo>
                  <a:pt x="708215" y="14668"/>
                </a:lnTo>
                <a:lnTo>
                  <a:pt x="2527083" y="14668"/>
                </a:lnTo>
                <a:lnTo>
                  <a:pt x="2540000" y="0"/>
                </a:lnTo>
                <a:close/>
              </a:path>
              <a:path w="2540000" h="787400">
                <a:moveTo>
                  <a:pt x="2527083" y="14668"/>
                </a:moveTo>
                <a:lnTo>
                  <a:pt x="2496972" y="14668"/>
                </a:lnTo>
                <a:lnTo>
                  <a:pt x="1831784" y="772731"/>
                </a:lnTo>
                <a:lnTo>
                  <a:pt x="1859584" y="772731"/>
                </a:lnTo>
                <a:lnTo>
                  <a:pt x="2527083" y="1466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905250" y="2814638"/>
            <a:ext cx="733425" cy="228600"/>
          </a:xfrm>
          <a:custGeom>
            <a:avLst/>
            <a:gdLst/>
            <a:ahLst/>
            <a:cxnLst/>
            <a:rect l="l" t="t" r="r" b="b"/>
            <a:pathLst>
              <a:path w="977900" h="304800">
                <a:moveTo>
                  <a:pt x="977900" y="0"/>
                </a:moveTo>
                <a:lnTo>
                  <a:pt x="268630" y="0"/>
                </a:lnTo>
                <a:lnTo>
                  <a:pt x="0" y="304800"/>
                </a:lnTo>
                <a:lnTo>
                  <a:pt x="709269" y="304800"/>
                </a:lnTo>
                <a:lnTo>
                  <a:pt x="716455" y="296646"/>
                </a:lnTo>
                <a:lnTo>
                  <a:pt x="22936" y="296646"/>
                </a:lnTo>
                <a:lnTo>
                  <a:pt x="275183" y="8153"/>
                </a:lnTo>
                <a:lnTo>
                  <a:pt x="970714" y="8153"/>
                </a:lnTo>
                <a:lnTo>
                  <a:pt x="977900" y="0"/>
                </a:lnTo>
                <a:close/>
              </a:path>
              <a:path w="977900" h="304800">
                <a:moveTo>
                  <a:pt x="970714" y="8153"/>
                </a:moveTo>
                <a:lnTo>
                  <a:pt x="954963" y="8153"/>
                </a:lnTo>
                <a:lnTo>
                  <a:pt x="702716" y="296646"/>
                </a:lnTo>
                <a:lnTo>
                  <a:pt x="716455" y="296646"/>
                </a:lnTo>
                <a:lnTo>
                  <a:pt x="970714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905250" y="2814638"/>
            <a:ext cx="733425" cy="228600"/>
          </a:xfrm>
          <a:custGeom>
            <a:avLst/>
            <a:gdLst/>
            <a:ahLst/>
            <a:cxnLst/>
            <a:rect l="l" t="t" r="r" b="b"/>
            <a:pathLst>
              <a:path w="977900" h="304800">
                <a:moveTo>
                  <a:pt x="977900" y="0"/>
                </a:moveTo>
                <a:lnTo>
                  <a:pt x="268630" y="0"/>
                </a:lnTo>
                <a:lnTo>
                  <a:pt x="0" y="304800"/>
                </a:lnTo>
                <a:lnTo>
                  <a:pt x="709269" y="304800"/>
                </a:lnTo>
                <a:lnTo>
                  <a:pt x="716455" y="296646"/>
                </a:lnTo>
                <a:lnTo>
                  <a:pt x="22936" y="296646"/>
                </a:lnTo>
                <a:lnTo>
                  <a:pt x="275183" y="8153"/>
                </a:lnTo>
                <a:lnTo>
                  <a:pt x="970714" y="8153"/>
                </a:lnTo>
                <a:lnTo>
                  <a:pt x="977900" y="0"/>
                </a:lnTo>
                <a:close/>
              </a:path>
              <a:path w="977900" h="304800">
                <a:moveTo>
                  <a:pt x="970714" y="8153"/>
                </a:moveTo>
                <a:lnTo>
                  <a:pt x="954963" y="8153"/>
                </a:lnTo>
                <a:lnTo>
                  <a:pt x="702716" y="296646"/>
                </a:lnTo>
                <a:lnTo>
                  <a:pt x="716455" y="296646"/>
                </a:lnTo>
                <a:lnTo>
                  <a:pt x="970714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4533901" y="2576513"/>
            <a:ext cx="409575" cy="133350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2" y="0"/>
                </a:lnTo>
                <a:lnTo>
                  <a:pt x="0" y="177800"/>
                </a:lnTo>
                <a:lnTo>
                  <a:pt x="396417" y="177800"/>
                </a:lnTo>
                <a:lnTo>
                  <a:pt x="400737" y="172669"/>
                </a:lnTo>
                <a:lnTo>
                  <a:pt x="11518" y="172669"/>
                </a:lnTo>
                <a:lnTo>
                  <a:pt x="152971" y="5130"/>
                </a:lnTo>
                <a:lnTo>
                  <a:pt x="541780" y="5130"/>
                </a:lnTo>
                <a:lnTo>
                  <a:pt x="546100" y="0"/>
                </a:lnTo>
                <a:close/>
              </a:path>
              <a:path w="546100" h="177800">
                <a:moveTo>
                  <a:pt x="541780" y="5130"/>
                </a:moveTo>
                <a:lnTo>
                  <a:pt x="534581" y="5130"/>
                </a:lnTo>
                <a:lnTo>
                  <a:pt x="393128" y="172669"/>
                </a:lnTo>
                <a:lnTo>
                  <a:pt x="400737" y="172669"/>
                </a:lnTo>
                <a:lnTo>
                  <a:pt x="541780" y="513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533901" y="2576513"/>
            <a:ext cx="409575" cy="133350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2" y="0"/>
                </a:lnTo>
                <a:lnTo>
                  <a:pt x="0" y="177800"/>
                </a:lnTo>
                <a:lnTo>
                  <a:pt x="396417" y="177800"/>
                </a:lnTo>
                <a:lnTo>
                  <a:pt x="400737" y="172669"/>
                </a:lnTo>
                <a:lnTo>
                  <a:pt x="11518" y="172669"/>
                </a:lnTo>
                <a:lnTo>
                  <a:pt x="152971" y="5130"/>
                </a:lnTo>
                <a:lnTo>
                  <a:pt x="541780" y="5130"/>
                </a:lnTo>
                <a:lnTo>
                  <a:pt x="546100" y="0"/>
                </a:lnTo>
                <a:close/>
              </a:path>
              <a:path w="546100" h="177800">
                <a:moveTo>
                  <a:pt x="541780" y="5130"/>
                </a:moveTo>
                <a:lnTo>
                  <a:pt x="534581" y="5130"/>
                </a:lnTo>
                <a:lnTo>
                  <a:pt x="393128" y="172669"/>
                </a:lnTo>
                <a:lnTo>
                  <a:pt x="400737" y="172669"/>
                </a:lnTo>
                <a:lnTo>
                  <a:pt x="541780" y="513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4695826" y="2709863"/>
            <a:ext cx="676275" cy="219075"/>
          </a:xfrm>
          <a:custGeom>
            <a:avLst/>
            <a:gdLst/>
            <a:ahLst/>
            <a:cxnLst/>
            <a:rect l="l" t="t" r="r" b="b"/>
            <a:pathLst>
              <a:path w="901700" h="292100">
                <a:moveTo>
                  <a:pt x="901700" y="0"/>
                </a:moveTo>
                <a:lnTo>
                  <a:pt x="246672" y="0"/>
                </a:lnTo>
                <a:lnTo>
                  <a:pt x="0" y="292100"/>
                </a:lnTo>
                <a:lnTo>
                  <a:pt x="655027" y="292100"/>
                </a:lnTo>
                <a:lnTo>
                  <a:pt x="662277" y="283514"/>
                </a:lnTo>
                <a:lnTo>
                  <a:pt x="21666" y="283514"/>
                </a:lnTo>
                <a:lnTo>
                  <a:pt x="255003" y="8597"/>
                </a:lnTo>
                <a:lnTo>
                  <a:pt x="894439" y="8597"/>
                </a:lnTo>
                <a:lnTo>
                  <a:pt x="901700" y="0"/>
                </a:lnTo>
                <a:close/>
              </a:path>
              <a:path w="901700" h="292100">
                <a:moveTo>
                  <a:pt x="894439" y="8597"/>
                </a:moveTo>
                <a:lnTo>
                  <a:pt x="880033" y="8597"/>
                </a:lnTo>
                <a:lnTo>
                  <a:pt x="646683" y="283514"/>
                </a:lnTo>
                <a:lnTo>
                  <a:pt x="662277" y="283514"/>
                </a:lnTo>
                <a:lnTo>
                  <a:pt x="894439" y="859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4695826" y="2709863"/>
            <a:ext cx="676275" cy="219075"/>
          </a:xfrm>
          <a:custGeom>
            <a:avLst/>
            <a:gdLst/>
            <a:ahLst/>
            <a:cxnLst/>
            <a:rect l="l" t="t" r="r" b="b"/>
            <a:pathLst>
              <a:path w="901700" h="292100">
                <a:moveTo>
                  <a:pt x="901700" y="0"/>
                </a:moveTo>
                <a:lnTo>
                  <a:pt x="246672" y="0"/>
                </a:lnTo>
                <a:lnTo>
                  <a:pt x="0" y="292100"/>
                </a:lnTo>
                <a:lnTo>
                  <a:pt x="655027" y="292100"/>
                </a:lnTo>
                <a:lnTo>
                  <a:pt x="662277" y="283514"/>
                </a:lnTo>
                <a:lnTo>
                  <a:pt x="21666" y="283514"/>
                </a:lnTo>
                <a:lnTo>
                  <a:pt x="255003" y="8597"/>
                </a:lnTo>
                <a:lnTo>
                  <a:pt x="894439" y="8597"/>
                </a:lnTo>
                <a:lnTo>
                  <a:pt x="901700" y="0"/>
                </a:lnTo>
                <a:close/>
              </a:path>
              <a:path w="901700" h="292100">
                <a:moveTo>
                  <a:pt x="894439" y="8597"/>
                </a:moveTo>
                <a:lnTo>
                  <a:pt x="880033" y="8597"/>
                </a:lnTo>
                <a:lnTo>
                  <a:pt x="646683" y="283514"/>
                </a:lnTo>
                <a:lnTo>
                  <a:pt x="662277" y="283514"/>
                </a:lnTo>
                <a:lnTo>
                  <a:pt x="894439" y="859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290925" y="3853961"/>
            <a:ext cx="2660990" cy="8251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4213251" y="4445843"/>
            <a:ext cx="353378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050" b="1" spc="-109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050" b="1" spc="-38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050" b="1" spc="-4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050" b="1" spc="-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71888" y="3471862"/>
            <a:ext cx="1538287" cy="928688"/>
          </a:xfrm>
          <a:custGeom>
            <a:avLst/>
            <a:gdLst/>
            <a:ahLst/>
            <a:cxnLst/>
            <a:rect l="l" t="t" r="r" b="b"/>
            <a:pathLst>
              <a:path w="2051050" h="1238250">
                <a:moveTo>
                  <a:pt x="0" y="0"/>
                </a:moveTo>
                <a:lnTo>
                  <a:pt x="2051050" y="0"/>
                </a:lnTo>
                <a:lnTo>
                  <a:pt x="2051050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5210175" y="3162300"/>
            <a:ext cx="309562" cy="1238250"/>
          </a:xfrm>
          <a:custGeom>
            <a:avLst/>
            <a:gdLst/>
            <a:ahLst/>
            <a:cxnLst/>
            <a:rect l="l" t="t" r="r" b="b"/>
            <a:pathLst>
              <a:path w="412750" h="1651000">
                <a:moveTo>
                  <a:pt x="412750" y="0"/>
                </a:moveTo>
                <a:lnTo>
                  <a:pt x="0" y="412750"/>
                </a:lnTo>
                <a:lnTo>
                  <a:pt x="0" y="1651000"/>
                </a:lnTo>
                <a:lnTo>
                  <a:pt x="412750" y="1238250"/>
                </a:lnTo>
                <a:lnTo>
                  <a:pt x="41275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3671887" y="3162301"/>
            <a:ext cx="1847850" cy="309562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2463800" y="0"/>
                </a:moveTo>
                <a:lnTo>
                  <a:pt x="412750" y="0"/>
                </a:lnTo>
                <a:lnTo>
                  <a:pt x="0" y="412750"/>
                </a:lnTo>
                <a:lnTo>
                  <a:pt x="2051050" y="412750"/>
                </a:lnTo>
                <a:lnTo>
                  <a:pt x="246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3671887" y="3162300"/>
            <a:ext cx="1847850" cy="1238250"/>
          </a:xfrm>
          <a:custGeom>
            <a:avLst/>
            <a:gdLst/>
            <a:ahLst/>
            <a:cxnLst/>
            <a:rect l="l" t="t" r="r" b="b"/>
            <a:pathLst>
              <a:path w="2463800" h="1651000">
                <a:moveTo>
                  <a:pt x="0" y="412751"/>
                </a:moveTo>
                <a:lnTo>
                  <a:pt x="412751" y="0"/>
                </a:lnTo>
                <a:lnTo>
                  <a:pt x="2463801" y="0"/>
                </a:lnTo>
                <a:lnTo>
                  <a:pt x="2463801" y="1238250"/>
                </a:lnTo>
                <a:lnTo>
                  <a:pt x="2051051" y="1651000"/>
                </a:lnTo>
                <a:lnTo>
                  <a:pt x="0" y="1651000"/>
                </a:lnTo>
                <a:lnTo>
                  <a:pt x="0" y="41275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3671887" y="3162301"/>
            <a:ext cx="1847850" cy="309562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0" y="412751"/>
                </a:moveTo>
                <a:lnTo>
                  <a:pt x="2051051" y="412751"/>
                </a:lnTo>
                <a:lnTo>
                  <a:pt x="2463801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5210175" y="3471863"/>
            <a:ext cx="0" cy="928688"/>
          </a:xfrm>
          <a:custGeom>
            <a:avLst/>
            <a:gdLst/>
            <a:ahLst/>
            <a:cxnLst/>
            <a:rect l="l" t="t" r="r" b="b"/>
            <a:pathLst>
              <a:path h="1238250">
                <a:moveTo>
                  <a:pt x="0" y="0"/>
                </a:moveTo>
                <a:lnTo>
                  <a:pt x="0" y="1238249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4306502" y="3832756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10088" y="3095626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4510088" y="3095626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4148137" y="2724151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209550" y="139700"/>
                </a:moveTo>
                <a:lnTo>
                  <a:pt x="69850" y="139700"/>
                </a:lnTo>
                <a:lnTo>
                  <a:pt x="69850" y="317500"/>
                </a:lnTo>
                <a:lnTo>
                  <a:pt x="209550" y="317500"/>
                </a:lnTo>
                <a:lnTo>
                  <a:pt x="209550" y="139700"/>
                </a:lnTo>
                <a:close/>
              </a:path>
              <a:path w="279400" h="317500">
                <a:moveTo>
                  <a:pt x="139700" y="0"/>
                </a:moveTo>
                <a:lnTo>
                  <a:pt x="0" y="139700"/>
                </a:lnTo>
                <a:lnTo>
                  <a:pt x="279400" y="139700"/>
                </a:lnTo>
                <a:lnTo>
                  <a:pt x="1397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4148137" y="2724151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0" y="139700"/>
                </a:moveTo>
                <a:lnTo>
                  <a:pt x="139700" y="0"/>
                </a:lnTo>
                <a:lnTo>
                  <a:pt x="279400" y="139700"/>
                </a:lnTo>
                <a:lnTo>
                  <a:pt x="209550" y="139700"/>
                </a:lnTo>
                <a:lnTo>
                  <a:pt x="209550" y="317500"/>
                </a:lnTo>
                <a:lnTo>
                  <a:pt x="69850" y="317500"/>
                </a:lnTo>
                <a:lnTo>
                  <a:pt x="69850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4633912" y="2409826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209550" y="139700"/>
                </a:moveTo>
                <a:lnTo>
                  <a:pt x="69850" y="139700"/>
                </a:lnTo>
                <a:lnTo>
                  <a:pt x="69850" y="317500"/>
                </a:lnTo>
                <a:lnTo>
                  <a:pt x="209550" y="317500"/>
                </a:lnTo>
                <a:lnTo>
                  <a:pt x="209550" y="139700"/>
                </a:lnTo>
                <a:close/>
              </a:path>
              <a:path w="279400" h="317500">
                <a:moveTo>
                  <a:pt x="139700" y="0"/>
                </a:moveTo>
                <a:lnTo>
                  <a:pt x="0" y="139700"/>
                </a:lnTo>
                <a:lnTo>
                  <a:pt x="279400" y="139700"/>
                </a:lnTo>
                <a:lnTo>
                  <a:pt x="1397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4633912" y="2409826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0" y="139700"/>
                </a:moveTo>
                <a:lnTo>
                  <a:pt x="139700" y="0"/>
                </a:lnTo>
                <a:lnTo>
                  <a:pt x="279400" y="139700"/>
                </a:lnTo>
                <a:lnTo>
                  <a:pt x="209550" y="139700"/>
                </a:lnTo>
                <a:lnTo>
                  <a:pt x="209550" y="317500"/>
                </a:lnTo>
                <a:lnTo>
                  <a:pt x="69850" y="317500"/>
                </a:lnTo>
                <a:lnTo>
                  <a:pt x="69850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5033963" y="2495551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033963" y="2495551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706754" y="666962"/>
            <a:ext cx="5670233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 </a:t>
            </a:r>
            <a:r>
              <a:rPr spc="-210" dirty="0"/>
              <a:t>Fast</a:t>
            </a:r>
            <a:r>
              <a:rPr spc="-488" dirty="0"/>
              <a:t> </a:t>
            </a:r>
            <a:r>
              <a:rPr spc="-128" dirty="0"/>
              <a:t>R-CNN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06756" y="1818894"/>
            <a:ext cx="4645819" cy="887262"/>
          </a:xfrm>
          <a:prstGeom prst="rect">
            <a:avLst/>
          </a:prstGeom>
        </p:spPr>
        <p:txBody>
          <a:bodyPr vert="horz" wrap="square" lIns="0" tIns="55721" rIns="0" bIns="0" rtlCol="0">
            <a:spAutoFit/>
          </a:bodyPr>
          <a:lstStyle/>
          <a:p>
            <a:pPr marL="180962" indent="-171438">
              <a:spcBef>
                <a:spcPts val="439"/>
              </a:spcBef>
              <a:buFont typeface="Arial"/>
              <a:buChar char="•"/>
              <a:tabLst>
                <a:tab pos="180962" algn="l"/>
              </a:tabLst>
            </a:pPr>
            <a:r>
              <a:rPr sz="2100" spc="-124" dirty="0">
                <a:latin typeface="Trebuchet MS"/>
                <a:cs typeface="Trebuchet MS"/>
              </a:rPr>
              <a:t>Fast</a:t>
            </a:r>
            <a:r>
              <a:rPr sz="2100" spc="-142" dirty="0">
                <a:latin typeface="Trebuchet MS"/>
                <a:cs typeface="Trebuchet MS"/>
              </a:rPr>
              <a:t> </a:t>
            </a:r>
            <a:r>
              <a:rPr sz="2100" spc="-64" dirty="0">
                <a:latin typeface="Trebuchet MS"/>
                <a:cs typeface="Trebuchet MS"/>
              </a:rPr>
              <a:t>R</a:t>
            </a:r>
            <a:r>
              <a:rPr sz="2100" spc="-64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2100" spc="-64" dirty="0">
                <a:latin typeface="Trebuchet MS"/>
                <a:cs typeface="Trebuchet MS"/>
              </a:rPr>
              <a:t>CNN</a:t>
            </a:r>
            <a:endParaRPr sz="2100">
              <a:latin typeface="Trebuchet MS"/>
              <a:cs typeface="Trebuchet MS"/>
            </a:endParaRPr>
          </a:p>
          <a:p>
            <a:pPr marR="406213" algn="r">
              <a:lnSpc>
                <a:spcPts val="1080"/>
              </a:lnSpc>
              <a:spcBef>
                <a:spcPts val="184"/>
              </a:spcBef>
            </a:pPr>
            <a:r>
              <a:rPr sz="1050" b="1" spc="-86" dirty="0">
                <a:solidFill>
                  <a:srgbClr val="ED7D31"/>
                </a:solidFill>
                <a:latin typeface="Trebuchet MS"/>
                <a:cs typeface="Trebuchet MS"/>
              </a:rPr>
              <a:t>f</a:t>
            </a:r>
            <a:r>
              <a:rPr sz="1050" b="1" spc="-90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r>
              <a:rPr sz="1050" b="1" spc="-38" dirty="0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sz="1050" b="1" spc="-45" dirty="0">
                <a:solidFill>
                  <a:srgbClr val="ED7D31"/>
                </a:solidFill>
                <a:latin typeface="Trebuchet MS"/>
                <a:cs typeface="Trebuchet MS"/>
              </a:rPr>
              <a:t>t</a:t>
            </a:r>
            <a:r>
              <a:rPr sz="1050" b="1" spc="-26" dirty="0">
                <a:solidFill>
                  <a:srgbClr val="ED7D31"/>
                </a:solidFill>
                <a:latin typeface="Trebuchet MS"/>
                <a:cs typeface="Trebuchet MS"/>
              </a:rPr>
              <a:t>u</a:t>
            </a:r>
            <a:r>
              <a:rPr sz="1050" b="1" spc="-79" dirty="0">
                <a:solidFill>
                  <a:srgbClr val="ED7D31"/>
                </a:solidFill>
                <a:latin typeface="Trebuchet MS"/>
                <a:cs typeface="Trebuchet MS"/>
              </a:rPr>
              <a:t>r</a:t>
            </a:r>
            <a:r>
              <a:rPr sz="1050" b="1" spc="-75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  <a:p>
            <a:pPr marR="3810" algn="r">
              <a:lnSpc>
                <a:spcPts val="1080"/>
              </a:lnSpc>
            </a:pPr>
            <a:r>
              <a:rPr sz="1050" b="1" spc="-86" dirty="0">
                <a:solidFill>
                  <a:srgbClr val="ED7D31"/>
                </a:solidFill>
                <a:latin typeface="Trebuchet MS"/>
                <a:cs typeface="Trebuchet MS"/>
              </a:rPr>
              <a:t>f</a:t>
            </a:r>
            <a:r>
              <a:rPr sz="1050" b="1" spc="-90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r>
              <a:rPr sz="1050" b="1" spc="-38" dirty="0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sz="1050" b="1" spc="-45" dirty="0">
                <a:solidFill>
                  <a:srgbClr val="ED7D31"/>
                </a:solidFill>
                <a:latin typeface="Trebuchet MS"/>
                <a:cs typeface="Trebuchet MS"/>
              </a:rPr>
              <a:t>t</a:t>
            </a:r>
            <a:r>
              <a:rPr sz="1050" b="1" spc="-26" dirty="0">
                <a:solidFill>
                  <a:srgbClr val="ED7D31"/>
                </a:solidFill>
                <a:latin typeface="Trebuchet MS"/>
                <a:cs typeface="Trebuchet MS"/>
              </a:rPr>
              <a:t>u</a:t>
            </a:r>
            <a:r>
              <a:rPr sz="1050" b="1" spc="-79" dirty="0">
                <a:solidFill>
                  <a:srgbClr val="ED7D31"/>
                </a:solidFill>
                <a:latin typeface="Trebuchet MS"/>
                <a:cs typeface="Trebuchet MS"/>
              </a:rPr>
              <a:t>r</a:t>
            </a:r>
            <a:r>
              <a:rPr sz="1050" b="1" spc="-75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  <a:p>
            <a:pPr marR="891002" algn="r">
              <a:spcBef>
                <a:spcPts val="293"/>
              </a:spcBef>
            </a:pPr>
            <a:r>
              <a:rPr sz="1050" b="1" spc="-86" dirty="0">
                <a:solidFill>
                  <a:srgbClr val="ED7D31"/>
                </a:solidFill>
                <a:latin typeface="Trebuchet MS"/>
                <a:cs typeface="Trebuchet MS"/>
              </a:rPr>
              <a:t>f</a:t>
            </a:r>
            <a:r>
              <a:rPr sz="1050" b="1" spc="-90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r>
              <a:rPr sz="1050" b="1" spc="-38" dirty="0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sz="1050" b="1" spc="-45" dirty="0">
                <a:solidFill>
                  <a:srgbClr val="ED7D31"/>
                </a:solidFill>
                <a:latin typeface="Trebuchet MS"/>
                <a:cs typeface="Trebuchet MS"/>
              </a:rPr>
              <a:t>t</a:t>
            </a:r>
            <a:r>
              <a:rPr sz="1050" b="1" spc="-26" dirty="0">
                <a:solidFill>
                  <a:srgbClr val="ED7D31"/>
                </a:solidFill>
                <a:latin typeface="Trebuchet MS"/>
                <a:cs typeface="Trebuchet MS"/>
              </a:rPr>
              <a:t>u</a:t>
            </a:r>
            <a:r>
              <a:rPr sz="1050" b="1" spc="-79" dirty="0">
                <a:solidFill>
                  <a:srgbClr val="ED7D31"/>
                </a:solidFill>
                <a:latin typeface="Trebuchet MS"/>
                <a:cs typeface="Trebuchet MS"/>
              </a:rPr>
              <a:t>r</a:t>
            </a:r>
            <a:r>
              <a:rPr sz="1050" b="1" spc="-75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1112" y="6553200"/>
            <a:ext cx="2229802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Girshick.</a:t>
            </a:r>
            <a:r>
              <a:rPr sz="1350" spc="-9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Fast</a:t>
            </a:r>
            <a:r>
              <a:rPr sz="1350" spc="-12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R-CNN.</a:t>
            </a:r>
            <a:r>
              <a:rPr sz="1350" spc="-16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ICCV</a:t>
            </a:r>
            <a:r>
              <a:rPr sz="1350" spc="-20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</a:t>
            </a:r>
            <a:endParaRPr sz="13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76987" y="2028825"/>
            <a:ext cx="209550" cy="2771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6376987" y="2028825"/>
            <a:ext cx="209550" cy="2771775"/>
          </a:xfrm>
          <a:custGeom>
            <a:avLst/>
            <a:gdLst/>
            <a:ahLst/>
            <a:cxnLst/>
            <a:rect l="l" t="t" r="r" b="b"/>
            <a:pathLst>
              <a:path w="279400" h="3695700">
                <a:moveTo>
                  <a:pt x="0" y="139700"/>
                </a:moveTo>
                <a:lnTo>
                  <a:pt x="139702" y="0"/>
                </a:lnTo>
                <a:lnTo>
                  <a:pt x="279400" y="139700"/>
                </a:lnTo>
                <a:lnTo>
                  <a:pt x="209551" y="139700"/>
                </a:lnTo>
                <a:lnTo>
                  <a:pt x="209551" y="3556002"/>
                </a:lnTo>
                <a:lnTo>
                  <a:pt x="279400" y="3556002"/>
                </a:lnTo>
                <a:lnTo>
                  <a:pt x="139702" y="3695702"/>
                </a:lnTo>
                <a:lnTo>
                  <a:pt x="0" y="3556002"/>
                </a:lnTo>
                <a:lnTo>
                  <a:pt x="69849" y="3556002"/>
                </a:lnTo>
                <a:lnTo>
                  <a:pt x="69849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6723402" y="3116866"/>
            <a:ext cx="795337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33341" marR="3810" indent="-123816">
              <a:lnSpc>
                <a:spcPts val="1575"/>
              </a:lnSpc>
              <a:spcBef>
                <a:spcPts val="164"/>
              </a:spcBef>
            </a:pP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83" dirty="0">
                <a:latin typeface="Trebuchet MS"/>
                <a:cs typeface="Trebuchet MS"/>
              </a:rPr>
              <a:t>d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45" dirty="0">
                <a:latin typeface="Trebuchet MS"/>
                <a:cs typeface="Trebuchet MS"/>
              </a:rPr>
              <a:t>t</a:t>
            </a:r>
            <a:r>
              <a:rPr sz="1350" spc="-94" dirty="0">
                <a:latin typeface="Trebuchet MS"/>
                <a:cs typeface="Trebuchet MS"/>
              </a:rPr>
              <a:t>o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30" dirty="0">
                <a:latin typeface="Trebuchet MS"/>
                <a:cs typeface="Trebuchet MS"/>
              </a:rPr>
              <a:t>d  </a:t>
            </a:r>
            <a:r>
              <a:rPr sz="1350" spc="-71" dirty="0">
                <a:latin typeface="Trebuchet MS"/>
                <a:cs typeface="Trebuchet MS"/>
              </a:rPr>
              <a:t>training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485246" y="3786569"/>
            <a:ext cx="858679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228585" marR="3810" indent="-219060">
              <a:lnSpc>
                <a:spcPts val="1575"/>
              </a:lnSpc>
              <a:spcBef>
                <a:spcPts val="164"/>
              </a:spcBef>
            </a:pPr>
            <a:r>
              <a:rPr sz="1350" spc="-52" dirty="0">
                <a:latin typeface="Trebuchet MS"/>
                <a:cs typeface="Trebuchet MS"/>
              </a:rPr>
              <a:t>shared</a:t>
            </a:r>
            <a:r>
              <a:rPr sz="1350" spc="-131" dirty="0">
                <a:latin typeface="Trebuchet MS"/>
                <a:cs typeface="Trebuchet MS"/>
              </a:rPr>
              <a:t> </a:t>
            </a:r>
            <a:r>
              <a:rPr sz="1350" spc="-60" dirty="0">
                <a:latin typeface="Trebuchet MS"/>
                <a:cs typeface="Trebuchet MS"/>
              </a:rPr>
              <a:t>conv 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97334" y="2784598"/>
            <a:ext cx="91392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6" dirty="0">
                <a:latin typeface="Trebuchet MS"/>
                <a:cs typeface="Trebuchet MS"/>
              </a:rPr>
              <a:t>RoI</a:t>
            </a:r>
            <a:r>
              <a:rPr sz="1500" spc="-263" dirty="0">
                <a:latin typeface="Trebuchet MS"/>
                <a:cs typeface="Trebuchet MS"/>
              </a:rPr>
              <a:t> </a:t>
            </a:r>
            <a:r>
              <a:rPr sz="1500" spc="-19" dirty="0">
                <a:latin typeface="Trebuchet MS"/>
                <a:cs typeface="Trebuchet MS"/>
              </a:rPr>
              <a:t>pooling</a:t>
            </a:r>
            <a:endParaRPr sz="15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9118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706754" y="666962"/>
            <a:ext cx="5670233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 </a:t>
            </a:r>
            <a:r>
              <a:rPr spc="-210" dirty="0"/>
              <a:t>Fast</a:t>
            </a:r>
            <a:r>
              <a:rPr spc="-488" dirty="0"/>
              <a:t> </a:t>
            </a:r>
            <a:r>
              <a:rPr spc="-128" dirty="0"/>
              <a:t>R-CNN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06756" y="1818894"/>
            <a:ext cx="4645819" cy="379431"/>
          </a:xfrm>
          <a:prstGeom prst="rect">
            <a:avLst/>
          </a:prstGeom>
        </p:spPr>
        <p:txBody>
          <a:bodyPr vert="horz" wrap="square" lIns="0" tIns="55721" rIns="0" bIns="0" rtlCol="0">
            <a:spAutoFit/>
          </a:bodyPr>
          <a:lstStyle/>
          <a:p>
            <a:pPr marL="180962" indent="-171438">
              <a:spcBef>
                <a:spcPts val="439"/>
              </a:spcBef>
              <a:buFont typeface="Arial"/>
              <a:buChar char="•"/>
              <a:tabLst>
                <a:tab pos="180962" algn="l"/>
              </a:tabLst>
            </a:pPr>
            <a:r>
              <a:rPr sz="2100" spc="-124" dirty="0">
                <a:latin typeface="Trebuchet MS"/>
                <a:cs typeface="Trebuchet MS"/>
              </a:rPr>
              <a:t>Fast</a:t>
            </a:r>
            <a:r>
              <a:rPr sz="2100" spc="-142" dirty="0">
                <a:latin typeface="Trebuchet MS"/>
                <a:cs typeface="Trebuchet MS"/>
              </a:rPr>
              <a:t> </a:t>
            </a:r>
            <a:r>
              <a:rPr sz="2100" spc="-64" dirty="0">
                <a:latin typeface="Trebuchet MS"/>
                <a:cs typeface="Trebuchet MS"/>
              </a:rPr>
              <a:t>R</a:t>
            </a:r>
            <a:r>
              <a:rPr sz="2100" spc="-64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2100" spc="-64" dirty="0">
                <a:latin typeface="Trebuchet MS"/>
                <a:cs typeface="Trebuchet MS"/>
              </a:rPr>
              <a:t>CNN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1112" y="6553200"/>
            <a:ext cx="2229802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Girshick.</a:t>
            </a:r>
            <a:r>
              <a:rPr sz="1350" spc="-9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Fast</a:t>
            </a:r>
            <a:r>
              <a:rPr sz="1350" spc="-12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R-CNN.</a:t>
            </a:r>
            <a:r>
              <a:rPr sz="1350" spc="-16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ICCV</a:t>
            </a:r>
            <a:r>
              <a:rPr sz="1350" spc="-20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</a:t>
            </a:r>
            <a:endParaRPr sz="13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026B32-CE31-9E4E-8F12-9AB11205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" y="2509067"/>
            <a:ext cx="9144000" cy="313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86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 </a:t>
            </a:r>
            <a:r>
              <a:rPr spc="-195" dirty="0"/>
              <a:t>Faster</a:t>
            </a:r>
            <a:r>
              <a:rPr spc="-469" dirty="0"/>
              <a:t> </a:t>
            </a:r>
            <a:r>
              <a:rPr spc="-128" dirty="0"/>
              <a:t>R-CNN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73400B88-1054-BD47-B3EC-4D087D6FD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54" y="1785866"/>
            <a:ext cx="4470747" cy="3929134"/>
          </a:xfrm>
        </p:spPr>
        <p:txBody>
          <a:bodyPr/>
          <a:lstStyle/>
          <a:p>
            <a:r>
              <a:rPr lang="en-US" dirty="0"/>
              <a:t>Introduces “Region Proposal Networks” (RPNs)</a:t>
            </a:r>
          </a:p>
          <a:p>
            <a:r>
              <a:rPr lang="en-US" dirty="0"/>
              <a:t>Solely based on CNN: use for classification </a:t>
            </a:r>
            <a:r>
              <a:rPr lang="en-US" i="1" dirty="0"/>
              <a:t>and</a:t>
            </a:r>
            <a:r>
              <a:rPr lang="en-US" dirty="0"/>
              <a:t> regions</a:t>
            </a:r>
          </a:p>
          <a:p>
            <a:r>
              <a:rPr lang="en-US" dirty="0"/>
              <a:t>Each step is end-to-end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object 5"/>
          <p:cNvSpPr/>
          <p:nvPr/>
        </p:nvSpPr>
        <p:spPr>
          <a:xfrm>
            <a:off x="7990234" y="1931167"/>
            <a:ext cx="209550" cy="2771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7990234" y="1931167"/>
            <a:ext cx="209550" cy="2771775"/>
          </a:xfrm>
          <a:custGeom>
            <a:avLst/>
            <a:gdLst/>
            <a:ahLst/>
            <a:cxnLst/>
            <a:rect l="l" t="t" r="r" b="b"/>
            <a:pathLst>
              <a:path w="279400" h="3695700">
                <a:moveTo>
                  <a:pt x="0" y="139700"/>
                </a:moveTo>
                <a:lnTo>
                  <a:pt x="139702" y="0"/>
                </a:lnTo>
                <a:lnTo>
                  <a:pt x="279400" y="139700"/>
                </a:lnTo>
                <a:lnTo>
                  <a:pt x="209551" y="139700"/>
                </a:lnTo>
                <a:lnTo>
                  <a:pt x="209551" y="3556002"/>
                </a:lnTo>
                <a:lnTo>
                  <a:pt x="279400" y="3556002"/>
                </a:lnTo>
                <a:lnTo>
                  <a:pt x="139702" y="3695702"/>
                </a:lnTo>
                <a:lnTo>
                  <a:pt x="0" y="3556002"/>
                </a:lnTo>
                <a:lnTo>
                  <a:pt x="69849" y="3556002"/>
                </a:lnTo>
                <a:lnTo>
                  <a:pt x="69849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7691006" y="4927969"/>
            <a:ext cx="795337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33341" marR="3810" indent="-123816">
              <a:lnSpc>
                <a:spcPts val="1575"/>
              </a:lnSpc>
              <a:spcBef>
                <a:spcPts val="164"/>
              </a:spcBef>
            </a:pP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83" dirty="0">
                <a:latin typeface="Trebuchet MS"/>
                <a:cs typeface="Trebuchet MS"/>
              </a:rPr>
              <a:t>d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45" dirty="0">
                <a:latin typeface="Trebuchet MS"/>
                <a:cs typeface="Trebuchet MS"/>
              </a:rPr>
              <a:t>t</a:t>
            </a:r>
            <a:r>
              <a:rPr sz="1350" spc="-94" dirty="0">
                <a:latin typeface="Trebuchet MS"/>
                <a:cs typeface="Trebuchet MS"/>
              </a:rPr>
              <a:t>o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30" dirty="0">
                <a:latin typeface="Trebuchet MS"/>
                <a:cs typeface="Trebuchet MS"/>
              </a:rPr>
              <a:t>d  </a:t>
            </a:r>
            <a:r>
              <a:rPr sz="1350" spc="-71" dirty="0">
                <a:latin typeface="Trebuchet MS"/>
                <a:cs typeface="Trebuchet MS"/>
              </a:rPr>
              <a:t>training</a:t>
            </a:r>
            <a:endParaRPr sz="135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10280" y="4411974"/>
            <a:ext cx="2276831" cy="704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5437536" y="4081439"/>
            <a:ext cx="1316831" cy="792956"/>
          </a:xfrm>
          <a:custGeom>
            <a:avLst/>
            <a:gdLst/>
            <a:ahLst/>
            <a:cxnLst/>
            <a:rect l="l" t="t" r="r" b="b"/>
            <a:pathLst>
              <a:path w="1755775" h="1057275">
                <a:moveTo>
                  <a:pt x="0" y="0"/>
                </a:moveTo>
                <a:lnTo>
                  <a:pt x="1755775" y="0"/>
                </a:lnTo>
                <a:lnTo>
                  <a:pt x="1755775" y="1057275"/>
                </a:lnTo>
                <a:lnTo>
                  <a:pt x="0" y="10572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6754367" y="3817117"/>
            <a:ext cx="264319" cy="1057275"/>
          </a:xfrm>
          <a:custGeom>
            <a:avLst/>
            <a:gdLst/>
            <a:ahLst/>
            <a:cxnLst/>
            <a:rect l="l" t="t" r="r" b="b"/>
            <a:pathLst>
              <a:path w="352425" h="1409700">
                <a:moveTo>
                  <a:pt x="352425" y="0"/>
                </a:moveTo>
                <a:lnTo>
                  <a:pt x="0" y="352425"/>
                </a:lnTo>
                <a:lnTo>
                  <a:pt x="0" y="1409700"/>
                </a:lnTo>
                <a:lnTo>
                  <a:pt x="352425" y="1057275"/>
                </a:lnTo>
                <a:lnTo>
                  <a:pt x="3524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5437534" y="3817119"/>
            <a:ext cx="1581150" cy="264319"/>
          </a:xfrm>
          <a:custGeom>
            <a:avLst/>
            <a:gdLst/>
            <a:ahLst/>
            <a:cxnLst/>
            <a:rect l="l" t="t" r="r" b="b"/>
            <a:pathLst>
              <a:path w="2108200" h="352425">
                <a:moveTo>
                  <a:pt x="2108200" y="0"/>
                </a:moveTo>
                <a:lnTo>
                  <a:pt x="352425" y="0"/>
                </a:lnTo>
                <a:lnTo>
                  <a:pt x="0" y="352425"/>
                </a:lnTo>
                <a:lnTo>
                  <a:pt x="1755775" y="352425"/>
                </a:lnTo>
                <a:lnTo>
                  <a:pt x="2108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5437534" y="3817117"/>
            <a:ext cx="1581150" cy="1057275"/>
          </a:xfrm>
          <a:custGeom>
            <a:avLst/>
            <a:gdLst/>
            <a:ahLst/>
            <a:cxnLst/>
            <a:rect l="l" t="t" r="r" b="b"/>
            <a:pathLst>
              <a:path w="2108200" h="1409700">
                <a:moveTo>
                  <a:pt x="0" y="352425"/>
                </a:moveTo>
                <a:lnTo>
                  <a:pt x="352425" y="0"/>
                </a:lnTo>
                <a:lnTo>
                  <a:pt x="2108201" y="0"/>
                </a:lnTo>
                <a:lnTo>
                  <a:pt x="2108201" y="1057270"/>
                </a:lnTo>
                <a:lnTo>
                  <a:pt x="1755780" y="1409700"/>
                </a:lnTo>
                <a:lnTo>
                  <a:pt x="0" y="1409700"/>
                </a:lnTo>
                <a:lnTo>
                  <a:pt x="0" y="3524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5437534" y="3817119"/>
            <a:ext cx="1581150" cy="264319"/>
          </a:xfrm>
          <a:custGeom>
            <a:avLst/>
            <a:gdLst/>
            <a:ahLst/>
            <a:cxnLst/>
            <a:rect l="l" t="t" r="r" b="b"/>
            <a:pathLst>
              <a:path w="2108200" h="352425">
                <a:moveTo>
                  <a:pt x="0" y="352425"/>
                </a:moveTo>
                <a:lnTo>
                  <a:pt x="1755780" y="352425"/>
                </a:lnTo>
                <a:lnTo>
                  <a:pt x="2108201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6754369" y="4081439"/>
            <a:ext cx="0" cy="792956"/>
          </a:xfrm>
          <a:custGeom>
            <a:avLst/>
            <a:gdLst/>
            <a:ahLst/>
            <a:cxnLst/>
            <a:rect l="l" t="t" r="r" b="b"/>
            <a:pathLst>
              <a:path h="1057275">
                <a:moveTo>
                  <a:pt x="0" y="0"/>
                </a:moveTo>
                <a:lnTo>
                  <a:pt x="0" y="1057275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6161434" y="3759968"/>
            <a:ext cx="180975" cy="209550"/>
          </a:xfrm>
          <a:custGeom>
            <a:avLst/>
            <a:gdLst/>
            <a:ahLst/>
            <a:cxnLst/>
            <a:rect l="l" t="t" r="r" b="b"/>
            <a:pathLst>
              <a:path w="241300" h="279400">
                <a:moveTo>
                  <a:pt x="180975" y="120650"/>
                </a:moveTo>
                <a:lnTo>
                  <a:pt x="60325" y="120650"/>
                </a:lnTo>
                <a:lnTo>
                  <a:pt x="60325" y="279400"/>
                </a:lnTo>
                <a:lnTo>
                  <a:pt x="180975" y="279400"/>
                </a:lnTo>
                <a:lnTo>
                  <a:pt x="180975" y="120650"/>
                </a:lnTo>
                <a:close/>
              </a:path>
              <a:path w="241300" h="279400">
                <a:moveTo>
                  <a:pt x="120650" y="0"/>
                </a:moveTo>
                <a:lnTo>
                  <a:pt x="0" y="120650"/>
                </a:lnTo>
                <a:lnTo>
                  <a:pt x="241300" y="120650"/>
                </a:lnTo>
                <a:lnTo>
                  <a:pt x="1206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6161434" y="3759968"/>
            <a:ext cx="180975" cy="209550"/>
          </a:xfrm>
          <a:custGeom>
            <a:avLst/>
            <a:gdLst/>
            <a:ahLst/>
            <a:cxnLst/>
            <a:rect l="l" t="t" r="r" b="b"/>
            <a:pathLst>
              <a:path w="241300" h="279400">
                <a:moveTo>
                  <a:pt x="0" y="120650"/>
                </a:moveTo>
                <a:lnTo>
                  <a:pt x="120650" y="0"/>
                </a:lnTo>
                <a:lnTo>
                  <a:pt x="241300" y="120650"/>
                </a:lnTo>
                <a:lnTo>
                  <a:pt x="180975" y="120650"/>
                </a:lnTo>
                <a:lnTo>
                  <a:pt x="180975" y="279400"/>
                </a:lnTo>
                <a:lnTo>
                  <a:pt x="60325" y="279400"/>
                </a:lnTo>
                <a:lnTo>
                  <a:pt x="60325" y="120650"/>
                </a:lnTo>
                <a:lnTo>
                  <a:pt x="0" y="1206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5528022" y="3259905"/>
            <a:ext cx="1609725" cy="504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5518496" y="3250380"/>
            <a:ext cx="1628775" cy="514350"/>
          </a:xfrm>
          <a:custGeom>
            <a:avLst/>
            <a:gdLst/>
            <a:ahLst/>
            <a:cxnLst/>
            <a:rect l="l" t="t" r="r" b="b"/>
            <a:pathLst>
              <a:path w="2171700" h="685800">
                <a:moveTo>
                  <a:pt x="2171700" y="0"/>
                </a:moveTo>
                <a:lnTo>
                  <a:pt x="595629" y="0"/>
                </a:lnTo>
                <a:lnTo>
                  <a:pt x="0" y="685800"/>
                </a:lnTo>
                <a:lnTo>
                  <a:pt x="1578902" y="685800"/>
                </a:lnTo>
                <a:lnTo>
                  <a:pt x="1589945" y="673023"/>
                </a:lnTo>
                <a:lnTo>
                  <a:pt x="36779" y="673023"/>
                </a:lnTo>
                <a:lnTo>
                  <a:pt x="605535" y="12776"/>
                </a:lnTo>
                <a:lnTo>
                  <a:pt x="2160656" y="12776"/>
                </a:lnTo>
                <a:lnTo>
                  <a:pt x="2171700" y="0"/>
                </a:lnTo>
                <a:close/>
              </a:path>
              <a:path w="2171700" h="685800">
                <a:moveTo>
                  <a:pt x="2160656" y="12776"/>
                </a:moveTo>
                <a:lnTo>
                  <a:pt x="2134920" y="12776"/>
                </a:lnTo>
                <a:lnTo>
                  <a:pt x="1566164" y="673023"/>
                </a:lnTo>
                <a:lnTo>
                  <a:pt x="1589945" y="673023"/>
                </a:lnTo>
                <a:lnTo>
                  <a:pt x="2160656" y="12776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5900460" y="3569772"/>
            <a:ext cx="1831181" cy="10426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63858">
              <a:spcBef>
                <a:spcPts val="75"/>
              </a:spcBef>
            </a:pPr>
            <a:r>
              <a:rPr sz="1500" spc="-60" dirty="0">
                <a:latin typeface="Trebuchet MS"/>
                <a:cs typeface="Trebuchet MS"/>
              </a:rPr>
              <a:t>feature</a:t>
            </a:r>
            <a:r>
              <a:rPr sz="1500" spc="-277" dirty="0">
                <a:latin typeface="Trebuchet MS"/>
                <a:cs typeface="Trebuchet MS"/>
              </a:rPr>
              <a:t> </a:t>
            </a:r>
            <a:r>
              <a:rPr sz="1500" spc="-45" dirty="0">
                <a:latin typeface="Trebuchet MS"/>
                <a:cs typeface="Trebuchet MS"/>
              </a:rPr>
              <a:t>map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>
              <a:latin typeface="Times New Roman"/>
              <a:cs typeface="Times New Roman"/>
            </a:endParaRPr>
          </a:p>
          <a:p>
            <a:pPr>
              <a:spcBef>
                <a:spcPts val="19"/>
              </a:spcBef>
            </a:pPr>
            <a:endParaRPr sz="1913">
              <a:latin typeface="Times New Roman"/>
              <a:cs typeface="Times New Roman"/>
            </a:endParaRPr>
          </a:p>
          <a:p>
            <a:pPr marL="9525"/>
            <a:r>
              <a:rPr sz="1500" spc="-19" dirty="0">
                <a:latin typeface="Trebuchet MS"/>
                <a:cs typeface="Trebuchet MS"/>
              </a:rPr>
              <a:t>CNN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00468" y="3120078"/>
            <a:ext cx="286702" cy="299085"/>
          </a:xfrm>
          <a:custGeom>
            <a:avLst/>
            <a:gdLst/>
            <a:ahLst/>
            <a:cxnLst/>
            <a:rect l="l" t="t" r="r" b="b"/>
            <a:pathLst>
              <a:path w="382270" h="398779">
                <a:moveTo>
                  <a:pt x="214988" y="133375"/>
                </a:moveTo>
                <a:lnTo>
                  <a:pt x="45580" y="133375"/>
                </a:lnTo>
                <a:lnTo>
                  <a:pt x="290982" y="398246"/>
                </a:lnTo>
                <a:lnTo>
                  <a:pt x="382143" y="313791"/>
                </a:lnTo>
                <a:lnTo>
                  <a:pt x="214988" y="133375"/>
                </a:lnTo>
                <a:close/>
              </a:path>
              <a:path w="382270" h="398779">
                <a:moveTo>
                  <a:pt x="6705" y="0"/>
                </a:moveTo>
                <a:lnTo>
                  <a:pt x="0" y="175615"/>
                </a:lnTo>
                <a:lnTo>
                  <a:pt x="45580" y="133375"/>
                </a:lnTo>
                <a:lnTo>
                  <a:pt x="214988" y="133375"/>
                </a:lnTo>
                <a:lnTo>
                  <a:pt x="136740" y="48920"/>
                </a:lnTo>
                <a:lnTo>
                  <a:pt x="182321" y="6692"/>
                </a:lnTo>
                <a:lnTo>
                  <a:pt x="670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5900471" y="3120075"/>
            <a:ext cx="286702" cy="299085"/>
          </a:xfrm>
          <a:custGeom>
            <a:avLst/>
            <a:gdLst/>
            <a:ahLst/>
            <a:cxnLst/>
            <a:rect l="l" t="t" r="r" b="b"/>
            <a:pathLst>
              <a:path w="382270" h="398779">
                <a:moveTo>
                  <a:pt x="0" y="175615"/>
                </a:moveTo>
                <a:lnTo>
                  <a:pt x="6699" y="0"/>
                </a:lnTo>
                <a:lnTo>
                  <a:pt x="182312" y="6700"/>
                </a:lnTo>
                <a:lnTo>
                  <a:pt x="136734" y="48928"/>
                </a:lnTo>
                <a:lnTo>
                  <a:pt x="382136" y="313796"/>
                </a:lnTo>
                <a:lnTo>
                  <a:pt x="290980" y="398253"/>
                </a:lnTo>
                <a:lnTo>
                  <a:pt x="45577" y="133385"/>
                </a:lnTo>
                <a:lnTo>
                  <a:pt x="0" y="175615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4161117" y="3060959"/>
            <a:ext cx="159734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45" dirty="0">
                <a:latin typeface="Trebuchet MS"/>
                <a:cs typeface="Trebuchet MS"/>
              </a:rPr>
              <a:t>Region</a:t>
            </a:r>
            <a:r>
              <a:rPr sz="1500" spc="-221" dirty="0">
                <a:latin typeface="Trebuchet MS"/>
                <a:cs typeface="Trebuchet MS"/>
              </a:rPr>
              <a:t> </a:t>
            </a:r>
            <a:r>
              <a:rPr sz="1500" spc="-34" dirty="0">
                <a:latin typeface="Trebuchet MS"/>
                <a:cs typeface="Trebuchet MS"/>
              </a:rPr>
              <a:t>Proposal</a:t>
            </a:r>
            <a:r>
              <a:rPr sz="1500" spc="-225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Net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27922" y="2545530"/>
            <a:ext cx="1619250" cy="504825"/>
          </a:xfrm>
          <a:custGeom>
            <a:avLst/>
            <a:gdLst/>
            <a:ahLst/>
            <a:cxnLst/>
            <a:rect l="l" t="t" r="r" b="b"/>
            <a:pathLst>
              <a:path w="2159000" h="673100">
                <a:moveTo>
                  <a:pt x="2159000" y="0"/>
                </a:moveTo>
                <a:lnTo>
                  <a:pt x="592137" y="0"/>
                </a:lnTo>
                <a:lnTo>
                  <a:pt x="0" y="673100"/>
                </a:lnTo>
                <a:lnTo>
                  <a:pt x="1569669" y="673100"/>
                </a:lnTo>
                <a:lnTo>
                  <a:pt x="1580655" y="660552"/>
                </a:lnTo>
                <a:lnTo>
                  <a:pt x="36575" y="660552"/>
                </a:lnTo>
                <a:lnTo>
                  <a:pt x="601992" y="12547"/>
                </a:lnTo>
                <a:lnTo>
                  <a:pt x="2148013" y="12547"/>
                </a:lnTo>
                <a:lnTo>
                  <a:pt x="2159000" y="0"/>
                </a:lnTo>
                <a:close/>
              </a:path>
              <a:path w="2159000" h="673100">
                <a:moveTo>
                  <a:pt x="2148013" y="12547"/>
                </a:moveTo>
                <a:lnTo>
                  <a:pt x="2122424" y="12547"/>
                </a:lnTo>
                <a:lnTo>
                  <a:pt x="1557007" y="660552"/>
                </a:lnTo>
                <a:lnTo>
                  <a:pt x="1580655" y="660552"/>
                </a:lnTo>
                <a:lnTo>
                  <a:pt x="2148013" y="12547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4842221" y="2802704"/>
            <a:ext cx="628650" cy="200025"/>
          </a:xfrm>
          <a:custGeom>
            <a:avLst/>
            <a:gdLst/>
            <a:ahLst/>
            <a:cxnLst/>
            <a:rect l="l" t="t" r="r" b="b"/>
            <a:pathLst>
              <a:path w="838200" h="266700">
                <a:moveTo>
                  <a:pt x="838200" y="0"/>
                </a:moveTo>
                <a:lnTo>
                  <a:pt x="230263" y="0"/>
                </a:lnTo>
                <a:lnTo>
                  <a:pt x="0" y="266700"/>
                </a:lnTo>
                <a:lnTo>
                  <a:pt x="607936" y="266700"/>
                </a:lnTo>
                <a:lnTo>
                  <a:pt x="614087" y="259575"/>
                </a:lnTo>
                <a:lnTo>
                  <a:pt x="19659" y="259575"/>
                </a:lnTo>
                <a:lnTo>
                  <a:pt x="235877" y="7137"/>
                </a:lnTo>
                <a:lnTo>
                  <a:pt x="832037" y="7137"/>
                </a:lnTo>
                <a:lnTo>
                  <a:pt x="838200" y="0"/>
                </a:lnTo>
                <a:close/>
              </a:path>
              <a:path w="838200" h="266700">
                <a:moveTo>
                  <a:pt x="832037" y="7137"/>
                </a:moveTo>
                <a:lnTo>
                  <a:pt x="818540" y="7137"/>
                </a:lnTo>
                <a:lnTo>
                  <a:pt x="602322" y="259575"/>
                </a:lnTo>
                <a:lnTo>
                  <a:pt x="614087" y="259575"/>
                </a:lnTo>
                <a:lnTo>
                  <a:pt x="832037" y="713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4842221" y="2802704"/>
            <a:ext cx="628650" cy="200025"/>
          </a:xfrm>
          <a:custGeom>
            <a:avLst/>
            <a:gdLst/>
            <a:ahLst/>
            <a:cxnLst/>
            <a:rect l="l" t="t" r="r" b="b"/>
            <a:pathLst>
              <a:path w="838200" h="266700">
                <a:moveTo>
                  <a:pt x="838200" y="0"/>
                </a:moveTo>
                <a:lnTo>
                  <a:pt x="230263" y="0"/>
                </a:lnTo>
                <a:lnTo>
                  <a:pt x="0" y="266700"/>
                </a:lnTo>
                <a:lnTo>
                  <a:pt x="607936" y="266700"/>
                </a:lnTo>
                <a:lnTo>
                  <a:pt x="614087" y="259575"/>
                </a:lnTo>
                <a:lnTo>
                  <a:pt x="19659" y="259575"/>
                </a:lnTo>
                <a:lnTo>
                  <a:pt x="235877" y="7137"/>
                </a:lnTo>
                <a:lnTo>
                  <a:pt x="832037" y="7137"/>
                </a:lnTo>
                <a:lnTo>
                  <a:pt x="838200" y="0"/>
                </a:lnTo>
                <a:close/>
              </a:path>
              <a:path w="838200" h="266700">
                <a:moveTo>
                  <a:pt x="832037" y="7137"/>
                </a:moveTo>
                <a:lnTo>
                  <a:pt x="818540" y="7137"/>
                </a:lnTo>
                <a:lnTo>
                  <a:pt x="602322" y="259575"/>
                </a:lnTo>
                <a:lnTo>
                  <a:pt x="614087" y="259575"/>
                </a:lnTo>
                <a:lnTo>
                  <a:pt x="832037" y="713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5385146" y="2602679"/>
            <a:ext cx="352425" cy="114300"/>
          </a:xfrm>
          <a:custGeom>
            <a:avLst/>
            <a:gdLst/>
            <a:ahLst/>
            <a:cxnLst/>
            <a:rect l="l" t="t" r="r" b="b"/>
            <a:pathLst>
              <a:path w="469900" h="152400">
                <a:moveTo>
                  <a:pt x="469900" y="0"/>
                </a:moveTo>
                <a:lnTo>
                  <a:pt x="128790" y="0"/>
                </a:lnTo>
                <a:lnTo>
                  <a:pt x="0" y="152400"/>
                </a:lnTo>
                <a:lnTo>
                  <a:pt x="341096" y="152400"/>
                </a:lnTo>
                <a:lnTo>
                  <a:pt x="344810" y="148005"/>
                </a:lnTo>
                <a:lnTo>
                  <a:pt x="9905" y="148005"/>
                </a:lnTo>
                <a:lnTo>
                  <a:pt x="131622" y="4394"/>
                </a:lnTo>
                <a:lnTo>
                  <a:pt x="466186" y="4394"/>
                </a:lnTo>
                <a:lnTo>
                  <a:pt x="469900" y="0"/>
                </a:lnTo>
                <a:close/>
              </a:path>
              <a:path w="469900" h="152400">
                <a:moveTo>
                  <a:pt x="466186" y="4394"/>
                </a:moveTo>
                <a:lnTo>
                  <a:pt x="459994" y="4394"/>
                </a:lnTo>
                <a:lnTo>
                  <a:pt x="338277" y="148005"/>
                </a:lnTo>
                <a:lnTo>
                  <a:pt x="344810" y="148005"/>
                </a:lnTo>
                <a:lnTo>
                  <a:pt x="466186" y="4394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5385146" y="2602679"/>
            <a:ext cx="352425" cy="114300"/>
          </a:xfrm>
          <a:custGeom>
            <a:avLst/>
            <a:gdLst/>
            <a:ahLst/>
            <a:cxnLst/>
            <a:rect l="l" t="t" r="r" b="b"/>
            <a:pathLst>
              <a:path w="469900" h="152400">
                <a:moveTo>
                  <a:pt x="469900" y="0"/>
                </a:moveTo>
                <a:lnTo>
                  <a:pt x="128790" y="0"/>
                </a:lnTo>
                <a:lnTo>
                  <a:pt x="0" y="152400"/>
                </a:lnTo>
                <a:lnTo>
                  <a:pt x="341096" y="152400"/>
                </a:lnTo>
                <a:lnTo>
                  <a:pt x="344810" y="148005"/>
                </a:lnTo>
                <a:lnTo>
                  <a:pt x="9905" y="148005"/>
                </a:lnTo>
                <a:lnTo>
                  <a:pt x="131622" y="4394"/>
                </a:lnTo>
                <a:lnTo>
                  <a:pt x="466186" y="4394"/>
                </a:lnTo>
                <a:lnTo>
                  <a:pt x="469900" y="0"/>
                </a:lnTo>
                <a:close/>
              </a:path>
              <a:path w="469900" h="152400">
                <a:moveTo>
                  <a:pt x="466186" y="4394"/>
                </a:moveTo>
                <a:lnTo>
                  <a:pt x="459994" y="4394"/>
                </a:lnTo>
                <a:lnTo>
                  <a:pt x="338277" y="148005"/>
                </a:lnTo>
                <a:lnTo>
                  <a:pt x="344810" y="148005"/>
                </a:lnTo>
                <a:lnTo>
                  <a:pt x="466186" y="4394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5528021" y="2716980"/>
            <a:ext cx="571500" cy="180975"/>
          </a:xfrm>
          <a:custGeom>
            <a:avLst/>
            <a:gdLst/>
            <a:ahLst/>
            <a:cxnLst/>
            <a:rect l="l" t="t" r="r" b="b"/>
            <a:pathLst>
              <a:path w="762000" h="241300">
                <a:moveTo>
                  <a:pt x="762000" y="0"/>
                </a:moveTo>
                <a:lnTo>
                  <a:pt x="208457" y="0"/>
                </a:lnTo>
                <a:lnTo>
                  <a:pt x="0" y="241300"/>
                </a:lnTo>
                <a:lnTo>
                  <a:pt x="553542" y="241300"/>
                </a:lnTo>
                <a:lnTo>
                  <a:pt x="559675" y="234200"/>
                </a:lnTo>
                <a:lnTo>
                  <a:pt x="18313" y="234200"/>
                </a:lnTo>
                <a:lnTo>
                  <a:pt x="215506" y="7099"/>
                </a:lnTo>
                <a:lnTo>
                  <a:pt x="755866" y="7099"/>
                </a:lnTo>
                <a:lnTo>
                  <a:pt x="762000" y="0"/>
                </a:lnTo>
                <a:close/>
              </a:path>
              <a:path w="762000" h="241300">
                <a:moveTo>
                  <a:pt x="755866" y="7099"/>
                </a:moveTo>
                <a:lnTo>
                  <a:pt x="743686" y="7099"/>
                </a:lnTo>
                <a:lnTo>
                  <a:pt x="546493" y="234200"/>
                </a:lnTo>
                <a:lnTo>
                  <a:pt x="559675" y="234200"/>
                </a:lnTo>
                <a:lnTo>
                  <a:pt x="755866" y="709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528021" y="2716980"/>
            <a:ext cx="571500" cy="180975"/>
          </a:xfrm>
          <a:custGeom>
            <a:avLst/>
            <a:gdLst/>
            <a:ahLst/>
            <a:cxnLst/>
            <a:rect l="l" t="t" r="r" b="b"/>
            <a:pathLst>
              <a:path w="762000" h="241300">
                <a:moveTo>
                  <a:pt x="762000" y="0"/>
                </a:moveTo>
                <a:lnTo>
                  <a:pt x="208457" y="0"/>
                </a:lnTo>
                <a:lnTo>
                  <a:pt x="0" y="241300"/>
                </a:lnTo>
                <a:lnTo>
                  <a:pt x="553542" y="241300"/>
                </a:lnTo>
                <a:lnTo>
                  <a:pt x="559675" y="234200"/>
                </a:lnTo>
                <a:lnTo>
                  <a:pt x="18313" y="234200"/>
                </a:lnTo>
                <a:lnTo>
                  <a:pt x="215506" y="7099"/>
                </a:lnTo>
                <a:lnTo>
                  <a:pt x="755866" y="7099"/>
                </a:lnTo>
                <a:lnTo>
                  <a:pt x="762000" y="0"/>
                </a:lnTo>
                <a:close/>
              </a:path>
              <a:path w="762000" h="241300">
                <a:moveTo>
                  <a:pt x="755866" y="7099"/>
                </a:moveTo>
                <a:lnTo>
                  <a:pt x="743686" y="7099"/>
                </a:lnTo>
                <a:lnTo>
                  <a:pt x="546493" y="234200"/>
                </a:lnTo>
                <a:lnTo>
                  <a:pt x="559675" y="234200"/>
                </a:lnTo>
                <a:lnTo>
                  <a:pt x="755866" y="709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/>
          <p:nvPr/>
        </p:nvSpPr>
        <p:spPr>
          <a:xfrm>
            <a:off x="4825640" y="2322389"/>
            <a:ext cx="79867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3" dirty="0">
                <a:latin typeface="Trebuchet MS"/>
                <a:cs typeface="Trebuchet MS"/>
              </a:rPr>
              <a:t>proposals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37546" y="1754955"/>
            <a:ext cx="1609725" cy="504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5528021" y="1754955"/>
            <a:ext cx="1628775" cy="514350"/>
          </a:xfrm>
          <a:custGeom>
            <a:avLst/>
            <a:gdLst/>
            <a:ahLst/>
            <a:cxnLst/>
            <a:rect l="l" t="t" r="r" b="b"/>
            <a:pathLst>
              <a:path w="2171700" h="685800">
                <a:moveTo>
                  <a:pt x="2171700" y="0"/>
                </a:moveTo>
                <a:lnTo>
                  <a:pt x="595629" y="0"/>
                </a:lnTo>
                <a:lnTo>
                  <a:pt x="0" y="685800"/>
                </a:lnTo>
                <a:lnTo>
                  <a:pt x="1578902" y="685800"/>
                </a:lnTo>
                <a:lnTo>
                  <a:pt x="1589945" y="673023"/>
                </a:lnTo>
                <a:lnTo>
                  <a:pt x="36779" y="673023"/>
                </a:lnTo>
                <a:lnTo>
                  <a:pt x="605535" y="12776"/>
                </a:lnTo>
                <a:lnTo>
                  <a:pt x="2160656" y="12776"/>
                </a:lnTo>
                <a:lnTo>
                  <a:pt x="2171700" y="0"/>
                </a:lnTo>
                <a:close/>
              </a:path>
              <a:path w="2171700" h="685800">
                <a:moveTo>
                  <a:pt x="2160656" y="12776"/>
                </a:moveTo>
                <a:lnTo>
                  <a:pt x="2134920" y="12776"/>
                </a:lnTo>
                <a:lnTo>
                  <a:pt x="1566164" y="673023"/>
                </a:lnTo>
                <a:lnTo>
                  <a:pt x="1589945" y="673023"/>
                </a:lnTo>
                <a:lnTo>
                  <a:pt x="2160656" y="12776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5642321" y="2021655"/>
            <a:ext cx="628650" cy="200025"/>
          </a:xfrm>
          <a:custGeom>
            <a:avLst/>
            <a:gdLst/>
            <a:ahLst/>
            <a:cxnLst/>
            <a:rect l="l" t="t" r="r" b="b"/>
            <a:pathLst>
              <a:path w="838200" h="266700">
                <a:moveTo>
                  <a:pt x="838200" y="0"/>
                </a:moveTo>
                <a:lnTo>
                  <a:pt x="230263" y="0"/>
                </a:lnTo>
                <a:lnTo>
                  <a:pt x="0" y="266700"/>
                </a:lnTo>
                <a:lnTo>
                  <a:pt x="607936" y="266700"/>
                </a:lnTo>
                <a:lnTo>
                  <a:pt x="614087" y="259575"/>
                </a:lnTo>
                <a:lnTo>
                  <a:pt x="19659" y="259575"/>
                </a:lnTo>
                <a:lnTo>
                  <a:pt x="235877" y="7137"/>
                </a:lnTo>
                <a:lnTo>
                  <a:pt x="832037" y="7137"/>
                </a:lnTo>
                <a:lnTo>
                  <a:pt x="838200" y="0"/>
                </a:lnTo>
                <a:close/>
              </a:path>
              <a:path w="838200" h="266700">
                <a:moveTo>
                  <a:pt x="832037" y="7137"/>
                </a:moveTo>
                <a:lnTo>
                  <a:pt x="818540" y="7137"/>
                </a:lnTo>
                <a:lnTo>
                  <a:pt x="602322" y="259575"/>
                </a:lnTo>
                <a:lnTo>
                  <a:pt x="614087" y="259575"/>
                </a:lnTo>
                <a:lnTo>
                  <a:pt x="832037" y="713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5642321" y="2021655"/>
            <a:ext cx="628650" cy="200025"/>
          </a:xfrm>
          <a:custGeom>
            <a:avLst/>
            <a:gdLst/>
            <a:ahLst/>
            <a:cxnLst/>
            <a:rect l="l" t="t" r="r" b="b"/>
            <a:pathLst>
              <a:path w="838200" h="266700">
                <a:moveTo>
                  <a:pt x="838200" y="0"/>
                </a:moveTo>
                <a:lnTo>
                  <a:pt x="230263" y="0"/>
                </a:lnTo>
                <a:lnTo>
                  <a:pt x="0" y="266700"/>
                </a:lnTo>
                <a:lnTo>
                  <a:pt x="607936" y="266700"/>
                </a:lnTo>
                <a:lnTo>
                  <a:pt x="614087" y="259575"/>
                </a:lnTo>
                <a:lnTo>
                  <a:pt x="19659" y="259575"/>
                </a:lnTo>
                <a:lnTo>
                  <a:pt x="235877" y="7137"/>
                </a:lnTo>
                <a:lnTo>
                  <a:pt x="832037" y="7137"/>
                </a:lnTo>
                <a:lnTo>
                  <a:pt x="838200" y="0"/>
                </a:lnTo>
                <a:close/>
              </a:path>
              <a:path w="838200" h="266700">
                <a:moveTo>
                  <a:pt x="832037" y="7137"/>
                </a:moveTo>
                <a:lnTo>
                  <a:pt x="818540" y="7137"/>
                </a:lnTo>
                <a:lnTo>
                  <a:pt x="602322" y="259575"/>
                </a:lnTo>
                <a:lnTo>
                  <a:pt x="614087" y="259575"/>
                </a:lnTo>
                <a:lnTo>
                  <a:pt x="832037" y="713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6185246" y="1812105"/>
            <a:ext cx="352425" cy="114300"/>
          </a:xfrm>
          <a:custGeom>
            <a:avLst/>
            <a:gdLst/>
            <a:ahLst/>
            <a:cxnLst/>
            <a:rect l="l" t="t" r="r" b="b"/>
            <a:pathLst>
              <a:path w="469900" h="152400">
                <a:moveTo>
                  <a:pt x="469900" y="0"/>
                </a:moveTo>
                <a:lnTo>
                  <a:pt x="128790" y="0"/>
                </a:lnTo>
                <a:lnTo>
                  <a:pt x="0" y="152400"/>
                </a:lnTo>
                <a:lnTo>
                  <a:pt x="341096" y="152400"/>
                </a:lnTo>
                <a:lnTo>
                  <a:pt x="344810" y="148005"/>
                </a:lnTo>
                <a:lnTo>
                  <a:pt x="9905" y="148005"/>
                </a:lnTo>
                <a:lnTo>
                  <a:pt x="131622" y="4394"/>
                </a:lnTo>
                <a:lnTo>
                  <a:pt x="466186" y="4394"/>
                </a:lnTo>
                <a:lnTo>
                  <a:pt x="469900" y="0"/>
                </a:lnTo>
                <a:close/>
              </a:path>
              <a:path w="469900" h="152400">
                <a:moveTo>
                  <a:pt x="466186" y="4394"/>
                </a:moveTo>
                <a:lnTo>
                  <a:pt x="459994" y="4394"/>
                </a:lnTo>
                <a:lnTo>
                  <a:pt x="338277" y="148005"/>
                </a:lnTo>
                <a:lnTo>
                  <a:pt x="344810" y="148005"/>
                </a:lnTo>
                <a:lnTo>
                  <a:pt x="466186" y="4394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6185246" y="1812105"/>
            <a:ext cx="352425" cy="114300"/>
          </a:xfrm>
          <a:custGeom>
            <a:avLst/>
            <a:gdLst/>
            <a:ahLst/>
            <a:cxnLst/>
            <a:rect l="l" t="t" r="r" b="b"/>
            <a:pathLst>
              <a:path w="469900" h="152400">
                <a:moveTo>
                  <a:pt x="469900" y="0"/>
                </a:moveTo>
                <a:lnTo>
                  <a:pt x="128790" y="0"/>
                </a:lnTo>
                <a:lnTo>
                  <a:pt x="0" y="152400"/>
                </a:lnTo>
                <a:lnTo>
                  <a:pt x="341096" y="152400"/>
                </a:lnTo>
                <a:lnTo>
                  <a:pt x="344810" y="148005"/>
                </a:lnTo>
                <a:lnTo>
                  <a:pt x="9905" y="148005"/>
                </a:lnTo>
                <a:lnTo>
                  <a:pt x="131622" y="4394"/>
                </a:lnTo>
                <a:lnTo>
                  <a:pt x="466186" y="4394"/>
                </a:lnTo>
                <a:lnTo>
                  <a:pt x="469900" y="0"/>
                </a:lnTo>
                <a:close/>
              </a:path>
              <a:path w="469900" h="152400">
                <a:moveTo>
                  <a:pt x="466186" y="4394"/>
                </a:moveTo>
                <a:lnTo>
                  <a:pt x="459994" y="4394"/>
                </a:lnTo>
                <a:lnTo>
                  <a:pt x="338277" y="148005"/>
                </a:lnTo>
                <a:lnTo>
                  <a:pt x="344810" y="148005"/>
                </a:lnTo>
                <a:lnTo>
                  <a:pt x="466186" y="4394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6328121" y="1935930"/>
            <a:ext cx="571500" cy="180975"/>
          </a:xfrm>
          <a:custGeom>
            <a:avLst/>
            <a:gdLst/>
            <a:ahLst/>
            <a:cxnLst/>
            <a:rect l="l" t="t" r="r" b="b"/>
            <a:pathLst>
              <a:path w="762000" h="241300">
                <a:moveTo>
                  <a:pt x="762000" y="0"/>
                </a:moveTo>
                <a:lnTo>
                  <a:pt x="208457" y="0"/>
                </a:lnTo>
                <a:lnTo>
                  <a:pt x="0" y="241300"/>
                </a:lnTo>
                <a:lnTo>
                  <a:pt x="553542" y="241300"/>
                </a:lnTo>
                <a:lnTo>
                  <a:pt x="559675" y="234200"/>
                </a:lnTo>
                <a:lnTo>
                  <a:pt x="18313" y="234200"/>
                </a:lnTo>
                <a:lnTo>
                  <a:pt x="215506" y="7099"/>
                </a:lnTo>
                <a:lnTo>
                  <a:pt x="755866" y="7099"/>
                </a:lnTo>
                <a:lnTo>
                  <a:pt x="762000" y="0"/>
                </a:lnTo>
                <a:close/>
              </a:path>
              <a:path w="762000" h="241300">
                <a:moveTo>
                  <a:pt x="755866" y="7099"/>
                </a:moveTo>
                <a:lnTo>
                  <a:pt x="743686" y="7099"/>
                </a:lnTo>
                <a:lnTo>
                  <a:pt x="546493" y="234200"/>
                </a:lnTo>
                <a:lnTo>
                  <a:pt x="559675" y="234200"/>
                </a:lnTo>
                <a:lnTo>
                  <a:pt x="755866" y="709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6328121" y="1935930"/>
            <a:ext cx="571500" cy="180975"/>
          </a:xfrm>
          <a:custGeom>
            <a:avLst/>
            <a:gdLst/>
            <a:ahLst/>
            <a:cxnLst/>
            <a:rect l="l" t="t" r="r" b="b"/>
            <a:pathLst>
              <a:path w="762000" h="241300">
                <a:moveTo>
                  <a:pt x="762000" y="0"/>
                </a:moveTo>
                <a:lnTo>
                  <a:pt x="208457" y="0"/>
                </a:lnTo>
                <a:lnTo>
                  <a:pt x="0" y="241300"/>
                </a:lnTo>
                <a:lnTo>
                  <a:pt x="553542" y="241300"/>
                </a:lnTo>
                <a:lnTo>
                  <a:pt x="559675" y="234200"/>
                </a:lnTo>
                <a:lnTo>
                  <a:pt x="18313" y="234200"/>
                </a:lnTo>
                <a:lnTo>
                  <a:pt x="215506" y="7099"/>
                </a:lnTo>
                <a:lnTo>
                  <a:pt x="755866" y="7099"/>
                </a:lnTo>
                <a:lnTo>
                  <a:pt x="762000" y="0"/>
                </a:lnTo>
                <a:close/>
              </a:path>
              <a:path w="762000" h="241300">
                <a:moveTo>
                  <a:pt x="755866" y="7099"/>
                </a:moveTo>
                <a:lnTo>
                  <a:pt x="743686" y="7099"/>
                </a:lnTo>
                <a:lnTo>
                  <a:pt x="546493" y="234200"/>
                </a:lnTo>
                <a:lnTo>
                  <a:pt x="559675" y="234200"/>
                </a:lnTo>
                <a:lnTo>
                  <a:pt x="755866" y="709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6580534" y="2388367"/>
            <a:ext cx="190500" cy="1028700"/>
          </a:xfrm>
          <a:custGeom>
            <a:avLst/>
            <a:gdLst/>
            <a:ahLst/>
            <a:cxnLst/>
            <a:rect l="l" t="t" r="r" b="b"/>
            <a:pathLst>
              <a:path w="254000" h="1371600">
                <a:moveTo>
                  <a:pt x="190500" y="127000"/>
                </a:moveTo>
                <a:lnTo>
                  <a:pt x="63500" y="127000"/>
                </a:lnTo>
                <a:lnTo>
                  <a:pt x="63500" y="1371600"/>
                </a:lnTo>
                <a:lnTo>
                  <a:pt x="190500" y="1371600"/>
                </a:lnTo>
                <a:lnTo>
                  <a:pt x="190500" y="127000"/>
                </a:lnTo>
                <a:close/>
              </a:path>
              <a:path w="254000" h="1371600">
                <a:moveTo>
                  <a:pt x="127000" y="0"/>
                </a:moveTo>
                <a:lnTo>
                  <a:pt x="0" y="127000"/>
                </a:lnTo>
                <a:lnTo>
                  <a:pt x="254000" y="127000"/>
                </a:lnTo>
                <a:lnTo>
                  <a:pt x="127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6580534" y="2388367"/>
            <a:ext cx="190500" cy="1028700"/>
          </a:xfrm>
          <a:custGeom>
            <a:avLst/>
            <a:gdLst/>
            <a:ahLst/>
            <a:cxnLst/>
            <a:rect l="l" t="t" r="r" b="b"/>
            <a:pathLst>
              <a:path w="254000" h="1371600">
                <a:moveTo>
                  <a:pt x="0" y="127000"/>
                </a:moveTo>
                <a:lnTo>
                  <a:pt x="127001" y="0"/>
                </a:lnTo>
                <a:lnTo>
                  <a:pt x="254000" y="127000"/>
                </a:lnTo>
                <a:lnTo>
                  <a:pt x="190500" y="127000"/>
                </a:lnTo>
                <a:lnTo>
                  <a:pt x="190500" y="1371600"/>
                </a:lnTo>
                <a:lnTo>
                  <a:pt x="63500" y="1371600"/>
                </a:lnTo>
                <a:lnTo>
                  <a:pt x="63500" y="127000"/>
                </a:lnTo>
                <a:lnTo>
                  <a:pt x="0" y="1270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5871312" y="2368870"/>
            <a:ext cx="286702" cy="299085"/>
          </a:xfrm>
          <a:custGeom>
            <a:avLst/>
            <a:gdLst/>
            <a:ahLst/>
            <a:cxnLst/>
            <a:rect l="l" t="t" r="r" b="b"/>
            <a:pathLst>
              <a:path w="382270" h="398780">
                <a:moveTo>
                  <a:pt x="375437" y="0"/>
                </a:moveTo>
                <a:lnTo>
                  <a:pt x="199821" y="6705"/>
                </a:lnTo>
                <a:lnTo>
                  <a:pt x="245402" y="48933"/>
                </a:lnTo>
                <a:lnTo>
                  <a:pt x="0" y="313804"/>
                </a:lnTo>
                <a:lnTo>
                  <a:pt x="91160" y="398259"/>
                </a:lnTo>
                <a:lnTo>
                  <a:pt x="336550" y="133388"/>
                </a:lnTo>
                <a:lnTo>
                  <a:pt x="380520" y="133388"/>
                </a:lnTo>
                <a:lnTo>
                  <a:pt x="375437" y="0"/>
                </a:lnTo>
                <a:close/>
              </a:path>
              <a:path w="382270" h="398780">
                <a:moveTo>
                  <a:pt x="380520" y="133388"/>
                </a:moveTo>
                <a:lnTo>
                  <a:pt x="336550" y="133388"/>
                </a:lnTo>
                <a:lnTo>
                  <a:pt x="382130" y="175615"/>
                </a:lnTo>
                <a:lnTo>
                  <a:pt x="380520" y="13338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/>
          <p:nvPr/>
        </p:nvSpPr>
        <p:spPr>
          <a:xfrm>
            <a:off x="5871314" y="2368877"/>
            <a:ext cx="286702" cy="299085"/>
          </a:xfrm>
          <a:custGeom>
            <a:avLst/>
            <a:gdLst/>
            <a:ahLst/>
            <a:cxnLst/>
            <a:rect l="l" t="t" r="r" b="b"/>
            <a:pathLst>
              <a:path w="382270" h="398780">
                <a:moveTo>
                  <a:pt x="382137" y="175614"/>
                </a:moveTo>
                <a:lnTo>
                  <a:pt x="375438" y="0"/>
                </a:lnTo>
                <a:lnTo>
                  <a:pt x="199824" y="6699"/>
                </a:lnTo>
                <a:lnTo>
                  <a:pt x="245402" y="48928"/>
                </a:lnTo>
                <a:lnTo>
                  <a:pt x="0" y="313796"/>
                </a:lnTo>
                <a:lnTo>
                  <a:pt x="91156" y="398253"/>
                </a:lnTo>
                <a:lnTo>
                  <a:pt x="336559" y="133385"/>
                </a:lnTo>
                <a:lnTo>
                  <a:pt x="382137" y="175614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 txBox="1"/>
          <p:nvPr/>
        </p:nvSpPr>
        <p:spPr>
          <a:xfrm>
            <a:off x="6403359" y="1511297"/>
            <a:ext cx="674845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83" dirty="0">
                <a:latin typeface="Trebuchet MS"/>
                <a:cs typeface="Trebuchet MS"/>
              </a:rPr>
              <a:t>f</a:t>
            </a:r>
            <a:r>
              <a:rPr sz="1500" spc="-101" dirty="0">
                <a:latin typeface="Trebuchet MS"/>
                <a:cs typeface="Trebuchet MS"/>
              </a:rPr>
              <a:t>e</a:t>
            </a:r>
            <a:r>
              <a:rPr sz="1500" spc="-41" dirty="0">
                <a:latin typeface="Trebuchet MS"/>
                <a:cs typeface="Trebuchet MS"/>
              </a:rPr>
              <a:t>a</a:t>
            </a:r>
            <a:r>
              <a:rPr sz="1500" spc="-71" dirty="0">
                <a:latin typeface="Trebuchet MS"/>
                <a:cs typeface="Trebuchet MS"/>
              </a:rPr>
              <a:t>t</a:t>
            </a:r>
            <a:r>
              <a:rPr sz="1500" dirty="0">
                <a:latin typeface="Trebuchet MS"/>
                <a:cs typeface="Trebuchet MS"/>
              </a:rPr>
              <a:t>u</a:t>
            </a:r>
            <a:r>
              <a:rPr sz="1500" spc="-64" dirty="0">
                <a:latin typeface="Trebuchet MS"/>
                <a:cs typeface="Trebuchet MS"/>
              </a:rPr>
              <a:t>r</a:t>
            </a:r>
            <a:r>
              <a:rPr sz="1500" spc="-75" dirty="0">
                <a:latin typeface="Trebuchet MS"/>
                <a:cs typeface="Trebuchet MS"/>
              </a:rPr>
              <a:t>e</a:t>
            </a:r>
            <a:r>
              <a:rPr sz="1500" spc="-23" dirty="0">
                <a:latin typeface="Trebuchet MS"/>
                <a:cs typeface="Trebuchet MS"/>
              </a:rPr>
              <a:t>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161434" y="1616843"/>
            <a:ext cx="180975" cy="323850"/>
          </a:xfrm>
          <a:custGeom>
            <a:avLst/>
            <a:gdLst/>
            <a:ahLst/>
            <a:cxnLst/>
            <a:rect l="l" t="t" r="r" b="b"/>
            <a:pathLst>
              <a:path w="241300" h="431800">
                <a:moveTo>
                  <a:pt x="180975" y="120650"/>
                </a:moveTo>
                <a:lnTo>
                  <a:pt x="60325" y="120650"/>
                </a:lnTo>
                <a:lnTo>
                  <a:pt x="60325" y="431800"/>
                </a:lnTo>
                <a:lnTo>
                  <a:pt x="180975" y="431800"/>
                </a:lnTo>
                <a:lnTo>
                  <a:pt x="180975" y="120650"/>
                </a:lnTo>
                <a:close/>
              </a:path>
              <a:path w="241300" h="431800">
                <a:moveTo>
                  <a:pt x="120650" y="0"/>
                </a:moveTo>
                <a:lnTo>
                  <a:pt x="0" y="120650"/>
                </a:lnTo>
                <a:lnTo>
                  <a:pt x="241300" y="120650"/>
                </a:lnTo>
                <a:lnTo>
                  <a:pt x="1206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/>
          <p:nvPr/>
        </p:nvSpPr>
        <p:spPr>
          <a:xfrm>
            <a:off x="6161434" y="1616843"/>
            <a:ext cx="180975" cy="323850"/>
          </a:xfrm>
          <a:custGeom>
            <a:avLst/>
            <a:gdLst/>
            <a:ahLst/>
            <a:cxnLst/>
            <a:rect l="l" t="t" r="r" b="b"/>
            <a:pathLst>
              <a:path w="241300" h="431800">
                <a:moveTo>
                  <a:pt x="0" y="120650"/>
                </a:moveTo>
                <a:lnTo>
                  <a:pt x="120650" y="0"/>
                </a:lnTo>
                <a:lnTo>
                  <a:pt x="241300" y="120650"/>
                </a:lnTo>
                <a:lnTo>
                  <a:pt x="180975" y="120650"/>
                </a:lnTo>
                <a:lnTo>
                  <a:pt x="180975" y="431800"/>
                </a:lnTo>
                <a:lnTo>
                  <a:pt x="60325" y="431800"/>
                </a:lnTo>
                <a:lnTo>
                  <a:pt x="60325" y="120650"/>
                </a:lnTo>
                <a:lnTo>
                  <a:pt x="0" y="1206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6841035" y="2023904"/>
            <a:ext cx="91392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6" dirty="0">
                <a:latin typeface="Trebuchet MS"/>
                <a:cs typeface="Trebuchet MS"/>
              </a:rPr>
              <a:t>RoI</a:t>
            </a:r>
            <a:r>
              <a:rPr sz="1500" spc="-263" dirty="0">
                <a:latin typeface="Trebuchet MS"/>
                <a:cs typeface="Trebuchet MS"/>
              </a:rPr>
              <a:t> </a:t>
            </a:r>
            <a:r>
              <a:rPr sz="1500" spc="-19" dirty="0">
                <a:latin typeface="Trebuchet MS"/>
                <a:cs typeface="Trebuchet MS"/>
              </a:rPr>
              <a:t>pooling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2400" y="6553200"/>
            <a:ext cx="810148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sz="1050" spc="-52" dirty="0" err="1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12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31244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195FA-55E3-094C-B1FF-EE5340E13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Proposal Nets in Faster R-CNN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89B7B-7F4F-8545-B15A-45DEA5A32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In paper: k=9 (3 scales, 3 aspect ratios)</a:t>
            </a:r>
          </a:p>
          <a:p>
            <a:r>
              <a:rPr lang="en-US" sz="2800" dirty="0"/>
              <a:t>Sibling </a:t>
            </a:r>
            <a:r>
              <a:rPr lang="en-US" sz="2800" dirty="0" err="1"/>
              <a:t>objectness</a:t>
            </a:r>
            <a:r>
              <a:rPr lang="en-US" sz="2800" dirty="0"/>
              <a:t> (2k) and BB regression(4k) outputs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8B1B8-6B92-B84F-8C20-219F4C89D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066800"/>
            <a:ext cx="5994400" cy="3530600"/>
          </a:xfrm>
          <a:prstGeom prst="rect">
            <a:avLst/>
          </a:prstGeom>
        </p:spPr>
      </p:pic>
      <p:sp>
        <p:nvSpPr>
          <p:cNvPr id="5" name="object 47">
            <a:extLst>
              <a:ext uri="{FF2B5EF4-FFF2-40B4-BE49-F238E27FC236}">
                <a16:creationId xmlns:a16="http://schemas.microsoft.com/office/drawing/2014/main" id="{6EDBEC56-9A19-CB44-8EA7-963CC71AE67E}"/>
              </a:ext>
            </a:extLst>
          </p:cNvPr>
          <p:cNvSpPr txBox="1"/>
          <p:nvPr/>
        </p:nvSpPr>
        <p:spPr>
          <a:xfrm>
            <a:off x="152400" y="6553200"/>
            <a:ext cx="810148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sz="1050" spc="-52" dirty="0" err="1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12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87146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030" y="304800"/>
            <a:ext cx="3950969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</a:t>
            </a:r>
            <a:r>
              <a:rPr spc="-322" dirty="0"/>
              <a:t> </a:t>
            </a:r>
            <a:r>
              <a:rPr spc="-153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71562" y="2271713"/>
            <a:ext cx="1076325" cy="65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1071562" y="2271713"/>
            <a:ext cx="1076325" cy="531075"/>
          </a:xfrm>
          <a:prstGeom prst="rect">
            <a:avLst/>
          </a:prstGeom>
          <a:ln w="12700">
            <a:solidFill>
              <a:srgbClr val="FFC000"/>
            </a:solidFill>
          </a:ln>
        </p:spPr>
        <p:txBody>
          <a:bodyPr vert="horz" wrap="square" lIns="0" tIns="119539" rIns="0" bIns="0" rtlCol="0">
            <a:spAutoFit/>
          </a:bodyPr>
          <a:lstStyle/>
          <a:p>
            <a:pPr marL="219060" marR="208107" indent="-19049">
              <a:lnSpc>
                <a:spcPts val="1575"/>
              </a:lnSpc>
              <a:spcBef>
                <a:spcPts val="941"/>
              </a:spcBef>
            </a:pPr>
            <a:r>
              <a:rPr sz="1350" spc="-94" dirty="0">
                <a:latin typeface="Trebuchet MS"/>
                <a:cs typeface="Trebuchet MS"/>
              </a:rPr>
              <a:t>b</a:t>
            </a:r>
            <a:r>
              <a:rPr sz="1350" spc="-26" dirty="0">
                <a:latin typeface="Trebuchet MS"/>
                <a:cs typeface="Trebuchet MS"/>
              </a:rPr>
              <a:t>a</a:t>
            </a:r>
            <a:r>
              <a:rPr sz="1350" spc="-75" dirty="0">
                <a:latin typeface="Trebuchet MS"/>
                <a:cs typeface="Trebuchet MS"/>
              </a:rPr>
              <a:t>c</a:t>
            </a:r>
            <a:r>
              <a:rPr sz="1350" spc="-83" dirty="0">
                <a:latin typeface="Trebuchet MS"/>
                <a:cs typeface="Trebuchet MS"/>
              </a:rPr>
              <a:t>k</a:t>
            </a:r>
            <a:r>
              <a:rPr sz="1350" spc="-68" dirty="0">
                <a:latin typeface="Trebuchet MS"/>
                <a:cs typeface="Trebuchet MS"/>
              </a:rPr>
              <a:t>bo</a:t>
            </a:r>
            <a:r>
              <a:rPr sz="1350" spc="-75" dirty="0">
                <a:latin typeface="Trebuchet MS"/>
                <a:cs typeface="Trebuchet MS"/>
              </a:rPr>
              <a:t>ne  </a:t>
            </a:r>
            <a:r>
              <a:rPr sz="1350" spc="-71" dirty="0">
                <a:latin typeface="Trebuchet MS"/>
                <a:cs typeface="Trebuchet MS"/>
              </a:rPr>
              <a:t>structure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6487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412750" y="0"/>
                </a:moveTo>
                <a:lnTo>
                  <a:pt x="412750" y="47625"/>
                </a:lnTo>
                <a:lnTo>
                  <a:pt x="0" y="47625"/>
                </a:lnTo>
                <a:lnTo>
                  <a:pt x="0" y="142875"/>
                </a:lnTo>
                <a:lnTo>
                  <a:pt x="412750" y="142875"/>
                </a:lnTo>
                <a:lnTo>
                  <a:pt x="412750" y="190500"/>
                </a:lnTo>
                <a:lnTo>
                  <a:pt x="508000" y="95250"/>
                </a:lnTo>
                <a:lnTo>
                  <a:pt x="412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376487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0" y="47625"/>
                </a:moveTo>
                <a:lnTo>
                  <a:pt x="412750" y="47625"/>
                </a:lnTo>
                <a:lnTo>
                  <a:pt x="412750" y="0"/>
                </a:lnTo>
                <a:lnTo>
                  <a:pt x="508000" y="95250"/>
                </a:lnTo>
                <a:lnTo>
                  <a:pt x="412750" y="190500"/>
                </a:lnTo>
                <a:lnTo>
                  <a:pt x="412750" y="142875"/>
                </a:lnTo>
                <a:lnTo>
                  <a:pt x="0" y="142875"/>
                </a:lnTo>
                <a:lnTo>
                  <a:pt x="0" y="476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500312" y="2224088"/>
            <a:ext cx="133350" cy="209550"/>
          </a:xfrm>
          <a:custGeom>
            <a:avLst/>
            <a:gdLst/>
            <a:ahLst/>
            <a:cxnLst/>
            <a:rect l="l" t="t" r="r" b="b"/>
            <a:pathLst>
              <a:path w="177800" h="279400">
                <a:moveTo>
                  <a:pt x="177800" y="190500"/>
                </a:moveTo>
                <a:lnTo>
                  <a:pt x="0" y="190500"/>
                </a:lnTo>
                <a:lnTo>
                  <a:pt x="88900" y="279400"/>
                </a:lnTo>
                <a:lnTo>
                  <a:pt x="177800" y="190500"/>
                </a:lnTo>
                <a:close/>
              </a:path>
              <a:path w="177800" h="279400">
                <a:moveTo>
                  <a:pt x="133350" y="0"/>
                </a:moveTo>
                <a:lnTo>
                  <a:pt x="44450" y="0"/>
                </a:lnTo>
                <a:lnTo>
                  <a:pt x="44450" y="190500"/>
                </a:lnTo>
                <a:lnTo>
                  <a:pt x="133350" y="190500"/>
                </a:lnTo>
                <a:lnTo>
                  <a:pt x="133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500312" y="2224088"/>
            <a:ext cx="133350" cy="209550"/>
          </a:xfrm>
          <a:custGeom>
            <a:avLst/>
            <a:gdLst/>
            <a:ahLst/>
            <a:cxnLst/>
            <a:rect l="l" t="t" r="r" b="b"/>
            <a:pathLst>
              <a:path w="177800" h="279400">
                <a:moveTo>
                  <a:pt x="133350" y="0"/>
                </a:moveTo>
                <a:lnTo>
                  <a:pt x="133350" y="190500"/>
                </a:lnTo>
                <a:lnTo>
                  <a:pt x="177800" y="190500"/>
                </a:lnTo>
                <a:lnTo>
                  <a:pt x="88900" y="279400"/>
                </a:lnTo>
                <a:lnTo>
                  <a:pt x="0" y="190500"/>
                </a:lnTo>
                <a:lnTo>
                  <a:pt x="44450" y="190500"/>
                </a:lnTo>
                <a:lnTo>
                  <a:pt x="44450" y="0"/>
                </a:lnTo>
                <a:lnTo>
                  <a:pt x="13335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2033587" y="1471615"/>
            <a:ext cx="1066800" cy="529632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18110" rIns="0" bIns="0" rtlCol="0">
            <a:spAutoFit/>
          </a:bodyPr>
          <a:lstStyle/>
          <a:p>
            <a:pPr marL="364782" marR="190487" indent="-180962">
              <a:lnSpc>
                <a:spcPts val="1575"/>
              </a:lnSpc>
              <a:spcBef>
                <a:spcPts val="930"/>
              </a:spcBef>
            </a:pPr>
            <a:r>
              <a:rPr sz="1350" spc="11" dirty="0">
                <a:latin typeface="Trebuchet MS"/>
                <a:cs typeface="Trebuchet MS"/>
              </a:rPr>
              <a:t>I</a:t>
            </a:r>
            <a:r>
              <a:rPr sz="1350" spc="-90" dirty="0">
                <a:latin typeface="Trebuchet MS"/>
                <a:cs typeface="Trebuchet MS"/>
              </a:rPr>
              <a:t>m</a:t>
            </a:r>
            <a:r>
              <a:rPr sz="1350" spc="-38" dirty="0">
                <a:latin typeface="Trebuchet MS"/>
                <a:cs typeface="Trebuchet MS"/>
              </a:rPr>
              <a:t>a</a:t>
            </a:r>
            <a:r>
              <a:rPr sz="1350" spc="-83" dirty="0">
                <a:latin typeface="Trebuchet MS"/>
                <a:cs typeface="Trebuchet MS"/>
              </a:rPr>
              <a:t>g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34" dirty="0">
                <a:latin typeface="Trebuchet MS"/>
                <a:cs typeface="Trebuchet MS"/>
              </a:rPr>
              <a:t>N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71" dirty="0">
                <a:latin typeface="Trebuchet MS"/>
                <a:cs typeface="Trebuchet MS"/>
              </a:rPr>
              <a:t>t  </a:t>
            </a:r>
            <a:r>
              <a:rPr sz="1350" spc="-68" dirty="0">
                <a:latin typeface="Trebuchet MS"/>
                <a:cs typeface="Trebuchet MS"/>
              </a:rPr>
              <a:t>data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86088" y="2271713"/>
            <a:ext cx="1066800" cy="65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2986088" y="2271713"/>
            <a:ext cx="1066800" cy="531075"/>
          </a:xfrm>
          <a:prstGeom prst="rect">
            <a:avLst/>
          </a:prstGeom>
          <a:ln w="12700">
            <a:solidFill>
              <a:srgbClr val="FFC000"/>
            </a:solidFill>
          </a:ln>
        </p:spPr>
        <p:txBody>
          <a:bodyPr vert="horz" wrap="square" lIns="0" tIns="119539" rIns="0" bIns="0" rtlCol="0">
            <a:spAutoFit/>
          </a:bodyPr>
          <a:lstStyle/>
          <a:p>
            <a:pPr marL="241918" marR="90005" indent="-161913">
              <a:lnSpc>
                <a:spcPts val="1575"/>
              </a:lnSpc>
              <a:spcBef>
                <a:spcPts val="941"/>
              </a:spcBef>
            </a:pPr>
            <a:r>
              <a:rPr sz="1350" spc="-94" dirty="0">
                <a:latin typeface="Trebuchet MS"/>
                <a:cs typeface="Trebuchet MS"/>
              </a:rPr>
              <a:t>c</a:t>
            </a:r>
            <a:r>
              <a:rPr sz="1350" spc="-83" dirty="0">
                <a:latin typeface="Trebuchet MS"/>
                <a:cs typeface="Trebuchet MS"/>
              </a:rPr>
              <a:t>l</a:t>
            </a:r>
            <a:r>
              <a:rPr sz="1350" spc="-23" dirty="0">
                <a:latin typeface="Trebuchet MS"/>
                <a:cs typeface="Trebuchet MS"/>
              </a:rPr>
              <a:t>a</a:t>
            </a:r>
            <a:r>
              <a:rPr sz="1350" spc="-41" dirty="0">
                <a:latin typeface="Trebuchet MS"/>
                <a:cs typeface="Trebuchet MS"/>
              </a:rPr>
              <a:t>s</a:t>
            </a:r>
            <a:r>
              <a:rPr sz="1350" spc="-23" dirty="0">
                <a:latin typeface="Trebuchet MS"/>
                <a:cs typeface="Trebuchet MS"/>
              </a:rPr>
              <a:t>s</a:t>
            </a:r>
            <a:r>
              <a:rPr sz="1350" spc="-90" dirty="0">
                <a:latin typeface="Trebuchet MS"/>
                <a:cs typeface="Trebuchet MS"/>
              </a:rPr>
              <a:t>i</a:t>
            </a:r>
            <a:r>
              <a:rPr sz="1350" spc="-128" dirty="0">
                <a:latin typeface="Trebuchet MS"/>
                <a:cs typeface="Trebuchet MS"/>
              </a:rPr>
              <a:t>f</a:t>
            </a:r>
            <a:r>
              <a:rPr sz="1350" spc="-90" dirty="0">
                <a:latin typeface="Trebuchet MS"/>
                <a:cs typeface="Trebuchet MS"/>
              </a:rPr>
              <a:t>i</a:t>
            </a:r>
            <a:r>
              <a:rPr sz="1350" spc="-64" dirty="0">
                <a:latin typeface="Trebuchet MS"/>
                <a:cs typeface="Trebuchet MS"/>
              </a:rPr>
              <a:t>ca</a:t>
            </a:r>
            <a:r>
              <a:rPr sz="1350" spc="-75" dirty="0">
                <a:latin typeface="Trebuchet MS"/>
                <a:cs typeface="Trebuchet MS"/>
              </a:rPr>
              <a:t>t</a:t>
            </a:r>
            <a:r>
              <a:rPr sz="1350" spc="-90" dirty="0">
                <a:latin typeface="Trebuchet MS"/>
                <a:cs typeface="Trebuchet MS"/>
              </a:rPr>
              <a:t>i</a:t>
            </a:r>
            <a:r>
              <a:rPr sz="1350" spc="-52" dirty="0">
                <a:latin typeface="Trebuchet MS"/>
                <a:cs typeface="Trebuchet MS"/>
              </a:rPr>
              <a:t>o</a:t>
            </a:r>
            <a:r>
              <a:rPr sz="1350" spc="-23" dirty="0">
                <a:latin typeface="Trebuchet MS"/>
                <a:cs typeface="Trebuchet MS"/>
              </a:rPr>
              <a:t>n  </a:t>
            </a:r>
            <a:r>
              <a:rPr sz="1350" spc="-64" dirty="0">
                <a:latin typeface="Trebuchet MS"/>
                <a:cs typeface="Trebuchet MS"/>
              </a:rPr>
              <a:t>network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46851" y="2748650"/>
            <a:ext cx="6334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68" dirty="0">
                <a:latin typeface="Trebuchet MS"/>
                <a:cs typeface="Trebuchet MS"/>
              </a:rPr>
              <a:t>pre-train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81488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412750" y="0"/>
                </a:moveTo>
                <a:lnTo>
                  <a:pt x="412750" y="47625"/>
                </a:lnTo>
                <a:lnTo>
                  <a:pt x="0" y="47625"/>
                </a:lnTo>
                <a:lnTo>
                  <a:pt x="0" y="142875"/>
                </a:lnTo>
                <a:lnTo>
                  <a:pt x="412750" y="142875"/>
                </a:lnTo>
                <a:lnTo>
                  <a:pt x="412750" y="190500"/>
                </a:lnTo>
                <a:lnTo>
                  <a:pt x="508000" y="95250"/>
                </a:lnTo>
                <a:lnTo>
                  <a:pt x="412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281488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0" y="47625"/>
                </a:moveTo>
                <a:lnTo>
                  <a:pt x="412750" y="47625"/>
                </a:lnTo>
                <a:lnTo>
                  <a:pt x="412750" y="0"/>
                </a:lnTo>
                <a:lnTo>
                  <a:pt x="508000" y="95250"/>
                </a:lnTo>
                <a:lnTo>
                  <a:pt x="412750" y="190500"/>
                </a:lnTo>
                <a:lnTo>
                  <a:pt x="412750" y="142875"/>
                </a:lnTo>
                <a:lnTo>
                  <a:pt x="0" y="142875"/>
                </a:lnTo>
                <a:lnTo>
                  <a:pt x="0" y="476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4174677" y="2748650"/>
            <a:ext cx="5910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01" dirty="0">
                <a:latin typeface="Trebuchet MS"/>
                <a:cs typeface="Trebuchet MS"/>
              </a:rPr>
              <a:t>f</a:t>
            </a:r>
            <a:r>
              <a:rPr sz="1350" spc="-94" dirty="0">
                <a:latin typeface="Trebuchet MS"/>
                <a:cs typeface="Trebuchet MS"/>
              </a:rPr>
              <a:t>e</a:t>
            </a:r>
            <a:r>
              <a:rPr sz="1350" spc="-38" dirty="0">
                <a:latin typeface="Trebuchet MS"/>
                <a:cs typeface="Trebuchet MS"/>
              </a:rPr>
              <a:t>a</a:t>
            </a:r>
            <a:r>
              <a:rPr sz="1350" spc="-90" dirty="0">
                <a:latin typeface="Trebuchet MS"/>
                <a:cs typeface="Trebuchet MS"/>
              </a:rPr>
              <a:t>t</a:t>
            </a:r>
            <a:r>
              <a:rPr sz="1350" spc="-68" dirty="0">
                <a:latin typeface="Trebuchet MS"/>
                <a:cs typeface="Trebuchet MS"/>
              </a:rPr>
              <a:t>u</a:t>
            </a:r>
            <a:r>
              <a:rPr sz="1350" spc="-79" dirty="0">
                <a:latin typeface="Trebuchet MS"/>
                <a:cs typeface="Trebuchet MS"/>
              </a:rPr>
              <a:t>r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19" dirty="0">
                <a:latin typeface="Trebuchet MS"/>
                <a:cs typeface="Trebuchet MS"/>
              </a:rPr>
              <a:t>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76812" y="2281238"/>
            <a:ext cx="12573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4976812" y="2281240"/>
            <a:ext cx="1257300" cy="523381"/>
          </a:xfrm>
          <a:prstGeom prst="rect">
            <a:avLst/>
          </a:prstGeom>
          <a:ln w="12700">
            <a:solidFill>
              <a:srgbClr val="70AD47"/>
            </a:solidFill>
          </a:ln>
        </p:spPr>
        <p:txBody>
          <a:bodyPr vert="horz" wrap="square" lIns="0" tIns="111919" rIns="0" bIns="0" rtlCol="0">
            <a:spAutoFit/>
          </a:bodyPr>
          <a:lstStyle/>
          <a:p>
            <a:pPr marL="317638" marR="289064" indent="-38098">
              <a:lnSpc>
                <a:spcPts val="1575"/>
              </a:lnSpc>
              <a:spcBef>
                <a:spcPts val="881"/>
              </a:spcBef>
            </a:pPr>
            <a:r>
              <a:rPr sz="1350" b="1" spc="-56" dirty="0">
                <a:latin typeface="Trebuchet MS"/>
                <a:cs typeface="Trebuchet MS"/>
              </a:rPr>
              <a:t>d</a:t>
            </a:r>
            <a:r>
              <a:rPr sz="1350" b="1" spc="-86" dirty="0">
                <a:latin typeface="Trebuchet MS"/>
                <a:cs typeface="Trebuchet MS"/>
              </a:rPr>
              <a:t>et</a:t>
            </a:r>
            <a:r>
              <a:rPr sz="1350" b="1" spc="-105" dirty="0">
                <a:latin typeface="Trebuchet MS"/>
                <a:cs typeface="Trebuchet MS"/>
              </a:rPr>
              <a:t>e</a:t>
            </a:r>
            <a:r>
              <a:rPr sz="1350" b="1" spc="-94" dirty="0">
                <a:latin typeface="Trebuchet MS"/>
                <a:cs typeface="Trebuchet MS"/>
              </a:rPr>
              <a:t>c</a:t>
            </a:r>
            <a:r>
              <a:rPr sz="1350" b="1" spc="-86" dirty="0">
                <a:latin typeface="Trebuchet MS"/>
                <a:cs typeface="Trebuchet MS"/>
              </a:rPr>
              <a:t>t</a:t>
            </a:r>
            <a:r>
              <a:rPr sz="1350" b="1" spc="-105" dirty="0">
                <a:latin typeface="Trebuchet MS"/>
                <a:cs typeface="Trebuchet MS"/>
              </a:rPr>
              <a:t>i</a:t>
            </a:r>
            <a:r>
              <a:rPr sz="1350" b="1" spc="-19" dirty="0">
                <a:latin typeface="Trebuchet MS"/>
                <a:cs typeface="Trebuchet MS"/>
              </a:rPr>
              <a:t>o</a:t>
            </a:r>
            <a:r>
              <a:rPr sz="1350" b="1" spc="-52" dirty="0">
                <a:latin typeface="Trebuchet MS"/>
                <a:cs typeface="Trebuchet MS"/>
              </a:rPr>
              <a:t>n  </a:t>
            </a:r>
            <a:r>
              <a:rPr sz="1350" b="1" spc="-83" dirty="0">
                <a:latin typeface="Trebuchet MS"/>
                <a:cs typeface="Trebuchet MS"/>
              </a:rPr>
              <a:t>network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81813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412750" y="0"/>
                </a:moveTo>
                <a:lnTo>
                  <a:pt x="412750" y="47625"/>
                </a:lnTo>
                <a:lnTo>
                  <a:pt x="0" y="47625"/>
                </a:lnTo>
                <a:lnTo>
                  <a:pt x="0" y="142875"/>
                </a:lnTo>
                <a:lnTo>
                  <a:pt x="412750" y="142875"/>
                </a:lnTo>
                <a:lnTo>
                  <a:pt x="412750" y="190500"/>
                </a:lnTo>
                <a:lnTo>
                  <a:pt x="508000" y="95250"/>
                </a:lnTo>
                <a:lnTo>
                  <a:pt x="412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6881813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0" y="47625"/>
                </a:moveTo>
                <a:lnTo>
                  <a:pt x="412750" y="47625"/>
                </a:lnTo>
                <a:lnTo>
                  <a:pt x="412750" y="0"/>
                </a:lnTo>
                <a:lnTo>
                  <a:pt x="508000" y="95250"/>
                </a:lnTo>
                <a:lnTo>
                  <a:pt x="412750" y="190500"/>
                </a:lnTo>
                <a:lnTo>
                  <a:pt x="412750" y="142875"/>
                </a:lnTo>
                <a:lnTo>
                  <a:pt x="0" y="142875"/>
                </a:lnTo>
                <a:lnTo>
                  <a:pt x="0" y="476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7005638" y="2224088"/>
            <a:ext cx="133350" cy="209550"/>
          </a:xfrm>
          <a:custGeom>
            <a:avLst/>
            <a:gdLst/>
            <a:ahLst/>
            <a:cxnLst/>
            <a:rect l="l" t="t" r="r" b="b"/>
            <a:pathLst>
              <a:path w="177800" h="279400">
                <a:moveTo>
                  <a:pt x="177800" y="190500"/>
                </a:moveTo>
                <a:lnTo>
                  <a:pt x="0" y="190500"/>
                </a:lnTo>
                <a:lnTo>
                  <a:pt x="88900" y="279400"/>
                </a:lnTo>
                <a:lnTo>
                  <a:pt x="177800" y="190500"/>
                </a:lnTo>
                <a:close/>
              </a:path>
              <a:path w="177800" h="279400">
                <a:moveTo>
                  <a:pt x="133350" y="0"/>
                </a:moveTo>
                <a:lnTo>
                  <a:pt x="44450" y="0"/>
                </a:lnTo>
                <a:lnTo>
                  <a:pt x="44450" y="190500"/>
                </a:lnTo>
                <a:lnTo>
                  <a:pt x="133350" y="190500"/>
                </a:lnTo>
                <a:lnTo>
                  <a:pt x="133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7005638" y="2224088"/>
            <a:ext cx="133350" cy="209550"/>
          </a:xfrm>
          <a:custGeom>
            <a:avLst/>
            <a:gdLst/>
            <a:ahLst/>
            <a:cxnLst/>
            <a:rect l="l" t="t" r="r" b="b"/>
            <a:pathLst>
              <a:path w="177800" h="279400">
                <a:moveTo>
                  <a:pt x="133350" y="0"/>
                </a:moveTo>
                <a:lnTo>
                  <a:pt x="133350" y="190500"/>
                </a:lnTo>
                <a:lnTo>
                  <a:pt x="177800" y="190500"/>
                </a:lnTo>
                <a:lnTo>
                  <a:pt x="88900" y="279400"/>
                </a:lnTo>
                <a:lnTo>
                  <a:pt x="0" y="190500"/>
                </a:lnTo>
                <a:lnTo>
                  <a:pt x="44450" y="190500"/>
                </a:lnTo>
                <a:lnTo>
                  <a:pt x="44450" y="0"/>
                </a:lnTo>
                <a:lnTo>
                  <a:pt x="13335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6538913" y="1471615"/>
            <a:ext cx="1066800" cy="529632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18110" rIns="0" bIns="0" rtlCol="0">
            <a:spAutoFit/>
          </a:bodyPr>
          <a:lstStyle/>
          <a:p>
            <a:pPr marL="366687" marR="204297" indent="-171438">
              <a:lnSpc>
                <a:spcPts val="1575"/>
              </a:lnSpc>
              <a:spcBef>
                <a:spcPts val="930"/>
              </a:spcBef>
            </a:pPr>
            <a:r>
              <a:rPr sz="1350" spc="-94" dirty="0">
                <a:latin typeface="Trebuchet MS"/>
                <a:cs typeface="Trebuchet MS"/>
              </a:rPr>
              <a:t>d</a:t>
            </a:r>
            <a:r>
              <a:rPr sz="1350" spc="-56" dirty="0">
                <a:latin typeface="Trebuchet MS"/>
                <a:cs typeface="Trebuchet MS"/>
              </a:rPr>
              <a:t>e</a:t>
            </a:r>
            <a:r>
              <a:rPr sz="1350" spc="-90" dirty="0">
                <a:latin typeface="Trebuchet MS"/>
                <a:cs typeface="Trebuchet MS"/>
              </a:rPr>
              <a:t>t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75" dirty="0">
                <a:latin typeface="Trebuchet MS"/>
                <a:cs typeface="Trebuchet MS"/>
              </a:rPr>
              <a:t>c</a:t>
            </a:r>
            <a:r>
              <a:rPr sz="1350" spc="-90" dirty="0">
                <a:latin typeface="Trebuchet MS"/>
                <a:cs typeface="Trebuchet MS"/>
              </a:rPr>
              <a:t>ti</a:t>
            </a:r>
            <a:r>
              <a:rPr sz="1350" spc="-52" dirty="0">
                <a:latin typeface="Trebuchet MS"/>
                <a:cs typeface="Trebuchet MS"/>
              </a:rPr>
              <a:t>o</a:t>
            </a:r>
            <a:r>
              <a:rPr sz="1350" spc="-23" dirty="0">
                <a:latin typeface="Trebuchet MS"/>
                <a:cs typeface="Trebuchet MS"/>
              </a:rPr>
              <a:t>n  </a:t>
            </a:r>
            <a:r>
              <a:rPr sz="1350" spc="-68" dirty="0">
                <a:latin typeface="Trebuchet MS"/>
                <a:cs typeface="Trebuchet MS"/>
              </a:rPr>
              <a:t>data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39966" y="2748650"/>
            <a:ext cx="64770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31" dirty="0">
                <a:latin typeface="Trebuchet MS"/>
                <a:cs typeface="Trebuchet MS"/>
              </a:rPr>
              <a:t>f</a:t>
            </a:r>
            <a:r>
              <a:rPr sz="1350" spc="-83" dirty="0">
                <a:latin typeface="Trebuchet MS"/>
                <a:cs typeface="Trebuchet MS"/>
              </a:rPr>
              <a:t>i</a:t>
            </a:r>
            <a:r>
              <a:rPr sz="1350" spc="-68" dirty="0">
                <a:latin typeface="Trebuchet MS"/>
                <a:cs typeface="Trebuchet MS"/>
              </a:rPr>
              <a:t>ne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52" dirty="0">
                <a:latin typeface="Trebuchet MS"/>
                <a:cs typeface="Trebuchet MS"/>
              </a:rPr>
              <a:t>t</a:t>
            </a:r>
            <a:r>
              <a:rPr sz="1350" spc="-101" dirty="0">
                <a:latin typeface="Trebuchet MS"/>
                <a:cs typeface="Trebuchet MS"/>
              </a:rPr>
              <a:t>u</a:t>
            </a:r>
            <a:r>
              <a:rPr sz="1350" spc="-68" dirty="0">
                <a:latin typeface="Trebuchet MS"/>
                <a:cs typeface="Trebuchet MS"/>
              </a:rPr>
              <a:t>ne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57587" y="3367088"/>
            <a:ext cx="190500" cy="1009650"/>
          </a:xfrm>
          <a:custGeom>
            <a:avLst/>
            <a:gdLst/>
            <a:ahLst/>
            <a:cxnLst/>
            <a:rect l="l" t="t" r="r" b="b"/>
            <a:pathLst>
              <a:path w="254000" h="1346200">
                <a:moveTo>
                  <a:pt x="254000" y="1346200"/>
                </a:moveTo>
                <a:lnTo>
                  <a:pt x="204566" y="1336427"/>
                </a:lnTo>
                <a:lnTo>
                  <a:pt x="164197" y="1309776"/>
                </a:lnTo>
                <a:lnTo>
                  <a:pt x="136980" y="1270250"/>
                </a:lnTo>
                <a:lnTo>
                  <a:pt x="127000" y="1221850"/>
                </a:lnTo>
                <a:lnTo>
                  <a:pt x="127000" y="797453"/>
                </a:lnTo>
                <a:lnTo>
                  <a:pt x="117019" y="749049"/>
                </a:lnTo>
                <a:lnTo>
                  <a:pt x="89802" y="709522"/>
                </a:lnTo>
                <a:lnTo>
                  <a:pt x="49434" y="682872"/>
                </a:lnTo>
                <a:lnTo>
                  <a:pt x="0" y="673100"/>
                </a:lnTo>
                <a:lnTo>
                  <a:pt x="49434" y="663328"/>
                </a:lnTo>
                <a:lnTo>
                  <a:pt x="89802" y="636678"/>
                </a:lnTo>
                <a:lnTo>
                  <a:pt x="117019" y="597151"/>
                </a:lnTo>
                <a:lnTo>
                  <a:pt x="127000" y="548747"/>
                </a:lnTo>
                <a:lnTo>
                  <a:pt x="127000" y="124353"/>
                </a:lnTo>
                <a:lnTo>
                  <a:pt x="136980" y="75949"/>
                </a:lnTo>
                <a:lnTo>
                  <a:pt x="164197" y="36422"/>
                </a:lnTo>
                <a:lnTo>
                  <a:pt x="204566" y="9772"/>
                </a:lnTo>
                <a:lnTo>
                  <a:pt x="254000" y="0"/>
                </a:lnTo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3081337" y="3138488"/>
            <a:ext cx="371475" cy="819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3081337" y="3138487"/>
            <a:ext cx="371475" cy="819150"/>
          </a:xfrm>
          <a:custGeom>
            <a:avLst/>
            <a:gdLst/>
            <a:ahLst/>
            <a:cxnLst/>
            <a:rect l="l" t="t" r="r" b="b"/>
            <a:pathLst>
              <a:path w="495300" h="1092200">
                <a:moveTo>
                  <a:pt x="0" y="0"/>
                </a:moveTo>
                <a:lnTo>
                  <a:pt x="0" y="813595"/>
                </a:lnTo>
                <a:lnTo>
                  <a:pt x="5723" y="863281"/>
                </a:lnTo>
                <a:lnTo>
                  <a:pt x="22025" y="908891"/>
                </a:lnTo>
                <a:lnTo>
                  <a:pt x="47605" y="949125"/>
                </a:lnTo>
                <a:lnTo>
                  <a:pt x="81163" y="982683"/>
                </a:lnTo>
                <a:lnTo>
                  <a:pt x="121397" y="1008263"/>
                </a:lnTo>
                <a:lnTo>
                  <a:pt x="167008" y="1024565"/>
                </a:lnTo>
                <a:lnTo>
                  <a:pt x="216694" y="1030288"/>
                </a:lnTo>
                <a:lnTo>
                  <a:pt x="371475" y="1030287"/>
                </a:lnTo>
                <a:lnTo>
                  <a:pt x="371475" y="1092200"/>
                </a:lnTo>
                <a:lnTo>
                  <a:pt x="495300" y="968376"/>
                </a:lnTo>
                <a:lnTo>
                  <a:pt x="371475" y="844550"/>
                </a:lnTo>
                <a:lnTo>
                  <a:pt x="371475" y="906463"/>
                </a:lnTo>
                <a:lnTo>
                  <a:pt x="216694" y="906463"/>
                </a:lnTo>
                <a:lnTo>
                  <a:pt x="151026" y="879262"/>
                </a:lnTo>
                <a:lnTo>
                  <a:pt x="123826" y="813595"/>
                </a:lnTo>
                <a:lnTo>
                  <a:pt x="123825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6453188" y="3367088"/>
            <a:ext cx="190500" cy="1009650"/>
          </a:xfrm>
          <a:custGeom>
            <a:avLst/>
            <a:gdLst/>
            <a:ahLst/>
            <a:cxnLst/>
            <a:rect l="l" t="t" r="r" b="b"/>
            <a:pathLst>
              <a:path w="254000" h="1346200">
                <a:moveTo>
                  <a:pt x="254000" y="1346200"/>
                </a:moveTo>
                <a:lnTo>
                  <a:pt x="204566" y="1336427"/>
                </a:lnTo>
                <a:lnTo>
                  <a:pt x="164197" y="1309776"/>
                </a:lnTo>
                <a:lnTo>
                  <a:pt x="136980" y="1270250"/>
                </a:lnTo>
                <a:lnTo>
                  <a:pt x="127000" y="1221850"/>
                </a:lnTo>
                <a:lnTo>
                  <a:pt x="127000" y="797453"/>
                </a:lnTo>
                <a:lnTo>
                  <a:pt x="117019" y="749049"/>
                </a:lnTo>
                <a:lnTo>
                  <a:pt x="89802" y="709522"/>
                </a:lnTo>
                <a:lnTo>
                  <a:pt x="49434" y="682872"/>
                </a:lnTo>
                <a:lnTo>
                  <a:pt x="0" y="673100"/>
                </a:lnTo>
                <a:lnTo>
                  <a:pt x="49434" y="663328"/>
                </a:lnTo>
                <a:lnTo>
                  <a:pt x="89802" y="636678"/>
                </a:lnTo>
                <a:lnTo>
                  <a:pt x="117019" y="597151"/>
                </a:lnTo>
                <a:lnTo>
                  <a:pt x="127000" y="548747"/>
                </a:lnTo>
                <a:lnTo>
                  <a:pt x="127000" y="124353"/>
                </a:lnTo>
                <a:lnTo>
                  <a:pt x="136980" y="75949"/>
                </a:lnTo>
                <a:lnTo>
                  <a:pt x="164197" y="36422"/>
                </a:lnTo>
                <a:lnTo>
                  <a:pt x="204566" y="9772"/>
                </a:lnTo>
                <a:lnTo>
                  <a:pt x="254000" y="0"/>
                </a:lnTo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5986462" y="3138488"/>
            <a:ext cx="371475" cy="819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986462" y="3138487"/>
            <a:ext cx="371475" cy="819150"/>
          </a:xfrm>
          <a:custGeom>
            <a:avLst/>
            <a:gdLst/>
            <a:ahLst/>
            <a:cxnLst/>
            <a:rect l="l" t="t" r="r" b="b"/>
            <a:pathLst>
              <a:path w="495300" h="1092200">
                <a:moveTo>
                  <a:pt x="0" y="0"/>
                </a:moveTo>
                <a:lnTo>
                  <a:pt x="0" y="813595"/>
                </a:lnTo>
                <a:lnTo>
                  <a:pt x="5723" y="863281"/>
                </a:lnTo>
                <a:lnTo>
                  <a:pt x="22025" y="908891"/>
                </a:lnTo>
                <a:lnTo>
                  <a:pt x="47605" y="949125"/>
                </a:lnTo>
                <a:lnTo>
                  <a:pt x="81163" y="982683"/>
                </a:lnTo>
                <a:lnTo>
                  <a:pt x="121397" y="1008263"/>
                </a:lnTo>
                <a:lnTo>
                  <a:pt x="167008" y="1024565"/>
                </a:lnTo>
                <a:lnTo>
                  <a:pt x="216694" y="1030288"/>
                </a:lnTo>
                <a:lnTo>
                  <a:pt x="371475" y="1030287"/>
                </a:lnTo>
                <a:lnTo>
                  <a:pt x="371475" y="1092200"/>
                </a:lnTo>
                <a:lnTo>
                  <a:pt x="495300" y="968376"/>
                </a:lnTo>
                <a:lnTo>
                  <a:pt x="371475" y="844550"/>
                </a:lnTo>
                <a:lnTo>
                  <a:pt x="371475" y="906463"/>
                </a:lnTo>
                <a:lnTo>
                  <a:pt x="216694" y="906463"/>
                </a:lnTo>
                <a:lnTo>
                  <a:pt x="151026" y="879262"/>
                </a:lnTo>
                <a:lnTo>
                  <a:pt x="123826" y="813595"/>
                </a:lnTo>
                <a:lnTo>
                  <a:pt x="123825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/>
          <p:nvPr/>
        </p:nvSpPr>
        <p:spPr>
          <a:xfrm>
            <a:off x="6779383" y="3221137"/>
            <a:ext cx="1168241" cy="124585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8585" indent="-219060">
              <a:lnSpc>
                <a:spcPts val="1598"/>
              </a:lnSpc>
              <a:spcBef>
                <a:spcPts val="75"/>
              </a:spcBef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23" dirty="0">
                <a:latin typeface="Trebuchet MS"/>
                <a:cs typeface="Trebuchet MS"/>
              </a:rPr>
              <a:t>R-CNN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lnSpc>
                <a:spcPts val="1598"/>
              </a:lnSpc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64" dirty="0">
                <a:latin typeface="Trebuchet MS"/>
                <a:cs typeface="Trebuchet MS"/>
              </a:rPr>
              <a:t>Fast</a:t>
            </a:r>
            <a:r>
              <a:rPr sz="1350" spc="-248" dirty="0">
                <a:latin typeface="Trebuchet MS"/>
                <a:cs typeface="Trebuchet MS"/>
              </a:rPr>
              <a:t> </a:t>
            </a:r>
            <a:r>
              <a:rPr sz="1350" spc="-23" dirty="0">
                <a:latin typeface="Trebuchet MS"/>
                <a:cs typeface="Trebuchet MS"/>
              </a:rPr>
              <a:t>R-CNN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spcBef>
                <a:spcPts val="30"/>
              </a:spcBef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64" dirty="0">
                <a:latin typeface="Trebuchet MS"/>
                <a:cs typeface="Trebuchet MS"/>
              </a:rPr>
              <a:t>Faster</a:t>
            </a:r>
            <a:r>
              <a:rPr sz="1350" spc="-259" dirty="0">
                <a:latin typeface="Trebuchet MS"/>
                <a:cs typeface="Trebuchet MS"/>
              </a:rPr>
              <a:t> </a:t>
            </a:r>
            <a:r>
              <a:rPr sz="1350" spc="-23" dirty="0">
                <a:latin typeface="Trebuchet MS"/>
                <a:cs typeface="Trebuchet MS"/>
              </a:rPr>
              <a:t>R-CNN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lnSpc>
                <a:spcPts val="1598"/>
              </a:lnSpc>
              <a:spcBef>
                <a:spcPts val="30"/>
              </a:spcBef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41" dirty="0">
                <a:latin typeface="Trebuchet MS"/>
                <a:cs typeface="Trebuchet MS"/>
              </a:rPr>
              <a:t>MultiBox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lnSpc>
                <a:spcPts val="1598"/>
              </a:lnSpc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41" dirty="0">
                <a:latin typeface="Trebuchet MS"/>
                <a:cs typeface="Trebuchet MS"/>
              </a:rPr>
              <a:t>SSD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spcBef>
                <a:spcPts val="30"/>
              </a:spcBef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60" dirty="0">
                <a:latin typeface="Trebuchet MS"/>
                <a:cs typeface="Trebuchet MS"/>
              </a:rPr>
              <a:t>…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43019" y="3325007"/>
            <a:ext cx="1584484" cy="17602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64805" indent="-219060">
              <a:lnSpc>
                <a:spcPts val="1598"/>
              </a:lnSpc>
              <a:spcBef>
                <a:spcPts val="75"/>
              </a:spcBef>
              <a:buFont typeface="Arial"/>
              <a:buChar char="•"/>
              <a:tabLst>
                <a:tab pos="764805" algn="l"/>
                <a:tab pos="765280" algn="l"/>
              </a:tabLst>
            </a:pPr>
            <a:r>
              <a:rPr sz="1350" spc="-60" dirty="0">
                <a:latin typeface="Trebuchet MS"/>
                <a:cs typeface="Trebuchet MS"/>
              </a:rPr>
              <a:t>AlexNet</a:t>
            </a:r>
            <a:endParaRPr sz="1350">
              <a:latin typeface="Trebuchet MS"/>
              <a:cs typeface="Trebuchet MS"/>
            </a:endParaRPr>
          </a:p>
          <a:p>
            <a:pPr marL="764805" indent="-219060">
              <a:lnSpc>
                <a:spcPts val="1598"/>
              </a:lnSpc>
              <a:buFont typeface="Arial"/>
              <a:buChar char="•"/>
              <a:tabLst>
                <a:tab pos="764805" algn="l"/>
                <a:tab pos="765280" algn="l"/>
              </a:tabLst>
            </a:pPr>
            <a:r>
              <a:rPr sz="1350" spc="-60" dirty="0">
                <a:latin typeface="Trebuchet MS"/>
                <a:cs typeface="Trebuchet MS"/>
              </a:rPr>
              <a:t>VGG-16</a:t>
            </a:r>
            <a:endParaRPr sz="1350">
              <a:latin typeface="Trebuchet MS"/>
              <a:cs typeface="Trebuchet MS"/>
            </a:endParaRPr>
          </a:p>
          <a:p>
            <a:pPr marL="764805" indent="-219060">
              <a:spcBef>
                <a:spcPts val="30"/>
              </a:spcBef>
              <a:buFont typeface="Arial"/>
              <a:buChar char="•"/>
              <a:tabLst>
                <a:tab pos="764805" algn="l"/>
                <a:tab pos="765280" algn="l"/>
              </a:tabLst>
            </a:pPr>
            <a:r>
              <a:rPr sz="1350" spc="-64" dirty="0">
                <a:latin typeface="Trebuchet MS"/>
                <a:cs typeface="Trebuchet MS"/>
              </a:rPr>
              <a:t>GoogleNet</a:t>
            </a:r>
            <a:endParaRPr sz="1350">
              <a:latin typeface="Trebuchet MS"/>
              <a:cs typeface="Trebuchet MS"/>
            </a:endParaRPr>
          </a:p>
          <a:p>
            <a:pPr marL="764805" indent="-219060">
              <a:lnSpc>
                <a:spcPts val="1598"/>
              </a:lnSpc>
              <a:spcBef>
                <a:spcPts val="30"/>
              </a:spcBef>
              <a:buFont typeface="Arial"/>
              <a:buChar char="•"/>
              <a:tabLst>
                <a:tab pos="764805" algn="l"/>
                <a:tab pos="765280" algn="l"/>
              </a:tabLst>
            </a:pPr>
            <a:r>
              <a:rPr sz="1350" spc="-49" dirty="0">
                <a:latin typeface="Trebuchet MS"/>
                <a:cs typeface="Trebuchet MS"/>
              </a:rPr>
              <a:t>ResNet-101</a:t>
            </a:r>
            <a:endParaRPr sz="1350">
              <a:latin typeface="Trebuchet MS"/>
              <a:cs typeface="Trebuchet MS"/>
            </a:endParaRPr>
          </a:p>
          <a:p>
            <a:pPr marL="218584" marR="149056" indent="-218584">
              <a:lnSpc>
                <a:spcPts val="1598"/>
              </a:lnSpc>
              <a:buFont typeface="Arial"/>
              <a:buChar char="•"/>
              <a:tabLst>
                <a:tab pos="218584" algn="l"/>
                <a:tab pos="765280" algn="l"/>
              </a:tabLst>
            </a:pPr>
            <a:r>
              <a:rPr sz="1350" spc="-60" dirty="0">
                <a:latin typeface="Trebuchet MS"/>
                <a:cs typeface="Trebuchet MS"/>
              </a:rPr>
              <a:t>…</a:t>
            </a:r>
            <a:endParaRPr sz="1350">
              <a:latin typeface="Trebuchet MS"/>
              <a:cs typeface="Trebuchet MS"/>
            </a:endParaRPr>
          </a:p>
          <a:p>
            <a:pPr marL="57146" marR="720517" indent="-47622">
              <a:lnSpc>
                <a:spcPct val="100699"/>
              </a:lnSpc>
              <a:spcBef>
                <a:spcPts val="1379"/>
              </a:spcBef>
            </a:pPr>
            <a:r>
              <a:rPr spc="-128" dirty="0">
                <a:latin typeface="Trebuchet MS"/>
                <a:cs typeface="Trebuchet MS"/>
              </a:rPr>
              <a:t>“</a:t>
            </a:r>
            <a:r>
              <a:rPr spc="-105" dirty="0">
                <a:latin typeface="Trebuchet MS"/>
                <a:cs typeface="Trebuchet MS"/>
              </a:rPr>
              <a:t>p</a:t>
            </a:r>
            <a:r>
              <a:rPr spc="-86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u</a:t>
            </a:r>
            <a:r>
              <a:rPr spc="-79" dirty="0">
                <a:latin typeface="Trebuchet MS"/>
                <a:cs typeface="Trebuchet MS"/>
              </a:rPr>
              <a:t>g</a:t>
            </a:r>
            <a:r>
              <a:rPr spc="-139" dirty="0">
                <a:latin typeface="Trebuchet MS"/>
                <a:cs typeface="Trebuchet MS"/>
              </a:rPr>
              <a:t>-</a:t>
            </a:r>
            <a:r>
              <a:rPr spc="-15" dirty="0">
                <a:latin typeface="Trebuchet MS"/>
                <a:cs typeface="Trebuchet MS"/>
              </a:rPr>
              <a:t>i</a:t>
            </a:r>
            <a:r>
              <a:rPr spc="-68" dirty="0">
                <a:latin typeface="Trebuchet MS"/>
                <a:cs typeface="Trebuchet MS"/>
              </a:rPr>
              <a:t>n</a:t>
            </a:r>
            <a:r>
              <a:rPr spc="-139" dirty="0">
                <a:latin typeface="Trebuchet MS"/>
                <a:cs typeface="Trebuchet MS"/>
              </a:rPr>
              <a:t>”  </a:t>
            </a:r>
            <a:r>
              <a:rPr spc="-97" dirty="0">
                <a:latin typeface="Trebuchet MS"/>
                <a:cs typeface="Trebuchet MS"/>
              </a:rPr>
              <a:t>features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23480" y="4738042"/>
            <a:ext cx="90868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79" dirty="0">
                <a:latin typeface="Trebuchet MS"/>
                <a:cs typeface="Trebuchet MS"/>
              </a:rPr>
              <a:t>detectors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919662" y="4833938"/>
            <a:ext cx="1200150" cy="2000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4919662" y="4833938"/>
            <a:ext cx="1200150" cy="200025"/>
          </a:xfrm>
          <a:custGeom>
            <a:avLst/>
            <a:gdLst/>
            <a:ahLst/>
            <a:cxnLst/>
            <a:rect l="l" t="t" r="r" b="b"/>
            <a:pathLst>
              <a:path w="1600200" h="266700">
                <a:moveTo>
                  <a:pt x="0" y="133350"/>
                </a:moveTo>
                <a:lnTo>
                  <a:pt x="133350" y="0"/>
                </a:lnTo>
                <a:lnTo>
                  <a:pt x="133350" y="66675"/>
                </a:lnTo>
                <a:lnTo>
                  <a:pt x="1466850" y="66675"/>
                </a:lnTo>
                <a:lnTo>
                  <a:pt x="1466850" y="0"/>
                </a:lnTo>
                <a:lnTo>
                  <a:pt x="1600200" y="133350"/>
                </a:lnTo>
                <a:lnTo>
                  <a:pt x="1466850" y="266700"/>
                </a:lnTo>
                <a:lnTo>
                  <a:pt x="1466850" y="200025"/>
                </a:lnTo>
                <a:lnTo>
                  <a:pt x="133350" y="200025"/>
                </a:lnTo>
                <a:lnTo>
                  <a:pt x="133350" y="266700"/>
                </a:lnTo>
                <a:lnTo>
                  <a:pt x="0" y="133350"/>
                </a:lnTo>
                <a:close/>
              </a:path>
            </a:pathLst>
          </a:custGeom>
          <a:ln w="1270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4923453" y="4403354"/>
            <a:ext cx="1176338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1438" marR="3810" indent="-161913">
              <a:spcBef>
                <a:spcPts val="75"/>
              </a:spcBef>
            </a:pPr>
            <a:r>
              <a:rPr sz="1500" spc="-11" dirty="0">
                <a:latin typeface="Trebuchet MS"/>
                <a:cs typeface="Trebuchet MS"/>
              </a:rPr>
              <a:t>i</a:t>
            </a:r>
            <a:r>
              <a:rPr sz="1500" spc="-45" dirty="0">
                <a:latin typeface="Trebuchet MS"/>
                <a:cs typeface="Trebuchet MS"/>
              </a:rPr>
              <a:t>n</a:t>
            </a:r>
            <a:r>
              <a:rPr sz="1500" spc="-15" dirty="0">
                <a:latin typeface="Trebuchet MS"/>
                <a:cs typeface="Trebuchet MS"/>
              </a:rPr>
              <a:t>d</a:t>
            </a:r>
            <a:r>
              <a:rPr sz="1500" spc="-75" dirty="0">
                <a:latin typeface="Trebuchet MS"/>
                <a:cs typeface="Trebuchet MS"/>
              </a:rPr>
              <a:t>e</a:t>
            </a:r>
            <a:r>
              <a:rPr sz="1500" spc="-15" dirty="0">
                <a:latin typeface="Trebuchet MS"/>
                <a:cs typeface="Trebuchet MS"/>
              </a:rPr>
              <a:t>p</a:t>
            </a:r>
            <a:r>
              <a:rPr sz="1500" spc="-75" dirty="0">
                <a:latin typeface="Trebuchet MS"/>
                <a:cs typeface="Trebuchet MS"/>
              </a:rPr>
              <a:t>e</a:t>
            </a:r>
            <a:r>
              <a:rPr sz="1500" dirty="0">
                <a:latin typeface="Trebuchet MS"/>
                <a:cs typeface="Trebuchet MS"/>
              </a:rPr>
              <a:t>n</a:t>
            </a:r>
            <a:r>
              <a:rPr sz="1500" spc="-15" dirty="0">
                <a:latin typeface="Trebuchet MS"/>
                <a:cs typeface="Trebuchet MS"/>
              </a:rPr>
              <a:t>d</a:t>
            </a:r>
            <a:r>
              <a:rPr sz="1500" spc="-75" dirty="0">
                <a:latin typeface="Trebuchet MS"/>
                <a:cs typeface="Trebuchet MS"/>
              </a:rPr>
              <a:t>en</a:t>
            </a:r>
            <a:r>
              <a:rPr sz="1500" spc="-71" dirty="0">
                <a:latin typeface="Trebuchet MS"/>
                <a:cs typeface="Trebuchet MS"/>
              </a:rPr>
              <a:t>t</a:t>
            </a:r>
            <a:r>
              <a:rPr sz="1500" spc="-41" dirty="0">
                <a:latin typeface="Trebuchet MS"/>
                <a:cs typeface="Trebuchet MS"/>
              </a:rPr>
              <a:t>ly  </a:t>
            </a:r>
            <a:r>
              <a:rPr sz="1500" spc="-45" dirty="0">
                <a:latin typeface="Trebuchet MS"/>
                <a:cs typeface="Trebuchet MS"/>
              </a:rPr>
              <a:t>developed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6" name="object 47">
            <a:extLst>
              <a:ext uri="{FF2B5EF4-FFF2-40B4-BE49-F238E27FC236}">
                <a16:creationId xmlns:a16="http://schemas.microsoft.com/office/drawing/2014/main" id="{275AD92A-48FA-E34E-BF96-F313AAD689C4}"/>
              </a:ext>
            </a:extLst>
          </p:cNvPr>
          <p:cNvSpPr txBox="1"/>
          <p:nvPr/>
        </p:nvSpPr>
        <p:spPr>
          <a:xfrm>
            <a:off x="152400" y="6553200"/>
            <a:ext cx="810148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lang="en-US"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Slide by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25116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2076" y="791004"/>
            <a:ext cx="4870132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pc="-203" dirty="0"/>
              <a:t>Faster R-CNN w Resnet</a:t>
            </a:r>
            <a:endParaRPr spc="-153" dirty="0"/>
          </a:p>
        </p:txBody>
      </p:sp>
      <p:sp>
        <p:nvSpPr>
          <p:cNvPr id="3" name="object 3"/>
          <p:cNvSpPr txBox="1"/>
          <p:nvPr/>
        </p:nvSpPr>
        <p:spPr>
          <a:xfrm>
            <a:off x="702075" y="1722815"/>
            <a:ext cx="415671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62" indent="-171438">
              <a:spcBef>
                <a:spcPts val="75"/>
              </a:spcBef>
              <a:buFont typeface="Arial"/>
              <a:buChar char="•"/>
              <a:tabLst>
                <a:tab pos="180962" algn="l"/>
              </a:tabLst>
            </a:pPr>
            <a:r>
              <a:rPr sz="2400" spc="-97" dirty="0">
                <a:latin typeface="Trebuchet MS"/>
                <a:cs typeface="Trebuchet MS"/>
              </a:rPr>
              <a:t>Simply </a:t>
            </a:r>
            <a:r>
              <a:rPr sz="2400" spc="-139" dirty="0">
                <a:latin typeface="Trebuchet MS"/>
                <a:cs typeface="Trebuchet MS"/>
              </a:rPr>
              <a:t>“Faster </a:t>
            </a:r>
            <a:r>
              <a:rPr sz="2400" spc="-75" dirty="0">
                <a:latin typeface="Trebuchet MS"/>
                <a:cs typeface="Trebuchet MS"/>
              </a:rPr>
              <a:t>R-CNN </a:t>
            </a:r>
            <a:r>
              <a:rPr sz="2400" spc="-64" dirty="0">
                <a:latin typeface="Trebuchet MS"/>
                <a:cs typeface="Trebuchet MS"/>
              </a:rPr>
              <a:t>+</a:t>
            </a:r>
            <a:r>
              <a:rPr sz="2400" spc="-540" dirty="0">
                <a:latin typeface="Trebuchet MS"/>
                <a:cs typeface="Trebuchet MS"/>
              </a:rPr>
              <a:t> </a:t>
            </a:r>
            <a:r>
              <a:rPr sz="2400" spc="-101" dirty="0">
                <a:latin typeface="Trebuchet MS"/>
                <a:cs typeface="Trebuchet MS"/>
              </a:rPr>
              <a:t>ResNet”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24735" y="4178030"/>
            <a:ext cx="2670362" cy="825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6653296" y="4773060"/>
            <a:ext cx="353378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050" b="1" spc="-109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050" b="1" spc="-38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050" b="1" spc="-4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050" b="1" spc="-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15134" y="3795930"/>
            <a:ext cx="1538287" cy="928688"/>
          </a:xfrm>
          <a:custGeom>
            <a:avLst/>
            <a:gdLst/>
            <a:ahLst/>
            <a:cxnLst/>
            <a:rect l="l" t="t" r="r" b="b"/>
            <a:pathLst>
              <a:path w="2051050" h="1238250">
                <a:moveTo>
                  <a:pt x="0" y="0"/>
                </a:moveTo>
                <a:lnTo>
                  <a:pt x="2051050" y="0"/>
                </a:lnTo>
                <a:lnTo>
                  <a:pt x="2051050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7653422" y="3486368"/>
            <a:ext cx="309562" cy="1238250"/>
          </a:xfrm>
          <a:custGeom>
            <a:avLst/>
            <a:gdLst/>
            <a:ahLst/>
            <a:cxnLst/>
            <a:rect l="l" t="t" r="r" b="b"/>
            <a:pathLst>
              <a:path w="412750" h="1651000">
                <a:moveTo>
                  <a:pt x="412750" y="0"/>
                </a:moveTo>
                <a:lnTo>
                  <a:pt x="0" y="412750"/>
                </a:lnTo>
                <a:lnTo>
                  <a:pt x="0" y="1651000"/>
                </a:lnTo>
                <a:lnTo>
                  <a:pt x="412750" y="1238250"/>
                </a:lnTo>
                <a:lnTo>
                  <a:pt x="41275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6115134" y="3486368"/>
            <a:ext cx="1847850" cy="309562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2463800" y="0"/>
                </a:moveTo>
                <a:lnTo>
                  <a:pt x="412750" y="0"/>
                </a:lnTo>
                <a:lnTo>
                  <a:pt x="0" y="412750"/>
                </a:lnTo>
                <a:lnTo>
                  <a:pt x="2051050" y="412750"/>
                </a:lnTo>
                <a:lnTo>
                  <a:pt x="246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6115134" y="3486368"/>
            <a:ext cx="1847850" cy="1238250"/>
          </a:xfrm>
          <a:custGeom>
            <a:avLst/>
            <a:gdLst/>
            <a:ahLst/>
            <a:cxnLst/>
            <a:rect l="l" t="t" r="r" b="b"/>
            <a:pathLst>
              <a:path w="2463800" h="1651000">
                <a:moveTo>
                  <a:pt x="0" y="412751"/>
                </a:moveTo>
                <a:lnTo>
                  <a:pt x="412751" y="0"/>
                </a:lnTo>
                <a:lnTo>
                  <a:pt x="2463801" y="0"/>
                </a:lnTo>
                <a:lnTo>
                  <a:pt x="2463801" y="1238250"/>
                </a:lnTo>
                <a:lnTo>
                  <a:pt x="2051051" y="1651000"/>
                </a:lnTo>
                <a:lnTo>
                  <a:pt x="0" y="1651000"/>
                </a:lnTo>
                <a:lnTo>
                  <a:pt x="0" y="41275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6115134" y="3486368"/>
            <a:ext cx="1847850" cy="309562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0" y="412751"/>
                </a:moveTo>
                <a:lnTo>
                  <a:pt x="2051051" y="412751"/>
                </a:lnTo>
                <a:lnTo>
                  <a:pt x="2463801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7653422" y="3795931"/>
            <a:ext cx="0" cy="928688"/>
          </a:xfrm>
          <a:custGeom>
            <a:avLst/>
            <a:gdLst/>
            <a:ahLst/>
            <a:cxnLst/>
            <a:rect l="l" t="t" r="r" b="b"/>
            <a:pathLst>
              <a:path h="1238250">
                <a:moveTo>
                  <a:pt x="0" y="0"/>
                </a:moveTo>
                <a:lnTo>
                  <a:pt x="0" y="1238249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6688833" y="4124850"/>
            <a:ext cx="37052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3" dirty="0">
                <a:latin typeface="Trebuchet MS"/>
                <a:cs typeface="Trebuchet MS"/>
              </a:rPr>
              <a:t>C</a:t>
            </a:r>
            <a:r>
              <a:rPr sz="1500" spc="-41" dirty="0">
                <a:latin typeface="Trebuchet MS"/>
                <a:cs typeface="Trebuchet MS"/>
              </a:rPr>
              <a:t>N</a:t>
            </a:r>
            <a:r>
              <a:rPr sz="1500" spc="7" dirty="0">
                <a:latin typeface="Trebuchet MS"/>
                <a:cs typeface="Trebuchet MS"/>
              </a:rPr>
              <a:t>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53333" y="3419693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6953333" y="3419693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6215146" y="2833906"/>
            <a:ext cx="1885950" cy="590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6205621" y="2824380"/>
            <a:ext cx="1905000" cy="600075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3" y="0"/>
                </a:lnTo>
                <a:lnTo>
                  <a:pt x="0" y="800100"/>
                </a:lnTo>
                <a:lnTo>
                  <a:pt x="1846668" y="800100"/>
                </a:lnTo>
                <a:lnTo>
                  <a:pt x="1859589" y="785190"/>
                </a:lnTo>
                <a:lnTo>
                  <a:pt x="43027" y="785190"/>
                </a:lnTo>
                <a:lnTo>
                  <a:pt x="708215" y="14909"/>
                </a:lnTo>
                <a:lnTo>
                  <a:pt x="2527079" y="14909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79" y="14909"/>
                </a:moveTo>
                <a:lnTo>
                  <a:pt x="2496972" y="14909"/>
                </a:lnTo>
                <a:lnTo>
                  <a:pt x="1831784" y="785190"/>
                </a:lnTo>
                <a:lnTo>
                  <a:pt x="1859589" y="785190"/>
                </a:lnTo>
                <a:lnTo>
                  <a:pt x="2527079" y="14909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7739174" y="3195094"/>
            <a:ext cx="97631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60" dirty="0">
                <a:latin typeface="Trebuchet MS"/>
                <a:cs typeface="Trebuchet MS"/>
              </a:rPr>
              <a:t>feature</a:t>
            </a:r>
            <a:r>
              <a:rPr sz="1500" spc="-277" dirty="0">
                <a:latin typeface="Trebuchet MS"/>
                <a:cs typeface="Trebuchet MS"/>
              </a:rPr>
              <a:t> </a:t>
            </a:r>
            <a:r>
              <a:rPr sz="1500" spc="-45" dirty="0">
                <a:latin typeface="Trebuchet MS"/>
                <a:cs typeface="Trebuchet MS"/>
              </a:rPr>
              <a:t>map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654229" y="2671657"/>
            <a:ext cx="335280" cy="349567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251476" y="156019"/>
                </a:moveTo>
                <a:lnTo>
                  <a:pt x="53314" y="156019"/>
                </a:lnTo>
                <a:lnTo>
                  <a:pt x="340372" y="465848"/>
                </a:lnTo>
                <a:lnTo>
                  <a:pt x="447001" y="367055"/>
                </a:lnTo>
                <a:lnTo>
                  <a:pt x="251476" y="156019"/>
                </a:lnTo>
                <a:close/>
              </a:path>
              <a:path w="447040" h="466089">
                <a:moveTo>
                  <a:pt x="7835" y="0"/>
                </a:moveTo>
                <a:lnTo>
                  <a:pt x="0" y="205422"/>
                </a:lnTo>
                <a:lnTo>
                  <a:pt x="53314" y="156019"/>
                </a:lnTo>
                <a:lnTo>
                  <a:pt x="251476" y="156019"/>
                </a:lnTo>
                <a:lnTo>
                  <a:pt x="159943" y="57226"/>
                </a:lnTo>
                <a:lnTo>
                  <a:pt x="213258" y="7835"/>
                </a:lnTo>
                <a:lnTo>
                  <a:pt x="783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6654228" y="2671658"/>
            <a:ext cx="335280" cy="349567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0" y="205421"/>
                </a:moveTo>
                <a:lnTo>
                  <a:pt x="7836" y="0"/>
                </a:lnTo>
                <a:lnTo>
                  <a:pt x="213257" y="7836"/>
                </a:lnTo>
                <a:lnTo>
                  <a:pt x="159942" y="57233"/>
                </a:lnTo>
                <a:lnTo>
                  <a:pt x="446995" y="367056"/>
                </a:lnTo>
                <a:lnTo>
                  <a:pt x="340367" y="465848"/>
                </a:lnTo>
                <a:lnTo>
                  <a:pt x="53314" y="156025"/>
                </a:lnTo>
                <a:lnTo>
                  <a:pt x="0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4931233" y="2599916"/>
            <a:ext cx="159734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45" dirty="0">
                <a:latin typeface="Trebuchet MS"/>
                <a:cs typeface="Trebuchet MS"/>
              </a:rPr>
              <a:t>Region</a:t>
            </a:r>
            <a:r>
              <a:rPr sz="1500" spc="-221" dirty="0">
                <a:latin typeface="Trebuchet MS"/>
                <a:cs typeface="Trebuchet MS"/>
              </a:rPr>
              <a:t> </a:t>
            </a:r>
            <a:r>
              <a:rPr sz="1500" spc="-34" dirty="0">
                <a:latin typeface="Trebuchet MS"/>
                <a:cs typeface="Trebuchet MS"/>
              </a:rPr>
              <a:t>Proposal</a:t>
            </a:r>
            <a:r>
              <a:rPr sz="1500" spc="-225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Net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81696" y="1995705"/>
            <a:ext cx="1895475" cy="600075"/>
          </a:xfrm>
          <a:custGeom>
            <a:avLst/>
            <a:gdLst/>
            <a:ahLst/>
            <a:cxnLst/>
            <a:rect l="l" t="t" r="r" b="b"/>
            <a:pathLst>
              <a:path w="2527300" h="800100">
                <a:moveTo>
                  <a:pt x="2527300" y="0"/>
                </a:moveTo>
                <a:lnTo>
                  <a:pt x="693153" y="0"/>
                </a:lnTo>
                <a:lnTo>
                  <a:pt x="0" y="800100"/>
                </a:lnTo>
                <a:lnTo>
                  <a:pt x="1837435" y="800100"/>
                </a:lnTo>
                <a:lnTo>
                  <a:pt x="1850291" y="785190"/>
                </a:lnTo>
                <a:lnTo>
                  <a:pt x="42811" y="785190"/>
                </a:lnTo>
                <a:lnTo>
                  <a:pt x="704684" y="14909"/>
                </a:lnTo>
                <a:lnTo>
                  <a:pt x="2514444" y="14909"/>
                </a:lnTo>
                <a:lnTo>
                  <a:pt x="2527300" y="0"/>
                </a:lnTo>
                <a:close/>
              </a:path>
              <a:path w="2527300" h="800100">
                <a:moveTo>
                  <a:pt x="2514444" y="14909"/>
                </a:moveTo>
                <a:lnTo>
                  <a:pt x="2484488" y="14909"/>
                </a:lnTo>
                <a:lnTo>
                  <a:pt x="1822615" y="785190"/>
                </a:lnTo>
                <a:lnTo>
                  <a:pt x="1850291" y="785190"/>
                </a:lnTo>
                <a:lnTo>
                  <a:pt x="2514444" y="14909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5415046" y="2310030"/>
            <a:ext cx="742950" cy="228600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2" y="0"/>
                </a:lnTo>
                <a:lnTo>
                  <a:pt x="0" y="304800"/>
                </a:lnTo>
                <a:lnTo>
                  <a:pt x="718477" y="304800"/>
                </a:lnTo>
                <a:lnTo>
                  <a:pt x="725756" y="296646"/>
                </a:lnTo>
                <a:lnTo>
                  <a:pt x="23228" y="296646"/>
                </a:lnTo>
                <a:lnTo>
                  <a:pt x="278765" y="8153"/>
                </a:lnTo>
                <a:lnTo>
                  <a:pt x="983320" y="8153"/>
                </a:lnTo>
                <a:lnTo>
                  <a:pt x="990600" y="0"/>
                </a:lnTo>
                <a:close/>
              </a:path>
              <a:path w="990600" h="304800">
                <a:moveTo>
                  <a:pt x="983320" y="8153"/>
                </a:moveTo>
                <a:lnTo>
                  <a:pt x="967371" y="8153"/>
                </a:lnTo>
                <a:lnTo>
                  <a:pt x="711834" y="296646"/>
                </a:lnTo>
                <a:lnTo>
                  <a:pt x="725756" y="296646"/>
                </a:lnTo>
                <a:lnTo>
                  <a:pt x="983320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5415046" y="2310030"/>
            <a:ext cx="742950" cy="228600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2" y="0"/>
                </a:lnTo>
                <a:lnTo>
                  <a:pt x="0" y="304800"/>
                </a:lnTo>
                <a:lnTo>
                  <a:pt x="718477" y="304800"/>
                </a:lnTo>
                <a:lnTo>
                  <a:pt x="725756" y="296646"/>
                </a:lnTo>
                <a:lnTo>
                  <a:pt x="23228" y="296646"/>
                </a:lnTo>
                <a:lnTo>
                  <a:pt x="278765" y="8153"/>
                </a:lnTo>
                <a:lnTo>
                  <a:pt x="983320" y="8153"/>
                </a:lnTo>
                <a:lnTo>
                  <a:pt x="990600" y="0"/>
                </a:lnTo>
                <a:close/>
              </a:path>
              <a:path w="990600" h="304800">
                <a:moveTo>
                  <a:pt x="983320" y="8153"/>
                </a:moveTo>
                <a:lnTo>
                  <a:pt x="967371" y="8153"/>
                </a:lnTo>
                <a:lnTo>
                  <a:pt x="711834" y="296646"/>
                </a:lnTo>
                <a:lnTo>
                  <a:pt x="725756" y="296646"/>
                </a:lnTo>
                <a:lnTo>
                  <a:pt x="983320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6053221" y="2062381"/>
            <a:ext cx="409575" cy="133350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2" y="0"/>
                </a:lnTo>
                <a:lnTo>
                  <a:pt x="0" y="177800"/>
                </a:lnTo>
                <a:lnTo>
                  <a:pt x="396417" y="177800"/>
                </a:lnTo>
                <a:lnTo>
                  <a:pt x="400737" y="172669"/>
                </a:lnTo>
                <a:lnTo>
                  <a:pt x="11518" y="172669"/>
                </a:lnTo>
                <a:lnTo>
                  <a:pt x="152971" y="5130"/>
                </a:lnTo>
                <a:lnTo>
                  <a:pt x="541780" y="5130"/>
                </a:lnTo>
                <a:lnTo>
                  <a:pt x="546100" y="0"/>
                </a:lnTo>
                <a:close/>
              </a:path>
              <a:path w="546100" h="177800">
                <a:moveTo>
                  <a:pt x="541780" y="5130"/>
                </a:moveTo>
                <a:lnTo>
                  <a:pt x="534581" y="5130"/>
                </a:lnTo>
                <a:lnTo>
                  <a:pt x="393128" y="172669"/>
                </a:lnTo>
                <a:lnTo>
                  <a:pt x="400737" y="172669"/>
                </a:lnTo>
                <a:lnTo>
                  <a:pt x="541780" y="513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6053221" y="2062381"/>
            <a:ext cx="409575" cy="133350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2" y="0"/>
                </a:lnTo>
                <a:lnTo>
                  <a:pt x="0" y="177800"/>
                </a:lnTo>
                <a:lnTo>
                  <a:pt x="396417" y="177800"/>
                </a:lnTo>
                <a:lnTo>
                  <a:pt x="400737" y="172669"/>
                </a:lnTo>
                <a:lnTo>
                  <a:pt x="11518" y="172669"/>
                </a:lnTo>
                <a:lnTo>
                  <a:pt x="152971" y="5130"/>
                </a:lnTo>
                <a:lnTo>
                  <a:pt x="541780" y="5130"/>
                </a:lnTo>
                <a:lnTo>
                  <a:pt x="546100" y="0"/>
                </a:lnTo>
                <a:close/>
              </a:path>
              <a:path w="546100" h="177800">
                <a:moveTo>
                  <a:pt x="541780" y="5130"/>
                </a:moveTo>
                <a:lnTo>
                  <a:pt x="534581" y="5130"/>
                </a:lnTo>
                <a:lnTo>
                  <a:pt x="393128" y="172669"/>
                </a:lnTo>
                <a:lnTo>
                  <a:pt x="400737" y="172669"/>
                </a:lnTo>
                <a:lnTo>
                  <a:pt x="541780" y="513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6215146" y="2205256"/>
            <a:ext cx="666750" cy="209550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4" y="0"/>
                </a:lnTo>
                <a:lnTo>
                  <a:pt x="0" y="279400"/>
                </a:lnTo>
                <a:lnTo>
                  <a:pt x="645795" y="279400"/>
                </a:lnTo>
                <a:lnTo>
                  <a:pt x="652947" y="271183"/>
                </a:lnTo>
                <a:lnTo>
                  <a:pt x="21361" y="271183"/>
                </a:lnTo>
                <a:lnTo>
                  <a:pt x="251421" y="8216"/>
                </a:lnTo>
                <a:lnTo>
                  <a:pt x="881847" y="8216"/>
                </a:lnTo>
                <a:lnTo>
                  <a:pt x="889000" y="0"/>
                </a:lnTo>
                <a:close/>
              </a:path>
              <a:path w="889000" h="279400">
                <a:moveTo>
                  <a:pt x="881847" y="8216"/>
                </a:moveTo>
                <a:lnTo>
                  <a:pt x="867638" y="8216"/>
                </a:lnTo>
                <a:lnTo>
                  <a:pt x="637578" y="271183"/>
                </a:lnTo>
                <a:lnTo>
                  <a:pt x="652947" y="271183"/>
                </a:lnTo>
                <a:lnTo>
                  <a:pt x="881847" y="8216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6215146" y="2205256"/>
            <a:ext cx="666750" cy="209550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4" y="0"/>
                </a:lnTo>
                <a:lnTo>
                  <a:pt x="0" y="279400"/>
                </a:lnTo>
                <a:lnTo>
                  <a:pt x="645795" y="279400"/>
                </a:lnTo>
                <a:lnTo>
                  <a:pt x="652947" y="271183"/>
                </a:lnTo>
                <a:lnTo>
                  <a:pt x="21361" y="271183"/>
                </a:lnTo>
                <a:lnTo>
                  <a:pt x="251421" y="8216"/>
                </a:lnTo>
                <a:lnTo>
                  <a:pt x="881847" y="8216"/>
                </a:lnTo>
                <a:lnTo>
                  <a:pt x="889000" y="0"/>
                </a:lnTo>
                <a:close/>
              </a:path>
              <a:path w="889000" h="279400">
                <a:moveTo>
                  <a:pt x="881847" y="8216"/>
                </a:moveTo>
                <a:lnTo>
                  <a:pt x="867638" y="8216"/>
                </a:lnTo>
                <a:lnTo>
                  <a:pt x="637578" y="271183"/>
                </a:lnTo>
                <a:lnTo>
                  <a:pt x="652947" y="271183"/>
                </a:lnTo>
                <a:lnTo>
                  <a:pt x="881847" y="8216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 txBox="1"/>
          <p:nvPr/>
        </p:nvSpPr>
        <p:spPr>
          <a:xfrm>
            <a:off x="5465958" y="1735989"/>
            <a:ext cx="79867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3" dirty="0">
                <a:latin typeface="Trebuchet MS"/>
                <a:cs typeface="Trebuchet MS"/>
              </a:rPr>
              <a:t>proposals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24671" y="1081305"/>
            <a:ext cx="1885950" cy="590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6215146" y="1071780"/>
            <a:ext cx="1905000" cy="600075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3" y="0"/>
                </a:lnTo>
                <a:lnTo>
                  <a:pt x="0" y="800100"/>
                </a:lnTo>
                <a:lnTo>
                  <a:pt x="1846668" y="800100"/>
                </a:lnTo>
                <a:lnTo>
                  <a:pt x="1859589" y="785190"/>
                </a:lnTo>
                <a:lnTo>
                  <a:pt x="43027" y="785190"/>
                </a:lnTo>
                <a:lnTo>
                  <a:pt x="708215" y="14909"/>
                </a:lnTo>
                <a:lnTo>
                  <a:pt x="2527079" y="14909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79" y="14909"/>
                </a:moveTo>
                <a:lnTo>
                  <a:pt x="2496972" y="14909"/>
                </a:lnTo>
                <a:lnTo>
                  <a:pt x="1831784" y="785190"/>
                </a:lnTo>
                <a:lnTo>
                  <a:pt x="1859589" y="785190"/>
                </a:lnTo>
                <a:lnTo>
                  <a:pt x="2527079" y="14909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6348496" y="1386105"/>
            <a:ext cx="742950" cy="228600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2" y="0"/>
                </a:lnTo>
                <a:lnTo>
                  <a:pt x="0" y="304800"/>
                </a:lnTo>
                <a:lnTo>
                  <a:pt x="718477" y="304800"/>
                </a:lnTo>
                <a:lnTo>
                  <a:pt x="725756" y="296646"/>
                </a:lnTo>
                <a:lnTo>
                  <a:pt x="23228" y="296646"/>
                </a:lnTo>
                <a:lnTo>
                  <a:pt x="278765" y="8153"/>
                </a:lnTo>
                <a:lnTo>
                  <a:pt x="983320" y="8153"/>
                </a:lnTo>
                <a:lnTo>
                  <a:pt x="990600" y="0"/>
                </a:lnTo>
                <a:close/>
              </a:path>
              <a:path w="990600" h="304800">
                <a:moveTo>
                  <a:pt x="983320" y="8153"/>
                </a:moveTo>
                <a:lnTo>
                  <a:pt x="967371" y="8153"/>
                </a:lnTo>
                <a:lnTo>
                  <a:pt x="711834" y="296646"/>
                </a:lnTo>
                <a:lnTo>
                  <a:pt x="725756" y="296646"/>
                </a:lnTo>
                <a:lnTo>
                  <a:pt x="983320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6348496" y="1386105"/>
            <a:ext cx="742950" cy="228600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2" y="0"/>
                </a:lnTo>
                <a:lnTo>
                  <a:pt x="0" y="304800"/>
                </a:lnTo>
                <a:lnTo>
                  <a:pt x="718477" y="304800"/>
                </a:lnTo>
                <a:lnTo>
                  <a:pt x="725756" y="296646"/>
                </a:lnTo>
                <a:lnTo>
                  <a:pt x="23228" y="296646"/>
                </a:lnTo>
                <a:lnTo>
                  <a:pt x="278765" y="8153"/>
                </a:lnTo>
                <a:lnTo>
                  <a:pt x="983320" y="8153"/>
                </a:lnTo>
                <a:lnTo>
                  <a:pt x="990600" y="0"/>
                </a:lnTo>
                <a:close/>
              </a:path>
              <a:path w="990600" h="304800">
                <a:moveTo>
                  <a:pt x="983320" y="8153"/>
                </a:moveTo>
                <a:lnTo>
                  <a:pt x="967371" y="8153"/>
                </a:lnTo>
                <a:lnTo>
                  <a:pt x="711834" y="296646"/>
                </a:lnTo>
                <a:lnTo>
                  <a:pt x="725756" y="296646"/>
                </a:lnTo>
                <a:lnTo>
                  <a:pt x="983320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6986671" y="1147981"/>
            <a:ext cx="409575" cy="123825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2" y="0"/>
                </a:lnTo>
                <a:lnTo>
                  <a:pt x="0" y="165100"/>
                </a:lnTo>
                <a:lnTo>
                  <a:pt x="396417" y="165100"/>
                </a:lnTo>
                <a:lnTo>
                  <a:pt x="400735" y="160337"/>
                </a:lnTo>
                <a:lnTo>
                  <a:pt x="11518" y="160337"/>
                </a:lnTo>
                <a:lnTo>
                  <a:pt x="152971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1" y="4762"/>
                </a:lnTo>
                <a:lnTo>
                  <a:pt x="393128" y="160337"/>
                </a:lnTo>
                <a:lnTo>
                  <a:pt x="400735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6986671" y="1147981"/>
            <a:ext cx="409575" cy="123825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2" y="0"/>
                </a:lnTo>
                <a:lnTo>
                  <a:pt x="0" y="165100"/>
                </a:lnTo>
                <a:lnTo>
                  <a:pt x="396417" y="165100"/>
                </a:lnTo>
                <a:lnTo>
                  <a:pt x="400735" y="160337"/>
                </a:lnTo>
                <a:lnTo>
                  <a:pt x="11518" y="160337"/>
                </a:lnTo>
                <a:lnTo>
                  <a:pt x="152971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1" y="4762"/>
                </a:lnTo>
                <a:lnTo>
                  <a:pt x="393128" y="160337"/>
                </a:lnTo>
                <a:lnTo>
                  <a:pt x="400735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7148596" y="1281330"/>
            <a:ext cx="676275" cy="209550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2" y="0"/>
                </a:lnTo>
                <a:lnTo>
                  <a:pt x="0" y="279400"/>
                </a:lnTo>
                <a:lnTo>
                  <a:pt x="655027" y="279400"/>
                </a:lnTo>
                <a:lnTo>
                  <a:pt x="662282" y="271183"/>
                </a:lnTo>
                <a:lnTo>
                  <a:pt x="21666" y="271183"/>
                </a:lnTo>
                <a:lnTo>
                  <a:pt x="255016" y="8216"/>
                </a:lnTo>
                <a:lnTo>
                  <a:pt x="894445" y="8216"/>
                </a:lnTo>
                <a:lnTo>
                  <a:pt x="901700" y="0"/>
                </a:lnTo>
                <a:close/>
              </a:path>
              <a:path w="901700" h="279400">
                <a:moveTo>
                  <a:pt x="894445" y="8216"/>
                </a:moveTo>
                <a:lnTo>
                  <a:pt x="880033" y="8216"/>
                </a:lnTo>
                <a:lnTo>
                  <a:pt x="646683" y="271183"/>
                </a:lnTo>
                <a:lnTo>
                  <a:pt x="662282" y="271183"/>
                </a:lnTo>
                <a:lnTo>
                  <a:pt x="894445" y="8216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7148596" y="1281330"/>
            <a:ext cx="676275" cy="209550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2" y="0"/>
                </a:lnTo>
                <a:lnTo>
                  <a:pt x="0" y="279400"/>
                </a:lnTo>
                <a:lnTo>
                  <a:pt x="655027" y="279400"/>
                </a:lnTo>
                <a:lnTo>
                  <a:pt x="662282" y="271183"/>
                </a:lnTo>
                <a:lnTo>
                  <a:pt x="21666" y="271183"/>
                </a:lnTo>
                <a:lnTo>
                  <a:pt x="255016" y="8216"/>
                </a:lnTo>
                <a:lnTo>
                  <a:pt x="894445" y="8216"/>
                </a:lnTo>
                <a:lnTo>
                  <a:pt x="901700" y="0"/>
                </a:lnTo>
                <a:close/>
              </a:path>
              <a:path w="901700" h="279400">
                <a:moveTo>
                  <a:pt x="894445" y="8216"/>
                </a:moveTo>
                <a:lnTo>
                  <a:pt x="880033" y="8216"/>
                </a:lnTo>
                <a:lnTo>
                  <a:pt x="646683" y="271183"/>
                </a:lnTo>
                <a:lnTo>
                  <a:pt x="662282" y="271183"/>
                </a:lnTo>
                <a:lnTo>
                  <a:pt x="894445" y="8216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7458158" y="1819493"/>
            <a:ext cx="209550" cy="1200150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209550" y="139700"/>
                </a:moveTo>
                <a:lnTo>
                  <a:pt x="69850" y="139700"/>
                </a:lnTo>
                <a:lnTo>
                  <a:pt x="69850" y="1600200"/>
                </a:lnTo>
                <a:lnTo>
                  <a:pt x="209550" y="1600200"/>
                </a:lnTo>
                <a:lnTo>
                  <a:pt x="209550" y="139700"/>
                </a:lnTo>
                <a:close/>
              </a:path>
              <a:path w="279400" h="1600200">
                <a:moveTo>
                  <a:pt x="139700" y="0"/>
                </a:moveTo>
                <a:lnTo>
                  <a:pt x="0" y="139700"/>
                </a:lnTo>
                <a:lnTo>
                  <a:pt x="279400" y="139700"/>
                </a:lnTo>
                <a:lnTo>
                  <a:pt x="1397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7458158" y="1819493"/>
            <a:ext cx="209550" cy="1200150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0" y="139701"/>
                </a:moveTo>
                <a:lnTo>
                  <a:pt x="139701" y="0"/>
                </a:lnTo>
                <a:lnTo>
                  <a:pt x="279400" y="139701"/>
                </a:lnTo>
                <a:lnTo>
                  <a:pt x="209551" y="139701"/>
                </a:lnTo>
                <a:lnTo>
                  <a:pt x="209551" y="1600200"/>
                </a:lnTo>
                <a:lnTo>
                  <a:pt x="69849" y="1600200"/>
                </a:lnTo>
                <a:lnTo>
                  <a:pt x="69849" y="139701"/>
                </a:lnTo>
                <a:lnTo>
                  <a:pt x="0" y="13970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6620121" y="1792956"/>
            <a:ext cx="335280" cy="349567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39165" y="0"/>
                </a:moveTo>
                <a:lnTo>
                  <a:pt x="233743" y="7835"/>
                </a:lnTo>
                <a:lnTo>
                  <a:pt x="287058" y="57226"/>
                </a:lnTo>
                <a:lnTo>
                  <a:pt x="0" y="367055"/>
                </a:lnTo>
                <a:lnTo>
                  <a:pt x="106641" y="465848"/>
                </a:lnTo>
                <a:lnTo>
                  <a:pt x="393687" y="156019"/>
                </a:lnTo>
                <a:lnTo>
                  <a:pt x="445117" y="156019"/>
                </a:lnTo>
                <a:lnTo>
                  <a:pt x="439165" y="0"/>
                </a:lnTo>
                <a:close/>
              </a:path>
              <a:path w="447040" h="466089">
                <a:moveTo>
                  <a:pt x="445117" y="156019"/>
                </a:moveTo>
                <a:lnTo>
                  <a:pt x="393687" y="156019"/>
                </a:lnTo>
                <a:lnTo>
                  <a:pt x="447001" y="205422"/>
                </a:lnTo>
                <a:lnTo>
                  <a:pt x="445117" y="15601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6620125" y="1792957"/>
            <a:ext cx="335280" cy="349567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46995" y="205421"/>
                </a:moveTo>
                <a:lnTo>
                  <a:pt x="439159" y="0"/>
                </a:lnTo>
                <a:lnTo>
                  <a:pt x="233738" y="7837"/>
                </a:lnTo>
                <a:lnTo>
                  <a:pt x="287053" y="57232"/>
                </a:lnTo>
                <a:lnTo>
                  <a:pt x="0" y="367055"/>
                </a:lnTo>
                <a:lnTo>
                  <a:pt x="106628" y="465847"/>
                </a:lnTo>
                <a:lnTo>
                  <a:pt x="393681" y="156024"/>
                </a:lnTo>
                <a:lnTo>
                  <a:pt x="446995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 txBox="1"/>
          <p:nvPr/>
        </p:nvSpPr>
        <p:spPr>
          <a:xfrm>
            <a:off x="7285680" y="787232"/>
            <a:ext cx="7048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64" dirty="0">
                <a:latin typeface="Trebuchet MS"/>
                <a:cs typeface="Trebuchet MS"/>
              </a:rPr>
              <a:t>classifier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953333" y="914618"/>
            <a:ext cx="219075" cy="371475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219075" y="146050"/>
                </a:moveTo>
                <a:lnTo>
                  <a:pt x="73025" y="146050"/>
                </a:lnTo>
                <a:lnTo>
                  <a:pt x="73025" y="495300"/>
                </a:lnTo>
                <a:lnTo>
                  <a:pt x="219075" y="495300"/>
                </a:lnTo>
                <a:lnTo>
                  <a:pt x="219075" y="146050"/>
                </a:lnTo>
                <a:close/>
              </a:path>
              <a:path w="292100" h="4953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6953333" y="914618"/>
            <a:ext cx="219075" cy="371475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495300"/>
                </a:lnTo>
                <a:lnTo>
                  <a:pt x="73025" y="4953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7826558" y="1386849"/>
            <a:ext cx="91392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6" dirty="0">
                <a:latin typeface="Trebuchet MS"/>
                <a:cs typeface="Trebuchet MS"/>
              </a:rPr>
              <a:t>RoI</a:t>
            </a:r>
            <a:r>
              <a:rPr sz="1500" spc="-263" dirty="0">
                <a:latin typeface="Trebuchet MS"/>
                <a:cs typeface="Trebuchet MS"/>
              </a:rPr>
              <a:t> </a:t>
            </a:r>
            <a:r>
              <a:rPr sz="1500" spc="-19" dirty="0">
                <a:latin typeface="Trebuchet MS"/>
                <a:cs typeface="Trebuchet MS"/>
              </a:rPr>
              <a:t>pooling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55601" y="6347382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5562"/>
              </p:ext>
            </p:extLst>
          </p:nvPr>
        </p:nvGraphicFramePr>
        <p:xfrm>
          <a:off x="576263" y="2528888"/>
          <a:ext cx="3995737" cy="12106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2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681990" marR="433070" indent="-228600">
                        <a:lnSpc>
                          <a:spcPts val="2100"/>
                        </a:lnSpc>
                        <a:spcBef>
                          <a:spcPts val="380"/>
                        </a:spcBef>
                      </a:pPr>
                      <a:r>
                        <a:rPr lang="en-US" sz="14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CNN</a:t>
                      </a: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400" b="1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mAP@.5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400" b="1" spc="-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mAP@.5:.95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84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95" dirty="0">
                          <a:latin typeface="Trebuchet MS"/>
                          <a:cs typeface="Trebuchet MS"/>
                        </a:rPr>
                        <a:t>VGG-16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14" dirty="0">
                          <a:latin typeface="Trebuchet MS"/>
                          <a:cs typeface="Trebuchet MS"/>
                        </a:rPr>
                        <a:t>41.5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14" dirty="0">
                          <a:latin typeface="Trebuchet MS"/>
                          <a:cs typeface="Trebuchet MS"/>
                        </a:rPr>
                        <a:t>21.5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284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5" dirty="0">
                          <a:latin typeface="Trebuchet MS"/>
                          <a:cs typeface="Trebuchet MS"/>
                        </a:rPr>
                        <a:t>ResNet-101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225" dirty="0">
                          <a:latin typeface="Trebuchet MS"/>
                          <a:cs typeface="Trebuchet MS"/>
                        </a:rPr>
                        <a:t>48.4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225" dirty="0">
                          <a:latin typeface="Trebuchet MS"/>
                          <a:cs typeface="Trebuchet MS"/>
                        </a:rPr>
                        <a:t>27.2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object 46"/>
          <p:cNvSpPr txBox="1"/>
          <p:nvPr/>
        </p:nvSpPr>
        <p:spPr>
          <a:xfrm>
            <a:off x="576263" y="4431362"/>
            <a:ext cx="4480599" cy="5495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0510">
              <a:spcBef>
                <a:spcPts val="75"/>
              </a:spcBef>
            </a:pPr>
            <a:r>
              <a:rPr spc="-52" dirty="0">
                <a:latin typeface="Trebuchet MS"/>
                <a:cs typeface="Trebuchet MS"/>
              </a:rPr>
              <a:t>COCO </a:t>
            </a:r>
            <a:r>
              <a:rPr spc="-75" dirty="0">
                <a:latin typeface="Trebuchet MS"/>
                <a:cs typeface="Trebuchet MS"/>
              </a:rPr>
              <a:t>detection</a:t>
            </a:r>
            <a:r>
              <a:rPr spc="-457" dirty="0">
                <a:latin typeface="Trebuchet MS"/>
                <a:cs typeface="Trebuchet MS"/>
              </a:rPr>
              <a:t> </a:t>
            </a:r>
            <a:r>
              <a:rPr lang="en-US" spc="-457" dirty="0">
                <a:latin typeface="Trebuchet MS"/>
                <a:cs typeface="Trebuchet MS"/>
              </a:rPr>
              <a:t> </a:t>
            </a:r>
            <a:r>
              <a:rPr spc="-45" dirty="0">
                <a:latin typeface="Trebuchet MS"/>
                <a:cs typeface="Trebuchet MS"/>
              </a:rPr>
              <a:t>results</a:t>
            </a:r>
            <a:endParaRPr dirty="0">
              <a:latin typeface="Trebuchet MS"/>
              <a:cs typeface="Trebuchet MS"/>
            </a:endParaRPr>
          </a:p>
          <a:p>
            <a:pPr marL="9048" marR="3810" algn="ctr">
              <a:lnSpc>
                <a:spcPct val="100699"/>
              </a:lnSpc>
            </a:pPr>
            <a:r>
              <a:rPr b="1" spc="-116" dirty="0">
                <a:solidFill>
                  <a:srgbClr val="C00000"/>
                </a:solidFill>
                <a:latin typeface="Trebuchet MS"/>
                <a:cs typeface="Trebuchet MS"/>
              </a:rPr>
              <a:t>ResNet-101 </a:t>
            </a:r>
            <a:r>
              <a:rPr b="1" spc="-71" dirty="0">
                <a:solidFill>
                  <a:srgbClr val="C00000"/>
                </a:solidFill>
                <a:latin typeface="Trebuchet MS"/>
                <a:cs typeface="Trebuchet MS"/>
              </a:rPr>
              <a:t>has </a:t>
            </a:r>
            <a:r>
              <a:rPr b="1" spc="-79" dirty="0">
                <a:solidFill>
                  <a:srgbClr val="C00000"/>
                </a:solidFill>
                <a:latin typeface="Trebuchet MS"/>
                <a:cs typeface="Trebuchet MS"/>
              </a:rPr>
              <a:t>28% </a:t>
            </a:r>
            <a:r>
              <a:rPr b="1" spc="-105" dirty="0">
                <a:solidFill>
                  <a:srgbClr val="C00000"/>
                </a:solidFill>
                <a:latin typeface="Trebuchet MS"/>
                <a:cs typeface="Trebuchet MS"/>
              </a:rPr>
              <a:t>relative</a:t>
            </a:r>
            <a:r>
              <a:rPr b="1" spc="-386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b="1" spc="-83" dirty="0">
                <a:solidFill>
                  <a:srgbClr val="C00000"/>
                </a:solidFill>
                <a:latin typeface="Trebuchet MS"/>
                <a:cs typeface="Trebuchet MS"/>
              </a:rPr>
              <a:t>gain  </a:t>
            </a:r>
            <a:r>
              <a:rPr b="1" spc="-94" dirty="0">
                <a:solidFill>
                  <a:srgbClr val="C00000"/>
                </a:solidFill>
                <a:latin typeface="Trebuchet MS"/>
                <a:cs typeface="Trebuchet MS"/>
              </a:rPr>
              <a:t>vs</a:t>
            </a:r>
            <a:r>
              <a:rPr b="1" spc="-14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b="1" spc="-116" dirty="0">
                <a:solidFill>
                  <a:srgbClr val="C00000"/>
                </a:solidFill>
                <a:latin typeface="Trebuchet MS"/>
                <a:cs typeface="Trebuchet MS"/>
              </a:rPr>
              <a:t>VGG-16</a:t>
            </a:r>
            <a:endParaRPr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21901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9FD0-BA2B-BB48-BFC2-42D3EF48E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32CA6-C47C-354E-98DA-E1836697F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27" y="5715000"/>
            <a:ext cx="8229600" cy="792163"/>
          </a:xfrm>
        </p:spPr>
        <p:txBody>
          <a:bodyPr/>
          <a:lstStyle/>
          <a:p>
            <a:r>
              <a:rPr lang="en-US" dirty="0"/>
              <a:t>Expensive “Selective Search” is gone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895A0-4708-8C40-A9ED-81C8595FE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441450"/>
            <a:ext cx="8051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03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574" y="373114"/>
            <a:ext cx="4190026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</a:t>
            </a:r>
            <a:r>
              <a:rPr spc="-322" dirty="0"/>
              <a:t> </a:t>
            </a:r>
            <a:r>
              <a:rPr spc="-153" dirty="0"/>
              <a:t>Detection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5788" y="1285875"/>
            <a:ext cx="6440329" cy="31398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62" indent="-171438">
              <a:lnSpc>
                <a:spcPts val="2497"/>
              </a:lnSpc>
              <a:spcBef>
                <a:spcPts val="75"/>
              </a:spcBef>
              <a:buFont typeface="Arial"/>
              <a:buChar char="•"/>
              <a:tabLst>
                <a:tab pos="180962" algn="l"/>
              </a:tabLst>
            </a:pPr>
            <a:r>
              <a:rPr sz="2100" spc="-71" dirty="0">
                <a:latin typeface="Trebuchet MS"/>
                <a:cs typeface="Trebuchet MS"/>
              </a:rPr>
              <a:t>RPN</a:t>
            </a:r>
            <a:r>
              <a:rPr sz="2100" spc="-116" dirty="0">
                <a:latin typeface="Trebuchet MS"/>
                <a:cs typeface="Trebuchet MS"/>
              </a:rPr>
              <a:t> </a:t>
            </a:r>
            <a:r>
              <a:rPr sz="2100" spc="-90" dirty="0">
                <a:solidFill>
                  <a:srgbClr val="C00000"/>
                </a:solidFill>
                <a:latin typeface="Trebuchet MS"/>
                <a:cs typeface="Trebuchet MS"/>
              </a:rPr>
              <a:t>learns</a:t>
            </a:r>
            <a:r>
              <a:rPr sz="2100" spc="-10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60" dirty="0">
                <a:latin typeface="Trebuchet MS"/>
                <a:cs typeface="Trebuchet MS"/>
              </a:rPr>
              <a:t>proposals</a:t>
            </a:r>
            <a:r>
              <a:rPr sz="2100" spc="-255" dirty="0">
                <a:latin typeface="Trebuchet MS"/>
                <a:cs typeface="Trebuchet MS"/>
              </a:rPr>
              <a:t> </a:t>
            </a:r>
            <a:r>
              <a:rPr sz="2100" spc="-68" dirty="0">
                <a:latin typeface="Trebuchet MS"/>
                <a:cs typeface="Trebuchet MS"/>
              </a:rPr>
              <a:t>by</a:t>
            </a:r>
            <a:r>
              <a:rPr sz="2100" spc="-161" dirty="0">
                <a:latin typeface="Trebuchet MS"/>
                <a:cs typeface="Trebuchet MS"/>
              </a:rPr>
              <a:t> </a:t>
            </a:r>
            <a:r>
              <a:rPr sz="2100" spc="-116" dirty="0">
                <a:latin typeface="Trebuchet MS"/>
                <a:cs typeface="Trebuchet MS"/>
              </a:rPr>
              <a:t>extremely</a:t>
            </a:r>
            <a:r>
              <a:rPr sz="2100" spc="-157" dirty="0"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deep</a:t>
            </a:r>
            <a:r>
              <a:rPr sz="2100" spc="-240" dirty="0"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nets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lnSpc>
                <a:spcPts val="2138"/>
              </a:lnSpc>
              <a:buFont typeface="Arial"/>
              <a:buChar char="•"/>
              <a:tabLst>
                <a:tab pos="523839" algn="l"/>
              </a:tabLst>
            </a:pPr>
            <a:r>
              <a:rPr lang="en-US" spc="-64" dirty="0">
                <a:latin typeface="Trebuchet MS"/>
                <a:cs typeface="Trebuchet MS"/>
              </a:rPr>
              <a:t>Uses </a:t>
            </a:r>
            <a:r>
              <a:rPr spc="-41" dirty="0">
                <a:solidFill>
                  <a:srgbClr val="C00000"/>
                </a:solidFill>
                <a:latin typeface="Trebuchet MS"/>
                <a:cs typeface="Trebuchet MS"/>
              </a:rPr>
              <a:t>only</a:t>
            </a:r>
            <a:r>
              <a:rPr spc="-23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pc="-45" dirty="0">
                <a:solidFill>
                  <a:srgbClr val="C00000"/>
                </a:solidFill>
                <a:latin typeface="Trebuchet MS"/>
                <a:cs typeface="Trebuchet MS"/>
              </a:rPr>
              <a:t>300</a:t>
            </a:r>
            <a:r>
              <a:rPr spc="-10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pc="-49" dirty="0">
                <a:solidFill>
                  <a:srgbClr val="C00000"/>
                </a:solidFill>
                <a:latin typeface="Trebuchet MS"/>
                <a:cs typeface="Trebuchet MS"/>
              </a:rPr>
              <a:t>proposals</a:t>
            </a:r>
            <a:r>
              <a:rPr spc="-191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pc="-56" dirty="0">
                <a:latin typeface="Trebuchet MS"/>
                <a:cs typeface="Trebuchet MS"/>
              </a:rPr>
              <a:t>(no</a:t>
            </a:r>
            <a:r>
              <a:rPr spc="-142" dirty="0">
                <a:latin typeface="Trebuchet MS"/>
                <a:cs typeface="Trebuchet MS"/>
              </a:rPr>
              <a:t> </a:t>
            </a:r>
            <a:r>
              <a:rPr spc="-64" dirty="0">
                <a:latin typeface="Trebuchet MS"/>
                <a:cs typeface="Trebuchet MS"/>
              </a:rPr>
              <a:t>hand-designed</a:t>
            </a:r>
            <a:r>
              <a:rPr spc="-214" dirty="0">
                <a:latin typeface="Trebuchet MS"/>
                <a:cs typeface="Trebuchet MS"/>
              </a:rPr>
              <a:t> </a:t>
            </a:r>
            <a:r>
              <a:rPr spc="-60" dirty="0">
                <a:latin typeface="Trebuchet MS"/>
                <a:cs typeface="Trebuchet MS"/>
              </a:rPr>
              <a:t>proposals)</a:t>
            </a:r>
            <a:endParaRPr dirty="0">
              <a:latin typeface="Trebuchet MS"/>
              <a:cs typeface="Trebuchet MS"/>
            </a:endParaRPr>
          </a:p>
          <a:p>
            <a:pPr lvl="1">
              <a:spcBef>
                <a:spcPts val="11"/>
              </a:spcBef>
              <a:buChar char="•"/>
            </a:pPr>
            <a:endParaRPr sz="1762" dirty="0">
              <a:latin typeface="Times New Roman"/>
              <a:cs typeface="Times New Roman"/>
            </a:endParaRPr>
          </a:p>
          <a:p>
            <a:pPr marL="180962" indent="-171438">
              <a:buFont typeface="Arial"/>
              <a:buChar char="•"/>
              <a:tabLst>
                <a:tab pos="180962" algn="l"/>
              </a:tabLst>
            </a:pPr>
            <a:r>
              <a:rPr sz="2100" spc="-52" dirty="0">
                <a:latin typeface="Trebuchet MS"/>
                <a:cs typeface="Trebuchet MS"/>
              </a:rPr>
              <a:t>Add</a:t>
            </a:r>
            <a:r>
              <a:rPr sz="2100" spc="-169" dirty="0"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components: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30"/>
              </a:spcBef>
              <a:buFont typeface="Arial"/>
              <a:buChar char="•"/>
              <a:tabLst>
                <a:tab pos="523363" algn="l"/>
                <a:tab pos="523839" algn="l"/>
              </a:tabLst>
            </a:pPr>
            <a:r>
              <a:rPr sz="1500" spc="-64" dirty="0">
                <a:solidFill>
                  <a:srgbClr val="7F7F7F"/>
                </a:solidFill>
                <a:latin typeface="Trebuchet MS"/>
                <a:cs typeface="Trebuchet MS"/>
              </a:rPr>
              <a:t>Iterative</a:t>
            </a:r>
            <a:r>
              <a:rPr sz="1500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7F7F7F"/>
                </a:solidFill>
                <a:latin typeface="Trebuchet MS"/>
                <a:cs typeface="Trebuchet MS"/>
              </a:rPr>
              <a:t>localization</a:t>
            </a:r>
            <a:endParaRPr sz="15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75"/>
              </a:spcBef>
              <a:buFont typeface="Arial"/>
              <a:buChar char="•"/>
              <a:tabLst>
                <a:tab pos="523363" algn="l"/>
                <a:tab pos="523839" algn="l"/>
              </a:tabLst>
            </a:pPr>
            <a:r>
              <a:rPr sz="1500" spc="-52" dirty="0">
                <a:solidFill>
                  <a:srgbClr val="7F7F7F"/>
                </a:solidFill>
                <a:latin typeface="Trebuchet MS"/>
                <a:cs typeface="Trebuchet MS"/>
              </a:rPr>
              <a:t>Context</a:t>
            </a:r>
            <a:r>
              <a:rPr sz="1500" spc="-21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7F7F7F"/>
                </a:solidFill>
                <a:latin typeface="Trebuchet MS"/>
                <a:cs typeface="Trebuchet MS"/>
              </a:rPr>
              <a:t>modeling</a:t>
            </a:r>
            <a:endParaRPr sz="1500" dirty="0">
              <a:latin typeface="Trebuchet MS"/>
              <a:cs typeface="Trebuchet MS"/>
            </a:endParaRPr>
          </a:p>
          <a:p>
            <a:pPr marL="523839" lvl="1" indent="-171438">
              <a:buFont typeface="Arial"/>
              <a:buChar char="•"/>
              <a:tabLst>
                <a:tab pos="523363" algn="l"/>
                <a:tab pos="523839" algn="l"/>
              </a:tabLst>
            </a:pPr>
            <a:r>
              <a:rPr sz="1500" spc="-38" dirty="0">
                <a:solidFill>
                  <a:srgbClr val="7F7F7F"/>
                </a:solidFill>
                <a:latin typeface="Trebuchet MS"/>
                <a:cs typeface="Trebuchet MS"/>
              </a:rPr>
              <a:t>Multi-scale</a:t>
            </a:r>
            <a:r>
              <a:rPr sz="1500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500" spc="-49" dirty="0">
                <a:solidFill>
                  <a:srgbClr val="7F7F7F"/>
                </a:solidFill>
                <a:latin typeface="Trebuchet MS"/>
                <a:cs typeface="Trebuchet MS"/>
              </a:rPr>
              <a:t>testing</a:t>
            </a:r>
            <a:endParaRPr sz="1500" dirty="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buChar char="•"/>
            </a:pPr>
            <a:endParaRPr sz="1762" dirty="0">
              <a:latin typeface="Times New Roman"/>
              <a:cs typeface="Times New Roman"/>
            </a:endParaRPr>
          </a:p>
          <a:p>
            <a:pPr marL="180962" indent="-171438">
              <a:buFont typeface="Arial"/>
              <a:buChar char="•"/>
              <a:tabLst>
                <a:tab pos="180962" algn="l"/>
              </a:tabLst>
            </a:pPr>
            <a:r>
              <a:rPr sz="2100" spc="-116" dirty="0">
                <a:latin typeface="Trebuchet MS"/>
                <a:cs typeface="Trebuchet MS"/>
              </a:rPr>
              <a:t>All</a:t>
            </a:r>
            <a:r>
              <a:rPr sz="2100" spc="-142" dirty="0">
                <a:latin typeface="Trebuchet MS"/>
                <a:cs typeface="Trebuchet MS"/>
              </a:rPr>
              <a:t> </a:t>
            </a:r>
            <a:r>
              <a:rPr sz="2100" spc="-101" dirty="0">
                <a:latin typeface="Trebuchet MS"/>
                <a:cs typeface="Trebuchet MS"/>
              </a:rPr>
              <a:t>are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-75" dirty="0">
                <a:latin typeface="Trebuchet MS"/>
                <a:cs typeface="Trebuchet MS"/>
              </a:rPr>
              <a:t>based</a:t>
            </a:r>
            <a:r>
              <a:rPr sz="2100" spc="-86" dirty="0">
                <a:latin typeface="Trebuchet MS"/>
                <a:cs typeface="Trebuchet MS"/>
              </a:rPr>
              <a:t> </a:t>
            </a:r>
            <a:r>
              <a:rPr sz="2100" spc="-26" dirty="0">
                <a:latin typeface="Trebuchet MS"/>
                <a:cs typeface="Trebuchet MS"/>
              </a:rPr>
              <a:t>on</a:t>
            </a:r>
            <a:r>
              <a:rPr sz="2100" spc="-240" dirty="0">
                <a:latin typeface="Trebuchet MS"/>
                <a:cs typeface="Trebuchet MS"/>
              </a:rPr>
              <a:t> </a:t>
            </a:r>
            <a:r>
              <a:rPr sz="2100" spc="-38" dirty="0">
                <a:latin typeface="Trebuchet MS"/>
                <a:cs typeface="Trebuchet MS"/>
              </a:rPr>
              <a:t>CNN</a:t>
            </a:r>
            <a:r>
              <a:rPr sz="2100" spc="-113" dirty="0">
                <a:latin typeface="Trebuchet MS"/>
                <a:cs typeface="Trebuchet MS"/>
              </a:rPr>
              <a:t> features;</a:t>
            </a:r>
            <a:r>
              <a:rPr sz="2100" spc="-221" dirty="0">
                <a:latin typeface="Trebuchet MS"/>
                <a:cs typeface="Trebuchet MS"/>
              </a:rPr>
              <a:t> </a:t>
            </a:r>
            <a:r>
              <a:rPr sz="2100" spc="-150" dirty="0">
                <a:latin typeface="Trebuchet MS"/>
                <a:cs typeface="Trebuchet MS"/>
              </a:rPr>
              <a:t>all</a:t>
            </a:r>
            <a:r>
              <a:rPr sz="2100" spc="-139" dirty="0">
                <a:latin typeface="Trebuchet MS"/>
                <a:cs typeface="Trebuchet MS"/>
              </a:rPr>
              <a:t> </a:t>
            </a:r>
            <a:r>
              <a:rPr sz="2100" spc="-101" dirty="0">
                <a:latin typeface="Trebuchet MS"/>
                <a:cs typeface="Trebuchet MS"/>
              </a:rPr>
              <a:t>are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-75" dirty="0">
                <a:latin typeface="Trebuchet MS"/>
                <a:cs typeface="Trebuchet MS"/>
              </a:rPr>
              <a:t>end-to-end</a:t>
            </a:r>
            <a:endParaRPr sz="2100" dirty="0">
              <a:latin typeface="Trebuchet MS"/>
              <a:cs typeface="Trebuchet MS"/>
            </a:endParaRPr>
          </a:p>
          <a:p>
            <a:pPr>
              <a:spcBef>
                <a:spcPts val="15"/>
              </a:spcBef>
              <a:buFont typeface="Arial"/>
              <a:buChar char="•"/>
            </a:pPr>
            <a:endParaRPr sz="2100" dirty="0">
              <a:latin typeface="Times New Roman"/>
              <a:cs typeface="Times New Roman"/>
            </a:endParaRPr>
          </a:p>
          <a:p>
            <a:pPr marL="180962" indent="-171438">
              <a:buFont typeface="Arial"/>
              <a:buChar char="•"/>
              <a:tabLst>
                <a:tab pos="180962" algn="l"/>
              </a:tabLst>
            </a:pPr>
            <a:r>
              <a:rPr sz="2100" spc="-116" dirty="0">
                <a:latin typeface="Trebuchet MS"/>
                <a:cs typeface="Trebuchet MS"/>
              </a:rPr>
              <a:t>All</a:t>
            </a:r>
            <a:r>
              <a:rPr sz="2100" spc="-142" dirty="0">
                <a:latin typeface="Trebuchet MS"/>
                <a:cs typeface="Trebuchet MS"/>
              </a:rPr>
              <a:t> </a:t>
            </a:r>
            <a:r>
              <a:rPr sz="2100" spc="-94" dirty="0">
                <a:latin typeface="Trebuchet MS"/>
                <a:cs typeface="Trebuchet MS"/>
              </a:rPr>
              <a:t>benefit</a:t>
            </a:r>
            <a:r>
              <a:rPr sz="2100" spc="-218" dirty="0">
                <a:latin typeface="Trebuchet MS"/>
                <a:cs typeface="Trebuchet MS"/>
              </a:rPr>
              <a:t> </a:t>
            </a:r>
            <a:r>
              <a:rPr sz="2100" spc="-68" dirty="0">
                <a:solidFill>
                  <a:srgbClr val="C00000"/>
                </a:solidFill>
                <a:latin typeface="Trebuchet MS"/>
                <a:cs typeface="Trebuchet MS"/>
              </a:rPr>
              <a:t>more</a:t>
            </a:r>
            <a:r>
              <a:rPr sz="2100" spc="-18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64" dirty="0">
                <a:latin typeface="Trebuchet MS"/>
                <a:cs typeface="Trebuchet MS"/>
              </a:rPr>
              <a:t>from</a:t>
            </a:r>
            <a:r>
              <a:rPr sz="2100" spc="-285" dirty="0">
                <a:latin typeface="Trebuchet MS"/>
                <a:cs typeface="Trebuchet MS"/>
              </a:rPr>
              <a:t> </a:t>
            </a:r>
            <a:r>
              <a:rPr sz="2100" spc="-83" dirty="0">
                <a:solidFill>
                  <a:srgbClr val="C00000"/>
                </a:solidFill>
                <a:latin typeface="Trebuchet MS"/>
                <a:cs typeface="Trebuchet MS"/>
              </a:rPr>
              <a:t>deeper</a:t>
            </a:r>
            <a:r>
              <a:rPr sz="2100" spc="-236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101" dirty="0">
                <a:latin typeface="Trebuchet MS"/>
                <a:cs typeface="Trebuchet MS"/>
              </a:rPr>
              <a:t>features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274" dirty="0">
                <a:latin typeface="Trebuchet MS"/>
                <a:cs typeface="Trebuchet MS"/>
              </a:rPr>
              <a:t>–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cumulative </a:t>
            </a:r>
            <a:r>
              <a:rPr sz="2100" spc="-97" dirty="0">
                <a:latin typeface="Trebuchet MS"/>
                <a:cs typeface="Trebuchet MS"/>
              </a:rPr>
              <a:t>gains!</a:t>
            </a:r>
            <a:endParaRPr sz="21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5756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02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0175" y="900113"/>
            <a:ext cx="5848350" cy="3905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2063381" y="4907209"/>
            <a:ext cx="4511040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-105" dirty="0">
                <a:latin typeface="Trebuchet MS"/>
                <a:cs typeface="Trebuchet MS"/>
              </a:rPr>
              <a:t>ResNet’s </a:t>
            </a:r>
            <a:r>
              <a:rPr sz="2100" spc="-113" dirty="0">
                <a:latin typeface="Trebuchet MS"/>
                <a:cs typeface="Trebuchet MS"/>
              </a:rPr>
              <a:t>object</a:t>
            </a:r>
            <a:r>
              <a:rPr sz="2100" spc="-293" dirty="0">
                <a:latin typeface="Trebuchet MS"/>
                <a:cs typeface="Trebuchet MS"/>
              </a:rPr>
              <a:t> </a:t>
            </a:r>
            <a:r>
              <a:rPr sz="2100" spc="-101" dirty="0">
                <a:latin typeface="Trebuchet MS"/>
                <a:cs typeface="Trebuchet MS"/>
              </a:rPr>
              <a:t>detection</a:t>
            </a:r>
            <a:r>
              <a:rPr sz="2100" spc="-165" dirty="0">
                <a:latin typeface="Trebuchet MS"/>
                <a:cs typeface="Trebuchet MS"/>
              </a:rPr>
              <a:t> </a:t>
            </a:r>
            <a:r>
              <a:rPr sz="2100" spc="-90" dirty="0">
                <a:latin typeface="Trebuchet MS"/>
                <a:cs typeface="Trebuchet MS"/>
              </a:rPr>
              <a:t>result</a:t>
            </a:r>
            <a:r>
              <a:rPr sz="2100" spc="-214" dirty="0">
                <a:latin typeface="Trebuchet MS"/>
                <a:cs typeface="Trebuchet MS"/>
              </a:rPr>
              <a:t> </a:t>
            </a:r>
            <a:r>
              <a:rPr sz="2100" spc="-26" dirty="0">
                <a:latin typeface="Trebuchet MS"/>
                <a:cs typeface="Trebuchet MS"/>
              </a:rPr>
              <a:t>on</a:t>
            </a:r>
            <a:r>
              <a:rPr sz="2100" spc="-165" dirty="0">
                <a:latin typeface="Trebuchet MS"/>
                <a:cs typeface="Trebuchet MS"/>
              </a:rPr>
              <a:t> </a:t>
            </a:r>
            <a:r>
              <a:rPr sz="2100" spc="-71" dirty="0">
                <a:latin typeface="Trebuchet MS"/>
                <a:cs typeface="Trebuchet MS"/>
              </a:rPr>
              <a:t>COCO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C19981F-EE68-EF4F-B6CF-1226F02C6BA8}"/>
              </a:ext>
            </a:extLst>
          </p:cNvPr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51795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3038" y="1028700"/>
            <a:ext cx="5772150" cy="4333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DF2B73F-CC11-2443-BA5F-AEB21973B7F5}"/>
              </a:ext>
            </a:extLst>
          </p:cNvPr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57389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2925" y="642938"/>
            <a:ext cx="805815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D8A6663-E11E-6B4F-8568-F8D6D4AD9A28}"/>
              </a:ext>
            </a:extLst>
          </p:cNvPr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69007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800" y="642938"/>
            <a:ext cx="5029200" cy="3762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1253747" y="4329935"/>
            <a:ext cx="6172675" cy="924420"/>
          </a:xfrm>
          <a:prstGeom prst="rect">
            <a:avLst/>
          </a:prstGeom>
        </p:spPr>
        <p:txBody>
          <a:bodyPr vert="horz" wrap="square" lIns="0" tIns="73343" rIns="0" bIns="0" rtlCol="0">
            <a:spAutoFit/>
          </a:bodyPr>
          <a:lstStyle/>
          <a:p>
            <a:pPr marL="635750">
              <a:spcBef>
                <a:spcPts val="578"/>
              </a:spcBef>
            </a:pPr>
            <a:r>
              <a:rPr sz="1500" spc="-38" dirty="0">
                <a:solidFill>
                  <a:srgbClr val="C00000"/>
                </a:solidFill>
                <a:latin typeface="Trebuchet MS"/>
                <a:cs typeface="Trebuchet MS"/>
              </a:rPr>
              <a:t>this</a:t>
            </a:r>
            <a:r>
              <a:rPr sz="1500" spc="-218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C00000"/>
                </a:solidFill>
                <a:latin typeface="Trebuchet MS"/>
                <a:cs typeface="Trebuchet MS"/>
              </a:rPr>
              <a:t>video</a:t>
            </a:r>
            <a:r>
              <a:rPr sz="1500" spc="-1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38" dirty="0">
                <a:solidFill>
                  <a:srgbClr val="C00000"/>
                </a:solidFill>
                <a:latin typeface="Trebuchet MS"/>
                <a:cs typeface="Trebuchet MS"/>
              </a:rPr>
              <a:t>is</a:t>
            </a:r>
            <a:r>
              <a:rPr sz="1500" spc="-13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52" dirty="0">
                <a:solidFill>
                  <a:srgbClr val="C00000"/>
                </a:solidFill>
                <a:latin typeface="Trebuchet MS"/>
                <a:cs typeface="Trebuchet MS"/>
              </a:rPr>
              <a:t>available</a:t>
            </a:r>
            <a:r>
              <a:rPr sz="1500" spc="-22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56" dirty="0">
                <a:solidFill>
                  <a:srgbClr val="C00000"/>
                </a:solidFill>
                <a:latin typeface="Trebuchet MS"/>
                <a:cs typeface="Trebuchet MS"/>
              </a:rPr>
              <a:t>online:</a:t>
            </a:r>
            <a:r>
              <a:rPr sz="1500" spc="-25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u="sng" spc="-64" dirty="0">
                <a:solidFill>
                  <a:srgbClr val="954F72"/>
                </a:solidFill>
                <a:uFill>
                  <a:solidFill>
                    <a:srgbClr val="954F72"/>
                  </a:solidFill>
                </a:uFill>
                <a:latin typeface="Trebuchet MS"/>
                <a:cs typeface="Trebuchet MS"/>
              </a:rPr>
              <a:t>https://youtu.be/WZmSMkK9VuA</a:t>
            </a:r>
            <a:endParaRPr sz="1500" dirty="0">
              <a:latin typeface="Trebuchet MS"/>
              <a:cs typeface="Trebuchet MS"/>
            </a:endParaRPr>
          </a:p>
          <a:p>
            <a:pPr marL="9048" marR="3810" algn="ctr">
              <a:lnSpc>
                <a:spcPct val="100699"/>
              </a:lnSpc>
              <a:spcBef>
                <a:spcPts val="589"/>
              </a:spcBef>
            </a:pPr>
            <a:r>
              <a:rPr spc="-68" dirty="0">
                <a:latin typeface="Trebuchet MS"/>
                <a:cs typeface="Trebuchet MS"/>
              </a:rPr>
              <a:t>Results</a:t>
            </a:r>
            <a:r>
              <a:rPr spc="-195" dirty="0">
                <a:latin typeface="Trebuchet MS"/>
                <a:cs typeface="Trebuchet MS"/>
              </a:rPr>
              <a:t> </a:t>
            </a:r>
            <a:r>
              <a:rPr spc="-19" dirty="0">
                <a:latin typeface="Trebuchet MS"/>
                <a:cs typeface="Trebuchet MS"/>
              </a:rPr>
              <a:t>on</a:t>
            </a:r>
            <a:r>
              <a:rPr spc="-210" dirty="0">
                <a:latin typeface="Trebuchet MS"/>
                <a:cs typeface="Trebuchet MS"/>
              </a:rPr>
              <a:t> </a:t>
            </a:r>
            <a:r>
              <a:rPr spc="-109" dirty="0">
                <a:latin typeface="Trebuchet MS"/>
                <a:cs typeface="Trebuchet MS"/>
              </a:rPr>
              <a:t>real</a:t>
            </a:r>
            <a:r>
              <a:rPr spc="-49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video.</a:t>
            </a:r>
            <a:r>
              <a:rPr spc="-244" dirty="0">
                <a:latin typeface="Trebuchet MS"/>
                <a:cs typeface="Trebuchet MS"/>
              </a:rPr>
              <a:t> </a:t>
            </a:r>
            <a:r>
              <a:rPr spc="11" dirty="0">
                <a:latin typeface="Trebuchet MS"/>
                <a:cs typeface="Trebuchet MS"/>
              </a:rPr>
              <a:t>Models</a:t>
            </a:r>
            <a:r>
              <a:rPr spc="-270" dirty="0">
                <a:latin typeface="Trebuchet MS"/>
                <a:cs typeface="Trebuchet MS"/>
              </a:rPr>
              <a:t> </a:t>
            </a:r>
            <a:r>
              <a:rPr spc="-83" dirty="0">
                <a:latin typeface="Trebuchet MS"/>
                <a:cs typeface="Trebuchet MS"/>
              </a:rPr>
              <a:t>trained</a:t>
            </a:r>
            <a:r>
              <a:rPr spc="-210" dirty="0">
                <a:latin typeface="Trebuchet MS"/>
                <a:cs typeface="Trebuchet MS"/>
              </a:rPr>
              <a:t> </a:t>
            </a:r>
            <a:r>
              <a:rPr spc="-19" dirty="0">
                <a:latin typeface="Trebuchet MS"/>
                <a:cs typeface="Trebuchet MS"/>
              </a:rPr>
              <a:t>on</a:t>
            </a:r>
            <a:r>
              <a:rPr spc="-131" dirty="0">
                <a:latin typeface="Trebuchet MS"/>
                <a:cs typeface="Trebuchet MS"/>
              </a:rPr>
              <a:t> </a:t>
            </a:r>
            <a:r>
              <a:rPr spc="128" dirty="0">
                <a:latin typeface="Trebuchet MS"/>
                <a:cs typeface="Trebuchet MS"/>
              </a:rPr>
              <a:t>MS</a:t>
            </a:r>
            <a:r>
              <a:rPr spc="-161" dirty="0">
                <a:latin typeface="Trebuchet MS"/>
                <a:cs typeface="Trebuchet MS"/>
              </a:rPr>
              <a:t> </a:t>
            </a:r>
            <a:r>
              <a:rPr spc="-60" dirty="0">
                <a:latin typeface="Trebuchet MS"/>
                <a:cs typeface="Trebuchet MS"/>
              </a:rPr>
              <a:t>COCO</a:t>
            </a:r>
            <a:r>
              <a:rPr spc="-232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(80</a:t>
            </a:r>
            <a:r>
              <a:rPr spc="-101" dirty="0">
                <a:latin typeface="Trebuchet MS"/>
                <a:cs typeface="Trebuchet MS"/>
              </a:rPr>
              <a:t> categories).  </a:t>
            </a:r>
            <a:r>
              <a:rPr spc="-116" dirty="0">
                <a:latin typeface="Trebuchet MS"/>
                <a:cs typeface="Trebuchet MS"/>
              </a:rPr>
              <a:t>(frame-by-frame; </a:t>
            </a:r>
            <a:r>
              <a:rPr spc="-15" dirty="0">
                <a:latin typeface="Trebuchet MS"/>
                <a:cs typeface="Trebuchet MS"/>
              </a:rPr>
              <a:t>no </a:t>
            </a:r>
            <a:r>
              <a:rPr spc="-83" dirty="0">
                <a:latin typeface="Trebuchet MS"/>
                <a:cs typeface="Trebuchet MS"/>
              </a:rPr>
              <a:t>temporal</a:t>
            </a:r>
            <a:r>
              <a:rPr spc="-195" dirty="0">
                <a:latin typeface="Trebuchet MS"/>
                <a:cs typeface="Trebuchet MS"/>
              </a:rPr>
              <a:t> </a:t>
            </a:r>
            <a:r>
              <a:rPr spc="-68" dirty="0">
                <a:latin typeface="Trebuchet MS"/>
                <a:cs typeface="Trebuchet MS"/>
              </a:rPr>
              <a:t>processing)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9AC9902-A441-3E45-9FA0-7C08E1A0470E}"/>
              </a:ext>
            </a:extLst>
          </p:cNvPr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94413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512" y="498844"/>
            <a:ext cx="5805488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7" dirty="0"/>
              <a:t>More </a:t>
            </a:r>
            <a:r>
              <a:rPr spc="-150" dirty="0"/>
              <a:t>Visual Recognition</a:t>
            </a:r>
            <a:r>
              <a:rPr spc="-611" dirty="0"/>
              <a:t> </a:t>
            </a:r>
            <a:r>
              <a:rPr spc="-221" dirty="0"/>
              <a:t>Tasks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1512" y="1334135"/>
            <a:ext cx="7635240" cy="830035"/>
          </a:xfrm>
          <a:prstGeom prst="rect">
            <a:avLst/>
          </a:prstGeom>
        </p:spPr>
        <p:txBody>
          <a:bodyPr vert="horz" wrap="square" lIns="0" tIns="105728" rIns="0" bIns="0" rtlCol="0">
            <a:spAutoFit/>
          </a:bodyPr>
          <a:lstStyle/>
          <a:p>
            <a:pPr marL="9525">
              <a:spcBef>
                <a:spcPts val="832"/>
              </a:spcBef>
            </a:pPr>
            <a:r>
              <a:rPr sz="2400" spc="-94" dirty="0">
                <a:latin typeface="Trebuchet MS"/>
                <a:cs typeface="Trebuchet MS"/>
              </a:rPr>
              <a:t>ResNet-based</a:t>
            </a:r>
            <a:r>
              <a:rPr sz="2400" spc="-263" dirty="0">
                <a:latin typeface="Trebuchet MS"/>
                <a:cs typeface="Trebuchet MS"/>
              </a:rPr>
              <a:t> </a:t>
            </a:r>
            <a:r>
              <a:rPr sz="2400" spc="-64" dirty="0">
                <a:latin typeface="Trebuchet MS"/>
                <a:cs typeface="Trebuchet MS"/>
              </a:rPr>
              <a:t>methods</a:t>
            </a:r>
            <a:r>
              <a:rPr sz="2400" spc="-311" dirty="0">
                <a:latin typeface="Trebuchet MS"/>
                <a:cs typeface="Trebuchet MS"/>
              </a:rPr>
              <a:t> </a:t>
            </a:r>
            <a:r>
              <a:rPr sz="2400" spc="-131" dirty="0">
                <a:latin typeface="Trebuchet MS"/>
                <a:cs typeface="Trebuchet MS"/>
              </a:rPr>
              <a:t>lead</a:t>
            </a:r>
            <a:r>
              <a:rPr sz="2400" spc="-109" dirty="0">
                <a:latin typeface="Trebuchet MS"/>
                <a:cs typeface="Trebuchet MS"/>
              </a:rPr>
              <a:t> </a:t>
            </a:r>
            <a:r>
              <a:rPr sz="2400" spc="-34" dirty="0">
                <a:latin typeface="Trebuchet MS"/>
                <a:cs typeface="Trebuchet MS"/>
              </a:rPr>
              <a:t>on</a:t>
            </a:r>
            <a:r>
              <a:rPr sz="2400" spc="-184" dirty="0">
                <a:latin typeface="Trebuchet MS"/>
                <a:cs typeface="Trebuchet MS"/>
              </a:rPr>
              <a:t> </a:t>
            </a:r>
            <a:r>
              <a:rPr sz="2400" spc="-79" dirty="0">
                <a:latin typeface="Trebuchet MS"/>
                <a:cs typeface="Trebuchet MS"/>
              </a:rPr>
              <a:t>these</a:t>
            </a:r>
            <a:r>
              <a:rPr sz="2400" spc="-266" dirty="0">
                <a:latin typeface="Trebuchet MS"/>
                <a:cs typeface="Trebuchet MS"/>
              </a:rPr>
              <a:t> </a:t>
            </a:r>
            <a:r>
              <a:rPr sz="2400" spc="-83" dirty="0">
                <a:latin typeface="Trebuchet MS"/>
                <a:cs typeface="Trebuchet MS"/>
              </a:rPr>
              <a:t>benchmarks</a:t>
            </a:r>
            <a:r>
              <a:rPr sz="2400" spc="-300" dirty="0">
                <a:latin typeface="Trebuchet MS"/>
                <a:cs typeface="Trebuchet MS"/>
              </a:rPr>
              <a:t> </a:t>
            </a:r>
            <a:r>
              <a:rPr sz="1500" spc="-60" dirty="0">
                <a:latin typeface="Trebuchet MS"/>
                <a:cs typeface="Trebuchet MS"/>
              </a:rPr>
              <a:t>(incomplete</a:t>
            </a:r>
            <a:r>
              <a:rPr sz="1500" spc="-221" dirty="0">
                <a:latin typeface="Trebuchet MS"/>
                <a:cs typeface="Trebuchet MS"/>
              </a:rPr>
              <a:t> </a:t>
            </a:r>
            <a:r>
              <a:rPr sz="1500" spc="-90" dirty="0">
                <a:latin typeface="Trebuchet MS"/>
                <a:cs typeface="Trebuchet MS"/>
              </a:rPr>
              <a:t>list)</a:t>
            </a:r>
            <a:r>
              <a:rPr sz="2400" spc="-90" dirty="0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180962" indent="-171438">
              <a:spcBef>
                <a:spcPts val="570"/>
              </a:spcBef>
              <a:buFont typeface="Arial"/>
              <a:buChar char="•"/>
              <a:tabLst>
                <a:tab pos="180962" algn="l"/>
              </a:tabLst>
            </a:pPr>
            <a:r>
              <a:rPr spc="-79" dirty="0">
                <a:latin typeface="Trebuchet MS"/>
                <a:cs typeface="Trebuchet MS"/>
              </a:rPr>
              <a:t>ImageNet </a:t>
            </a:r>
            <a:r>
              <a:rPr spc="-94" dirty="0">
                <a:latin typeface="Trebuchet MS"/>
                <a:cs typeface="Trebuchet MS"/>
              </a:rPr>
              <a:t>classification, </a:t>
            </a:r>
            <a:r>
              <a:rPr spc="-86" dirty="0">
                <a:latin typeface="Trebuchet MS"/>
                <a:cs typeface="Trebuchet MS"/>
              </a:rPr>
              <a:t>detection,</a:t>
            </a:r>
            <a:r>
              <a:rPr spc="-341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localization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1515" y="2143126"/>
            <a:ext cx="3654266" cy="696986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80962" indent="-171438">
              <a:spcBef>
                <a:spcPts val="615"/>
              </a:spcBef>
              <a:buFont typeface="Arial"/>
              <a:buChar char="•"/>
              <a:tabLst>
                <a:tab pos="180962" algn="l"/>
              </a:tabLst>
            </a:pPr>
            <a:r>
              <a:rPr spc="128" dirty="0">
                <a:latin typeface="Trebuchet MS"/>
                <a:cs typeface="Trebuchet MS"/>
              </a:rPr>
              <a:t>MS</a:t>
            </a:r>
            <a:r>
              <a:rPr spc="-180" dirty="0">
                <a:latin typeface="Trebuchet MS"/>
                <a:cs typeface="Trebuchet MS"/>
              </a:rPr>
              <a:t> </a:t>
            </a:r>
            <a:r>
              <a:rPr spc="-60" dirty="0">
                <a:latin typeface="Trebuchet MS"/>
                <a:cs typeface="Trebuchet MS"/>
              </a:rPr>
              <a:t>COCO</a:t>
            </a:r>
            <a:r>
              <a:rPr spc="-240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detection,</a:t>
            </a:r>
            <a:r>
              <a:rPr spc="-244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segmentation</a:t>
            </a:r>
            <a:endParaRPr>
              <a:latin typeface="Trebuchet MS"/>
              <a:cs typeface="Trebuchet MS"/>
            </a:endParaRPr>
          </a:p>
          <a:p>
            <a:pPr marL="180962" indent="-171438">
              <a:spcBef>
                <a:spcPts val="540"/>
              </a:spcBef>
              <a:buFont typeface="Arial"/>
              <a:buChar char="•"/>
              <a:tabLst>
                <a:tab pos="180962" algn="l"/>
              </a:tabLst>
            </a:pPr>
            <a:r>
              <a:rPr spc="-97" dirty="0">
                <a:latin typeface="Trebuchet MS"/>
                <a:cs typeface="Trebuchet MS"/>
              </a:rPr>
              <a:t>PASCAL</a:t>
            </a:r>
            <a:r>
              <a:rPr spc="-113" dirty="0">
                <a:latin typeface="Trebuchet MS"/>
                <a:cs typeface="Trebuchet MS"/>
              </a:rPr>
              <a:t> </a:t>
            </a:r>
            <a:r>
              <a:rPr spc="-49" dirty="0">
                <a:latin typeface="Trebuchet MS"/>
                <a:cs typeface="Trebuchet MS"/>
              </a:rPr>
              <a:t>VOC</a:t>
            </a:r>
            <a:r>
              <a:rPr spc="-236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detection,</a:t>
            </a:r>
            <a:r>
              <a:rPr spc="-322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segmentation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1513" y="3171825"/>
            <a:ext cx="3618547" cy="1379224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80962" indent="-171438">
              <a:spcBef>
                <a:spcPts val="615"/>
              </a:spcBef>
              <a:buFont typeface="Arial"/>
              <a:buChar char="•"/>
              <a:tabLst>
                <a:tab pos="180962" algn="l"/>
              </a:tabLst>
            </a:pPr>
            <a:r>
              <a:rPr spc="-60" dirty="0">
                <a:latin typeface="Trebuchet MS"/>
                <a:cs typeface="Trebuchet MS"/>
              </a:rPr>
              <a:t>Human</a:t>
            </a:r>
            <a:r>
              <a:rPr spc="-142" dirty="0">
                <a:latin typeface="Trebuchet MS"/>
                <a:cs typeface="Trebuchet MS"/>
              </a:rPr>
              <a:t> </a:t>
            </a:r>
            <a:r>
              <a:rPr spc="-41" dirty="0">
                <a:latin typeface="Trebuchet MS"/>
                <a:cs typeface="Trebuchet MS"/>
              </a:rPr>
              <a:t>pose</a:t>
            </a:r>
            <a:r>
              <a:rPr spc="-169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estimation</a:t>
            </a:r>
            <a:r>
              <a:rPr spc="-221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[Newell</a:t>
            </a:r>
            <a:r>
              <a:rPr sz="1200" spc="-41" dirty="0">
                <a:latin typeface="Trebuchet MS"/>
                <a:cs typeface="Trebuchet MS"/>
              </a:rPr>
              <a:t> </a:t>
            </a:r>
            <a:r>
              <a:rPr sz="1200" spc="-68" dirty="0">
                <a:latin typeface="Trebuchet MS"/>
                <a:cs typeface="Trebuchet MS"/>
              </a:rPr>
              <a:t>et</a:t>
            </a:r>
            <a:r>
              <a:rPr sz="1200" spc="-94" dirty="0">
                <a:latin typeface="Trebuchet MS"/>
                <a:cs typeface="Trebuchet MS"/>
              </a:rPr>
              <a:t> </a:t>
            </a:r>
            <a:r>
              <a:rPr sz="1200" spc="-56" dirty="0">
                <a:latin typeface="Trebuchet MS"/>
                <a:cs typeface="Trebuchet MS"/>
              </a:rPr>
              <a:t>al</a:t>
            </a:r>
            <a:r>
              <a:rPr sz="1200" spc="-113" dirty="0">
                <a:latin typeface="Trebuchet MS"/>
                <a:cs typeface="Trebuchet MS"/>
              </a:rPr>
              <a:t> </a:t>
            </a:r>
            <a:r>
              <a:rPr sz="1200" spc="-41" dirty="0">
                <a:latin typeface="Trebuchet MS"/>
                <a:cs typeface="Trebuchet MS"/>
              </a:rPr>
              <a:t>2016]</a:t>
            </a:r>
            <a:endParaRPr sz="1200">
              <a:latin typeface="Trebuchet MS"/>
              <a:cs typeface="Trebuchet MS"/>
            </a:endParaRPr>
          </a:p>
          <a:p>
            <a:pPr marL="180962" indent="-171438">
              <a:spcBef>
                <a:spcPts val="540"/>
              </a:spcBef>
              <a:buFont typeface="Arial"/>
              <a:buChar char="•"/>
              <a:tabLst>
                <a:tab pos="180962" algn="l"/>
              </a:tabLst>
            </a:pPr>
            <a:r>
              <a:rPr spc="-52" dirty="0">
                <a:latin typeface="Trebuchet MS"/>
                <a:cs typeface="Trebuchet MS"/>
              </a:rPr>
              <a:t>Depth</a:t>
            </a:r>
            <a:r>
              <a:rPr spc="-218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estimation</a:t>
            </a:r>
            <a:r>
              <a:rPr spc="-214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[Laina</a:t>
            </a:r>
            <a:r>
              <a:rPr sz="1200" spc="-113" dirty="0">
                <a:latin typeface="Trebuchet MS"/>
                <a:cs typeface="Trebuchet MS"/>
              </a:rPr>
              <a:t> </a:t>
            </a:r>
            <a:r>
              <a:rPr sz="1200" spc="-68" dirty="0">
                <a:latin typeface="Trebuchet MS"/>
                <a:cs typeface="Trebuchet MS"/>
              </a:rPr>
              <a:t>et</a:t>
            </a:r>
            <a:r>
              <a:rPr sz="1200" spc="-90" dirty="0">
                <a:latin typeface="Trebuchet MS"/>
                <a:cs typeface="Trebuchet MS"/>
              </a:rPr>
              <a:t> </a:t>
            </a:r>
            <a:r>
              <a:rPr sz="1200" spc="-56" dirty="0">
                <a:latin typeface="Trebuchet MS"/>
                <a:cs typeface="Trebuchet MS"/>
              </a:rPr>
              <a:t>al</a:t>
            </a:r>
            <a:r>
              <a:rPr sz="1200" spc="-113" dirty="0">
                <a:latin typeface="Trebuchet MS"/>
                <a:cs typeface="Trebuchet MS"/>
              </a:rPr>
              <a:t> </a:t>
            </a:r>
            <a:r>
              <a:rPr sz="1200" spc="-41" dirty="0">
                <a:latin typeface="Trebuchet MS"/>
                <a:cs typeface="Trebuchet MS"/>
              </a:rPr>
              <a:t>2016]</a:t>
            </a:r>
            <a:endParaRPr sz="1200">
              <a:latin typeface="Trebuchet MS"/>
              <a:cs typeface="Trebuchet MS"/>
            </a:endParaRPr>
          </a:p>
          <a:p>
            <a:pPr marL="180962" indent="-171438">
              <a:spcBef>
                <a:spcPts val="540"/>
              </a:spcBef>
              <a:buFont typeface="Arial"/>
              <a:buChar char="•"/>
              <a:tabLst>
                <a:tab pos="180962" algn="l"/>
              </a:tabLst>
            </a:pPr>
            <a:r>
              <a:rPr spc="-71" dirty="0">
                <a:latin typeface="Trebuchet MS"/>
                <a:cs typeface="Trebuchet MS"/>
              </a:rPr>
              <a:t>Segment</a:t>
            </a:r>
            <a:r>
              <a:rPr spc="-176" dirty="0">
                <a:latin typeface="Trebuchet MS"/>
                <a:cs typeface="Trebuchet MS"/>
              </a:rPr>
              <a:t> </a:t>
            </a:r>
            <a:r>
              <a:rPr spc="-56" dirty="0">
                <a:latin typeface="Trebuchet MS"/>
                <a:cs typeface="Trebuchet MS"/>
              </a:rPr>
              <a:t>proposal</a:t>
            </a:r>
            <a:r>
              <a:rPr spc="-206" dirty="0">
                <a:latin typeface="Trebuchet MS"/>
                <a:cs typeface="Trebuchet MS"/>
              </a:rPr>
              <a:t> </a:t>
            </a:r>
            <a:r>
              <a:rPr sz="1200" spc="-49" dirty="0">
                <a:latin typeface="Trebuchet MS"/>
                <a:cs typeface="Trebuchet MS"/>
              </a:rPr>
              <a:t>[Pinheiro</a:t>
            </a:r>
            <a:r>
              <a:rPr sz="1200" spc="-101" dirty="0">
                <a:latin typeface="Trebuchet MS"/>
                <a:cs typeface="Trebuchet MS"/>
              </a:rPr>
              <a:t> </a:t>
            </a:r>
            <a:r>
              <a:rPr sz="1200" spc="-68" dirty="0">
                <a:latin typeface="Trebuchet MS"/>
                <a:cs typeface="Trebuchet MS"/>
              </a:rPr>
              <a:t>et</a:t>
            </a:r>
            <a:r>
              <a:rPr sz="1200" spc="-90" dirty="0">
                <a:latin typeface="Trebuchet MS"/>
                <a:cs typeface="Trebuchet MS"/>
              </a:rPr>
              <a:t> </a:t>
            </a:r>
            <a:r>
              <a:rPr sz="1200" spc="-56" dirty="0">
                <a:latin typeface="Trebuchet MS"/>
                <a:cs typeface="Trebuchet MS"/>
              </a:rPr>
              <a:t>al</a:t>
            </a:r>
            <a:r>
              <a:rPr sz="1200" spc="-116" dirty="0">
                <a:latin typeface="Trebuchet MS"/>
                <a:cs typeface="Trebuchet MS"/>
              </a:rPr>
              <a:t> </a:t>
            </a:r>
            <a:r>
              <a:rPr sz="1200" spc="-41" dirty="0">
                <a:latin typeface="Trebuchet MS"/>
                <a:cs typeface="Trebuchet MS"/>
              </a:rPr>
              <a:t>2016]</a:t>
            </a:r>
            <a:endParaRPr sz="1200">
              <a:latin typeface="Trebuchet MS"/>
              <a:cs typeface="Trebuchet MS"/>
            </a:endParaRPr>
          </a:p>
          <a:p>
            <a:pPr marL="180962" indent="-171438">
              <a:spcBef>
                <a:spcPts val="540"/>
              </a:spcBef>
              <a:buFont typeface="Arial"/>
              <a:buChar char="•"/>
              <a:tabLst>
                <a:tab pos="180962" algn="l"/>
              </a:tabLst>
            </a:pPr>
            <a:r>
              <a:rPr spc="-83" dirty="0">
                <a:latin typeface="Trebuchet MS"/>
                <a:cs typeface="Trebuchet MS"/>
              </a:rPr>
              <a:t>…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158" y="3570445"/>
            <a:ext cx="3609975" cy="1381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5811098" y="4897442"/>
            <a:ext cx="21288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3" dirty="0">
                <a:latin typeface="Trebuchet MS"/>
                <a:cs typeface="Trebuchet MS"/>
              </a:rPr>
              <a:t>PASCAL </a:t>
            </a:r>
            <a:r>
              <a:rPr sz="1350" b="1" spc="-79" dirty="0">
                <a:latin typeface="Trebuchet MS"/>
                <a:cs typeface="Trebuchet MS"/>
              </a:rPr>
              <a:t>detection</a:t>
            </a:r>
            <a:r>
              <a:rPr sz="1350" b="1" spc="-169" dirty="0">
                <a:latin typeface="Trebuchet MS"/>
                <a:cs typeface="Trebuchet MS"/>
              </a:rPr>
              <a:t> </a:t>
            </a:r>
            <a:r>
              <a:rPr sz="1350" spc="-68" dirty="0">
                <a:latin typeface="Trebuchet MS"/>
                <a:cs typeface="Trebuchet MS"/>
              </a:rPr>
              <a:t>leaderboard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70158" y="1932145"/>
            <a:ext cx="3771900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5656888" y="3238910"/>
            <a:ext cx="24336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3" dirty="0">
                <a:latin typeface="Trebuchet MS"/>
                <a:cs typeface="Trebuchet MS"/>
              </a:rPr>
              <a:t>PASCAL </a:t>
            </a:r>
            <a:r>
              <a:rPr sz="1350" b="1" spc="-64" dirty="0">
                <a:latin typeface="Trebuchet MS"/>
                <a:cs typeface="Trebuchet MS"/>
              </a:rPr>
              <a:t>segmentation</a:t>
            </a:r>
            <a:r>
              <a:rPr sz="1350" b="1" spc="-169" dirty="0">
                <a:latin typeface="Trebuchet MS"/>
                <a:cs typeface="Trebuchet MS"/>
              </a:rPr>
              <a:t> </a:t>
            </a:r>
            <a:r>
              <a:rPr sz="1350" spc="-68" dirty="0">
                <a:latin typeface="Trebuchet MS"/>
                <a:cs typeface="Trebuchet MS"/>
              </a:rPr>
              <a:t>leaderboard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08245" y="2241708"/>
            <a:ext cx="3914775" cy="504825"/>
          </a:xfrm>
          <a:custGeom>
            <a:avLst/>
            <a:gdLst/>
            <a:ahLst/>
            <a:cxnLst/>
            <a:rect l="l" t="t" r="r" b="b"/>
            <a:pathLst>
              <a:path w="5219700" h="673100">
                <a:moveTo>
                  <a:pt x="0" y="112186"/>
                </a:moveTo>
                <a:lnTo>
                  <a:pt x="8816" y="68518"/>
                </a:lnTo>
                <a:lnTo>
                  <a:pt x="32858" y="32858"/>
                </a:lnTo>
                <a:lnTo>
                  <a:pt x="68518" y="8816"/>
                </a:lnTo>
                <a:lnTo>
                  <a:pt x="112186" y="0"/>
                </a:lnTo>
                <a:lnTo>
                  <a:pt x="5107512" y="0"/>
                </a:lnTo>
                <a:lnTo>
                  <a:pt x="5151181" y="8816"/>
                </a:lnTo>
                <a:lnTo>
                  <a:pt x="5186842" y="32858"/>
                </a:lnTo>
                <a:lnTo>
                  <a:pt x="5210886" y="68518"/>
                </a:lnTo>
                <a:lnTo>
                  <a:pt x="5219702" y="112186"/>
                </a:lnTo>
                <a:lnTo>
                  <a:pt x="5219702" y="560914"/>
                </a:lnTo>
                <a:lnTo>
                  <a:pt x="5210886" y="604581"/>
                </a:lnTo>
                <a:lnTo>
                  <a:pt x="5186842" y="640241"/>
                </a:lnTo>
                <a:lnTo>
                  <a:pt x="5151181" y="664284"/>
                </a:lnTo>
                <a:lnTo>
                  <a:pt x="5107512" y="673100"/>
                </a:lnTo>
                <a:lnTo>
                  <a:pt x="112186" y="673100"/>
                </a:lnTo>
                <a:lnTo>
                  <a:pt x="68518" y="664284"/>
                </a:lnTo>
                <a:lnTo>
                  <a:pt x="32858" y="640241"/>
                </a:lnTo>
                <a:lnTo>
                  <a:pt x="8816" y="604581"/>
                </a:lnTo>
                <a:lnTo>
                  <a:pt x="0" y="560914"/>
                </a:lnTo>
                <a:lnTo>
                  <a:pt x="0" y="11218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7551677" y="2302668"/>
            <a:ext cx="128587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b="1" spc="-116" dirty="0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sz="2100" b="1" spc="-131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100" b="1" spc="-83" dirty="0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sz="2100" b="1" spc="-56" dirty="0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sz="2100" b="1" spc="-157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100" b="1" spc="-161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z="2100" b="1" spc="-101" dirty="0">
                <a:solidFill>
                  <a:srgbClr val="C00000"/>
                </a:solidFill>
                <a:latin typeface="Trebuchet MS"/>
                <a:cs typeface="Trebuchet MS"/>
              </a:rPr>
              <a:t>-</a:t>
            </a:r>
            <a:r>
              <a:rPr sz="2100" b="1" spc="-184" dirty="0">
                <a:solidFill>
                  <a:srgbClr val="C00000"/>
                </a:solidFill>
                <a:latin typeface="Trebuchet MS"/>
                <a:cs typeface="Trebuchet MS"/>
              </a:rPr>
              <a:t>101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08245" y="3870483"/>
            <a:ext cx="3914775" cy="381000"/>
          </a:xfrm>
          <a:custGeom>
            <a:avLst/>
            <a:gdLst/>
            <a:ahLst/>
            <a:cxnLst/>
            <a:rect l="l" t="t" r="r" b="b"/>
            <a:pathLst>
              <a:path w="5219700" h="508000">
                <a:moveTo>
                  <a:pt x="0" y="84666"/>
                </a:moveTo>
                <a:lnTo>
                  <a:pt x="6653" y="51710"/>
                </a:lnTo>
                <a:lnTo>
                  <a:pt x="24798" y="24798"/>
                </a:lnTo>
                <a:lnTo>
                  <a:pt x="51710" y="6653"/>
                </a:lnTo>
                <a:lnTo>
                  <a:pt x="84666" y="0"/>
                </a:lnTo>
                <a:lnTo>
                  <a:pt x="5135032" y="0"/>
                </a:lnTo>
                <a:lnTo>
                  <a:pt x="5167989" y="6653"/>
                </a:lnTo>
                <a:lnTo>
                  <a:pt x="5194902" y="24798"/>
                </a:lnTo>
                <a:lnTo>
                  <a:pt x="5213048" y="51710"/>
                </a:lnTo>
                <a:lnTo>
                  <a:pt x="5219702" y="84666"/>
                </a:lnTo>
                <a:lnTo>
                  <a:pt x="5219702" y="423333"/>
                </a:lnTo>
                <a:lnTo>
                  <a:pt x="5213048" y="456289"/>
                </a:lnTo>
                <a:lnTo>
                  <a:pt x="5194902" y="483201"/>
                </a:lnTo>
                <a:lnTo>
                  <a:pt x="5167989" y="501346"/>
                </a:lnTo>
                <a:lnTo>
                  <a:pt x="5135032" y="508000"/>
                </a:lnTo>
                <a:lnTo>
                  <a:pt x="84666" y="508000"/>
                </a:lnTo>
                <a:lnTo>
                  <a:pt x="51710" y="501346"/>
                </a:lnTo>
                <a:lnTo>
                  <a:pt x="24798" y="483201"/>
                </a:lnTo>
                <a:lnTo>
                  <a:pt x="6653" y="456289"/>
                </a:lnTo>
                <a:lnTo>
                  <a:pt x="0" y="423333"/>
                </a:lnTo>
                <a:lnTo>
                  <a:pt x="0" y="8466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7555097" y="3865949"/>
            <a:ext cx="128587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b="1" spc="-116" dirty="0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sz="2100" b="1" spc="-131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100" b="1" spc="-83" dirty="0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sz="2100" b="1" spc="-56" dirty="0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sz="2100" b="1" spc="-157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100" b="1" spc="-161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z="2100" b="1" spc="-101" dirty="0">
                <a:solidFill>
                  <a:srgbClr val="C00000"/>
                </a:solidFill>
                <a:latin typeface="Trebuchet MS"/>
                <a:cs typeface="Trebuchet MS"/>
              </a:rPr>
              <a:t>-</a:t>
            </a:r>
            <a:r>
              <a:rPr sz="2100" b="1" spc="-184" dirty="0">
                <a:solidFill>
                  <a:srgbClr val="C00000"/>
                </a:solidFill>
                <a:latin typeface="Trebuchet MS"/>
                <a:cs typeface="Trebuchet MS"/>
              </a:rPr>
              <a:t>101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4" name="object 47">
            <a:extLst>
              <a:ext uri="{FF2B5EF4-FFF2-40B4-BE49-F238E27FC236}">
                <a16:creationId xmlns:a16="http://schemas.microsoft.com/office/drawing/2014/main" id="{DB3460F6-4AAA-A545-9D0D-4745677035D1}"/>
              </a:ext>
            </a:extLst>
          </p:cNvPr>
          <p:cNvSpPr txBox="1"/>
          <p:nvPr/>
        </p:nvSpPr>
        <p:spPr>
          <a:xfrm>
            <a:off x="152400" y="6553200"/>
            <a:ext cx="810148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lang="en-US"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Slide by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30397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7E1383-29A2-C843-BF86-9D6921A7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525548"/>
            <a:ext cx="5029200" cy="2124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C0E363-63C3-F34B-B153-2533902D0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5" b="97417" l="1220" r="94146">
                        <a14:foregroundMark x1="7073" y1="42804" x2="20732" y2="59041"/>
                        <a14:foregroundMark x1="44146" y1="16974" x2="51951" y2="33579"/>
                        <a14:foregroundMark x1="51951" y1="33579" x2="53415" y2="35424"/>
                        <a14:foregroundMark x1="82927" y1="36531" x2="92439" y2="58303"/>
                        <a14:foregroundMark x1="57073" y1="89299" x2="47073" y2="90775"/>
                        <a14:foregroundMark x1="47073" y1="90775" x2="39756" y2="78598"/>
                        <a14:foregroundMark x1="39756" y1="78598" x2="38780" y2="62731"/>
                        <a14:foregroundMark x1="38780" y1="62731" x2="48537" y2="57934"/>
                        <a14:foregroundMark x1="48537" y1="57934" x2="55122" y2="68635"/>
                        <a14:foregroundMark x1="55122" y1="68635" x2="55854" y2="82657"/>
                        <a14:foregroundMark x1="55854" y1="82657" x2="55854" y2="82288"/>
                        <a14:foregroundMark x1="40732" y1="9963" x2="50244" y2="8487"/>
                        <a14:foregroundMark x1="50244" y1="8487" x2="50732" y2="7749"/>
                        <a14:foregroundMark x1="93171" y1="35055" x2="94878" y2="53137"/>
                        <a14:foregroundMark x1="94878" y1="53137" x2="90488" y2="66052"/>
                        <a14:foregroundMark x1="90488" y1="66052" x2="86341" y2="65683"/>
                        <a14:foregroundMark x1="1463" y1="39852" x2="1951" y2="55720"/>
                        <a14:foregroundMark x1="1951" y1="55720" x2="9756" y2="64945"/>
                        <a14:foregroundMark x1="9756" y1="64945" x2="10244" y2="64576"/>
                        <a14:foregroundMark x1="10488" y1="72325" x2="19756" y2="71956"/>
                        <a14:foregroundMark x1="19756" y1="71956" x2="19756" y2="71956"/>
                        <a14:foregroundMark x1="4634" y1="72325" x2="14390" y2="72694"/>
                        <a14:foregroundMark x1="14390" y1="72694" x2="22195" y2="72325"/>
                        <a14:foregroundMark x1="32195" y1="40221" x2="30000" y2="54244"/>
                        <a14:foregroundMark x1="30000" y1="54244" x2="31220" y2="58672"/>
                        <a14:foregroundMark x1="33659" y1="47970" x2="44390" y2="48339"/>
                        <a14:foregroundMark x1="44390" y1="48339" x2="53659" y2="47970"/>
                        <a14:foregroundMark x1="53659" y1="47970" x2="62683" y2="48339"/>
                        <a14:foregroundMark x1="63659" y1="40221" x2="65366" y2="54244"/>
                        <a14:foregroundMark x1="65366" y1="54244" x2="64878" y2="59041"/>
                        <a14:foregroundMark x1="77805" y1="72325" x2="88049" y2="72694"/>
                        <a14:foregroundMark x1="88049" y1="72694" x2="90732" y2="72325"/>
                        <a14:foregroundMark x1="39268" y1="96310" x2="50000" y2="96679"/>
                        <a14:foregroundMark x1="50000" y1="96679" x2="59024" y2="95941"/>
                        <a14:foregroundMark x1="58293" y1="97048" x2="58293" y2="95941"/>
                        <a14:foregroundMark x1="58780" y1="94834" x2="54878" y2="95203"/>
                        <a14:foregroundMark x1="59024" y1="97417" x2="59024" y2="95203"/>
                        <a14:foregroundMark x1="2927" y1="71587" x2="4146" y2="70111"/>
                        <a14:foregroundMark x1="90244" y1="71587" x2="92439" y2="73432"/>
                        <a14:foregroundMark x1="78049" y1="32841" x2="91707" y2="32841"/>
                        <a14:foregroundMark x1="91707" y1="32841" x2="94146" y2="32841"/>
                        <a14:foregroundMark x1="21220" y1="38007" x2="21220" y2="38007"/>
                        <a14:foregroundMark x1="57317" y1="14391" x2="57805" y2="15867"/>
                        <a14:backgroundMark x1="8537" y1="12915" x2="20000" y2="19926"/>
                        <a14:backgroundMark x1="20000" y1="19926" x2="27561" y2="12546"/>
                        <a14:backgroundMark x1="70732" y1="9225" x2="80976" y2="15867"/>
                        <a14:backgroundMark x1="80976" y1="15867" x2="90000" y2="14022"/>
                        <a14:backgroundMark x1="90000" y1="14022" x2="90000" y2="14022"/>
                        <a14:backgroundMark x1="75854" y1="81181" x2="89756" y2="91513"/>
                        <a14:backgroundMark x1="3902" y1="88561" x2="16098" y2="83764"/>
                        <a14:backgroundMark x1="16098" y1="83764" x2="22927" y2="881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146049"/>
            <a:ext cx="5207000" cy="3441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1FF99-336E-7148-A1CF-4EE440BAC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0"/>
            <a:ext cx="5029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Yolo: You Only Look Once</a:t>
            </a:r>
            <a:br>
              <a:rPr lang="en-US" dirty="0"/>
            </a:br>
            <a:r>
              <a:rPr lang="en-US" sz="2700" dirty="0" err="1"/>
              <a:t>Jospeh</a:t>
            </a:r>
            <a:r>
              <a:rPr lang="en-US" sz="2700" dirty="0"/>
              <a:t> </a:t>
            </a:r>
            <a:r>
              <a:rPr lang="en-US" sz="2700" dirty="0" err="1"/>
              <a:t>Redmom</a:t>
            </a:r>
            <a:r>
              <a:rPr lang="en-US" sz="2700" dirty="0"/>
              <a:t> </a:t>
            </a:r>
            <a:r>
              <a:rPr lang="en-US" sz="2700" dirty="0" err="1"/>
              <a:t>et.al</a:t>
            </a:r>
            <a:r>
              <a:rPr lang="en-US" sz="2700" dirty="0"/>
              <a:t> (</a:t>
            </a:r>
            <a:r>
              <a:rPr lang="en-US" sz="2700" dirty="0">
                <a:hlinkClick r:id="rId5"/>
              </a:rPr>
              <a:t>resumé</a:t>
            </a:r>
            <a:r>
              <a:rPr lang="en-US" sz="2700" dirty="0"/>
              <a:t>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3D2D8-0E85-B445-8B23-71C0CF5F3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590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7x7 grid of cells</a:t>
            </a:r>
          </a:p>
          <a:p>
            <a:r>
              <a:rPr lang="en-US" dirty="0"/>
              <a:t>Each grid cell predicts </a:t>
            </a:r>
          </a:p>
          <a:p>
            <a:pPr lvl="1"/>
            <a:r>
              <a:rPr lang="en-US" dirty="0"/>
              <a:t>2 bounding boxes (x, y, w, h, confidence) = 10 reals</a:t>
            </a:r>
          </a:p>
          <a:p>
            <a:pPr lvl="1"/>
            <a:r>
              <a:rPr lang="en-US" dirty="0"/>
              <a:t>Probabilities over 20 classes</a:t>
            </a:r>
          </a:p>
          <a:p>
            <a:r>
              <a:rPr lang="en-US" dirty="0"/>
              <a:t>Final output: 7x7x30 tensor (30 = 5+5+20)</a:t>
            </a:r>
          </a:p>
          <a:p>
            <a:r>
              <a:rPr lang="en-US" dirty="0"/>
              <a:t>“the fastest extant object detector” at CVPR 2016</a:t>
            </a:r>
          </a:p>
        </p:txBody>
      </p:sp>
    </p:spTree>
    <p:extLst>
      <p:ext uri="{BB962C8B-B14F-4D97-AF65-F5344CB8AC3E}">
        <p14:creationId xmlns:p14="http://schemas.microsoft.com/office/powerpoint/2010/main" val="1072472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337C-DE9B-4242-BD82-69F220906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 1,2,3…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EE81A-6A1B-2346-8264-09D893F89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562600"/>
            <a:ext cx="4572000" cy="1219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YOLO: CVPR 2016</a:t>
            </a:r>
          </a:p>
          <a:p>
            <a:r>
              <a:rPr lang="en-US" dirty="0"/>
              <a:t>YOLO9000 (YOLOv2) = CVPR 2017</a:t>
            </a:r>
          </a:p>
          <a:p>
            <a:r>
              <a:rPr lang="en-US" dirty="0"/>
              <a:t>YOLOv3: </a:t>
            </a:r>
            <a:r>
              <a:rPr lang="en-US" dirty="0" err="1"/>
              <a:t>Arxiv</a:t>
            </a:r>
            <a:r>
              <a:rPr lang="en-US" dirty="0"/>
              <a:t>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21F3B-18B3-D649-88AD-2983B9A8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16" y="861999"/>
            <a:ext cx="7263184" cy="452440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D671F-9696-8D41-9EF9-EC6D61F0862C}"/>
              </a:ext>
            </a:extLst>
          </p:cNvPr>
          <p:cNvSpPr txBox="1"/>
          <p:nvPr/>
        </p:nvSpPr>
        <p:spPr>
          <a:xfrm>
            <a:off x="5257800" y="5486400"/>
            <a:ext cx="3733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Quotes from “</a:t>
            </a:r>
            <a:r>
              <a:rPr lang="en-US" sz="1400" b="1" dirty="0">
                <a:hlinkClick r:id="rId3"/>
              </a:rPr>
              <a:t>YOLOv3: An Incremental Improvement</a:t>
            </a:r>
            <a:r>
              <a:rPr lang="en-US" sz="1400" dirty="0"/>
              <a:t>”:</a:t>
            </a:r>
          </a:p>
          <a:p>
            <a:r>
              <a:rPr lang="en-US" sz="1400" dirty="0"/>
              <a:t>Sometimes you just </a:t>
            </a:r>
            <a:r>
              <a:rPr lang="en-US" sz="1400" dirty="0" err="1"/>
              <a:t>kinda</a:t>
            </a:r>
            <a:r>
              <a:rPr lang="en-US" sz="1400" dirty="0"/>
              <a:t> phone it in for a year, you know? … Spent a lot of time on Twitter. Played around with GANs a little.</a:t>
            </a:r>
          </a:p>
        </p:txBody>
      </p:sp>
    </p:spTree>
    <p:extLst>
      <p:ext uri="{BB962C8B-B14F-4D97-AF65-F5344CB8AC3E}">
        <p14:creationId xmlns:p14="http://schemas.microsoft.com/office/powerpoint/2010/main" val="165155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096B-CE3F-F748-A130-60A0A410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/>
              <a:t>Detectron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C56F3-D7ED-724E-8CE9-7770C94C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0158"/>
            <a:ext cx="9144000" cy="1661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F1153-28DA-9F42-BDD9-ECB8CFCE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2" y="3297709"/>
            <a:ext cx="5304286" cy="3421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4FBB1-158B-AE49-B4EA-87BEE444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44591"/>
            <a:ext cx="5410200" cy="33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4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861A29-5BC5-C540-A22E-FBE70F16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0079"/>
            <a:ext cx="3511306" cy="6553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AlexNet</a:t>
            </a:r>
            <a:endParaRPr lang="en-US" sz="3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41151-E7C7-CB40-B379-A027D8B6D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1371600"/>
            <a:ext cx="3511306" cy="484632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CNN by Alex </a:t>
            </a:r>
            <a:r>
              <a:rPr lang="en-US" sz="1700" dirty="0" err="1"/>
              <a:t>Krizhevsky</a:t>
            </a:r>
            <a:r>
              <a:rPr lang="en-US" sz="1700" dirty="0"/>
              <a:t>, Ilya </a:t>
            </a:r>
            <a:r>
              <a:rPr lang="en-US" sz="1700" dirty="0" err="1"/>
              <a:t>Sutskever</a:t>
            </a:r>
            <a:r>
              <a:rPr lang="en-US" sz="1700" dirty="0"/>
              <a:t> and Geoffrey Hinton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Competed in the ImageNet Large Scale Visual Recognition Challenge on September 30, 2012. Achieved a top-5 error of 15.3%, beating SOTA by 10%.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Seen by many as the  start of the DL revolution in CV.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That claim is contested by Jürgen </a:t>
            </a:r>
            <a:r>
              <a:rPr lang="en-US" sz="1700" dirty="0" err="1"/>
              <a:t>Schmidhuber</a:t>
            </a:r>
            <a:r>
              <a:rPr lang="en-US" sz="1700" dirty="0"/>
              <a:t>, whose postdoc Dan </a:t>
            </a:r>
            <a:r>
              <a:rPr lang="en-US" sz="1700" dirty="0" err="1"/>
              <a:t>Ciresan</a:t>
            </a:r>
            <a:r>
              <a:rPr lang="en-US" sz="1700" dirty="0"/>
              <a:t> published a similar result in IJCAI 2011 (but on easier datasets).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Both owe a debt to Fukushima, who invented CNNs in 1980, and Yann </a:t>
            </a:r>
            <a:r>
              <a:rPr lang="en-US" sz="1700" dirty="0" err="1"/>
              <a:t>LeCun</a:t>
            </a:r>
            <a:r>
              <a:rPr lang="en-US" sz="1700" dirty="0"/>
              <a:t>, who applied backprop to CNNs in 89.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9D996-2FA9-D148-9B66-D00B5C14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371" y="788884"/>
            <a:ext cx="4078979" cy="52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9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28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1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3360</Words>
  <Application>Microsoft Macintosh PowerPoint</Application>
  <PresentationFormat>On-screen Show (4:3)</PresentationFormat>
  <Paragraphs>580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CMSY7</vt:lpstr>
      <vt:lpstr>DejaVu Serif</vt:lpstr>
      <vt:lpstr>Times New Roman</vt:lpstr>
      <vt:lpstr>Trebuchet MS</vt:lpstr>
      <vt:lpstr>Wingdings</vt:lpstr>
      <vt:lpstr>Office Theme</vt:lpstr>
      <vt:lpstr>Deep Object Recognition</vt:lpstr>
      <vt:lpstr>PowerPoint Presentation</vt:lpstr>
      <vt:lpstr>PowerPoint Presentation</vt:lpstr>
      <vt:lpstr>PowerPoint Presentation</vt:lpstr>
      <vt:lpstr>AlexNet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AlexNet</vt:lpstr>
      <vt:lpstr>VERY DEEP CONVOLUTIONAL NETWORKS FOR LARGE-SCALE IMAGE RECOGNITION</vt:lpstr>
      <vt:lpstr>VGG</vt:lpstr>
      <vt:lpstr>PowerPoint Presentation</vt:lpstr>
      <vt:lpstr>Going Deeper with Convolutions</vt:lpstr>
      <vt:lpstr>PowerPoint Presentation</vt:lpstr>
      <vt:lpstr>1x1 Convolutions</vt:lpstr>
      <vt:lpstr>PowerPoint Presentation</vt:lpstr>
      <vt:lpstr>PowerPoint Presentation</vt:lpstr>
      <vt:lpstr>Results</vt:lpstr>
      <vt:lpstr>Revolution of Depth</vt:lpstr>
      <vt:lpstr>PowerPoint Presentation</vt:lpstr>
      <vt:lpstr>Revolution of Depth</vt:lpstr>
      <vt:lpstr>PowerPoint Presentation</vt:lpstr>
      <vt:lpstr>Deep Residual Learning</vt:lpstr>
      <vt:lpstr>CIFAR-10 experiments</vt:lpstr>
      <vt:lpstr>ResNets @ ILSVRC &amp; COCO 2015 Competitions</vt:lpstr>
      <vt:lpstr>Object Detection Architectures</vt:lpstr>
      <vt:lpstr>   Object Detection: Early Work</vt:lpstr>
      <vt:lpstr>Object Detection: R-CNN</vt:lpstr>
      <vt:lpstr>Object Detection: R-CNN</vt:lpstr>
      <vt:lpstr>Object Detection: Fast R-CNN</vt:lpstr>
      <vt:lpstr>Object Detection: Fast R-CNN</vt:lpstr>
      <vt:lpstr>Object Detection: Faster R-CNN</vt:lpstr>
      <vt:lpstr>Region Proposal Nets in Faster R-CNN</vt:lpstr>
      <vt:lpstr>Object Detection</vt:lpstr>
      <vt:lpstr>Faster R-CNN w Resnet</vt:lpstr>
      <vt:lpstr>Faster R-CNN Efficiency</vt:lpstr>
      <vt:lpstr>Object Detection</vt:lpstr>
      <vt:lpstr>PowerPoint Presentation</vt:lpstr>
      <vt:lpstr>PowerPoint Presentation</vt:lpstr>
      <vt:lpstr>PowerPoint Presentation</vt:lpstr>
      <vt:lpstr>PowerPoint Presentation</vt:lpstr>
      <vt:lpstr>More Visual Recognition Tasks</vt:lpstr>
      <vt:lpstr>Yolo: You Only Look Once Jospeh Redmom et.al (resumé) </vt:lpstr>
      <vt:lpstr>Yolo 1,2,3…</vt:lpstr>
      <vt:lpstr>Detectron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Object Recognition</dc:title>
  <dc:creator>Frank Dellaert</dc:creator>
  <cp:lastModifiedBy>Dellaert, Frank</cp:lastModifiedBy>
  <cp:revision>26</cp:revision>
  <dcterms:created xsi:type="dcterms:W3CDTF">2019-11-13T20:32:31Z</dcterms:created>
  <dcterms:modified xsi:type="dcterms:W3CDTF">2020-10-05T20:20:09Z</dcterms:modified>
</cp:coreProperties>
</file>