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1008" r:id="rId3"/>
    <p:sldId id="461" r:id="rId4"/>
    <p:sldId id="564" r:id="rId5"/>
    <p:sldId id="1009" r:id="rId6"/>
    <p:sldId id="1010" r:id="rId7"/>
    <p:sldId id="1011" r:id="rId8"/>
    <p:sldId id="1013" r:id="rId9"/>
    <p:sldId id="1014" r:id="rId10"/>
    <p:sldId id="1015" r:id="rId11"/>
    <p:sldId id="968" r:id="rId12"/>
    <p:sldId id="1016" r:id="rId13"/>
    <p:sldId id="538" r:id="rId14"/>
    <p:sldId id="539" r:id="rId15"/>
    <p:sldId id="540" r:id="rId16"/>
    <p:sldId id="1018" r:id="rId17"/>
    <p:sldId id="541" r:id="rId18"/>
    <p:sldId id="567" r:id="rId19"/>
    <p:sldId id="571" r:id="rId20"/>
    <p:sldId id="636" r:id="rId21"/>
    <p:sldId id="635" r:id="rId22"/>
    <p:sldId id="634" r:id="rId23"/>
    <p:sldId id="631" r:id="rId24"/>
    <p:sldId id="632" r:id="rId25"/>
    <p:sldId id="633" r:id="rId26"/>
    <p:sldId id="578" r:id="rId27"/>
    <p:sldId id="579" r:id="rId28"/>
    <p:sldId id="582" r:id="rId29"/>
    <p:sldId id="583" r:id="rId30"/>
    <p:sldId id="584" r:id="rId31"/>
    <p:sldId id="585" r:id="rId32"/>
    <p:sldId id="586" r:id="rId33"/>
    <p:sldId id="588" r:id="rId34"/>
    <p:sldId id="593" r:id="rId35"/>
    <p:sldId id="613" r:id="rId36"/>
    <p:sldId id="594" r:id="rId37"/>
    <p:sldId id="595" r:id="rId38"/>
    <p:sldId id="596" r:id="rId39"/>
    <p:sldId id="1017" r:id="rId40"/>
    <p:sldId id="611" r:id="rId41"/>
    <p:sldId id="616" r:id="rId42"/>
    <p:sldId id="638" r:id="rId43"/>
    <p:sldId id="614" r:id="rId44"/>
    <p:sldId id="615" r:id="rId45"/>
    <p:sldId id="612" r:id="rId46"/>
    <p:sldId id="617" r:id="rId47"/>
    <p:sldId id="1019" r:id="rId48"/>
    <p:sldId id="628" r:id="rId49"/>
    <p:sldId id="1021" r:id="rId50"/>
    <p:sldId id="1022" r:id="rId51"/>
    <p:sldId id="1023" r:id="rId52"/>
    <p:sldId id="815" r:id="rId53"/>
    <p:sldId id="948" r:id="rId54"/>
    <p:sldId id="983" r:id="rId55"/>
    <p:sldId id="1006" r:id="rId56"/>
    <p:sldId id="1007" r:id="rId57"/>
    <p:sldId id="999" r:id="rId58"/>
    <p:sldId id="1000" r:id="rId59"/>
    <p:sldId id="995" r:id="rId60"/>
    <p:sldId id="470" r:id="rId61"/>
    <p:sldId id="946" r:id="rId62"/>
    <p:sldId id="654" r:id="rId63"/>
    <p:sldId id="657" r:id="rId64"/>
    <p:sldId id="658" r:id="rId6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1B93"/>
    <a:srgbClr val="333299"/>
    <a:srgbClr val="0432FF"/>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2" autoAdjust="0"/>
    <p:restoredTop sz="84902" autoAdjust="0"/>
  </p:normalViewPr>
  <p:slideViewPr>
    <p:cSldViewPr>
      <p:cViewPr varScale="1">
        <p:scale>
          <a:sx n="96" d="100"/>
          <a:sy n="96" d="100"/>
        </p:scale>
        <p:origin x="200" y="344"/>
      </p:cViewPr>
      <p:guideLst>
        <p:guide orient="horz" pos="2160"/>
        <p:guide pos="3840"/>
      </p:guideLst>
    </p:cSldViewPr>
  </p:slideViewPr>
  <p:outlineViewPr>
    <p:cViewPr>
      <p:scale>
        <a:sx n="33" d="100"/>
        <a:sy n="33" d="100"/>
      </p:scale>
      <p:origin x="0" y="1293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9/30/20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34676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2FE718A-B13E-4858-BA09-16BE4C23CC04}"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29122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98579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3932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55637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08060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04DF54D-9D7A-4D2B-9F85-FB7EE1255232}" type="slidenum">
              <a:rPr lang="en-US" smtClean="0"/>
              <a:pPr/>
              <a:t>19</a:t>
            </a:fld>
            <a:endParaRPr lang="en-US"/>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1315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8219007-84FB-4B26-A6D9-D986B992FFB3}" type="slidenum">
              <a:rPr lang="en-US" smtClean="0"/>
              <a:pPr/>
              <a:t>21</a:t>
            </a:fld>
            <a:endParaRPr lang="en-US"/>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0915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30FF7FF-0277-4253-8A5E-E3ABAF69B8A1}" type="slidenum">
              <a:rPr lang="en-US" smtClean="0"/>
              <a:pPr/>
              <a:t>22</a:t>
            </a:fld>
            <a:endParaRPr lang="en-US"/>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1408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C669971-97E3-427C-96A0-BC854088E888}" type="slidenum">
              <a:rPr lang="en-US" smtClean="0"/>
              <a:pPr/>
              <a:t>23</a:t>
            </a:fld>
            <a:endParaRPr lang="en-US"/>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32757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D34F40A-8C2F-404F-8DFB-9A4D4EA60D93}" type="slidenum">
              <a:rPr lang="en-US" smtClean="0"/>
              <a:pPr/>
              <a:t>24</a:t>
            </a:fld>
            <a:endParaRPr lang="en-US"/>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8791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3</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4198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A7898D9-FBF5-4208-937C-CB612769A58C}" type="slidenum">
              <a:rPr lang="en-US" smtClean="0"/>
              <a:pPr/>
              <a:t>25</a:t>
            </a:fld>
            <a:endParaRPr lang="en-US"/>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8681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935390-C588-4DB4-AE6D-1DFF726F3E17}" type="slidenum">
              <a:rPr lang="en-US" smtClean="0"/>
              <a:pPr/>
              <a:t>26</a:t>
            </a:fld>
            <a:endParaRPr lang="en-US"/>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634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46A9417-A6DD-4E64-A7EF-CC7A4175027C}" type="slidenum">
              <a:rPr lang="en-US" smtClean="0"/>
              <a:pPr/>
              <a:t>27</a:t>
            </a:fld>
            <a:endParaRPr lang="en-US"/>
          </a:p>
        </p:txBody>
      </p:sp>
      <p:sp>
        <p:nvSpPr>
          <p:cNvPr id="50179" name="Rectangle 2"/>
          <p:cNvSpPr>
            <a:spLocks noGrp="1" noRot="1" noChangeAspect="1" noChangeArrowheads="1" noTextEdit="1"/>
          </p:cNvSpPr>
          <p:nvPr>
            <p:ph type="sldImg"/>
          </p:nvPr>
        </p:nvSpPr>
        <p:spPr>
          <a:xfrm>
            <a:off x="381000" y="685800"/>
            <a:ext cx="6096000" cy="3429000"/>
          </a:xfrm>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1487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27D0F2B-DD80-4325-8E2C-A6A9F2BBF26B}" type="slidenum">
              <a:rPr lang="en-US" smtClean="0"/>
              <a:pPr/>
              <a:t>28</a:t>
            </a:fld>
            <a:endParaRPr lang="en-US"/>
          </a:p>
        </p:txBody>
      </p:sp>
      <p:sp>
        <p:nvSpPr>
          <p:cNvPr id="52227" name="Rectangle 2"/>
          <p:cNvSpPr>
            <a:spLocks noGrp="1" noRot="1" noChangeAspect="1" noChangeArrowheads="1" noTextEdit="1"/>
          </p:cNvSpPr>
          <p:nvPr>
            <p:ph type="sldImg"/>
          </p:nvPr>
        </p:nvSpPr>
        <p:spPr>
          <a:xfrm>
            <a:off x="381000" y="685800"/>
            <a:ext cx="6096000" cy="3429000"/>
          </a:xfrm>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12937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2D66C4A-DA1F-4C39-8F9B-A1E0793E1E6C}" type="slidenum">
              <a:rPr lang="en-US" smtClean="0"/>
              <a:pPr/>
              <a:t>29</a:t>
            </a:fld>
            <a:endParaRPr lang="en-US"/>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35873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54F9F03-7F69-4911-BAEA-F6D8F67035CB}" type="slidenum">
              <a:rPr lang="en-US" smtClean="0"/>
              <a:pPr/>
              <a:t>30</a:t>
            </a:fld>
            <a:endParaRPr lang="en-US"/>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50257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31</a:t>
            </a:fld>
            <a:endParaRPr 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4960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623D99D-9279-43E1-AAAF-FE193CBFAB70}" type="slidenum">
              <a:rPr lang="en-US" smtClean="0"/>
              <a:pPr>
                <a:defRPr/>
              </a:pPr>
              <a:t>32</a:t>
            </a:fld>
            <a:endParaRPr lang="en-US"/>
          </a:p>
        </p:txBody>
      </p:sp>
    </p:spTree>
    <p:extLst>
      <p:ext uri="{BB962C8B-B14F-4D97-AF65-F5344CB8AC3E}">
        <p14:creationId xmlns:p14="http://schemas.microsoft.com/office/powerpoint/2010/main" val="2095708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935390-C588-4DB4-AE6D-1DFF726F3E17}" type="slidenum">
              <a:rPr lang="en-US" smtClean="0">
                <a:solidFill>
                  <a:prstClr val="black"/>
                </a:solidFill>
              </a:rPr>
              <a:pPr/>
              <a:t>33</a:t>
            </a:fld>
            <a:endParaRPr lang="en-US">
              <a:solidFill>
                <a:prstClr val="black"/>
              </a:solidFill>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63964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5E86032-689E-4614-9BFC-AC39C3130AA0}" type="slidenum">
              <a:rPr lang="en-US" smtClean="0">
                <a:solidFill>
                  <a:srgbClr val="000000"/>
                </a:solidFill>
              </a:rPr>
              <a:pPr/>
              <a:t>34</a:t>
            </a:fld>
            <a:endParaRPr lang="en-US">
              <a:solidFill>
                <a:srgbClr val="000000"/>
              </a:solidFill>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7232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5</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5773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5E86032-689E-4614-9BFC-AC39C3130AA0}" type="slidenum">
              <a:rPr lang="en-US" smtClean="0">
                <a:solidFill>
                  <a:srgbClr val="000000"/>
                </a:solidFill>
              </a:rPr>
              <a:pPr/>
              <a:t>35</a:t>
            </a:fld>
            <a:endParaRPr lang="en-US">
              <a:solidFill>
                <a:srgbClr val="000000"/>
              </a:solidFill>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48914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36</a:t>
            </a:fld>
            <a:endParaRPr lang="en-US">
              <a:solidFill>
                <a:srgbClr val="000000"/>
              </a:solidFill>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3106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2FD43A95-FEC9-4DA1-B128-8EF16BBEFEED}" type="slidenum">
              <a:rPr lang="en-US" smtClean="0">
                <a:solidFill>
                  <a:srgbClr val="000000"/>
                </a:solidFill>
              </a:rPr>
              <a:pPr/>
              <a:t>37</a:t>
            </a:fld>
            <a:endParaRPr lang="en-US">
              <a:solidFill>
                <a:srgbClr val="000000"/>
              </a:solidFill>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566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1DD8DB8-F816-499B-A006-9641909FF5BB}" type="slidenum">
              <a:rPr lang="en-US" smtClean="0">
                <a:solidFill>
                  <a:srgbClr val="000000"/>
                </a:solidFill>
              </a:rPr>
              <a:pPr/>
              <a:t>38</a:t>
            </a:fld>
            <a:endParaRPr lang="en-US">
              <a:solidFill>
                <a:srgbClr val="000000"/>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99670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“Non-parametric” classifier: the</a:t>
            </a:r>
            <a:r>
              <a:rPr lang="en-US" baseline="0" dirty="0"/>
              <a:t> entire training set is essentially the model parameters.</a:t>
            </a:r>
            <a:endParaRPr lang="en-US" dirty="0"/>
          </a:p>
          <a:p>
            <a:r>
              <a:rPr lang="en-US" dirty="0"/>
              <a:t>Pros:</a:t>
            </a:r>
          </a:p>
          <a:p>
            <a:pPr marL="171450" indent="-171450">
              <a:buFontTx/>
              <a:buChar char="-"/>
            </a:pPr>
            <a:r>
              <a:rPr lang="en-US" dirty="0"/>
              <a:t>Very fast at training time</a:t>
            </a:r>
          </a:p>
          <a:p>
            <a:pPr marL="171450" indent="-171450">
              <a:buFontTx/>
              <a:buChar char="-"/>
            </a:pPr>
            <a:r>
              <a:rPr lang="en-US" dirty="0"/>
              <a:t>Flexible:</a:t>
            </a:r>
            <a:r>
              <a:rPr lang="en-US" baseline="0" dirty="0"/>
              <a:t> all it requires is a way to compute similarity or distances between pairs of features. Applies to many different kinds of features.</a:t>
            </a:r>
          </a:p>
          <a:p>
            <a:pPr marL="171450" indent="-171450">
              <a:buFontTx/>
              <a:buChar char="-"/>
            </a:pPr>
            <a:r>
              <a:rPr lang="en-US" baseline="0" dirty="0"/>
              <a:t>Works with any number of classes.</a:t>
            </a:r>
          </a:p>
          <a:p>
            <a:pPr marL="171450" indent="-171450">
              <a:buFontTx/>
              <a:buChar char="-"/>
            </a:pPr>
            <a:r>
              <a:rPr lang="en-US" baseline="0" dirty="0"/>
              <a:t>Works well in practice for large datasets (but see cons)</a:t>
            </a:r>
          </a:p>
          <a:p>
            <a:pPr marL="0" indent="0">
              <a:buFontTx/>
              <a:buNone/>
            </a:pPr>
            <a:r>
              <a:rPr lang="en-US" baseline="0" dirty="0"/>
              <a:t>Cons:</a:t>
            </a:r>
          </a:p>
          <a:p>
            <a:pPr marL="171450" indent="-171450">
              <a:buFontTx/>
              <a:buChar char="-"/>
            </a:pPr>
            <a:r>
              <a:rPr lang="en-US" dirty="0"/>
              <a:t>Slow at test time (need to compute distances between test example and every training example)</a:t>
            </a:r>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527180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91F10DC-D56E-4E91-B2B3-56010723A964}" type="slidenum">
              <a:rPr lang="en-US" smtClean="0"/>
              <a:pPr/>
              <a:t>42</a:t>
            </a:fld>
            <a:endParaRPr lang="en-US"/>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9304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1EE19B0-EAF0-49F1-BCD0-769F37B56A2D}" type="slidenum">
              <a:rPr lang="en-US" smtClean="0"/>
              <a:pPr/>
              <a:t>43</a:t>
            </a:fld>
            <a:endParaRPr lang="en-US"/>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20917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“Parametric” classifier: model defined by a small number of parameters</a:t>
            </a:r>
            <a:r>
              <a:rPr lang="en-US" baseline="0" dirty="0"/>
              <a:t> (w, b)</a:t>
            </a:r>
          </a:p>
          <a:p>
            <a:r>
              <a:rPr lang="en-US" baseline="0" dirty="0"/>
              <a:t>Pros:</a:t>
            </a:r>
          </a:p>
          <a:p>
            <a:pPr marL="171450" indent="-171450">
              <a:buFontTx/>
              <a:buChar char="-"/>
            </a:pPr>
            <a:r>
              <a:rPr lang="en-US" baseline="0" dirty="0"/>
              <a:t>Very fast at test time</a:t>
            </a:r>
          </a:p>
          <a:p>
            <a:pPr marL="0" indent="0">
              <a:buFontTx/>
              <a:buNone/>
            </a:pPr>
            <a:r>
              <a:rPr lang="en-US" baseline="0" dirty="0"/>
              <a:t>Cons: </a:t>
            </a:r>
          </a:p>
          <a:p>
            <a:pPr marL="171450" indent="-171450">
              <a:buFontTx/>
              <a:buChar char="-"/>
            </a:pPr>
            <a:r>
              <a:rPr lang="en-US" dirty="0"/>
              <a:t>Slow at training time: need</a:t>
            </a:r>
            <a:r>
              <a:rPr lang="en-US" baseline="0" dirty="0"/>
              <a:t> to estimate the parameters</a:t>
            </a:r>
          </a:p>
          <a:p>
            <a:pPr marL="171450" indent="-171450">
              <a:buFontTx/>
              <a:buChar char="-"/>
            </a:pPr>
            <a:r>
              <a:rPr lang="en-US" baseline="0" dirty="0"/>
              <a:t>Only works for two classes</a:t>
            </a:r>
          </a:p>
          <a:p>
            <a:pPr marL="171450" indent="-171450">
              <a:buFontTx/>
              <a:buChar char="-"/>
            </a:pPr>
            <a:r>
              <a:rPr lang="en-US" baseline="0" dirty="0"/>
              <a:t>Data may not be </a:t>
            </a:r>
            <a:r>
              <a:rPr lang="en-US" baseline="0"/>
              <a:t>linearly separable</a:t>
            </a:r>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466648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solidFill>
                  <a:prstClr val="black"/>
                </a:solidFill>
              </a:rPr>
              <a:pPr/>
              <a:t>49</a:t>
            </a:fld>
            <a:endParaRPr lang="en-US">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57899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solidFill>
                  <a:prstClr val="black"/>
                </a:solidFill>
              </a:rPr>
              <a:pPr/>
              <a:t>50</a:t>
            </a:fld>
            <a:endParaRPr lang="en-US">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69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6</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53492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solidFill>
                  <a:prstClr val="black"/>
                </a:solidFill>
              </a:rPr>
              <a:pPr/>
              <a:t>51</a:t>
            </a:fld>
            <a:endParaRPr lang="en-US">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9894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BB0408-F7D0-4348-886E-24DD55A4A6FC}" type="slidenum">
              <a:rPr lang="en-US" smtClean="0"/>
              <a:pPr>
                <a:defRPr/>
              </a:pPr>
              <a:t>52</a:t>
            </a:fld>
            <a:endParaRPr lang="en-US"/>
          </a:p>
        </p:txBody>
      </p:sp>
    </p:spTree>
    <p:extLst>
      <p:ext uri="{BB962C8B-B14F-4D97-AF65-F5344CB8AC3E}">
        <p14:creationId xmlns:p14="http://schemas.microsoft.com/office/powerpoint/2010/main" val="220883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clear that classic methods, e.g.</a:t>
            </a:r>
            <a:r>
              <a:rPr lang="en-US" baseline="0" dirty="0"/>
              <a:t> </a:t>
            </a:r>
            <a:r>
              <a:rPr lang="en-US" baseline="0" dirty="0" err="1"/>
              <a:t>convnets</a:t>
            </a:r>
            <a:r>
              <a:rPr lang="en-US" baseline="0" dirty="0"/>
              <a:t> are purely supervised.</a:t>
            </a:r>
            <a:endParaRPr lang="en-US" dirty="0"/>
          </a:p>
        </p:txBody>
      </p:sp>
      <p:sp>
        <p:nvSpPr>
          <p:cNvPr id="4" name="Slide Number Placeholder 3"/>
          <p:cNvSpPr>
            <a:spLocks noGrp="1"/>
          </p:cNvSpPr>
          <p:nvPr>
            <p:ph type="sldNum" sz="quarter" idx="10"/>
          </p:nvPr>
        </p:nvSpPr>
        <p:spPr/>
        <p:txBody>
          <a:bodyPr/>
          <a:lstStyle/>
          <a:p>
            <a:fld id="{E07FFFF1-8662-394F-907E-7BF21FC6F649}" type="slidenum">
              <a:rPr lang="en-US" smtClean="0"/>
              <a:pPr/>
              <a:t>53</a:t>
            </a:fld>
            <a:endParaRPr lang="en-US"/>
          </a:p>
        </p:txBody>
      </p:sp>
    </p:spTree>
    <p:extLst>
      <p:ext uri="{BB962C8B-B14F-4D97-AF65-F5344CB8AC3E}">
        <p14:creationId xmlns:p14="http://schemas.microsoft.com/office/powerpoint/2010/main" val="489955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pPr>
                <a:defRPr/>
              </a:pPr>
              <a:t>57</a:t>
            </a:fld>
            <a:endParaRPr lang="en-US"/>
          </a:p>
        </p:txBody>
      </p:sp>
    </p:spTree>
    <p:extLst>
      <p:ext uri="{BB962C8B-B14F-4D97-AF65-F5344CB8AC3E}">
        <p14:creationId xmlns:p14="http://schemas.microsoft.com/office/powerpoint/2010/main" val="1381315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pPr>
                <a:defRPr/>
              </a:pPr>
              <a:t>58</a:t>
            </a:fld>
            <a:endParaRPr lang="en-US"/>
          </a:p>
        </p:txBody>
      </p:sp>
    </p:spTree>
    <p:extLst>
      <p:ext uri="{BB962C8B-B14F-4D97-AF65-F5344CB8AC3E}">
        <p14:creationId xmlns:p14="http://schemas.microsoft.com/office/powerpoint/2010/main" val="1582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pPr>
                <a:defRPr/>
              </a:pPr>
              <a:t>59</a:t>
            </a:fld>
            <a:endParaRPr lang="en-US"/>
          </a:p>
        </p:txBody>
      </p:sp>
    </p:spTree>
    <p:extLst>
      <p:ext uri="{BB962C8B-B14F-4D97-AF65-F5344CB8AC3E}">
        <p14:creationId xmlns:p14="http://schemas.microsoft.com/office/powerpoint/2010/main" val="717329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60</a:t>
            </a:fld>
            <a:endParaRPr lang="en-US"/>
          </a:p>
        </p:txBody>
      </p:sp>
    </p:spTree>
    <p:extLst>
      <p:ext uri="{BB962C8B-B14F-4D97-AF65-F5344CB8AC3E}">
        <p14:creationId xmlns:p14="http://schemas.microsoft.com/office/powerpoint/2010/main" val="17699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7</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2315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8</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536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9</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112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10</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6344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12</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2305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3"/>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9/30/20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9/30/20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cxnSp>
        <p:nvCxnSpPr>
          <p:cNvPr id="8" name="Straight Connector 7">
            <a:extLst>
              <a:ext uri="{FF2B5EF4-FFF2-40B4-BE49-F238E27FC236}">
                <a16:creationId xmlns:a16="http://schemas.microsoft.com/office/drawing/2014/main" id="{DAEC7A80-3098-0845-A6EF-5FA0A60A2F90}"/>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9/30/20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ctr">
              <a:defRPr sz="4000">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9/30/20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cxnSp>
        <p:nvCxnSpPr>
          <p:cNvPr id="7" name="Straight Connector 6">
            <a:extLst>
              <a:ext uri="{FF2B5EF4-FFF2-40B4-BE49-F238E27FC236}">
                <a16:creationId xmlns:a16="http://schemas.microsoft.com/office/drawing/2014/main" id="{2933B8C5-FA8C-9248-AFA5-05FC77CDDB7F}"/>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9/30/20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9/30/20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cxnSp>
        <p:nvCxnSpPr>
          <p:cNvPr id="9" name="Straight Connector 8">
            <a:extLst>
              <a:ext uri="{FF2B5EF4-FFF2-40B4-BE49-F238E27FC236}">
                <a16:creationId xmlns:a16="http://schemas.microsoft.com/office/drawing/2014/main" id="{3D262444-8E82-B842-8E59-02863785C6A6}"/>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9/30/20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cxnSp>
        <p:nvCxnSpPr>
          <p:cNvPr id="11" name="Straight Connector 10">
            <a:extLst>
              <a:ext uri="{FF2B5EF4-FFF2-40B4-BE49-F238E27FC236}">
                <a16:creationId xmlns:a16="http://schemas.microsoft.com/office/drawing/2014/main" id="{631A52D6-8991-344A-A4C7-1B2AE86F00B3}"/>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9/30/20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cxnSp>
        <p:nvCxnSpPr>
          <p:cNvPr id="7" name="Straight Connector 6">
            <a:extLst>
              <a:ext uri="{FF2B5EF4-FFF2-40B4-BE49-F238E27FC236}">
                <a16:creationId xmlns:a16="http://schemas.microsoft.com/office/drawing/2014/main" id="{1BA14B1D-E3A6-3E45-84D9-6B7C9281105E}"/>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9/30/20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9/30/20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9/30/20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41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9/30/20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kern="1200">
          <a:solidFill>
            <a:schemeClr val="accent1">
              <a:lumMod val="75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arxiv.org/pdf/1405.0312.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16.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charleyharperprints.com/shop/tree-of-life-gicle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27.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31.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9.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33.xml"/><Relationship Id="rId16"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cs231n.github.io/classification/"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5.xml"/><Relationship Id="rId7"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9.wmf"/><Relationship Id="rId5" Type="http://schemas.openxmlformats.org/officeDocument/2006/relationships/image" Target="../media/image106.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08.wmf"/></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s231n.github.io/classification/"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s231n.github.io/linear-classify/" TargetMode="External"/><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hyperlink" Target="http://cs231n.github.io/linear-classify/"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playground.tensorflow.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0.png"/><Relationship Id="rId5" Type="http://schemas.openxmlformats.org/officeDocument/2006/relationships/image" Target="../media/image119.wmf"/><Relationship Id="rId4" Type="http://schemas.openxmlformats.org/officeDocument/2006/relationships/oleObject" Target="../embeddings/oleObject6.bin"/></Relationships>
</file>

<file path=ppt/slides/_rels/slide56.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19.wmf"/><Relationship Id="rId4" Type="http://schemas.openxmlformats.org/officeDocument/2006/relationships/oleObject" Target="../embeddings/oleObject6.bin"/></Relationships>
</file>

<file path=ppt/slides/_rels/slide57.xml.rels><?xml version="1.0" encoding="UTF-8" standalone="yes"?>
<Relationships xmlns="http://schemas.openxmlformats.org/package/2006/relationships"><Relationship Id="rId3" Type="http://schemas.openxmlformats.org/officeDocument/2006/relationships/hyperlink" Target="http://neuralnetworksanddeeplearning.com/chap4.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cs231n.github.io/neural-networks-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cs231n.github.io/neural-networks-1/" TargetMode="External"/><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holehouse.org/mlclass/07_Regularization.html" TargetMode="Externa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holehouse.org/mlclass/07_Regularization.html" TargetMode="Externa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E5BC9C74-D4CC-A54E-9FB6-DF3C38A3F758}"/>
              </a:ext>
            </a:extLst>
          </p:cNvPr>
          <p:cNvSpPr txBox="1">
            <a:spLocks noChangeArrowheads="1"/>
          </p:cNvSpPr>
          <p:nvPr/>
        </p:nvSpPr>
        <p:spPr bwMode="auto">
          <a:xfrm>
            <a:off x="1524000" y="126971"/>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r>
              <a:rPr lang="en-US" dirty="0">
                <a:solidFill>
                  <a:schemeClr val="accent1">
                    <a:lumMod val="75000"/>
                  </a:schemeClr>
                </a:solidFill>
              </a:rPr>
              <a:t>CS 7476: Computer Vision</a:t>
            </a:r>
            <a:endParaRPr lang="en-US" sz="3600" dirty="0">
              <a:solidFill>
                <a:schemeClr val="accent1">
                  <a:lumMod val="75000"/>
                </a:schemeClr>
              </a:solidFill>
            </a:endParaRPr>
          </a:p>
        </p:txBody>
      </p:sp>
      <p:sp>
        <p:nvSpPr>
          <p:cNvPr id="2" name="Title 1"/>
          <p:cNvSpPr>
            <a:spLocks noGrp="1"/>
          </p:cNvSpPr>
          <p:nvPr>
            <p:ph type="ctrTitle"/>
          </p:nvPr>
        </p:nvSpPr>
        <p:spPr>
          <a:xfrm>
            <a:off x="2209799" y="838200"/>
            <a:ext cx="7772400" cy="1143000"/>
          </a:xfrm>
        </p:spPr>
        <p:txBody>
          <a:bodyPr>
            <a:normAutofit/>
          </a:bodyPr>
          <a:lstStyle/>
          <a:p>
            <a:r>
              <a:rPr lang="en-US" sz="3600" dirty="0">
                <a:solidFill>
                  <a:schemeClr val="tx1"/>
                </a:solidFill>
              </a:rPr>
              <a:t>Introduction to Object Recognition</a:t>
            </a:r>
          </a:p>
        </p:txBody>
      </p:sp>
      <p:sp>
        <p:nvSpPr>
          <p:cNvPr id="16" name="Subtitle 3"/>
          <p:cNvSpPr>
            <a:spLocks noGrp="1"/>
          </p:cNvSpPr>
          <p:nvPr>
            <p:ph type="subTitle" idx="1"/>
          </p:nvPr>
        </p:nvSpPr>
        <p:spPr>
          <a:xfrm>
            <a:off x="1524000" y="5257800"/>
            <a:ext cx="9144000" cy="1447800"/>
          </a:xfrm>
        </p:spPr>
        <p:txBody>
          <a:bodyPr/>
          <a:lstStyle/>
          <a:p>
            <a:endParaRPr lang="en-US" dirty="0">
              <a:solidFill>
                <a:schemeClr val="tx1">
                  <a:lumMod val="65000"/>
                  <a:lumOff val="35000"/>
                </a:schemeClr>
              </a:solidFill>
            </a:endParaRPr>
          </a:p>
          <a:p>
            <a:r>
              <a:rPr lang="en-US" dirty="0">
                <a:solidFill>
                  <a:schemeClr val="tx1">
                    <a:lumMod val="65000"/>
                    <a:lumOff val="35000"/>
                  </a:schemeClr>
                </a:solidFill>
              </a:rPr>
              <a:t>Lecturer: Frank Dellaert</a:t>
            </a:r>
          </a:p>
        </p:txBody>
      </p:sp>
      <p:sp>
        <p:nvSpPr>
          <p:cNvPr id="5" name="Slide Number Placeholder 4">
            <a:extLst>
              <a:ext uri="{FF2B5EF4-FFF2-40B4-BE49-F238E27FC236}">
                <a16:creationId xmlns:a16="http://schemas.microsoft.com/office/drawing/2014/main" id="{E3B6B5DB-C21E-EF46-BC34-3EABB947DE04}"/>
              </a:ext>
            </a:extLst>
          </p:cNvPr>
          <p:cNvSpPr txBox="1">
            <a:spLocks/>
          </p:cNvSpPr>
          <p:nvPr/>
        </p:nvSpPr>
        <p:spPr bwMode="auto">
          <a:xfrm>
            <a:off x="1676400" y="6400800"/>
            <a:ext cx="8763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Slides by Lana </a:t>
            </a:r>
            <a:r>
              <a:rPr lang="en-US" sz="1200" dirty="0" err="1"/>
              <a:t>Lazebnik</a:t>
            </a:r>
            <a:r>
              <a:rPr lang="en-US" sz="1200" dirty="0"/>
              <a:t>, adapted by Judy Hoffman and Frank Dellaert, except where indicated otherwise</a:t>
            </a:r>
          </a:p>
        </p:txBody>
      </p:sp>
      <p:pic>
        <p:nvPicPr>
          <p:cNvPr id="6" name="Picture 5">
            <a:extLst>
              <a:ext uri="{FF2B5EF4-FFF2-40B4-BE49-F238E27FC236}">
                <a16:creationId xmlns:a16="http://schemas.microsoft.com/office/drawing/2014/main" id="{09F977A9-7879-1141-9B9A-1C987C797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58" y="485755"/>
            <a:ext cx="2337642" cy="1040847"/>
          </a:xfrm>
          <a:prstGeom prst="rect">
            <a:avLst/>
          </a:prstGeom>
        </p:spPr>
      </p:pic>
      <p:pic>
        <p:nvPicPr>
          <p:cNvPr id="7" name="Picture 6">
            <a:extLst>
              <a:ext uri="{FF2B5EF4-FFF2-40B4-BE49-F238E27FC236}">
                <a16:creationId xmlns:a16="http://schemas.microsoft.com/office/drawing/2014/main" id="{578E20E2-FA89-5646-8188-1D709CB3B397}"/>
              </a:ext>
            </a:extLst>
          </p:cNvPr>
          <p:cNvPicPr>
            <a:picLocks noChangeAspect="1"/>
          </p:cNvPicPr>
          <p:nvPr/>
        </p:nvPicPr>
        <p:blipFill>
          <a:blip r:embed="rId4"/>
          <a:stretch>
            <a:fillRect/>
          </a:stretch>
        </p:blipFill>
        <p:spPr>
          <a:xfrm>
            <a:off x="3213942" y="1905000"/>
            <a:ext cx="5687921" cy="3657600"/>
          </a:xfrm>
          <a:prstGeom prst="rect">
            <a:avLst/>
          </a:prstGeom>
        </p:spPr>
      </p:pic>
    </p:spTree>
    <p:extLst>
      <p:ext uri="{BB962C8B-B14F-4D97-AF65-F5344CB8AC3E}">
        <p14:creationId xmlns:p14="http://schemas.microsoft.com/office/powerpoint/2010/main" val="13557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Semantic Segmentation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9" name="Text Box 4">
            <a:extLst>
              <a:ext uri="{FF2B5EF4-FFF2-40B4-BE49-F238E27FC236}">
                <a16:creationId xmlns:a16="http://schemas.microsoft.com/office/drawing/2014/main" id="{A500F4E5-83AA-4441-9C01-CA7A5759294F}"/>
              </a:ext>
            </a:extLst>
          </p:cNvPr>
          <p:cNvSpPr txBox="1">
            <a:spLocks noChangeArrowheads="1"/>
          </p:cNvSpPr>
          <p:nvPr/>
        </p:nvSpPr>
        <p:spPr bwMode="auto">
          <a:xfrm>
            <a:off x="6858000" y="1219203"/>
            <a:ext cx="19812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a:solidFill>
                  <a:schemeClr val="bg1"/>
                </a:solidFill>
              </a:rPr>
              <a:t>mountain</a:t>
            </a:r>
          </a:p>
        </p:txBody>
      </p:sp>
      <p:sp>
        <p:nvSpPr>
          <p:cNvPr id="10" name="Text Box 5">
            <a:extLst>
              <a:ext uri="{FF2B5EF4-FFF2-40B4-BE49-F238E27FC236}">
                <a16:creationId xmlns:a16="http://schemas.microsoft.com/office/drawing/2014/main" id="{EB176FB6-D7B5-A64A-BFAC-3AA1914B6355}"/>
              </a:ext>
            </a:extLst>
          </p:cNvPr>
          <p:cNvSpPr txBox="1">
            <a:spLocks noChangeArrowheads="1"/>
          </p:cNvSpPr>
          <p:nvPr/>
        </p:nvSpPr>
        <p:spPr bwMode="auto">
          <a:xfrm>
            <a:off x="6477000" y="3276603"/>
            <a:ext cx="18288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building</a:t>
            </a:r>
          </a:p>
        </p:txBody>
      </p:sp>
      <p:sp>
        <p:nvSpPr>
          <p:cNvPr id="11" name="Text Box 6">
            <a:extLst>
              <a:ext uri="{FF2B5EF4-FFF2-40B4-BE49-F238E27FC236}">
                <a16:creationId xmlns:a16="http://schemas.microsoft.com/office/drawing/2014/main" id="{6D271876-3FBC-D747-BAA5-D28CB58CCC0B}"/>
              </a:ext>
            </a:extLst>
          </p:cNvPr>
          <p:cNvSpPr txBox="1">
            <a:spLocks noChangeArrowheads="1"/>
          </p:cNvSpPr>
          <p:nvPr/>
        </p:nvSpPr>
        <p:spPr bwMode="auto">
          <a:xfrm>
            <a:off x="3352800" y="2590803"/>
            <a:ext cx="10668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a:solidFill>
                  <a:schemeClr val="bg1"/>
                </a:solidFill>
              </a:rPr>
              <a:t>tree</a:t>
            </a:r>
          </a:p>
        </p:txBody>
      </p:sp>
      <p:sp>
        <p:nvSpPr>
          <p:cNvPr id="12" name="Text Box 8">
            <a:extLst>
              <a:ext uri="{FF2B5EF4-FFF2-40B4-BE49-F238E27FC236}">
                <a16:creationId xmlns:a16="http://schemas.microsoft.com/office/drawing/2014/main" id="{F42DE2E5-4F12-974C-BD9C-A337A91E000D}"/>
              </a:ext>
            </a:extLst>
          </p:cNvPr>
          <p:cNvSpPr txBox="1">
            <a:spLocks noChangeArrowheads="1"/>
          </p:cNvSpPr>
          <p:nvPr/>
        </p:nvSpPr>
        <p:spPr bwMode="auto">
          <a:xfrm>
            <a:off x="3429000" y="4648200"/>
            <a:ext cx="1752600" cy="523220"/>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umbrella</a:t>
            </a:r>
          </a:p>
        </p:txBody>
      </p:sp>
      <p:sp>
        <p:nvSpPr>
          <p:cNvPr id="13" name="Text Box 10">
            <a:extLst>
              <a:ext uri="{FF2B5EF4-FFF2-40B4-BE49-F238E27FC236}">
                <a16:creationId xmlns:a16="http://schemas.microsoft.com/office/drawing/2014/main" id="{267900DD-50C3-D443-8C4B-7D496DB80857}"/>
              </a:ext>
            </a:extLst>
          </p:cNvPr>
          <p:cNvSpPr txBox="1">
            <a:spLocks noChangeArrowheads="1"/>
          </p:cNvSpPr>
          <p:nvPr/>
        </p:nvSpPr>
        <p:spPr bwMode="auto">
          <a:xfrm>
            <a:off x="3352800" y="5486403"/>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14" name="Text Box 13">
            <a:extLst>
              <a:ext uri="{FF2B5EF4-FFF2-40B4-BE49-F238E27FC236}">
                <a16:creationId xmlns:a16="http://schemas.microsoft.com/office/drawing/2014/main" id="{E59B3D7E-B518-8A41-9F14-83195565C8F9}"/>
              </a:ext>
            </a:extLst>
          </p:cNvPr>
          <p:cNvSpPr txBox="1">
            <a:spLocks noChangeArrowheads="1"/>
          </p:cNvSpPr>
          <p:nvPr/>
        </p:nvSpPr>
        <p:spPr bwMode="auto">
          <a:xfrm>
            <a:off x="7467600" y="4419603"/>
            <a:ext cx="12192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lamp</a:t>
            </a:r>
          </a:p>
        </p:txBody>
      </p:sp>
      <p:sp>
        <p:nvSpPr>
          <p:cNvPr id="15" name="Text Box 4">
            <a:extLst>
              <a:ext uri="{FF2B5EF4-FFF2-40B4-BE49-F238E27FC236}">
                <a16:creationId xmlns:a16="http://schemas.microsoft.com/office/drawing/2014/main" id="{3D5F4E65-C608-0B4F-9791-18BAFE997AD2}"/>
              </a:ext>
            </a:extLst>
          </p:cNvPr>
          <p:cNvSpPr txBox="1">
            <a:spLocks noChangeArrowheads="1"/>
          </p:cNvSpPr>
          <p:nvPr/>
        </p:nvSpPr>
        <p:spPr bwMode="auto">
          <a:xfrm>
            <a:off x="3892990" y="952503"/>
            <a:ext cx="9144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sky</a:t>
            </a:r>
          </a:p>
        </p:txBody>
      </p:sp>
      <p:sp>
        <p:nvSpPr>
          <p:cNvPr id="16" name="Text Box 5">
            <a:extLst>
              <a:ext uri="{FF2B5EF4-FFF2-40B4-BE49-F238E27FC236}">
                <a16:creationId xmlns:a16="http://schemas.microsoft.com/office/drawing/2014/main" id="{1B8C179F-2266-D74D-B165-51940ECB3B41}"/>
              </a:ext>
            </a:extLst>
          </p:cNvPr>
          <p:cNvSpPr txBox="1">
            <a:spLocks noChangeArrowheads="1"/>
          </p:cNvSpPr>
          <p:nvPr/>
        </p:nvSpPr>
        <p:spPr bwMode="auto">
          <a:xfrm>
            <a:off x="4495800" y="1981203"/>
            <a:ext cx="18288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building</a:t>
            </a:r>
          </a:p>
        </p:txBody>
      </p:sp>
      <p:sp>
        <p:nvSpPr>
          <p:cNvPr id="17" name="Text Box 9">
            <a:extLst>
              <a:ext uri="{FF2B5EF4-FFF2-40B4-BE49-F238E27FC236}">
                <a16:creationId xmlns:a16="http://schemas.microsoft.com/office/drawing/2014/main" id="{194A35C2-A7A5-504F-B379-105DAE1A1FBE}"/>
              </a:ext>
            </a:extLst>
          </p:cNvPr>
          <p:cNvSpPr txBox="1">
            <a:spLocks noChangeArrowheads="1"/>
          </p:cNvSpPr>
          <p:nvPr/>
        </p:nvSpPr>
        <p:spPr bwMode="auto">
          <a:xfrm>
            <a:off x="6248400" y="5562600"/>
            <a:ext cx="2514600" cy="523220"/>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market stall</a:t>
            </a:r>
          </a:p>
        </p:txBody>
      </p:sp>
      <p:sp>
        <p:nvSpPr>
          <p:cNvPr id="18" name="Text Box 13">
            <a:extLst>
              <a:ext uri="{FF2B5EF4-FFF2-40B4-BE49-F238E27FC236}">
                <a16:creationId xmlns:a16="http://schemas.microsoft.com/office/drawing/2014/main" id="{D46C7E3E-D0CB-8646-9C40-5296BD2588BC}"/>
              </a:ext>
            </a:extLst>
          </p:cNvPr>
          <p:cNvSpPr txBox="1">
            <a:spLocks noChangeArrowheads="1"/>
          </p:cNvSpPr>
          <p:nvPr/>
        </p:nvSpPr>
        <p:spPr bwMode="auto">
          <a:xfrm>
            <a:off x="4343400" y="3810003"/>
            <a:ext cx="12192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lamp</a:t>
            </a:r>
          </a:p>
        </p:txBody>
      </p:sp>
      <p:sp>
        <p:nvSpPr>
          <p:cNvPr id="19" name="Text Box 10">
            <a:extLst>
              <a:ext uri="{FF2B5EF4-FFF2-40B4-BE49-F238E27FC236}">
                <a16:creationId xmlns:a16="http://schemas.microsoft.com/office/drawing/2014/main" id="{E31B1E17-DA3F-8C4B-B414-78D693065CF4}"/>
              </a:ext>
            </a:extLst>
          </p:cNvPr>
          <p:cNvSpPr txBox="1">
            <a:spLocks noChangeArrowheads="1"/>
          </p:cNvSpPr>
          <p:nvPr/>
        </p:nvSpPr>
        <p:spPr bwMode="auto">
          <a:xfrm>
            <a:off x="4038600" y="5638803"/>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0" name="Text Box 10">
            <a:extLst>
              <a:ext uri="{FF2B5EF4-FFF2-40B4-BE49-F238E27FC236}">
                <a16:creationId xmlns:a16="http://schemas.microsoft.com/office/drawing/2014/main" id="{E0F6A1D4-7AF4-9C4D-8F71-4915E91AC2A0}"/>
              </a:ext>
            </a:extLst>
          </p:cNvPr>
          <p:cNvSpPr txBox="1">
            <a:spLocks noChangeArrowheads="1"/>
          </p:cNvSpPr>
          <p:nvPr/>
        </p:nvSpPr>
        <p:spPr bwMode="auto">
          <a:xfrm>
            <a:off x="3581400" y="5957890"/>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1" name="Text Box 10">
            <a:extLst>
              <a:ext uri="{FF2B5EF4-FFF2-40B4-BE49-F238E27FC236}">
                <a16:creationId xmlns:a16="http://schemas.microsoft.com/office/drawing/2014/main" id="{0EC8C68C-4A08-E34E-9C83-207C98A12698}"/>
              </a:ext>
            </a:extLst>
          </p:cNvPr>
          <p:cNvSpPr txBox="1">
            <a:spLocks noChangeArrowheads="1"/>
          </p:cNvSpPr>
          <p:nvPr/>
        </p:nvSpPr>
        <p:spPr bwMode="auto">
          <a:xfrm>
            <a:off x="3276600" y="6248403"/>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2" name="Text Box 10">
            <a:extLst>
              <a:ext uri="{FF2B5EF4-FFF2-40B4-BE49-F238E27FC236}">
                <a16:creationId xmlns:a16="http://schemas.microsoft.com/office/drawing/2014/main" id="{27F32E22-F1CF-164D-93C6-F8F1BF5D0912}"/>
              </a:ext>
            </a:extLst>
          </p:cNvPr>
          <p:cNvSpPr txBox="1">
            <a:spLocks noChangeArrowheads="1"/>
          </p:cNvSpPr>
          <p:nvPr/>
        </p:nvSpPr>
        <p:spPr bwMode="auto">
          <a:xfrm>
            <a:off x="4876800" y="6338890"/>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3" name="Text Box 9">
            <a:extLst>
              <a:ext uri="{FF2B5EF4-FFF2-40B4-BE49-F238E27FC236}">
                <a16:creationId xmlns:a16="http://schemas.microsoft.com/office/drawing/2014/main" id="{060D5812-0D93-0C4A-B255-4BBF8EA5CB8A}"/>
              </a:ext>
            </a:extLst>
          </p:cNvPr>
          <p:cNvSpPr txBox="1">
            <a:spLocks noChangeArrowheads="1"/>
          </p:cNvSpPr>
          <p:nvPr/>
        </p:nvSpPr>
        <p:spPr bwMode="auto">
          <a:xfrm>
            <a:off x="6553200" y="6248400"/>
            <a:ext cx="1524000" cy="523220"/>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ground</a:t>
            </a:r>
          </a:p>
        </p:txBody>
      </p:sp>
      <p:sp>
        <p:nvSpPr>
          <p:cNvPr id="24" name="Text Box 8">
            <a:extLst>
              <a:ext uri="{FF2B5EF4-FFF2-40B4-BE49-F238E27FC236}">
                <a16:creationId xmlns:a16="http://schemas.microsoft.com/office/drawing/2014/main" id="{924E80F6-90FA-3447-9815-16386322B669}"/>
              </a:ext>
            </a:extLst>
          </p:cNvPr>
          <p:cNvSpPr txBox="1">
            <a:spLocks noChangeArrowheads="1"/>
          </p:cNvSpPr>
          <p:nvPr/>
        </p:nvSpPr>
        <p:spPr bwMode="auto">
          <a:xfrm>
            <a:off x="5105400" y="4876800"/>
            <a:ext cx="1752600" cy="523220"/>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umbrella</a:t>
            </a:r>
          </a:p>
        </p:txBody>
      </p:sp>
      <p:sp>
        <p:nvSpPr>
          <p:cNvPr id="25" name="TextBox 24">
            <a:extLst>
              <a:ext uri="{FF2B5EF4-FFF2-40B4-BE49-F238E27FC236}">
                <a16:creationId xmlns:a16="http://schemas.microsoft.com/office/drawing/2014/main" id="{9B370407-DB6B-D74F-9570-ADFB9C5DC181}"/>
              </a:ext>
            </a:extLst>
          </p:cNvPr>
          <p:cNvSpPr txBox="1"/>
          <p:nvPr/>
        </p:nvSpPr>
        <p:spPr>
          <a:xfrm>
            <a:off x="396301" y="2360522"/>
            <a:ext cx="2651700" cy="461665"/>
          </a:xfrm>
          <a:prstGeom prst="rect">
            <a:avLst/>
          </a:prstGeom>
          <a:noFill/>
        </p:spPr>
        <p:txBody>
          <a:bodyPr wrap="square" rtlCol="0">
            <a:spAutoFit/>
          </a:bodyPr>
          <a:lstStyle/>
          <a:p>
            <a:pPr algn="ctr"/>
            <a:r>
              <a:rPr lang="en-US" sz="2400" dirty="0">
                <a:solidFill>
                  <a:srgbClr val="C00000"/>
                </a:solidFill>
              </a:rPr>
              <a:t>Label Every Pixel</a:t>
            </a:r>
          </a:p>
        </p:txBody>
      </p:sp>
    </p:spTree>
    <p:extLst>
      <p:ext uri="{BB962C8B-B14F-4D97-AF65-F5344CB8AC3E}">
        <p14:creationId xmlns:p14="http://schemas.microsoft.com/office/powerpoint/2010/main" val="294778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748472"/>
          </a:xfrm>
        </p:spPr>
        <p:txBody>
          <a:bodyPr>
            <a:normAutofit/>
          </a:bodyPr>
          <a:lstStyle/>
          <a:p>
            <a:r>
              <a:rPr lang="en-US" sz="3600" dirty="0"/>
              <a:t>Detection, semantic and instance segmentation</a:t>
            </a:r>
          </a:p>
        </p:txBody>
      </p:sp>
      <p:pic>
        <p:nvPicPr>
          <p:cNvPr id="6" name="Picture 5">
            <a:extLst>
              <a:ext uri="{FF2B5EF4-FFF2-40B4-BE49-F238E27FC236}">
                <a16:creationId xmlns:a16="http://schemas.microsoft.com/office/drawing/2014/main" id="{4CEF917D-102B-BF4A-A979-C3741319E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690" y="3962400"/>
            <a:ext cx="7699310" cy="1967672"/>
          </a:xfrm>
          <a:prstGeom prst="rect">
            <a:avLst/>
          </a:prstGeom>
        </p:spPr>
      </p:pic>
      <p:sp>
        <p:nvSpPr>
          <p:cNvPr id="7" name="TextBox 6">
            <a:extLst>
              <a:ext uri="{FF2B5EF4-FFF2-40B4-BE49-F238E27FC236}">
                <a16:creationId xmlns:a16="http://schemas.microsoft.com/office/drawing/2014/main" id="{499842D6-2475-B84C-897A-93B94FE7507F}"/>
              </a:ext>
            </a:extLst>
          </p:cNvPr>
          <p:cNvSpPr txBox="1"/>
          <p:nvPr/>
        </p:nvSpPr>
        <p:spPr>
          <a:xfrm>
            <a:off x="2679251" y="6004109"/>
            <a:ext cx="2557110" cy="369332"/>
          </a:xfrm>
          <a:prstGeom prst="rect">
            <a:avLst/>
          </a:prstGeom>
          <a:noFill/>
        </p:spPr>
        <p:txBody>
          <a:bodyPr wrap="none" rtlCol="0">
            <a:spAutoFit/>
          </a:bodyPr>
          <a:lstStyle/>
          <a:p>
            <a:r>
              <a:rPr lang="en-US" dirty="0"/>
              <a:t>semantic segmentation</a:t>
            </a:r>
          </a:p>
        </p:txBody>
      </p:sp>
      <p:sp>
        <p:nvSpPr>
          <p:cNvPr id="8" name="TextBox 7">
            <a:extLst>
              <a:ext uri="{FF2B5EF4-FFF2-40B4-BE49-F238E27FC236}">
                <a16:creationId xmlns:a16="http://schemas.microsoft.com/office/drawing/2014/main" id="{5332CC83-FFA0-0945-B687-9B8CAAD042EA}"/>
              </a:ext>
            </a:extLst>
          </p:cNvPr>
          <p:cNvSpPr txBox="1"/>
          <p:nvPr/>
        </p:nvSpPr>
        <p:spPr>
          <a:xfrm>
            <a:off x="6879610" y="6019800"/>
            <a:ext cx="2492990" cy="369332"/>
          </a:xfrm>
          <a:prstGeom prst="rect">
            <a:avLst/>
          </a:prstGeom>
          <a:noFill/>
        </p:spPr>
        <p:txBody>
          <a:bodyPr wrap="none" rtlCol="0">
            <a:spAutoFit/>
          </a:bodyPr>
          <a:lstStyle/>
          <a:p>
            <a:r>
              <a:rPr lang="en-US" dirty="0"/>
              <a:t>instance segmentation</a:t>
            </a:r>
          </a:p>
        </p:txBody>
      </p:sp>
      <p:pic>
        <p:nvPicPr>
          <p:cNvPr id="9" name="Picture 8">
            <a:extLst>
              <a:ext uri="{FF2B5EF4-FFF2-40B4-BE49-F238E27FC236}">
                <a16:creationId xmlns:a16="http://schemas.microsoft.com/office/drawing/2014/main" id="{E2065235-75BA-0042-88B9-5E40F9EAD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371600"/>
            <a:ext cx="7696200" cy="1969974"/>
          </a:xfrm>
          <a:prstGeom prst="rect">
            <a:avLst/>
          </a:prstGeom>
        </p:spPr>
      </p:pic>
      <p:sp>
        <p:nvSpPr>
          <p:cNvPr id="10" name="TextBox 9">
            <a:extLst>
              <a:ext uri="{FF2B5EF4-FFF2-40B4-BE49-F238E27FC236}">
                <a16:creationId xmlns:a16="http://schemas.microsoft.com/office/drawing/2014/main" id="{41A36286-CD1E-3849-B460-97CA6A8F2DF0}"/>
              </a:ext>
            </a:extLst>
          </p:cNvPr>
          <p:cNvSpPr txBox="1"/>
          <p:nvPr/>
        </p:nvSpPr>
        <p:spPr>
          <a:xfrm>
            <a:off x="2946579" y="3341574"/>
            <a:ext cx="2185214" cy="369332"/>
          </a:xfrm>
          <a:prstGeom prst="rect">
            <a:avLst/>
          </a:prstGeom>
          <a:noFill/>
        </p:spPr>
        <p:txBody>
          <a:bodyPr wrap="none" rtlCol="0">
            <a:spAutoFit/>
          </a:bodyPr>
          <a:lstStyle/>
          <a:p>
            <a:r>
              <a:rPr lang="en-US" dirty="0"/>
              <a:t>image classification</a:t>
            </a:r>
          </a:p>
        </p:txBody>
      </p:sp>
      <p:sp>
        <p:nvSpPr>
          <p:cNvPr id="11" name="TextBox 10">
            <a:extLst>
              <a:ext uri="{FF2B5EF4-FFF2-40B4-BE49-F238E27FC236}">
                <a16:creationId xmlns:a16="http://schemas.microsoft.com/office/drawing/2014/main" id="{0199F88F-8517-FC4D-A8CA-796B28E80F01}"/>
              </a:ext>
            </a:extLst>
          </p:cNvPr>
          <p:cNvSpPr txBox="1"/>
          <p:nvPr/>
        </p:nvSpPr>
        <p:spPr>
          <a:xfrm>
            <a:off x="7194946" y="3352800"/>
            <a:ext cx="1800493" cy="369332"/>
          </a:xfrm>
          <a:prstGeom prst="rect">
            <a:avLst/>
          </a:prstGeom>
          <a:noFill/>
        </p:spPr>
        <p:txBody>
          <a:bodyPr wrap="none" rtlCol="0">
            <a:spAutoFit/>
          </a:bodyPr>
          <a:lstStyle/>
          <a:p>
            <a:r>
              <a:rPr lang="en-US" dirty="0"/>
              <a:t>object detection</a:t>
            </a:r>
          </a:p>
        </p:txBody>
      </p:sp>
      <p:sp>
        <p:nvSpPr>
          <p:cNvPr id="3" name="TextBox 2">
            <a:extLst>
              <a:ext uri="{FF2B5EF4-FFF2-40B4-BE49-F238E27FC236}">
                <a16:creationId xmlns:a16="http://schemas.microsoft.com/office/drawing/2014/main" id="{499B5215-F409-4843-989F-E6A1C538F83B}"/>
              </a:ext>
            </a:extLst>
          </p:cNvPr>
          <p:cNvSpPr txBox="1"/>
          <p:nvPr/>
        </p:nvSpPr>
        <p:spPr>
          <a:xfrm>
            <a:off x="9323504" y="6477003"/>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10914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Image Description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 Box 4">
            <a:extLst>
              <a:ext uri="{FF2B5EF4-FFF2-40B4-BE49-F238E27FC236}">
                <a16:creationId xmlns:a16="http://schemas.microsoft.com/office/drawing/2014/main" id="{105910D5-BAED-3748-8D3D-619E7B57CE42}"/>
              </a:ext>
            </a:extLst>
          </p:cNvPr>
          <p:cNvSpPr txBox="1">
            <a:spLocks noChangeArrowheads="1"/>
          </p:cNvSpPr>
          <p:nvPr/>
        </p:nvSpPr>
        <p:spPr bwMode="auto">
          <a:xfrm>
            <a:off x="6477000" y="1318414"/>
            <a:ext cx="4114800" cy="2585323"/>
          </a:xfrm>
          <a:prstGeom prst="rect">
            <a:avLst/>
          </a:prstGeom>
          <a:solidFill>
            <a:schemeClr val="tx2"/>
          </a:solidFill>
          <a:ln w="9525">
            <a:noFill/>
            <a:miter lim="800000"/>
            <a:headEnd/>
            <a:tailEnd/>
          </a:ln>
        </p:spPr>
        <p:txBody>
          <a:bodyPr wrap="square">
            <a:spAutoFit/>
          </a:bodyPr>
          <a:lstStyle/>
          <a:p>
            <a:pPr algn="l"/>
            <a:r>
              <a:rPr lang="en-US" dirty="0">
                <a:solidFill>
                  <a:schemeClr val="bg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p>
        </p:txBody>
      </p:sp>
    </p:spTree>
    <p:extLst>
      <p:ext uri="{BB962C8B-B14F-4D97-AF65-F5344CB8AC3E}">
        <p14:creationId xmlns:p14="http://schemas.microsoft.com/office/powerpoint/2010/main" val="184646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pic>
        <p:nvPicPr>
          <p:cNvPr id="4" name="Picture 2"/>
          <p:cNvPicPr>
            <a:picLocks noChangeAspect="1" noChangeArrowheads="1"/>
          </p:cNvPicPr>
          <p:nvPr/>
        </p:nvPicPr>
        <p:blipFill>
          <a:blip r:embed="rId3" cstate="print"/>
          <a:srcRect/>
          <a:stretch>
            <a:fillRect/>
          </a:stretch>
        </p:blipFill>
        <p:spPr bwMode="auto">
          <a:xfrm>
            <a:off x="3366105" y="1447800"/>
            <a:ext cx="5459790" cy="4648200"/>
          </a:xfrm>
          <a:prstGeom prst="rect">
            <a:avLst/>
          </a:prstGeom>
          <a:noFill/>
          <a:ln w="9525">
            <a:noFill/>
            <a:miter lim="800000"/>
            <a:headEnd/>
            <a:tailEnd/>
          </a:ln>
        </p:spPr>
      </p:pic>
    </p:spTree>
    <p:extLst>
      <p:ext uri="{BB962C8B-B14F-4D97-AF65-F5344CB8AC3E}">
        <p14:creationId xmlns:p14="http://schemas.microsoft.com/office/powerpoint/2010/main" val="136719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1981200" y="1676403"/>
            <a:ext cx="8229600" cy="4449763"/>
          </a:xfrm>
        </p:spPr>
        <p:txBody>
          <a:bodyPr>
            <a:normAutofit fontScale="92500" lnSpcReduction="10000"/>
          </a:bodyPr>
          <a:lstStyle/>
          <a:p>
            <a:pPr marL="0" indent="0">
              <a:buNone/>
            </a:pPr>
            <a:r>
              <a:rPr lang="en-US" sz="3000" dirty="0"/>
              <a:t>Apply a prediction function to a feature representation of the image to get the desired output:</a:t>
            </a:r>
            <a:br>
              <a:rPr lang="en-US" dirty="0"/>
            </a:br>
            <a:endParaRPr lang="en-US" dirty="0"/>
          </a:p>
          <a:p>
            <a:pPr>
              <a:buNone/>
            </a:pPr>
            <a:r>
              <a:rPr lang="en-US" sz="2400" dirty="0">
                <a:solidFill>
                  <a:srgbClr val="0000FF"/>
                </a:solidFill>
              </a:rPr>
              <a:t>			</a:t>
            </a:r>
            <a:r>
              <a:rPr lang="en-US" sz="6000" dirty="0">
                <a:solidFill>
                  <a:srgbClr val="0070C0"/>
                </a:solidFill>
              </a:rPr>
              <a:t>f(     ) = “apple”</a:t>
            </a:r>
          </a:p>
          <a:p>
            <a:pPr>
              <a:buNone/>
            </a:pPr>
            <a:r>
              <a:rPr lang="en-US" sz="6000" dirty="0">
                <a:solidFill>
                  <a:srgbClr val="0070C0"/>
                </a:solidFill>
              </a:rPr>
              <a:t>			f(     ) = “tomato”</a:t>
            </a:r>
          </a:p>
          <a:p>
            <a:pPr>
              <a:buNone/>
            </a:pPr>
            <a:r>
              <a:rPr lang="en-US" sz="6000" dirty="0">
                <a:solidFill>
                  <a:srgbClr val="0070C0"/>
                </a:solidFill>
              </a:rPr>
              <a:t>			f(     ) = “cow”</a:t>
            </a:r>
          </a:p>
          <a:p>
            <a:pPr>
              <a:buNone/>
            </a:pPr>
            <a:endParaRPr lang="en-US" dirty="0"/>
          </a:p>
          <a:p>
            <a:pPr>
              <a:buNone/>
            </a:pPr>
            <a:endParaRPr lang="en-US" dirty="0"/>
          </a:p>
          <a:p>
            <a:pPr>
              <a:buNone/>
            </a:pPr>
            <a:endParaRPr lang="en-US" dirty="0"/>
          </a:p>
        </p:txBody>
      </p:sp>
      <p:pic>
        <p:nvPicPr>
          <p:cNvPr id="35842" name="Picture 2"/>
          <p:cNvPicPr>
            <a:picLocks noChangeAspect="1" noChangeArrowheads="1"/>
          </p:cNvPicPr>
          <p:nvPr/>
        </p:nvPicPr>
        <p:blipFill>
          <a:blip r:embed="rId3" cstate="print"/>
          <a:srcRect/>
          <a:stretch>
            <a:fillRect/>
          </a:stretch>
        </p:blipFill>
        <p:spPr bwMode="auto">
          <a:xfrm>
            <a:off x="4412676" y="3198088"/>
            <a:ext cx="692727" cy="681182"/>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4401130" y="4107870"/>
            <a:ext cx="704273" cy="681182"/>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4401130" y="4946073"/>
            <a:ext cx="704273" cy="692727"/>
          </a:xfrm>
          <a:prstGeom prst="rect">
            <a:avLst/>
          </a:prstGeom>
          <a:noFill/>
          <a:ln w="9525">
            <a:noFill/>
            <a:miter lim="800000"/>
            <a:headEnd/>
            <a:tailEnd/>
          </a:ln>
        </p:spPr>
      </p:pic>
    </p:spTree>
    <p:extLst>
      <p:ext uri="{BB962C8B-B14F-4D97-AF65-F5344CB8AC3E}">
        <p14:creationId xmlns:p14="http://schemas.microsoft.com/office/powerpoint/2010/main" val="206251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1219200" y="3810000"/>
            <a:ext cx="1447800" cy="609600"/>
          </a:xfrm>
        </p:spPr>
        <p:txBody>
          <a:bodyPr>
            <a:noAutofit/>
          </a:bodyPr>
          <a:lstStyle/>
          <a:p>
            <a:pPr marL="0" indent="0">
              <a:buNone/>
            </a:pPr>
            <a:r>
              <a:rPr lang="en-US" sz="2800" b="1" u="sng" dirty="0"/>
              <a:t>Training</a:t>
            </a:r>
          </a:p>
        </p:txBody>
      </p:sp>
      <p:grpSp>
        <p:nvGrpSpPr>
          <p:cNvPr id="22" name="Group 21">
            <a:extLst>
              <a:ext uri="{FF2B5EF4-FFF2-40B4-BE49-F238E27FC236}">
                <a16:creationId xmlns:a16="http://schemas.microsoft.com/office/drawing/2014/main" id="{7E164A7F-D031-6340-BAC8-92F74D4B61AC}"/>
              </a:ext>
            </a:extLst>
          </p:cNvPr>
          <p:cNvGrpSpPr/>
          <p:nvPr/>
        </p:nvGrpSpPr>
        <p:grpSpPr>
          <a:xfrm>
            <a:off x="4267200" y="1949923"/>
            <a:ext cx="1040670" cy="1458497"/>
            <a:chOff x="2743197" y="1949920"/>
            <a:chExt cx="1040670" cy="1458497"/>
          </a:xfrm>
        </p:grpSpPr>
        <p:cxnSp>
          <p:nvCxnSpPr>
            <p:cNvPr id="5" name="Straight Arrow Connector 4"/>
            <p:cNvCxnSpPr>
              <a:cxnSpLocks/>
              <a:stCxn id="9" idx="0"/>
            </p:cNvCxnSpPr>
            <p:nvPr/>
          </p:nvCxnSpPr>
          <p:spPr>
            <a:xfrm flipV="1">
              <a:off x="3263532" y="1949920"/>
              <a:ext cx="165465" cy="99683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43197" y="2946752"/>
              <a:ext cx="1040670" cy="461665"/>
            </a:xfrm>
            <a:prstGeom prst="rect">
              <a:avLst/>
            </a:prstGeom>
            <a:noFill/>
          </p:spPr>
          <p:txBody>
            <a:bodyPr wrap="none" rtlCol="0">
              <a:spAutoFit/>
            </a:bodyPr>
            <a:lstStyle/>
            <a:p>
              <a:r>
                <a:rPr lang="en-US" sz="2400" dirty="0">
                  <a:solidFill>
                    <a:schemeClr val="tx1">
                      <a:lumMod val="65000"/>
                      <a:lumOff val="35000"/>
                    </a:schemeClr>
                  </a:solidFill>
                </a:rPr>
                <a:t>output</a:t>
              </a:r>
            </a:p>
          </p:txBody>
        </p:sp>
      </p:grpSp>
      <p:grpSp>
        <p:nvGrpSpPr>
          <p:cNvPr id="24" name="Group 23">
            <a:extLst>
              <a:ext uri="{FF2B5EF4-FFF2-40B4-BE49-F238E27FC236}">
                <a16:creationId xmlns:a16="http://schemas.microsoft.com/office/drawing/2014/main" id="{6DF95136-9269-8947-A072-CBB29AAAB045}"/>
              </a:ext>
            </a:extLst>
          </p:cNvPr>
          <p:cNvGrpSpPr/>
          <p:nvPr/>
        </p:nvGrpSpPr>
        <p:grpSpPr>
          <a:xfrm>
            <a:off x="5181603" y="2041277"/>
            <a:ext cx="1892667" cy="1736475"/>
            <a:chOff x="3657600" y="2041274"/>
            <a:chExt cx="1892667" cy="1736475"/>
          </a:xfrm>
        </p:grpSpPr>
        <p:cxnSp>
          <p:nvCxnSpPr>
            <p:cNvPr id="7" name="Straight Arrow Connector 6"/>
            <p:cNvCxnSpPr>
              <a:cxnSpLocks/>
              <a:stCxn id="10" idx="0"/>
            </p:cNvCxnSpPr>
            <p:nvPr/>
          </p:nvCxnSpPr>
          <p:spPr>
            <a:xfrm flipV="1">
              <a:off x="4603934" y="2041274"/>
              <a:ext cx="0" cy="90547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57600" y="2946752"/>
              <a:ext cx="1892667" cy="830997"/>
            </a:xfrm>
            <a:prstGeom prst="rect">
              <a:avLst/>
            </a:prstGeom>
            <a:noFill/>
          </p:spPr>
          <p:txBody>
            <a:bodyPr wrap="square" rtlCol="0">
              <a:spAutoFit/>
            </a:bodyPr>
            <a:lstStyle/>
            <a:p>
              <a:pPr algn="ctr"/>
              <a:r>
                <a:rPr lang="en-US" sz="2400" dirty="0">
                  <a:solidFill>
                    <a:schemeClr val="tx1">
                      <a:lumMod val="65000"/>
                      <a:lumOff val="35000"/>
                    </a:schemeClr>
                  </a:solidFill>
                </a:rPr>
                <a:t>prediction function</a:t>
              </a:r>
            </a:p>
          </p:txBody>
        </p:sp>
      </p:grpSp>
      <p:grpSp>
        <p:nvGrpSpPr>
          <p:cNvPr id="23" name="Group 22">
            <a:extLst>
              <a:ext uri="{FF2B5EF4-FFF2-40B4-BE49-F238E27FC236}">
                <a16:creationId xmlns:a16="http://schemas.microsoft.com/office/drawing/2014/main" id="{9AA06123-9540-E541-8175-78E17089C4CF}"/>
              </a:ext>
            </a:extLst>
          </p:cNvPr>
          <p:cNvGrpSpPr/>
          <p:nvPr/>
        </p:nvGrpSpPr>
        <p:grpSpPr>
          <a:xfrm>
            <a:off x="6844874" y="1949923"/>
            <a:ext cx="2222926" cy="1827829"/>
            <a:chOff x="5320874" y="1949920"/>
            <a:chExt cx="2222926" cy="1827829"/>
          </a:xfrm>
        </p:grpSpPr>
        <p:cxnSp>
          <p:nvCxnSpPr>
            <p:cNvPr id="8" name="Straight Arrow Connector 7"/>
            <p:cNvCxnSpPr>
              <a:cxnSpLocks/>
            </p:cNvCxnSpPr>
            <p:nvPr/>
          </p:nvCxnSpPr>
          <p:spPr>
            <a:xfrm flipH="1" flipV="1">
              <a:off x="5320874" y="1949920"/>
              <a:ext cx="686593" cy="99683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21667" y="2946752"/>
              <a:ext cx="2222133" cy="830997"/>
            </a:xfrm>
            <a:prstGeom prst="rect">
              <a:avLst/>
            </a:prstGeom>
            <a:noFill/>
          </p:spPr>
          <p:txBody>
            <a:bodyPr wrap="square" rtlCol="0">
              <a:spAutoFit/>
            </a:bodyPr>
            <a:lstStyle/>
            <a:p>
              <a:pPr algn="ctr"/>
              <a:r>
                <a:rPr lang="en-US" sz="2400" dirty="0">
                  <a:solidFill>
                    <a:schemeClr val="tx1">
                      <a:lumMod val="65000"/>
                      <a:lumOff val="35000"/>
                    </a:schemeClr>
                  </a:solidFill>
                </a:rPr>
                <a:t>feature representation</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8D3452-BBA1-7A4C-9178-B8E661412F9B}"/>
                  </a:ext>
                </a:extLst>
              </p:cNvPr>
              <p:cNvSpPr txBox="1"/>
              <p:nvPr/>
            </p:nvSpPr>
            <p:spPr>
              <a:xfrm>
                <a:off x="4695388" y="1143003"/>
                <a:ext cx="2725105"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a:solidFill>
                            <a:srgbClr val="0070C0"/>
                          </a:solidFill>
                          <a:latin typeface="Cambria Math" panose="02040503050406030204" pitchFamily="18" charset="0"/>
                        </a:rPr>
                        <m:t>𝑦</m:t>
                      </m:r>
                      <m:r>
                        <a:rPr lang="en-US" sz="4800" i="1">
                          <a:solidFill>
                            <a:srgbClr val="0070C0"/>
                          </a:solidFill>
                          <a:latin typeface="Cambria Math" panose="02040503050406030204" pitchFamily="18" charset="0"/>
                        </a:rPr>
                        <m:t>=</m:t>
                      </m:r>
                      <m:r>
                        <a:rPr lang="en-US" sz="4800" i="1">
                          <a:solidFill>
                            <a:srgbClr val="0070C0"/>
                          </a:solidFill>
                          <a:latin typeface="Cambria Math" panose="02040503050406030204" pitchFamily="18" charset="0"/>
                        </a:rPr>
                        <m:t>𝑓</m:t>
                      </m:r>
                      <m:r>
                        <a:rPr lang="en-US" sz="4800" i="1">
                          <a:solidFill>
                            <a:srgbClr val="0070C0"/>
                          </a:solidFill>
                          <a:latin typeface="Cambria Math" panose="02040503050406030204" pitchFamily="18" charset="0"/>
                        </a:rPr>
                        <m:t>(</m:t>
                      </m:r>
                      <m:r>
                        <a:rPr lang="en-US" sz="4800" b="1" i="1">
                          <a:solidFill>
                            <a:srgbClr val="0070C0"/>
                          </a:solidFill>
                          <a:latin typeface="Cambria Math" panose="02040503050406030204" pitchFamily="18" charset="0"/>
                        </a:rPr>
                        <m:t>𝒙</m:t>
                      </m:r>
                      <m:r>
                        <a:rPr lang="en-US" sz="4800" i="1">
                          <a:solidFill>
                            <a:srgbClr val="0070C0"/>
                          </a:solidFill>
                          <a:latin typeface="Cambria Math" panose="02040503050406030204" pitchFamily="18" charset="0"/>
                        </a:rPr>
                        <m:t>)</m:t>
                      </m:r>
                    </m:oMath>
                  </m:oMathPara>
                </a14:m>
                <a:endParaRPr lang="en-US" sz="4800" dirty="0">
                  <a:solidFill>
                    <a:srgbClr val="0070C0"/>
                  </a:solidFill>
                </a:endParaRPr>
              </a:p>
            </p:txBody>
          </p:sp>
        </mc:Choice>
        <mc:Fallback xmlns="">
          <p:sp>
            <p:nvSpPr>
              <p:cNvPr id="4" name="TextBox 3">
                <a:extLst>
                  <a:ext uri="{FF2B5EF4-FFF2-40B4-BE49-F238E27FC236}">
                    <a16:creationId xmlns:a16="http://schemas.microsoft.com/office/drawing/2014/main" id="{768D3452-BBA1-7A4C-9178-B8E661412F9B}"/>
                  </a:ext>
                </a:extLst>
              </p:cNvPr>
              <p:cNvSpPr txBox="1">
                <a:spLocks noRot="1" noChangeAspect="1" noMove="1" noResize="1" noEditPoints="1" noAdjustHandles="1" noChangeArrowheads="1" noChangeShapeType="1" noTextEdit="1"/>
              </p:cNvSpPr>
              <p:nvPr/>
            </p:nvSpPr>
            <p:spPr>
              <a:xfrm>
                <a:off x="4695388" y="1143003"/>
                <a:ext cx="2725105" cy="830997"/>
              </a:xfrm>
              <a:prstGeom prst="rect">
                <a:avLst/>
              </a:prstGeom>
              <a:blipFill>
                <a:blip r:embed="rId3"/>
                <a:stretch>
                  <a:fillRect l="-930" r="-3721" b="-28788"/>
                </a:stretch>
              </a:blipFill>
            </p:spPr>
            <p:txBody>
              <a:bodyPr/>
              <a:lstStyle/>
              <a:p>
                <a:r>
                  <a:rPr lang="en-US">
                    <a:noFill/>
                  </a:rPr>
                  <a:t> </a:t>
                </a:r>
              </a:p>
            </p:txBody>
          </p:sp>
        </mc:Fallback>
      </mc:AlternateContent>
      <p:sp>
        <p:nvSpPr>
          <p:cNvPr id="17" name="Content Placeholder 2">
            <a:extLst>
              <a:ext uri="{FF2B5EF4-FFF2-40B4-BE49-F238E27FC236}">
                <a16:creationId xmlns:a16="http://schemas.microsoft.com/office/drawing/2014/main" id="{D2544297-9660-6146-B415-1F8F9D992B83}"/>
              </a:ext>
            </a:extLst>
          </p:cNvPr>
          <p:cNvSpPr txBox="1">
            <a:spLocks/>
          </p:cNvSpPr>
          <p:nvPr/>
        </p:nvSpPr>
        <p:spPr bwMode="auto">
          <a:xfrm>
            <a:off x="7340964" y="3810000"/>
            <a:ext cx="144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u="sng" dirty="0"/>
              <a:t>Testing</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2A632680-D545-3E4F-B98E-E9B33222DB5F}"/>
                  </a:ext>
                </a:extLst>
              </p:cNvPr>
              <p:cNvSpPr txBox="1">
                <a:spLocks/>
              </p:cNvSpPr>
              <p:nvPr/>
            </p:nvSpPr>
            <p:spPr bwMode="auto">
              <a:xfrm>
                <a:off x="1275030" y="4330552"/>
                <a:ext cx="4038600" cy="1074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Given labeled </a:t>
                </a:r>
                <a:r>
                  <a:rPr lang="en-US" sz="2400" i="1" dirty="0"/>
                  <a:t>training set     </a:t>
                </a:r>
                <a14:m>
                  <m:oMath xmlns:m="http://schemas.openxmlformats.org/officeDocument/2006/math">
                    <m:r>
                      <a:rPr lang="en-US" sz="2400">
                        <a:solidFill>
                          <a:srgbClr val="0070C0"/>
                        </a:solidFill>
                        <a:latin typeface="Cambria Math" panose="02040503050406030204" pitchFamily="18" charset="0"/>
                      </a:rPr>
                      <m:t>{</m:t>
                    </m:r>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𝒙</m:t>
                            </m:r>
                          </m:e>
                          <m:sub>
                            <m:r>
                              <a:rPr lang="en-US" sz="2400" i="1">
                                <a:solidFill>
                                  <a:srgbClr val="0070C0"/>
                                </a:solidFill>
                                <a:latin typeface="Cambria Math" panose="02040503050406030204" pitchFamily="18" charset="0"/>
                              </a:rPr>
                              <m:t>1</m:t>
                            </m:r>
                          </m:sub>
                        </m:sSub>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𝑦</m:t>
                            </m:r>
                          </m:e>
                          <m:sub>
                            <m:r>
                              <a:rPr lang="en-US" sz="2400" i="1">
                                <a:solidFill>
                                  <a:srgbClr val="0070C0"/>
                                </a:solidFill>
                                <a:latin typeface="Cambria Math" panose="02040503050406030204" pitchFamily="18" charset="0"/>
                              </a:rPr>
                              <m:t>1</m:t>
                            </m:r>
                          </m:sub>
                        </m:sSub>
                      </m:e>
                    </m:d>
                    <m:r>
                      <a:rPr lang="en-US" sz="2400" i="1">
                        <a:solidFill>
                          <a:srgbClr val="0070C0"/>
                        </a:solidFill>
                        <a:latin typeface="Cambria Math" panose="02040503050406030204" pitchFamily="18" charset="0"/>
                      </a:rPr>
                      <m:t>,…, </m:t>
                    </m:r>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𝒙</m:t>
                            </m:r>
                          </m:e>
                          <m:sub>
                            <m:r>
                              <a:rPr lang="en-US" sz="2400" i="1">
                                <a:solidFill>
                                  <a:srgbClr val="0070C0"/>
                                </a:solidFill>
                                <a:latin typeface="Cambria Math" panose="02040503050406030204" pitchFamily="18" charset="0"/>
                              </a:rPr>
                              <m:t>𝑁</m:t>
                            </m:r>
                          </m:sub>
                        </m:sSub>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𝑦</m:t>
                            </m:r>
                          </m:e>
                          <m:sub>
                            <m:r>
                              <a:rPr lang="en-US" sz="2400" i="1">
                                <a:solidFill>
                                  <a:srgbClr val="0070C0"/>
                                </a:solidFill>
                                <a:latin typeface="Cambria Math" panose="02040503050406030204" pitchFamily="18" charset="0"/>
                              </a:rPr>
                              <m:t>𝑁</m:t>
                            </m:r>
                          </m:sub>
                        </m:sSub>
                      </m:e>
                    </m:d>
                    <m:r>
                      <a:rPr lang="en-US" sz="2400" i="1">
                        <a:solidFill>
                          <a:srgbClr val="0070C0"/>
                        </a:solidFill>
                        <a:latin typeface="Cambria Math" panose="02040503050406030204" pitchFamily="18" charset="0"/>
                      </a:rPr>
                      <m:t>}</m:t>
                    </m:r>
                  </m:oMath>
                </a14:m>
                <a:endParaRPr lang="en-US" sz="2400" i="1" dirty="0"/>
              </a:p>
            </p:txBody>
          </p:sp>
        </mc:Choice>
        <mc:Fallback xmlns="">
          <p:sp>
            <p:nvSpPr>
              <p:cNvPr id="18" name="Content Placeholder 2">
                <a:extLst>
                  <a:ext uri="{FF2B5EF4-FFF2-40B4-BE49-F238E27FC236}">
                    <a16:creationId xmlns:a16="http://schemas.microsoft.com/office/drawing/2014/main" id="{2A632680-D545-3E4F-B98E-E9B33222DB5F}"/>
                  </a:ext>
                </a:extLst>
              </p:cNvPr>
              <p:cNvSpPr txBox="1">
                <a:spLocks noRot="1" noChangeAspect="1" noMove="1" noResize="1" noEditPoints="1" noAdjustHandles="1" noChangeArrowheads="1" noChangeShapeType="1" noTextEdit="1"/>
              </p:cNvSpPr>
              <p:nvPr/>
            </p:nvSpPr>
            <p:spPr bwMode="auto">
              <a:xfrm>
                <a:off x="1275030" y="4330552"/>
                <a:ext cx="4038600" cy="1074003"/>
              </a:xfrm>
              <a:prstGeom prst="rect">
                <a:avLst/>
              </a:prstGeom>
              <a:blipFill>
                <a:blip r:embed="rId4"/>
                <a:stretch>
                  <a:fillRect l="-2194" t="-465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2F0BB88-CB95-3F41-AD7C-93593057684B}"/>
                  </a:ext>
                </a:extLst>
              </p:cNvPr>
              <p:cNvSpPr txBox="1">
                <a:spLocks/>
              </p:cNvSpPr>
              <p:nvPr/>
            </p:nvSpPr>
            <p:spPr bwMode="auto">
              <a:xfrm>
                <a:off x="1275030" y="5479200"/>
                <a:ext cx="3830370" cy="1074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Learn the prediction function</a:t>
                </a:r>
                <a:r>
                  <a:rPr lang="en-US" sz="2400" i="1" dirty="0"/>
                  <a:t> </a:t>
                </a:r>
                <a14:m>
                  <m:oMath xmlns:m="http://schemas.openxmlformats.org/officeDocument/2006/math">
                    <m:r>
                      <a:rPr lang="en-US" sz="2400" i="1">
                        <a:solidFill>
                          <a:srgbClr val="0070C0"/>
                        </a:solidFill>
                        <a:latin typeface="Cambria Math" panose="02040503050406030204" pitchFamily="18" charset="0"/>
                      </a:rPr>
                      <m:t>𝑓</m:t>
                    </m:r>
                  </m:oMath>
                </a14:m>
                <a:r>
                  <a:rPr lang="en-US" sz="2400" i="1" dirty="0"/>
                  <a:t>, </a:t>
                </a:r>
                <a:r>
                  <a:rPr lang="en-US" sz="2400" dirty="0"/>
                  <a:t>by minimizing prediction error on </a:t>
                </a:r>
                <a:r>
                  <a:rPr lang="en-US" sz="2400" i="1" dirty="0"/>
                  <a:t>training set</a:t>
                </a:r>
              </a:p>
            </p:txBody>
          </p:sp>
        </mc:Choice>
        <mc:Fallback xmlns="">
          <p:sp>
            <p:nvSpPr>
              <p:cNvPr id="19" name="Content Placeholder 2">
                <a:extLst>
                  <a:ext uri="{FF2B5EF4-FFF2-40B4-BE49-F238E27FC236}">
                    <a16:creationId xmlns:a16="http://schemas.microsoft.com/office/drawing/2014/main" id="{A2F0BB88-CB95-3F41-AD7C-93593057684B}"/>
                  </a:ext>
                </a:extLst>
              </p:cNvPr>
              <p:cNvSpPr txBox="1">
                <a:spLocks noRot="1" noChangeAspect="1" noMove="1" noResize="1" noEditPoints="1" noAdjustHandles="1" noChangeArrowheads="1" noChangeShapeType="1" noTextEdit="1"/>
              </p:cNvSpPr>
              <p:nvPr/>
            </p:nvSpPr>
            <p:spPr bwMode="auto">
              <a:xfrm>
                <a:off x="1275030" y="5479200"/>
                <a:ext cx="3830370" cy="1074003"/>
              </a:xfrm>
              <a:prstGeom prst="rect">
                <a:avLst/>
              </a:prstGeom>
              <a:blipFill>
                <a:blip r:embed="rId5"/>
                <a:stretch>
                  <a:fillRect l="-2310" t="-3488" r="-1650" b="-2209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54CEA291-17E0-5441-9ABD-D60CF7F152B5}"/>
                  </a:ext>
                </a:extLst>
              </p:cNvPr>
              <p:cNvSpPr txBox="1">
                <a:spLocks/>
              </p:cNvSpPr>
              <p:nvPr/>
            </p:nvSpPr>
            <p:spPr bwMode="auto">
              <a:xfrm>
                <a:off x="7364355" y="4314857"/>
                <a:ext cx="3837045" cy="8680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Given unlabeled </a:t>
                </a:r>
                <a:r>
                  <a:rPr lang="en-US" sz="2400" i="1" dirty="0"/>
                  <a:t>test instance 		</a:t>
                </a:r>
                <a14:m>
                  <m:oMath xmlns:m="http://schemas.openxmlformats.org/officeDocument/2006/math">
                    <m:r>
                      <a:rPr lang="en-US" sz="2400" b="1" i="1">
                        <a:solidFill>
                          <a:srgbClr val="0070C0"/>
                        </a:solidFill>
                        <a:latin typeface="Cambria Math" panose="02040503050406030204" pitchFamily="18" charset="0"/>
                      </a:rPr>
                      <m:t>𝒙</m:t>
                    </m:r>
                  </m:oMath>
                </a14:m>
                <a:endParaRPr lang="en-US" sz="2400" b="1" i="1" dirty="0"/>
              </a:p>
            </p:txBody>
          </p:sp>
        </mc:Choice>
        <mc:Fallback xmlns="">
          <p:sp>
            <p:nvSpPr>
              <p:cNvPr id="20" name="Content Placeholder 2">
                <a:extLst>
                  <a:ext uri="{FF2B5EF4-FFF2-40B4-BE49-F238E27FC236}">
                    <a16:creationId xmlns:a16="http://schemas.microsoft.com/office/drawing/2014/main" id="{54CEA291-17E0-5441-9ABD-D60CF7F152B5}"/>
                  </a:ext>
                </a:extLst>
              </p:cNvPr>
              <p:cNvSpPr txBox="1">
                <a:spLocks noRot="1" noChangeAspect="1" noMove="1" noResize="1" noEditPoints="1" noAdjustHandles="1" noChangeArrowheads="1" noChangeShapeType="1" noTextEdit="1"/>
              </p:cNvSpPr>
              <p:nvPr/>
            </p:nvSpPr>
            <p:spPr bwMode="auto">
              <a:xfrm>
                <a:off x="7364355" y="4314857"/>
                <a:ext cx="3837045" cy="868009"/>
              </a:xfrm>
              <a:prstGeom prst="rect">
                <a:avLst/>
              </a:prstGeom>
              <a:blipFill>
                <a:blip r:embed="rId6"/>
                <a:stretch>
                  <a:fillRect l="-2310" t="-4348" r="-363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C148ABD5-7530-9C4E-993D-66CC263973ED}"/>
                  </a:ext>
                </a:extLst>
              </p:cNvPr>
              <p:cNvSpPr txBox="1">
                <a:spLocks/>
              </p:cNvSpPr>
              <p:nvPr/>
            </p:nvSpPr>
            <p:spPr bwMode="auto">
              <a:xfrm>
                <a:off x="7340967" y="5479197"/>
                <a:ext cx="3837045" cy="868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Predict the output label </a:t>
                </a:r>
                <a14:m>
                  <m:oMath xmlns:m="http://schemas.openxmlformats.org/officeDocument/2006/math">
                    <m:r>
                      <a:rPr lang="en-US" sz="2400" i="1">
                        <a:solidFill>
                          <a:srgbClr val="0070C0"/>
                        </a:solidFill>
                        <a:latin typeface="Cambria Math" panose="02040503050406030204" pitchFamily="18" charset="0"/>
                      </a:rPr>
                      <m:t>𝑦</m:t>
                    </m:r>
                  </m:oMath>
                </a14:m>
                <a:r>
                  <a:rPr lang="en-US" sz="2400" dirty="0"/>
                  <a:t> as 	      </a:t>
                </a:r>
                <a14:m>
                  <m:oMath xmlns:m="http://schemas.openxmlformats.org/officeDocument/2006/math">
                    <m:r>
                      <a:rPr lang="en-US" sz="2400" i="1">
                        <a:solidFill>
                          <a:srgbClr val="0070C0"/>
                        </a:solidFill>
                        <a:latin typeface="Cambria Math" panose="02040503050406030204" pitchFamily="18" charset="0"/>
                      </a:rPr>
                      <m:t>𝑦</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𝑓</m:t>
                    </m:r>
                    <m:r>
                      <a:rPr lang="en-US" sz="2400"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𝒙</m:t>
                    </m:r>
                    <m:r>
                      <a:rPr lang="en-US" sz="2400" i="1">
                        <a:solidFill>
                          <a:srgbClr val="0070C0"/>
                        </a:solidFill>
                        <a:latin typeface="Cambria Math" panose="02040503050406030204" pitchFamily="18" charset="0"/>
                      </a:rPr>
                      <m:t>)</m:t>
                    </m:r>
                  </m:oMath>
                </a14:m>
                <a:endParaRPr lang="en-US" sz="2400" b="1" i="1" dirty="0"/>
              </a:p>
            </p:txBody>
          </p:sp>
        </mc:Choice>
        <mc:Fallback xmlns="">
          <p:sp>
            <p:nvSpPr>
              <p:cNvPr id="21" name="Content Placeholder 2">
                <a:extLst>
                  <a:ext uri="{FF2B5EF4-FFF2-40B4-BE49-F238E27FC236}">
                    <a16:creationId xmlns:a16="http://schemas.microsoft.com/office/drawing/2014/main" id="{C148ABD5-7530-9C4E-993D-66CC263973ED}"/>
                  </a:ext>
                </a:extLst>
              </p:cNvPr>
              <p:cNvSpPr txBox="1">
                <a:spLocks noRot="1" noChangeAspect="1" noMove="1" noResize="1" noEditPoints="1" noAdjustHandles="1" noChangeArrowheads="1" noChangeShapeType="1" noTextEdit="1"/>
              </p:cNvSpPr>
              <p:nvPr/>
            </p:nvSpPr>
            <p:spPr bwMode="auto">
              <a:xfrm>
                <a:off x="7340967" y="5479197"/>
                <a:ext cx="3837045" cy="868010"/>
              </a:xfrm>
              <a:prstGeom prst="rect">
                <a:avLst/>
              </a:prstGeom>
              <a:blipFill>
                <a:blip r:embed="rId7"/>
                <a:stretch>
                  <a:fillRect l="-2310" t="-2857" r="-330" b="-2857"/>
                </a:stretch>
              </a:blipFill>
              <a:ln w="9525">
                <a:noFill/>
                <a:miter lim="800000"/>
                <a:headEnd/>
                <a:tailEnd/>
              </a:ln>
            </p:spPr>
            <p:txBody>
              <a:bodyPr/>
              <a:lstStyle/>
              <a:p>
                <a:r>
                  <a:rPr lang="en-US">
                    <a:noFill/>
                  </a:rPr>
                  <a:t> </a:t>
                </a:r>
              </a:p>
            </p:txBody>
          </p:sp>
        </mc:Fallback>
      </mc:AlternateContent>
      <p:pic>
        <p:nvPicPr>
          <p:cNvPr id="25" name="Picture 2">
            <a:extLst>
              <a:ext uri="{FF2B5EF4-FFF2-40B4-BE49-F238E27FC236}">
                <a16:creationId xmlns:a16="http://schemas.microsoft.com/office/drawing/2014/main" id="{BD1AC77D-31D3-8E46-8ABB-AB198353020C}"/>
              </a:ext>
            </a:extLst>
          </p:cNvPr>
          <p:cNvPicPr>
            <a:picLocks noChangeAspect="1" noChangeArrowheads="1"/>
          </p:cNvPicPr>
          <p:nvPr/>
        </p:nvPicPr>
        <p:blipFill>
          <a:blip r:embed="rId8" cstate="print"/>
          <a:srcRect/>
          <a:stretch>
            <a:fillRect/>
          </a:stretch>
        </p:blipFill>
        <p:spPr bwMode="auto">
          <a:xfrm>
            <a:off x="7794703" y="2183489"/>
            <a:ext cx="692727" cy="681182"/>
          </a:xfrm>
          <a:prstGeom prst="rect">
            <a:avLst/>
          </a:prstGeom>
          <a:noFill/>
          <a:ln w="9525">
            <a:noFill/>
            <a:miter lim="800000"/>
            <a:headEnd/>
            <a:tailEnd/>
          </a:ln>
        </p:spPr>
      </p:pic>
      <p:sp>
        <p:nvSpPr>
          <p:cNvPr id="6" name="TextBox 5">
            <a:extLst>
              <a:ext uri="{FF2B5EF4-FFF2-40B4-BE49-F238E27FC236}">
                <a16:creationId xmlns:a16="http://schemas.microsoft.com/office/drawing/2014/main" id="{52F5986B-A703-8248-B7BC-E44B2332C100}"/>
              </a:ext>
            </a:extLst>
          </p:cNvPr>
          <p:cNvSpPr txBox="1"/>
          <p:nvPr/>
        </p:nvSpPr>
        <p:spPr>
          <a:xfrm>
            <a:off x="3572089" y="2383796"/>
            <a:ext cx="1151277" cy="461665"/>
          </a:xfrm>
          <a:prstGeom prst="rect">
            <a:avLst/>
          </a:prstGeom>
          <a:noFill/>
        </p:spPr>
        <p:txBody>
          <a:bodyPr wrap="none" rtlCol="0">
            <a:spAutoFit/>
          </a:bodyPr>
          <a:lstStyle/>
          <a:p>
            <a:r>
              <a:rPr lang="en-US" sz="2400" dirty="0">
                <a:solidFill>
                  <a:srgbClr val="0070C0"/>
                </a:solidFill>
              </a:rPr>
              <a:t>“apple”</a:t>
            </a:r>
          </a:p>
        </p:txBody>
      </p:sp>
    </p:spTree>
    <p:extLst>
      <p:ext uri="{BB962C8B-B14F-4D97-AF65-F5344CB8AC3E}">
        <p14:creationId xmlns:p14="http://schemas.microsoft.com/office/powerpoint/2010/main" val="4776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17" grpId="1" build="allAtOnce"/>
      <p:bldP spid="18" grpId="1" build="allAtOnce"/>
      <p:bldP spid="19" grpId="1" build="allAtOnce"/>
      <p:bldP spid="20" grpId="1" build="allAtOnce"/>
      <p:bldP spid="21" grpId="1" build="allAtOnce"/>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81200" y="0"/>
            <a:ext cx="8229600" cy="792162"/>
          </a:xfrm>
        </p:spPr>
        <p:txBody>
          <a:bodyPr/>
          <a:lstStyle/>
          <a:p>
            <a:r>
              <a:rPr lang="en-US" dirty="0"/>
              <a:t>Steps</a:t>
            </a:r>
          </a:p>
        </p:txBody>
      </p:sp>
      <p:sp>
        <p:nvSpPr>
          <p:cNvPr id="10" name="Rounded Rectangle 9"/>
          <p:cNvSpPr/>
          <p:nvPr/>
        </p:nvSpPr>
        <p:spPr>
          <a:xfrm>
            <a:off x="6781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 Labels</a:t>
            </a:r>
          </a:p>
        </p:txBody>
      </p:sp>
      <p:grpSp>
        <p:nvGrpSpPr>
          <p:cNvPr id="2" name="Group 12"/>
          <p:cNvGrpSpPr>
            <a:grpSpLocks/>
          </p:cNvGrpSpPr>
          <p:nvPr/>
        </p:nvGrpSpPr>
        <p:grpSpPr bwMode="auto">
          <a:xfrm>
            <a:off x="1600200" y="1570038"/>
            <a:ext cx="2438400" cy="3078162"/>
            <a:chOff x="228600" y="1417320"/>
            <a:chExt cx="2438400" cy="2849880"/>
          </a:xfrm>
        </p:grpSpPr>
        <p:sp>
          <p:nvSpPr>
            <p:cNvPr id="10268" name="TextBox 7"/>
            <p:cNvSpPr txBox="1">
              <a:spLocks noChangeArrowheads="1"/>
            </p:cNvSpPr>
            <p:nvPr/>
          </p:nvSpPr>
          <p:spPr bwMode="auto">
            <a:xfrm>
              <a:off x="533400" y="1417320"/>
              <a:ext cx="1828800" cy="769369"/>
            </a:xfrm>
            <a:prstGeom prst="rect">
              <a:avLst/>
            </a:prstGeom>
            <a:noFill/>
            <a:ln w="9525">
              <a:noFill/>
              <a:miter lim="800000"/>
              <a:headEnd/>
              <a:tailEnd/>
            </a:ln>
          </p:spPr>
          <p:txBody>
            <a:bodyPr>
              <a:spAutoFit/>
            </a:bodyPr>
            <a:lstStyle/>
            <a:p>
              <a:pPr algn="ctr"/>
              <a:r>
                <a:rPr lang="en-US" sz="2400" dirty="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p:txBody>
        </p:sp>
      </p:grpSp>
      <p:sp>
        <p:nvSpPr>
          <p:cNvPr id="12" name="Rounded Rectangle 11"/>
          <p:cNvSpPr/>
          <p:nvPr/>
        </p:nvSpPr>
        <p:spPr>
          <a:xfrm>
            <a:off x="6934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a:t>
            </a:r>
          </a:p>
        </p:txBody>
      </p:sp>
      <p:sp>
        <p:nvSpPr>
          <p:cNvPr id="10246" name="TextBox 13"/>
          <p:cNvSpPr txBox="1">
            <a:spLocks noChangeArrowheads="1"/>
          </p:cNvSpPr>
          <p:nvPr/>
        </p:nvSpPr>
        <p:spPr bwMode="auto">
          <a:xfrm>
            <a:off x="2075692" y="838200"/>
            <a:ext cx="1581908" cy="523220"/>
          </a:xfrm>
          <a:prstGeom prst="rect">
            <a:avLst/>
          </a:prstGeom>
          <a:noFill/>
          <a:ln w="9525">
            <a:noFill/>
            <a:miter lim="800000"/>
            <a:headEnd/>
            <a:tailEnd/>
          </a:ln>
        </p:spPr>
        <p:txBody>
          <a:bodyPr wrap="none">
            <a:spAutoFit/>
          </a:bodyPr>
          <a:lstStyle/>
          <a:p>
            <a:r>
              <a:rPr lang="en-US" sz="2800" b="1" dirty="0">
                <a:solidFill>
                  <a:srgbClr val="000000"/>
                </a:solidFill>
              </a:rPr>
              <a:t>Training</a:t>
            </a:r>
          </a:p>
        </p:txBody>
      </p:sp>
      <p:sp>
        <p:nvSpPr>
          <p:cNvPr id="15" name="Rounded Rectangle 14"/>
          <p:cNvSpPr/>
          <p:nvPr/>
        </p:nvSpPr>
        <p:spPr>
          <a:xfrm>
            <a:off x="4724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16" name="Right Arrow 15"/>
          <p:cNvSpPr/>
          <p:nvPr/>
        </p:nvSpPr>
        <p:spPr>
          <a:xfrm>
            <a:off x="4114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ight Arrow 16"/>
          <p:cNvSpPr/>
          <p:nvPr/>
        </p:nvSpPr>
        <p:spPr>
          <a:xfrm>
            <a:off x="6324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ight Arrow 17"/>
          <p:cNvSpPr/>
          <p:nvPr/>
        </p:nvSpPr>
        <p:spPr>
          <a:xfrm rot="5400000">
            <a:off x="7345362"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ight Arrow 22"/>
          <p:cNvSpPr/>
          <p:nvPr/>
        </p:nvSpPr>
        <p:spPr>
          <a:xfrm>
            <a:off x="8382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ounded Rectangle 23"/>
          <p:cNvSpPr/>
          <p:nvPr/>
        </p:nvSpPr>
        <p:spPr>
          <a:xfrm>
            <a:off x="9067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31" name="TextBox 30"/>
          <p:cNvSpPr txBox="1"/>
          <p:nvPr/>
        </p:nvSpPr>
        <p:spPr>
          <a:xfrm>
            <a:off x="8998956" y="6581004"/>
            <a:ext cx="1669047" cy="276999"/>
          </a:xfrm>
          <a:prstGeom prst="rect">
            <a:avLst/>
          </a:prstGeom>
          <a:noFill/>
        </p:spPr>
        <p:txBody>
          <a:bodyPr wrap="none" rtlCol="0">
            <a:spAutoFit/>
          </a:bodyPr>
          <a:lstStyle/>
          <a:p>
            <a:r>
              <a:rPr lang="en-US" sz="1200" dirty="0">
                <a:solidFill>
                  <a:srgbClr val="000000"/>
                </a:solidFill>
              </a:rPr>
              <a:t>Slide credit: D. </a:t>
            </a:r>
            <a:r>
              <a:rPr lang="en-US" sz="1200" dirty="0" err="1">
                <a:solidFill>
                  <a:srgbClr val="000000"/>
                </a:solidFill>
              </a:rPr>
              <a:t>Hoiem</a:t>
            </a:r>
            <a:endParaRPr lang="en-US" sz="1200" dirty="0">
              <a:solidFill>
                <a:srgbClr val="000000"/>
              </a:solidFill>
            </a:endParaRPr>
          </a:p>
        </p:txBody>
      </p:sp>
      <p:pic>
        <p:nvPicPr>
          <p:cNvPr id="33" name="Picture 2"/>
          <p:cNvPicPr>
            <a:picLocks noChangeAspect="1" noChangeArrowheads="1"/>
          </p:cNvPicPr>
          <p:nvPr/>
        </p:nvPicPr>
        <p:blipFill>
          <a:blip r:embed="rId3" cstate="print"/>
          <a:srcRect/>
          <a:stretch>
            <a:fillRect/>
          </a:stretch>
        </p:blipFill>
        <p:spPr bwMode="auto">
          <a:xfrm>
            <a:off x="1676400" y="2438400"/>
            <a:ext cx="2237618" cy="1905000"/>
          </a:xfrm>
          <a:prstGeom prst="rect">
            <a:avLst/>
          </a:prstGeom>
          <a:noFill/>
          <a:ln w="9525">
            <a:noFill/>
            <a:miter lim="800000"/>
            <a:headEnd/>
            <a:tailEnd/>
          </a:ln>
        </p:spPr>
      </p:pic>
    </p:spTree>
    <p:extLst>
      <p:ext uri="{BB962C8B-B14F-4D97-AF65-F5344CB8AC3E}">
        <p14:creationId xmlns:p14="http://schemas.microsoft.com/office/powerpoint/2010/main" val="16547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17" grpId="0" animBg="1"/>
      <p:bldP spid="18"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705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Prediction</a:t>
            </a:r>
          </a:p>
        </p:txBody>
      </p:sp>
      <p:sp>
        <p:nvSpPr>
          <p:cNvPr id="10242" name="Title 1"/>
          <p:cNvSpPr>
            <a:spLocks noGrp="1"/>
          </p:cNvSpPr>
          <p:nvPr>
            <p:ph type="title"/>
          </p:nvPr>
        </p:nvSpPr>
        <p:spPr>
          <a:xfrm>
            <a:off x="1981200" y="0"/>
            <a:ext cx="8229600" cy="792162"/>
          </a:xfrm>
        </p:spPr>
        <p:txBody>
          <a:bodyPr/>
          <a:lstStyle/>
          <a:p>
            <a:r>
              <a:rPr lang="en-US" dirty="0"/>
              <a:t>Steps</a:t>
            </a:r>
          </a:p>
        </p:txBody>
      </p:sp>
      <p:sp>
        <p:nvSpPr>
          <p:cNvPr id="19" name="Rounded Rectangle 18"/>
          <p:cNvSpPr/>
          <p:nvPr/>
        </p:nvSpPr>
        <p:spPr>
          <a:xfrm>
            <a:off x="4267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20" name="Right Arrow 19"/>
          <p:cNvSpPr/>
          <p:nvPr/>
        </p:nvSpPr>
        <p:spPr>
          <a:xfrm>
            <a:off x="3657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54" name="TextBox 20"/>
          <p:cNvSpPr txBox="1">
            <a:spLocks noChangeArrowheads="1"/>
          </p:cNvSpPr>
          <p:nvPr/>
        </p:nvSpPr>
        <p:spPr bwMode="auto">
          <a:xfrm>
            <a:off x="2144212" y="4800600"/>
            <a:ext cx="1437188" cy="523220"/>
          </a:xfrm>
          <a:prstGeom prst="rect">
            <a:avLst/>
          </a:prstGeom>
          <a:noFill/>
          <a:ln w="9525">
            <a:noFill/>
            <a:miter lim="800000"/>
            <a:headEnd/>
            <a:tailEnd/>
          </a:ln>
        </p:spPr>
        <p:txBody>
          <a:bodyPr wrap="none">
            <a:spAutoFit/>
          </a:bodyPr>
          <a:lstStyle/>
          <a:p>
            <a:r>
              <a:rPr lang="en-US" sz="2800" b="1" dirty="0">
                <a:solidFill>
                  <a:srgbClr val="000000"/>
                </a:solidFill>
              </a:rPr>
              <a:t>Testing</a:t>
            </a:r>
          </a:p>
        </p:txBody>
      </p:sp>
      <p:sp>
        <p:nvSpPr>
          <p:cNvPr id="10255" name="TextBox 21"/>
          <p:cNvSpPr txBox="1">
            <a:spLocks noChangeArrowheads="1"/>
          </p:cNvSpPr>
          <p:nvPr/>
        </p:nvSpPr>
        <p:spPr bwMode="auto">
          <a:xfrm>
            <a:off x="1981200" y="6396040"/>
            <a:ext cx="1689100" cy="461963"/>
          </a:xfrm>
          <a:prstGeom prst="rect">
            <a:avLst/>
          </a:prstGeom>
          <a:noFill/>
          <a:ln w="9525">
            <a:noFill/>
            <a:miter lim="800000"/>
            <a:headEnd/>
            <a:tailEnd/>
          </a:ln>
        </p:spPr>
        <p:txBody>
          <a:bodyPr wrap="none">
            <a:spAutoFit/>
          </a:bodyPr>
          <a:lstStyle/>
          <a:p>
            <a:r>
              <a:rPr lang="en-US" sz="2400" dirty="0">
                <a:solidFill>
                  <a:srgbClr val="000000"/>
                </a:solidFill>
              </a:rPr>
              <a:t>Test Image</a:t>
            </a:r>
          </a:p>
        </p:txBody>
      </p:sp>
      <p:sp>
        <p:nvSpPr>
          <p:cNvPr id="25" name="Rounded Rectangle 24"/>
          <p:cNvSpPr/>
          <p:nvPr/>
        </p:nvSpPr>
        <p:spPr>
          <a:xfrm>
            <a:off x="6705600" y="39624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26" name="Right Arrow 25"/>
          <p:cNvSpPr/>
          <p:nvPr/>
        </p:nvSpPr>
        <p:spPr>
          <a:xfrm>
            <a:off x="6096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TextBox 30"/>
          <p:cNvSpPr txBox="1"/>
          <p:nvPr/>
        </p:nvSpPr>
        <p:spPr>
          <a:xfrm>
            <a:off x="8998956" y="6581004"/>
            <a:ext cx="1669047" cy="276999"/>
          </a:xfrm>
          <a:prstGeom prst="rect">
            <a:avLst/>
          </a:prstGeom>
          <a:noFill/>
        </p:spPr>
        <p:txBody>
          <a:bodyPr wrap="none" rtlCol="0">
            <a:spAutoFit/>
          </a:bodyPr>
          <a:lstStyle/>
          <a:p>
            <a:r>
              <a:rPr lang="en-US" sz="1200" dirty="0">
                <a:solidFill>
                  <a:srgbClr val="000000"/>
                </a:solidFill>
              </a:rPr>
              <a:t>Slide credit: D. </a:t>
            </a:r>
            <a:r>
              <a:rPr lang="en-US" sz="1200" dirty="0" err="1">
                <a:solidFill>
                  <a:srgbClr val="000000"/>
                </a:solidFill>
              </a:rPr>
              <a:t>Hoiem</a:t>
            </a:r>
            <a:endParaRPr lang="en-US" sz="1200" dirty="0">
              <a:solidFill>
                <a:srgbClr val="000000"/>
              </a:solidFill>
            </a:endParaRPr>
          </a:p>
        </p:txBody>
      </p:sp>
      <p:sp>
        <p:nvSpPr>
          <p:cNvPr id="32" name="Right Arrow 31"/>
          <p:cNvSpPr/>
          <p:nvPr/>
        </p:nvSpPr>
        <p:spPr>
          <a:xfrm rot="5400000">
            <a:off x="7391400" y="5029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6" name="Group 5">
            <a:extLst>
              <a:ext uri="{FF2B5EF4-FFF2-40B4-BE49-F238E27FC236}">
                <a16:creationId xmlns:a16="http://schemas.microsoft.com/office/drawing/2014/main" id="{D5525F22-C07A-FE43-8EEE-C3CE968E9457}"/>
              </a:ext>
            </a:extLst>
          </p:cNvPr>
          <p:cNvGrpSpPr/>
          <p:nvPr/>
        </p:nvGrpSpPr>
        <p:grpSpPr>
          <a:xfrm>
            <a:off x="1600200" y="838200"/>
            <a:ext cx="8991600" cy="3810000"/>
            <a:chOff x="1600200" y="838200"/>
            <a:chExt cx="8991600" cy="3810000"/>
          </a:xfrm>
        </p:grpSpPr>
        <p:sp>
          <p:nvSpPr>
            <p:cNvPr id="10" name="Rounded Rectangle 9"/>
            <p:cNvSpPr/>
            <p:nvPr/>
          </p:nvSpPr>
          <p:spPr>
            <a:xfrm>
              <a:off x="6781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 Labels</a:t>
              </a:r>
            </a:p>
          </p:txBody>
        </p:sp>
        <p:grpSp>
          <p:nvGrpSpPr>
            <p:cNvPr id="2" name="Group 12"/>
            <p:cNvGrpSpPr>
              <a:grpSpLocks/>
            </p:cNvGrpSpPr>
            <p:nvPr/>
          </p:nvGrpSpPr>
          <p:grpSpPr bwMode="auto">
            <a:xfrm>
              <a:off x="1600200" y="1570038"/>
              <a:ext cx="2438400" cy="3078162"/>
              <a:chOff x="228600" y="1417320"/>
              <a:chExt cx="2438400" cy="2849880"/>
            </a:xfrm>
          </p:grpSpPr>
          <p:sp>
            <p:nvSpPr>
              <p:cNvPr id="10268" name="TextBox 7"/>
              <p:cNvSpPr txBox="1">
                <a:spLocks noChangeArrowheads="1"/>
              </p:cNvSpPr>
              <p:nvPr/>
            </p:nvSpPr>
            <p:spPr bwMode="auto">
              <a:xfrm>
                <a:off x="533400" y="1417320"/>
                <a:ext cx="1828800" cy="769369"/>
              </a:xfrm>
              <a:prstGeom prst="rect">
                <a:avLst/>
              </a:prstGeom>
              <a:noFill/>
              <a:ln w="9525">
                <a:noFill/>
                <a:miter lim="800000"/>
                <a:headEnd/>
                <a:tailEnd/>
              </a:ln>
            </p:spPr>
            <p:txBody>
              <a:bodyPr>
                <a:spAutoFit/>
              </a:bodyPr>
              <a:lstStyle/>
              <a:p>
                <a:pPr algn="ctr"/>
                <a:r>
                  <a:rPr lang="en-US" sz="2400" dirty="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p:txBody>
          </p:sp>
        </p:grpSp>
        <p:sp>
          <p:nvSpPr>
            <p:cNvPr id="12" name="Rounded Rectangle 11"/>
            <p:cNvSpPr/>
            <p:nvPr/>
          </p:nvSpPr>
          <p:spPr>
            <a:xfrm>
              <a:off x="6934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a:t>
              </a:r>
            </a:p>
          </p:txBody>
        </p:sp>
        <p:sp>
          <p:nvSpPr>
            <p:cNvPr id="10246" name="TextBox 13"/>
            <p:cNvSpPr txBox="1">
              <a:spLocks noChangeArrowheads="1"/>
            </p:cNvSpPr>
            <p:nvPr/>
          </p:nvSpPr>
          <p:spPr bwMode="auto">
            <a:xfrm>
              <a:off x="2075692" y="838200"/>
              <a:ext cx="1581908" cy="523220"/>
            </a:xfrm>
            <a:prstGeom prst="rect">
              <a:avLst/>
            </a:prstGeom>
            <a:noFill/>
            <a:ln w="9525">
              <a:noFill/>
              <a:miter lim="800000"/>
              <a:headEnd/>
              <a:tailEnd/>
            </a:ln>
          </p:spPr>
          <p:txBody>
            <a:bodyPr wrap="none">
              <a:spAutoFit/>
            </a:bodyPr>
            <a:lstStyle/>
            <a:p>
              <a:r>
                <a:rPr lang="en-US" sz="2800" b="1" dirty="0">
                  <a:solidFill>
                    <a:srgbClr val="000000"/>
                  </a:solidFill>
                </a:rPr>
                <a:t>Training</a:t>
              </a:r>
            </a:p>
          </p:txBody>
        </p:sp>
        <p:sp>
          <p:nvSpPr>
            <p:cNvPr id="15" name="Rounded Rectangle 14"/>
            <p:cNvSpPr/>
            <p:nvPr/>
          </p:nvSpPr>
          <p:spPr>
            <a:xfrm>
              <a:off x="4724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16" name="Right Arrow 15"/>
            <p:cNvSpPr/>
            <p:nvPr/>
          </p:nvSpPr>
          <p:spPr>
            <a:xfrm>
              <a:off x="4114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ight Arrow 16"/>
            <p:cNvSpPr/>
            <p:nvPr/>
          </p:nvSpPr>
          <p:spPr>
            <a:xfrm>
              <a:off x="6324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ight Arrow 17"/>
            <p:cNvSpPr/>
            <p:nvPr/>
          </p:nvSpPr>
          <p:spPr>
            <a:xfrm rot="5400000">
              <a:off x="7345362"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ight Arrow 22"/>
            <p:cNvSpPr/>
            <p:nvPr/>
          </p:nvSpPr>
          <p:spPr>
            <a:xfrm>
              <a:off x="8382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ounded Rectangle 23"/>
            <p:cNvSpPr/>
            <p:nvPr/>
          </p:nvSpPr>
          <p:spPr>
            <a:xfrm>
              <a:off x="9067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pic>
          <p:nvPicPr>
            <p:cNvPr id="33" name="Picture 2"/>
            <p:cNvPicPr>
              <a:picLocks noChangeAspect="1" noChangeArrowheads="1"/>
            </p:cNvPicPr>
            <p:nvPr/>
          </p:nvPicPr>
          <p:blipFill>
            <a:blip r:embed="rId3" cstate="print"/>
            <a:srcRect/>
            <a:stretch>
              <a:fillRect/>
            </a:stretch>
          </p:blipFill>
          <p:spPr bwMode="auto">
            <a:xfrm>
              <a:off x="1676400" y="2438400"/>
              <a:ext cx="2237618" cy="1905000"/>
            </a:xfrm>
            <a:prstGeom prst="rect">
              <a:avLst/>
            </a:prstGeom>
            <a:noFill/>
            <a:ln w="9525">
              <a:noFill/>
              <a:miter lim="800000"/>
              <a:headEnd/>
              <a:tailEnd/>
            </a:ln>
          </p:spPr>
        </p:pic>
      </p:grpSp>
      <p:pic>
        <p:nvPicPr>
          <p:cNvPr id="30721" name="Picture 1"/>
          <p:cNvPicPr>
            <a:picLocks noChangeAspect="1" noChangeArrowheads="1"/>
          </p:cNvPicPr>
          <p:nvPr/>
        </p:nvPicPr>
        <p:blipFill>
          <a:blip r:embed="rId4" cstate="print"/>
          <a:srcRect/>
          <a:stretch>
            <a:fillRect/>
          </a:stretch>
        </p:blipFill>
        <p:spPr bwMode="auto">
          <a:xfrm>
            <a:off x="2438400" y="5638800"/>
            <a:ext cx="800100" cy="800100"/>
          </a:xfrm>
          <a:prstGeom prst="rect">
            <a:avLst/>
          </a:prstGeom>
          <a:noFill/>
          <a:ln w="9525">
            <a:noFill/>
            <a:miter lim="800000"/>
            <a:headEnd/>
            <a:tailEnd/>
          </a:ln>
        </p:spPr>
      </p:pic>
      <p:sp>
        <p:nvSpPr>
          <p:cNvPr id="27" name="TextBox 26">
            <a:extLst>
              <a:ext uri="{FF2B5EF4-FFF2-40B4-BE49-F238E27FC236}">
                <a16:creationId xmlns:a16="http://schemas.microsoft.com/office/drawing/2014/main" id="{B7E747D1-862F-1B47-8C59-403CED4447D4}"/>
              </a:ext>
            </a:extLst>
          </p:cNvPr>
          <p:cNvSpPr txBox="1"/>
          <p:nvPr/>
        </p:nvSpPr>
        <p:spPr>
          <a:xfrm>
            <a:off x="8998956" y="5786735"/>
            <a:ext cx="1151277" cy="461665"/>
          </a:xfrm>
          <a:prstGeom prst="rect">
            <a:avLst/>
          </a:prstGeom>
          <a:noFill/>
        </p:spPr>
        <p:txBody>
          <a:bodyPr wrap="none" rtlCol="0">
            <a:spAutoFit/>
          </a:bodyPr>
          <a:lstStyle/>
          <a:p>
            <a:r>
              <a:rPr lang="en-US" sz="2400" dirty="0">
                <a:solidFill>
                  <a:srgbClr val="0070C0"/>
                </a:solidFill>
              </a:rPr>
              <a:t>“apple”</a:t>
            </a:r>
          </a:p>
        </p:txBody>
      </p:sp>
      <p:sp>
        <p:nvSpPr>
          <p:cNvPr id="28" name="Right Arrow 27">
            <a:extLst>
              <a:ext uri="{FF2B5EF4-FFF2-40B4-BE49-F238E27FC236}">
                <a16:creationId xmlns:a16="http://schemas.microsoft.com/office/drawing/2014/main" id="{3D4EE8A3-A38A-8740-8770-CB6C592D5213}"/>
              </a:ext>
            </a:extLst>
          </p:cNvPr>
          <p:cNvSpPr/>
          <p:nvPr/>
        </p:nvSpPr>
        <p:spPr>
          <a:xfrm>
            <a:off x="8476740" y="5857164"/>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4" name="Straight Arrow Connector 3">
            <a:extLst>
              <a:ext uri="{FF2B5EF4-FFF2-40B4-BE49-F238E27FC236}">
                <a16:creationId xmlns:a16="http://schemas.microsoft.com/office/drawing/2014/main" id="{BD6A9452-1D7C-F142-9A0B-B835A029EFEA}"/>
              </a:ext>
            </a:extLst>
          </p:cNvPr>
          <p:cNvCxnSpPr>
            <a:cxnSpLocks/>
          </p:cNvCxnSpPr>
          <p:nvPr/>
        </p:nvCxnSpPr>
        <p:spPr>
          <a:xfrm flipH="1">
            <a:off x="8409864" y="3380604"/>
            <a:ext cx="1164730" cy="652225"/>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6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2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25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7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9" grpId="0" animBg="1"/>
      <p:bldP spid="20" grpId="0" animBg="1"/>
      <p:bldP spid="10254" grpId="0"/>
      <p:bldP spid="10255" grpId="0"/>
      <p:bldP spid="25" grpId="0" animBg="1"/>
      <p:bldP spid="26" grpId="0" animBg="1"/>
      <p:bldP spid="32" grpId="0" animBg="1"/>
      <p:bldP spid="27"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3273428" y="2057400"/>
            <a:ext cx="2593975" cy="1600200"/>
          </a:xfrm>
          <a:prstGeom prst="roundRect">
            <a:avLst>
              <a:gd name="adj" fmla="val 16667"/>
            </a:avLst>
          </a:prstGeom>
          <a:solidFill>
            <a:schemeClr val="accent2">
              <a:lumMod val="60000"/>
              <a:lumOff val="4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6400313" y="2057400"/>
            <a:ext cx="2593975" cy="1600200"/>
          </a:xfrm>
          <a:prstGeom prst="roundRect">
            <a:avLst>
              <a:gd name="adj" fmla="val 16667"/>
            </a:avLst>
          </a:prstGeom>
          <a:solidFill>
            <a:schemeClr val="tx2">
              <a:lumMod val="40000"/>
              <a:lumOff val="6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Trainable</a:t>
            </a:r>
            <a:br>
              <a:rPr lang="en-US" sz="2400" dirty="0">
                <a:solidFill>
                  <a:srgbClr val="000000"/>
                </a:solidFill>
                <a:latin typeface="Arial"/>
                <a:cs typeface="Adobe Caslon Pro"/>
              </a:rPr>
            </a:br>
            <a:r>
              <a:rPr lang="en-US" sz="2400" dirty="0">
                <a:solidFill>
                  <a:srgbClr val="000000"/>
                </a:solidFill>
                <a:latin typeface="Arial"/>
                <a:cs typeface="Adobe Caslon Pro"/>
              </a:rPr>
              <a:t>classifier</a:t>
            </a:r>
          </a:p>
        </p:txBody>
      </p:sp>
      <p:sp>
        <p:nvSpPr>
          <p:cNvPr id="16" name="Right Arrow 15"/>
          <p:cNvSpPr>
            <a:spLocks noChangeArrowheads="1"/>
          </p:cNvSpPr>
          <p:nvPr/>
        </p:nvSpPr>
        <p:spPr bwMode="auto">
          <a:xfrm>
            <a:off x="2895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8" name="Right Arrow 17"/>
          <p:cNvSpPr>
            <a:spLocks noChangeArrowheads="1"/>
          </p:cNvSpPr>
          <p:nvPr/>
        </p:nvSpPr>
        <p:spPr bwMode="auto">
          <a:xfrm>
            <a:off x="9067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0253" name="TextBox 20"/>
          <p:cNvSpPr txBox="1">
            <a:spLocks noChangeArrowheads="1"/>
          </p:cNvSpPr>
          <p:nvPr/>
        </p:nvSpPr>
        <p:spPr bwMode="auto">
          <a:xfrm>
            <a:off x="1771276" y="2362203"/>
            <a:ext cx="1048124"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Image</a:t>
            </a:r>
          </a:p>
          <a:p>
            <a:pPr algn="ctr" eaLnBrk="1" hangingPunct="1">
              <a:spcBef>
                <a:spcPct val="0"/>
              </a:spcBef>
            </a:pPr>
            <a:r>
              <a:rPr lang="en-US" sz="2400" dirty="0">
                <a:solidFill>
                  <a:srgbClr val="000000"/>
                </a:solidFill>
                <a:latin typeface="Arial"/>
              </a:rPr>
              <a:t>Pixels</a:t>
            </a:r>
          </a:p>
        </p:txBody>
      </p:sp>
      <p:sp>
        <p:nvSpPr>
          <p:cNvPr id="10254" name="Content Placeholder 2"/>
          <p:cNvSpPr txBox="1">
            <a:spLocks/>
          </p:cNvSpPr>
          <p:nvPr/>
        </p:nvSpPr>
        <p:spPr bwMode="auto">
          <a:xfrm>
            <a:off x="1676400" y="4343400"/>
            <a:ext cx="8839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lvl1pPr marL="342900" indent="-342900" eaLnBrk="0" hangingPunct="0">
              <a:defRPr>
                <a:solidFill>
                  <a:schemeClr val="tx1"/>
                </a:solidFill>
                <a:latin typeface="Arial" charset="0"/>
                <a:ea typeface="ＭＳ Ｐゴシック" charset="0"/>
                <a:cs typeface="ＭＳ Ｐゴシック" charset="0"/>
              </a:defRPr>
            </a:lvl1pPr>
            <a:lvl2pPr marL="3429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algn="l" eaLnBrk="1" hangingPunct="1">
              <a:spcBef>
                <a:spcPct val="20000"/>
              </a:spcBef>
              <a:buFont typeface="Arial" charset="0"/>
              <a:buChar char="•"/>
            </a:pPr>
            <a:r>
              <a:rPr lang="en-US" sz="2800" dirty="0">
                <a:solidFill>
                  <a:srgbClr val="000000"/>
                </a:solidFill>
                <a:latin typeface="Arial"/>
                <a:cs typeface="Arial" charset="0"/>
              </a:rPr>
              <a:t>Hand-crafted feature representation</a:t>
            </a:r>
          </a:p>
          <a:p>
            <a:pPr lvl="1" algn="l" eaLnBrk="1" hangingPunct="1">
              <a:spcBef>
                <a:spcPct val="20000"/>
              </a:spcBef>
              <a:buFont typeface="Arial" charset="0"/>
              <a:buChar char="•"/>
            </a:pPr>
            <a:r>
              <a:rPr lang="en-US" sz="2800" dirty="0">
                <a:solidFill>
                  <a:srgbClr val="000000"/>
                </a:solidFill>
                <a:latin typeface="Arial"/>
                <a:cs typeface="Arial" charset="0"/>
              </a:rPr>
              <a:t>Off-the-shelf trainable classifier </a:t>
            </a:r>
          </a:p>
        </p:txBody>
      </p:sp>
      <p:sp>
        <p:nvSpPr>
          <p:cNvPr id="20" name="TextBox 20"/>
          <p:cNvSpPr txBox="1">
            <a:spLocks noChangeArrowheads="1"/>
          </p:cNvSpPr>
          <p:nvPr/>
        </p:nvSpPr>
        <p:spPr bwMode="auto">
          <a:xfrm>
            <a:off x="9441290" y="2438403"/>
            <a:ext cx="1226713"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Class label</a:t>
            </a:r>
          </a:p>
        </p:txBody>
      </p:sp>
      <p:sp>
        <p:nvSpPr>
          <p:cNvPr id="13" name="Right Arrow 12"/>
          <p:cNvSpPr>
            <a:spLocks noChangeArrowheads="1"/>
          </p:cNvSpPr>
          <p:nvPr/>
        </p:nvSpPr>
        <p:spPr bwMode="auto">
          <a:xfrm>
            <a:off x="5943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Tree>
    <p:extLst>
      <p:ext uri="{BB962C8B-B14F-4D97-AF65-F5344CB8AC3E}">
        <p14:creationId xmlns:p14="http://schemas.microsoft.com/office/powerpoint/2010/main" val="306475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76200"/>
            <a:ext cx="8229600" cy="838200"/>
          </a:xfrm>
        </p:spPr>
        <p:txBody>
          <a:bodyPr>
            <a:normAutofit fontScale="90000"/>
          </a:bodyPr>
          <a:lstStyle/>
          <a:p>
            <a:r>
              <a:rPr lang="en-US" dirty="0"/>
              <a:t>“Classic” representation: Bag of features</a:t>
            </a:r>
          </a:p>
        </p:txBody>
      </p:sp>
      <p:pic>
        <p:nvPicPr>
          <p:cNvPr id="17" name="Picture 2" descr="bag_junk"/>
          <p:cNvPicPr>
            <a:picLocks noChangeAspect="1" noChangeArrowheads="1"/>
          </p:cNvPicPr>
          <p:nvPr/>
        </p:nvPicPr>
        <p:blipFill>
          <a:blip r:embed="rId3" cstate="print"/>
          <a:srcRect/>
          <a:stretch>
            <a:fillRect/>
          </a:stretch>
        </p:blipFill>
        <p:spPr bwMode="auto">
          <a:xfrm>
            <a:off x="6916738" y="2362203"/>
            <a:ext cx="3446462" cy="2613025"/>
          </a:xfrm>
          <a:prstGeom prst="rect">
            <a:avLst/>
          </a:prstGeom>
          <a:noFill/>
          <a:ln w="9525">
            <a:solidFill>
              <a:srgbClr val="FF0000"/>
            </a:solidFill>
            <a:miter lim="800000"/>
            <a:headEnd/>
            <a:tailEnd/>
          </a:ln>
        </p:spPr>
      </p:pic>
      <p:pic>
        <p:nvPicPr>
          <p:cNvPr id="18" name="Picture 4" descr="image_0075"/>
          <p:cNvPicPr>
            <a:picLocks noChangeAspect="1" noChangeArrowheads="1"/>
          </p:cNvPicPr>
          <p:nvPr/>
        </p:nvPicPr>
        <p:blipFill>
          <a:blip r:embed="rId4" cstate="print"/>
          <a:srcRect/>
          <a:stretch>
            <a:fillRect/>
          </a:stretch>
        </p:blipFill>
        <p:spPr bwMode="auto">
          <a:xfrm>
            <a:off x="1828803" y="2362203"/>
            <a:ext cx="3903663" cy="2627313"/>
          </a:xfrm>
          <a:prstGeom prst="rect">
            <a:avLst/>
          </a:prstGeom>
          <a:noFill/>
          <a:ln w="9525">
            <a:solidFill>
              <a:srgbClr val="FF0000"/>
            </a:solidFill>
            <a:miter lim="800000"/>
            <a:headEnd/>
            <a:tailEnd/>
          </a:ln>
        </p:spPr>
      </p:pic>
      <p:sp>
        <p:nvSpPr>
          <p:cNvPr id="19" name="AutoShape 5"/>
          <p:cNvSpPr>
            <a:spLocks noChangeArrowheads="1"/>
          </p:cNvSpPr>
          <p:nvPr/>
        </p:nvSpPr>
        <p:spPr bwMode="auto">
          <a:xfrm>
            <a:off x="5943600" y="3321050"/>
            <a:ext cx="762000" cy="79375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189252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30779-326A-2E44-AB53-FE11E617E33A}"/>
              </a:ext>
            </a:extLst>
          </p:cNvPr>
          <p:cNvPicPr>
            <a:picLocks noChangeAspect="1"/>
          </p:cNvPicPr>
          <p:nvPr/>
        </p:nvPicPr>
        <p:blipFill>
          <a:blip r:embed="rId2"/>
          <a:stretch>
            <a:fillRect/>
          </a:stretch>
        </p:blipFill>
        <p:spPr>
          <a:xfrm>
            <a:off x="3087092" y="0"/>
            <a:ext cx="6017816" cy="6858000"/>
          </a:xfrm>
          <a:prstGeom prst="rect">
            <a:avLst/>
          </a:prstGeom>
        </p:spPr>
      </p:pic>
      <p:sp>
        <p:nvSpPr>
          <p:cNvPr id="3" name="Rounded Rectangle 2">
            <a:extLst>
              <a:ext uri="{FF2B5EF4-FFF2-40B4-BE49-F238E27FC236}">
                <a16:creationId xmlns:a16="http://schemas.microsoft.com/office/drawing/2014/main" id="{7D617A20-5505-C04E-8186-51DEBEA72799}"/>
              </a:ext>
            </a:extLst>
          </p:cNvPr>
          <p:cNvSpPr/>
          <p:nvPr/>
        </p:nvSpPr>
        <p:spPr>
          <a:xfrm>
            <a:off x="7315200" y="51816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670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r>
              <a:rPr lang="en-US" sz="3600" dirty="0"/>
              <a:t>Example 1: Part-based models </a:t>
            </a:r>
          </a:p>
        </p:txBody>
      </p:sp>
      <p:pic>
        <p:nvPicPr>
          <p:cNvPr id="6" name="Picture 5" descr="Screen Shot 2018-02-13 at 1.25.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156" y="1049092"/>
            <a:ext cx="6811647" cy="4894511"/>
          </a:xfrm>
          <a:prstGeom prst="rect">
            <a:avLst/>
          </a:prstGeom>
        </p:spPr>
      </p:pic>
      <p:sp>
        <p:nvSpPr>
          <p:cNvPr id="10" name="Text Box 23"/>
          <p:cNvSpPr txBox="1">
            <a:spLocks noChangeArrowheads="1"/>
          </p:cNvSpPr>
          <p:nvPr/>
        </p:nvSpPr>
        <p:spPr bwMode="auto">
          <a:xfrm>
            <a:off x="1676400" y="6400800"/>
            <a:ext cx="8915400" cy="338554"/>
          </a:xfrm>
          <a:prstGeom prst="rect">
            <a:avLst/>
          </a:prstGeom>
          <a:noFill/>
          <a:ln w="9525">
            <a:noFill/>
            <a:miter lim="800000"/>
            <a:headEnd/>
            <a:tailEnd/>
          </a:ln>
        </p:spPr>
        <p:txBody>
          <a:bodyPr>
            <a:spAutoFit/>
          </a:bodyPr>
          <a:lstStyle/>
          <a:p>
            <a:pPr algn="ctr" eaLnBrk="0" hangingPunct="0"/>
            <a:r>
              <a:rPr lang="en-US" sz="1600">
                <a:latin typeface="+mn-lt"/>
              </a:rPr>
              <a:t>Weber, Welling &amp; Perona (2000), Fergus, Perona &amp; Zisserman (2003)</a:t>
            </a:r>
          </a:p>
        </p:txBody>
      </p:sp>
    </p:spTree>
    <p:extLst>
      <p:ext uri="{BB962C8B-B14F-4D97-AF65-F5344CB8AC3E}">
        <p14:creationId xmlns:p14="http://schemas.microsoft.com/office/powerpoint/2010/main" val="271625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p:txBody>
          <a:bodyPr/>
          <a:lstStyle/>
          <a:p>
            <a:pPr eaLnBrk="1" hangingPunct="1">
              <a:defRPr/>
            </a:pPr>
            <a:r>
              <a:rPr lang="en-US" dirty="0"/>
              <a:t>Example 2: Texture models</a:t>
            </a:r>
          </a:p>
        </p:txBody>
      </p:sp>
      <p:pic>
        <p:nvPicPr>
          <p:cNvPr id="9219" name="Picture 3" descr="hexholes"/>
          <p:cNvPicPr>
            <a:picLocks noChangeAspect="1" noChangeArrowheads="1"/>
          </p:cNvPicPr>
          <p:nvPr/>
        </p:nvPicPr>
        <p:blipFill>
          <a:blip r:embed="rId3" cstate="print"/>
          <a:srcRect/>
          <a:stretch>
            <a:fillRect/>
          </a:stretch>
        </p:blipFill>
        <p:spPr bwMode="auto">
          <a:xfrm>
            <a:off x="3200400" y="1066800"/>
            <a:ext cx="1295400" cy="1295400"/>
          </a:xfrm>
          <a:prstGeom prst="rect">
            <a:avLst/>
          </a:prstGeom>
          <a:noFill/>
          <a:ln w="3175">
            <a:solidFill>
              <a:schemeClr val="bg1"/>
            </a:solidFill>
            <a:miter lim="800000"/>
            <a:headEnd/>
            <a:tailEnd/>
          </a:ln>
        </p:spPr>
      </p:pic>
      <p:pic>
        <p:nvPicPr>
          <p:cNvPr id="9220" name="Picture 4" descr="D001_3"/>
          <p:cNvPicPr>
            <a:picLocks noChangeAspect="1" noChangeArrowheads="1"/>
          </p:cNvPicPr>
          <p:nvPr/>
        </p:nvPicPr>
        <p:blipFill>
          <a:blip r:embed="rId4" cstate="print"/>
          <a:srcRect/>
          <a:stretch>
            <a:fillRect/>
          </a:stretch>
        </p:blipFill>
        <p:spPr bwMode="auto">
          <a:xfrm>
            <a:off x="3200400" y="2819400"/>
            <a:ext cx="1295400" cy="1295400"/>
          </a:xfrm>
          <a:prstGeom prst="rect">
            <a:avLst/>
          </a:prstGeom>
          <a:noFill/>
          <a:ln w="3175">
            <a:solidFill>
              <a:schemeClr val="bg1"/>
            </a:solidFill>
            <a:miter lim="800000"/>
            <a:headEnd/>
            <a:tailEnd/>
          </a:ln>
        </p:spPr>
      </p:pic>
      <p:pic>
        <p:nvPicPr>
          <p:cNvPr id="9221" name="Picture 5" descr="D022_4"/>
          <p:cNvPicPr>
            <a:picLocks noChangeAspect="1" noChangeArrowheads="1"/>
          </p:cNvPicPr>
          <p:nvPr/>
        </p:nvPicPr>
        <p:blipFill>
          <a:blip r:embed="rId5" cstate="print"/>
          <a:srcRect/>
          <a:stretch>
            <a:fillRect/>
          </a:stretch>
        </p:blipFill>
        <p:spPr bwMode="auto">
          <a:xfrm>
            <a:off x="3200400" y="4603750"/>
            <a:ext cx="1295400" cy="1295400"/>
          </a:xfrm>
          <a:prstGeom prst="rect">
            <a:avLst/>
          </a:prstGeom>
          <a:noFill/>
          <a:ln w="3175">
            <a:solidFill>
              <a:schemeClr val="bg1"/>
            </a:solidFill>
            <a:miter lim="800000"/>
            <a:headEnd/>
            <a:tailEnd/>
          </a:ln>
        </p:spPr>
      </p:pic>
      <p:pic>
        <p:nvPicPr>
          <p:cNvPr id="9222" name="Picture 6" descr="hexholes_patch1"/>
          <p:cNvPicPr>
            <a:picLocks noChangeAspect="1" noChangeArrowheads="1"/>
          </p:cNvPicPr>
          <p:nvPr/>
        </p:nvPicPr>
        <p:blipFill>
          <a:blip r:embed="rId6" cstate="print"/>
          <a:srcRect/>
          <a:stretch>
            <a:fillRect/>
          </a:stretch>
        </p:blipFill>
        <p:spPr bwMode="auto">
          <a:xfrm>
            <a:off x="6324600" y="2209800"/>
            <a:ext cx="153988" cy="152400"/>
          </a:xfrm>
          <a:prstGeom prst="rect">
            <a:avLst/>
          </a:prstGeom>
          <a:noFill/>
          <a:ln w="3175">
            <a:solidFill>
              <a:schemeClr val="bg1"/>
            </a:solidFill>
            <a:miter lim="800000"/>
            <a:headEnd/>
            <a:tailEnd/>
          </a:ln>
        </p:spPr>
      </p:pic>
      <p:pic>
        <p:nvPicPr>
          <p:cNvPr id="9223" name="Picture 7" descr="hexholes_patch2"/>
          <p:cNvPicPr>
            <a:picLocks noChangeAspect="1" noChangeArrowheads="1"/>
          </p:cNvPicPr>
          <p:nvPr/>
        </p:nvPicPr>
        <p:blipFill>
          <a:blip r:embed="rId7" cstate="print"/>
          <a:srcRect/>
          <a:stretch>
            <a:fillRect/>
          </a:stretch>
        </p:blipFill>
        <p:spPr bwMode="auto">
          <a:xfrm>
            <a:off x="6553200" y="2211388"/>
            <a:ext cx="152400" cy="150812"/>
          </a:xfrm>
          <a:prstGeom prst="rect">
            <a:avLst/>
          </a:prstGeom>
          <a:noFill/>
          <a:ln w="3175">
            <a:solidFill>
              <a:schemeClr val="bg1"/>
            </a:solidFill>
            <a:miter lim="800000"/>
            <a:headEnd/>
            <a:tailEnd/>
          </a:ln>
        </p:spPr>
      </p:pic>
      <p:pic>
        <p:nvPicPr>
          <p:cNvPr id="9224" name="Picture 8" descr="hexholes_patch3"/>
          <p:cNvPicPr>
            <a:picLocks noChangeAspect="1" noChangeArrowheads="1"/>
          </p:cNvPicPr>
          <p:nvPr/>
        </p:nvPicPr>
        <p:blipFill>
          <a:blip r:embed="rId8" cstate="print"/>
          <a:srcRect/>
          <a:stretch>
            <a:fillRect/>
          </a:stretch>
        </p:blipFill>
        <p:spPr bwMode="auto">
          <a:xfrm>
            <a:off x="6780216" y="2209800"/>
            <a:ext cx="153987" cy="152400"/>
          </a:xfrm>
          <a:prstGeom prst="rect">
            <a:avLst/>
          </a:prstGeom>
          <a:noFill/>
          <a:ln w="3175">
            <a:solidFill>
              <a:schemeClr val="bg1"/>
            </a:solidFill>
            <a:miter lim="800000"/>
            <a:headEnd/>
            <a:tailEnd/>
          </a:ln>
        </p:spPr>
      </p:pic>
      <p:pic>
        <p:nvPicPr>
          <p:cNvPr id="9225" name="Picture 9" descr="brodatz1_1"/>
          <p:cNvPicPr>
            <a:picLocks noChangeAspect="1" noChangeArrowheads="1"/>
          </p:cNvPicPr>
          <p:nvPr/>
        </p:nvPicPr>
        <p:blipFill>
          <a:blip r:embed="rId9" cstate="print"/>
          <a:srcRect/>
          <a:stretch>
            <a:fillRect/>
          </a:stretch>
        </p:blipFill>
        <p:spPr bwMode="auto">
          <a:xfrm>
            <a:off x="7010400" y="3892550"/>
            <a:ext cx="146050" cy="146050"/>
          </a:xfrm>
          <a:prstGeom prst="rect">
            <a:avLst/>
          </a:prstGeom>
          <a:noFill/>
          <a:ln w="3175">
            <a:solidFill>
              <a:schemeClr val="bg1"/>
            </a:solidFill>
            <a:miter lim="800000"/>
            <a:headEnd/>
            <a:tailEnd/>
          </a:ln>
        </p:spPr>
      </p:pic>
      <p:pic>
        <p:nvPicPr>
          <p:cNvPr id="9226" name="Picture 10" descr="brodatz1_4"/>
          <p:cNvPicPr>
            <a:picLocks noChangeAspect="1" noChangeArrowheads="1"/>
          </p:cNvPicPr>
          <p:nvPr/>
        </p:nvPicPr>
        <p:blipFill>
          <a:blip r:embed="rId10" cstate="print"/>
          <a:srcRect/>
          <a:stretch>
            <a:fillRect/>
          </a:stretch>
        </p:blipFill>
        <p:spPr bwMode="auto">
          <a:xfrm>
            <a:off x="7467600" y="3892550"/>
            <a:ext cx="146050" cy="146050"/>
          </a:xfrm>
          <a:prstGeom prst="rect">
            <a:avLst/>
          </a:prstGeom>
          <a:noFill/>
          <a:ln w="3175">
            <a:solidFill>
              <a:schemeClr val="bg1"/>
            </a:solidFill>
            <a:miter lim="800000"/>
            <a:headEnd/>
            <a:tailEnd/>
          </a:ln>
        </p:spPr>
      </p:pic>
      <p:pic>
        <p:nvPicPr>
          <p:cNvPr id="9227" name="Picture 11" descr="brodatz1_2"/>
          <p:cNvPicPr>
            <a:picLocks noChangeAspect="1" noChangeArrowheads="1"/>
          </p:cNvPicPr>
          <p:nvPr/>
        </p:nvPicPr>
        <p:blipFill>
          <a:blip r:embed="rId11" cstate="print"/>
          <a:srcRect/>
          <a:stretch>
            <a:fillRect/>
          </a:stretch>
        </p:blipFill>
        <p:spPr bwMode="auto">
          <a:xfrm>
            <a:off x="7239000" y="3892550"/>
            <a:ext cx="146050" cy="146050"/>
          </a:xfrm>
          <a:prstGeom prst="rect">
            <a:avLst/>
          </a:prstGeom>
          <a:noFill/>
          <a:ln w="3175">
            <a:solidFill>
              <a:schemeClr val="bg1"/>
            </a:solidFill>
            <a:miter lim="800000"/>
            <a:headEnd/>
            <a:tailEnd/>
          </a:ln>
        </p:spPr>
      </p:pic>
      <p:pic>
        <p:nvPicPr>
          <p:cNvPr id="9228" name="Picture 12" descr="brodatz1_5"/>
          <p:cNvPicPr>
            <a:picLocks noChangeAspect="1" noChangeArrowheads="1"/>
          </p:cNvPicPr>
          <p:nvPr/>
        </p:nvPicPr>
        <p:blipFill>
          <a:blip r:embed="rId12" cstate="print"/>
          <a:srcRect/>
          <a:stretch>
            <a:fillRect/>
          </a:stretch>
        </p:blipFill>
        <p:spPr bwMode="auto">
          <a:xfrm>
            <a:off x="7696200" y="3892550"/>
            <a:ext cx="146050" cy="146050"/>
          </a:xfrm>
          <a:prstGeom prst="rect">
            <a:avLst/>
          </a:prstGeom>
          <a:noFill/>
          <a:ln w="3175">
            <a:solidFill>
              <a:schemeClr val="bg1"/>
            </a:solidFill>
            <a:miter lim="800000"/>
            <a:headEnd/>
            <a:tailEnd/>
          </a:ln>
        </p:spPr>
      </p:pic>
      <p:pic>
        <p:nvPicPr>
          <p:cNvPr id="9229" name="Picture 13" descr="brodatz1_6"/>
          <p:cNvPicPr>
            <a:picLocks noChangeAspect="1" noChangeArrowheads="1"/>
          </p:cNvPicPr>
          <p:nvPr/>
        </p:nvPicPr>
        <p:blipFill>
          <a:blip r:embed="rId13" cstate="print"/>
          <a:srcRect/>
          <a:stretch>
            <a:fillRect/>
          </a:stretch>
        </p:blipFill>
        <p:spPr bwMode="auto">
          <a:xfrm>
            <a:off x="7924800" y="3892550"/>
            <a:ext cx="146050" cy="146050"/>
          </a:xfrm>
          <a:prstGeom prst="rect">
            <a:avLst/>
          </a:prstGeom>
          <a:noFill/>
          <a:ln w="3175">
            <a:solidFill>
              <a:schemeClr val="bg1"/>
            </a:solidFill>
            <a:miter lim="800000"/>
            <a:headEnd/>
            <a:tailEnd/>
          </a:ln>
        </p:spPr>
      </p:pic>
      <p:sp>
        <p:nvSpPr>
          <p:cNvPr id="9230" name="Rectangle 14"/>
          <p:cNvSpPr>
            <a:spLocks noChangeArrowheads="1"/>
          </p:cNvSpPr>
          <p:nvPr/>
        </p:nvSpPr>
        <p:spPr bwMode="auto">
          <a:xfrm>
            <a:off x="6324600" y="148220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1" name="Rectangle 15"/>
          <p:cNvSpPr>
            <a:spLocks noChangeArrowheads="1"/>
          </p:cNvSpPr>
          <p:nvPr/>
        </p:nvSpPr>
        <p:spPr bwMode="auto">
          <a:xfrm>
            <a:off x="6553200" y="14155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2" name="Rectangle 16"/>
          <p:cNvSpPr>
            <a:spLocks noChangeArrowheads="1"/>
          </p:cNvSpPr>
          <p:nvPr/>
        </p:nvSpPr>
        <p:spPr bwMode="auto">
          <a:xfrm>
            <a:off x="6781800" y="148220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3" name="Rectangle 17"/>
          <p:cNvSpPr>
            <a:spLocks noChangeArrowheads="1"/>
          </p:cNvSpPr>
          <p:nvPr/>
        </p:nvSpPr>
        <p:spPr bwMode="auto">
          <a:xfrm>
            <a:off x="7010400" y="32760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4" name="Rectangle 18"/>
          <p:cNvSpPr>
            <a:spLocks noChangeArrowheads="1"/>
          </p:cNvSpPr>
          <p:nvPr/>
        </p:nvSpPr>
        <p:spPr bwMode="auto">
          <a:xfrm>
            <a:off x="7239000" y="3206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5" name="Rectangle 19"/>
          <p:cNvSpPr>
            <a:spLocks noChangeArrowheads="1"/>
          </p:cNvSpPr>
          <p:nvPr/>
        </p:nvSpPr>
        <p:spPr bwMode="auto">
          <a:xfrm>
            <a:off x="7467600" y="3258622"/>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6" name="Rectangle 20"/>
          <p:cNvSpPr>
            <a:spLocks noChangeArrowheads="1"/>
          </p:cNvSpPr>
          <p:nvPr/>
        </p:nvSpPr>
        <p:spPr bwMode="auto">
          <a:xfrm>
            <a:off x="7696200" y="3206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7" name="Rectangle 21"/>
          <p:cNvSpPr>
            <a:spLocks noChangeArrowheads="1"/>
          </p:cNvSpPr>
          <p:nvPr/>
        </p:nvSpPr>
        <p:spPr bwMode="auto">
          <a:xfrm>
            <a:off x="7924800" y="31363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8" name="AutoShape 22"/>
          <p:cNvSpPr>
            <a:spLocks noChangeArrowheads="1"/>
          </p:cNvSpPr>
          <p:nvPr/>
        </p:nvSpPr>
        <p:spPr bwMode="auto">
          <a:xfrm>
            <a:off x="5203825" y="1524003"/>
            <a:ext cx="484188"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sp>
        <p:nvSpPr>
          <p:cNvPr id="9239" name="AutoShape 23"/>
          <p:cNvSpPr>
            <a:spLocks noChangeArrowheads="1"/>
          </p:cNvSpPr>
          <p:nvPr/>
        </p:nvSpPr>
        <p:spPr bwMode="auto">
          <a:xfrm>
            <a:off x="5230816" y="3276603"/>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pic>
        <p:nvPicPr>
          <p:cNvPr id="9241" name="Picture 25" descr="brodatz2_1"/>
          <p:cNvPicPr>
            <a:picLocks noChangeAspect="1" noChangeArrowheads="1"/>
          </p:cNvPicPr>
          <p:nvPr/>
        </p:nvPicPr>
        <p:blipFill>
          <a:blip r:embed="rId14" cstate="print"/>
          <a:srcRect/>
          <a:stretch>
            <a:fillRect/>
          </a:stretch>
        </p:blipFill>
        <p:spPr bwMode="auto">
          <a:xfrm>
            <a:off x="8153400" y="5753100"/>
            <a:ext cx="146050" cy="146050"/>
          </a:xfrm>
          <a:prstGeom prst="rect">
            <a:avLst/>
          </a:prstGeom>
          <a:noFill/>
          <a:ln w="3175">
            <a:solidFill>
              <a:schemeClr val="bg1"/>
            </a:solidFill>
            <a:miter lim="800000"/>
            <a:headEnd/>
            <a:tailEnd/>
          </a:ln>
        </p:spPr>
      </p:pic>
      <p:pic>
        <p:nvPicPr>
          <p:cNvPr id="9242" name="Picture 26" descr="brodatz2_2"/>
          <p:cNvPicPr>
            <a:picLocks noChangeAspect="1" noChangeArrowheads="1"/>
          </p:cNvPicPr>
          <p:nvPr/>
        </p:nvPicPr>
        <p:blipFill>
          <a:blip r:embed="rId15" cstate="print"/>
          <a:srcRect/>
          <a:stretch>
            <a:fillRect/>
          </a:stretch>
        </p:blipFill>
        <p:spPr bwMode="auto">
          <a:xfrm>
            <a:off x="8382000" y="5753100"/>
            <a:ext cx="146050" cy="146050"/>
          </a:xfrm>
          <a:prstGeom prst="rect">
            <a:avLst/>
          </a:prstGeom>
          <a:noFill/>
          <a:ln w="3175">
            <a:solidFill>
              <a:schemeClr val="bg1"/>
            </a:solidFill>
            <a:miter lim="800000"/>
            <a:headEnd/>
            <a:tailEnd/>
          </a:ln>
        </p:spPr>
      </p:pic>
      <p:pic>
        <p:nvPicPr>
          <p:cNvPr id="9243" name="Picture 27" descr="brodatz2_3"/>
          <p:cNvPicPr>
            <a:picLocks noChangeAspect="1" noChangeArrowheads="1"/>
          </p:cNvPicPr>
          <p:nvPr/>
        </p:nvPicPr>
        <p:blipFill>
          <a:blip r:embed="rId16" cstate="print"/>
          <a:srcRect/>
          <a:stretch>
            <a:fillRect/>
          </a:stretch>
        </p:blipFill>
        <p:spPr bwMode="auto">
          <a:xfrm>
            <a:off x="8610600" y="5753100"/>
            <a:ext cx="146050" cy="146050"/>
          </a:xfrm>
          <a:prstGeom prst="rect">
            <a:avLst/>
          </a:prstGeom>
          <a:noFill/>
          <a:ln w="3175">
            <a:solidFill>
              <a:schemeClr val="bg1"/>
            </a:solidFill>
            <a:miter lim="800000"/>
            <a:headEnd/>
            <a:tailEnd/>
          </a:ln>
        </p:spPr>
      </p:pic>
      <p:pic>
        <p:nvPicPr>
          <p:cNvPr id="9244" name="Picture 28" descr="brodatz2_5"/>
          <p:cNvPicPr>
            <a:picLocks noChangeAspect="1" noChangeArrowheads="1"/>
          </p:cNvPicPr>
          <p:nvPr/>
        </p:nvPicPr>
        <p:blipFill>
          <a:blip r:embed="rId17" cstate="print"/>
          <a:srcRect/>
          <a:stretch>
            <a:fillRect/>
          </a:stretch>
        </p:blipFill>
        <p:spPr bwMode="auto">
          <a:xfrm>
            <a:off x="8839200" y="5753100"/>
            <a:ext cx="146050" cy="146050"/>
          </a:xfrm>
          <a:prstGeom prst="rect">
            <a:avLst/>
          </a:prstGeom>
          <a:noFill/>
          <a:ln w="3175">
            <a:solidFill>
              <a:schemeClr val="bg1"/>
            </a:solidFill>
            <a:miter lim="800000"/>
            <a:headEnd/>
            <a:tailEnd/>
          </a:ln>
        </p:spPr>
      </p:pic>
      <p:sp>
        <p:nvSpPr>
          <p:cNvPr id="9245" name="Rectangle 29"/>
          <p:cNvSpPr>
            <a:spLocks noChangeArrowheads="1"/>
          </p:cNvSpPr>
          <p:nvPr/>
        </p:nvSpPr>
        <p:spPr bwMode="auto">
          <a:xfrm>
            <a:off x="8153400" y="50318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6" name="Rectangle 30"/>
          <p:cNvSpPr>
            <a:spLocks noChangeArrowheads="1"/>
          </p:cNvSpPr>
          <p:nvPr/>
        </p:nvSpPr>
        <p:spPr bwMode="auto">
          <a:xfrm>
            <a:off x="8382000" y="4939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7" name="Rectangle 31"/>
          <p:cNvSpPr>
            <a:spLocks noChangeArrowheads="1"/>
          </p:cNvSpPr>
          <p:nvPr/>
        </p:nvSpPr>
        <p:spPr bwMode="auto">
          <a:xfrm>
            <a:off x="8610600" y="5008047"/>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8" name="Rectangle 32"/>
          <p:cNvSpPr>
            <a:spLocks noChangeArrowheads="1"/>
          </p:cNvSpPr>
          <p:nvPr/>
        </p:nvSpPr>
        <p:spPr bwMode="auto">
          <a:xfrm>
            <a:off x="8839200" y="4939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9" name="AutoShape 33"/>
          <p:cNvSpPr>
            <a:spLocks noChangeArrowheads="1"/>
          </p:cNvSpPr>
          <p:nvPr/>
        </p:nvSpPr>
        <p:spPr bwMode="auto">
          <a:xfrm>
            <a:off x="5230816" y="5137153"/>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pic>
        <p:nvPicPr>
          <p:cNvPr id="9250" name="Picture 34" descr="brodatz1_1"/>
          <p:cNvPicPr>
            <a:picLocks noChangeAspect="1" noChangeArrowheads="1"/>
          </p:cNvPicPr>
          <p:nvPr/>
        </p:nvPicPr>
        <p:blipFill>
          <a:blip r:embed="rId9" cstate="print"/>
          <a:srcRect/>
          <a:stretch>
            <a:fillRect/>
          </a:stretch>
        </p:blipFill>
        <p:spPr bwMode="auto">
          <a:xfrm>
            <a:off x="7010400" y="2209800"/>
            <a:ext cx="146050" cy="146050"/>
          </a:xfrm>
          <a:prstGeom prst="rect">
            <a:avLst/>
          </a:prstGeom>
          <a:noFill/>
          <a:ln w="3175">
            <a:solidFill>
              <a:schemeClr val="bg1"/>
            </a:solidFill>
            <a:miter lim="800000"/>
            <a:headEnd/>
            <a:tailEnd/>
          </a:ln>
        </p:spPr>
      </p:pic>
      <p:pic>
        <p:nvPicPr>
          <p:cNvPr id="9251" name="Picture 35" descr="brodatz1_4"/>
          <p:cNvPicPr>
            <a:picLocks noChangeAspect="1" noChangeArrowheads="1"/>
          </p:cNvPicPr>
          <p:nvPr/>
        </p:nvPicPr>
        <p:blipFill>
          <a:blip r:embed="rId10" cstate="print"/>
          <a:srcRect/>
          <a:stretch>
            <a:fillRect/>
          </a:stretch>
        </p:blipFill>
        <p:spPr bwMode="auto">
          <a:xfrm>
            <a:off x="7467600" y="2209800"/>
            <a:ext cx="146050" cy="146050"/>
          </a:xfrm>
          <a:prstGeom prst="rect">
            <a:avLst/>
          </a:prstGeom>
          <a:noFill/>
          <a:ln w="3175">
            <a:solidFill>
              <a:schemeClr val="bg1"/>
            </a:solidFill>
            <a:miter lim="800000"/>
            <a:headEnd/>
            <a:tailEnd/>
          </a:ln>
        </p:spPr>
      </p:pic>
      <p:pic>
        <p:nvPicPr>
          <p:cNvPr id="9252" name="Picture 36" descr="brodatz1_2"/>
          <p:cNvPicPr>
            <a:picLocks noChangeAspect="1" noChangeArrowheads="1"/>
          </p:cNvPicPr>
          <p:nvPr/>
        </p:nvPicPr>
        <p:blipFill>
          <a:blip r:embed="rId11" cstate="print"/>
          <a:srcRect/>
          <a:stretch>
            <a:fillRect/>
          </a:stretch>
        </p:blipFill>
        <p:spPr bwMode="auto">
          <a:xfrm>
            <a:off x="7239000" y="2209800"/>
            <a:ext cx="146050" cy="146050"/>
          </a:xfrm>
          <a:prstGeom prst="rect">
            <a:avLst/>
          </a:prstGeom>
          <a:noFill/>
          <a:ln w="3175">
            <a:solidFill>
              <a:schemeClr val="bg1"/>
            </a:solidFill>
            <a:miter lim="800000"/>
            <a:headEnd/>
            <a:tailEnd/>
          </a:ln>
        </p:spPr>
      </p:pic>
      <p:pic>
        <p:nvPicPr>
          <p:cNvPr id="9253" name="Picture 37" descr="brodatz1_5"/>
          <p:cNvPicPr>
            <a:picLocks noChangeAspect="1" noChangeArrowheads="1"/>
          </p:cNvPicPr>
          <p:nvPr/>
        </p:nvPicPr>
        <p:blipFill>
          <a:blip r:embed="rId12" cstate="print"/>
          <a:srcRect/>
          <a:stretch>
            <a:fillRect/>
          </a:stretch>
        </p:blipFill>
        <p:spPr bwMode="auto">
          <a:xfrm>
            <a:off x="7696200" y="2209800"/>
            <a:ext cx="146050" cy="146050"/>
          </a:xfrm>
          <a:prstGeom prst="rect">
            <a:avLst/>
          </a:prstGeom>
          <a:noFill/>
          <a:ln w="3175">
            <a:solidFill>
              <a:schemeClr val="bg1"/>
            </a:solidFill>
            <a:miter lim="800000"/>
            <a:headEnd/>
            <a:tailEnd/>
          </a:ln>
        </p:spPr>
      </p:pic>
      <p:pic>
        <p:nvPicPr>
          <p:cNvPr id="9254" name="Picture 38" descr="brodatz1_6"/>
          <p:cNvPicPr>
            <a:picLocks noChangeAspect="1" noChangeArrowheads="1"/>
          </p:cNvPicPr>
          <p:nvPr/>
        </p:nvPicPr>
        <p:blipFill>
          <a:blip r:embed="rId13" cstate="print"/>
          <a:srcRect/>
          <a:stretch>
            <a:fillRect/>
          </a:stretch>
        </p:blipFill>
        <p:spPr bwMode="auto">
          <a:xfrm>
            <a:off x="7924800" y="2209800"/>
            <a:ext cx="146050" cy="146050"/>
          </a:xfrm>
          <a:prstGeom prst="rect">
            <a:avLst/>
          </a:prstGeom>
          <a:noFill/>
          <a:ln w="3175">
            <a:solidFill>
              <a:schemeClr val="bg1"/>
            </a:solidFill>
            <a:miter lim="800000"/>
            <a:headEnd/>
            <a:tailEnd/>
          </a:ln>
        </p:spPr>
      </p:pic>
      <p:pic>
        <p:nvPicPr>
          <p:cNvPr id="9255" name="Picture 39" descr="brodatz2_1"/>
          <p:cNvPicPr>
            <a:picLocks noChangeAspect="1" noChangeArrowheads="1"/>
          </p:cNvPicPr>
          <p:nvPr/>
        </p:nvPicPr>
        <p:blipFill>
          <a:blip r:embed="rId14" cstate="print"/>
          <a:srcRect/>
          <a:stretch>
            <a:fillRect/>
          </a:stretch>
        </p:blipFill>
        <p:spPr bwMode="auto">
          <a:xfrm>
            <a:off x="8153400" y="2209800"/>
            <a:ext cx="146050" cy="146050"/>
          </a:xfrm>
          <a:prstGeom prst="rect">
            <a:avLst/>
          </a:prstGeom>
          <a:noFill/>
          <a:ln w="3175">
            <a:solidFill>
              <a:schemeClr val="bg1"/>
            </a:solidFill>
            <a:miter lim="800000"/>
            <a:headEnd/>
            <a:tailEnd/>
          </a:ln>
        </p:spPr>
      </p:pic>
      <p:pic>
        <p:nvPicPr>
          <p:cNvPr id="9256" name="Picture 40" descr="brodatz2_2"/>
          <p:cNvPicPr>
            <a:picLocks noChangeAspect="1" noChangeArrowheads="1"/>
          </p:cNvPicPr>
          <p:nvPr/>
        </p:nvPicPr>
        <p:blipFill>
          <a:blip r:embed="rId15" cstate="print"/>
          <a:srcRect/>
          <a:stretch>
            <a:fillRect/>
          </a:stretch>
        </p:blipFill>
        <p:spPr bwMode="auto">
          <a:xfrm>
            <a:off x="8382000" y="2209800"/>
            <a:ext cx="146050" cy="146050"/>
          </a:xfrm>
          <a:prstGeom prst="rect">
            <a:avLst/>
          </a:prstGeom>
          <a:noFill/>
          <a:ln w="3175">
            <a:solidFill>
              <a:schemeClr val="bg1"/>
            </a:solidFill>
            <a:miter lim="800000"/>
            <a:headEnd/>
            <a:tailEnd/>
          </a:ln>
        </p:spPr>
      </p:pic>
      <p:pic>
        <p:nvPicPr>
          <p:cNvPr id="9257" name="Picture 41" descr="brodatz2_3"/>
          <p:cNvPicPr>
            <a:picLocks noChangeAspect="1" noChangeArrowheads="1"/>
          </p:cNvPicPr>
          <p:nvPr/>
        </p:nvPicPr>
        <p:blipFill>
          <a:blip r:embed="rId16" cstate="print"/>
          <a:srcRect/>
          <a:stretch>
            <a:fillRect/>
          </a:stretch>
        </p:blipFill>
        <p:spPr bwMode="auto">
          <a:xfrm>
            <a:off x="8610600" y="2209800"/>
            <a:ext cx="146050" cy="146050"/>
          </a:xfrm>
          <a:prstGeom prst="rect">
            <a:avLst/>
          </a:prstGeom>
          <a:noFill/>
          <a:ln w="3175">
            <a:solidFill>
              <a:schemeClr val="bg1"/>
            </a:solidFill>
            <a:miter lim="800000"/>
            <a:headEnd/>
            <a:tailEnd/>
          </a:ln>
        </p:spPr>
      </p:pic>
      <p:pic>
        <p:nvPicPr>
          <p:cNvPr id="9258" name="Picture 42" descr="brodatz2_5"/>
          <p:cNvPicPr>
            <a:picLocks noChangeAspect="1" noChangeArrowheads="1"/>
          </p:cNvPicPr>
          <p:nvPr/>
        </p:nvPicPr>
        <p:blipFill>
          <a:blip r:embed="rId17" cstate="print"/>
          <a:srcRect/>
          <a:stretch>
            <a:fillRect/>
          </a:stretch>
        </p:blipFill>
        <p:spPr bwMode="auto">
          <a:xfrm>
            <a:off x="8839200" y="2209800"/>
            <a:ext cx="146050" cy="146050"/>
          </a:xfrm>
          <a:prstGeom prst="rect">
            <a:avLst/>
          </a:prstGeom>
          <a:noFill/>
          <a:ln w="3175">
            <a:solidFill>
              <a:schemeClr val="bg1"/>
            </a:solidFill>
            <a:miter lim="800000"/>
            <a:headEnd/>
            <a:tailEnd/>
          </a:ln>
        </p:spPr>
      </p:pic>
      <p:sp>
        <p:nvSpPr>
          <p:cNvPr id="9259" name="Rectangle 43"/>
          <p:cNvSpPr>
            <a:spLocks noChangeArrowheads="1"/>
          </p:cNvSpPr>
          <p:nvPr/>
        </p:nvSpPr>
        <p:spPr bwMode="auto">
          <a:xfrm>
            <a:off x="70104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0" name="Rectangle 44"/>
          <p:cNvSpPr>
            <a:spLocks noChangeArrowheads="1"/>
          </p:cNvSpPr>
          <p:nvPr/>
        </p:nvSpPr>
        <p:spPr bwMode="auto">
          <a:xfrm>
            <a:off x="72390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1" name="Rectangle 45"/>
          <p:cNvSpPr>
            <a:spLocks noChangeArrowheads="1"/>
          </p:cNvSpPr>
          <p:nvPr/>
        </p:nvSpPr>
        <p:spPr bwMode="auto">
          <a:xfrm>
            <a:off x="74676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2" name="Rectangle 46"/>
          <p:cNvSpPr>
            <a:spLocks noChangeArrowheads="1"/>
          </p:cNvSpPr>
          <p:nvPr/>
        </p:nvSpPr>
        <p:spPr bwMode="auto">
          <a:xfrm>
            <a:off x="76962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3" name="Rectangle 47"/>
          <p:cNvSpPr>
            <a:spLocks noChangeArrowheads="1"/>
          </p:cNvSpPr>
          <p:nvPr/>
        </p:nvSpPr>
        <p:spPr bwMode="auto">
          <a:xfrm>
            <a:off x="7924800" y="18346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4" name="Rectangle 48"/>
          <p:cNvSpPr>
            <a:spLocks noChangeArrowheads="1"/>
          </p:cNvSpPr>
          <p:nvPr/>
        </p:nvSpPr>
        <p:spPr bwMode="auto">
          <a:xfrm>
            <a:off x="81534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5" name="Rectangle 49"/>
          <p:cNvSpPr>
            <a:spLocks noChangeArrowheads="1"/>
          </p:cNvSpPr>
          <p:nvPr/>
        </p:nvSpPr>
        <p:spPr bwMode="auto">
          <a:xfrm>
            <a:off x="83820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6" name="Rectangle 50"/>
          <p:cNvSpPr>
            <a:spLocks noChangeArrowheads="1"/>
          </p:cNvSpPr>
          <p:nvPr/>
        </p:nvSpPr>
        <p:spPr bwMode="auto">
          <a:xfrm>
            <a:off x="86106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7" name="Rectangle 51"/>
          <p:cNvSpPr>
            <a:spLocks noChangeArrowheads="1"/>
          </p:cNvSpPr>
          <p:nvPr/>
        </p:nvSpPr>
        <p:spPr bwMode="auto">
          <a:xfrm>
            <a:off x="88392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68" name="Picture 52" descr="hexholes_patch1"/>
          <p:cNvPicPr>
            <a:picLocks noChangeAspect="1" noChangeArrowheads="1"/>
          </p:cNvPicPr>
          <p:nvPr/>
        </p:nvPicPr>
        <p:blipFill>
          <a:blip r:embed="rId6" cstate="print"/>
          <a:srcRect/>
          <a:stretch>
            <a:fillRect/>
          </a:stretch>
        </p:blipFill>
        <p:spPr bwMode="auto">
          <a:xfrm>
            <a:off x="6324600" y="3886200"/>
            <a:ext cx="153988" cy="152400"/>
          </a:xfrm>
          <a:prstGeom prst="rect">
            <a:avLst/>
          </a:prstGeom>
          <a:noFill/>
          <a:ln w="3175">
            <a:solidFill>
              <a:schemeClr val="bg1"/>
            </a:solidFill>
            <a:miter lim="800000"/>
            <a:headEnd/>
            <a:tailEnd/>
          </a:ln>
        </p:spPr>
      </p:pic>
      <p:pic>
        <p:nvPicPr>
          <p:cNvPr id="9269" name="Picture 53" descr="hexholes_patch2"/>
          <p:cNvPicPr>
            <a:picLocks noChangeAspect="1" noChangeArrowheads="1"/>
          </p:cNvPicPr>
          <p:nvPr/>
        </p:nvPicPr>
        <p:blipFill>
          <a:blip r:embed="rId7" cstate="print"/>
          <a:srcRect/>
          <a:stretch>
            <a:fillRect/>
          </a:stretch>
        </p:blipFill>
        <p:spPr bwMode="auto">
          <a:xfrm>
            <a:off x="6553200" y="3887788"/>
            <a:ext cx="152400" cy="150812"/>
          </a:xfrm>
          <a:prstGeom prst="rect">
            <a:avLst/>
          </a:prstGeom>
          <a:noFill/>
          <a:ln w="3175">
            <a:solidFill>
              <a:schemeClr val="bg1"/>
            </a:solidFill>
            <a:miter lim="800000"/>
            <a:headEnd/>
            <a:tailEnd/>
          </a:ln>
        </p:spPr>
      </p:pic>
      <p:pic>
        <p:nvPicPr>
          <p:cNvPr id="9270" name="Picture 54" descr="hexholes_patch3"/>
          <p:cNvPicPr>
            <a:picLocks noChangeAspect="1" noChangeArrowheads="1"/>
          </p:cNvPicPr>
          <p:nvPr/>
        </p:nvPicPr>
        <p:blipFill>
          <a:blip r:embed="rId8" cstate="print"/>
          <a:srcRect/>
          <a:stretch>
            <a:fillRect/>
          </a:stretch>
        </p:blipFill>
        <p:spPr bwMode="auto">
          <a:xfrm>
            <a:off x="6780216" y="3886200"/>
            <a:ext cx="153987" cy="152400"/>
          </a:xfrm>
          <a:prstGeom prst="rect">
            <a:avLst/>
          </a:prstGeom>
          <a:noFill/>
          <a:ln w="3175">
            <a:solidFill>
              <a:schemeClr val="bg1"/>
            </a:solidFill>
            <a:miter lim="800000"/>
            <a:headEnd/>
            <a:tailEnd/>
          </a:ln>
        </p:spPr>
      </p:pic>
      <p:pic>
        <p:nvPicPr>
          <p:cNvPr id="9271" name="Picture 55" descr="brodatz2_1"/>
          <p:cNvPicPr>
            <a:picLocks noChangeAspect="1" noChangeArrowheads="1"/>
          </p:cNvPicPr>
          <p:nvPr/>
        </p:nvPicPr>
        <p:blipFill>
          <a:blip r:embed="rId14" cstate="print"/>
          <a:srcRect/>
          <a:stretch>
            <a:fillRect/>
          </a:stretch>
        </p:blipFill>
        <p:spPr bwMode="auto">
          <a:xfrm>
            <a:off x="8153400" y="3892550"/>
            <a:ext cx="146050" cy="146050"/>
          </a:xfrm>
          <a:prstGeom prst="rect">
            <a:avLst/>
          </a:prstGeom>
          <a:noFill/>
          <a:ln w="3175">
            <a:solidFill>
              <a:schemeClr val="bg1"/>
            </a:solidFill>
            <a:miter lim="800000"/>
            <a:headEnd/>
            <a:tailEnd/>
          </a:ln>
        </p:spPr>
      </p:pic>
      <p:pic>
        <p:nvPicPr>
          <p:cNvPr id="9272" name="Picture 56" descr="brodatz2_2"/>
          <p:cNvPicPr>
            <a:picLocks noChangeAspect="1" noChangeArrowheads="1"/>
          </p:cNvPicPr>
          <p:nvPr/>
        </p:nvPicPr>
        <p:blipFill>
          <a:blip r:embed="rId15" cstate="print"/>
          <a:srcRect/>
          <a:stretch>
            <a:fillRect/>
          </a:stretch>
        </p:blipFill>
        <p:spPr bwMode="auto">
          <a:xfrm>
            <a:off x="8382000" y="3892550"/>
            <a:ext cx="146050" cy="146050"/>
          </a:xfrm>
          <a:prstGeom prst="rect">
            <a:avLst/>
          </a:prstGeom>
          <a:noFill/>
          <a:ln w="3175">
            <a:solidFill>
              <a:schemeClr val="bg1"/>
            </a:solidFill>
            <a:miter lim="800000"/>
            <a:headEnd/>
            <a:tailEnd/>
          </a:ln>
        </p:spPr>
      </p:pic>
      <p:pic>
        <p:nvPicPr>
          <p:cNvPr id="9273" name="Picture 57" descr="brodatz2_3"/>
          <p:cNvPicPr>
            <a:picLocks noChangeAspect="1" noChangeArrowheads="1"/>
          </p:cNvPicPr>
          <p:nvPr/>
        </p:nvPicPr>
        <p:blipFill>
          <a:blip r:embed="rId16" cstate="print"/>
          <a:srcRect/>
          <a:stretch>
            <a:fillRect/>
          </a:stretch>
        </p:blipFill>
        <p:spPr bwMode="auto">
          <a:xfrm>
            <a:off x="8610600" y="3892550"/>
            <a:ext cx="146050" cy="146050"/>
          </a:xfrm>
          <a:prstGeom prst="rect">
            <a:avLst/>
          </a:prstGeom>
          <a:noFill/>
          <a:ln w="3175">
            <a:solidFill>
              <a:schemeClr val="bg1"/>
            </a:solidFill>
            <a:miter lim="800000"/>
            <a:headEnd/>
            <a:tailEnd/>
          </a:ln>
        </p:spPr>
      </p:pic>
      <p:pic>
        <p:nvPicPr>
          <p:cNvPr id="9274" name="Picture 58" descr="brodatz2_5"/>
          <p:cNvPicPr>
            <a:picLocks noChangeAspect="1" noChangeArrowheads="1"/>
          </p:cNvPicPr>
          <p:nvPr/>
        </p:nvPicPr>
        <p:blipFill>
          <a:blip r:embed="rId17" cstate="print"/>
          <a:srcRect/>
          <a:stretch>
            <a:fillRect/>
          </a:stretch>
        </p:blipFill>
        <p:spPr bwMode="auto">
          <a:xfrm>
            <a:off x="8839200" y="3892550"/>
            <a:ext cx="146050" cy="146050"/>
          </a:xfrm>
          <a:prstGeom prst="rect">
            <a:avLst/>
          </a:prstGeom>
          <a:noFill/>
          <a:ln w="3175">
            <a:solidFill>
              <a:schemeClr val="bg1"/>
            </a:solidFill>
            <a:miter lim="800000"/>
            <a:headEnd/>
            <a:tailEnd/>
          </a:ln>
        </p:spPr>
      </p:pic>
      <p:sp>
        <p:nvSpPr>
          <p:cNvPr id="9275" name="Rectangle 59"/>
          <p:cNvSpPr>
            <a:spLocks noChangeArrowheads="1"/>
          </p:cNvSpPr>
          <p:nvPr/>
        </p:nvSpPr>
        <p:spPr bwMode="auto">
          <a:xfrm>
            <a:off x="8153400" y="3593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6" name="Rectangle 60"/>
          <p:cNvSpPr>
            <a:spLocks noChangeArrowheads="1"/>
          </p:cNvSpPr>
          <p:nvPr/>
        </p:nvSpPr>
        <p:spPr bwMode="auto">
          <a:xfrm>
            <a:off x="8382000" y="355230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7" name="Rectangle 61"/>
          <p:cNvSpPr>
            <a:spLocks noChangeArrowheads="1"/>
          </p:cNvSpPr>
          <p:nvPr/>
        </p:nvSpPr>
        <p:spPr bwMode="auto">
          <a:xfrm>
            <a:off x="8610600" y="3593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8" name="Rectangle 62"/>
          <p:cNvSpPr>
            <a:spLocks noChangeArrowheads="1"/>
          </p:cNvSpPr>
          <p:nvPr/>
        </p:nvSpPr>
        <p:spPr bwMode="auto">
          <a:xfrm>
            <a:off x="8839200" y="3593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9" name="Rectangle 63"/>
          <p:cNvSpPr>
            <a:spLocks noChangeArrowheads="1"/>
          </p:cNvSpPr>
          <p:nvPr/>
        </p:nvSpPr>
        <p:spPr bwMode="auto">
          <a:xfrm>
            <a:off x="6324600" y="3587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0" name="Rectangle 64"/>
          <p:cNvSpPr>
            <a:spLocks noChangeArrowheads="1"/>
          </p:cNvSpPr>
          <p:nvPr/>
        </p:nvSpPr>
        <p:spPr bwMode="auto">
          <a:xfrm>
            <a:off x="6553200" y="3587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1" name="Rectangle 65"/>
          <p:cNvSpPr>
            <a:spLocks noChangeArrowheads="1"/>
          </p:cNvSpPr>
          <p:nvPr/>
        </p:nvSpPr>
        <p:spPr bwMode="auto">
          <a:xfrm>
            <a:off x="6781800" y="35491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82" name="Picture 66" descr="hexholes_patch1"/>
          <p:cNvPicPr>
            <a:picLocks noChangeAspect="1" noChangeArrowheads="1"/>
          </p:cNvPicPr>
          <p:nvPr/>
        </p:nvPicPr>
        <p:blipFill>
          <a:blip r:embed="rId6" cstate="print"/>
          <a:srcRect/>
          <a:stretch>
            <a:fillRect/>
          </a:stretch>
        </p:blipFill>
        <p:spPr bwMode="auto">
          <a:xfrm>
            <a:off x="6324600" y="5746750"/>
            <a:ext cx="153988" cy="152400"/>
          </a:xfrm>
          <a:prstGeom prst="rect">
            <a:avLst/>
          </a:prstGeom>
          <a:noFill/>
          <a:ln w="3175">
            <a:solidFill>
              <a:schemeClr val="bg1"/>
            </a:solidFill>
            <a:miter lim="800000"/>
            <a:headEnd/>
            <a:tailEnd/>
          </a:ln>
        </p:spPr>
      </p:pic>
      <p:pic>
        <p:nvPicPr>
          <p:cNvPr id="9283" name="Picture 67" descr="hexholes_patch2"/>
          <p:cNvPicPr>
            <a:picLocks noChangeAspect="1" noChangeArrowheads="1"/>
          </p:cNvPicPr>
          <p:nvPr/>
        </p:nvPicPr>
        <p:blipFill>
          <a:blip r:embed="rId7" cstate="print"/>
          <a:srcRect/>
          <a:stretch>
            <a:fillRect/>
          </a:stretch>
        </p:blipFill>
        <p:spPr bwMode="auto">
          <a:xfrm>
            <a:off x="6553200" y="5748338"/>
            <a:ext cx="152400" cy="150812"/>
          </a:xfrm>
          <a:prstGeom prst="rect">
            <a:avLst/>
          </a:prstGeom>
          <a:noFill/>
          <a:ln w="3175">
            <a:solidFill>
              <a:schemeClr val="bg1"/>
            </a:solidFill>
            <a:miter lim="800000"/>
            <a:headEnd/>
            <a:tailEnd/>
          </a:ln>
        </p:spPr>
      </p:pic>
      <p:pic>
        <p:nvPicPr>
          <p:cNvPr id="9284" name="Picture 68" descr="hexholes_patch3"/>
          <p:cNvPicPr>
            <a:picLocks noChangeAspect="1" noChangeArrowheads="1"/>
          </p:cNvPicPr>
          <p:nvPr/>
        </p:nvPicPr>
        <p:blipFill>
          <a:blip r:embed="rId8" cstate="print"/>
          <a:srcRect/>
          <a:stretch>
            <a:fillRect/>
          </a:stretch>
        </p:blipFill>
        <p:spPr bwMode="auto">
          <a:xfrm>
            <a:off x="6780216" y="5746750"/>
            <a:ext cx="153987" cy="152400"/>
          </a:xfrm>
          <a:prstGeom prst="rect">
            <a:avLst/>
          </a:prstGeom>
          <a:noFill/>
          <a:ln w="3175">
            <a:solidFill>
              <a:schemeClr val="bg1"/>
            </a:solidFill>
            <a:miter lim="800000"/>
            <a:headEnd/>
            <a:tailEnd/>
          </a:ln>
        </p:spPr>
      </p:pic>
      <p:sp>
        <p:nvSpPr>
          <p:cNvPr id="9285" name="Rectangle 69"/>
          <p:cNvSpPr>
            <a:spLocks noChangeArrowheads="1"/>
          </p:cNvSpPr>
          <p:nvPr/>
        </p:nvSpPr>
        <p:spPr bwMode="auto">
          <a:xfrm>
            <a:off x="6324600" y="5447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6" name="Rectangle 70"/>
          <p:cNvSpPr>
            <a:spLocks noChangeArrowheads="1"/>
          </p:cNvSpPr>
          <p:nvPr/>
        </p:nvSpPr>
        <p:spPr bwMode="auto">
          <a:xfrm>
            <a:off x="6553200" y="5371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7" name="Rectangle 71"/>
          <p:cNvSpPr>
            <a:spLocks noChangeArrowheads="1"/>
          </p:cNvSpPr>
          <p:nvPr/>
        </p:nvSpPr>
        <p:spPr bwMode="auto">
          <a:xfrm>
            <a:off x="6781800" y="5447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88" name="Picture 72" descr="brodatz1_1"/>
          <p:cNvPicPr>
            <a:picLocks noChangeAspect="1" noChangeArrowheads="1"/>
          </p:cNvPicPr>
          <p:nvPr/>
        </p:nvPicPr>
        <p:blipFill>
          <a:blip r:embed="rId9" cstate="print"/>
          <a:srcRect/>
          <a:stretch>
            <a:fillRect/>
          </a:stretch>
        </p:blipFill>
        <p:spPr bwMode="auto">
          <a:xfrm>
            <a:off x="7010400" y="5753100"/>
            <a:ext cx="146050" cy="146050"/>
          </a:xfrm>
          <a:prstGeom prst="rect">
            <a:avLst/>
          </a:prstGeom>
          <a:noFill/>
          <a:ln w="3175">
            <a:solidFill>
              <a:schemeClr val="bg1"/>
            </a:solidFill>
            <a:miter lim="800000"/>
            <a:headEnd/>
            <a:tailEnd/>
          </a:ln>
        </p:spPr>
      </p:pic>
      <p:pic>
        <p:nvPicPr>
          <p:cNvPr id="9289" name="Picture 73" descr="brodatz1_4"/>
          <p:cNvPicPr>
            <a:picLocks noChangeAspect="1" noChangeArrowheads="1"/>
          </p:cNvPicPr>
          <p:nvPr/>
        </p:nvPicPr>
        <p:blipFill>
          <a:blip r:embed="rId10" cstate="print"/>
          <a:srcRect/>
          <a:stretch>
            <a:fillRect/>
          </a:stretch>
        </p:blipFill>
        <p:spPr bwMode="auto">
          <a:xfrm>
            <a:off x="7467600" y="5753100"/>
            <a:ext cx="146050" cy="146050"/>
          </a:xfrm>
          <a:prstGeom prst="rect">
            <a:avLst/>
          </a:prstGeom>
          <a:noFill/>
          <a:ln w="3175">
            <a:solidFill>
              <a:schemeClr val="bg1"/>
            </a:solidFill>
            <a:miter lim="800000"/>
            <a:headEnd/>
            <a:tailEnd/>
          </a:ln>
        </p:spPr>
      </p:pic>
      <p:pic>
        <p:nvPicPr>
          <p:cNvPr id="9290" name="Picture 74" descr="brodatz1_2"/>
          <p:cNvPicPr>
            <a:picLocks noChangeAspect="1" noChangeArrowheads="1"/>
          </p:cNvPicPr>
          <p:nvPr/>
        </p:nvPicPr>
        <p:blipFill>
          <a:blip r:embed="rId11" cstate="print"/>
          <a:srcRect/>
          <a:stretch>
            <a:fillRect/>
          </a:stretch>
        </p:blipFill>
        <p:spPr bwMode="auto">
          <a:xfrm>
            <a:off x="7239000" y="5753100"/>
            <a:ext cx="146050" cy="146050"/>
          </a:xfrm>
          <a:prstGeom prst="rect">
            <a:avLst/>
          </a:prstGeom>
          <a:noFill/>
          <a:ln w="3175">
            <a:solidFill>
              <a:schemeClr val="bg1"/>
            </a:solidFill>
            <a:miter lim="800000"/>
            <a:headEnd/>
            <a:tailEnd/>
          </a:ln>
        </p:spPr>
      </p:pic>
      <p:pic>
        <p:nvPicPr>
          <p:cNvPr id="9291" name="Picture 75" descr="brodatz1_5"/>
          <p:cNvPicPr>
            <a:picLocks noChangeAspect="1" noChangeArrowheads="1"/>
          </p:cNvPicPr>
          <p:nvPr/>
        </p:nvPicPr>
        <p:blipFill>
          <a:blip r:embed="rId12" cstate="print"/>
          <a:srcRect/>
          <a:stretch>
            <a:fillRect/>
          </a:stretch>
        </p:blipFill>
        <p:spPr bwMode="auto">
          <a:xfrm>
            <a:off x="7696200" y="5753100"/>
            <a:ext cx="146050" cy="146050"/>
          </a:xfrm>
          <a:prstGeom prst="rect">
            <a:avLst/>
          </a:prstGeom>
          <a:noFill/>
          <a:ln w="3175">
            <a:solidFill>
              <a:schemeClr val="bg1"/>
            </a:solidFill>
            <a:miter lim="800000"/>
            <a:headEnd/>
            <a:tailEnd/>
          </a:ln>
        </p:spPr>
      </p:pic>
      <p:pic>
        <p:nvPicPr>
          <p:cNvPr id="9292" name="Picture 76" descr="brodatz1_6"/>
          <p:cNvPicPr>
            <a:picLocks noChangeAspect="1" noChangeArrowheads="1"/>
          </p:cNvPicPr>
          <p:nvPr/>
        </p:nvPicPr>
        <p:blipFill>
          <a:blip r:embed="rId13" cstate="print"/>
          <a:srcRect/>
          <a:stretch>
            <a:fillRect/>
          </a:stretch>
        </p:blipFill>
        <p:spPr bwMode="auto">
          <a:xfrm>
            <a:off x="7924800" y="5753100"/>
            <a:ext cx="146050" cy="146050"/>
          </a:xfrm>
          <a:prstGeom prst="rect">
            <a:avLst/>
          </a:prstGeom>
          <a:noFill/>
          <a:ln w="3175">
            <a:solidFill>
              <a:schemeClr val="bg1"/>
            </a:solidFill>
            <a:miter lim="800000"/>
            <a:headEnd/>
            <a:tailEnd/>
          </a:ln>
        </p:spPr>
      </p:pic>
      <p:sp>
        <p:nvSpPr>
          <p:cNvPr id="9293" name="Rectangle 77"/>
          <p:cNvSpPr>
            <a:spLocks noChangeArrowheads="1"/>
          </p:cNvSpPr>
          <p:nvPr/>
        </p:nvSpPr>
        <p:spPr bwMode="auto">
          <a:xfrm>
            <a:off x="7010400" y="54128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4" name="Rectangle 78"/>
          <p:cNvSpPr>
            <a:spLocks noChangeArrowheads="1"/>
          </p:cNvSpPr>
          <p:nvPr/>
        </p:nvSpPr>
        <p:spPr bwMode="auto">
          <a:xfrm>
            <a:off x="7239000" y="54541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5" name="Rectangle 79"/>
          <p:cNvSpPr>
            <a:spLocks noChangeArrowheads="1"/>
          </p:cNvSpPr>
          <p:nvPr/>
        </p:nvSpPr>
        <p:spPr bwMode="auto">
          <a:xfrm>
            <a:off x="7467600" y="54541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6" name="Rectangle 80"/>
          <p:cNvSpPr>
            <a:spLocks noChangeArrowheads="1"/>
          </p:cNvSpPr>
          <p:nvPr/>
        </p:nvSpPr>
        <p:spPr bwMode="auto">
          <a:xfrm>
            <a:off x="7696200" y="54128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7" name="Rectangle 81"/>
          <p:cNvSpPr>
            <a:spLocks noChangeArrowheads="1"/>
          </p:cNvSpPr>
          <p:nvPr/>
        </p:nvSpPr>
        <p:spPr bwMode="auto">
          <a:xfrm>
            <a:off x="7924800" y="53747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8" name="Text Box 82"/>
          <p:cNvSpPr txBox="1">
            <a:spLocks noChangeArrowheads="1"/>
          </p:cNvSpPr>
          <p:nvPr/>
        </p:nvSpPr>
        <p:spPr bwMode="auto">
          <a:xfrm>
            <a:off x="6973004" y="1374775"/>
            <a:ext cx="1942396" cy="369332"/>
          </a:xfrm>
          <a:prstGeom prst="rect">
            <a:avLst/>
          </a:prstGeom>
          <a:noFill/>
          <a:ln w="9525">
            <a:noFill/>
            <a:miter lim="800000"/>
            <a:headEnd/>
            <a:tailEnd/>
          </a:ln>
        </p:spPr>
        <p:txBody>
          <a:bodyPr wrap="none">
            <a:spAutoFit/>
          </a:bodyPr>
          <a:lstStyle/>
          <a:p>
            <a:pPr algn="ctr" eaLnBrk="1" hangingPunct="1"/>
            <a:r>
              <a:rPr lang="en-US" dirty="0" err="1">
                <a:solidFill>
                  <a:srgbClr val="000000"/>
                </a:solidFill>
              </a:rPr>
              <a:t>Texton</a:t>
            </a:r>
            <a:r>
              <a:rPr lang="en-US" dirty="0">
                <a:solidFill>
                  <a:srgbClr val="000000"/>
                </a:solidFill>
              </a:rPr>
              <a:t> histogram</a:t>
            </a:r>
          </a:p>
        </p:txBody>
      </p:sp>
      <p:sp>
        <p:nvSpPr>
          <p:cNvPr id="954452" name="Rectangle 84"/>
          <p:cNvSpPr>
            <a:spLocks noChangeArrowheads="1"/>
          </p:cNvSpPr>
          <p:nvPr/>
        </p:nvSpPr>
        <p:spPr bwMode="auto">
          <a:xfrm>
            <a:off x="1676400" y="6140450"/>
            <a:ext cx="8915400" cy="641350"/>
          </a:xfrm>
          <a:prstGeom prst="rect">
            <a:avLst/>
          </a:prstGeom>
          <a:noFill/>
          <a:ln w="9525">
            <a:noFill/>
            <a:miter lim="800000"/>
            <a:headEnd/>
            <a:tailEnd/>
          </a:ln>
        </p:spPr>
        <p:txBody>
          <a:bodyPr>
            <a:spAutoFit/>
          </a:bodyPr>
          <a:lstStyle/>
          <a:p>
            <a:r>
              <a:rPr lang="en-US" dirty="0" err="1"/>
              <a:t>Julesz</a:t>
            </a:r>
            <a:r>
              <a:rPr lang="en-US" dirty="0"/>
              <a:t>, 1981; </a:t>
            </a:r>
            <a:r>
              <a:rPr lang="en-US" dirty="0" err="1"/>
              <a:t>Cula</a:t>
            </a:r>
            <a:r>
              <a:rPr lang="en-US" dirty="0"/>
              <a:t> &amp; Dana, 2001; Leung &amp; Malik 2001; Mori, </a:t>
            </a:r>
            <a:r>
              <a:rPr lang="en-US" dirty="0" err="1"/>
              <a:t>Belongie</a:t>
            </a:r>
            <a:r>
              <a:rPr lang="en-US" dirty="0"/>
              <a:t> &amp; Malik, 2001; </a:t>
            </a:r>
            <a:r>
              <a:rPr lang="en-US" dirty="0" err="1"/>
              <a:t>Schmid</a:t>
            </a:r>
            <a:r>
              <a:rPr lang="en-US" dirty="0"/>
              <a:t> 2001; </a:t>
            </a:r>
            <a:r>
              <a:rPr lang="en-US" dirty="0" err="1"/>
              <a:t>Varma</a:t>
            </a:r>
            <a:r>
              <a:rPr lang="en-US" dirty="0"/>
              <a:t> &amp; </a:t>
            </a:r>
            <a:r>
              <a:rPr lang="en-US" dirty="0" err="1"/>
              <a:t>Zisserman</a:t>
            </a:r>
            <a:r>
              <a:rPr lang="en-US" dirty="0"/>
              <a:t>, 2002, 2003; Lazebnik, </a:t>
            </a:r>
            <a:r>
              <a:rPr lang="en-US" dirty="0" err="1"/>
              <a:t>Schmid</a:t>
            </a:r>
            <a:r>
              <a:rPr lang="en-US" dirty="0"/>
              <a:t> &amp; Ponce, 2003</a:t>
            </a:r>
          </a:p>
        </p:txBody>
      </p:sp>
      <p:sp>
        <p:nvSpPr>
          <p:cNvPr id="85" name="Text Box 82"/>
          <p:cNvSpPr txBox="1">
            <a:spLocks noChangeArrowheads="1"/>
          </p:cNvSpPr>
          <p:nvPr/>
        </p:nvSpPr>
        <p:spPr bwMode="auto">
          <a:xfrm>
            <a:off x="6705603" y="2373868"/>
            <a:ext cx="2075621" cy="369332"/>
          </a:xfrm>
          <a:prstGeom prst="rect">
            <a:avLst/>
          </a:prstGeom>
          <a:noFill/>
          <a:ln w="9525">
            <a:noFill/>
            <a:miter lim="800000"/>
            <a:headEnd/>
            <a:tailEnd/>
          </a:ln>
        </p:spPr>
        <p:txBody>
          <a:bodyPr wrap="none">
            <a:spAutoFit/>
          </a:bodyPr>
          <a:lstStyle/>
          <a:p>
            <a:pPr algn="ctr" eaLnBrk="1" hangingPunct="1"/>
            <a:r>
              <a:rPr lang="en-US" dirty="0">
                <a:solidFill>
                  <a:srgbClr val="000000"/>
                </a:solidFill>
              </a:rPr>
              <a:t>“</a:t>
            </a:r>
            <a:r>
              <a:rPr lang="en-US" dirty="0" err="1">
                <a:solidFill>
                  <a:srgbClr val="000000"/>
                </a:solidFill>
              </a:rPr>
              <a:t>Texton</a:t>
            </a:r>
            <a:r>
              <a:rPr lang="en-US" dirty="0">
                <a:solidFill>
                  <a:srgbClr val="000000"/>
                </a:solidFill>
              </a:rPr>
              <a:t> dictionary”</a:t>
            </a:r>
          </a:p>
        </p:txBody>
      </p:sp>
    </p:spTree>
    <p:extLst>
      <p:ext uri="{BB962C8B-B14F-4D97-AF65-F5344CB8AC3E}">
        <p14:creationId xmlns:p14="http://schemas.microsoft.com/office/powerpoint/2010/main" val="306162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4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676400" y="914400"/>
            <a:ext cx="8839200" cy="1143000"/>
          </a:xfrm>
        </p:spPr>
        <p:txBody>
          <a:bodyPr/>
          <a:lstStyle/>
          <a:p>
            <a:pPr marL="0" indent="0" eaLnBrk="1" hangingPunct="1">
              <a:buNone/>
            </a:pPr>
            <a:r>
              <a:rPr lang="en-US" sz="2800" dirty="0" err="1"/>
              <a:t>Orderless</a:t>
            </a:r>
            <a:r>
              <a:rPr lang="en-US" sz="2800" dirty="0"/>
              <a:t> document representation: frequencies of words from a dictionary  </a:t>
            </a:r>
            <a:r>
              <a:rPr lang="en-US" sz="1400" dirty="0"/>
              <a:t>Salton &amp; McGill (1983)</a:t>
            </a:r>
          </a:p>
        </p:txBody>
      </p:sp>
      <p:sp>
        <p:nvSpPr>
          <p:cNvPr id="2" name="Title 1"/>
          <p:cNvSpPr>
            <a:spLocks noGrp="1"/>
          </p:cNvSpPr>
          <p:nvPr>
            <p:ph type="title"/>
          </p:nvPr>
        </p:nvSpPr>
        <p:spPr/>
        <p:txBody>
          <a:bodyPr/>
          <a:lstStyle/>
          <a:p>
            <a:r>
              <a:rPr lang="en-US" dirty="0"/>
              <a:t>Example 3: Bags of words</a:t>
            </a:r>
          </a:p>
        </p:txBody>
      </p:sp>
    </p:spTree>
    <p:extLst>
      <p:ext uri="{BB962C8B-B14F-4D97-AF65-F5344CB8AC3E}">
        <p14:creationId xmlns:p14="http://schemas.microsoft.com/office/powerpoint/2010/main" val="2999785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oup 3"/>
          <p:cNvGrpSpPr>
            <a:grpSpLocks/>
          </p:cNvGrpSpPr>
          <p:nvPr/>
        </p:nvGrpSpPr>
        <p:grpSpPr bwMode="auto">
          <a:xfrm>
            <a:off x="2286000" y="2089150"/>
            <a:ext cx="6832600" cy="4660900"/>
            <a:chOff x="480" y="1316"/>
            <a:chExt cx="4304" cy="2936"/>
          </a:xfrm>
        </p:grpSpPr>
        <p:pic>
          <p:nvPicPr>
            <p:cNvPr id="11269"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1270"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sp>
        <p:nvSpPr>
          <p:cNvPr id="2" name="Title 1"/>
          <p:cNvSpPr>
            <a:spLocks noGrp="1"/>
          </p:cNvSpPr>
          <p:nvPr>
            <p:ph type="title"/>
          </p:nvPr>
        </p:nvSpPr>
        <p:spPr/>
        <p:txBody>
          <a:bodyPr/>
          <a:lstStyle/>
          <a:p>
            <a:r>
              <a:rPr lang="en-US" dirty="0"/>
              <a:t>Example 3: Bags of words</a:t>
            </a:r>
          </a:p>
        </p:txBody>
      </p:sp>
      <p:sp>
        <p:nvSpPr>
          <p:cNvPr id="9" name="Rectangle 3">
            <a:extLst>
              <a:ext uri="{FF2B5EF4-FFF2-40B4-BE49-F238E27FC236}">
                <a16:creationId xmlns:a16="http://schemas.microsoft.com/office/drawing/2014/main" id="{285990DA-CB26-9843-A632-1DA451EAB9DF}"/>
              </a:ext>
            </a:extLst>
          </p:cNvPr>
          <p:cNvSpPr txBox="1">
            <a:spLocks noChangeArrowheads="1"/>
          </p:cNvSpPr>
          <p:nvPr/>
        </p:nvSpPr>
        <p:spPr bwMode="auto">
          <a:xfrm>
            <a:off x="1676400" y="914400"/>
            <a:ext cx="8839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800"/>
              <a:t>Orderless document representation: frequencies of words from a dictionary  </a:t>
            </a:r>
            <a:r>
              <a:rPr lang="en-US" sz="1400"/>
              <a:t>Salton &amp; McGill (1983)</a:t>
            </a:r>
            <a:endParaRPr lang="en-US" sz="1400" dirty="0"/>
          </a:p>
        </p:txBody>
      </p:sp>
    </p:spTree>
    <p:extLst>
      <p:ext uri="{BB962C8B-B14F-4D97-AF65-F5344CB8AC3E}">
        <p14:creationId xmlns:p14="http://schemas.microsoft.com/office/powerpoint/2010/main" val="3669489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
          <p:cNvGrpSpPr>
            <a:grpSpLocks/>
          </p:cNvGrpSpPr>
          <p:nvPr/>
        </p:nvGrpSpPr>
        <p:grpSpPr bwMode="auto">
          <a:xfrm>
            <a:off x="2286000" y="2089150"/>
            <a:ext cx="6832600" cy="4660900"/>
            <a:chOff x="480" y="1316"/>
            <a:chExt cx="4304" cy="2936"/>
          </a:xfrm>
        </p:grpSpPr>
        <p:pic>
          <p:nvPicPr>
            <p:cNvPr id="12294"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2295"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pic>
        <p:nvPicPr>
          <p:cNvPr id="12292" name="Picture 6" descr="speech6"/>
          <p:cNvPicPr>
            <a:picLocks noChangeAspect="1" noChangeArrowheads="1"/>
          </p:cNvPicPr>
          <p:nvPr/>
        </p:nvPicPr>
        <p:blipFill>
          <a:blip r:embed="rId4" cstate="print">
            <a:lum contrast="50000"/>
          </a:blip>
          <a:srcRect/>
          <a:stretch>
            <a:fillRect/>
          </a:stretch>
        </p:blipFill>
        <p:spPr bwMode="auto">
          <a:xfrm>
            <a:off x="2819403" y="2667003"/>
            <a:ext cx="6932613" cy="2644775"/>
          </a:xfrm>
          <a:prstGeom prst="rect">
            <a:avLst/>
          </a:prstGeom>
          <a:noFill/>
          <a:ln w="50800">
            <a:solidFill>
              <a:schemeClr val="hlink"/>
            </a:solidFill>
            <a:miter lim="800000"/>
            <a:headEnd/>
            <a:tailEnd/>
          </a:ln>
        </p:spPr>
      </p:pic>
      <p:sp>
        <p:nvSpPr>
          <p:cNvPr id="2" name="Title 1"/>
          <p:cNvSpPr>
            <a:spLocks noGrp="1"/>
          </p:cNvSpPr>
          <p:nvPr>
            <p:ph type="title"/>
          </p:nvPr>
        </p:nvSpPr>
        <p:spPr/>
        <p:txBody>
          <a:bodyPr/>
          <a:lstStyle/>
          <a:p>
            <a:r>
              <a:rPr lang="en-US" dirty="0"/>
              <a:t>Example 3: Bags of words</a:t>
            </a:r>
          </a:p>
        </p:txBody>
      </p:sp>
      <p:sp>
        <p:nvSpPr>
          <p:cNvPr id="10" name="Rectangle 3">
            <a:extLst>
              <a:ext uri="{FF2B5EF4-FFF2-40B4-BE49-F238E27FC236}">
                <a16:creationId xmlns:a16="http://schemas.microsoft.com/office/drawing/2014/main" id="{79032A67-D8EA-EA4E-A141-93EC5A3180F0}"/>
              </a:ext>
            </a:extLst>
          </p:cNvPr>
          <p:cNvSpPr txBox="1">
            <a:spLocks noChangeArrowheads="1"/>
          </p:cNvSpPr>
          <p:nvPr/>
        </p:nvSpPr>
        <p:spPr bwMode="auto">
          <a:xfrm>
            <a:off x="1676400" y="914400"/>
            <a:ext cx="8839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800"/>
              <a:t>Orderless document representation: frequencies of words from a dictionary  </a:t>
            </a:r>
            <a:r>
              <a:rPr lang="en-US" sz="1400"/>
              <a:t>Salton &amp; McGill (1983)</a:t>
            </a:r>
            <a:endParaRPr lang="en-US" sz="1400" dirty="0"/>
          </a:p>
        </p:txBody>
      </p:sp>
    </p:spTree>
    <p:extLst>
      <p:ext uri="{BB962C8B-B14F-4D97-AF65-F5344CB8AC3E}">
        <p14:creationId xmlns:p14="http://schemas.microsoft.com/office/powerpoint/2010/main" val="246768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3"/>
          <p:cNvGrpSpPr>
            <a:grpSpLocks/>
          </p:cNvGrpSpPr>
          <p:nvPr/>
        </p:nvGrpSpPr>
        <p:grpSpPr bwMode="auto">
          <a:xfrm>
            <a:off x="2286000" y="2089150"/>
            <a:ext cx="6832600" cy="4660900"/>
            <a:chOff x="480" y="1316"/>
            <a:chExt cx="4304" cy="2936"/>
          </a:xfrm>
        </p:grpSpPr>
        <p:pic>
          <p:nvPicPr>
            <p:cNvPr id="13319"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3320"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pic>
        <p:nvPicPr>
          <p:cNvPr id="13316" name="Picture 6" descr="speech6"/>
          <p:cNvPicPr>
            <a:picLocks noChangeAspect="1" noChangeArrowheads="1"/>
          </p:cNvPicPr>
          <p:nvPr/>
        </p:nvPicPr>
        <p:blipFill>
          <a:blip r:embed="rId4" cstate="print">
            <a:lum contrast="50000"/>
          </a:blip>
          <a:srcRect/>
          <a:stretch>
            <a:fillRect/>
          </a:stretch>
        </p:blipFill>
        <p:spPr bwMode="auto">
          <a:xfrm>
            <a:off x="2819403" y="2667003"/>
            <a:ext cx="6932613" cy="2644775"/>
          </a:xfrm>
          <a:prstGeom prst="rect">
            <a:avLst/>
          </a:prstGeom>
          <a:noFill/>
          <a:ln w="50800">
            <a:solidFill>
              <a:schemeClr val="hlink"/>
            </a:solidFill>
            <a:miter lim="800000"/>
            <a:headEnd/>
            <a:tailEnd/>
          </a:ln>
        </p:spPr>
      </p:pic>
      <p:pic>
        <p:nvPicPr>
          <p:cNvPr id="13317" name="Picture 7" descr="speech2"/>
          <p:cNvPicPr>
            <a:picLocks noChangeAspect="1" noChangeArrowheads="1"/>
          </p:cNvPicPr>
          <p:nvPr/>
        </p:nvPicPr>
        <p:blipFill>
          <a:blip r:embed="rId5" cstate="print">
            <a:lum contrast="50000"/>
          </a:blip>
          <a:srcRect/>
          <a:stretch>
            <a:fillRect/>
          </a:stretch>
        </p:blipFill>
        <p:spPr bwMode="auto">
          <a:xfrm>
            <a:off x="3352800" y="3254378"/>
            <a:ext cx="6858000" cy="2536825"/>
          </a:xfrm>
          <a:prstGeom prst="rect">
            <a:avLst/>
          </a:prstGeom>
          <a:noFill/>
          <a:ln w="50800">
            <a:solidFill>
              <a:schemeClr val="hlink"/>
            </a:solidFill>
            <a:miter lim="800000"/>
            <a:headEnd/>
            <a:tailEnd/>
          </a:ln>
        </p:spPr>
      </p:pic>
      <p:sp>
        <p:nvSpPr>
          <p:cNvPr id="2" name="Title 1"/>
          <p:cNvSpPr>
            <a:spLocks noGrp="1"/>
          </p:cNvSpPr>
          <p:nvPr>
            <p:ph type="title"/>
          </p:nvPr>
        </p:nvSpPr>
        <p:spPr/>
        <p:txBody>
          <a:bodyPr/>
          <a:lstStyle/>
          <a:p>
            <a:r>
              <a:rPr lang="en-US" dirty="0"/>
              <a:t>Example 3: Bags of words</a:t>
            </a:r>
          </a:p>
        </p:txBody>
      </p:sp>
      <p:sp>
        <p:nvSpPr>
          <p:cNvPr id="11" name="Rectangle 3">
            <a:extLst>
              <a:ext uri="{FF2B5EF4-FFF2-40B4-BE49-F238E27FC236}">
                <a16:creationId xmlns:a16="http://schemas.microsoft.com/office/drawing/2014/main" id="{1E438178-9AA1-AB47-96AB-88328F118BEF}"/>
              </a:ext>
            </a:extLst>
          </p:cNvPr>
          <p:cNvSpPr txBox="1">
            <a:spLocks noChangeArrowheads="1"/>
          </p:cNvSpPr>
          <p:nvPr/>
        </p:nvSpPr>
        <p:spPr bwMode="auto">
          <a:xfrm>
            <a:off x="1676400" y="914400"/>
            <a:ext cx="8839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800"/>
              <a:t>Orderless document representation: frequencies of words from a dictionary  </a:t>
            </a:r>
            <a:r>
              <a:rPr lang="en-US" sz="1400"/>
              <a:t>Salton &amp; McGill (1983)</a:t>
            </a:r>
            <a:endParaRPr lang="en-US" sz="1400" dirty="0"/>
          </a:p>
        </p:txBody>
      </p:sp>
    </p:spTree>
    <p:extLst>
      <p:ext uri="{BB962C8B-B14F-4D97-AF65-F5344CB8AC3E}">
        <p14:creationId xmlns:p14="http://schemas.microsoft.com/office/powerpoint/2010/main" val="3197590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dirty="0"/>
              <a:t>Bag of features: Outline</a:t>
            </a:r>
          </a:p>
        </p:txBody>
      </p:sp>
      <p:sp>
        <p:nvSpPr>
          <p:cNvPr id="18434" name="Rectangle 3"/>
          <p:cNvSpPr>
            <a:spLocks noGrp="1" noChangeArrowheads="1"/>
          </p:cNvSpPr>
          <p:nvPr>
            <p:ph idx="1"/>
          </p:nvPr>
        </p:nvSpPr>
        <p:spPr/>
        <p:txBody>
          <a:bodyPr/>
          <a:lstStyle/>
          <a:p>
            <a:pPr marL="533400" indent="-533400">
              <a:buFontTx/>
              <a:buAutoNum type="arabicPeriod"/>
            </a:pPr>
            <a:r>
              <a:rPr lang="en-US" sz="2400" dirty="0"/>
              <a:t>Extract local features</a:t>
            </a:r>
          </a:p>
          <a:p>
            <a:pPr marL="533400" indent="-533400">
              <a:buFontTx/>
              <a:buAutoNum type="arabicPeriod"/>
            </a:pPr>
            <a:r>
              <a:rPr lang="en-US" sz="2400" dirty="0"/>
              <a:t>Learn “visual vocabulary”</a:t>
            </a:r>
          </a:p>
          <a:p>
            <a:pPr marL="533400" indent="-533400">
              <a:buFontTx/>
              <a:buAutoNum type="arabicPeriod"/>
            </a:pPr>
            <a:r>
              <a:rPr lang="en-US" sz="2400" dirty="0"/>
              <a:t>Quantize local features using visual vocabulary </a:t>
            </a:r>
          </a:p>
          <a:p>
            <a:pPr marL="533400" indent="-533400">
              <a:buFontTx/>
              <a:buAutoNum type="arabicPeriod"/>
            </a:pPr>
            <a:r>
              <a:rPr lang="en-US" sz="2400" dirty="0"/>
              <a:t>Represent images by frequencies of “visual words” </a:t>
            </a:r>
          </a:p>
        </p:txBody>
      </p:sp>
      <p:grpSp>
        <p:nvGrpSpPr>
          <p:cNvPr id="18435" name="Group 4"/>
          <p:cNvGrpSpPr>
            <a:grpSpLocks/>
          </p:cNvGrpSpPr>
          <p:nvPr/>
        </p:nvGrpSpPr>
        <p:grpSpPr bwMode="auto">
          <a:xfrm>
            <a:off x="2590800" y="4899332"/>
            <a:ext cx="7162800" cy="1806271"/>
            <a:chOff x="144" y="1776"/>
            <a:chExt cx="5520" cy="1392"/>
          </a:xfrm>
        </p:grpSpPr>
        <p:sp>
          <p:nvSpPr>
            <p:cNvPr id="18437"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8"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9"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0"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1"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2"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3"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4"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5"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6"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7"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8"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9"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p>
          </p:txBody>
        </p:sp>
        <p:sp>
          <p:nvSpPr>
            <p:cNvPr id="18450"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p>
          </p:txBody>
        </p:sp>
        <p:pic>
          <p:nvPicPr>
            <p:cNvPr id="18451" name="Picture 19" descr="ermine"/>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18452" name="Picture 20" descr="bicycle"/>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18453" name="Picture 21" descr="ermine"/>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18454"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p>
          </p:txBody>
        </p:sp>
        <p:sp>
          <p:nvSpPr>
            <p:cNvPr id="18455"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p>
          </p:txBody>
        </p:sp>
        <p:sp>
          <p:nvSpPr>
            <p:cNvPr id="18456"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p>
          </p:txBody>
        </p:sp>
        <p:sp>
          <p:nvSpPr>
            <p:cNvPr id="18457"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p>
          </p:txBody>
        </p:sp>
        <p:pic>
          <p:nvPicPr>
            <p:cNvPr id="18458" name="Picture 26" descr="violin"/>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18459" name="Picture 27" descr="ermine"/>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18460" name="Picture 28" descr="bicycle"/>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18461" name="Picture 29" descr="ermine"/>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18462" name="Picture 30" descr="violin"/>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18463" name="Picture 31" descr="ermine"/>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18464" name="Picture 32" descr="bicycle"/>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18465" name="Picture 33" descr="ermine"/>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18466" name="Picture 34" descr="violin"/>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grpSp>
        <p:nvGrpSpPr>
          <p:cNvPr id="35" name="Group 34"/>
          <p:cNvGrpSpPr/>
          <p:nvPr/>
        </p:nvGrpSpPr>
        <p:grpSpPr>
          <a:xfrm>
            <a:off x="2743200" y="2805115"/>
            <a:ext cx="6934200" cy="1919287"/>
            <a:chOff x="304800" y="2362200"/>
            <a:chExt cx="8534400" cy="2362200"/>
          </a:xfrm>
        </p:grpSpPr>
        <p:grpSp>
          <p:nvGrpSpPr>
            <p:cNvPr id="36" name="Group 54"/>
            <p:cNvGrpSpPr>
              <a:grpSpLocks/>
            </p:cNvGrpSpPr>
            <p:nvPr/>
          </p:nvGrpSpPr>
          <p:grpSpPr bwMode="auto">
            <a:xfrm>
              <a:off x="609602" y="2514592"/>
              <a:ext cx="1547814" cy="2000247"/>
              <a:chOff x="288" y="2928"/>
              <a:chExt cx="864" cy="1116"/>
            </a:xfrm>
          </p:grpSpPr>
          <p:pic>
            <p:nvPicPr>
              <p:cNvPr id="52" name="Picture 55" descr="ermine"/>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53" name="Picture 56" descr="ermine"/>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54" name="Picture 57" descr="ermine"/>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55" name="Picture 58" descr="ermine"/>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56" name="Picture 59" descr="ermine"/>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57" name="Picture 60" descr="ermine"/>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37" name="Picture 62" descr="bicycle"/>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38" name="Picture 63" descr="bicycle"/>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39" name="Picture 64" descr="bicycle"/>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40" name="Picture 65" descr="bicycle"/>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41" name="Picture 66" descr="bicycle"/>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42" name="Picture 67" descr="violin"/>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43" name="Group 68"/>
            <p:cNvGrpSpPr>
              <a:grpSpLocks/>
            </p:cNvGrpSpPr>
            <p:nvPr/>
          </p:nvGrpSpPr>
          <p:grpSpPr bwMode="auto">
            <a:xfrm>
              <a:off x="6738936" y="2651125"/>
              <a:ext cx="2024062" cy="1704975"/>
              <a:chOff x="4416" y="3072"/>
              <a:chExt cx="1035" cy="872"/>
            </a:xfrm>
          </p:grpSpPr>
          <p:pic>
            <p:nvPicPr>
              <p:cNvPr id="47" name="Picture 69" descr="violin"/>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48" name="Picture 70" descr="violin"/>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49" name="Picture 71" descr="violin"/>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50" name="Picture 72" descr="violin"/>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51" name="Picture 73" descr="violin"/>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44"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p>
          </p:txBody>
        </p:sp>
        <p:sp>
          <p:nvSpPr>
            <p:cNvPr id="45"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p>
          </p:txBody>
        </p:sp>
        <p:sp>
          <p:nvSpPr>
            <p:cNvPr id="46"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p>
          </p:txBody>
        </p:sp>
      </p:grpSp>
      <p:grpSp>
        <p:nvGrpSpPr>
          <p:cNvPr id="3" name="Group 2">
            <a:extLst>
              <a:ext uri="{FF2B5EF4-FFF2-40B4-BE49-F238E27FC236}">
                <a16:creationId xmlns:a16="http://schemas.microsoft.com/office/drawing/2014/main" id="{E05F7942-CF8A-9D44-A882-C4E1E3DC3C81}"/>
              </a:ext>
            </a:extLst>
          </p:cNvPr>
          <p:cNvGrpSpPr/>
          <p:nvPr/>
        </p:nvGrpSpPr>
        <p:grpSpPr>
          <a:xfrm>
            <a:off x="2752267" y="4875322"/>
            <a:ext cx="6819014" cy="1511069"/>
            <a:chOff x="1228267" y="4875319"/>
            <a:chExt cx="6819014" cy="1511069"/>
          </a:xfrm>
        </p:grpSpPr>
        <p:sp>
          <p:nvSpPr>
            <p:cNvPr id="2" name="Rectangle 1">
              <a:extLst>
                <a:ext uri="{FF2B5EF4-FFF2-40B4-BE49-F238E27FC236}">
                  <a16:creationId xmlns:a16="http://schemas.microsoft.com/office/drawing/2014/main" id="{88046659-4776-1F4C-AD22-CDB0D8D9ECD9}"/>
                </a:ext>
              </a:extLst>
            </p:cNvPr>
            <p:cNvSpPr/>
            <p:nvPr/>
          </p:nvSpPr>
          <p:spPr>
            <a:xfrm>
              <a:off x="1228267" y="4946497"/>
              <a:ext cx="1619415" cy="140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1BC2D1D-1F6A-3148-ACBA-7A7FAB62FA3D}"/>
                </a:ext>
              </a:extLst>
            </p:cNvPr>
            <p:cNvSpPr/>
            <p:nvPr/>
          </p:nvSpPr>
          <p:spPr>
            <a:xfrm>
              <a:off x="3852926" y="4983284"/>
              <a:ext cx="1619415" cy="140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421B171-1D4A-864C-B52C-439167561C37}"/>
                </a:ext>
              </a:extLst>
            </p:cNvPr>
            <p:cNvSpPr/>
            <p:nvPr/>
          </p:nvSpPr>
          <p:spPr>
            <a:xfrm>
              <a:off x="6427866" y="4875319"/>
              <a:ext cx="1619415" cy="147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65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434">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9" name="Rectangle 19"/>
          <p:cNvSpPr>
            <a:spLocks noGrp="1" noChangeArrowheads="1"/>
          </p:cNvSpPr>
          <p:nvPr>
            <p:ph type="title"/>
          </p:nvPr>
        </p:nvSpPr>
        <p:spPr/>
        <p:txBody>
          <a:bodyPr/>
          <a:lstStyle/>
          <a:p>
            <a:pPr eaLnBrk="1" hangingPunct="1">
              <a:defRPr/>
            </a:pPr>
            <a:r>
              <a:rPr lang="en-US" dirty="0">
                <a:effectLst>
                  <a:outerShdw blurRad="38100" dist="38100" dir="2700000" algn="tl">
                    <a:srgbClr val="FFFFFF"/>
                  </a:outerShdw>
                </a:effectLst>
              </a:rPr>
              <a:t>1. Local feature extraction</a:t>
            </a:r>
          </a:p>
        </p:txBody>
      </p:sp>
      <p:sp>
        <p:nvSpPr>
          <p:cNvPr id="21" name="Content Placeholder 20"/>
          <p:cNvSpPr>
            <a:spLocks noGrp="1"/>
          </p:cNvSpPr>
          <p:nvPr>
            <p:ph idx="1"/>
          </p:nvPr>
        </p:nvSpPr>
        <p:spPr/>
        <p:txBody>
          <a:bodyPr/>
          <a:lstStyle/>
          <a:p>
            <a:pPr marL="0" indent="0">
              <a:buNone/>
            </a:pPr>
            <a:r>
              <a:rPr lang="en-US" dirty="0"/>
              <a:t>Sample patches and extract descriptors</a:t>
            </a:r>
          </a:p>
        </p:txBody>
      </p:sp>
      <p:pic>
        <p:nvPicPr>
          <p:cNvPr id="18" name="Picture 1035" descr="C:\Documents and Settings\Lana\My Documents\work\presentations\burma_patches.jpg"/>
          <p:cNvPicPr>
            <a:picLocks noChangeArrowheads="1"/>
          </p:cNvPicPr>
          <p:nvPr/>
        </p:nvPicPr>
        <p:blipFill>
          <a:blip r:embed="rId3" cstate="print"/>
          <a:srcRect/>
          <a:stretch>
            <a:fillRect/>
          </a:stretch>
        </p:blipFill>
        <p:spPr bwMode="auto">
          <a:xfrm>
            <a:off x="6348258" y="2514603"/>
            <a:ext cx="3786345" cy="2740551"/>
          </a:xfrm>
          <a:prstGeom prst="rect">
            <a:avLst/>
          </a:prstGeom>
          <a:noFill/>
          <a:ln w="6350">
            <a:solidFill>
              <a:schemeClr val="bg1"/>
            </a:solidFill>
            <a:miter lim="800000"/>
            <a:headEnd/>
            <a:tailEnd/>
          </a:ln>
        </p:spPr>
      </p:pic>
      <p:pic>
        <p:nvPicPr>
          <p:cNvPr id="19" name="Picture 1036" descr="C:\Documents and Settings\Lana\My Documents\work\presentations\badgers_color2_ellipses.jpg"/>
          <p:cNvPicPr>
            <a:picLocks noChangeArrowheads="1"/>
          </p:cNvPicPr>
          <p:nvPr/>
        </p:nvPicPr>
        <p:blipFill>
          <a:blip r:embed="rId4" cstate="print"/>
          <a:srcRect/>
          <a:stretch>
            <a:fillRect/>
          </a:stretch>
        </p:blipFill>
        <p:spPr bwMode="auto">
          <a:xfrm>
            <a:off x="2157258" y="2514603"/>
            <a:ext cx="3786345" cy="2740551"/>
          </a:xfrm>
          <a:prstGeom prst="rect">
            <a:avLst/>
          </a:prstGeom>
          <a:noFill/>
          <a:ln w="6350">
            <a:solidFill>
              <a:schemeClr val="bg1"/>
            </a:solidFill>
            <a:miter lim="800000"/>
            <a:headEnd/>
            <a:tailEnd/>
          </a:ln>
        </p:spPr>
      </p:pic>
    </p:spTree>
    <p:extLst>
      <p:ext uri="{BB962C8B-B14F-4D97-AF65-F5344CB8AC3E}">
        <p14:creationId xmlns:p14="http://schemas.microsoft.com/office/powerpoint/2010/main" val="2967447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2514603" y="1362078"/>
            <a:ext cx="555625" cy="1000125"/>
            <a:chOff x="2532" y="1542"/>
            <a:chExt cx="184" cy="332"/>
          </a:xfrm>
        </p:grpSpPr>
        <p:sp>
          <p:nvSpPr>
            <p:cNvPr id="24645"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6"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7"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8"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9"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50"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4579" name="Line 9"/>
          <p:cNvSpPr>
            <a:spLocks noChangeShapeType="1"/>
          </p:cNvSpPr>
          <p:nvPr/>
        </p:nvSpPr>
        <p:spPr bwMode="auto">
          <a:xfrm flipV="1">
            <a:off x="2286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4580" name="Line 10"/>
          <p:cNvSpPr>
            <a:spLocks noChangeShapeType="1"/>
          </p:cNvSpPr>
          <p:nvPr/>
        </p:nvSpPr>
        <p:spPr bwMode="auto">
          <a:xfrm>
            <a:off x="2286000" y="62420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4581" name="Line 11"/>
          <p:cNvSpPr>
            <a:spLocks noChangeShapeType="1"/>
          </p:cNvSpPr>
          <p:nvPr/>
        </p:nvSpPr>
        <p:spPr bwMode="auto">
          <a:xfrm flipV="1">
            <a:off x="2286000" y="45640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4582" name="Oval 12"/>
          <p:cNvSpPr>
            <a:spLocks noChangeAspect="1" noChangeArrowheads="1"/>
          </p:cNvSpPr>
          <p:nvPr/>
        </p:nvSpPr>
        <p:spPr bwMode="auto">
          <a:xfrm>
            <a:off x="3236916"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3" name="Oval 13"/>
          <p:cNvSpPr>
            <a:spLocks noChangeAspect="1" noChangeArrowheads="1"/>
          </p:cNvSpPr>
          <p:nvPr/>
        </p:nvSpPr>
        <p:spPr bwMode="auto">
          <a:xfrm>
            <a:off x="3389316"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4" name="Oval 14"/>
          <p:cNvSpPr>
            <a:spLocks noChangeAspect="1" noChangeArrowheads="1"/>
          </p:cNvSpPr>
          <p:nvPr/>
        </p:nvSpPr>
        <p:spPr bwMode="auto">
          <a:xfrm>
            <a:off x="2895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5" name="Oval 15"/>
          <p:cNvSpPr>
            <a:spLocks noChangeAspect="1" noChangeArrowheads="1"/>
          </p:cNvSpPr>
          <p:nvPr/>
        </p:nvSpPr>
        <p:spPr bwMode="auto">
          <a:xfrm>
            <a:off x="3200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6" name="Oval 16"/>
          <p:cNvSpPr>
            <a:spLocks noChangeAspect="1" noChangeArrowheads="1"/>
          </p:cNvSpPr>
          <p:nvPr/>
        </p:nvSpPr>
        <p:spPr bwMode="auto">
          <a:xfrm>
            <a:off x="2971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7" name="Oval 17"/>
          <p:cNvSpPr>
            <a:spLocks noChangeAspect="1" noChangeArrowheads="1"/>
          </p:cNvSpPr>
          <p:nvPr/>
        </p:nvSpPr>
        <p:spPr bwMode="auto">
          <a:xfrm>
            <a:off x="4267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8" name="Oval 18"/>
          <p:cNvSpPr>
            <a:spLocks noChangeAspect="1" noChangeArrowheads="1"/>
          </p:cNvSpPr>
          <p:nvPr/>
        </p:nvSpPr>
        <p:spPr bwMode="auto">
          <a:xfrm>
            <a:off x="4191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9" name="Oval 19"/>
          <p:cNvSpPr>
            <a:spLocks noChangeAspect="1" noChangeArrowheads="1"/>
          </p:cNvSpPr>
          <p:nvPr/>
        </p:nvSpPr>
        <p:spPr bwMode="auto">
          <a:xfrm>
            <a:off x="3962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0" name="Oval 20"/>
          <p:cNvSpPr>
            <a:spLocks noChangeAspect="1" noChangeArrowheads="1"/>
          </p:cNvSpPr>
          <p:nvPr/>
        </p:nvSpPr>
        <p:spPr bwMode="auto">
          <a:xfrm>
            <a:off x="4267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1" name="Oval 21"/>
          <p:cNvSpPr>
            <a:spLocks noChangeAspect="1" noChangeArrowheads="1"/>
          </p:cNvSpPr>
          <p:nvPr/>
        </p:nvSpPr>
        <p:spPr bwMode="auto">
          <a:xfrm>
            <a:off x="3733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2" name="Oval 22"/>
          <p:cNvSpPr>
            <a:spLocks noChangeAspect="1" noChangeArrowheads="1"/>
          </p:cNvSpPr>
          <p:nvPr/>
        </p:nvSpPr>
        <p:spPr bwMode="auto">
          <a:xfrm>
            <a:off x="3048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3" name="Oval 23"/>
          <p:cNvSpPr>
            <a:spLocks noChangeAspect="1" noChangeArrowheads="1"/>
          </p:cNvSpPr>
          <p:nvPr/>
        </p:nvSpPr>
        <p:spPr bwMode="auto">
          <a:xfrm>
            <a:off x="5105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4" name="Oval 24"/>
          <p:cNvSpPr>
            <a:spLocks noChangeAspect="1" noChangeArrowheads="1"/>
          </p:cNvSpPr>
          <p:nvPr/>
        </p:nvSpPr>
        <p:spPr bwMode="auto">
          <a:xfrm>
            <a:off x="4953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5" name="Oval 25"/>
          <p:cNvSpPr>
            <a:spLocks noChangeAspect="1" noChangeArrowheads="1"/>
          </p:cNvSpPr>
          <p:nvPr/>
        </p:nvSpPr>
        <p:spPr bwMode="auto">
          <a:xfrm>
            <a:off x="4724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4596" name="Group 26"/>
          <p:cNvGrpSpPr>
            <a:grpSpLocks/>
          </p:cNvGrpSpPr>
          <p:nvPr/>
        </p:nvGrpSpPr>
        <p:grpSpPr bwMode="auto">
          <a:xfrm>
            <a:off x="3178178" y="1362078"/>
            <a:ext cx="555625" cy="1000125"/>
            <a:chOff x="2532" y="1542"/>
            <a:chExt cx="184" cy="332"/>
          </a:xfrm>
        </p:grpSpPr>
        <p:sp>
          <p:nvSpPr>
            <p:cNvPr id="24639"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0"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1"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2"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3"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4"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597" name="Group 33"/>
          <p:cNvGrpSpPr>
            <a:grpSpLocks/>
          </p:cNvGrpSpPr>
          <p:nvPr/>
        </p:nvGrpSpPr>
        <p:grpSpPr bwMode="auto">
          <a:xfrm>
            <a:off x="3863978" y="1371603"/>
            <a:ext cx="555625" cy="1000125"/>
            <a:chOff x="2532" y="1542"/>
            <a:chExt cx="184" cy="332"/>
          </a:xfrm>
        </p:grpSpPr>
        <p:sp>
          <p:nvSpPr>
            <p:cNvPr id="24633"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34"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5"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6"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7"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8"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598" name="Group 40"/>
          <p:cNvGrpSpPr>
            <a:grpSpLocks/>
          </p:cNvGrpSpPr>
          <p:nvPr/>
        </p:nvGrpSpPr>
        <p:grpSpPr bwMode="auto">
          <a:xfrm>
            <a:off x="4549778" y="1371603"/>
            <a:ext cx="555625" cy="1000125"/>
            <a:chOff x="2532" y="1542"/>
            <a:chExt cx="184" cy="332"/>
          </a:xfrm>
        </p:grpSpPr>
        <p:sp>
          <p:nvSpPr>
            <p:cNvPr id="24627"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28"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9"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0"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1"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2"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882735" name="Rectangle 47"/>
          <p:cNvSpPr>
            <a:spLocks noGrp="1" noChangeArrowheads="1"/>
          </p:cNvSpPr>
          <p:nvPr>
            <p:ph type="title"/>
          </p:nvPr>
        </p:nvSpPr>
        <p:spPr/>
        <p:txBody>
          <a:bodyPr/>
          <a:lstStyle/>
          <a:p>
            <a:pPr eaLnBrk="1" hangingPunct="1">
              <a:defRPr/>
            </a:pPr>
            <a:r>
              <a:rPr lang="en-US" dirty="0">
                <a:effectLst>
                  <a:outerShdw blurRad="38100" dist="38100" dir="2700000" algn="tl">
                    <a:srgbClr val="FFFFFF"/>
                  </a:outerShdw>
                </a:effectLst>
              </a:rPr>
              <a:t>2. Learning the visual vocabulary</a:t>
            </a:r>
          </a:p>
        </p:txBody>
      </p:sp>
      <p:sp>
        <p:nvSpPr>
          <p:cNvPr id="24600" name="Freeform 48"/>
          <p:cNvSpPr>
            <a:spLocks/>
          </p:cNvSpPr>
          <p:nvPr/>
        </p:nvSpPr>
        <p:spPr bwMode="auto">
          <a:xfrm>
            <a:off x="3390900" y="2438400"/>
            <a:ext cx="800100" cy="1295400"/>
          </a:xfrm>
          <a:custGeom>
            <a:avLst/>
            <a:gdLst>
              <a:gd name="T0" fmla="*/ 2147483647 w 504"/>
              <a:gd name="T1" fmla="*/ 0 h 816"/>
              <a:gd name="T2" fmla="*/ 2147483647 w 504"/>
              <a:gd name="T3" fmla="*/ 2147483647 h 816"/>
              <a:gd name="T4" fmla="*/ 2147483647 w 504"/>
              <a:gd name="T5" fmla="*/ 2147483647 h 816"/>
              <a:gd name="T6" fmla="*/ 0 60000 65536"/>
              <a:gd name="T7" fmla="*/ 0 60000 65536"/>
              <a:gd name="T8" fmla="*/ 0 60000 65536"/>
              <a:gd name="T9" fmla="*/ 0 w 504"/>
              <a:gd name="T10" fmla="*/ 0 h 816"/>
              <a:gd name="T11" fmla="*/ 504 w 504"/>
              <a:gd name="T12" fmla="*/ 816 h 816"/>
            </a:gdLst>
            <a:ahLst/>
            <a:cxnLst>
              <a:cxn ang="T6">
                <a:pos x="T0" y="T1"/>
              </a:cxn>
              <a:cxn ang="T7">
                <a:pos x="T2" y="T3"/>
              </a:cxn>
              <a:cxn ang="T8">
                <a:pos x="T4" y="T5"/>
              </a:cxn>
            </a:cxnLst>
            <a:rect l="T9" t="T10" r="T11" b="T12"/>
            <a:pathLst>
              <a:path w="504" h="816">
                <a:moveTo>
                  <a:pt x="72" y="0"/>
                </a:moveTo>
                <a:cubicBezTo>
                  <a:pt x="36" y="124"/>
                  <a:pt x="0" y="248"/>
                  <a:pt x="72" y="384"/>
                </a:cubicBezTo>
                <a:cubicBezTo>
                  <a:pt x="144" y="520"/>
                  <a:pt x="324" y="668"/>
                  <a:pt x="504" y="816"/>
                </a:cubicBezTo>
              </a:path>
            </a:pathLst>
          </a:custGeom>
          <a:noFill/>
          <a:ln w="9525">
            <a:solidFill>
              <a:schemeClr val="tx1"/>
            </a:solidFill>
            <a:prstDash val="dash"/>
            <a:round/>
            <a:headEnd/>
            <a:tailEnd type="triangle" w="med" len="med"/>
          </a:ln>
        </p:spPr>
        <p:txBody>
          <a:bodyPr/>
          <a:lstStyle/>
          <a:p>
            <a:endParaRPr lang="en-US"/>
          </a:p>
        </p:txBody>
      </p:sp>
      <p:sp>
        <p:nvSpPr>
          <p:cNvPr id="24601" name="Freeform 49"/>
          <p:cNvSpPr>
            <a:spLocks/>
          </p:cNvSpPr>
          <p:nvPr/>
        </p:nvSpPr>
        <p:spPr bwMode="auto">
          <a:xfrm>
            <a:off x="3581400" y="2514600"/>
            <a:ext cx="1320800" cy="2997200"/>
          </a:xfrm>
          <a:custGeom>
            <a:avLst/>
            <a:gdLst>
              <a:gd name="T0" fmla="*/ 2147483647 w 832"/>
              <a:gd name="T1" fmla="*/ 0 h 1888"/>
              <a:gd name="T2" fmla="*/ 2147483647 w 832"/>
              <a:gd name="T3" fmla="*/ 2147483647 h 1888"/>
              <a:gd name="T4" fmla="*/ 2147483647 w 832"/>
              <a:gd name="T5" fmla="*/ 2147483647 h 1888"/>
              <a:gd name="T6" fmla="*/ 0 w 832"/>
              <a:gd name="T7" fmla="*/ 2147483647 h 1888"/>
              <a:gd name="T8" fmla="*/ 0 60000 65536"/>
              <a:gd name="T9" fmla="*/ 0 60000 65536"/>
              <a:gd name="T10" fmla="*/ 0 60000 65536"/>
              <a:gd name="T11" fmla="*/ 0 60000 65536"/>
              <a:gd name="T12" fmla="*/ 0 w 832"/>
              <a:gd name="T13" fmla="*/ 0 h 1888"/>
              <a:gd name="T14" fmla="*/ 832 w 832"/>
              <a:gd name="T15" fmla="*/ 1888 h 1888"/>
            </a:gdLst>
            <a:ahLst/>
            <a:cxnLst>
              <a:cxn ang="T8">
                <a:pos x="T0" y="T1"/>
              </a:cxn>
              <a:cxn ang="T9">
                <a:pos x="T2" y="T3"/>
              </a:cxn>
              <a:cxn ang="T10">
                <a:pos x="T4" y="T5"/>
              </a:cxn>
              <a:cxn ang="T11">
                <a:pos x="T6" y="T7"/>
              </a:cxn>
            </a:cxnLst>
            <a:rect l="T12" t="T13" r="T14" b="T15"/>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a:solidFill>
              <a:schemeClr val="tx1"/>
            </a:solidFill>
            <a:prstDash val="dash"/>
            <a:round/>
            <a:headEnd/>
            <a:tailEnd type="triangle" w="med" len="med"/>
          </a:ln>
        </p:spPr>
        <p:txBody>
          <a:bodyPr/>
          <a:lstStyle/>
          <a:p>
            <a:endParaRPr lang="en-US"/>
          </a:p>
        </p:txBody>
      </p:sp>
      <p:sp>
        <p:nvSpPr>
          <p:cNvPr id="24602" name="Freeform 50"/>
          <p:cNvSpPr>
            <a:spLocks/>
          </p:cNvSpPr>
          <p:nvPr/>
        </p:nvSpPr>
        <p:spPr bwMode="auto">
          <a:xfrm>
            <a:off x="4876800" y="2514600"/>
            <a:ext cx="990600" cy="3124200"/>
          </a:xfrm>
          <a:custGeom>
            <a:avLst/>
            <a:gdLst>
              <a:gd name="T0" fmla="*/ 0 w 624"/>
              <a:gd name="T1" fmla="*/ 0 h 1968"/>
              <a:gd name="T2" fmla="*/ 2147483647 w 624"/>
              <a:gd name="T3" fmla="*/ 2147483647 h 1968"/>
              <a:gd name="T4" fmla="*/ 2147483647 w 624"/>
              <a:gd name="T5" fmla="*/ 2147483647 h 1968"/>
              <a:gd name="T6" fmla="*/ 0 60000 65536"/>
              <a:gd name="T7" fmla="*/ 0 60000 65536"/>
              <a:gd name="T8" fmla="*/ 0 60000 65536"/>
              <a:gd name="T9" fmla="*/ 0 w 624"/>
              <a:gd name="T10" fmla="*/ 0 h 1968"/>
              <a:gd name="T11" fmla="*/ 624 w 624"/>
              <a:gd name="T12" fmla="*/ 1968 h 1968"/>
            </a:gdLst>
            <a:ahLst/>
            <a:cxnLst>
              <a:cxn ang="T6">
                <a:pos x="T0" y="T1"/>
              </a:cxn>
              <a:cxn ang="T7">
                <a:pos x="T2" y="T3"/>
              </a:cxn>
              <a:cxn ang="T8">
                <a:pos x="T4" y="T5"/>
              </a:cxn>
            </a:cxnLst>
            <a:rect l="T9" t="T10" r="T11" b="T12"/>
            <a:pathLst>
              <a:path w="624" h="1968">
                <a:moveTo>
                  <a:pt x="0" y="0"/>
                </a:moveTo>
                <a:cubicBezTo>
                  <a:pt x="264" y="220"/>
                  <a:pt x="528" y="440"/>
                  <a:pt x="576" y="768"/>
                </a:cubicBezTo>
                <a:cubicBezTo>
                  <a:pt x="624" y="1096"/>
                  <a:pt x="456" y="1532"/>
                  <a:pt x="288" y="1968"/>
                </a:cubicBezTo>
              </a:path>
            </a:pathLst>
          </a:custGeom>
          <a:noFill/>
          <a:ln w="9525">
            <a:solidFill>
              <a:schemeClr val="tx1"/>
            </a:solidFill>
            <a:prstDash val="dash"/>
            <a:round/>
            <a:headEnd/>
            <a:tailEnd type="triangle" w="med" len="med"/>
          </a:ln>
        </p:spPr>
        <p:txBody>
          <a:bodyPr/>
          <a:lstStyle/>
          <a:p>
            <a:endParaRPr lang="en-US"/>
          </a:p>
        </p:txBody>
      </p:sp>
      <p:sp>
        <p:nvSpPr>
          <p:cNvPr id="24603" name="Freeform 51"/>
          <p:cNvSpPr>
            <a:spLocks/>
          </p:cNvSpPr>
          <p:nvPr/>
        </p:nvSpPr>
        <p:spPr bwMode="auto">
          <a:xfrm>
            <a:off x="1828800" y="2362200"/>
            <a:ext cx="1295400" cy="2057400"/>
          </a:xfrm>
          <a:custGeom>
            <a:avLst/>
            <a:gdLst>
              <a:gd name="T0" fmla="*/ 2147483647 w 816"/>
              <a:gd name="T1" fmla="*/ 0 h 1296"/>
              <a:gd name="T2" fmla="*/ 0 w 816"/>
              <a:gd name="T3" fmla="*/ 2147483647 h 1296"/>
              <a:gd name="T4" fmla="*/ 2147483647 w 816"/>
              <a:gd name="T5" fmla="*/ 2147483647 h 1296"/>
              <a:gd name="T6" fmla="*/ 2147483647 w 816"/>
              <a:gd name="T7" fmla="*/ 2147483647 h 1296"/>
              <a:gd name="T8" fmla="*/ 0 60000 65536"/>
              <a:gd name="T9" fmla="*/ 0 60000 65536"/>
              <a:gd name="T10" fmla="*/ 0 60000 65536"/>
              <a:gd name="T11" fmla="*/ 0 60000 65536"/>
              <a:gd name="T12" fmla="*/ 0 w 816"/>
              <a:gd name="T13" fmla="*/ 0 h 1296"/>
              <a:gd name="T14" fmla="*/ 816 w 816"/>
              <a:gd name="T15" fmla="*/ 1296 h 1296"/>
            </a:gdLst>
            <a:ahLst/>
            <a:cxnLst>
              <a:cxn ang="T8">
                <a:pos x="T0" y="T1"/>
              </a:cxn>
              <a:cxn ang="T9">
                <a:pos x="T2" y="T3"/>
              </a:cxn>
              <a:cxn ang="T10">
                <a:pos x="T4" y="T5"/>
              </a:cxn>
              <a:cxn ang="T11">
                <a:pos x="T6" y="T7"/>
              </a:cxn>
            </a:cxnLst>
            <a:rect l="T12" t="T13" r="T14" b="T15"/>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a:solidFill>
              <a:schemeClr val="tx1"/>
            </a:solidFill>
            <a:prstDash val="dash"/>
            <a:round/>
            <a:headEnd/>
            <a:tailEnd type="triangle" w="med" len="med"/>
          </a:ln>
        </p:spPr>
        <p:txBody>
          <a:bodyPr/>
          <a:lstStyle/>
          <a:p>
            <a:endParaRPr lang="en-US"/>
          </a:p>
        </p:txBody>
      </p:sp>
      <p:grpSp>
        <p:nvGrpSpPr>
          <p:cNvPr id="24604" name="Group 52"/>
          <p:cNvGrpSpPr>
            <a:grpSpLocks/>
          </p:cNvGrpSpPr>
          <p:nvPr/>
        </p:nvGrpSpPr>
        <p:grpSpPr bwMode="auto">
          <a:xfrm>
            <a:off x="3178175" y="1362075"/>
            <a:ext cx="2578100" cy="1009650"/>
            <a:chOff x="1042" y="858"/>
            <a:chExt cx="1624" cy="636"/>
          </a:xfrm>
        </p:grpSpPr>
        <p:grpSp>
          <p:nvGrpSpPr>
            <p:cNvPr id="24605" name="Group 53"/>
            <p:cNvGrpSpPr>
              <a:grpSpLocks/>
            </p:cNvGrpSpPr>
            <p:nvPr/>
          </p:nvGrpSpPr>
          <p:grpSpPr bwMode="auto">
            <a:xfrm>
              <a:off x="1042" y="858"/>
              <a:ext cx="350" cy="630"/>
              <a:chOff x="2532" y="1542"/>
              <a:chExt cx="184" cy="332"/>
            </a:xfrm>
          </p:grpSpPr>
          <p:sp>
            <p:nvSpPr>
              <p:cNvPr id="24621" name="AutoShape 5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22" name="Line 5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3" name="Line 5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4" name="Line 5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5" name="Line 5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6" name="Line 5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6" name="Group 60"/>
            <p:cNvGrpSpPr>
              <a:grpSpLocks/>
            </p:cNvGrpSpPr>
            <p:nvPr/>
          </p:nvGrpSpPr>
          <p:grpSpPr bwMode="auto">
            <a:xfrm>
              <a:off x="1474" y="864"/>
              <a:ext cx="350" cy="630"/>
              <a:chOff x="2532" y="1542"/>
              <a:chExt cx="184" cy="332"/>
            </a:xfrm>
          </p:grpSpPr>
          <p:sp>
            <p:nvSpPr>
              <p:cNvPr id="24615" name="AutoShape 6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16" name="Line 6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7" name="Line 6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8" name="Line 6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9" name="Line 6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0" name="Line 6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7" name="Group 67"/>
            <p:cNvGrpSpPr>
              <a:grpSpLocks/>
            </p:cNvGrpSpPr>
            <p:nvPr/>
          </p:nvGrpSpPr>
          <p:grpSpPr bwMode="auto">
            <a:xfrm>
              <a:off x="1906" y="864"/>
              <a:ext cx="350" cy="630"/>
              <a:chOff x="2532" y="1542"/>
              <a:chExt cx="184" cy="332"/>
            </a:xfrm>
          </p:grpSpPr>
          <p:sp>
            <p:nvSpPr>
              <p:cNvPr id="24609" name="AutoShape 68"/>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10" name="Line 69"/>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1" name="Line 70"/>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2" name="Line 71"/>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3" name="Line 72"/>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4" name="Line 73"/>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4608" name="Text Box 74"/>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75" name="Text Box 17"/>
          <p:cNvSpPr txBox="1">
            <a:spLocks noChangeArrowheads="1"/>
          </p:cNvSpPr>
          <p:nvPr/>
        </p:nvSpPr>
        <p:spPr bwMode="auto">
          <a:xfrm>
            <a:off x="8320088" y="6500813"/>
            <a:ext cx="2271712" cy="336550"/>
          </a:xfrm>
          <a:prstGeom prst="rect">
            <a:avLst/>
          </a:prstGeom>
          <a:noFill/>
          <a:ln w="9525">
            <a:noFill/>
            <a:miter lim="800000"/>
            <a:headEnd/>
            <a:tailEnd/>
          </a:ln>
        </p:spPr>
        <p:txBody>
          <a:bodyPr wrap="none">
            <a:spAutoFit/>
          </a:bodyPr>
          <a:lstStyle/>
          <a:p>
            <a:pPr eaLnBrk="1" hangingPunct="1"/>
            <a:r>
              <a:rPr lang="en-US" sz="1600" dirty="0">
                <a:solidFill>
                  <a:schemeClr val="tx1">
                    <a:lumMod val="65000"/>
                    <a:lumOff val="35000"/>
                  </a:schemeClr>
                </a:solidFill>
              </a:rPr>
              <a:t>Slide credit: Josef </a:t>
            </a:r>
            <a:r>
              <a:rPr lang="en-US" sz="1600" dirty="0" err="1">
                <a:solidFill>
                  <a:schemeClr val="tx1">
                    <a:lumMod val="65000"/>
                    <a:lumOff val="35000"/>
                  </a:schemeClr>
                </a:solidFill>
              </a:rPr>
              <a:t>Sivic</a:t>
            </a:r>
            <a:endParaRPr lang="en-US" sz="1600" dirty="0">
              <a:solidFill>
                <a:schemeClr val="tx1">
                  <a:lumMod val="65000"/>
                  <a:lumOff val="35000"/>
                </a:schemeClr>
              </a:solidFill>
            </a:endParaRPr>
          </a:p>
        </p:txBody>
      </p:sp>
      <p:sp>
        <p:nvSpPr>
          <p:cNvPr id="2" name="TextBox 1"/>
          <p:cNvSpPr txBox="1"/>
          <p:nvPr/>
        </p:nvSpPr>
        <p:spPr>
          <a:xfrm>
            <a:off x="6096000" y="2667000"/>
            <a:ext cx="4114800" cy="1077218"/>
          </a:xfrm>
          <a:prstGeom prst="rect">
            <a:avLst/>
          </a:prstGeom>
          <a:noFill/>
        </p:spPr>
        <p:txBody>
          <a:bodyPr wrap="square" rtlCol="0">
            <a:spAutoFit/>
          </a:bodyPr>
          <a:lstStyle/>
          <a:p>
            <a:r>
              <a:rPr lang="en-US" sz="3200" dirty="0"/>
              <a:t>Extracted descriptors from the training set</a:t>
            </a:r>
          </a:p>
        </p:txBody>
      </p:sp>
    </p:spTree>
    <p:extLst>
      <p:ext uri="{BB962C8B-B14F-4D97-AF65-F5344CB8AC3E}">
        <p14:creationId xmlns:p14="http://schemas.microsoft.com/office/powerpoint/2010/main" val="249677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2514603" y="1362078"/>
            <a:ext cx="555625" cy="1000125"/>
            <a:chOff x="2532" y="1542"/>
            <a:chExt cx="184" cy="332"/>
          </a:xfrm>
        </p:grpSpPr>
        <p:sp>
          <p:nvSpPr>
            <p:cNvPr id="25687"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88"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9"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0"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1"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2"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5603" name="Line 9"/>
          <p:cNvSpPr>
            <a:spLocks noChangeShapeType="1"/>
          </p:cNvSpPr>
          <p:nvPr/>
        </p:nvSpPr>
        <p:spPr bwMode="auto">
          <a:xfrm flipV="1">
            <a:off x="2286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5604" name="Line 10"/>
          <p:cNvSpPr>
            <a:spLocks noChangeShapeType="1"/>
          </p:cNvSpPr>
          <p:nvPr/>
        </p:nvSpPr>
        <p:spPr bwMode="auto">
          <a:xfrm>
            <a:off x="2286000" y="62420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5605" name="Line 11"/>
          <p:cNvSpPr>
            <a:spLocks noChangeShapeType="1"/>
          </p:cNvSpPr>
          <p:nvPr/>
        </p:nvSpPr>
        <p:spPr bwMode="auto">
          <a:xfrm flipV="1">
            <a:off x="2286000" y="45640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5606" name="Oval 12"/>
          <p:cNvSpPr>
            <a:spLocks noChangeAspect="1" noChangeArrowheads="1"/>
          </p:cNvSpPr>
          <p:nvPr/>
        </p:nvSpPr>
        <p:spPr bwMode="auto">
          <a:xfrm>
            <a:off x="3236916"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7" name="Oval 13"/>
          <p:cNvSpPr>
            <a:spLocks noChangeAspect="1" noChangeArrowheads="1"/>
          </p:cNvSpPr>
          <p:nvPr/>
        </p:nvSpPr>
        <p:spPr bwMode="auto">
          <a:xfrm>
            <a:off x="3389316"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8" name="Oval 14"/>
          <p:cNvSpPr>
            <a:spLocks noChangeAspect="1" noChangeArrowheads="1"/>
          </p:cNvSpPr>
          <p:nvPr/>
        </p:nvSpPr>
        <p:spPr bwMode="auto">
          <a:xfrm>
            <a:off x="2895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9" name="Oval 15"/>
          <p:cNvSpPr>
            <a:spLocks noChangeAspect="1" noChangeArrowheads="1"/>
          </p:cNvSpPr>
          <p:nvPr/>
        </p:nvSpPr>
        <p:spPr bwMode="auto">
          <a:xfrm>
            <a:off x="3200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0" name="Oval 16"/>
          <p:cNvSpPr>
            <a:spLocks noChangeAspect="1" noChangeArrowheads="1"/>
          </p:cNvSpPr>
          <p:nvPr/>
        </p:nvSpPr>
        <p:spPr bwMode="auto">
          <a:xfrm>
            <a:off x="2971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1" name="Oval 17"/>
          <p:cNvSpPr>
            <a:spLocks noChangeAspect="1" noChangeArrowheads="1"/>
          </p:cNvSpPr>
          <p:nvPr/>
        </p:nvSpPr>
        <p:spPr bwMode="auto">
          <a:xfrm>
            <a:off x="4267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2" name="Oval 18"/>
          <p:cNvSpPr>
            <a:spLocks noChangeAspect="1" noChangeArrowheads="1"/>
          </p:cNvSpPr>
          <p:nvPr/>
        </p:nvSpPr>
        <p:spPr bwMode="auto">
          <a:xfrm>
            <a:off x="4191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3" name="Oval 19"/>
          <p:cNvSpPr>
            <a:spLocks noChangeAspect="1" noChangeArrowheads="1"/>
          </p:cNvSpPr>
          <p:nvPr/>
        </p:nvSpPr>
        <p:spPr bwMode="auto">
          <a:xfrm>
            <a:off x="3962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4" name="Oval 20"/>
          <p:cNvSpPr>
            <a:spLocks noChangeAspect="1" noChangeArrowheads="1"/>
          </p:cNvSpPr>
          <p:nvPr/>
        </p:nvSpPr>
        <p:spPr bwMode="auto">
          <a:xfrm>
            <a:off x="4267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5" name="Oval 21"/>
          <p:cNvSpPr>
            <a:spLocks noChangeAspect="1" noChangeArrowheads="1"/>
          </p:cNvSpPr>
          <p:nvPr/>
        </p:nvSpPr>
        <p:spPr bwMode="auto">
          <a:xfrm>
            <a:off x="3733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6" name="Oval 22"/>
          <p:cNvSpPr>
            <a:spLocks noChangeAspect="1" noChangeArrowheads="1"/>
          </p:cNvSpPr>
          <p:nvPr/>
        </p:nvSpPr>
        <p:spPr bwMode="auto">
          <a:xfrm>
            <a:off x="3048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7" name="Oval 23"/>
          <p:cNvSpPr>
            <a:spLocks noChangeAspect="1" noChangeArrowheads="1"/>
          </p:cNvSpPr>
          <p:nvPr/>
        </p:nvSpPr>
        <p:spPr bwMode="auto">
          <a:xfrm>
            <a:off x="5105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8" name="Oval 24"/>
          <p:cNvSpPr>
            <a:spLocks noChangeAspect="1" noChangeArrowheads="1"/>
          </p:cNvSpPr>
          <p:nvPr/>
        </p:nvSpPr>
        <p:spPr bwMode="auto">
          <a:xfrm>
            <a:off x="4953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9" name="Oval 25"/>
          <p:cNvSpPr>
            <a:spLocks noChangeAspect="1" noChangeArrowheads="1"/>
          </p:cNvSpPr>
          <p:nvPr/>
        </p:nvSpPr>
        <p:spPr bwMode="auto">
          <a:xfrm>
            <a:off x="4724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5620" name="Group 26"/>
          <p:cNvGrpSpPr>
            <a:grpSpLocks/>
          </p:cNvGrpSpPr>
          <p:nvPr/>
        </p:nvGrpSpPr>
        <p:grpSpPr bwMode="auto">
          <a:xfrm>
            <a:off x="3178178" y="1362078"/>
            <a:ext cx="555625" cy="1000125"/>
            <a:chOff x="2532" y="1542"/>
            <a:chExt cx="184" cy="332"/>
          </a:xfrm>
        </p:grpSpPr>
        <p:sp>
          <p:nvSpPr>
            <p:cNvPr id="25681"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82"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3"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4"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5"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6"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21" name="Group 33"/>
          <p:cNvGrpSpPr>
            <a:grpSpLocks/>
          </p:cNvGrpSpPr>
          <p:nvPr/>
        </p:nvGrpSpPr>
        <p:grpSpPr bwMode="auto">
          <a:xfrm>
            <a:off x="3863978" y="1371603"/>
            <a:ext cx="555625" cy="1000125"/>
            <a:chOff x="2532" y="1542"/>
            <a:chExt cx="184" cy="332"/>
          </a:xfrm>
        </p:grpSpPr>
        <p:sp>
          <p:nvSpPr>
            <p:cNvPr id="25675"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76"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7"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8"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9"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0"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22" name="Group 40"/>
          <p:cNvGrpSpPr>
            <a:grpSpLocks/>
          </p:cNvGrpSpPr>
          <p:nvPr/>
        </p:nvGrpSpPr>
        <p:grpSpPr bwMode="auto">
          <a:xfrm>
            <a:off x="4549778" y="1371603"/>
            <a:ext cx="555625" cy="1000125"/>
            <a:chOff x="2532" y="1542"/>
            <a:chExt cx="184" cy="332"/>
          </a:xfrm>
        </p:grpSpPr>
        <p:sp>
          <p:nvSpPr>
            <p:cNvPr id="25669"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70"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1"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2"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3"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4"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883759" name="Line 47"/>
          <p:cNvSpPr>
            <a:spLocks noChangeShapeType="1"/>
          </p:cNvSpPr>
          <p:nvPr/>
        </p:nvSpPr>
        <p:spPr bwMode="auto">
          <a:xfrm flipV="1">
            <a:off x="6705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883760" name="Line 48"/>
          <p:cNvSpPr>
            <a:spLocks noChangeShapeType="1"/>
          </p:cNvSpPr>
          <p:nvPr/>
        </p:nvSpPr>
        <p:spPr bwMode="auto">
          <a:xfrm>
            <a:off x="6705600" y="41846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883761" name="Line 49"/>
          <p:cNvSpPr>
            <a:spLocks noChangeShapeType="1"/>
          </p:cNvSpPr>
          <p:nvPr/>
        </p:nvSpPr>
        <p:spPr bwMode="auto">
          <a:xfrm flipV="1">
            <a:off x="6705600" y="25066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883762" name="Oval 50"/>
          <p:cNvSpPr>
            <a:spLocks noChangeAspect="1" noChangeArrowheads="1"/>
          </p:cNvSpPr>
          <p:nvPr/>
        </p:nvSpPr>
        <p:spPr bwMode="auto">
          <a:xfrm>
            <a:off x="7656516" y="2740025"/>
            <a:ext cx="173037" cy="158750"/>
          </a:xfrm>
          <a:prstGeom prst="ellipse">
            <a:avLst/>
          </a:prstGeom>
          <a:solidFill>
            <a:srgbClr val="FF0000"/>
          </a:solidFill>
          <a:ln w="19050">
            <a:noFill/>
            <a:round/>
            <a:headEnd/>
            <a:tailEnd/>
          </a:ln>
        </p:spPr>
        <p:txBody>
          <a:bodyPr wrap="none" anchor="ctr"/>
          <a:lstStyle/>
          <a:p>
            <a:endParaRPr lang="en-US"/>
          </a:p>
        </p:txBody>
      </p:sp>
      <p:sp>
        <p:nvSpPr>
          <p:cNvPr id="883763" name="Oval 51"/>
          <p:cNvSpPr>
            <a:spLocks noChangeAspect="1" noChangeArrowheads="1"/>
          </p:cNvSpPr>
          <p:nvPr/>
        </p:nvSpPr>
        <p:spPr bwMode="auto">
          <a:xfrm>
            <a:off x="7808916" y="2892425"/>
            <a:ext cx="173037" cy="158750"/>
          </a:xfrm>
          <a:prstGeom prst="ellipse">
            <a:avLst/>
          </a:prstGeom>
          <a:solidFill>
            <a:srgbClr val="FF0000"/>
          </a:solidFill>
          <a:ln w="19050">
            <a:noFill/>
            <a:round/>
            <a:headEnd/>
            <a:tailEnd/>
          </a:ln>
        </p:spPr>
        <p:txBody>
          <a:bodyPr wrap="none" anchor="ctr"/>
          <a:lstStyle/>
          <a:p>
            <a:endParaRPr lang="en-US"/>
          </a:p>
        </p:txBody>
      </p:sp>
      <p:sp>
        <p:nvSpPr>
          <p:cNvPr id="883764" name="Oval 52"/>
          <p:cNvSpPr>
            <a:spLocks noChangeAspect="1" noChangeArrowheads="1"/>
          </p:cNvSpPr>
          <p:nvPr/>
        </p:nvSpPr>
        <p:spPr bwMode="auto">
          <a:xfrm>
            <a:off x="7315200" y="2743200"/>
            <a:ext cx="173038" cy="158750"/>
          </a:xfrm>
          <a:prstGeom prst="ellipse">
            <a:avLst/>
          </a:prstGeom>
          <a:solidFill>
            <a:srgbClr val="FF0000"/>
          </a:solidFill>
          <a:ln w="19050">
            <a:noFill/>
            <a:round/>
            <a:headEnd/>
            <a:tailEnd/>
          </a:ln>
        </p:spPr>
        <p:txBody>
          <a:bodyPr wrap="none" anchor="ctr"/>
          <a:lstStyle/>
          <a:p>
            <a:endParaRPr lang="en-US"/>
          </a:p>
        </p:txBody>
      </p:sp>
      <p:sp>
        <p:nvSpPr>
          <p:cNvPr id="883765" name="Oval 53"/>
          <p:cNvSpPr>
            <a:spLocks noChangeAspect="1" noChangeArrowheads="1"/>
          </p:cNvSpPr>
          <p:nvPr/>
        </p:nvSpPr>
        <p:spPr bwMode="auto">
          <a:xfrm>
            <a:off x="7620000" y="3124200"/>
            <a:ext cx="173038" cy="158750"/>
          </a:xfrm>
          <a:prstGeom prst="ellipse">
            <a:avLst/>
          </a:prstGeom>
          <a:solidFill>
            <a:srgbClr val="FF0000"/>
          </a:solidFill>
          <a:ln w="19050">
            <a:noFill/>
            <a:round/>
            <a:headEnd/>
            <a:tailEnd/>
          </a:ln>
        </p:spPr>
        <p:txBody>
          <a:bodyPr wrap="none" anchor="ctr"/>
          <a:lstStyle/>
          <a:p>
            <a:endParaRPr lang="en-US"/>
          </a:p>
        </p:txBody>
      </p:sp>
      <p:sp>
        <p:nvSpPr>
          <p:cNvPr id="883766" name="Oval 54"/>
          <p:cNvSpPr>
            <a:spLocks noChangeAspect="1" noChangeArrowheads="1"/>
          </p:cNvSpPr>
          <p:nvPr/>
        </p:nvSpPr>
        <p:spPr bwMode="auto">
          <a:xfrm>
            <a:off x="7391400" y="3048000"/>
            <a:ext cx="173038" cy="158750"/>
          </a:xfrm>
          <a:prstGeom prst="ellipse">
            <a:avLst/>
          </a:prstGeom>
          <a:solidFill>
            <a:srgbClr val="FF0000"/>
          </a:solidFill>
          <a:ln w="19050">
            <a:noFill/>
            <a:round/>
            <a:headEnd/>
            <a:tailEnd/>
          </a:ln>
        </p:spPr>
        <p:txBody>
          <a:bodyPr wrap="none" anchor="ctr"/>
          <a:lstStyle/>
          <a:p>
            <a:endParaRPr lang="en-US"/>
          </a:p>
        </p:txBody>
      </p:sp>
      <p:sp>
        <p:nvSpPr>
          <p:cNvPr id="883767" name="Oval 55"/>
          <p:cNvSpPr>
            <a:spLocks noChangeAspect="1" noChangeArrowheads="1"/>
          </p:cNvSpPr>
          <p:nvPr/>
        </p:nvSpPr>
        <p:spPr bwMode="auto">
          <a:xfrm>
            <a:off x="8686800" y="1676400"/>
            <a:ext cx="173038" cy="158750"/>
          </a:xfrm>
          <a:prstGeom prst="ellipse">
            <a:avLst/>
          </a:prstGeom>
          <a:solidFill>
            <a:srgbClr val="008000"/>
          </a:solidFill>
          <a:ln w="19050">
            <a:noFill/>
            <a:round/>
            <a:headEnd/>
            <a:tailEnd/>
          </a:ln>
        </p:spPr>
        <p:txBody>
          <a:bodyPr wrap="none" anchor="ctr"/>
          <a:lstStyle/>
          <a:p>
            <a:endParaRPr lang="en-US"/>
          </a:p>
        </p:txBody>
      </p:sp>
      <p:sp>
        <p:nvSpPr>
          <p:cNvPr id="883768" name="Oval 56"/>
          <p:cNvSpPr>
            <a:spLocks noChangeAspect="1" noChangeArrowheads="1"/>
          </p:cNvSpPr>
          <p:nvPr/>
        </p:nvSpPr>
        <p:spPr bwMode="auto">
          <a:xfrm>
            <a:off x="8610600" y="2286000"/>
            <a:ext cx="173038" cy="158750"/>
          </a:xfrm>
          <a:prstGeom prst="ellipse">
            <a:avLst/>
          </a:prstGeom>
          <a:solidFill>
            <a:srgbClr val="008000"/>
          </a:solidFill>
          <a:ln w="19050">
            <a:noFill/>
            <a:round/>
            <a:headEnd/>
            <a:tailEnd/>
          </a:ln>
        </p:spPr>
        <p:txBody>
          <a:bodyPr wrap="none" anchor="ctr"/>
          <a:lstStyle/>
          <a:p>
            <a:endParaRPr lang="en-US"/>
          </a:p>
        </p:txBody>
      </p:sp>
      <p:sp>
        <p:nvSpPr>
          <p:cNvPr id="883769" name="Oval 57"/>
          <p:cNvSpPr>
            <a:spLocks noChangeAspect="1" noChangeArrowheads="1"/>
          </p:cNvSpPr>
          <p:nvPr/>
        </p:nvSpPr>
        <p:spPr bwMode="auto">
          <a:xfrm>
            <a:off x="83820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883770" name="Oval 58"/>
          <p:cNvSpPr>
            <a:spLocks noChangeAspect="1" noChangeArrowheads="1"/>
          </p:cNvSpPr>
          <p:nvPr/>
        </p:nvSpPr>
        <p:spPr bwMode="auto">
          <a:xfrm>
            <a:off x="86868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883771" name="Oval 59"/>
          <p:cNvSpPr>
            <a:spLocks noChangeAspect="1" noChangeArrowheads="1"/>
          </p:cNvSpPr>
          <p:nvPr/>
        </p:nvSpPr>
        <p:spPr bwMode="auto">
          <a:xfrm>
            <a:off x="8153400" y="2743200"/>
            <a:ext cx="173038" cy="158750"/>
          </a:xfrm>
          <a:prstGeom prst="ellipse">
            <a:avLst/>
          </a:prstGeom>
          <a:solidFill>
            <a:srgbClr val="FF0000"/>
          </a:solidFill>
          <a:ln w="19050">
            <a:noFill/>
            <a:round/>
            <a:headEnd/>
            <a:tailEnd/>
          </a:ln>
        </p:spPr>
        <p:txBody>
          <a:bodyPr wrap="none" anchor="ctr"/>
          <a:lstStyle/>
          <a:p>
            <a:endParaRPr lang="en-US"/>
          </a:p>
        </p:txBody>
      </p:sp>
      <p:sp>
        <p:nvSpPr>
          <p:cNvPr id="883772" name="Oval 60"/>
          <p:cNvSpPr>
            <a:spLocks noChangeAspect="1" noChangeArrowheads="1"/>
          </p:cNvSpPr>
          <p:nvPr/>
        </p:nvSpPr>
        <p:spPr bwMode="auto">
          <a:xfrm>
            <a:off x="7467600" y="2438400"/>
            <a:ext cx="173038" cy="158750"/>
          </a:xfrm>
          <a:prstGeom prst="ellipse">
            <a:avLst/>
          </a:prstGeom>
          <a:solidFill>
            <a:srgbClr val="FF0000"/>
          </a:solidFill>
          <a:ln w="19050">
            <a:noFill/>
            <a:round/>
            <a:headEnd/>
            <a:tailEnd/>
          </a:ln>
        </p:spPr>
        <p:txBody>
          <a:bodyPr wrap="none" anchor="ctr"/>
          <a:lstStyle/>
          <a:p>
            <a:endParaRPr lang="en-US"/>
          </a:p>
        </p:txBody>
      </p:sp>
      <p:sp>
        <p:nvSpPr>
          <p:cNvPr id="883773" name="Oval 61"/>
          <p:cNvSpPr>
            <a:spLocks noChangeAspect="1" noChangeArrowheads="1"/>
          </p:cNvSpPr>
          <p:nvPr/>
        </p:nvSpPr>
        <p:spPr bwMode="auto">
          <a:xfrm>
            <a:off x="9525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4" name="Oval 62"/>
          <p:cNvSpPr>
            <a:spLocks noChangeAspect="1" noChangeArrowheads="1"/>
          </p:cNvSpPr>
          <p:nvPr/>
        </p:nvSpPr>
        <p:spPr bwMode="auto">
          <a:xfrm>
            <a:off x="9372600" y="3429000"/>
            <a:ext cx="173038" cy="158750"/>
          </a:xfrm>
          <a:prstGeom prst="ellipse">
            <a:avLst/>
          </a:prstGeom>
          <a:solidFill>
            <a:srgbClr val="00FFFF"/>
          </a:solidFill>
          <a:ln w="19050">
            <a:noFill/>
            <a:round/>
            <a:headEnd/>
            <a:tailEnd/>
          </a:ln>
        </p:spPr>
        <p:txBody>
          <a:bodyPr wrap="none" anchor="ctr"/>
          <a:lstStyle/>
          <a:p>
            <a:endParaRPr lang="en-US"/>
          </a:p>
        </p:txBody>
      </p:sp>
      <p:sp>
        <p:nvSpPr>
          <p:cNvPr id="883775" name="Oval 63"/>
          <p:cNvSpPr>
            <a:spLocks noChangeAspect="1" noChangeArrowheads="1"/>
          </p:cNvSpPr>
          <p:nvPr/>
        </p:nvSpPr>
        <p:spPr bwMode="auto">
          <a:xfrm>
            <a:off x="9144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6" name="Rectangle 64"/>
          <p:cNvSpPr>
            <a:spLocks noGrp="1" noChangeArrowheads="1"/>
          </p:cNvSpPr>
          <p:nvPr>
            <p:ph type="title"/>
          </p:nvPr>
        </p:nvSpPr>
        <p:spPr/>
        <p:txBody>
          <a:bodyPr/>
          <a:lstStyle/>
          <a:p>
            <a:pPr eaLnBrk="1" hangingPunct="1">
              <a:defRPr/>
            </a:pPr>
            <a:r>
              <a:rPr lang="en-US" sz="4000" dirty="0">
                <a:effectLst>
                  <a:outerShdw blurRad="38100" dist="38100" dir="2700000" algn="tl">
                    <a:srgbClr val="FFFFFF"/>
                  </a:outerShdw>
                </a:effectLst>
              </a:rPr>
              <a:t>2. Learning the visual vocabulary</a:t>
            </a:r>
          </a:p>
        </p:txBody>
      </p:sp>
      <p:sp>
        <p:nvSpPr>
          <p:cNvPr id="883777" name="Line 65"/>
          <p:cNvSpPr>
            <a:spLocks noChangeShapeType="1"/>
          </p:cNvSpPr>
          <p:nvPr/>
        </p:nvSpPr>
        <p:spPr bwMode="auto">
          <a:xfrm>
            <a:off x="6324600" y="5638800"/>
            <a:ext cx="2057400" cy="0"/>
          </a:xfrm>
          <a:prstGeom prst="line">
            <a:avLst/>
          </a:prstGeom>
          <a:noFill/>
          <a:ln w="152400">
            <a:solidFill>
              <a:srgbClr val="FF9900"/>
            </a:solidFill>
            <a:round/>
            <a:headEnd/>
            <a:tailEnd/>
          </a:ln>
        </p:spPr>
        <p:txBody>
          <a:bodyPr/>
          <a:lstStyle/>
          <a:p>
            <a:endParaRPr lang="en-US"/>
          </a:p>
        </p:txBody>
      </p:sp>
      <p:sp>
        <p:nvSpPr>
          <p:cNvPr id="883778" name="Line 66"/>
          <p:cNvSpPr>
            <a:spLocks noChangeShapeType="1"/>
          </p:cNvSpPr>
          <p:nvPr/>
        </p:nvSpPr>
        <p:spPr bwMode="auto">
          <a:xfrm flipV="1">
            <a:off x="8686800" y="4419600"/>
            <a:ext cx="0" cy="1219200"/>
          </a:xfrm>
          <a:prstGeom prst="line">
            <a:avLst/>
          </a:prstGeom>
          <a:noFill/>
          <a:ln w="152400">
            <a:solidFill>
              <a:srgbClr val="FF9900"/>
            </a:solidFill>
            <a:round/>
            <a:headEnd/>
            <a:tailEnd type="triangle" w="med" len="med"/>
          </a:ln>
        </p:spPr>
        <p:txBody>
          <a:bodyPr/>
          <a:lstStyle/>
          <a:p>
            <a:endParaRPr lang="en-US"/>
          </a:p>
        </p:txBody>
      </p:sp>
      <p:sp>
        <p:nvSpPr>
          <p:cNvPr id="883779" name="Text Box 67"/>
          <p:cNvSpPr txBox="1">
            <a:spLocks noChangeArrowheads="1"/>
          </p:cNvSpPr>
          <p:nvPr/>
        </p:nvSpPr>
        <p:spPr bwMode="auto">
          <a:xfrm>
            <a:off x="7927975" y="5337178"/>
            <a:ext cx="1570262"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Clustering</a:t>
            </a:r>
          </a:p>
        </p:txBody>
      </p:sp>
      <p:grpSp>
        <p:nvGrpSpPr>
          <p:cNvPr id="25644" name="Group 68"/>
          <p:cNvGrpSpPr>
            <a:grpSpLocks/>
          </p:cNvGrpSpPr>
          <p:nvPr/>
        </p:nvGrpSpPr>
        <p:grpSpPr bwMode="auto">
          <a:xfrm>
            <a:off x="3178175" y="1362075"/>
            <a:ext cx="2578100" cy="1009650"/>
            <a:chOff x="1042" y="858"/>
            <a:chExt cx="1624" cy="636"/>
          </a:xfrm>
        </p:grpSpPr>
        <p:grpSp>
          <p:nvGrpSpPr>
            <p:cNvPr id="25647" name="Group 69"/>
            <p:cNvGrpSpPr>
              <a:grpSpLocks/>
            </p:cNvGrpSpPr>
            <p:nvPr/>
          </p:nvGrpSpPr>
          <p:grpSpPr bwMode="auto">
            <a:xfrm>
              <a:off x="1042" y="858"/>
              <a:ext cx="350" cy="630"/>
              <a:chOff x="2532" y="1542"/>
              <a:chExt cx="184" cy="332"/>
            </a:xfrm>
          </p:grpSpPr>
          <p:sp>
            <p:nvSpPr>
              <p:cNvPr id="25663"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64" name="Line 71"/>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5" name="Line 72"/>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6" name="Line 73"/>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7" name="Line 74"/>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8" name="Line 75"/>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48" name="Group 76"/>
            <p:cNvGrpSpPr>
              <a:grpSpLocks/>
            </p:cNvGrpSpPr>
            <p:nvPr/>
          </p:nvGrpSpPr>
          <p:grpSpPr bwMode="auto">
            <a:xfrm>
              <a:off x="1474" y="864"/>
              <a:ext cx="350" cy="630"/>
              <a:chOff x="2532" y="1542"/>
              <a:chExt cx="184" cy="332"/>
            </a:xfrm>
          </p:grpSpPr>
          <p:sp>
            <p:nvSpPr>
              <p:cNvPr id="25657"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58" name="Line 7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9" name="Line 7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0" name="Line 8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1" name="Line 8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2" name="Line 8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49" name="Group 83"/>
            <p:cNvGrpSpPr>
              <a:grpSpLocks/>
            </p:cNvGrpSpPr>
            <p:nvPr/>
          </p:nvGrpSpPr>
          <p:grpSpPr bwMode="auto">
            <a:xfrm>
              <a:off x="1906" y="864"/>
              <a:ext cx="350" cy="630"/>
              <a:chOff x="2532" y="1542"/>
              <a:chExt cx="184" cy="332"/>
            </a:xfrm>
          </p:grpSpPr>
          <p:sp>
            <p:nvSpPr>
              <p:cNvPr id="25651"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52" name="Line 8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3" name="Line 8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4" name="Line 8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5" name="Line 8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6" name="Line 8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5650" name="Text Box 90"/>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25645" name="Line 91"/>
          <p:cNvSpPr>
            <a:spLocks noChangeShapeType="1"/>
          </p:cNvSpPr>
          <p:nvPr/>
        </p:nvSpPr>
        <p:spPr bwMode="auto">
          <a:xfrm>
            <a:off x="3810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93" name="Text Box 17">
            <a:extLst>
              <a:ext uri="{FF2B5EF4-FFF2-40B4-BE49-F238E27FC236}">
                <a16:creationId xmlns:a16="http://schemas.microsoft.com/office/drawing/2014/main" id="{15EF5DBB-7D67-574E-BDCD-B08C95D011FB}"/>
              </a:ext>
            </a:extLst>
          </p:cNvPr>
          <p:cNvSpPr txBox="1">
            <a:spLocks noChangeArrowheads="1"/>
          </p:cNvSpPr>
          <p:nvPr/>
        </p:nvSpPr>
        <p:spPr bwMode="auto">
          <a:xfrm>
            <a:off x="8320088" y="6500813"/>
            <a:ext cx="2271712" cy="336550"/>
          </a:xfrm>
          <a:prstGeom prst="rect">
            <a:avLst/>
          </a:prstGeom>
          <a:noFill/>
          <a:ln w="9525">
            <a:noFill/>
            <a:miter lim="800000"/>
            <a:headEnd/>
            <a:tailEnd/>
          </a:ln>
        </p:spPr>
        <p:txBody>
          <a:bodyPr wrap="none">
            <a:spAutoFit/>
          </a:bodyPr>
          <a:lstStyle/>
          <a:p>
            <a:pPr eaLnBrk="1" hangingPunct="1"/>
            <a:r>
              <a:rPr lang="en-US" sz="1600" dirty="0">
                <a:solidFill>
                  <a:schemeClr val="tx1">
                    <a:lumMod val="65000"/>
                    <a:lumOff val="35000"/>
                  </a:schemeClr>
                </a:solidFill>
              </a:rPr>
              <a:t>Slide credit: Josef </a:t>
            </a:r>
            <a:r>
              <a:rPr lang="en-US" sz="1600" dirty="0" err="1">
                <a:solidFill>
                  <a:schemeClr val="tx1">
                    <a:lumMod val="65000"/>
                    <a:lumOff val="35000"/>
                  </a:schemeClr>
                </a:solidFill>
              </a:rPr>
              <a:t>Sivic</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5413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3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37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37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37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37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37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37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37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37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37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37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37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37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37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37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37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37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37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3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59" grpId="0" animBg="1"/>
      <p:bldP spid="883760" grpId="0" animBg="1"/>
      <p:bldP spid="883761" grpId="0" animBg="1"/>
      <p:bldP spid="883762" grpId="0" animBg="1"/>
      <p:bldP spid="883763" grpId="0" animBg="1"/>
      <p:bldP spid="883764" grpId="0" animBg="1"/>
      <p:bldP spid="883765" grpId="0" animBg="1"/>
      <p:bldP spid="883766" grpId="0" animBg="1"/>
      <p:bldP spid="883767" grpId="0" animBg="1"/>
      <p:bldP spid="883768" grpId="0" animBg="1"/>
      <p:bldP spid="883769" grpId="0" animBg="1"/>
      <p:bldP spid="883770" grpId="0" animBg="1"/>
      <p:bldP spid="883771" grpId="0" animBg="1"/>
      <p:bldP spid="883772" grpId="0" animBg="1"/>
      <p:bldP spid="883773" grpId="0" animBg="1"/>
      <p:bldP spid="883774" grpId="0" animBg="1"/>
      <p:bldP spid="883775" grpId="0" animBg="1"/>
      <p:bldP spid="883777" grpId="0" animBg="1"/>
      <p:bldP spid="883778" grpId="0" animBg="1"/>
      <p:bldP spid="8837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Introduction to recognition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sp>
        <p:nvSpPr>
          <p:cNvPr id="6149" name="Text Box 6"/>
          <p:cNvSpPr txBox="1">
            <a:spLocks noChangeArrowheads="1"/>
          </p:cNvSpPr>
          <p:nvPr/>
        </p:nvSpPr>
        <p:spPr bwMode="auto">
          <a:xfrm>
            <a:off x="9677400" y="5943600"/>
            <a:ext cx="914400" cy="738664"/>
          </a:xfrm>
          <a:prstGeom prst="rect">
            <a:avLst/>
          </a:prstGeom>
          <a:noFill/>
          <a:ln w="9525">
            <a:noFill/>
            <a:miter lim="800000"/>
            <a:headEnd/>
            <a:tailEnd/>
          </a:ln>
        </p:spPr>
        <p:txBody>
          <a:bodyPr wrap="square">
            <a:spAutoFit/>
          </a:bodyPr>
          <a:lstStyle/>
          <a:p>
            <a:r>
              <a:rPr lang="en-US" sz="1400" dirty="0"/>
              <a:t>Source: </a:t>
            </a:r>
            <a:r>
              <a:rPr lang="en-US" sz="1400" dirty="0">
                <a:hlinkClick r:id="rId3"/>
              </a:rPr>
              <a:t>Charley Harper</a:t>
            </a:r>
            <a:endParaRPr lang="en-US" sz="1400" dirty="0"/>
          </a:p>
        </p:txBody>
      </p:sp>
      <p:pic>
        <p:nvPicPr>
          <p:cNvPr id="2" name="Picture 1"/>
          <p:cNvPicPr>
            <a:picLocks noChangeAspect="1"/>
          </p:cNvPicPr>
          <p:nvPr/>
        </p:nvPicPr>
        <p:blipFill>
          <a:blip r:embed="rId4"/>
          <a:stretch>
            <a:fillRect/>
          </a:stretch>
        </p:blipFill>
        <p:spPr>
          <a:xfrm>
            <a:off x="2667000" y="914400"/>
            <a:ext cx="6867198" cy="5926392"/>
          </a:xfrm>
          <a:prstGeom prst="rect">
            <a:avLst/>
          </a:prstGeom>
        </p:spPr>
      </p:pic>
    </p:spTree>
    <p:extLst>
      <p:ext uri="{BB962C8B-B14F-4D97-AF65-F5344CB8AC3E}">
        <p14:creationId xmlns:p14="http://schemas.microsoft.com/office/powerpoint/2010/main" val="2974642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2514603" y="1362078"/>
            <a:ext cx="555625" cy="1000125"/>
            <a:chOff x="2532" y="1542"/>
            <a:chExt cx="184" cy="332"/>
          </a:xfrm>
        </p:grpSpPr>
        <p:sp>
          <p:nvSpPr>
            <p:cNvPr id="26701"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702"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3"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4"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5"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6"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27" name="Line 9"/>
          <p:cNvSpPr>
            <a:spLocks noChangeShapeType="1"/>
          </p:cNvSpPr>
          <p:nvPr/>
        </p:nvSpPr>
        <p:spPr bwMode="auto">
          <a:xfrm flipV="1">
            <a:off x="2286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6628" name="Line 10"/>
          <p:cNvSpPr>
            <a:spLocks noChangeShapeType="1"/>
          </p:cNvSpPr>
          <p:nvPr/>
        </p:nvSpPr>
        <p:spPr bwMode="auto">
          <a:xfrm>
            <a:off x="2286000" y="62420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29" name="Line 11"/>
          <p:cNvSpPr>
            <a:spLocks noChangeShapeType="1"/>
          </p:cNvSpPr>
          <p:nvPr/>
        </p:nvSpPr>
        <p:spPr bwMode="auto">
          <a:xfrm flipV="1">
            <a:off x="2286000" y="45640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30" name="Oval 12"/>
          <p:cNvSpPr>
            <a:spLocks noChangeAspect="1" noChangeArrowheads="1"/>
          </p:cNvSpPr>
          <p:nvPr/>
        </p:nvSpPr>
        <p:spPr bwMode="auto">
          <a:xfrm>
            <a:off x="3236916"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1" name="Oval 13"/>
          <p:cNvSpPr>
            <a:spLocks noChangeAspect="1" noChangeArrowheads="1"/>
          </p:cNvSpPr>
          <p:nvPr/>
        </p:nvSpPr>
        <p:spPr bwMode="auto">
          <a:xfrm>
            <a:off x="3389316"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2" name="Oval 14"/>
          <p:cNvSpPr>
            <a:spLocks noChangeAspect="1" noChangeArrowheads="1"/>
          </p:cNvSpPr>
          <p:nvPr/>
        </p:nvSpPr>
        <p:spPr bwMode="auto">
          <a:xfrm>
            <a:off x="2895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3" name="Oval 15"/>
          <p:cNvSpPr>
            <a:spLocks noChangeAspect="1" noChangeArrowheads="1"/>
          </p:cNvSpPr>
          <p:nvPr/>
        </p:nvSpPr>
        <p:spPr bwMode="auto">
          <a:xfrm>
            <a:off x="3200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4" name="Oval 16"/>
          <p:cNvSpPr>
            <a:spLocks noChangeAspect="1" noChangeArrowheads="1"/>
          </p:cNvSpPr>
          <p:nvPr/>
        </p:nvSpPr>
        <p:spPr bwMode="auto">
          <a:xfrm>
            <a:off x="2971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5" name="Oval 17"/>
          <p:cNvSpPr>
            <a:spLocks noChangeAspect="1" noChangeArrowheads="1"/>
          </p:cNvSpPr>
          <p:nvPr/>
        </p:nvSpPr>
        <p:spPr bwMode="auto">
          <a:xfrm>
            <a:off x="4267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6" name="Oval 18"/>
          <p:cNvSpPr>
            <a:spLocks noChangeAspect="1" noChangeArrowheads="1"/>
          </p:cNvSpPr>
          <p:nvPr/>
        </p:nvSpPr>
        <p:spPr bwMode="auto">
          <a:xfrm>
            <a:off x="4191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7" name="Oval 19"/>
          <p:cNvSpPr>
            <a:spLocks noChangeAspect="1" noChangeArrowheads="1"/>
          </p:cNvSpPr>
          <p:nvPr/>
        </p:nvSpPr>
        <p:spPr bwMode="auto">
          <a:xfrm>
            <a:off x="3962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8" name="Oval 20"/>
          <p:cNvSpPr>
            <a:spLocks noChangeAspect="1" noChangeArrowheads="1"/>
          </p:cNvSpPr>
          <p:nvPr/>
        </p:nvSpPr>
        <p:spPr bwMode="auto">
          <a:xfrm>
            <a:off x="4267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9" name="Oval 21"/>
          <p:cNvSpPr>
            <a:spLocks noChangeAspect="1" noChangeArrowheads="1"/>
          </p:cNvSpPr>
          <p:nvPr/>
        </p:nvSpPr>
        <p:spPr bwMode="auto">
          <a:xfrm>
            <a:off x="3733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0" name="Oval 22"/>
          <p:cNvSpPr>
            <a:spLocks noChangeAspect="1" noChangeArrowheads="1"/>
          </p:cNvSpPr>
          <p:nvPr/>
        </p:nvSpPr>
        <p:spPr bwMode="auto">
          <a:xfrm>
            <a:off x="3048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1" name="Oval 23"/>
          <p:cNvSpPr>
            <a:spLocks noChangeAspect="1" noChangeArrowheads="1"/>
          </p:cNvSpPr>
          <p:nvPr/>
        </p:nvSpPr>
        <p:spPr bwMode="auto">
          <a:xfrm>
            <a:off x="5105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2" name="Oval 24"/>
          <p:cNvSpPr>
            <a:spLocks noChangeAspect="1" noChangeArrowheads="1"/>
          </p:cNvSpPr>
          <p:nvPr/>
        </p:nvSpPr>
        <p:spPr bwMode="auto">
          <a:xfrm>
            <a:off x="4953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3" name="Oval 25"/>
          <p:cNvSpPr>
            <a:spLocks noChangeAspect="1" noChangeArrowheads="1"/>
          </p:cNvSpPr>
          <p:nvPr/>
        </p:nvSpPr>
        <p:spPr bwMode="auto">
          <a:xfrm>
            <a:off x="4724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6644" name="Group 26"/>
          <p:cNvGrpSpPr>
            <a:grpSpLocks/>
          </p:cNvGrpSpPr>
          <p:nvPr/>
        </p:nvGrpSpPr>
        <p:grpSpPr bwMode="auto">
          <a:xfrm>
            <a:off x="3178178" y="1362078"/>
            <a:ext cx="555625" cy="1000125"/>
            <a:chOff x="2532" y="1542"/>
            <a:chExt cx="184" cy="332"/>
          </a:xfrm>
        </p:grpSpPr>
        <p:sp>
          <p:nvSpPr>
            <p:cNvPr id="26695"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6"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7"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8"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9"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0"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5" name="Group 33"/>
          <p:cNvGrpSpPr>
            <a:grpSpLocks/>
          </p:cNvGrpSpPr>
          <p:nvPr/>
        </p:nvGrpSpPr>
        <p:grpSpPr bwMode="auto">
          <a:xfrm>
            <a:off x="3863978" y="1371603"/>
            <a:ext cx="555625" cy="1000125"/>
            <a:chOff x="2532" y="1542"/>
            <a:chExt cx="184" cy="332"/>
          </a:xfrm>
        </p:grpSpPr>
        <p:sp>
          <p:nvSpPr>
            <p:cNvPr id="26689"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0"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1"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2"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3"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4"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6" name="Group 40"/>
          <p:cNvGrpSpPr>
            <a:grpSpLocks/>
          </p:cNvGrpSpPr>
          <p:nvPr/>
        </p:nvGrpSpPr>
        <p:grpSpPr bwMode="auto">
          <a:xfrm>
            <a:off x="4549778" y="1371603"/>
            <a:ext cx="555625" cy="1000125"/>
            <a:chOff x="2532" y="1542"/>
            <a:chExt cx="184" cy="332"/>
          </a:xfrm>
        </p:grpSpPr>
        <p:sp>
          <p:nvSpPr>
            <p:cNvPr id="26683"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84"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5"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6"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7"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8"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47" name="Line 47"/>
          <p:cNvSpPr>
            <a:spLocks noChangeShapeType="1"/>
          </p:cNvSpPr>
          <p:nvPr/>
        </p:nvSpPr>
        <p:spPr bwMode="auto">
          <a:xfrm flipV="1">
            <a:off x="6705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26648" name="Line 48"/>
          <p:cNvSpPr>
            <a:spLocks noChangeShapeType="1"/>
          </p:cNvSpPr>
          <p:nvPr/>
        </p:nvSpPr>
        <p:spPr bwMode="auto">
          <a:xfrm>
            <a:off x="6705600" y="41846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49" name="Line 49"/>
          <p:cNvSpPr>
            <a:spLocks noChangeShapeType="1"/>
          </p:cNvSpPr>
          <p:nvPr/>
        </p:nvSpPr>
        <p:spPr bwMode="auto">
          <a:xfrm flipV="1">
            <a:off x="6705600" y="25066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50" name="Oval 50"/>
          <p:cNvSpPr>
            <a:spLocks noChangeAspect="1" noChangeArrowheads="1"/>
          </p:cNvSpPr>
          <p:nvPr/>
        </p:nvSpPr>
        <p:spPr bwMode="auto">
          <a:xfrm>
            <a:off x="7656516" y="2740025"/>
            <a:ext cx="173037" cy="158750"/>
          </a:xfrm>
          <a:prstGeom prst="ellipse">
            <a:avLst/>
          </a:prstGeom>
          <a:solidFill>
            <a:srgbClr val="FF0000"/>
          </a:solidFill>
          <a:ln w="19050">
            <a:noFill/>
            <a:round/>
            <a:headEnd/>
            <a:tailEnd/>
          </a:ln>
        </p:spPr>
        <p:txBody>
          <a:bodyPr wrap="none" anchor="ctr"/>
          <a:lstStyle/>
          <a:p>
            <a:endParaRPr lang="en-US"/>
          </a:p>
        </p:txBody>
      </p:sp>
      <p:sp>
        <p:nvSpPr>
          <p:cNvPr id="26651" name="Oval 58"/>
          <p:cNvSpPr>
            <a:spLocks noChangeAspect="1" noChangeArrowheads="1"/>
          </p:cNvSpPr>
          <p:nvPr/>
        </p:nvSpPr>
        <p:spPr bwMode="auto">
          <a:xfrm>
            <a:off x="86106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26652" name="Oval 63"/>
          <p:cNvSpPr>
            <a:spLocks noChangeAspect="1" noChangeArrowheads="1"/>
          </p:cNvSpPr>
          <p:nvPr/>
        </p:nvSpPr>
        <p:spPr bwMode="auto">
          <a:xfrm>
            <a:off x="9351966" y="3581400"/>
            <a:ext cx="173037" cy="158750"/>
          </a:xfrm>
          <a:prstGeom prst="ellipse">
            <a:avLst/>
          </a:prstGeom>
          <a:solidFill>
            <a:srgbClr val="00FFFF"/>
          </a:solidFill>
          <a:ln w="19050">
            <a:noFill/>
            <a:round/>
            <a:headEnd/>
            <a:tailEnd/>
          </a:ln>
        </p:spPr>
        <p:txBody>
          <a:bodyPr wrap="none" anchor="ctr"/>
          <a:lstStyle/>
          <a:p>
            <a:endParaRPr lang="en-US"/>
          </a:p>
        </p:txBody>
      </p:sp>
      <p:sp>
        <p:nvSpPr>
          <p:cNvPr id="964672" name="Rectangle 64"/>
          <p:cNvSpPr>
            <a:spLocks noGrp="1" noChangeArrowheads="1"/>
          </p:cNvSpPr>
          <p:nvPr>
            <p:ph type="title"/>
          </p:nvPr>
        </p:nvSpPr>
        <p:spPr/>
        <p:txBody>
          <a:bodyPr/>
          <a:lstStyle/>
          <a:p>
            <a:pPr eaLnBrk="1" hangingPunct="1">
              <a:defRPr/>
            </a:pPr>
            <a:r>
              <a:rPr lang="en-US" sz="4000" dirty="0">
                <a:effectLst>
                  <a:outerShdw blurRad="38100" dist="38100" dir="2700000" algn="tl">
                    <a:srgbClr val="FFFFFF"/>
                  </a:outerShdw>
                </a:effectLst>
              </a:rPr>
              <a:t>2. Learning the visual vocabulary</a:t>
            </a:r>
          </a:p>
        </p:txBody>
      </p:sp>
      <p:sp>
        <p:nvSpPr>
          <p:cNvPr id="26654" name="Line 65"/>
          <p:cNvSpPr>
            <a:spLocks noChangeShapeType="1"/>
          </p:cNvSpPr>
          <p:nvPr/>
        </p:nvSpPr>
        <p:spPr bwMode="auto">
          <a:xfrm>
            <a:off x="6324600" y="5638800"/>
            <a:ext cx="2057400" cy="0"/>
          </a:xfrm>
          <a:prstGeom prst="line">
            <a:avLst/>
          </a:prstGeom>
          <a:noFill/>
          <a:ln w="152400">
            <a:solidFill>
              <a:srgbClr val="FF9900"/>
            </a:solidFill>
            <a:round/>
            <a:headEnd/>
            <a:tailEnd/>
          </a:ln>
        </p:spPr>
        <p:txBody>
          <a:bodyPr/>
          <a:lstStyle/>
          <a:p>
            <a:endParaRPr lang="en-US"/>
          </a:p>
        </p:txBody>
      </p:sp>
      <p:sp>
        <p:nvSpPr>
          <p:cNvPr id="26655" name="Line 66"/>
          <p:cNvSpPr>
            <a:spLocks noChangeShapeType="1"/>
          </p:cNvSpPr>
          <p:nvPr/>
        </p:nvSpPr>
        <p:spPr bwMode="auto">
          <a:xfrm flipV="1">
            <a:off x="8686800" y="4419600"/>
            <a:ext cx="0" cy="1219200"/>
          </a:xfrm>
          <a:prstGeom prst="line">
            <a:avLst/>
          </a:prstGeom>
          <a:noFill/>
          <a:ln w="152400">
            <a:solidFill>
              <a:srgbClr val="FF9900"/>
            </a:solidFill>
            <a:round/>
            <a:headEnd/>
            <a:tailEnd type="triangle" w="med" len="med"/>
          </a:ln>
        </p:spPr>
        <p:txBody>
          <a:bodyPr/>
          <a:lstStyle/>
          <a:p>
            <a:endParaRPr lang="en-US"/>
          </a:p>
        </p:txBody>
      </p:sp>
      <p:sp>
        <p:nvSpPr>
          <p:cNvPr id="26656" name="Text Box 67"/>
          <p:cNvSpPr txBox="1">
            <a:spLocks noChangeArrowheads="1"/>
          </p:cNvSpPr>
          <p:nvPr/>
        </p:nvSpPr>
        <p:spPr bwMode="auto">
          <a:xfrm>
            <a:off x="7927975" y="5337178"/>
            <a:ext cx="1570262"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Clustering</a:t>
            </a:r>
          </a:p>
        </p:txBody>
      </p:sp>
      <p:grpSp>
        <p:nvGrpSpPr>
          <p:cNvPr id="26657" name="Group 68"/>
          <p:cNvGrpSpPr>
            <a:grpSpLocks/>
          </p:cNvGrpSpPr>
          <p:nvPr/>
        </p:nvGrpSpPr>
        <p:grpSpPr bwMode="auto">
          <a:xfrm>
            <a:off x="3178175" y="1362075"/>
            <a:ext cx="2578100" cy="1009650"/>
            <a:chOff x="1042" y="858"/>
            <a:chExt cx="1624" cy="636"/>
          </a:xfrm>
        </p:grpSpPr>
        <p:grpSp>
          <p:nvGrpSpPr>
            <p:cNvPr id="26661" name="Group 69"/>
            <p:cNvGrpSpPr>
              <a:grpSpLocks/>
            </p:cNvGrpSpPr>
            <p:nvPr/>
          </p:nvGrpSpPr>
          <p:grpSpPr bwMode="auto">
            <a:xfrm>
              <a:off x="1042" y="858"/>
              <a:ext cx="350" cy="630"/>
              <a:chOff x="2532" y="1542"/>
              <a:chExt cx="184" cy="332"/>
            </a:xfrm>
          </p:grpSpPr>
          <p:sp>
            <p:nvSpPr>
              <p:cNvPr id="26677"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8" name="Line 71"/>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9" name="Line 72"/>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0" name="Line 73"/>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1" name="Line 74"/>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2" name="Line 75"/>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2" name="Group 76"/>
            <p:cNvGrpSpPr>
              <a:grpSpLocks/>
            </p:cNvGrpSpPr>
            <p:nvPr/>
          </p:nvGrpSpPr>
          <p:grpSpPr bwMode="auto">
            <a:xfrm>
              <a:off x="1474" y="864"/>
              <a:ext cx="350" cy="630"/>
              <a:chOff x="2532" y="1542"/>
              <a:chExt cx="184" cy="332"/>
            </a:xfrm>
          </p:grpSpPr>
          <p:sp>
            <p:nvSpPr>
              <p:cNvPr id="26671"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2" name="Line 7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3" name="Line 7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4" name="Line 8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5" name="Line 8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6" name="Line 8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3" name="Group 83"/>
            <p:cNvGrpSpPr>
              <a:grpSpLocks/>
            </p:cNvGrpSpPr>
            <p:nvPr/>
          </p:nvGrpSpPr>
          <p:grpSpPr bwMode="auto">
            <a:xfrm>
              <a:off x="1906" y="864"/>
              <a:ext cx="350" cy="630"/>
              <a:chOff x="2532" y="1542"/>
              <a:chExt cx="184" cy="332"/>
            </a:xfrm>
          </p:grpSpPr>
          <p:sp>
            <p:nvSpPr>
              <p:cNvPr id="26665"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66" name="Line 8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7" name="Line 8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8" name="Line 8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9" name="Line 8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0" name="Line 8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64" name="Text Box 90"/>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26658" name="Line 91"/>
          <p:cNvSpPr>
            <a:spLocks noChangeShapeType="1"/>
          </p:cNvSpPr>
          <p:nvPr/>
        </p:nvSpPr>
        <p:spPr bwMode="auto">
          <a:xfrm>
            <a:off x="3810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26660" name="Text Box 93"/>
          <p:cNvSpPr txBox="1">
            <a:spLocks noChangeArrowheads="1"/>
          </p:cNvSpPr>
          <p:nvPr/>
        </p:nvSpPr>
        <p:spPr bwMode="auto">
          <a:xfrm>
            <a:off x="7391400" y="1143003"/>
            <a:ext cx="2591274"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Visual vocabulary</a:t>
            </a:r>
          </a:p>
        </p:txBody>
      </p:sp>
      <p:sp>
        <p:nvSpPr>
          <p:cNvPr id="83" name="Text Box 17">
            <a:extLst>
              <a:ext uri="{FF2B5EF4-FFF2-40B4-BE49-F238E27FC236}">
                <a16:creationId xmlns:a16="http://schemas.microsoft.com/office/drawing/2014/main" id="{CFEE9578-3E32-B44D-B24D-197C855FD983}"/>
              </a:ext>
            </a:extLst>
          </p:cNvPr>
          <p:cNvSpPr txBox="1">
            <a:spLocks noChangeArrowheads="1"/>
          </p:cNvSpPr>
          <p:nvPr/>
        </p:nvSpPr>
        <p:spPr bwMode="auto">
          <a:xfrm>
            <a:off x="8320088" y="6500813"/>
            <a:ext cx="2271712" cy="336550"/>
          </a:xfrm>
          <a:prstGeom prst="rect">
            <a:avLst/>
          </a:prstGeom>
          <a:noFill/>
          <a:ln w="9525">
            <a:noFill/>
            <a:miter lim="800000"/>
            <a:headEnd/>
            <a:tailEnd/>
          </a:ln>
        </p:spPr>
        <p:txBody>
          <a:bodyPr wrap="none">
            <a:spAutoFit/>
          </a:bodyPr>
          <a:lstStyle/>
          <a:p>
            <a:pPr eaLnBrk="1" hangingPunct="1"/>
            <a:r>
              <a:rPr lang="en-US" sz="1600" dirty="0">
                <a:solidFill>
                  <a:schemeClr val="tx1">
                    <a:lumMod val="65000"/>
                    <a:lumOff val="35000"/>
                  </a:schemeClr>
                </a:solidFill>
              </a:rPr>
              <a:t>Slide credit: Josef </a:t>
            </a:r>
            <a:r>
              <a:rPr lang="en-US" sz="1600" dirty="0" err="1">
                <a:solidFill>
                  <a:schemeClr val="tx1">
                    <a:lumMod val="65000"/>
                    <a:lumOff val="35000"/>
                  </a:schemeClr>
                </a:solidFill>
              </a:rPr>
              <a:t>Sivic</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645882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K-means clustering</a:t>
            </a:r>
          </a:p>
        </p:txBody>
      </p:sp>
      <p:sp>
        <p:nvSpPr>
          <p:cNvPr id="894979" name="Rectangle 3"/>
          <p:cNvSpPr>
            <a:spLocks noGrp="1" noChangeArrowheads="1"/>
          </p:cNvSpPr>
          <p:nvPr>
            <p:ph type="body" idx="1"/>
          </p:nvPr>
        </p:nvSpPr>
        <p:spPr>
          <a:xfrm>
            <a:off x="457200" y="914400"/>
            <a:ext cx="11125200" cy="5943600"/>
          </a:xfrm>
        </p:spPr>
        <p:txBody>
          <a:bodyPr>
            <a:normAutofit/>
          </a:bodyPr>
          <a:lstStyle/>
          <a:p>
            <a:pPr marL="0" indent="0">
              <a:buNone/>
            </a:pPr>
            <a:r>
              <a:rPr lang="en-US" b="1" dirty="0"/>
              <a:t>Goal:</a:t>
            </a:r>
            <a:r>
              <a:rPr lang="en-US" dirty="0"/>
              <a:t> minimize sum of squared Euclidean distances between features </a:t>
            </a:r>
            <a:r>
              <a:rPr lang="en-US" b="1" dirty="0"/>
              <a:t>x</a:t>
            </a:r>
            <a:r>
              <a:rPr lang="en-US" baseline="-25000" dirty="0"/>
              <a:t>i</a:t>
            </a:r>
            <a:r>
              <a:rPr lang="en-US" dirty="0"/>
              <a:t> and their </a:t>
            </a:r>
            <a:r>
              <a:rPr lang="en-US" dirty="0">
                <a:solidFill>
                  <a:srgbClr val="0070C0"/>
                </a:solidFill>
              </a:rPr>
              <a:t>nearest</a:t>
            </a:r>
            <a:r>
              <a:rPr lang="en-US" dirty="0"/>
              <a:t> cluster centers </a:t>
            </a:r>
            <a:r>
              <a:rPr lang="en-US" b="1" dirty="0" err="1"/>
              <a:t>m</a:t>
            </a:r>
            <a:r>
              <a:rPr lang="en-US" baseline="-25000" dirty="0" err="1"/>
              <a:t>k</a:t>
            </a:r>
            <a:br>
              <a:rPr lang="en-US" dirty="0"/>
            </a:br>
            <a:br>
              <a:rPr lang="en-US" dirty="0"/>
            </a:br>
            <a:br>
              <a:rPr lang="en-US" dirty="0"/>
            </a:br>
            <a:endParaRPr lang="en-US" dirty="0"/>
          </a:p>
          <a:p>
            <a:pPr marL="0" indent="0">
              <a:buNone/>
            </a:pPr>
            <a:endParaRPr lang="en-US" b="1" dirty="0"/>
          </a:p>
          <a:p>
            <a:pPr marL="0" indent="0">
              <a:buNone/>
            </a:pPr>
            <a:r>
              <a:rPr lang="en-US" b="1" dirty="0"/>
              <a:t>Algorithm</a:t>
            </a:r>
            <a:r>
              <a:rPr lang="en-US" dirty="0"/>
              <a:t>:</a:t>
            </a:r>
          </a:p>
          <a:p>
            <a:pPr marL="933450" lvl="1" indent="-533400">
              <a:buFontTx/>
              <a:buChar char="•"/>
            </a:pPr>
            <a:r>
              <a:rPr lang="en-US" dirty="0"/>
              <a:t>Randomly initialize K cluster centers</a:t>
            </a:r>
          </a:p>
          <a:p>
            <a:pPr marL="933450" lvl="1" indent="-533400">
              <a:buFontTx/>
              <a:buChar char="•"/>
            </a:pPr>
            <a:r>
              <a:rPr lang="en-US" dirty="0"/>
              <a:t>Iterate until convergence:</a:t>
            </a:r>
          </a:p>
          <a:p>
            <a:pPr marL="1238250" lvl="2" indent="-381000"/>
            <a:r>
              <a:rPr lang="en-US" dirty="0">
                <a:solidFill>
                  <a:schemeClr val="tx1">
                    <a:lumMod val="65000"/>
                    <a:lumOff val="35000"/>
                  </a:schemeClr>
                </a:solidFill>
              </a:rPr>
              <a:t>Assign each feature to the nearest center</a:t>
            </a:r>
          </a:p>
          <a:p>
            <a:pPr marL="1238250" lvl="2" indent="-381000"/>
            <a:r>
              <a:rPr lang="en-US" dirty="0" err="1">
                <a:solidFill>
                  <a:schemeClr val="tx1">
                    <a:lumMod val="65000"/>
                    <a:lumOff val="35000"/>
                  </a:schemeClr>
                </a:solidFill>
              </a:rPr>
              <a:t>Recompute</a:t>
            </a:r>
            <a:r>
              <a:rPr lang="en-US" dirty="0">
                <a:solidFill>
                  <a:schemeClr val="tx1">
                    <a:lumMod val="65000"/>
                    <a:lumOff val="35000"/>
                  </a:schemeClr>
                </a:solidFill>
              </a:rPr>
              <a:t> each cluster center as the mean of all features assigned to it</a:t>
            </a:r>
          </a:p>
        </p:txBody>
      </p:sp>
      <p:graphicFrame>
        <p:nvGraphicFramePr>
          <p:cNvPr id="1026" name="Object 4"/>
          <p:cNvGraphicFramePr>
            <a:graphicFrameLocks noGrp="1" noChangeAspect="1"/>
          </p:cNvGraphicFramePr>
          <p:nvPr>
            <p:ph sz="half" idx="4294967295"/>
            <p:extLst>
              <p:ext uri="{D42A27DB-BD31-4B8C-83A1-F6EECF244321}">
                <p14:modId xmlns:p14="http://schemas.microsoft.com/office/powerpoint/2010/main" val="4033483738"/>
              </p:ext>
            </p:extLst>
          </p:nvPr>
        </p:nvGraphicFramePr>
        <p:xfrm>
          <a:off x="3695700" y="2100263"/>
          <a:ext cx="4800600" cy="1328737"/>
        </p:xfrm>
        <a:graphic>
          <a:graphicData uri="http://schemas.openxmlformats.org/presentationml/2006/ole">
            <mc:AlternateContent xmlns:mc="http://schemas.openxmlformats.org/markup-compatibility/2006">
              <mc:Choice xmlns:v="urn:schemas-microsoft-com:vml" Requires="v">
                <p:oleObj spid="_x0000_s1168" name="Equation" r:id="rId4" imgW="2019240" imgH="558720" progId="Equation.3">
                  <p:embed/>
                </p:oleObj>
              </mc:Choice>
              <mc:Fallback>
                <p:oleObj name="Equation" r:id="rId4" imgW="2019240" imgH="558720" progId="Equation.3">
                  <p:embed/>
                  <p:pic>
                    <p:nvPicPr>
                      <p:cNvPr id="1026" name="Object 4"/>
                      <p:cNvPicPr>
                        <a:picLocks noChangeAspect="1" noChangeArrowheads="1"/>
                      </p:cNvPicPr>
                      <p:nvPr/>
                    </p:nvPicPr>
                    <p:blipFill>
                      <a:blip r:embed="rId5"/>
                      <a:srcRect/>
                      <a:stretch>
                        <a:fillRect/>
                      </a:stretch>
                    </p:blipFill>
                    <p:spPr bwMode="auto">
                      <a:xfrm>
                        <a:off x="3695700" y="2100263"/>
                        <a:ext cx="4800600" cy="13287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204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4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497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497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4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49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949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vocabularies</a:t>
            </a:r>
          </a:p>
        </p:txBody>
      </p:sp>
      <p:pic>
        <p:nvPicPr>
          <p:cNvPr id="11" name="Picture 10" descr="AgarwalRoth_CBsmall"/>
          <p:cNvPicPr>
            <a:picLocks noChangeAspect="1" noChangeArrowheads="1"/>
          </p:cNvPicPr>
          <p:nvPr/>
        </p:nvPicPr>
        <p:blipFill>
          <a:blip r:embed="rId3" cstate="print"/>
          <a:srcRect/>
          <a:stretch>
            <a:fillRect/>
          </a:stretch>
        </p:blipFill>
        <p:spPr bwMode="auto">
          <a:xfrm>
            <a:off x="6705600" y="990600"/>
            <a:ext cx="3379788" cy="1809750"/>
          </a:xfrm>
          <a:prstGeom prst="rect">
            <a:avLst/>
          </a:prstGeom>
          <a:noFill/>
          <a:ln w="9525">
            <a:noFill/>
            <a:miter lim="800000"/>
            <a:headEnd/>
            <a:tailEnd/>
          </a:ln>
        </p:spPr>
      </p:pic>
      <p:sp>
        <p:nvSpPr>
          <p:cNvPr id="12" name="Line 11"/>
          <p:cNvSpPr>
            <a:spLocks noChangeShapeType="1"/>
          </p:cNvSpPr>
          <p:nvPr/>
        </p:nvSpPr>
        <p:spPr bwMode="auto">
          <a:xfrm>
            <a:off x="6019800" y="1893888"/>
            <a:ext cx="533400" cy="0"/>
          </a:xfrm>
          <a:prstGeom prst="line">
            <a:avLst/>
          </a:prstGeom>
          <a:noFill/>
          <a:ln w="9525">
            <a:solidFill>
              <a:schemeClr val="bg2"/>
            </a:solidFill>
            <a:miter lim="800000"/>
            <a:headEnd/>
            <a:tailEnd type="triangle" w="med" len="med"/>
          </a:ln>
        </p:spPr>
        <p:txBody>
          <a:bodyPr wrap="none"/>
          <a:lstStyle/>
          <a:p>
            <a:endParaRPr lang="en-US"/>
          </a:p>
        </p:txBody>
      </p:sp>
      <p:grpSp>
        <p:nvGrpSpPr>
          <p:cNvPr id="13" name="Group 12"/>
          <p:cNvGrpSpPr>
            <a:grpSpLocks/>
          </p:cNvGrpSpPr>
          <p:nvPr/>
        </p:nvGrpSpPr>
        <p:grpSpPr bwMode="auto">
          <a:xfrm>
            <a:off x="2495550" y="1216028"/>
            <a:ext cx="3379788" cy="1338263"/>
            <a:chOff x="431" y="2886"/>
            <a:chExt cx="2310" cy="915"/>
          </a:xfrm>
        </p:grpSpPr>
        <p:pic>
          <p:nvPicPr>
            <p:cNvPr id="14" name="Picture 13" descr="car5-090-000"/>
            <p:cNvPicPr>
              <a:picLocks noChangeAspect="1" noChangeArrowheads="1"/>
            </p:cNvPicPr>
            <p:nvPr/>
          </p:nvPicPr>
          <p:blipFill>
            <a:blip r:embed="rId4" cstate="print">
              <a:grayscl/>
            </a:blip>
            <a:srcRect/>
            <a:stretch>
              <a:fillRect/>
            </a:stretch>
          </p:blipFill>
          <p:spPr bwMode="auto">
            <a:xfrm>
              <a:off x="1359" y="2886"/>
              <a:ext cx="453" cy="453"/>
            </a:xfrm>
            <a:prstGeom prst="rect">
              <a:avLst/>
            </a:prstGeom>
            <a:noFill/>
            <a:ln w="9525">
              <a:noFill/>
              <a:miter lim="800000"/>
              <a:headEnd/>
              <a:tailEnd/>
            </a:ln>
          </p:spPr>
        </p:pic>
        <p:pic>
          <p:nvPicPr>
            <p:cNvPr id="15" name="Picture 14" descr="car6-090-000"/>
            <p:cNvPicPr>
              <a:picLocks noChangeAspect="1" noChangeArrowheads="1"/>
            </p:cNvPicPr>
            <p:nvPr/>
          </p:nvPicPr>
          <p:blipFill>
            <a:blip r:embed="rId5" cstate="print">
              <a:grayscl/>
            </a:blip>
            <a:srcRect/>
            <a:stretch>
              <a:fillRect/>
            </a:stretch>
          </p:blipFill>
          <p:spPr bwMode="auto">
            <a:xfrm>
              <a:off x="1361" y="3348"/>
              <a:ext cx="453" cy="453"/>
            </a:xfrm>
            <a:prstGeom prst="rect">
              <a:avLst/>
            </a:prstGeom>
            <a:noFill/>
            <a:ln w="9525">
              <a:noFill/>
              <a:miter lim="800000"/>
              <a:headEnd/>
              <a:tailEnd/>
            </a:ln>
          </p:spPr>
        </p:pic>
        <p:pic>
          <p:nvPicPr>
            <p:cNvPr id="16" name="Picture 15" descr="car7-090-000"/>
            <p:cNvPicPr>
              <a:picLocks noChangeAspect="1" noChangeArrowheads="1"/>
            </p:cNvPicPr>
            <p:nvPr/>
          </p:nvPicPr>
          <p:blipFill>
            <a:blip r:embed="rId6" cstate="print">
              <a:grayscl/>
            </a:blip>
            <a:srcRect/>
            <a:stretch>
              <a:fillRect/>
            </a:stretch>
          </p:blipFill>
          <p:spPr bwMode="auto">
            <a:xfrm>
              <a:off x="894" y="3348"/>
              <a:ext cx="453" cy="453"/>
            </a:xfrm>
            <a:prstGeom prst="rect">
              <a:avLst/>
            </a:prstGeom>
            <a:noFill/>
            <a:ln w="9525">
              <a:noFill/>
              <a:miter lim="800000"/>
              <a:headEnd/>
              <a:tailEnd/>
            </a:ln>
          </p:spPr>
        </p:pic>
        <p:pic>
          <p:nvPicPr>
            <p:cNvPr id="17" name="Picture 16" descr="car9-090-000"/>
            <p:cNvPicPr>
              <a:picLocks noChangeAspect="1" noChangeArrowheads="1"/>
            </p:cNvPicPr>
            <p:nvPr/>
          </p:nvPicPr>
          <p:blipFill>
            <a:blip r:embed="rId7" cstate="print">
              <a:grayscl/>
            </a:blip>
            <a:srcRect/>
            <a:stretch>
              <a:fillRect/>
            </a:stretch>
          </p:blipFill>
          <p:spPr bwMode="auto">
            <a:xfrm>
              <a:off x="2288" y="2886"/>
              <a:ext cx="453" cy="453"/>
            </a:xfrm>
            <a:prstGeom prst="rect">
              <a:avLst/>
            </a:prstGeom>
            <a:noFill/>
            <a:ln w="9525">
              <a:noFill/>
              <a:miter lim="800000"/>
              <a:headEnd/>
              <a:tailEnd/>
            </a:ln>
          </p:spPr>
        </p:pic>
        <p:pic>
          <p:nvPicPr>
            <p:cNvPr id="18" name="Picture 17" descr="car11-090-000"/>
            <p:cNvPicPr>
              <a:picLocks noChangeAspect="1" noChangeArrowheads="1"/>
            </p:cNvPicPr>
            <p:nvPr/>
          </p:nvPicPr>
          <p:blipFill>
            <a:blip r:embed="rId8" cstate="print">
              <a:grayscl/>
            </a:blip>
            <a:srcRect/>
            <a:stretch>
              <a:fillRect/>
            </a:stretch>
          </p:blipFill>
          <p:spPr bwMode="auto">
            <a:xfrm>
              <a:off x="1824" y="2886"/>
              <a:ext cx="453" cy="453"/>
            </a:xfrm>
            <a:prstGeom prst="rect">
              <a:avLst/>
            </a:prstGeom>
            <a:noFill/>
            <a:ln w="9525">
              <a:noFill/>
              <a:miter lim="800000"/>
              <a:headEnd/>
              <a:tailEnd/>
            </a:ln>
          </p:spPr>
        </p:pic>
        <p:pic>
          <p:nvPicPr>
            <p:cNvPr id="19" name="Picture 18" descr="car12-090-000"/>
            <p:cNvPicPr>
              <a:picLocks noChangeAspect="1" noChangeArrowheads="1"/>
            </p:cNvPicPr>
            <p:nvPr/>
          </p:nvPicPr>
          <p:blipFill>
            <a:blip r:embed="rId9" cstate="print">
              <a:grayscl/>
            </a:blip>
            <a:srcRect/>
            <a:stretch>
              <a:fillRect/>
            </a:stretch>
          </p:blipFill>
          <p:spPr bwMode="auto">
            <a:xfrm>
              <a:off x="431" y="3348"/>
              <a:ext cx="453" cy="453"/>
            </a:xfrm>
            <a:prstGeom prst="rect">
              <a:avLst/>
            </a:prstGeom>
            <a:noFill/>
            <a:ln w="9525">
              <a:noFill/>
              <a:miter lim="800000"/>
              <a:headEnd/>
              <a:tailEnd/>
            </a:ln>
          </p:spPr>
        </p:pic>
        <p:pic>
          <p:nvPicPr>
            <p:cNvPr id="20" name="Picture 19" descr="car14-090-000"/>
            <p:cNvPicPr>
              <a:picLocks noChangeAspect="1" noChangeArrowheads="1"/>
            </p:cNvPicPr>
            <p:nvPr/>
          </p:nvPicPr>
          <p:blipFill>
            <a:blip r:embed="rId10" cstate="print">
              <a:grayscl/>
            </a:blip>
            <a:srcRect/>
            <a:stretch>
              <a:fillRect/>
            </a:stretch>
          </p:blipFill>
          <p:spPr bwMode="auto">
            <a:xfrm>
              <a:off x="2288" y="3348"/>
              <a:ext cx="453" cy="453"/>
            </a:xfrm>
            <a:prstGeom prst="rect">
              <a:avLst/>
            </a:prstGeom>
            <a:noFill/>
            <a:ln w="9525">
              <a:noFill/>
              <a:miter lim="800000"/>
              <a:headEnd/>
              <a:tailEnd/>
            </a:ln>
          </p:spPr>
        </p:pic>
        <p:pic>
          <p:nvPicPr>
            <p:cNvPr id="21" name="Picture 20" descr="car1-090-000"/>
            <p:cNvPicPr>
              <a:picLocks noChangeAspect="1" noChangeArrowheads="1"/>
            </p:cNvPicPr>
            <p:nvPr/>
          </p:nvPicPr>
          <p:blipFill>
            <a:blip r:embed="rId11" cstate="print">
              <a:grayscl/>
            </a:blip>
            <a:srcRect/>
            <a:stretch>
              <a:fillRect/>
            </a:stretch>
          </p:blipFill>
          <p:spPr bwMode="auto">
            <a:xfrm>
              <a:off x="431" y="2886"/>
              <a:ext cx="453" cy="453"/>
            </a:xfrm>
            <a:prstGeom prst="rect">
              <a:avLst/>
            </a:prstGeom>
            <a:noFill/>
            <a:ln w="9525">
              <a:noFill/>
              <a:miter lim="800000"/>
              <a:headEnd/>
              <a:tailEnd/>
            </a:ln>
          </p:spPr>
        </p:pic>
        <p:pic>
          <p:nvPicPr>
            <p:cNvPr id="22" name="Picture 21" descr="car2-090-000"/>
            <p:cNvPicPr>
              <a:picLocks noChangeAspect="1" noChangeArrowheads="1"/>
            </p:cNvPicPr>
            <p:nvPr/>
          </p:nvPicPr>
          <p:blipFill>
            <a:blip r:embed="rId12" cstate="print">
              <a:grayscl/>
            </a:blip>
            <a:srcRect/>
            <a:stretch>
              <a:fillRect/>
            </a:stretch>
          </p:blipFill>
          <p:spPr bwMode="auto">
            <a:xfrm>
              <a:off x="894" y="2886"/>
              <a:ext cx="453" cy="453"/>
            </a:xfrm>
            <a:prstGeom prst="rect">
              <a:avLst/>
            </a:prstGeom>
            <a:noFill/>
            <a:ln w="9525">
              <a:noFill/>
              <a:miter lim="800000"/>
              <a:headEnd/>
              <a:tailEnd/>
            </a:ln>
          </p:spPr>
        </p:pic>
        <p:pic>
          <p:nvPicPr>
            <p:cNvPr id="23" name="Picture 22" descr="car3-090-000"/>
            <p:cNvPicPr>
              <a:picLocks noChangeAspect="1" noChangeArrowheads="1"/>
            </p:cNvPicPr>
            <p:nvPr/>
          </p:nvPicPr>
          <p:blipFill>
            <a:blip r:embed="rId13" cstate="print">
              <a:grayscl/>
            </a:blip>
            <a:srcRect/>
            <a:stretch>
              <a:fillRect/>
            </a:stretch>
          </p:blipFill>
          <p:spPr bwMode="auto">
            <a:xfrm>
              <a:off x="1824" y="3348"/>
              <a:ext cx="453" cy="453"/>
            </a:xfrm>
            <a:prstGeom prst="rect">
              <a:avLst/>
            </a:prstGeom>
            <a:noFill/>
            <a:ln w="9525">
              <a:noFill/>
              <a:miter lim="800000"/>
              <a:headEnd/>
              <a:tailEnd/>
            </a:ln>
          </p:spPr>
        </p:pic>
      </p:grpSp>
      <p:grpSp>
        <p:nvGrpSpPr>
          <p:cNvPr id="24" name="Group 4"/>
          <p:cNvGrpSpPr>
            <a:grpSpLocks/>
          </p:cNvGrpSpPr>
          <p:nvPr/>
        </p:nvGrpSpPr>
        <p:grpSpPr bwMode="auto">
          <a:xfrm>
            <a:off x="3429000" y="3209925"/>
            <a:ext cx="5688012" cy="3087688"/>
            <a:chOff x="1247" y="808"/>
            <a:chExt cx="3583" cy="1945"/>
          </a:xfrm>
        </p:grpSpPr>
        <p:grpSp>
          <p:nvGrpSpPr>
            <p:cNvPr id="25" name="Group 5"/>
            <p:cNvGrpSpPr>
              <a:grpSpLocks/>
            </p:cNvGrpSpPr>
            <p:nvPr/>
          </p:nvGrpSpPr>
          <p:grpSpPr bwMode="auto">
            <a:xfrm>
              <a:off x="1280" y="808"/>
              <a:ext cx="3550" cy="1761"/>
              <a:chOff x="2698" y="817"/>
              <a:chExt cx="2992" cy="1487"/>
            </a:xfrm>
          </p:grpSpPr>
          <p:pic>
            <p:nvPicPr>
              <p:cNvPr id="28" name="Picture 6"/>
              <p:cNvPicPr>
                <a:picLocks noChangeAspect="1" noChangeArrowheads="1"/>
              </p:cNvPicPr>
              <p:nvPr/>
            </p:nvPicPr>
            <p:blipFill>
              <a:blip r:embed="rId14" cstate="print"/>
              <a:srcRect t="8241" b="11539"/>
              <a:stretch>
                <a:fillRect/>
              </a:stretch>
            </p:blipFill>
            <p:spPr bwMode="auto">
              <a:xfrm>
                <a:off x="2698" y="1567"/>
                <a:ext cx="2055" cy="146"/>
              </a:xfrm>
              <a:prstGeom prst="rect">
                <a:avLst/>
              </a:prstGeom>
              <a:noFill/>
              <a:ln w="12700" cap="sq">
                <a:noFill/>
                <a:miter lim="800000"/>
                <a:headEnd type="none" w="sm" len="sm"/>
                <a:tailEnd type="none" w="sm" len="sm"/>
              </a:ln>
            </p:spPr>
          </p:pic>
          <p:pic>
            <p:nvPicPr>
              <p:cNvPr id="29" name="Picture 7"/>
              <p:cNvPicPr>
                <a:picLocks noChangeAspect="1" noChangeArrowheads="1"/>
              </p:cNvPicPr>
              <p:nvPr/>
            </p:nvPicPr>
            <p:blipFill>
              <a:blip r:embed="rId15" cstate="print"/>
              <a:srcRect b="13483"/>
              <a:stretch>
                <a:fillRect/>
              </a:stretch>
            </p:blipFill>
            <p:spPr bwMode="auto">
              <a:xfrm>
                <a:off x="2698" y="1258"/>
                <a:ext cx="1588" cy="154"/>
              </a:xfrm>
              <a:prstGeom prst="rect">
                <a:avLst/>
              </a:prstGeom>
              <a:noFill/>
              <a:ln w="12700" cap="sq">
                <a:noFill/>
                <a:miter lim="800000"/>
                <a:headEnd type="none" w="sm" len="sm"/>
                <a:tailEnd type="none" w="sm" len="sm"/>
              </a:ln>
            </p:spPr>
          </p:pic>
          <p:pic>
            <p:nvPicPr>
              <p:cNvPr id="30" name="Picture 8"/>
              <p:cNvPicPr>
                <a:picLocks noChangeAspect="1" noChangeArrowheads="1"/>
              </p:cNvPicPr>
              <p:nvPr/>
            </p:nvPicPr>
            <p:blipFill>
              <a:blip r:embed="rId16" cstate="print"/>
              <a:srcRect t="3529" b="8824"/>
              <a:stretch>
                <a:fillRect/>
              </a:stretch>
            </p:blipFill>
            <p:spPr bwMode="auto">
              <a:xfrm>
                <a:off x="2706" y="1412"/>
                <a:ext cx="1245" cy="149"/>
              </a:xfrm>
              <a:prstGeom prst="rect">
                <a:avLst/>
              </a:prstGeom>
              <a:noFill/>
              <a:ln w="12700" cap="sq">
                <a:noFill/>
                <a:miter lim="800000"/>
                <a:headEnd type="none" w="sm" len="sm"/>
                <a:tailEnd type="none" w="sm" len="sm"/>
              </a:ln>
            </p:spPr>
          </p:pic>
          <p:pic>
            <p:nvPicPr>
              <p:cNvPr id="31" name="Picture 9"/>
              <p:cNvPicPr>
                <a:picLocks noChangeAspect="1" noChangeArrowheads="1"/>
              </p:cNvPicPr>
              <p:nvPr/>
            </p:nvPicPr>
            <p:blipFill>
              <a:blip r:embed="rId17" cstate="print"/>
              <a:srcRect t="12370" b="12372"/>
              <a:stretch>
                <a:fillRect/>
              </a:stretch>
            </p:blipFill>
            <p:spPr bwMode="auto">
              <a:xfrm>
                <a:off x="2706" y="2012"/>
                <a:ext cx="932" cy="146"/>
              </a:xfrm>
              <a:prstGeom prst="rect">
                <a:avLst/>
              </a:prstGeom>
              <a:noFill/>
              <a:ln w="12700" cap="sq">
                <a:noFill/>
                <a:miter lim="800000"/>
                <a:headEnd type="none" w="sm" len="sm"/>
                <a:tailEnd type="none" w="sm" len="sm"/>
              </a:ln>
            </p:spPr>
          </p:pic>
          <p:pic>
            <p:nvPicPr>
              <p:cNvPr id="32" name="Picture 10"/>
              <p:cNvPicPr>
                <a:picLocks noChangeAspect="1" noChangeArrowheads="1"/>
              </p:cNvPicPr>
              <p:nvPr/>
            </p:nvPicPr>
            <p:blipFill>
              <a:blip r:embed="rId18" cstate="print"/>
              <a:srcRect l="1105" t="6061" b="15152"/>
              <a:stretch>
                <a:fillRect/>
              </a:stretch>
            </p:blipFill>
            <p:spPr bwMode="auto">
              <a:xfrm>
                <a:off x="2712" y="2148"/>
                <a:ext cx="1881" cy="156"/>
              </a:xfrm>
              <a:prstGeom prst="rect">
                <a:avLst/>
              </a:prstGeom>
              <a:noFill/>
              <a:ln w="12700" cap="sq">
                <a:noFill/>
                <a:miter lim="800000"/>
                <a:headEnd type="none" w="sm" len="sm"/>
                <a:tailEnd type="none" w="sm" len="sm"/>
              </a:ln>
            </p:spPr>
          </p:pic>
          <p:pic>
            <p:nvPicPr>
              <p:cNvPr id="33" name="Picture 11"/>
              <p:cNvPicPr>
                <a:picLocks noChangeAspect="1" noChangeArrowheads="1"/>
              </p:cNvPicPr>
              <p:nvPr/>
            </p:nvPicPr>
            <p:blipFill>
              <a:blip r:embed="rId19" cstate="print"/>
              <a:srcRect t="7692" b="13846"/>
              <a:stretch>
                <a:fillRect/>
              </a:stretch>
            </p:blipFill>
            <p:spPr bwMode="auto">
              <a:xfrm>
                <a:off x="2702" y="1705"/>
                <a:ext cx="1567" cy="153"/>
              </a:xfrm>
              <a:prstGeom prst="rect">
                <a:avLst/>
              </a:prstGeom>
              <a:noFill/>
              <a:ln w="12700" cap="sq">
                <a:noFill/>
                <a:miter lim="800000"/>
                <a:headEnd type="none" w="sm" len="sm"/>
                <a:tailEnd type="none" w="sm" len="sm"/>
              </a:ln>
            </p:spPr>
          </p:pic>
          <p:pic>
            <p:nvPicPr>
              <p:cNvPr id="34" name="Picture 12"/>
              <p:cNvPicPr>
                <a:picLocks noChangeArrowheads="1"/>
              </p:cNvPicPr>
              <p:nvPr/>
            </p:nvPicPr>
            <p:blipFill>
              <a:blip r:embed="rId20" cstate="print"/>
              <a:srcRect b="3726"/>
              <a:stretch>
                <a:fillRect/>
              </a:stretch>
            </p:blipFill>
            <p:spPr bwMode="auto">
              <a:xfrm>
                <a:off x="2705" y="1854"/>
                <a:ext cx="1077" cy="155"/>
              </a:xfrm>
              <a:prstGeom prst="rect">
                <a:avLst/>
              </a:prstGeom>
              <a:noFill/>
              <a:ln w="12700" cap="sq">
                <a:noFill/>
                <a:miter lim="800000"/>
                <a:headEnd type="none" w="sm" len="sm"/>
                <a:tailEnd type="none" w="sm" len="sm"/>
              </a:ln>
            </p:spPr>
          </p:pic>
          <p:pic>
            <p:nvPicPr>
              <p:cNvPr id="35" name="Picture 13"/>
              <p:cNvPicPr>
                <a:picLocks noChangeAspect="1" noChangeArrowheads="1"/>
              </p:cNvPicPr>
              <p:nvPr/>
            </p:nvPicPr>
            <p:blipFill>
              <a:blip r:embed="rId21" cstate="print"/>
              <a:srcRect l="702" b="7018"/>
              <a:stretch>
                <a:fillRect/>
              </a:stretch>
            </p:blipFill>
            <p:spPr bwMode="auto">
              <a:xfrm>
                <a:off x="2722" y="817"/>
                <a:ext cx="2968" cy="159"/>
              </a:xfrm>
              <a:prstGeom prst="rect">
                <a:avLst/>
              </a:prstGeom>
              <a:noFill/>
              <a:ln w="12700" cap="sq">
                <a:noFill/>
                <a:miter lim="800000"/>
                <a:headEnd type="none" w="sm" len="sm"/>
                <a:tailEnd type="none" w="sm" len="sm"/>
              </a:ln>
            </p:spPr>
          </p:pic>
          <p:pic>
            <p:nvPicPr>
              <p:cNvPr id="36" name="Picture 14"/>
              <p:cNvPicPr>
                <a:picLocks noChangeAspect="1" noChangeArrowheads="1"/>
              </p:cNvPicPr>
              <p:nvPr/>
            </p:nvPicPr>
            <p:blipFill>
              <a:blip r:embed="rId22" cstate="print"/>
              <a:srcRect/>
              <a:stretch>
                <a:fillRect/>
              </a:stretch>
            </p:blipFill>
            <p:spPr bwMode="auto">
              <a:xfrm>
                <a:off x="2717" y="971"/>
                <a:ext cx="2962" cy="150"/>
              </a:xfrm>
              <a:prstGeom prst="rect">
                <a:avLst/>
              </a:prstGeom>
              <a:noFill/>
              <a:ln w="12700" cap="sq">
                <a:noFill/>
                <a:miter lim="800000"/>
                <a:headEnd type="none" w="sm" len="sm"/>
                <a:tailEnd type="none" w="sm" len="sm"/>
              </a:ln>
            </p:spPr>
          </p:pic>
          <p:pic>
            <p:nvPicPr>
              <p:cNvPr id="37" name="Picture 15"/>
              <p:cNvPicPr>
                <a:picLocks noChangeAspect="1" noChangeArrowheads="1"/>
              </p:cNvPicPr>
              <p:nvPr/>
            </p:nvPicPr>
            <p:blipFill>
              <a:blip r:embed="rId23" cstate="print"/>
              <a:srcRect/>
              <a:stretch>
                <a:fillRect/>
              </a:stretch>
            </p:blipFill>
            <p:spPr bwMode="auto">
              <a:xfrm>
                <a:off x="2714" y="1116"/>
                <a:ext cx="2969" cy="155"/>
              </a:xfrm>
              <a:prstGeom prst="rect">
                <a:avLst/>
              </a:prstGeom>
              <a:noFill/>
              <a:ln w="12700" cap="sq">
                <a:noFill/>
                <a:miter lim="800000"/>
                <a:headEnd type="none" w="sm" len="sm"/>
                <a:tailEnd type="none" w="sm" len="sm"/>
              </a:ln>
            </p:spPr>
          </p:pic>
        </p:grpSp>
        <p:sp>
          <p:nvSpPr>
            <p:cNvPr id="26" name="Rectangle 16"/>
            <p:cNvSpPr>
              <a:spLocks noChangeArrowheads="1"/>
            </p:cNvSpPr>
            <p:nvPr/>
          </p:nvSpPr>
          <p:spPr bwMode="auto">
            <a:xfrm>
              <a:off x="1247" y="1657"/>
              <a:ext cx="304" cy="234"/>
            </a:xfrm>
            <a:prstGeom prst="rect">
              <a:avLst/>
            </a:prstGeom>
            <a:noFill/>
            <a:ln w="25400" cap="sq">
              <a:solidFill>
                <a:schemeClr val="bg2"/>
              </a:solidFill>
              <a:miter lim="800000"/>
              <a:headEnd type="none" w="sm" len="sm"/>
              <a:tailEnd type="none" w="sm" len="sm"/>
            </a:ln>
          </p:spPr>
          <p:txBody>
            <a:bodyPr lIns="90000" tIns="46800" rIns="90000" bIns="46800" anchor="ctr">
              <a:spAutoFit/>
            </a:bodyPr>
            <a:lstStyle/>
            <a:p>
              <a:endParaRPr lang="de-CH"/>
            </a:p>
          </p:txBody>
        </p:sp>
        <p:sp>
          <p:nvSpPr>
            <p:cNvPr id="27" name="Text Box 17"/>
            <p:cNvSpPr txBox="1">
              <a:spLocks noChangeArrowheads="1"/>
            </p:cNvSpPr>
            <p:nvPr/>
          </p:nvSpPr>
          <p:spPr bwMode="auto">
            <a:xfrm>
              <a:off x="1285" y="2519"/>
              <a:ext cx="217" cy="234"/>
            </a:xfrm>
            <a:prstGeom prst="rect">
              <a:avLst/>
            </a:prstGeom>
            <a:noFill/>
            <a:ln w="12700" cap="sq">
              <a:noFill/>
              <a:miter lim="800000"/>
              <a:headEnd type="none" w="sm" len="sm"/>
              <a:tailEnd type="none" w="sm" len="sm"/>
            </a:ln>
          </p:spPr>
          <p:txBody>
            <a:bodyPr wrap="none" lIns="90000" tIns="46800" rIns="90000" bIns="46800">
              <a:spAutoFit/>
            </a:bodyPr>
            <a:lstStyle/>
            <a:p>
              <a:pPr algn="ctr"/>
              <a:r>
                <a:rPr lang="en-US" b="1">
                  <a:solidFill>
                    <a:schemeClr val="bg2"/>
                  </a:solidFill>
                  <a:latin typeface="ETH Light" pitchFamily="2" charset="0"/>
                </a:rPr>
                <a:t>…</a:t>
              </a:r>
              <a:endParaRPr lang="de-CH" b="1">
                <a:solidFill>
                  <a:schemeClr val="bg2"/>
                </a:solidFill>
                <a:latin typeface="ETH Light" pitchFamily="2" charset="0"/>
              </a:endParaRPr>
            </a:p>
          </p:txBody>
        </p:sp>
      </p:grpSp>
      <p:sp>
        <p:nvSpPr>
          <p:cNvPr id="38" name="Text Box 4"/>
          <p:cNvSpPr txBox="1">
            <a:spLocks noChangeArrowheads="1"/>
          </p:cNvSpPr>
          <p:nvPr/>
        </p:nvSpPr>
        <p:spPr bwMode="auto">
          <a:xfrm>
            <a:off x="9272208" y="6534153"/>
            <a:ext cx="1319592" cy="276999"/>
          </a:xfrm>
          <a:prstGeom prst="rect">
            <a:avLst/>
          </a:prstGeom>
          <a:noFill/>
          <a:ln w="9525">
            <a:noFill/>
            <a:miter lim="800000"/>
            <a:headEnd/>
            <a:tailEnd/>
          </a:ln>
        </p:spPr>
        <p:txBody>
          <a:bodyPr wrap="none">
            <a:spAutoFit/>
          </a:bodyPr>
          <a:lstStyle/>
          <a:p>
            <a:pPr eaLnBrk="1" hangingPunct="1"/>
            <a:r>
              <a:rPr lang="en-US" sz="1200" dirty="0"/>
              <a:t>Source: B. </a:t>
            </a:r>
            <a:r>
              <a:rPr lang="en-US" sz="1200" dirty="0" err="1"/>
              <a:t>Leibe</a:t>
            </a:r>
            <a:endParaRPr lang="en-US" sz="1200" dirty="0"/>
          </a:p>
        </p:txBody>
      </p:sp>
      <p:sp>
        <p:nvSpPr>
          <p:cNvPr id="39" name="Text Box 146"/>
          <p:cNvSpPr txBox="1">
            <a:spLocks noChangeArrowheads="1"/>
          </p:cNvSpPr>
          <p:nvPr/>
        </p:nvSpPr>
        <p:spPr bwMode="auto">
          <a:xfrm>
            <a:off x="4900544" y="6096000"/>
            <a:ext cx="2380780" cy="338554"/>
          </a:xfrm>
          <a:prstGeom prst="rect">
            <a:avLst/>
          </a:prstGeom>
          <a:noFill/>
          <a:ln w="12700" cap="sq">
            <a:noFill/>
            <a:miter lim="800000"/>
            <a:headEnd type="none" w="sm" len="sm"/>
            <a:tailEnd type="none" w="sm" len="sm"/>
          </a:ln>
        </p:spPr>
        <p:txBody>
          <a:bodyPr wrap="none">
            <a:spAutoFit/>
          </a:bodyPr>
          <a:lstStyle/>
          <a:p>
            <a:pPr algn="ctr">
              <a:spcBef>
                <a:spcPct val="20000"/>
              </a:spcBef>
              <a:buClr>
                <a:schemeClr val="bg1"/>
              </a:buClr>
              <a:buSzPct val="50000"/>
              <a:buFont typeface="Wingdings" pitchFamily="2" charset="2"/>
              <a:buNone/>
            </a:pPr>
            <a:r>
              <a:rPr kumimoji="1" lang="en-US" sz="1600" b="1">
                <a:solidFill>
                  <a:schemeClr val="bg2"/>
                </a:solidFill>
              </a:rPr>
              <a:t>Appearance codebook</a:t>
            </a:r>
            <a:endParaRPr lang="en-US" sz="1600"/>
          </a:p>
        </p:txBody>
      </p:sp>
    </p:spTree>
    <p:extLst>
      <p:ext uri="{BB962C8B-B14F-4D97-AF65-F5344CB8AC3E}">
        <p14:creationId xmlns:p14="http://schemas.microsoft.com/office/powerpoint/2010/main" val="3788403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2209800" y="914400"/>
            <a:ext cx="8229600" cy="5257800"/>
          </a:xfrm>
        </p:spPr>
        <p:txBody>
          <a:bodyPr/>
          <a:lstStyle/>
          <a:p>
            <a:pPr marL="533400" indent="-533400">
              <a:buFontTx/>
              <a:buAutoNum type="arabicPeriod"/>
            </a:pPr>
            <a:r>
              <a:rPr lang="en-US" sz="2400" dirty="0"/>
              <a:t>Extract local features</a:t>
            </a:r>
          </a:p>
          <a:p>
            <a:pPr marL="533400" indent="-533400">
              <a:buFontTx/>
              <a:buAutoNum type="arabicPeriod"/>
            </a:pPr>
            <a:r>
              <a:rPr lang="en-US" sz="2400" dirty="0"/>
              <a:t>Learn “visual vocabulary”</a:t>
            </a:r>
          </a:p>
          <a:p>
            <a:pPr marL="533400" indent="-533400">
              <a:buFontTx/>
              <a:buAutoNum type="arabicPeriod"/>
            </a:pPr>
            <a:r>
              <a:rPr lang="en-US" sz="2400" b="1" dirty="0"/>
              <a:t>Quantize local features using visual vocabulary </a:t>
            </a:r>
          </a:p>
          <a:p>
            <a:pPr marL="533400" indent="-533400">
              <a:buFontTx/>
              <a:buAutoNum type="arabicPeriod"/>
            </a:pPr>
            <a:r>
              <a:rPr lang="en-US" sz="2400" b="1" dirty="0"/>
              <a:t>Represent images by frequencies of “visual words” </a:t>
            </a:r>
          </a:p>
        </p:txBody>
      </p:sp>
      <p:grpSp>
        <p:nvGrpSpPr>
          <p:cNvPr id="18435" name="Group 4"/>
          <p:cNvGrpSpPr>
            <a:grpSpLocks/>
          </p:cNvGrpSpPr>
          <p:nvPr/>
        </p:nvGrpSpPr>
        <p:grpSpPr bwMode="auto">
          <a:xfrm>
            <a:off x="2590800" y="4899332"/>
            <a:ext cx="7162800" cy="1806271"/>
            <a:chOff x="144" y="1776"/>
            <a:chExt cx="5520" cy="1392"/>
          </a:xfrm>
        </p:grpSpPr>
        <p:sp>
          <p:nvSpPr>
            <p:cNvPr id="18437"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38"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39"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40"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41"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2"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3"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4"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5"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6"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7"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8"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9"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0"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pic>
          <p:nvPicPr>
            <p:cNvPr id="18451" name="Picture 19" descr="ermine"/>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18452" name="Picture 20" descr="bicycle"/>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18453" name="Picture 21" descr="ermine"/>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18454"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5"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6"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7"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pic>
          <p:nvPicPr>
            <p:cNvPr id="18458" name="Picture 26" descr="violin"/>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18459" name="Picture 27" descr="ermine"/>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18460" name="Picture 28" descr="bicycle"/>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18461" name="Picture 29" descr="ermine"/>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18462" name="Picture 30" descr="violin"/>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18463" name="Picture 31" descr="ermine"/>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18464" name="Picture 32" descr="bicycle"/>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18465" name="Picture 33" descr="ermine"/>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18466" name="Picture 34" descr="violin"/>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sp>
        <p:nvSpPr>
          <p:cNvPr id="18436" name="Rectangle 2"/>
          <p:cNvSpPr>
            <a:spLocks noGrp="1" noChangeArrowheads="1"/>
          </p:cNvSpPr>
          <p:nvPr>
            <p:ph type="title"/>
          </p:nvPr>
        </p:nvSpPr>
        <p:spPr>
          <a:xfrm>
            <a:off x="2209800" y="76200"/>
            <a:ext cx="8077200" cy="838200"/>
          </a:xfrm>
        </p:spPr>
        <p:txBody>
          <a:bodyPr/>
          <a:lstStyle/>
          <a:p>
            <a:r>
              <a:rPr lang="en-US" dirty="0"/>
              <a:t>Bag of features: Outline</a:t>
            </a:r>
          </a:p>
        </p:txBody>
      </p:sp>
      <p:grpSp>
        <p:nvGrpSpPr>
          <p:cNvPr id="35" name="Group 34"/>
          <p:cNvGrpSpPr/>
          <p:nvPr/>
        </p:nvGrpSpPr>
        <p:grpSpPr>
          <a:xfrm>
            <a:off x="2743200" y="2805115"/>
            <a:ext cx="6934200" cy="1919287"/>
            <a:chOff x="304800" y="2362200"/>
            <a:chExt cx="8534400" cy="2362200"/>
          </a:xfrm>
        </p:grpSpPr>
        <p:grpSp>
          <p:nvGrpSpPr>
            <p:cNvPr id="36" name="Group 54"/>
            <p:cNvGrpSpPr>
              <a:grpSpLocks/>
            </p:cNvGrpSpPr>
            <p:nvPr/>
          </p:nvGrpSpPr>
          <p:grpSpPr bwMode="auto">
            <a:xfrm>
              <a:off x="609602" y="2514592"/>
              <a:ext cx="1547814" cy="2000247"/>
              <a:chOff x="288" y="2928"/>
              <a:chExt cx="864" cy="1116"/>
            </a:xfrm>
          </p:grpSpPr>
          <p:pic>
            <p:nvPicPr>
              <p:cNvPr id="52" name="Picture 55" descr="ermine"/>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53" name="Picture 56" descr="ermine"/>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54" name="Picture 57" descr="ermine"/>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55" name="Picture 58" descr="ermine"/>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56" name="Picture 59" descr="ermine"/>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57" name="Picture 60" descr="ermine"/>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37" name="Picture 62" descr="bicycle"/>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38" name="Picture 63" descr="bicycle"/>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39" name="Picture 64" descr="bicycle"/>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40" name="Picture 65" descr="bicycle"/>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41" name="Picture 66" descr="bicycle"/>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42" name="Picture 67" descr="violin"/>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43" name="Group 68"/>
            <p:cNvGrpSpPr>
              <a:grpSpLocks/>
            </p:cNvGrpSpPr>
            <p:nvPr/>
          </p:nvGrpSpPr>
          <p:grpSpPr bwMode="auto">
            <a:xfrm>
              <a:off x="6738936" y="2651125"/>
              <a:ext cx="2024062" cy="1704975"/>
              <a:chOff x="4416" y="3072"/>
              <a:chExt cx="1035" cy="872"/>
            </a:xfrm>
          </p:grpSpPr>
          <p:pic>
            <p:nvPicPr>
              <p:cNvPr id="47" name="Picture 69" descr="violin"/>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48" name="Picture 70" descr="violin"/>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49" name="Picture 71" descr="violin"/>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50" name="Picture 72" descr="violin"/>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51" name="Picture 73" descr="violin"/>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44"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sp>
          <p:nvSpPr>
            <p:cNvPr id="45"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sp>
          <p:nvSpPr>
            <p:cNvPr id="46"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727481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2057400" y="4316554"/>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cs typeface="Arial" charset="0"/>
            </a:endParaRPr>
          </a:p>
        </p:txBody>
      </p:sp>
      <p:sp>
        <p:nvSpPr>
          <p:cNvPr id="930818" name="Rectangle 2"/>
          <p:cNvSpPr>
            <a:spLocks noGrp="1" noChangeArrowheads="1"/>
          </p:cNvSpPr>
          <p:nvPr>
            <p:ph type="title"/>
          </p:nvPr>
        </p:nvSpPr>
        <p:spPr/>
        <p:txBody>
          <a:bodyPr/>
          <a:lstStyle/>
          <a:p>
            <a:pPr eaLnBrk="1" hangingPunct="1">
              <a:defRPr/>
            </a:pPr>
            <a:r>
              <a:rPr lang="en-US" dirty="0"/>
              <a:t>Spatial pyramids</a:t>
            </a:r>
          </a:p>
        </p:txBody>
      </p:sp>
      <p:pic>
        <p:nvPicPr>
          <p:cNvPr id="16388" name="Picture 4" descr="texton_ind_0"/>
          <p:cNvPicPr>
            <a:picLocks noChangeAspect="1" noChangeArrowheads="1"/>
          </p:cNvPicPr>
          <p:nvPr/>
        </p:nvPicPr>
        <p:blipFill>
          <a:blip r:embed="rId3" cstate="print"/>
          <a:srcRect/>
          <a:stretch>
            <a:fillRect/>
          </a:stretch>
        </p:blipFill>
        <p:spPr bwMode="auto">
          <a:xfrm>
            <a:off x="2209803" y="4362450"/>
            <a:ext cx="1997075" cy="1612900"/>
          </a:xfrm>
          <a:prstGeom prst="rect">
            <a:avLst/>
          </a:prstGeom>
          <a:noFill/>
          <a:ln w="9525">
            <a:noFill/>
            <a:miter lim="800000"/>
            <a:headEnd/>
            <a:tailEnd/>
          </a:ln>
        </p:spPr>
      </p:pic>
      <p:pic>
        <p:nvPicPr>
          <p:cNvPr id="16389" name="Picture 5" descr="burma_bagan"/>
          <p:cNvPicPr>
            <a:picLocks noChangeArrowheads="1"/>
          </p:cNvPicPr>
          <p:nvPr/>
        </p:nvPicPr>
        <p:blipFill>
          <a:blip r:embed="rId4" cstate="print"/>
          <a:srcRect/>
          <a:stretch>
            <a:fillRect/>
          </a:stretch>
        </p:blipFill>
        <p:spPr bwMode="auto">
          <a:xfrm>
            <a:off x="4570416" y="1600200"/>
            <a:ext cx="3114675" cy="2274888"/>
          </a:xfrm>
          <a:prstGeom prst="rect">
            <a:avLst/>
          </a:prstGeom>
          <a:noFill/>
          <a:ln w="12700">
            <a:solidFill>
              <a:schemeClr val="bg1"/>
            </a:solidFill>
            <a:miter lim="800000"/>
            <a:headEnd/>
            <a:tailEnd/>
          </a:ln>
        </p:spPr>
      </p:pic>
      <p:sp>
        <p:nvSpPr>
          <p:cNvPr id="16392" name="AutoShape 8"/>
          <p:cNvSpPr>
            <a:spLocks noChangeArrowheads="1"/>
          </p:cNvSpPr>
          <p:nvPr/>
        </p:nvSpPr>
        <p:spPr bwMode="auto">
          <a:xfrm rot="2426846">
            <a:off x="4181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3" name="Text Box 9"/>
          <p:cNvSpPr txBox="1">
            <a:spLocks noChangeArrowheads="1"/>
          </p:cNvSpPr>
          <p:nvPr/>
        </p:nvSpPr>
        <p:spPr bwMode="auto">
          <a:xfrm>
            <a:off x="2847978"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sp>
        <p:nvSpPr>
          <p:cNvPr id="16395" name="Text Box 18"/>
          <p:cNvSpPr txBox="1">
            <a:spLocks noChangeArrowheads="1"/>
          </p:cNvSpPr>
          <p:nvPr/>
        </p:nvSpPr>
        <p:spPr bwMode="auto">
          <a:xfrm>
            <a:off x="4418013" y="6477000"/>
            <a:ext cx="3409950" cy="304800"/>
          </a:xfrm>
          <a:prstGeom prst="rect">
            <a:avLst/>
          </a:prstGeom>
          <a:noFill/>
          <a:ln w="9525">
            <a:noFill/>
            <a:miter lim="800000"/>
            <a:headEnd/>
            <a:tailEnd/>
          </a:ln>
        </p:spPr>
        <p:txBody>
          <a:bodyPr wrap="none">
            <a:spAutoFit/>
          </a:bodyPr>
          <a:lstStyle/>
          <a:p>
            <a:pPr algn="ctr" eaLnBrk="1" hangingPunct="1"/>
            <a:r>
              <a:rPr lang="en-US" sz="1400" dirty="0" err="1"/>
              <a:t>Lazebnik</a:t>
            </a:r>
            <a:r>
              <a:rPr lang="en-US" sz="1400" dirty="0"/>
              <a:t>, </a:t>
            </a:r>
            <a:r>
              <a:rPr lang="en-US" sz="1400" dirty="0" err="1"/>
              <a:t>Schmid</a:t>
            </a:r>
            <a:r>
              <a:rPr lang="en-US" sz="1400" dirty="0"/>
              <a:t> &amp; Ponce (CVPR 2006)</a:t>
            </a:r>
          </a:p>
        </p:txBody>
      </p:sp>
    </p:spTree>
    <p:extLst>
      <p:ext uri="{BB962C8B-B14F-4D97-AF65-F5344CB8AC3E}">
        <p14:creationId xmlns:p14="http://schemas.microsoft.com/office/powerpoint/2010/main" val="1088999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2057400" y="4316554"/>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cs typeface="Arial" charset="0"/>
            </a:endParaRPr>
          </a:p>
        </p:txBody>
      </p:sp>
      <p:sp>
        <p:nvSpPr>
          <p:cNvPr id="930818" name="Rectangle 2"/>
          <p:cNvSpPr>
            <a:spLocks noGrp="1" noChangeArrowheads="1"/>
          </p:cNvSpPr>
          <p:nvPr>
            <p:ph type="title"/>
          </p:nvPr>
        </p:nvSpPr>
        <p:spPr/>
        <p:txBody>
          <a:bodyPr/>
          <a:lstStyle/>
          <a:p>
            <a:pPr eaLnBrk="1" hangingPunct="1">
              <a:defRPr/>
            </a:pPr>
            <a:r>
              <a:rPr lang="en-US" dirty="0"/>
              <a:t>Spatial pyramids</a:t>
            </a:r>
          </a:p>
        </p:txBody>
      </p:sp>
      <p:pic>
        <p:nvPicPr>
          <p:cNvPr id="16388" name="Picture 4" descr="texton_ind_0"/>
          <p:cNvPicPr>
            <a:picLocks noChangeAspect="1" noChangeArrowheads="1"/>
          </p:cNvPicPr>
          <p:nvPr/>
        </p:nvPicPr>
        <p:blipFill>
          <a:blip r:embed="rId3" cstate="print"/>
          <a:srcRect/>
          <a:stretch>
            <a:fillRect/>
          </a:stretch>
        </p:blipFill>
        <p:spPr bwMode="auto">
          <a:xfrm>
            <a:off x="2209803" y="4362450"/>
            <a:ext cx="1997075" cy="1612900"/>
          </a:xfrm>
          <a:prstGeom prst="rect">
            <a:avLst/>
          </a:prstGeom>
          <a:noFill/>
          <a:ln w="9525">
            <a:noFill/>
            <a:miter lim="800000"/>
            <a:headEnd/>
            <a:tailEnd/>
          </a:ln>
        </p:spPr>
      </p:pic>
      <p:pic>
        <p:nvPicPr>
          <p:cNvPr id="16389" name="Picture 5" descr="burma_bagan"/>
          <p:cNvPicPr>
            <a:picLocks noChangeArrowheads="1"/>
          </p:cNvPicPr>
          <p:nvPr/>
        </p:nvPicPr>
        <p:blipFill>
          <a:blip r:embed="rId4" cstate="print"/>
          <a:srcRect/>
          <a:stretch>
            <a:fillRect/>
          </a:stretch>
        </p:blipFill>
        <p:spPr bwMode="auto">
          <a:xfrm>
            <a:off x="4570416" y="1600200"/>
            <a:ext cx="3114675" cy="2274888"/>
          </a:xfrm>
          <a:prstGeom prst="rect">
            <a:avLst/>
          </a:prstGeom>
          <a:noFill/>
          <a:ln w="12700">
            <a:solidFill>
              <a:schemeClr val="bg1"/>
            </a:solidFill>
            <a:miter lim="800000"/>
            <a:headEnd/>
            <a:tailEnd/>
          </a:ln>
        </p:spPr>
      </p:pic>
      <p:sp>
        <p:nvSpPr>
          <p:cNvPr id="16390" name="Line 6"/>
          <p:cNvSpPr>
            <a:spLocks noChangeShapeType="1"/>
          </p:cNvSpPr>
          <p:nvPr/>
        </p:nvSpPr>
        <p:spPr bwMode="auto">
          <a:xfrm>
            <a:off x="6127750" y="1600200"/>
            <a:ext cx="0" cy="2274888"/>
          </a:xfrm>
          <a:prstGeom prst="line">
            <a:avLst/>
          </a:prstGeom>
          <a:noFill/>
          <a:ln w="31750">
            <a:solidFill>
              <a:srgbClr val="FFFF00"/>
            </a:solidFill>
            <a:round/>
            <a:headEnd/>
            <a:tailEnd/>
          </a:ln>
        </p:spPr>
        <p:txBody>
          <a:bodyPr/>
          <a:lstStyle/>
          <a:p>
            <a:endParaRPr lang="en-US">
              <a:solidFill>
                <a:srgbClr val="000000"/>
              </a:solidFill>
            </a:endParaRPr>
          </a:p>
        </p:txBody>
      </p:sp>
      <p:sp>
        <p:nvSpPr>
          <p:cNvPr id="16391" name="Line 7"/>
          <p:cNvSpPr>
            <a:spLocks noChangeShapeType="1"/>
          </p:cNvSpPr>
          <p:nvPr/>
        </p:nvSpPr>
        <p:spPr bwMode="auto">
          <a:xfrm>
            <a:off x="4570416" y="2732088"/>
            <a:ext cx="3114675"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6392" name="AutoShape 8"/>
          <p:cNvSpPr>
            <a:spLocks noChangeArrowheads="1"/>
          </p:cNvSpPr>
          <p:nvPr/>
        </p:nvSpPr>
        <p:spPr bwMode="auto">
          <a:xfrm rot="2426846">
            <a:off x="4181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3" name="Text Box 9"/>
          <p:cNvSpPr txBox="1">
            <a:spLocks noChangeArrowheads="1"/>
          </p:cNvSpPr>
          <p:nvPr/>
        </p:nvSpPr>
        <p:spPr bwMode="auto">
          <a:xfrm>
            <a:off x="2847978"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grpSp>
        <p:nvGrpSpPr>
          <p:cNvPr id="2" name="Group 10"/>
          <p:cNvGrpSpPr>
            <a:grpSpLocks/>
          </p:cNvGrpSpPr>
          <p:nvPr/>
        </p:nvGrpSpPr>
        <p:grpSpPr bwMode="auto">
          <a:xfrm>
            <a:off x="5111753" y="3967163"/>
            <a:ext cx="2017713" cy="2322512"/>
            <a:chOff x="2068" y="2499"/>
            <a:chExt cx="1271" cy="1463"/>
          </a:xfrm>
        </p:grpSpPr>
        <p:grpSp>
          <p:nvGrpSpPr>
            <p:cNvPr id="3" name="Group 11"/>
            <p:cNvGrpSpPr>
              <a:grpSpLocks/>
            </p:cNvGrpSpPr>
            <p:nvPr/>
          </p:nvGrpSpPr>
          <p:grpSpPr bwMode="auto">
            <a:xfrm>
              <a:off x="2068" y="2750"/>
              <a:ext cx="1271" cy="1014"/>
              <a:chOff x="1968" y="2812"/>
              <a:chExt cx="1680" cy="1316"/>
            </a:xfrm>
          </p:grpSpPr>
          <p:pic>
            <p:nvPicPr>
              <p:cNvPr id="16399" name="Picture 12" descr="texton_ind_1_1"/>
              <p:cNvPicPr>
                <a:picLocks noChangeAspect="1" noChangeArrowheads="1"/>
              </p:cNvPicPr>
              <p:nvPr/>
            </p:nvPicPr>
            <p:blipFill>
              <a:blip r:embed="rId5" cstate="print"/>
              <a:srcRect/>
              <a:stretch>
                <a:fillRect/>
              </a:stretch>
            </p:blipFill>
            <p:spPr bwMode="auto">
              <a:xfrm>
                <a:off x="1968" y="3485"/>
                <a:ext cx="816" cy="643"/>
              </a:xfrm>
              <a:prstGeom prst="rect">
                <a:avLst/>
              </a:prstGeom>
              <a:noFill/>
              <a:ln w="9525">
                <a:noFill/>
                <a:miter lim="800000"/>
                <a:headEnd/>
                <a:tailEnd/>
              </a:ln>
            </p:spPr>
          </p:pic>
          <p:pic>
            <p:nvPicPr>
              <p:cNvPr id="16400" name="Picture 13" descr="texton_ind_1_2"/>
              <p:cNvPicPr>
                <a:picLocks noChangeAspect="1" noChangeArrowheads="1"/>
              </p:cNvPicPr>
              <p:nvPr/>
            </p:nvPicPr>
            <p:blipFill>
              <a:blip r:embed="rId6" cstate="print"/>
              <a:srcRect/>
              <a:stretch>
                <a:fillRect/>
              </a:stretch>
            </p:blipFill>
            <p:spPr bwMode="auto">
              <a:xfrm>
                <a:off x="1968" y="2812"/>
                <a:ext cx="816" cy="644"/>
              </a:xfrm>
              <a:prstGeom prst="rect">
                <a:avLst/>
              </a:prstGeom>
              <a:noFill/>
              <a:ln w="9525">
                <a:noFill/>
                <a:miter lim="800000"/>
                <a:headEnd/>
                <a:tailEnd/>
              </a:ln>
            </p:spPr>
          </p:pic>
          <p:pic>
            <p:nvPicPr>
              <p:cNvPr id="16401" name="Picture 14" descr="texton_ind_1_3"/>
              <p:cNvPicPr>
                <a:picLocks noChangeAspect="1" noChangeArrowheads="1"/>
              </p:cNvPicPr>
              <p:nvPr/>
            </p:nvPicPr>
            <p:blipFill>
              <a:blip r:embed="rId7" cstate="print"/>
              <a:srcRect/>
              <a:stretch>
                <a:fillRect/>
              </a:stretch>
            </p:blipFill>
            <p:spPr bwMode="auto">
              <a:xfrm>
                <a:off x="2832" y="2812"/>
                <a:ext cx="816" cy="643"/>
              </a:xfrm>
              <a:prstGeom prst="rect">
                <a:avLst/>
              </a:prstGeom>
              <a:noFill/>
              <a:ln w="9525">
                <a:noFill/>
                <a:miter lim="800000"/>
                <a:headEnd/>
                <a:tailEnd/>
              </a:ln>
            </p:spPr>
          </p:pic>
          <p:pic>
            <p:nvPicPr>
              <p:cNvPr id="16402" name="Picture 15" descr="texton_ind_1_4"/>
              <p:cNvPicPr>
                <a:picLocks noChangeAspect="1" noChangeArrowheads="1"/>
              </p:cNvPicPr>
              <p:nvPr/>
            </p:nvPicPr>
            <p:blipFill>
              <a:blip r:embed="rId8" cstate="print"/>
              <a:srcRect/>
              <a:stretch>
                <a:fillRect/>
              </a:stretch>
            </p:blipFill>
            <p:spPr bwMode="auto">
              <a:xfrm>
                <a:off x="2832" y="3485"/>
                <a:ext cx="816" cy="643"/>
              </a:xfrm>
              <a:prstGeom prst="rect">
                <a:avLst/>
              </a:prstGeom>
              <a:noFill/>
              <a:ln w="9525">
                <a:noFill/>
                <a:miter lim="800000"/>
                <a:headEnd/>
                <a:tailEnd/>
              </a:ln>
            </p:spPr>
          </p:pic>
        </p:grpSp>
        <p:sp>
          <p:nvSpPr>
            <p:cNvPr id="16397" name="AutoShape 16"/>
            <p:cNvSpPr>
              <a:spLocks noChangeArrowheads="1"/>
            </p:cNvSpPr>
            <p:nvPr/>
          </p:nvSpPr>
          <p:spPr bwMode="auto">
            <a:xfrm>
              <a:off x="2589" y="2499"/>
              <a:ext cx="217" cy="194"/>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8" name="Text Box 17"/>
            <p:cNvSpPr txBox="1">
              <a:spLocks noChangeArrowheads="1"/>
            </p:cNvSpPr>
            <p:nvPr/>
          </p:nvSpPr>
          <p:spPr bwMode="auto">
            <a:xfrm>
              <a:off x="2482" y="3770"/>
              <a:ext cx="439" cy="192"/>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1</a:t>
              </a:r>
            </a:p>
          </p:txBody>
        </p:sp>
      </p:grpSp>
      <p:sp>
        <p:nvSpPr>
          <p:cNvPr id="16395" name="Text Box 18"/>
          <p:cNvSpPr txBox="1">
            <a:spLocks noChangeArrowheads="1"/>
          </p:cNvSpPr>
          <p:nvPr/>
        </p:nvSpPr>
        <p:spPr bwMode="auto">
          <a:xfrm>
            <a:off x="4418013" y="6477000"/>
            <a:ext cx="3409950" cy="304800"/>
          </a:xfrm>
          <a:prstGeom prst="rect">
            <a:avLst/>
          </a:prstGeom>
          <a:noFill/>
          <a:ln w="9525">
            <a:noFill/>
            <a:miter lim="800000"/>
            <a:headEnd/>
            <a:tailEnd/>
          </a:ln>
        </p:spPr>
        <p:txBody>
          <a:bodyPr wrap="none">
            <a:spAutoFit/>
          </a:bodyPr>
          <a:lstStyle/>
          <a:p>
            <a:pPr algn="ctr" eaLnBrk="1" hangingPunct="1"/>
            <a:r>
              <a:rPr lang="en-US" sz="1400" dirty="0" err="1"/>
              <a:t>Lazebnik</a:t>
            </a:r>
            <a:r>
              <a:rPr lang="en-US" sz="1400" dirty="0"/>
              <a:t>, </a:t>
            </a:r>
            <a:r>
              <a:rPr lang="en-US" sz="1400" dirty="0" err="1"/>
              <a:t>Schmid</a:t>
            </a:r>
            <a:r>
              <a:rPr lang="en-US" sz="1400" dirty="0"/>
              <a:t> &amp; Ponce (CVPR 2006)</a:t>
            </a:r>
          </a:p>
        </p:txBody>
      </p:sp>
    </p:spTree>
    <p:extLst>
      <p:ext uri="{BB962C8B-B14F-4D97-AF65-F5344CB8AC3E}">
        <p14:creationId xmlns:p14="http://schemas.microsoft.com/office/powerpoint/2010/main" val="65472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2057400" y="4316554"/>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cs typeface="Arial" charset="0"/>
            </a:endParaRPr>
          </a:p>
        </p:txBody>
      </p:sp>
      <p:sp>
        <p:nvSpPr>
          <p:cNvPr id="931842" name="Rectangle 2"/>
          <p:cNvSpPr>
            <a:spLocks noGrp="1" noChangeArrowheads="1"/>
          </p:cNvSpPr>
          <p:nvPr>
            <p:ph type="title"/>
          </p:nvPr>
        </p:nvSpPr>
        <p:spPr/>
        <p:txBody>
          <a:bodyPr/>
          <a:lstStyle/>
          <a:p>
            <a:pPr eaLnBrk="1" hangingPunct="1">
              <a:defRPr/>
            </a:pPr>
            <a:r>
              <a:rPr lang="en-US" dirty="0"/>
              <a:t>Spatial pyramids</a:t>
            </a:r>
          </a:p>
        </p:txBody>
      </p:sp>
      <p:pic>
        <p:nvPicPr>
          <p:cNvPr id="17411" name="Picture 3" descr="texton_ind_0"/>
          <p:cNvPicPr>
            <a:picLocks noChangeAspect="1" noChangeArrowheads="1"/>
          </p:cNvPicPr>
          <p:nvPr/>
        </p:nvPicPr>
        <p:blipFill>
          <a:blip r:embed="rId3" cstate="print"/>
          <a:srcRect/>
          <a:stretch>
            <a:fillRect/>
          </a:stretch>
        </p:blipFill>
        <p:spPr bwMode="auto">
          <a:xfrm>
            <a:off x="2209803" y="4362450"/>
            <a:ext cx="1997075" cy="1612900"/>
          </a:xfrm>
          <a:prstGeom prst="rect">
            <a:avLst/>
          </a:prstGeom>
          <a:noFill/>
          <a:ln w="9525">
            <a:noFill/>
            <a:miter lim="800000"/>
            <a:headEnd/>
            <a:tailEnd/>
          </a:ln>
        </p:spPr>
      </p:pic>
      <p:grpSp>
        <p:nvGrpSpPr>
          <p:cNvPr id="2" name="Group 4"/>
          <p:cNvGrpSpPr>
            <a:grpSpLocks/>
          </p:cNvGrpSpPr>
          <p:nvPr/>
        </p:nvGrpSpPr>
        <p:grpSpPr bwMode="auto">
          <a:xfrm>
            <a:off x="5111753" y="4365628"/>
            <a:ext cx="2017713" cy="1609725"/>
            <a:chOff x="1968" y="2812"/>
            <a:chExt cx="1680" cy="1316"/>
          </a:xfrm>
        </p:grpSpPr>
        <p:pic>
          <p:nvPicPr>
            <p:cNvPr id="17447" name="Picture 5" descr="texton_ind_1_1"/>
            <p:cNvPicPr>
              <a:picLocks noChangeAspect="1" noChangeArrowheads="1"/>
            </p:cNvPicPr>
            <p:nvPr/>
          </p:nvPicPr>
          <p:blipFill>
            <a:blip r:embed="rId4" cstate="print"/>
            <a:srcRect/>
            <a:stretch>
              <a:fillRect/>
            </a:stretch>
          </p:blipFill>
          <p:spPr bwMode="auto">
            <a:xfrm>
              <a:off x="1968" y="3485"/>
              <a:ext cx="816" cy="643"/>
            </a:xfrm>
            <a:prstGeom prst="rect">
              <a:avLst/>
            </a:prstGeom>
            <a:noFill/>
            <a:ln w="9525">
              <a:noFill/>
              <a:miter lim="800000"/>
              <a:headEnd/>
              <a:tailEnd/>
            </a:ln>
          </p:spPr>
        </p:pic>
        <p:pic>
          <p:nvPicPr>
            <p:cNvPr id="17448" name="Picture 6" descr="texton_ind_1_2"/>
            <p:cNvPicPr>
              <a:picLocks noChangeAspect="1" noChangeArrowheads="1"/>
            </p:cNvPicPr>
            <p:nvPr/>
          </p:nvPicPr>
          <p:blipFill>
            <a:blip r:embed="rId5" cstate="print"/>
            <a:srcRect/>
            <a:stretch>
              <a:fillRect/>
            </a:stretch>
          </p:blipFill>
          <p:spPr bwMode="auto">
            <a:xfrm>
              <a:off x="1968" y="2812"/>
              <a:ext cx="816" cy="644"/>
            </a:xfrm>
            <a:prstGeom prst="rect">
              <a:avLst/>
            </a:prstGeom>
            <a:noFill/>
            <a:ln w="9525">
              <a:noFill/>
              <a:miter lim="800000"/>
              <a:headEnd/>
              <a:tailEnd/>
            </a:ln>
          </p:spPr>
        </p:pic>
        <p:pic>
          <p:nvPicPr>
            <p:cNvPr id="17449" name="Picture 7" descr="texton_ind_1_3"/>
            <p:cNvPicPr>
              <a:picLocks noChangeAspect="1" noChangeArrowheads="1"/>
            </p:cNvPicPr>
            <p:nvPr/>
          </p:nvPicPr>
          <p:blipFill>
            <a:blip r:embed="rId6" cstate="print"/>
            <a:srcRect/>
            <a:stretch>
              <a:fillRect/>
            </a:stretch>
          </p:blipFill>
          <p:spPr bwMode="auto">
            <a:xfrm>
              <a:off x="2832" y="2812"/>
              <a:ext cx="816" cy="643"/>
            </a:xfrm>
            <a:prstGeom prst="rect">
              <a:avLst/>
            </a:prstGeom>
            <a:noFill/>
            <a:ln w="9525">
              <a:noFill/>
              <a:miter lim="800000"/>
              <a:headEnd/>
              <a:tailEnd/>
            </a:ln>
          </p:spPr>
        </p:pic>
        <p:pic>
          <p:nvPicPr>
            <p:cNvPr id="17450" name="Picture 8" descr="texton_ind_1_4"/>
            <p:cNvPicPr>
              <a:picLocks noChangeAspect="1" noChangeArrowheads="1"/>
            </p:cNvPicPr>
            <p:nvPr/>
          </p:nvPicPr>
          <p:blipFill>
            <a:blip r:embed="rId7" cstate="print"/>
            <a:srcRect/>
            <a:stretch>
              <a:fillRect/>
            </a:stretch>
          </p:blipFill>
          <p:spPr bwMode="auto">
            <a:xfrm>
              <a:off x="2832" y="3485"/>
              <a:ext cx="816" cy="643"/>
            </a:xfrm>
            <a:prstGeom prst="rect">
              <a:avLst/>
            </a:prstGeom>
            <a:noFill/>
            <a:ln w="9525">
              <a:noFill/>
              <a:miter lim="800000"/>
              <a:headEnd/>
              <a:tailEnd/>
            </a:ln>
          </p:spPr>
        </p:pic>
      </p:grpSp>
      <p:sp>
        <p:nvSpPr>
          <p:cNvPr id="17413" name="AutoShape 9"/>
          <p:cNvSpPr>
            <a:spLocks noChangeArrowheads="1"/>
          </p:cNvSpPr>
          <p:nvPr/>
        </p:nvSpPr>
        <p:spPr bwMode="auto">
          <a:xfrm>
            <a:off x="5938841" y="3967166"/>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pic>
        <p:nvPicPr>
          <p:cNvPr id="17414" name="Picture 10" descr="burma_bagan"/>
          <p:cNvPicPr>
            <a:picLocks noChangeArrowheads="1"/>
          </p:cNvPicPr>
          <p:nvPr/>
        </p:nvPicPr>
        <p:blipFill>
          <a:blip r:embed="rId8" cstate="print"/>
          <a:srcRect/>
          <a:stretch>
            <a:fillRect/>
          </a:stretch>
        </p:blipFill>
        <p:spPr bwMode="auto">
          <a:xfrm>
            <a:off x="4570416" y="1600200"/>
            <a:ext cx="3114675" cy="2274888"/>
          </a:xfrm>
          <a:prstGeom prst="rect">
            <a:avLst/>
          </a:prstGeom>
          <a:noFill/>
          <a:ln w="12700">
            <a:solidFill>
              <a:schemeClr val="bg1"/>
            </a:solidFill>
            <a:miter lim="800000"/>
            <a:headEnd/>
            <a:tailEnd/>
          </a:ln>
        </p:spPr>
      </p:pic>
      <p:grpSp>
        <p:nvGrpSpPr>
          <p:cNvPr id="3" name="Group 11"/>
          <p:cNvGrpSpPr>
            <a:grpSpLocks/>
          </p:cNvGrpSpPr>
          <p:nvPr/>
        </p:nvGrpSpPr>
        <p:grpSpPr bwMode="auto">
          <a:xfrm>
            <a:off x="4572003" y="1600200"/>
            <a:ext cx="3114675" cy="2274888"/>
            <a:chOff x="1488" y="480"/>
            <a:chExt cx="2784" cy="1929"/>
          </a:xfrm>
        </p:grpSpPr>
        <p:sp>
          <p:nvSpPr>
            <p:cNvPr id="17441" name="Line 12"/>
            <p:cNvSpPr>
              <a:spLocks noChangeShapeType="1"/>
            </p:cNvSpPr>
            <p:nvPr/>
          </p:nvSpPr>
          <p:spPr bwMode="auto">
            <a:xfrm>
              <a:off x="2880"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2" name="Line 13"/>
            <p:cNvSpPr>
              <a:spLocks noChangeShapeType="1"/>
            </p:cNvSpPr>
            <p:nvPr/>
          </p:nvSpPr>
          <p:spPr bwMode="auto">
            <a:xfrm>
              <a:off x="1488" y="144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3" name="Line 14"/>
            <p:cNvSpPr>
              <a:spLocks noChangeShapeType="1"/>
            </p:cNvSpPr>
            <p:nvPr/>
          </p:nvSpPr>
          <p:spPr bwMode="auto">
            <a:xfrm>
              <a:off x="1488" y="96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4" name="Line 15"/>
            <p:cNvSpPr>
              <a:spLocks noChangeShapeType="1"/>
            </p:cNvSpPr>
            <p:nvPr/>
          </p:nvSpPr>
          <p:spPr bwMode="auto">
            <a:xfrm>
              <a:off x="1488" y="192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5" name="Line 16"/>
            <p:cNvSpPr>
              <a:spLocks noChangeShapeType="1"/>
            </p:cNvSpPr>
            <p:nvPr/>
          </p:nvSpPr>
          <p:spPr bwMode="auto">
            <a:xfrm>
              <a:off x="2176"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6" name="Line 17"/>
            <p:cNvSpPr>
              <a:spLocks noChangeShapeType="1"/>
            </p:cNvSpPr>
            <p:nvPr/>
          </p:nvSpPr>
          <p:spPr bwMode="auto">
            <a:xfrm>
              <a:off x="3570" y="480"/>
              <a:ext cx="0" cy="1929"/>
            </a:xfrm>
            <a:prstGeom prst="line">
              <a:avLst/>
            </a:prstGeom>
            <a:noFill/>
            <a:ln w="31750">
              <a:solidFill>
                <a:srgbClr val="FFFF00"/>
              </a:solidFill>
              <a:round/>
              <a:headEnd/>
              <a:tailEnd/>
            </a:ln>
          </p:spPr>
          <p:txBody>
            <a:bodyPr/>
            <a:lstStyle/>
            <a:p>
              <a:endParaRPr lang="en-US">
                <a:solidFill>
                  <a:srgbClr val="000000"/>
                </a:solidFill>
              </a:endParaRPr>
            </a:p>
          </p:txBody>
        </p:sp>
      </p:grpSp>
      <p:sp>
        <p:nvSpPr>
          <p:cNvPr id="17416" name="AutoShape 18"/>
          <p:cNvSpPr>
            <a:spLocks noChangeArrowheads="1"/>
          </p:cNvSpPr>
          <p:nvPr/>
        </p:nvSpPr>
        <p:spPr bwMode="auto">
          <a:xfrm rot="2426846">
            <a:off x="4181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17" name="Text Box 19"/>
          <p:cNvSpPr txBox="1">
            <a:spLocks noChangeArrowheads="1"/>
          </p:cNvSpPr>
          <p:nvPr/>
        </p:nvSpPr>
        <p:spPr bwMode="auto">
          <a:xfrm>
            <a:off x="2847978"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sp>
        <p:nvSpPr>
          <p:cNvPr id="17418" name="Text Box 20"/>
          <p:cNvSpPr txBox="1">
            <a:spLocks noChangeArrowheads="1"/>
          </p:cNvSpPr>
          <p:nvPr/>
        </p:nvSpPr>
        <p:spPr bwMode="auto">
          <a:xfrm>
            <a:off x="5768978" y="5984875"/>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1</a:t>
            </a:r>
          </a:p>
        </p:txBody>
      </p:sp>
      <p:grpSp>
        <p:nvGrpSpPr>
          <p:cNvPr id="4" name="Group 21"/>
          <p:cNvGrpSpPr>
            <a:grpSpLocks/>
          </p:cNvGrpSpPr>
          <p:nvPr/>
        </p:nvGrpSpPr>
        <p:grpSpPr bwMode="auto">
          <a:xfrm>
            <a:off x="7696200" y="3932240"/>
            <a:ext cx="2362200" cy="2361083"/>
            <a:chOff x="3798" y="3007"/>
            <a:chExt cx="1420" cy="1295"/>
          </a:xfrm>
        </p:grpSpPr>
        <p:grpSp>
          <p:nvGrpSpPr>
            <p:cNvPr id="5" name="Group 22"/>
            <p:cNvGrpSpPr>
              <a:grpSpLocks/>
            </p:cNvGrpSpPr>
            <p:nvPr/>
          </p:nvGrpSpPr>
          <p:grpSpPr bwMode="auto">
            <a:xfrm>
              <a:off x="4005" y="3245"/>
              <a:ext cx="1213" cy="883"/>
              <a:chOff x="3792" y="2812"/>
              <a:chExt cx="1680" cy="1316"/>
            </a:xfrm>
          </p:grpSpPr>
          <p:pic>
            <p:nvPicPr>
              <p:cNvPr id="17425" name="Picture 23" descr="texton_ind_2_1"/>
              <p:cNvPicPr>
                <a:picLocks noChangeAspect="1" noChangeArrowheads="1"/>
              </p:cNvPicPr>
              <p:nvPr/>
            </p:nvPicPr>
            <p:blipFill>
              <a:blip r:embed="rId9" cstate="print"/>
              <a:srcRect/>
              <a:stretch>
                <a:fillRect/>
              </a:stretch>
            </p:blipFill>
            <p:spPr bwMode="auto">
              <a:xfrm>
                <a:off x="3792" y="2812"/>
                <a:ext cx="384" cy="303"/>
              </a:xfrm>
              <a:prstGeom prst="rect">
                <a:avLst/>
              </a:prstGeom>
              <a:noFill/>
              <a:ln w="9525">
                <a:noFill/>
                <a:miter lim="800000"/>
                <a:headEnd/>
                <a:tailEnd/>
              </a:ln>
            </p:spPr>
          </p:pic>
          <p:pic>
            <p:nvPicPr>
              <p:cNvPr id="17426" name="Picture 24" descr="texton_ind_2_2"/>
              <p:cNvPicPr>
                <a:picLocks noChangeAspect="1" noChangeArrowheads="1"/>
              </p:cNvPicPr>
              <p:nvPr/>
            </p:nvPicPr>
            <p:blipFill>
              <a:blip r:embed="rId10" cstate="print"/>
              <a:srcRect/>
              <a:stretch>
                <a:fillRect/>
              </a:stretch>
            </p:blipFill>
            <p:spPr bwMode="auto">
              <a:xfrm>
                <a:off x="4224" y="3153"/>
                <a:ext cx="384" cy="303"/>
              </a:xfrm>
              <a:prstGeom prst="rect">
                <a:avLst/>
              </a:prstGeom>
              <a:noFill/>
              <a:ln w="9525">
                <a:noFill/>
                <a:miter lim="800000"/>
                <a:headEnd/>
                <a:tailEnd/>
              </a:ln>
            </p:spPr>
          </p:pic>
          <p:pic>
            <p:nvPicPr>
              <p:cNvPr id="17427" name="Picture 25" descr="texton_ind_2_3"/>
              <p:cNvPicPr>
                <a:picLocks noChangeAspect="1" noChangeArrowheads="1"/>
              </p:cNvPicPr>
              <p:nvPr/>
            </p:nvPicPr>
            <p:blipFill>
              <a:blip r:embed="rId11" cstate="print"/>
              <a:srcRect/>
              <a:stretch>
                <a:fillRect/>
              </a:stretch>
            </p:blipFill>
            <p:spPr bwMode="auto">
              <a:xfrm>
                <a:off x="4656" y="2812"/>
                <a:ext cx="384" cy="303"/>
              </a:xfrm>
              <a:prstGeom prst="rect">
                <a:avLst/>
              </a:prstGeom>
              <a:noFill/>
              <a:ln w="9525">
                <a:noFill/>
                <a:miter lim="800000"/>
                <a:headEnd/>
                <a:tailEnd/>
              </a:ln>
            </p:spPr>
          </p:pic>
          <p:pic>
            <p:nvPicPr>
              <p:cNvPr id="17428" name="Picture 26" descr="texton_ind_2_4"/>
              <p:cNvPicPr>
                <a:picLocks noChangeAspect="1" noChangeArrowheads="1"/>
              </p:cNvPicPr>
              <p:nvPr/>
            </p:nvPicPr>
            <p:blipFill>
              <a:blip r:embed="rId12" cstate="print"/>
              <a:srcRect/>
              <a:stretch>
                <a:fillRect/>
              </a:stretch>
            </p:blipFill>
            <p:spPr bwMode="auto">
              <a:xfrm>
                <a:off x="5088" y="2817"/>
                <a:ext cx="384" cy="303"/>
              </a:xfrm>
              <a:prstGeom prst="rect">
                <a:avLst/>
              </a:prstGeom>
              <a:noFill/>
              <a:ln w="9525">
                <a:noFill/>
                <a:miter lim="800000"/>
                <a:headEnd/>
                <a:tailEnd/>
              </a:ln>
            </p:spPr>
          </p:pic>
          <p:pic>
            <p:nvPicPr>
              <p:cNvPr id="17429" name="Picture 27" descr="texton_ind_2_5"/>
              <p:cNvPicPr>
                <a:picLocks noChangeAspect="1" noChangeArrowheads="1"/>
              </p:cNvPicPr>
              <p:nvPr/>
            </p:nvPicPr>
            <p:blipFill>
              <a:blip r:embed="rId13" cstate="print"/>
              <a:srcRect/>
              <a:stretch>
                <a:fillRect/>
              </a:stretch>
            </p:blipFill>
            <p:spPr bwMode="auto">
              <a:xfrm>
                <a:off x="3792" y="3153"/>
                <a:ext cx="384" cy="302"/>
              </a:xfrm>
              <a:prstGeom prst="rect">
                <a:avLst/>
              </a:prstGeom>
              <a:noFill/>
              <a:ln w="9525">
                <a:noFill/>
                <a:miter lim="800000"/>
                <a:headEnd/>
                <a:tailEnd/>
              </a:ln>
            </p:spPr>
          </p:pic>
          <p:pic>
            <p:nvPicPr>
              <p:cNvPr id="17430" name="Picture 28" descr="texton_ind_2_6"/>
              <p:cNvPicPr>
                <a:picLocks noChangeAspect="1" noChangeArrowheads="1"/>
              </p:cNvPicPr>
              <p:nvPr/>
            </p:nvPicPr>
            <p:blipFill>
              <a:blip r:embed="rId14" cstate="print"/>
              <a:srcRect/>
              <a:stretch>
                <a:fillRect/>
              </a:stretch>
            </p:blipFill>
            <p:spPr bwMode="auto">
              <a:xfrm>
                <a:off x="4224" y="2812"/>
                <a:ext cx="384" cy="303"/>
              </a:xfrm>
              <a:prstGeom prst="rect">
                <a:avLst/>
              </a:prstGeom>
              <a:noFill/>
              <a:ln w="9525">
                <a:noFill/>
                <a:miter lim="800000"/>
                <a:headEnd/>
                <a:tailEnd/>
              </a:ln>
            </p:spPr>
          </p:pic>
          <p:pic>
            <p:nvPicPr>
              <p:cNvPr id="17431" name="Picture 29" descr="texton_ind_2_7"/>
              <p:cNvPicPr>
                <a:picLocks noChangeAspect="1" noChangeArrowheads="1"/>
              </p:cNvPicPr>
              <p:nvPr/>
            </p:nvPicPr>
            <p:blipFill>
              <a:blip r:embed="rId15" cstate="print"/>
              <a:srcRect/>
              <a:stretch>
                <a:fillRect/>
              </a:stretch>
            </p:blipFill>
            <p:spPr bwMode="auto">
              <a:xfrm>
                <a:off x="5088" y="3153"/>
                <a:ext cx="384" cy="303"/>
              </a:xfrm>
              <a:prstGeom prst="rect">
                <a:avLst/>
              </a:prstGeom>
              <a:noFill/>
              <a:ln w="9525">
                <a:noFill/>
                <a:miter lim="800000"/>
                <a:headEnd/>
                <a:tailEnd/>
              </a:ln>
            </p:spPr>
          </p:pic>
          <p:pic>
            <p:nvPicPr>
              <p:cNvPr id="17432" name="Picture 30" descr="texton_ind_2_8"/>
              <p:cNvPicPr>
                <a:picLocks noChangeAspect="1" noChangeArrowheads="1"/>
              </p:cNvPicPr>
              <p:nvPr/>
            </p:nvPicPr>
            <p:blipFill>
              <a:blip r:embed="rId16" cstate="print"/>
              <a:srcRect/>
              <a:stretch>
                <a:fillRect/>
              </a:stretch>
            </p:blipFill>
            <p:spPr bwMode="auto">
              <a:xfrm flipV="1">
                <a:off x="4656" y="3153"/>
                <a:ext cx="384" cy="302"/>
              </a:xfrm>
              <a:prstGeom prst="rect">
                <a:avLst/>
              </a:prstGeom>
              <a:noFill/>
              <a:ln w="9525">
                <a:noFill/>
                <a:miter lim="800000"/>
                <a:headEnd/>
                <a:tailEnd/>
              </a:ln>
            </p:spPr>
          </p:pic>
          <p:pic>
            <p:nvPicPr>
              <p:cNvPr id="17433" name="Picture 31" descr="texton_ind_2_9"/>
              <p:cNvPicPr>
                <a:picLocks noChangeAspect="1" noChangeArrowheads="1"/>
              </p:cNvPicPr>
              <p:nvPr/>
            </p:nvPicPr>
            <p:blipFill>
              <a:blip r:embed="rId17" cstate="print"/>
              <a:srcRect/>
              <a:stretch>
                <a:fillRect/>
              </a:stretch>
            </p:blipFill>
            <p:spPr bwMode="auto">
              <a:xfrm>
                <a:off x="3792" y="3489"/>
                <a:ext cx="384" cy="303"/>
              </a:xfrm>
              <a:prstGeom prst="rect">
                <a:avLst/>
              </a:prstGeom>
              <a:noFill/>
              <a:ln w="9525">
                <a:noFill/>
                <a:miter lim="800000"/>
                <a:headEnd/>
                <a:tailEnd/>
              </a:ln>
            </p:spPr>
          </p:pic>
          <p:pic>
            <p:nvPicPr>
              <p:cNvPr id="17434" name="Picture 32" descr="texton_ind_2_10"/>
              <p:cNvPicPr>
                <a:picLocks noChangeAspect="1" noChangeArrowheads="1"/>
              </p:cNvPicPr>
              <p:nvPr/>
            </p:nvPicPr>
            <p:blipFill>
              <a:blip r:embed="rId18" cstate="print"/>
              <a:srcRect/>
              <a:stretch>
                <a:fillRect/>
              </a:stretch>
            </p:blipFill>
            <p:spPr bwMode="auto">
              <a:xfrm>
                <a:off x="4656" y="3825"/>
                <a:ext cx="384" cy="303"/>
              </a:xfrm>
              <a:prstGeom prst="rect">
                <a:avLst/>
              </a:prstGeom>
              <a:noFill/>
              <a:ln w="9525">
                <a:noFill/>
                <a:miter lim="800000"/>
                <a:headEnd/>
                <a:tailEnd/>
              </a:ln>
            </p:spPr>
          </p:pic>
          <p:pic>
            <p:nvPicPr>
              <p:cNvPr id="17435" name="Picture 33" descr="texton_ind_2_11"/>
              <p:cNvPicPr>
                <a:picLocks noChangeAspect="1" noChangeArrowheads="1"/>
              </p:cNvPicPr>
              <p:nvPr/>
            </p:nvPicPr>
            <p:blipFill>
              <a:blip r:embed="rId19" cstate="print"/>
              <a:srcRect/>
              <a:stretch>
                <a:fillRect/>
              </a:stretch>
            </p:blipFill>
            <p:spPr bwMode="auto">
              <a:xfrm>
                <a:off x="4656" y="3489"/>
                <a:ext cx="384" cy="303"/>
              </a:xfrm>
              <a:prstGeom prst="rect">
                <a:avLst/>
              </a:prstGeom>
              <a:noFill/>
              <a:ln w="9525">
                <a:noFill/>
                <a:miter lim="800000"/>
                <a:headEnd/>
                <a:tailEnd/>
              </a:ln>
            </p:spPr>
          </p:pic>
          <p:pic>
            <p:nvPicPr>
              <p:cNvPr id="17436" name="Picture 34" descr="texton_ind_2_12"/>
              <p:cNvPicPr>
                <a:picLocks noChangeAspect="1" noChangeArrowheads="1"/>
              </p:cNvPicPr>
              <p:nvPr/>
            </p:nvPicPr>
            <p:blipFill>
              <a:blip r:embed="rId20" cstate="print"/>
              <a:srcRect/>
              <a:stretch>
                <a:fillRect/>
              </a:stretch>
            </p:blipFill>
            <p:spPr bwMode="auto">
              <a:xfrm>
                <a:off x="4224" y="3489"/>
                <a:ext cx="384" cy="303"/>
              </a:xfrm>
              <a:prstGeom prst="rect">
                <a:avLst/>
              </a:prstGeom>
              <a:noFill/>
              <a:ln w="9525">
                <a:noFill/>
                <a:miter lim="800000"/>
                <a:headEnd/>
                <a:tailEnd/>
              </a:ln>
            </p:spPr>
          </p:pic>
          <p:pic>
            <p:nvPicPr>
              <p:cNvPr id="17437" name="Picture 35" descr="texton_ind_2_13"/>
              <p:cNvPicPr>
                <a:picLocks noChangeAspect="1" noChangeArrowheads="1"/>
              </p:cNvPicPr>
              <p:nvPr/>
            </p:nvPicPr>
            <p:blipFill>
              <a:blip r:embed="rId21" cstate="print"/>
              <a:srcRect/>
              <a:stretch>
                <a:fillRect/>
              </a:stretch>
            </p:blipFill>
            <p:spPr bwMode="auto">
              <a:xfrm>
                <a:off x="3800" y="3831"/>
                <a:ext cx="376" cy="297"/>
              </a:xfrm>
              <a:prstGeom prst="rect">
                <a:avLst/>
              </a:prstGeom>
              <a:noFill/>
              <a:ln w="9525">
                <a:noFill/>
                <a:miter lim="800000"/>
                <a:headEnd/>
                <a:tailEnd/>
              </a:ln>
            </p:spPr>
          </p:pic>
          <p:pic>
            <p:nvPicPr>
              <p:cNvPr id="17438" name="Picture 36" descr="texton_ind_2_14"/>
              <p:cNvPicPr>
                <a:picLocks noChangeAspect="1" noChangeArrowheads="1"/>
              </p:cNvPicPr>
              <p:nvPr/>
            </p:nvPicPr>
            <p:blipFill>
              <a:blip r:embed="rId22" cstate="print"/>
              <a:srcRect/>
              <a:stretch>
                <a:fillRect/>
              </a:stretch>
            </p:blipFill>
            <p:spPr bwMode="auto">
              <a:xfrm>
                <a:off x="4224" y="3825"/>
                <a:ext cx="384" cy="303"/>
              </a:xfrm>
              <a:prstGeom prst="rect">
                <a:avLst/>
              </a:prstGeom>
              <a:noFill/>
              <a:ln w="9525">
                <a:noFill/>
                <a:miter lim="800000"/>
                <a:headEnd/>
                <a:tailEnd/>
              </a:ln>
            </p:spPr>
          </p:pic>
          <p:pic>
            <p:nvPicPr>
              <p:cNvPr id="17439" name="Picture 37" descr="texton_ind_2_15"/>
              <p:cNvPicPr>
                <a:picLocks noChangeAspect="1" noChangeArrowheads="1"/>
              </p:cNvPicPr>
              <p:nvPr/>
            </p:nvPicPr>
            <p:blipFill>
              <a:blip r:embed="rId23" cstate="print"/>
              <a:srcRect/>
              <a:stretch>
                <a:fillRect/>
              </a:stretch>
            </p:blipFill>
            <p:spPr bwMode="auto">
              <a:xfrm>
                <a:off x="5088" y="3825"/>
                <a:ext cx="384" cy="303"/>
              </a:xfrm>
              <a:prstGeom prst="rect">
                <a:avLst/>
              </a:prstGeom>
              <a:noFill/>
              <a:ln w="9525">
                <a:noFill/>
                <a:miter lim="800000"/>
                <a:headEnd/>
                <a:tailEnd/>
              </a:ln>
            </p:spPr>
          </p:pic>
          <p:pic>
            <p:nvPicPr>
              <p:cNvPr id="17440" name="Picture 38" descr="texton_ind_2_16"/>
              <p:cNvPicPr>
                <a:picLocks noChangeAspect="1" noChangeArrowheads="1"/>
              </p:cNvPicPr>
              <p:nvPr/>
            </p:nvPicPr>
            <p:blipFill>
              <a:blip r:embed="rId24" cstate="print"/>
              <a:srcRect/>
              <a:stretch>
                <a:fillRect/>
              </a:stretch>
            </p:blipFill>
            <p:spPr bwMode="auto">
              <a:xfrm>
                <a:off x="5088" y="3489"/>
                <a:ext cx="384" cy="303"/>
              </a:xfrm>
              <a:prstGeom prst="rect">
                <a:avLst/>
              </a:prstGeom>
              <a:noFill/>
              <a:ln w="9525">
                <a:noFill/>
                <a:miter lim="800000"/>
                <a:headEnd/>
                <a:tailEnd/>
              </a:ln>
            </p:spPr>
          </p:pic>
        </p:grpSp>
        <p:sp>
          <p:nvSpPr>
            <p:cNvPr id="17423"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24" name="Text Box 40"/>
            <p:cNvSpPr txBox="1">
              <a:spLocks noChangeArrowheads="1"/>
            </p:cNvSpPr>
            <p:nvPr/>
          </p:nvSpPr>
          <p:spPr bwMode="auto">
            <a:xfrm>
              <a:off x="4389" y="4133"/>
              <a:ext cx="422" cy="169"/>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2</a:t>
              </a:r>
            </a:p>
          </p:txBody>
        </p:sp>
      </p:grpSp>
      <p:sp>
        <p:nvSpPr>
          <p:cNvPr id="17421" name="Text Box 42"/>
          <p:cNvSpPr txBox="1">
            <a:spLocks noChangeArrowheads="1"/>
          </p:cNvSpPr>
          <p:nvPr/>
        </p:nvSpPr>
        <p:spPr bwMode="auto">
          <a:xfrm>
            <a:off x="4414838" y="6477000"/>
            <a:ext cx="3409950" cy="304800"/>
          </a:xfrm>
          <a:prstGeom prst="rect">
            <a:avLst/>
          </a:prstGeom>
          <a:noFill/>
          <a:ln w="9525">
            <a:noFill/>
            <a:miter lim="800000"/>
            <a:headEnd/>
            <a:tailEnd/>
          </a:ln>
        </p:spPr>
        <p:txBody>
          <a:bodyPr wrap="none">
            <a:spAutoFit/>
          </a:bodyPr>
          <a:lstStyle/>
          <a:p>
            <a:pPr algn="ctr" eaLnBrk="1" hangingPunct="1"/>
            <a:r>
              <a:rPr lang="en-US" sz="1400"/>
              <a:t>Lazebnik, Schmid &amp; Ponce (CVPR 2006)</a:t>
            </a:r>
          </a:p>
        </p:txBody>
      </p:sp>
    </p:spTree>
    <p:extLst>
      <p:ext uri="{BB962C8B-B14F-4D97-AF65-F5344CB8AC3E}">
        <p14:creationId xmlns:p14="http://schemas.microsoft.com/office/powerpoint/2010/main" val="312030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p:txBody>
          <a:bodyPr/>
          <a:lstStyle/>
          <a:p>
            <a:pPr eaLnBrk="1" hangingPunct="1">
              <a:defRPr/>
            </a:pPr>
            <a:r>
              <a:rPr lang="en-US" dirty="0"/>
              <a:t>Spatial pyramids</a:t>
            </a:r>
          </a:p>
        </p:txBody>
      </p:sp>
      <p:sp>
        <p:nvSpPr>
          <p:cNvPr id="2" name="Content Placeholder 1"/>
          <p:cNvSpPr>
            <a:spLocks noGrp="1"/>
          </p:cNvSpPr>
          <p:nvPr>
            <p:ph idx="1"/>
          </p:nvPr>
        </p:nvSpPr>
        <p:spPr/>
        <p:txBody>
          <a:bodyPr/>
          <a:lstStyle/>
          <a:p>
            <a:pPr marL="0" indent="0">
              <a:buNone/>
            </a:pPr>
            <a:r>
              <a:rPr lang="en-US" dirty="0"/>
              <a:t>Scene classification results</a:t>
            </a:r>
          </a:p>
        </p:txBody>
      </p:sp>
      <p:pic>
        <p:nvPicPr>
          <p:cNvPr id="18435" name="Picture 3" descr="scene_categories2"/>
          <p:cNvPicPr>
            <a:picLocks noChangeAspect="1" noChangeArrowheads="1"/>
          </p:cNvPicPr>
          <p:nvPr/>
        </p:nvPicPr>
        <p:blipFill>
          <a:blip r:embed="rId3" cstate="print"/>
          <a:srcRect/>
          <a:stretch>
            <a:fillRect/>
          </a:stretch>
        </p:blipFill>
        <p:spPr bwMode="auto">
          <a:xfrm>
            <a:off x="1524000" y="1765300"/>
            <a:ext cx="9144000" cy="2120900"/>
          </a:xfrm>
          <a:prstGeom prst="rect">
            <a:avLst/>
          </a:prstGeom>
          <a:noFill/>
          <a:ln w="9525">
            <a:noFill/>
            <a:miter lim="800000"/>
            <a:headEnd/>
            <a:tailEnd/>
          </a:ln>
        </p:spPr>
      </p:pic>
      <p:pic>
        <p:nvPicPr>
          <p:cNvPr id="18436" name="Picture 4" descr="scene_categories_results2"/>
          <p:cNvPicPr>
            <a:picLocks noChangeAspect="1" noChangeArrowheads="1"/>
          </p:cNvPicPr>
          <p:nvPr/>
        </p:nvPicPr>
        <p:blipFill>
          <a:blip r:embed="rId4" cstate="print"/>
          <a:srcRect/>
          <a:stretch>
            <a:fillRect/>
          </a:stretch>
        </p:blipFill>
        <p:spPr bwMode="auto">
          <a:xfrm>
            <a:off x="2590800" y="4089400"/>
            <a:ext cx="6934200" cy="2236788"/>
          </a:xfrm>
          <a:prstGeom prst="rect">
            <a:avLst/>
          </a:prstGeom>
          <a:noFill/>
          <a:ln w="9525">
            <a:noFill/>
            <a:miter lim="800000"/>
            <a:headEnd/>
            <a:tailEnd/>
          </a:ln>
        </p:spPr>
      </p:pic>
    </p:spTree>
    <p:extLst>
      <p:ext uri="{BB962C8B-B14F-4D97-AF65-F5344CB8AC3E}">
        <p14:creationId xmlns:p14="http://schemas.microsoft.com/office/powerpoint/2010/main" val="2293043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pPr eaLnBrk="1" hangingPunct="1">
              <a:defRPr/>
            </a:pPr>
            <a:r>
              <a:rPr lang="en-US" dirty="0"/>
              <a:t>Spatial pyramids</a:t>
            </a:r>
          </a:p>
        </p:txBody>
      </p:sp>
      <p:sp>
        <p:nvSpPr>
          <p:cNvPr id="3" name="Content Placeholder 2"/>
          <p:cNvSpPr>
            <a:spLocks noGrp="1"/>
          </p:cNvSpPr>
          <p:nvPr>
            <p:ph idx="1"/>
          </p:nvPr>
        </p:nvSpPr>
        <p:spPr/>
        <p:txBody>
          <a:bodyPr/>
          <a:lstStyle/>
          <a:p>
            <a:pPr marL="0" indent="0">
              <a:buNone/>
            </a:pPr>
            <a:r>
              <a:rPr lang="en-US" dirty="0"/>
              <a:t>Caltech101 classification results</a:t>
            </a:r>
          </a:p>
        </p:txBody>
      </p:sp>
      <p:pic>
        <p:nvPicPr>
          <p:cNvPr id="19459" name="Picture 3" descr="image_0002"/>
          <p:cNvPicPr>
            <a:picLocks noChangeAspect="1" noChangeArrowheads="1"/>
          </p:cNvPicPr>
          <p:nvPr/>
        </p:nvPicPr>
        <p:blipFill>
          <a:blip r:embed="rId3" cstate="print"/>
          <a:srcRect/>
          <a:stretch>
            <a:fillRect/>
          </a:stretch>
        </p:blipFill>
        <p:spPr bwMode="auto">
          <a:xfrm>
            <a:off x="1905003" y="1808163"/>
            <a:ext cx="982663" cy="1071562"/>
          </a:xfrm>
          <a:prstGeom prst="rect">
            <a:avLst/>
          </a:prstGeom>
          <a:noFill/>
          <a:ln w="9525">
            <a:solidFill>
              <a:schemeClr val="bg1"/>
            </a:solidFill>
            <a:miter lim="800000"/>
            <a:headEnd/>
            <a:tailEnd/>
          </a:ln>
        </p:spPr>
      </p:pic>
      <p:pic>
        <p:nvPicPr>
          <p:cNvPr id="19460" name="Picture 4" descr="image_0024"/>
          <p:cNvPicPr>
            <a:picLocks noChangeAspect="1" noChangeArrowheads="1"/>
          </p:cNvPicPr>
          <p:nvPr/>
        </p:nvPicPr>
        <p:blipFill>
          <a:blip r:embed="rId4" cstate="print"/>
          <a:srcRect/>
          <a:stretch>
            <a:fillRect/>
          </a:stretch>
        </p:blipFill>
        <p:spPr bwMode="auto">
          <a:xfrm>
            <a:off x="2943228" y="1808163"/>
            <a:ext cx="1247775" cy="1071562"/>
          </a:xfrm>
          <a:prstGeom prst="rect">
            <a:avLst/>
          </a:prstGeom>
          <a:noFill/>
          <a:ln w="9525">
            <a:solidFill>
              <a:schemeClr val="bg1"/>
            </a:solidFill>
            <a:miter lim="800000"/>
            <a:headEnd/>
            <a:tailEnd/>
          </a:ln>
        </p:spPr>
      </p:pic>
      <p:pic>
        <p:nvPicPr>
          <p:cNvPr id="19461" name="Picture 5" descr="image_0009"/>
          <p:cNvPicPr>
            <a:picLocks noChangeAspect="1" noChangeArrowheads="1"/>
          </p:cNvPicPr>
          <p:nvPr/>
        </p:nvPicPr>
        <p:blipFill>
          <a:blip r:embed="rId5" cstate="print"/>
          <a:srcRect/>
          <a:stretch>
            <a:fillRect/>
          </a:stretch>
        </p:blipFill>
        <p:spPr bwMode="auto">
          <a:xfrm>
            <a:off x="4267200" y="1808163"/>
            <a:ext cx="763588" cy="1071562"/>
          </a:xfrm>
          <a:prstGeom prst="rect">
            <a:avLst/>
          </a:prstGeom>
          <a:noFill/>
          <a:ln w="9525">
            <a:solidFill>
              <a:schemeClr val="bg1"/>
            </a:solidFill>
            <a:miter lim="800000"/>
            <a:headEnd/>
            <a:tailEnd/>
          </a:ln>
        </p:spPr>
      </p:pic>
      <p:pic>
        <p:nvPicPr>
          <p:cNvPr id="19462" name="Picture 6" descr="image_0014"/>
          <p:cNvPicPr>
            <a:picLocks noChangeAspect="1" noChangeArrowheads="1"/>
          </p:cNvPicPr>
          <p:nvPr/>
        </p:nvPicPr>
        <p:blipFill>
          <a:blip r:embed="rId6" cstate="print"/>
          <a:srcRect/>
          <a:stretch>
            <a:fillRect/>
          </a:stretch>
        </p:blipFill>
        <p:spPr bwMode="auto">
          <a:xfrm>
            <a:off x="5094288" y="1808163"/>
            <a:ext cx="1484312" cy="1071562"/>
          </a:xfrm>
          <a:prstGeom prst="rect">
            <a:avLst/>
          </a:prstGeom>
          <a:noFill/>
          <a:ln w="9525">
            <a:solidFill>
              <a:schemeClr val="bg1"/>
            </a:solidFill>
            <a:miter lim="800000"/>
            <a:headEnd/>
            <a:tailEnd/>
          </a:ln>
        </p:spPr>
      </p:pic>
      <p:pic>
        <p:nvPicPr>
          <p:cNvPr id="19463" name="Picture 7" descr="image_0011"/>
          <p:cNvPicPr>
            <a:picLocks noChangeAspect="1" noChangeArrowheads="1"/>
          </p:cNvPicPr>
          <p:nvPr/>
        </p:nvPicPr>
        <p:blipFill>
          <a:blip r:embed="rId7" cstate="print"/>
          <a:srcRect/>
          <a:stretch>
            <a:fillRect/>
          </a:stretch>
        </p:blipFill>
        <p:spPr bwMode="auto">
          <a:xfrm>
            <a:off x="7394578" y="1808163"/>
            <a:ext cx="1516063" cy="1071562"/>
          </a:xfrm>
          <a:prstGeom prst="rect">
            <a:avLst/>
          </a:prstGeom>
          <a:noFill/>
          <a:ln w="9525">
            <a:solidFill>
              <a:schemeClr val="bg1"/>
            </a:solidFill>
            <a:miter lim="800000"/>
            <a:headEnd/>
            <a:tailEnd/>
          </a:ln>
        </p:spPr>
      </p:pic>
      <p:pic>
        <p:nvPicPr>
          <p:cNvPr id="19464" name="Picture 8" descr="image_0018"/>
          <p:cNvPicPr>
            <a:picLocks noChangeAspect="1" noChangeArrowheads="1"/>
          </p:cNvPicPr>
          <p:nvPr/>
        </p:nvPicPr>
        <p:blipFill>
          <a:blip r:embed="rId8" cstate="print"/>
          <a:srcRect/>
          <a:stretch>
            <a:fillRect/>
          </a:stretch>
        </p:blipFill>
        <p:spPr bwMode="auto">
          <a:xfrm>
            <a:off x="1905000" y="2951163"/>
            <a:ext cx="1112838" cy="1071562"/>
          </a:xfrm>
          <a:prstGeom prst="rect">
            <a:avLst/>
          </a:prstGeom>
          <a:noFill/>
          <a:ln w="9525">
            <a:solidFill>
              <a:schemeClr val="bg1"/>
            </a:solidFill>
            <a:miter lim="800000"/>
            <a:headEnd/>
            <a:tailEnd/>
          </a:ln>
        </p:spPr>
      </p:pic>
      <p:pic>
        <p:nvPicPr>
          <p:cNvPr id="19465" name="Picture 9" descr="image_0018"/>
          <p:cNvPicPr>
            <a:picLocks noChangeAspect="1" noChangeArrowheads="1"/>
          </p:cNvPicPr>
          <p:nvPr/>
        </p:nvPicPr>
        <p:blipFill>
          <a:blip r:embed="rId9" cstate="print"/>
          <a:srcRect/>
          <a:stretch>
            <a:fillRect/>
          </a:stretch>
        </p:blipFill>
        <p:spPr bwMode="auto">
          <a:xfrm>
            <a:off x="6651625" y="1808163"/>
            <a:ext cx="660400" cy="1071562"/>
          </a:xfrm>
          <a:prstGeom prst="rect">
            <a:avLst/>
          </a:prstGeom>
          <a:noFill/>
          <a:ln w="9525">
            <a:solidFill>
              <a:schemeClr val="bg1"/>
            </a:solidFill>
            <a:miter lim="800000"/>
            <a:headEnd/>
            <a:tailEnd/>
          </a:ln>
        </p:spPr>
      </p:pic>
      <p:pic>
        <p:nvPicPr>
          <p:cNvPr id="19466" name="Picture 10" descr="image_0012"/>
          <p:cNvPicPr>
            <a:picLocks noChangeAspect="1" noChangeArrowheads="1"/>
          </p:cNvPicPr>
          <p:nvPr/>
        </p:nvPicPr>
        <p:blipFill>
          <a:blip r:embed="rId10" cstate="print"/>
          <a:srcRect/>
          <a:stretch>
            <a:fillRect/>
          </a:stretch>
        </p:blipFill>
        <p:spPr bwMode="auto">
          <a:xfrm>
            <a:off x="8967788" y="1808163"/>
            <a:ext cx="1319212" cy="1071562"/>
          </a:xfrm>
          <a:prstGeom prst="rect">
            <a:avLst/>
          </a:prstGeom>
          <a:noFill/>
          <a:ln w="9525">
            <a:solidFill>
              <a:schemeClr val="bg1"/>
            </a:solidFill>
            <a:miter lim="800000"/>
            <a:headEnd/>
            <a:tailEnd/>
          </a:ln>
        </p:spPr>
      </p:pic>
      <p:pic>
        <p:nvPicPr>
          <p:cNvPr id="19467" name="Picture 11" descr="image_0035"/>
          <p:cNvPicPr>
            <a:picLocks noChangeAspect="1" noChangeArrowheads="1"/>
          </p:cNvPicPr>
          <p:nvPr/>
        </p:nvPicPr>
        <p:blipFill>
          <a:blip r:embed="rId11" cstate="print"/>
          <a:srcRect/>
          <a:stretch>
            <a:fillRect/>
          </a:stretch>
        </p:blipFill>
        <p:spPr bwMode="auto">
          <a:xfrm>
            <a:off x="3092453" y="2951163"/>
            <a:ext cx="1135063" cy="1071562"/>
          </a:xfrm>
          <a:prstGeom prst="rect">
            <a:avLst/>
          </a:prstGeom>
          <a:noFill/>
          <a:ln w="9525">
            <a:solidFill>
              <a:schemeClr val="bg1"/>
            </a:solidFill>
            <a:miter lim="800000"/>
            <a:headEnd/>
            <a:tailEnd/>
          </a:ln>
        </p:spPr>
      </p:pic>
      <p:pic>
        <p:nvPicPr>
          <p:cNvPr id="19468" name="Picture 12" descr="image_0006"/>
          <p:cNvPicPr>
            <a:picLocks noChangeAspect="1" noChangeArrowheads="1"/>
          </p:cNvPicPr>
          <p:nvPr/>
        </p:nvPicPr>
        <p:blipFill>
          <a:blip r:embed="rId12" cstate="print"/>
          <a:srcRect/>
          <a:stretch>
            <a:fillRect/>
          </a:stretch>
        </p:blipFill>
        <p:spPr bwMode="auto">
          <a:xfrm>
            <a:off x="4278313" y="2951163"/>
            <a:ext cx="800100" cy="1071562"/>
          </a:xfrm>
          <a:prstGeom prst="rect">
            <a:avLst/>
          </a:prstGeom>
          <a:noFill/>
          <a:ln w="9525">
            <a:solidFill>
              <a:schemeClr val="bg1"/>
            </a:solidFill>
            <a:miter lim="800000"/>
            <a:headEnd/>
            <a:tailEnd/>
          </a:ln>
        </p:spPr>
      </p:pic>
      <p:pic>
        <p:nvPicPr>
          <p:cNvPr id="19469" name="Picture 13" descr="image_0010"/>
          <p:cNvPicPr>
            <a:picLocks noChangeAspect="1" noChangeArrowheads="1"/>
          </p:cNvPicPr>
          <p:nvPr/>
        </p:nvPicPr>
        <p:blipFill>
          <a:blip r:embed="rId13" cstate="print"/>
          <a:srcRect/>
          <a:stretch>
            <a:fillRect/>
          </a:stretch>
        </p:blipFill>
        <p:spPr bwMode="auto">
          <a:xfrm>
            <a:off x="5140325" y="2951163"/>
            <a:ext cx="1625600" cy="1071562"/>
          </a:xfrm>
          <a:prstGeom prst="rect">
            <a:avLst/>
          </a:prstGeom>
          <a:noFill/>
          <a:ln w="9525">
            <a:solidFill>
              <a:schemeClr val="bg1"/>
            </a:solidFill>
            <a:miter lim="800000"/>
            <a:headEnd/>
            <a:tailEnd/>
          </a:ln>
        </p:spPr>
      </p:pic>
      <p:pic>
        <p:nvPicPr>
          <p:cNvPr id="19470" name="Picture 14" descr="image_0013"/>
          <p:cNvPicPr>
            <a:picLocks noChangeAspect="1" noChangeArrowheads="1"/>
          </p:cNvPicPr>
          <p:nvPr/>
        </p:nvPicPr>
        <p:blipFill>
          <a:blip r:embed="rId14" cstate="print"/>
          <a:srcRect/>
          <a:stretch>
            <a:fillRect/>
          </a:stretch>
        </p:blipFill>
        <p:spPr bwMode="auto">
          <a:xfrm>
            <a:off x="6858000" y="2951163"/>
            <a:ext cx="1352550" cy="1071562"/>
          </a:xfrm>
          <a:prstGeom prst="rect">
            <a:avLst/>
          </a:prstGeom>
          <a:noFill/>
          <a:ln w="9525">
            <a:solidFill>
              <a:schemeClr val="bg1"/>
            </a:solidFill>
            <a:miter lim="800000"/>
            <a:headEnd/>
            <a:tailEnd/>
          </a:ln>
        </p:spPr>
      </p:pic>
      <p:pic>
        <p:nvPicPr>
          <p:cNvPr id="19471" name="Picture 15" descr="image_0028"/>
          <p:cNvPicPr>
            <a:picLocks noChangeAspect="1" noChangeArrowheads="1"/>
          </p:cNvPicPr>
          <p:nvPr/>
        </p:nvPicPr>
        <p:blipFill>
          <a:blip r:embed="rId15" cstate="print"/>
          <a:srcRect/>
          <a:stretch>
            <a:fillRect/>
          </a:stretch>
        </p:blipFill>
        <p:spPr bwMode="auto">
          <a:xfrm>
            <a:off x="8283578" y="2951163"/>
            <a:ext cx="631825" cy="1071562"/>
          </a:xfrm>
          <a:prstGeom prst="rect">
            <a:avLst/>
          </a:prstGeom>
          <a:noFill/>
          <a:ln w="9525">
            <a:solidFill>
              <a:schemeClr val="bg1"/>
            </a:solidFill>
            <a:miter lim="800000"/>
            <a:headEnd/>
            <a:tailEnd/>
          </a:ln>
        </p:spPr>
      </p:pic>
      <p:pic>
        <p:nvPicPr>
          <p:cNvPr id="19472" name="Picture 16" descr="image_0006"/>
          <p:cNvPicPr>
            <a:picLocks noChangeAspect="1" noChangeArrowheads="1"/>
          </p:cNvPicPr>
          <p:nvPr/>
        </p:nvPicPr>
        <p:blipFill>
          <a:blip r:embed="rId16" cstate="print"/>
          <a:srcRect/>
          <a:stretch>
            <a:fillRect/>
          </a:stretch>
        </p:blipFill>
        <p:spPr bwMode="auto">
          <a:xfrm>
            <a:off x="8991600" y="2951163"/>
            <a:ext cx="1295400" cy="1071562"/>
          </a:xfrm>
          <a:prstGeom prst="rect">
            <a:avLst/>
          </a:prstGeom>
          <a:noFill/>
          <a:ln w="9525">
            <a:solidFill>
              <a:schemeClr val="bg1"/>
            </a:solidFill>
            <a:miter lim="800000"/>
            <a:headEnd/>
            <a:tailEnd/>
          </a:ln>
        </p:spPr>
      </p:pic>
      <p:pic>
        <p:nvPicPr>
          <p:cNvPr id="19476" name="Picture 20" descr="caltech101_results2"/>
          <p:cNvPicPr>
            <a:picLocks noChangeAspect="1" noChangeArrowheads="1"/>
          </p:cNvPicPr>
          <p:nvPr/>
        </p:nvPicPr>
        <p:blipFill>
          <a:blip r:embed="rId17" cstate="print"/>
          <a:srcRect/>
          <a:stretch>
            <a:fillRect/>
          </a:stretch>
        </p:blipFill>
        <p:spPr bwMode="auto">
          <a:xfrm>
            <a:off x="2362203" y="4089400"/>
            <a:ext cx="7508875" cy="2540000"/>
          </a:xfrm>
          <a:prstGeom prst="rect">
            <a:avLst/>
          </a:prstGeom>
          <a:noFill/>
          <a:ln w="9525">
            <a:noFill/>
            <a:miter lim="800000"/>
            <a:headEnd/>
            <a:tailEnd/>
          </a:ln>
        </p:spPr>
      </p:pic>
    </p:spTree>
    <p:extLst>
      <p:ext uri="{BB962C8B-B14F-4D97-AF65-F5344CB8AC3E}">
        <p14:creationId xmlns:p14="http://schemas.microsoft.com/office/powerpoint/2010/main" val="3856293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3273428" y="2057400"/>
            <a:ext cx="2593975" cy="1600200"/>
          </a:xfrm>
          <a:prstGeom prst="roundRect">
            <a:avLst>
              <a:gd name="adj" fmla="val 16667"/>
            </a:avLst>
          </a:prstGeom>
          <a:solidFill>
            <a:schemeClr val="accent2">
              <a:lumMod val="60000"/>
              <a:lumOff val="4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6400313" y="2057400"/>
            <a:ext cx="2593975" cy="1600200"/>
          </a:xfrm>
          <a:prstGeom prst="roundRect">
            <a:avLst>
              <a:gd name="adj" fmla="val 16667"/>
            </a:avLst>
          </a:prstGeom>
          <a:solidFill>
            <a:schemeClr val="tx2">
              <a:lumMod val="40000"/>
              <a:lumOff val="6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Trainable</a:t>
            </a:r>
            <a:br>
              <a:rPr lang="en-US" sz="2400" dirty="0">
                <a:solidFill>
                  <a:srgbClr val="000000"/>
                </a:solidFill>
                <a:latin typeface="Arial"/>
                <a:cs typeface="Adobe Caslon Pro"/>
              </a:rPr>
            </a:br>
            <a:r>
              <a:rPr lang="en-US" sz="2400" dirty="0">
                <a:solidFill>
                  <a:srgbClr val="000000"/>
                </a:solidFill>
                <a:latin typeface="Arial"/>
                <a:cs typeface="Adobe Caslon Pro"/>
              </a:rPr>
              <a:t>classifier</a:t>
            </a:r>
          </a:p>
        </p:txBody>
      </p:sp>
      <p:sp>
        <p:nvSpPr>
          <p:cNvPr id="16" name="Right Arrow 15"/>
          <p:cNvSpPr>
            <a:spLocks noChangeArrowheads="1"/>
          </p:cNvSpPr>
          <p:nvPr/>
        </p:nvSpPr>
        <p:spPr bwMode="auto">
          <a:xfrm>
            <a:off x="2895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8" name="Right Arrow 17"/>
          <p:cNvSpPr>
            <a:spLocks noChangeArrowheads="1"/>
          </p:cNvSpPr>
          <p:nvPr/>
        </p:nvSpPr>
        <p:spPr bwMode="auto">
          <a:xfrm>
            <a:off x="9067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0253" name="TextBox 20"/>
          <p:cNvSpPr txBox="1">
            <a:spLocks noChangeArrowheads="1"/>
          </p:cNvSpPr>
          <p:nvPr/>
        </p:nvSpPr>
        <p:spPr bwMode="auto">
          <a:xfrm>
            <a:off x="1771276" y="2362203"/>
            <a:ext cx="1048124"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Image</a:t>
            </a:r>
          </a:p>
          <a:p>
            <a:pPr algn="ctr" eaLnBrk="1" hangingPunct="1">
              <a:spcBef>
                <a:spcPct val="0"/>
              </a:spcBef>
            </a:pPr>
            <a:r>
              <a:rPr lang="en-US" sz="2400" dirty="0">
                <a:solidFill>
                  <a:srgbClr val="000000"/>
                </a:solidFill>
                <a:latin typeface="Arial"/>
              </a:rPr>
              <a:t>Pixels</a:t>
            </a:r>
          </a:p>
        </p:txBody>
      </p:sp>
      <p:sp>
        <p:nvSpPr>
          <p:cNvPr id="10254" name="Content Placeholder 2"/>
          <p:cNvSpPr txBox="1">
            <a:spLocks/>
          </p:cNvSpPr>
          <p:nvPr/>
        </p:nvSpPr>
        <p:spPr bwMode="auto">
          <a:xfrm>
            <a:off x="1676400" y="4343400"/>
            <a:ext cx="8839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lvl1pPr marL="342900" indent="-342900" eaLnBrk="0" hangingPunct="0">
              <a:defRPr>
                <a:solidFill>
                  <a:schemeClr val="tx1"/>
                </a:solidFill>
                <a:latin typeface="Arial" charset="0"/>
                <a:ea typeface="ＭＳ Ｐゴシック" charset="0"/>
                <a:cs typeface="ＭＳ Ｐゴシック" charset="0"/>
              </a:defRPr>
            </a:lvl1pPr>
            <a:lvl2pPr marL="3429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algn="l" eaLnBrk="1" hangingPunct="1">
              <a:spcBef>
                <a:spcPct val="20000"/>
              </a:spcBef>
              <a:buFont typeface="Arial" charset="0"/>
              <a:buChar char="•"/>
            </a:pPr>
            <a:r>
              <a:rPr lang="en-US" sz="2800" dirty="0">
                <a:solidFill>
                  <a:srgbClr val="000000"/>
                </a:solidFill>
                <a:latin typeface="Arial"/>
                <a:cs typeface="Arial" charset="0"/>
              </a:rPr>
              <a:t>Hand-crafted feature representation</a:t>
            </a:r>
          </a:p>
          <a:p>
            <a:pPr lvl="1" algn="l" eaLnBrk="1" hangingPunct="1">
              <a:spcBef>
                <a:spcPct val="20000"/>
              </a:spcBef>
              <a:buFont typeface="Arial" charset="0"/>
              <a:buChar char="•"/>
            </a:pPr>
            <a:r>
              <a:rPr lang="en-US" sz="2800" dirty="0">
                <a:solidFill>
                  <a:srgbClr val="000000"/>
                </a:solidFill>
                <a:latin typeface="Arial"/>
                <a:cs typeface="Arial" charset="0"/>
              </a:rPr>
              <a:t>Off-the-shelf trainable classifier </a:t>
            </a:r>
          </a:p>
        </p:txBody>
      </p:sp>
      <p:sp>
        <p:nvSpPr>
          <p:cNvPr id="20" name="TextBox 20"/>
          <p:cNvSpPr txBox="1">
            <a:spLocks noChangeArrowheads="1"/>
          </p:cNvSpPr>
          <p:nvPr/>
        </p:nvSpPr>
        <p:spPr bwMode="auto">
          <a:xfrm>
            <a:off x="9441290" y="2438403"/>
            <a:ext cx="1226713"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Class label</a:t>
            </a:r>
          </a:p>
        </p:txBody>
      </p:sp>
      <p:sp>
        <p:nvSpPr>
          <p:cNvPr id="13" name="Right Arrow 12"/>
          <p:cNvSpPr>
            <a:spLocks noChangeArrowheads="1"/>
          </p:cNvSpPr>
          <p:nvPr/>
        </p:nvSpPr>
        <p:spPr bwMode="auto">
          <a:xfrm>
            <a:off x="5943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Tree>
    <p:extLst>
      <p:ext uri="{BB962C8B-B14F-4D97-AF65-F5344CB8AC3E}">
        <p14:creationId xmlns:p14="http://schemas.microsoft.com/office/powerpoint/2010/main" val="176220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endParaRPr lang="en-US" dirty="0"/>
          </a:p>
        </p:txBody>
      </p:sp>
      <p:sp>
        <p:nvSpPr>
          <p:cNvPr id="3" name="Content Placeholder 2"/>
          <p:cNvSpPr>
            <a:spLocks noGrp="1"/>
          </p:cNvSpPr>
          <p:nvPr>
            <p:ph idx="1"/>
          </p:nvPr>
        </p:nvSpPr>
        <p:spPr>
          <a:xfrm>
            <a:off x="1981200" y="1371603"/>
            <a:ext cx="8229600" cy="4754563"/>
          </a:xfrm>
        </p:spPr>
        <p:txBody>
          <a:bodyPr>
            <a:normAutofit/>
          </a:bodyPr>
          <a:lstStyle/>
          <a:p>
            <a:pPr>
              <a:buFont typeface="Wingdings" pitchFamily="2" charset="2"/>
              <a:buChar char="§"/>
            </a:pPr>
            <a:r>
              <a:rPr lang="en-US" dirty="0">
                <a:solidFill>
                  <a:srgbClr val="333299"/>
                </a:solidFill>
              </a:rPr>
              <a:t>Overview: </a:t>
            </a:r>
            <a:r>
              <a:rPr lang="en-US" dirty="0">
                <a:solidFill>
                  <a:schemeClr val="tx1">
                    <a:lumMod val="75000"/>
                    <a:lumOff val="25000"/>
                  </a:schemeClr>
                </a:solidFill>
              </a:rPr>
              <a:t>recognition tasks</a:t>
            </a:r>
          </a:p>
          <a:p>
            <a:pPr>
              <a:buFont typeface="Wingdings" pitchFamily="2" charset="2"/>
              <a:buChar char="§"/>
            </a:pPr>
            <a:r>
              <a:rPr lang="en-US" dirty="0">
                <a:solidFill>
                  <a:srgbClr val="333299"/>
                </a:solidFill>
              </a:rPr>
              <a:t>Statistical learning approach</a:t>
            </a:r>
          </a:p>
          <a:p>
            <a:pPr>
              <a:buFont typeface="Wingdings" pitchFamily="2" charset="2"/>
              <a:buChar char="§"/>
            </a:pPr>
            <a:r>
              <a:rPr lang="en-US" dirty="0">
                <a:solidFill>
                  <a:srgbClr val="333299"/>
                </a:solidFill>
              </a:rPr>
              <a:t>Classic / Shallow Pipeline</a:t>
            </a:r>
          </a:p>
          <a:p>
            <a:pPr marL="857250" lvl="1" indent="-457200">
              <a:buFont typeface="Wingdings" pitchFamily="2" charset="2"/>
              <a:buChar char="§"/>
            </a:pPr>
            <a:r>
              <a:rPr lang="en-US" dirty="0">
                <a:solidFill>
                  <a:schemeClr val="tx1">
                    <a:lumMod val="75000"/>
                    <a:lumOff val="25000"/>
                  </a:schemeClr>
                </a:solidFill>
              </a:rPr>
              <a:t>“Bag of features” representation</a:t>
            </a:r>
          </a:p>
          <a:p>
            <a:pPr marL="857250" lvl="1" indent="-457200">
              <a:buFont typeface="Wingdings" pitchFamily="2" charset="2"/>
              <a:buChar char="§"/>
            </a:pPr>
            <a:r>
              <a:rPr lang="en-US" dirty="0">
                <a:solidFill>
                  <a:schemeClr val="tx1">
                    <a:lumMod val="75000"/>
                    <a:lumOff val="25000"/>
                  </a:schemeClr>
                </a:solidFill>
              </a:rPr>
              <a:t>Classifiers: nearest neighbor, linear, SVM</a:t>
            </a:r>
          </a:p>
          <a:p>
            <a:pPr>
              <a:buFont typeface="Wingdings" pitchFamily="2" charset="2"/>
              <a:buChar char="§"/>
            </a:pPr>
            <a:r>
              <a:rPr lang="en-US" dirty="0">
                <a:solidFill>
                  <a:srgbClr val="333299"/>
                </a:solidFill>
              </a:rPr>
              <a:t>Deep Pipeline </a:t>
            </a:r>
          </a:p>
          <a:p>
            <a:pPr lvl="1">
              <a:buFont typeface="Wingdings" pitchFamily="2" charset="2"/>
              <a:buChar char="§"/>
            </a:pPr>
            <a:r>
              <a:rPr lang="en-US" dirty="0">
                <a:solidFill>
                  <a:schemeClr val="tx1">
                    <a:lumMod val="75000"/>
                    <a:lumOff val="25000"/>
                  </a:schemeClr>
                </a:solidFill>
              </a:rPr>
              <a:t>Neural Networks</a:t>
            </a:r>
          </a:p>
        </p:txBody>
      </p:sp>
    </p:spTree>
    <p:extLst>
      <p:ext uri="{BB962C8B-B14F-4D97-AF65-F5344CB8AC3E}">
        <p14:creationId xmlns:p14="http://schemas.microsoft.com/office/powerpoint/2010/main" val="23164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Classifiers: Nearest neighbor</a:t>
            </a:r>
          </a:p>
        </p:txBody>
      </p:sp>
      <p:sp>
        <p:nvSpPr>
          <p:cNvPr id="3" name="Content Placeholder 2"/>
          <p:cNvSpPr>
            <a:spLocks noGrp="1"/>
          </p:cNvSpPr>
          <p:nvPr>
            <p:ph idx="1"/>
          </p:nvPr>
        </p:nvSpPr>
        <p:spPr>
          <a:xfrm>
            <a:off x="1752600" y="4495802"/>
            <a:ext cx="8686800" cy="2057398"/>
          </a:xfrm>
        </p:spPr>
        <p:txBody>
          <a:bodyPr>
            <a:normAutofit fontScale="77500" lnSpcReduction="20000"/>
          </a:bodyPr>
          <a:lstStyle/>
          <a:p>
            <a:pPr>
              <a:buNone/>
            </a:pPr>
            <a:r>
              <a:rPr lang="en-US" sz="3600" dirty="0">
                <a:solidFill>
                  <a:srgbClr val="521B93"/>
                </a:solidFill>
              </a:rPr>
              <a:t>f(</a:t>
            </a:r>
            <a:r>
              <a:rPr lang="en-US" sz="3600" b="1" dirty="0">
                <a:solidFill>
                  <a:srgbClr val="521B93"/>
                </a:solidFill>
              </a:rPr>
              <a:t>x</a:t>
            </a:r>
            <a:r>
              <a:rPr lang="en-US" sz="3600" dirty="0">
                <a:solidFill>
                  <a:srgbClr val="521B93"/>
                </a:solidFill>
              </a:rPr>
              <a:t>) = label of the training example nearest to </a:t>
            </a:r>
            <a:r>
              <a:rPr lang="en-US" sz="3600" b="1" dirty="0">
                <a:solidFill>
                  <a:srgbClr val="521B93"/>
                </a:solidFill>
              </a:rPr>
              <a:t>x</a:t>
            </a:r>
          </a:p>
          <a:p>
            <a:endParaRPr lang="en-US" sz="2400" dirty="0"/>
          </a:p>
          <a:p>
            <a:r>
              <a:rPr lang="en-US" sz="3600" dirty="0"/>
              <a:t>All we need is a distance or similarity function for our inputs</a:t>
            </a:r>
          </a:p>
          <a:p>
            <a:r>
              <a:rPr lang="en-US" sz="3600" dirty="0"/>
              <a:t>No training required!</a:t>
            </a:r>
          </a:p>
        </p:txBody>
      </p:sp>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5181600" y="2140804"/>
            <a:ext cx="1371600" cy="830997"/>
          </a:xfrm>
          <a:prstGeom prst="rect">
            <a:avLst/>
          </a:prstGeom>
          <a:noFill/>
        </p:spPr>
        <p:txBody>
          <a:bodyPr wrap="square" rtlCol="0">
            <a:spAutoFit/>
          </a:bodyPr>
          <a:lstStyle/>
          <a:p>
            <a:pPr algn="ctr"/>
            <a:r>
              <a:rPr lang="en-US" sz="2400" dirty="0">
                <a:solidFill>
                  <a:srgbClr val="000000"/>
                </a:solidFill>
              </a:rPr>
              <a:t>Test example</a:t>
            </a:r>
          </a:p>
        </p:txBody>
      </p:sp>
      <p:sp>
        <p:nvSpPr>
          <p:cNvPr id="19" name="TextBox 18"/>
          <p:cNvSpPr txBox="1"/>
          <p:nvPr/>
        </p:nvSpPr>
        <p:spPr>
          <a:xfrm>
            <a:off x="1905000" y="2286003"/>
            <a:ext cx="1905000" cy="1200329"/>
          </a:xfrm>
          <a:prstGeom prst="rect">
            <a:avLst/>
          </a:prstGeom>
          <a:noFill/>
        </p:spPr>
        <p:txBody>
          <a:bodyPr wrap="square" rtlCol="0">
            <a:spAutoFit/>
          </a:bodyPr>
          <a:lstStyle/>
          <a:p>
            <a:pPr algn="ctr"/>
            <a:r>
              <a:rPr lang="en-US" sz="2400" dirty="0">
                <a:solidFill>
                  <a:srgbClr val="0000FF"/>
                </a:solidFill>
              </a:rPr>
              <a:t>Training examples from class 1</a:t>
            </a:r>
          </a:p>
        </p:txBody>
      </p:sp>
      <p:sp>
        <p:nvSpPr>
          <p:cNvPr id="20" name="TextBox 19"/>
          <p:cNvSpPr txBox="1"/>
          <p:nvPr/>
        </p:nvSpPr>
        <p:spPr>
          <a:xfrm>
            <a:off x="7772400" y="2133603"/>
            <a:ext cx="1981200" cy="1200329"/>
          </a:xfrm>
          <a:prstGeom prst="rect">
            <a:avLst/>
          </a:prstGeom>
          <a:noFill/>
        </p:spPr>
        <p:txBody>
          <a:bodyPr wrap="square" rtlCol="0">
            <a:spAutoFit/>
          </a:bodyPr>
          <a:lstStyle/>
          <a:p>
            <a:pPr algn="ctr"/>
            <a:r>
              <a:rPr lang="en-US" sz="2400" dirty="0">
                <a:solidFill>
                  <a:srgbClr val="FF0000"/>
                </a:solidFill>
              </a:rPr>
              <a:t>Training examples from class 2</a:t>
            </a:r>
          </a:p>
        </p:txBody>
      </p:sp>
      <p:cxnSp>
        <p:nvCxnSpPr>
          <p:cNvPr id="23" name="Straight Arrow Connector 22"/>
          <p:cNvCxnSpPr/>
          <p:nvPr/>
        </p:nvCxnSpPr>
        <p:spPr>
          <a:xfrm rot="16200000" flipV="1">
            <a:off x="4876800" y="2057400"/>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5029200" y="2209800"/>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1131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 classifier</a:t>
            </a:r>
          </a:p>
        </p:txBody>
      </p:sp>
      <p:pic>
        <p:nvPicPr>
          <p:cNvPr id="4" name="Picture 3" descr="Screen Shot 2015-11-17 at 11.56.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27541"/>
            <a:ext cx="11734800" cy="5172461"/>
          </a:xfrm>
          <a:prstGeom prst="rect">
            <a:avLst/>
          </a:prstGeom>
        </p:spPr>
      </p:pic>
      <p:sp>
        <p:nvSpPr>
          <p:cNvPr id="5" name="TextBox 4"/>
          <p:cNvSpPr txBox="1"/>
          <p:nvPr/>
        </p:nvSpPr>
        <p:spPr>
          <a:xfrm>
            <a:off x="2971803" y="6324600"/>
            <a:ext cx="6391493" cy="369332"/>
          </a:xfrm>
          <a:prstGeom prst="rect">
            <a:avLst/>
          </a:prstGeom>
          <a:noFill/>
        </p:spPr>
        <p:txBody>
          <a:bodyPr wrap="none" rtlCol="0">
            <a:spAutoFit/>
          </a:bodyPr>
          <a:lstStyle/>
          <a:p>
            <a:r>
              <a:rPr lang="en-US" dirty="0"/>
              <a:t>Credit: Andrej </a:t>
            </a:r>
            <a:r>
              <a:rPr lang="en-US" dirty="0" err="1"/>
              <a:t>Karpathy</a:t>
            </a:r>
            <a:r>
              <a:rPr lang="en-US" dirty="0"/>
              <a:t>, </a:t>
            </a:r>
            <a:r>
              <a:rPr lang="en-US" dirty="0">
                <a:hlinkClick r:id="rId3"/>
              </a:rPr>
              <a:t>http://cs231n.github.io/classification/</a:t>
            </a:r>
            <a:endParaRPr lang="en-US" dirty="0"/>
          </a:p>
        </p:txBody>
      </p:sp>
    </p:spTree>
    <p:extLst>
      <p:ext uri="{BB962C8B-B14F-4D97-AF65-F5344CB8AC3E}">
        <p14:creationId xmlns:p14="http://schemas.microsoft.com/office/powerpoint/2010/main" val="1035733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r>
              <a:rPr lang="en-US"/>
              <a:t>Functions for comparing histograms</a:t>
            </a:r>
          </a:p>
        </p:txBody>
      </p:sp>
      <p:sp>
        <p:nvSpPr>
          <p:cNvPr id="945155" name="Rectangle 3"/>
          <p:cNvSpPr>
            <a:spLocks noGrp="1" noChangeArrowheads="1"/>
          </p:cNvSpPr>
          <p:nvPr>
            <p:ph type="body" idx="1"/>
          </p:nvPr>
        </p:nvSpPr>
        <p:spPr>
          <a:xfrm>
            <a:off x="1752600" y="1143000"/>
            <a:ext cx="7772400" cy="4648200"/>
          </a:xfrm>
        </p:spPr>
        <p:txBody>
          <a:bodyPr/>
          <a:lstStyle/>
          <a:p>
            <a:pPr>
              <a:buFontTx/>
              <a:buChar char="•"/>
            </a:pPr>
            <a:r>
              <a:rPr lang="en-US" dirty="0"/>
              <a:t>L1 distance:</a:t>
            </a:r>
            <a:br>
              <a:rPr lang="en-US" dirty="0"/>
            </a:br>
            <a:endParaRPr lang="en-US" dirty="0"/>
          </a:p>
          <a:p>
            <a:pPr>
              <a:buFontTx/>
              <a:buChar char="•"/>
            </a:pPr>
            <a:r>
              <a:rPr lang="el-GR" dirty="0">
                <a:latin typeface="Times New Roman" pitchFamily="18" charset="0"/>
                <a:cs typeface="Times New Roman" pitchFamily="18" charset="0"/>
              </a:rPr>
              <a:t>χ</a:t>
            </a:r>
            <a:r>
              <a:rPr lang="en-US" baseline="30000" dirty="0">
                <a:latin typeface="Times New Roman" pitchFamily="18" charset="0"/>
                <a:cs typeface="Times New Roman" pitchFamily="18" charset="0"/>
              </a:rPr>
              <a:t>2</a:t>
            </a:r>
            <a:r>
              <a:rPr lang="en-US" dirty="0"/>
              <a:t> distance:</a:t>
            </a:r>
            <a:br>
              <a:rPr lang="en-US" dirty="0"/>
            </a:br>
            <a:endParaRPr lang="en-US" dirty="0"/>
          </a:p>
          <a:p>
            <a:pPr>
              <a:buFontTx/>
              <a:buChar char="•"/>
            </a:pPr>
            <a:r>
              <a:rPr lang="en-US" dirty="0"/>
              <a:t>Quadratic distance (</a:t>
            </a:r>
            <a:r>
              <a:rPr lang="en-US" i="1" dirty="0"/>
              <a:t>cross-bin distance</a:t>
            </a:r>
            <a:r>
              <a:rPr lang="en-US" dirty="0"/>
              <a:t>):</a:t>
            </a:r>
            <a:br>
              <a:rPr lang="en-US" dirty="0"/>
            </a:br>
            <a:endParaRPr lang="en-US" dirty="0"/>
          </a:p>
          <a:p>
            <a:pPr>
              <a:buFontTx/>
              <a:buChar char="•"/>
            </a:pPr>
            <a:endParaRPr lang="en-US" dirty="0"/>
          </a:p>
          <a:p>
            <a:pPr>
              <a:buFontTx/>
              <a:buChar char="•"/>
            </a:pPr>
            <a:r>
              <a:rPr lang="en-US" dirty="0"/>
              <a:t>Histogram intersection (similarity function):</a:t>
            </a:r>
          </a:p>
        </p:txBody>
      </p:sp>
      <p:graphicFrame>
        <p:nvGraphicFramePr>
          <p:cNvPr id="945156" name="Object 4"/>
          <p:cNvGraphicFramePr>
            <a:graphicFrameLocks noGrp="1" noChangeAspect="1"/>
          </p:cNvGraphicFramePr>
          <p:nvPr>
            <p:ph sz="quarter" idx="4294967295"/>
          </p:nvPr>
        </p:nvGraphicFramePr>
        <p:xfrm>
          <a:off x="4724400" y="866778"/>
          <a:ext cx="3810000" cy="973137"/>
        </p:xfrm>
        <a:graphic>
          <a:graphicData uri="http://schemas.openxmlformats.org/presentationml/2006/ole">
            <mc:AlternateContent xmlns:mc="http://schemas.openxmlformats.org/markup-compatibility/2006">
              <mc:Choice xmlns:v="urn:schemas-microsoft-com:vml" Requires="v">
                <p:oleObj spid="_x0000_s2621" name="Equation" r:id="rId4" imgW="1688760" imgH="431640" progId="Equation.3">
                  <p:embed/>
                </p:oleObj>
              </mc:Choice>
              <mc:Fallback>
                <p:oleObj name="Equation" r:id="rId4" imgW="1688760" imgH="431640" progId="Equation.3">
                  <p:embed/>
                  <p:pic>
                    <p:nvPicPr>
                      <p:cNvPr id="94515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866778"/>
                        <a:ext cx="3810000" cy="9731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945159" name="Object 7"/>
          <p:cNvGraphicFramePr>
            <a:graphicFrameLocks noGrp="1" noChangeAspect="1"/>
          </p:cNvGraphicFramePr>
          <p:nvPr>
            <p:ph sz="quarter" idx="4294967295"/>
            <p:extLst>
              <p:ext uri="{D42A27DB-BD31-4B8C-83A1-F6EECF244321}">
                <p14:modId xmlns:p14="http://schemas.microsoft.com/office/powerpoint/2010/main" val="937461555"/>
              </p:ext>
            </p:extLst>
          </p:nvPr>
        </p:nvGraphicFramePr>
        <p:xfrm>
          <a:off x="4724403" y="1981200"/>
          <a:ext cx="4037017" cy="1066800"/>
        </p:xfrm>
        <a:graphic>
          <a:graphicData uri="http://schemas.openxmlformats.org/presentationml/2006/ole">
            <mc:AlternateContent xmlns:mc="http://schemas.openxmlformats.org/markup-compatibility/2006">
              <mc:Choice xmlns:v="urn:schemas-microsoft-com:vml" Requires="v">
                <p:oleObj spid="_x0000_s2622" name="Equation" r:id="rId6" imgW="1777680" imgH="469800" progId="Equation.3">
                  <p:embed/>
                </p:oleObj>
              </mc:Choice>
              <mc:Fallback>
                <p:oleObj name="Equation" r:id="rId6" imgW="1777680" imgH="469800" progId="Equation.3">
                  <p:embed/>
                  <p:pic>
                    <p:nvPicPr>
                      <p:cNvPr id="94515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3" y="1981200"/>
                        <a:ext cx="4037017" cy="1066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945162" name="Object 10"/>
          <p:cNvGraphicFramePr>
            <a:graphicFrameLocks noGrp="1" noChangeAspect="1"/>
          </p:cNvGraphicFramePr>
          <p:nvPr>
            <p:ph sz="half" idx="4294967295"/>
            <p:extLst>
              <p:ext uri="{D42A27DB-BD31-4B8C-83A1-F6EECF244321}">
                <p14:modId xmlns:p14="http://schemas.microsoft.com/office/powerpoint/2010/main" val="2402083575"/>
              </p:ext>
            </p:extLst>
          </p:nvPr>
        </p:nvGraphicFramePr>
        <p:xfrm>
          <a:off x="4724400" y="3792512"/>
          <a:ext cx="4343400" cy="1008088"/>
        </p:xfrm>
        <a:graphic>
          <a:graphicData uri="http://schemas.openxmlformats.org/presentationml/2006/ole">
            <mc:AlternateContent xmlns:mc="http://schemas.openxmlformats.org/markup-compatibility/2006">
              <mc:Choice xmlns:v="urn:schemas-microsoft-com:vml" Requires="v">
                <p:oleObj spid="_x0000_s2623" name="Equation" r:id="rId8" imgW="1968480" imgH="457200" progId="Equation.3">
                  <p:embed/>
                </p:oleObj>
              </mc:Choice>
              <mc:Fallback>
                <p:oleObj name="Equation" r:id="rId8" imgW="1968480" imgH="457200" progId="Equation.3">
                  <p:embed/>
                  <p:pic>
                    <p:nvPicPr>
                      <p:cNvPr id="945162"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792512"/>
                        <a:ext cx="4343400" cy="10080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995332" name="Object 4"/>
          <p:cNvGraphicFramePr>
            <a:graphicFrameLocks noChangeAspect="1"/>
          </p:cNvGraphicFramePr>
          <p:nvPr>
            <p:extLst>
              <p:ext uri="{D42A27DB-BD31-4B8C-83A1-F6EECF244321}">
                <p14:modId xmlns:p14="http://schemas.microsoft.com/office/powerpoint/2010/main" val="340565998"/>
              </p:ext>
            </p:extLst>
          </p:nvPr>
        </p:nvGraphicFramePr>
        <p:xfrm>
          <a:off x="4724400" y="5634038"/>
          <a:ext cx="4191000" cy="995363"/>
        </p:xfrm>
        <a:graphic>
          <a:graphicData uri="http://schemas.openxmlformats.org/presentationml/2006/ole">
            <mc:AlternateContent xmlns:mc="http://schemas.openxmlformats.org/markup-compatibility/2006">
              <mc:Choice xmlns:v="urn:schemas-microsoft-com:vml" Requires="v">
                <p:oleObj spid="_x0000_s2624" name="Equation" r:id="rId10" imgW="1815840" imgH="431640" progId="Equation.3">
                  <p:embed/>
                </p:oleObj>
              </mc:Choice>
              <mc:Fallback>
                <p:oleObj name="Equation" r:id="rId10" imgW="1815840" imgH="431640" progId="Equation.3">
                  <p:embed/>
                  <p:pic>
                    <p:nvPicPr>
                      <p:cNvPr id="995332"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5634038"/>
                        <a:ext cx="4191000" cy="9953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28374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 classifier</a:t>
            </a:r>
          </a:p>
        </p:txBody>
      </p:sp>
      <p:sp>
        <p:nvSpPr>
          <p:cNvPr id="18434" name="Rectangle 2"/>
          <p:cNvSpPr>
            <a:spLocks noGrp="1" noChangeArrowheads="1"/>
          </p:cNvSpPr>
          <p:nvPr>
            <p:ph idx="1"/>
          </p:nvPr>
        </p:nvSpPr>
        <p:spPr/>
        <p:txBody>
          <a:bodyPr/>
          <a:lstStyle/>
          <a:p>
            <a:pPr marL="457200" indent="-457200">
              <a:lnSpc>
                <a:spcPct val="90000"/>
              </a:lnSpc>
              <a:buFont typeface="Arial"/>
              <a:buChar char="•"/>
            </a:pPr>
            <a:r>
              <a:rPr lang="en-US" dirty="0"/>
              <a:t>For a new point, find the k closest points from training data</a:t>
            </a:r>
          </a:p>
          <a:p>
            <a:pPr marL="457200" indent="-457200">
              <a:lnSpc>
                <a:spcPct val="90000"/>
              </a:lnSpc>
              <a:buFont typeface="Arial"/>
              <a:buChar char="•"/>
            </a:pPr>
            <a:r>
              <a:rPr lang="en-US" dirty="0"/>
              <a:t>Vote for class label with labels of the k points </a:t>
            </a:r>
          </a:p>
        </p:txBody>
      </p:sp>
      <p:pic>
        <p:nvPicPr>
          <p:cNvPr id="18436" name="Picture 4" descr="duda_4"/>
          <p:cNvPicPr>
            <a:picLocks noChangeAspect="1" noChangeArrowheads="1"/>
          </p:cNvPicPr>
          <p:nvPr/>
        </p:nvPicPr>
        <p:blipFill>
          <a:blip r:embed="rId3" cstate="print"/>
          <a:srcRect l="25735" r="25735" b="27457"/>
          <a:stretch>
            <a:fillRect/>
          </a:stretch>
        </p:blipFill>
        <p:spPr bwMode="auto">
          <a:xfrm>
            <a:off x="4191000" y="2514600"/>
            <a:ext cx="3962400" cy="3750772"/>
          </a:xfrm>
          <a:prstGeom prst="rect">
            <a:avLst/>
          </a:prstGeom>
          <a:noFill/>
          <a:ln w="9525">
            <a:noFill/>
            <a:miter lim="800000"/>
            <a:headEnd/>
            <a:tailEnd/>
          </a:ln>
        </p:spPr>
      </p:pic>
      <p:sp>
        <p:nvSpPr>
          <p:cNvPr id="18437" name="Text Box 7"/>
          <p:cNvSpPr txBox="1">
            <a:spLocks noChangeArrowheads="1"/>
          </p:cNvSpPr>
          <p:nvPr/>
        </p:nvSpPr>
        <p:spPr bwMode="auto">
          <a:xfrm>
            <a:off x="6934202" y="2587133"/>
            <a:ext cx="873957" cy="523220"/>
          </a:xfrm>
          <a:prstGeom prst="rect">
            <a:avLst/>
          </a:prstGeom>
          <a:noFill/>
          <a:ln w="9525">
            <a:noFill/>
            <a:miter lim="800000"/>
            <a:headEnd/>
            <a:tailEnd/>
          </a:ln>
        </p:spPr>
        <p:txBody>
          <a:bodyPr wrap="none">
            <a:spAutoFit/>
          </a:bodyPr>
          <a:lstStyle/>
          <a:p>
            <a:pPr eaLnBrk="1" hangingPunct="1"/>
            <a:r>
              <a:rPr lang="en-US" sz="2800" dirty="0">
                <a:latin typeface="cmmi10" pitchFamily="34" charset="0"/>
              </a:rPr>
              <a:t>k</a:t>
            </a:r>
            <a:r>
              <a:rPr lang="en-US" sz="2800" dirty="0">
                <a:latin typeface="cmr10" pitchFamily="34" charset="0"/>
              </a:rPr>
              <a:t> = 5</a:t>
            </a:r>
          </a:p>
        </p:txBody>
      </p:sp>
      <p:sp>
        <p:nvSpPr>
          <p:cNvPr id="6" name="TextBox 5">
            <a:extLst>
              <a:ext uri="{FF2B5EF4-FFF2-40B4-BE49-F238E27FC236}">
                <a16:creationId xmlns:a16="http://schemas.microsoft.com/office/drawing/2014/main" id="{7C0CBFB7-5AFB-3945-BBE8-6DD8395B987F}"/>
              </a:ext>
            </a:extLst>
          </p:cNvPr>
          <p:cNvSpPr txBox="1"/>
          <p:nvPr/>
        </p:nvSpPr>
        <p:spPr>
          <a:xfrm>
            <a:off x="626164" y="3733800"/>
            <a:ext cx="3107635" cy="1077218"/>
          </a:xfrm>
          <a:prstGeom prst="rect">
            <a:avLst/>
          </a:prstGeom>
          <a:noFill/>
        </p:spPr>
        <p:txBody>
          <a:bodyPr wrap="square" rtlCol="0">
            <a:spAutoFit/>
          </a:bodyPr>
          <a:lstStyle/>
          <a:p>
            <a:pPr algn="ctr"/>
            <a:r>
              <a:rPr lang="en-US" sz="3200" dirty="0">
                <a:solidFill>
                  <a:srgbClr val="C00000"/>
                </a:solidFill>
              </a:rPr>
              <a:t>What is the label for </a:t>
            </a:r>
            <a:r>
              <a:rPr lang="en-US" sz="3200" i="1" dirty="0">
                <a:solidFill>
                  <a:srgbClr val="C00000"/>
                </a:solidFill>
              </a:rPr>
              <a:t>x</a:t>
            </a:r>
            <a:r>
              <a:rPr lang="en-US" sz="3200" dirty="0">
                <a:solidFill>
                  <a:srgbClr val="C00000"/>
                </a:solidFill>
              </a:rPr>
              <a:t>?</a:t>
            </a:r>
          </a:p>
        </p:txBody>
      </p:sp>
    </p:spTree>
    <p:extLst>
      <p:ext uri="{BB962C8B-B14F-4D97-AF65-F5344CB8AC3E}">
        <p14:creationId xmlns:p14="http://schemas.microsoft.com/office/powerpoint/2010/main" val="16990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Quiz</a:t>
            </a:r>
            <a:r>
              <a:rPr lang="en-US" dirty="0"/>
              <a:t>: K-nearest neighbor classifier</a:t>
            </a:r>
          </a:p>
        </p:txBody>
      </p:sp>
      <p:sp>
        <p:nvSpPr>
          <p:cNvPr id="6" name="Content Placeholder 5"/>
          <p:cNvSpPr>
            <a:spLocks noGrp="1"/>
          </p:cNvSpPr>
          <p:nvPr>
            <p:ph idx="1"/>
          </p:nvPr>
        </p:nvSpPr>
        <p:spPr>
          <a:xfrm>
            <a:off x="1981200" y="4419603"/>
            <a:ext cx="8229600" cy="1706563"/>
          </a:xfrm>
        </p:spPr>
        <p:txBody>
          <a:bodyPr/>
          <a:lstStyle/>
          <a:p>
            <a:pPr marL="0" indent="0" algn="ctr">
              <a:buNone/>
            </a:pPr>
            <a:r>
              <a:rPr lang="en-US" dirty="0">
                <a:solidFill>
                  <a:srgbClr val="521B93"/>
                </a:solidFill>
              </a:rPr>
              <a:t>Which classifier is more robust to </a:t>
            </a:r>
            <a:r>
              <a:rPr lang="en-US" i="1" dirty="0">
                <a:solidFill>
                  <a:srgbClr val="521B93"/>
                </a:solidFill>
              </a:rPr>
              <a:t>outliers</a:t>
            </a:r>
            <a:r>
              <a:rPr lang="en-US" dirty="0">
                <a:solidFill>
                  <a:srgbClr val="521B93"/>
                </a:solidFill>
              </a:rPr>
              <a:t>?</a:t>
            </a:r>
          </a:p>
        </p:txBody>
      </p:sp>
      <p:pic>
        <p:nvPicPr>
          <p:cNvPr id="4" name="Picture 3" descr="Screen Shot 2015-11-17 at 1.12.50 PM.png"/>
          <p:cNvPicPr>
            <a:picLocks noChangeAspect="1"/>
          </p:cNvPicPr>
          <p:nvPr/>
        </p:nvPicPr>
        <p:blipFill rotWithShape="1">
          <a:blip r:embed="rId2">
            <a:extLst>
              <a:ext uri="{28A0092B-C50C-407E-A947-70E740481C1C}">
                <a14:useLocalDpi xmlns:a14="http://schemas.microsoft.com/office/drawing/2010/main" val="0"/>
              </a:ext>
            </a:extLst>
          </a:blip>
          <a:srcRect b="40165"/>
          <a:stretch/>
        </p:blipFill>
        <p:spPr>
          <a:xfrm>
            <a:off x="1447800" y="1772400"/>
            <a:ext cx="9448800" cy="2390546"/>
          </a:xfrm>
          <a:prstGeom prst="rect">
            <a:avLst/>
          </a:prstGeom>
        </p:spPr>
      </p:pic>
      <p:sp>
        <p:nvSpPr>
          <p:cNvPr id="5" name="TextBox 4"/>
          <p:cNvSpPr txBox="1"/>
          <p:nvPr/>
        </p:nvSpPr>
        <p:spPr>
          <a:xfrm>
            <a:off x="2971803" y="6324600"/>
            <a:ext cx="6391493" cy="369332"/>
          </a:xfrm>
          <a:prstGeom prst="rect">
            <a:avLst/>
          </a:prstGeom>
          <a:noFill/>
        </p:spPr>
        <p:txBody>
          <a:bodyPr wrap="none" rtlCol="0">
            <a:spAutoFit/>
          </a:bodyPr>
          <a:lstStyle/>
          <a:p>
            <a:r>
              <a:rPr lang="en-US" dirty="0"/>
              <a:t>Credit: Andrej </a:t>
            </a:r>
            <a:r>
              <a:rPr lang="en-US" dirty="0" err="1"/>
              <a:t>Karpathy</a:t>
            </a:r>
            <a:r>
              <a:rPr lang="en-US" dirty="0"/>
              <a:t>, </a:t>
            </a:r>
            <a:r>
              <a:rPr lang="en-US" dirty="0">
                <a:hlinkClick r:id="rId3"/>
              </a:rPr>
              <a:t>http://cs231n.github.io/classification/</a:t>
            </a:r>
            <a:endParaRPr lang="en-US" dirty="0"/>
          </a:p>
        </p:txBody>
      </p:sp>
      <p:sp>
        <p:nvSpPr>
          <p:cNvPr id="3" name="Rectangle 2">
            <a:extLst>
              <a:ext uri="{FF2B5EF4-FFF2-40B4-BE49-F238E27FC236}">
                <a16:creationId xmlns:a16="http://schemas.microsoft.com/office/drawing/2014/main" id="{5DD05537-F3BC-284F-B40D-E515F9C2536A}"/>
              </a:ext>
            </a:extLst>
          </p:cNvPr>
          <p:cNvSpPr/>
          <p:nvPr/>
        </p:nvSpPr>
        <p:spPr>
          <a:xfrm>
            <a:off x="4648200" y="1828800"/>
            <a:ext cx="2971800" cy="233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E89801DD-71D6-8E4E-ADDE-0A78AF5A8CDC}"/>
              </a:ext>
            </a:extLst>
          </p:cNvPr>
          <p:cNvSpPr/>
          <p:nvPr/>
        </p:nvSpPr>
        <p:spPr>
          <a:xfrm>
            <a:off x="7620000" y="1828800"/>
            <a:ext cx="3124200" cy="233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282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p:bldP spid="3"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classifiers</a:t>
            </a:r>
          </a:p>
        </p:txBody>
      </p:sp>
      <p:sp>
        <p:nvSpPr>
          <p:cNvPr id="3" name="Content Placeholder 2"/>
          <p:cNvSpPr>
            <a:spLocks noGrp="1"/>
          </p:cNvSpPr>
          <p:nvPr>
            <p:ph idx="1"/>
          </p:nvPr>
        </p:nvSpPr>
        <p:spPr>
          <a:xfrm>
            <a:off x="1752600" y="4800603"/>
            <a:ext cx="8686800" cy="1325563"/>
          </a:xfrm>
        </p:spPr>
        <p:txBody>
          <a:bodyPr/>
          <a:lstStyle/>
          <a:p>
            <a:pPr marL="0" indent="0">
              <a:buNone/>
            </a:pPr>
            <a:r>
              <a:rPr lang="en-US" sz="2800" dirty="0"/>
              <a:t>Find a </a:t>
            </a:r>
            <a:r>
              <a:rPr lang="en-US" sz="2800" i="1" dirty="0"/>
              <a:t>linear function </a:t>
            </a:r>
            <a:r>
              <a:rPr lang="en-US" sz="2800" dirty="0"/>
              <a:t>to separate the classes:</a:t>
            </a:r>
          </a:p>
          <a:p>
            <a:endParaRPr lang="en-US" sz="1200" dirty="0"/>
          </a:p>
          <a:p>
            <a:pPr algn="ctr">
              <a:buNone/>
            </a:pPr>
            <a:r>
              <a:rPr lang="en-US" sz="2800" dirty="0">
                <a:solidFill>
                  <a:srgbClr val="0000FF"/>
                </a:solidFill>
              </a:rPr>
              <a:t>	f(</a:t>
            </a:r>
            <a:r>
              <a:rPr lang="en-US" sz="2800" b="1" dirty="0">
                <a:solidFill>
                  <a:srgbClr val="0000FF"/>
                </a:solidFill>
              </a:rPr>
              <a:t>x</a:t>
            </a:r>
            <a:r>
              <a:rPr lang="en-US" sz="2800" dirty="0">
                <a:solidFill>
                  <a:srgbClr val="0000FF"/>
                </a:solidFill>
              </a:rPr>
              <a:t>) = </a:t>
            </a:r>
            <a:r>
              <a:rPr lang="en-US" sz="2800" dirty="0" err="1">
                <a:solidFill>
                  <a:srgbClr val="0000FF"/>
                </a:solidFill>
              </a:rPr>
              <a:t>sgn</a:t>
            </a:r>
            <a:r>
              <a:rPr lang="en-US" sz="2800" dirty="0">
                <a:solidFill>
                  <a:srgbClr val="0000FF"/>
                </a:solidFill>
              </a:rPr>
              <a:t>(</a:t>
            </a:r>
            <a:r>
              <a:rPr lang="en-US" sz="2800" b="1" dirty="0">
                <a:solidFill>
                  <a:srgbClr val="0000FF"/>
                </a:solidFill>
              </a:rPr>
              <a:t>w </a:t>
            </a:r>
            <a:r>
              <a:rPr lang="en-US" sz="2800" dirty="0">
                <a:solidFill>
                  <a:srgbClr val="0000FF"/>
                </a:solidFill>
                <a:sym typeface="Symbol"/>
              </a:rPr>
              <a:t> </a:t>
            </a:r>
            <a:r>
              <a:rPr lang="en-US" sz="2800" b="1" dirty="0">
                <a:solidFill>
                  <a:srgbClr val="0000FF"/>
                </a:solidFill>
              </a:rPr>
              <a:t>x </a:t>
            </a:r>
            <a:r>
              <a:rPr lang="en-US" sz="2800" dirty="0">
                <a:solidFill>
                  <a:srgbClr val="0000FF"/>
                </a:solidFill>
              </a:rPr>
              <a:t>+ b)</a:t>
            </a:r>
          </a:p>
        </p:txBody>
      </p:sp>
      <p:grpSp>
        <p:nvGrpSpPr>
          <p:cNvPr id="16" name="Group 15">
            <a:extLst>
              <a:ext uri="{FF2B5EF4-FFF2-40B4-BE49-F238E27FC236}">
                <a16:creationId xmlns:a16="http://schemas.microsoft.com/office/drawing/2014/main" id="{2DEE0D5E-AEB7-2E4F-928C-DB78AB3E265B}"/>
              </a:ext>
            </a:extLst>
          </p:cNvPr>
          <p:cNvGrpSpPr/>
          <p:nvPr/>
        </p:nvGrpSpPr>
        <p:grpSpPr>
          <a:xfrm>
            <a:off x="3733800" y="1219200"/>
            <a:ext cx="3810000" cy="3276600"/>
            <a:chOff x="3733800" y="1219200"/>
            <a:chExt cx="3810000" cy="3276600"/>
          </a:xfrm>
        </p:grpSpPr>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p:cNvCxnSpPr/>
            <p:nvPr/>
          </p:nvCxnSpPr>
          <p:spPr>
            <a:xfrm rot="16200000" flipH="1">
              <a:off x="4191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40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051CD3C-F4EC-044C-8FD4-C26E48682D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24400" y="1187810"/>
            <a:ext cx="7315200" cy="535838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0"/>
            <a:ext cx="10972800" cy="914400"/>
          </a:xfrm>
        </p:spPr>
        <p:txBody>
          <a:bodyPr vert="horz" wrap="square" lIns="91440" tIns="45720" rIns="91440" bIns="45720" numCol="1" anchor="ctr" anchorCtr="0" compatLnSpc="1">
            <a:prstTxWarp prst="textNoShape">
              <a:avLst/>
            </a:prstTxWarp>
            <a:normAutofit/>
          </a:bodyPr>
          <a:lstStyle/>
          <a:p>
            <a:r>
              <a:rPr lang="en-US" kern="1200">
                <a:latin typeface="+mj-lt"/>
                <a:ea typeface="+mj-ea"/>
                <a:cs typeface="+mj-cs"/>
              </a:rPr>
              <a:t>Visualizing linear classifiers</a:t>
            </a:r>
          </a:p>
        </p:txBody>
      </p:sp>
      <p:sp>
        <p:nvSpPr>
          <p:cNvPr id="7" name="TextBox 6"/>
          <p:cNvSpPr txBox="1"/>
          <p:nvPr/>
        </p:nvSpPr>
        <p:spPr bwMode="auto">
          <a:xfrm>
            <a:off x="304800" y="5410200"/>
            <a:ext cx="6096000" cy="45259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eaLnBrk="0" hangingPunct="0">
              <a:spcBef>
                <a:spcPct val="20000"/>
              </a:spcBef>
              <a:buFont typeface="Arial" charset="0"/>
            </a:pPr>
            <a:r>
              <a:rPr lang="en-US" sz="2800">
                <a:latin typeface="+mn-lt"/>
              </a:rPr>
              <a:t>Source: Andrej Karpathy, </a:t>
            </a:r>
            <a:r>
              <a:rPr lang="en-US" sz="2800">
                <a:latin typeface="+mn-lt"/>
                <a:hlinkClick r:id="rId3"/>
              </a:rPr>
              <a:t>http://cs231n.github.io/linear-classify/</a:t>
            </a:r>
            <a:endParaRPr lang="en-US" sz="2800">
              <a:latin typeface="+mn-lt"/>
            </a:endParaRPr>
          </a:p>
        </p:txBody>
      </p:sp>
      <p:grpSp>
        <p:nvGrpSpPr>
          <p:cNvPr id="8" name="Group 7">
            <a:extLst>
              <a:ext uri="{FF2B5EF4-FFF2-40B4-BE49-F238E27FC236}">
                <a16:creationId xmlns:a16="http://schemas.microsoft.com/office/drawing/2014/main" id="{E381C6E6-DD17-294A-8D8F-683BC61E4318}"/>
              </a:ext>
            </a:extLst>
          </p:cNvPr>
          <p:cNvGrpSpPr/>
          <p:nvPr/>
        </p:nvGrpSpPr>
        <p:grpSpPr>
          <a:xfrm>
            <a:off x="609600" y="1905000"/>
            <a:ext cx="3581400" cy="2895600"/>
            <a:chOff x="3733800" y="1219200"/>
            <a:chExt cx="3810000" cy="3276600"/>
          </a:xfrm>
        </p:grpSpPr>
        <p:sp>
          <p:nvSpPr>
            <p:cNvPr id="9" name="Rectangle 8">
              <a:extLst>
                <a:ext uri="{FF2B5EF4-FFF2-40B4-BE49-F238E27FC236}">
                  <a16:creationId xmlns:a16="http://schemas.microsoft.com/office/drawing/2014/main" id="{540F7DAA-EE8F-A843-A27C-FE78695BD039}"/>
                </a:ext>
              </a:extLst>
            </p:cNvPr>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C9777111-2825-E345-B4EF-A2104B928FFB}"/>
                </a:ext>
              </a:extLst>
            </p:cNvPr>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D6DAB1BF-F74E-4B4F-932C-CBB7723C528F}"/>
                </a:ext>
              </a:extLst>
            </p:cNvPr>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6290E115-789C-E746-8585-26B3889D0F99}"/>
                </a:ext>
              </a:extLst>
            </p:cNvPr>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ED02D880-6782-C842-A433-B2EDD9DB8FA8}"/>
                </a:ext>
              </a:extLst>
            </p:cNvPr>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5A11955D-5F6C-E64A-8060-FDDAEF19B444}"/>
                </a:ext>
              </a:extLst>
            </p:cNvPr>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9B128D00-FFB5-5548-A516-4721EB376AE1}"/>
                </a:ext>
              </a:extLst>
            </p:cNvPr>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Oval 15">
              <a:extLst>
                <a:ext uri="{FF2B5EF4-FFF2-40B4-BE49-F238E27FC236}">
                  <a16:creationId xmlns:a16="http://schemas.microsoft.com/office/drawing/2014/main" id="{EBEBB3AF-3BB6-E64A-8D42-881135C655F4}"/>
                </a:ext>
              </a:extLst>
            </p:cNvPr>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Oval 16">
              <a:extLst>
                <a:ext uri="{FF2B5EF4-FFF2-40B4-BE49-F238E27FC236}">
                  <a16:creationId xmlns:a16="http://schemas.microsoft.com/office/drawing/2014/main" id="{3801C17A-7D5C-4841-AB41-08F41B104DD6}"/>
                </a:ext>
              </a:extLst>
            </p:cNvPr>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a:extLst>
                <a:ext uri="{FF2B5EF4-FFF2-40B4-BE49-F238E27FC236}">
                  <a16:creationId xmlns:a16="http://schemas.microsoft.com/office/drawing/2014/main" id="{13A2C98F-6BA9-5044-A1A2-8124E44C114E}"/>
                </a:ext>
              </a:extLst>
            </p:cNvPr>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Oval 18">
              <a:extLst>
                <a:ext uri="{FF2B5EF4-FFF2-40B4-BE49-F238E27FC236}">
                  <a16:creationId xmlns:a16="http://schemas.microsoft.com/office/drawing/2014/main" id="{AE20ADF2-DDC8-BF47-AEAD-6AB2BD790ECB}"/>
                </a:ext>
              </a:extLst>
            </p:cNvPr>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Oval 19">
              <a:extLst>
                <a:ext uri="{FF2B5EF4-FFF2-40B4-BE49-F238E27FC236}">
                  <a16:creationId xmlns:a16="http://schemas.microsoft.com/office/drawing/2014/main" id="{99F09AF2-77AC-7A42-8762-7B44F736916A}"/>
                </a:ext>
              </a:extLst>
            </p:cNvPr>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1" name="Straight Connector 20">
              <a:extLst>
                <a:ext uri="{FF2B5EF4-FFF2-40B4-BE49-F238E27FC236}">
                  <a16:creationId xmlns:a16="http://schemas.microsoft.com/office/drawing/2014/main" id="{1C125BE7-8156-964B-9DC8-213B3DBB4A7F}"/>
                </a:ext>
              </a:extLst>
            </p:cNvPr>
            <p:cNvCxnSpPr/>
            <p:nvPr/>
          </p:nvCxnSpPr>
          <p:spPr>
            <a:xfrm rot="16200000" flipH="1">
              <a:off x="4191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207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linear classifiers</a:t>
            </a:r>
          </a:p>
        </p:txBody>
      </p:sp>
      <p:pic>
        <p:nvPicPr>
          <p:cNvPr id="5" name="Picture 4" descr="Screen Shot 2015-11-17 at 12.1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83868"/>
            <a:ext cx="9144000" cy="4442604"/>
          </a:xfrm>
          <a:prstGeom prst="rect">
            <a:avLst/>
          </a:prstGeom>
        </p:spPr>
      </p:pic>
      <p:pic>
        <p:nvPicPr>
          <p:cNvPr id="6" name="Picture 5" descr="Screen Shot 2015-11-17 at 12.11.00 PM.png"/>
          <p:cNvPicPr>
            <a:picLocks noChangeAspect="1"/>
          </p:cNvPicPr>
          <p:nvPr/>
        </p:nvPicPr>
        <p:blipFill rotWithShape="1">
          <a:blip r:embed="rId3">
            <a:extLst>
              <a:ext uri="{28A0092B-C50C-407E-A947-70E740481C1C}">
                <a14:useLocalDpi xmlns:a14="http://schemas.microsoft.com/office/drawing/2010/main" val="0"/>
              </a:ext>
            </a:extLst>
          </a:blip>
          <a:srcRect t="1" b="38569"/>
          <a:stretch/>
        </p:blipFill>
        <p:spPr>
          <a:xfrm>
            <a:off x="1524000" y="4849368"/>
            <a:ext cx="9144000" cy="1170432"/>
          </a:xfrm>
          <a:prstGeom prst="rect">
            <a:avLst/>
          </a:prstGeom>
        </p:spPr>
      </p:pic>
      <p:sp>
        <p:nvSpPr>
          <p:cNvPr id="7" name="TextBox 6"/>
          <p:cNvSpPr txBox="1"/>
          <p:nvPr/>
        </p:nvSpPr>
        <p:spPr>
          <a:xfrm>
            <a:off x="2819400" y="6336268"/>
            <a:ext cx="6596678" cy="369332"/>
          </a:xfrm>
          <a:prstGeom prst="rect">
            <a:avLst/>
          </a:prstGeom>
          <a:noFill/>
        </p:spPr>
        <p:txBody>
          <a:bodyPr wrap="none" rtlCol="0">
            <a:spAutoFit/>
          </a:bodyPr>
          <a:lstStyle/>
          <a:p>
            <a:r>
              <a:rPr lang="en-US" dirty="0"/>
              <a:t>Source: Andrej </a:t>
            </a:r>
            <a:r>
              <a:rPr lang="en-US" dirty="0" err="1"/>
              <a:t>Karpathy</a:t>
            </a:r>
            <a:r>
              <a:rPr lang="en-US" dirty="0"/>
              <a:t>, </a:t>
            </a:r>
            <a:r>
              <a:rPr lang="en-US" dirty="0">
                <a:hlinkClick r:id="rId4"/>
              </a:rPr>
              <a:t>http://cs231n.github.io/linear-classify/</a:t>
            </a:r>
            <a:endParaRPr lang="en-US" dirty="0"/>
          </a:p>
        </p:txBody>
      </p:sp>
    </p:spTree>
    <p:extLst>
      <p:ext uri="{BB962C8B-B14F-4D97-AF65-F5344CB8AC3E}">
        <p14:creationId xmlns:p14="http://schemas.microsoft.com/office/powerpoint/2010/main" val="4213856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vs. linear classifiers</a:t>
            </a:r>
          </a:p>
        </p:txBody>
      </p:sp>
      <p:sp>
        <p:nvSpPr>
          <p:cNvPr id="3" name="Content Placeholder 2"/>
          <p:cNvSpPr>
            <a:spLocks noGrp="1"/>
          </p:cNvSpPr>
          <p:nvPr>
            <p:ph idx="1"/>
          </p:nvPr>
        </p:nvSpPr>
        <p:spPr>
          <a:xfrm>
            <a:off x="609600" y="990600"/>
            <a:ext cx="5638800" cy="5135563"/>
          </a:xfrm>
        </p:spPr>
        <p:txBody>
          <a:bodyPr>
            <a:normAutofit/>
          </a:bodyPr>
          <a:lstStyle/>
          <a:p>
            <a:pPr marL="0" indent="0">
              <a:buNone/>
            </a:pPr>
            <a:r>
              <a:rPr lang="en-US" sz="2800" dirty="0">
                <a:solidFill>
                  <a:srgbClr val="0070C0"/>
                </a:solidFill>
              </a:rPr>
              <a:t>Nearest Neighbors</a:t>
            </a:r>
          </a:p>
          <a:p>
            <a:pPr>
              <a:buFont typeface="Arial"/>
              <a:buChar char="•"/>
            </a:pPr>
            <a:r>
              <a:rPr lang="en-US" sz="2400" dirty="0">
                <a:solidFill>
                  <a:schemeClr val="accent3">
                    <a:lumMod val="50000"/>
                  </a:schemeClr>
                </a:solidFill>
              </a:rPr>
              <a:t>Pros:</a:t>
            </a:r>
          </a:p>
          <a:p>
            <a:pPr lvl="1"/>
            <a:r>
              <a:rPr lang="en-US" sz="2400" dirty="0"/>
              <a:t>Simple to implement</a:t>
            </a:r>
          </a:p>
          <a:p>
            <a:pPr lvl="1"/>
            <a:r>
              <a:rPr lang="en-US" sz="2400" dirty="0"/>
              <a:t>Complex decision boundaries </a:t>
            </a:r>
          </a:p>
          <a:p>
            <a:pPr lvl="1"/>
            <a:r>
              <a:rPr lang="en-US" sz="2400" dirty="0"/>
              <a:t>Works for any number of classes</a:t>
            </a:r>
          </a:p>
          <a:p>
            <a:pPr lvl="1"/>
            <a:r>
              <a:rPr lang="en-US" sz="2400" i="1" dirty="0"/>
              <a:t>Nonparametric</a:t>
            </a:r>
            <a:r>
              <a:rPr lang="en-US" sz="2400" dirty="0"/>
              <a:t> method</a:t>
            </a:r>
          </a:p>
          <a:p>
            <a:pPr>
              <a:buFont typeface="Arial"/>
              <a:buChar char="•"/>
            </a:pPr>
            <a:r>
              <a:rPr lang="en-US" sz="2400" dirty="0">
                <a:solidFill>
                  <a:srgbClr val="C00000"/>
                </a:solidFill>
              </a:rPr>
              <a:t>Cons:</a:t>
            </a:r>
          </a:p>
          <a:p>
            <a:pPr lvl="1"/>
            <a:r>
              <a:rPr lang="en-US" sz="2400" dirty="0"/>
              <a:t>Need good distance function</a:t>
            </a:r>
          </a:p>
          <a:p>
            <a:pPr lvl="1"/>
            <a:r>
              <a:rPr lang="en-US" sz="2400" dirty="0"/>
              <a:t>Slow at test time</a:t>
            </a:r>
          </a:p>
        </p:txBody>
      </p:sp>
      <p:sp>
        <p:nvSpPr>
          <p:cNvPr id="4" name="Content Placeholder 2">
            <a:extLst>
              <a:ext uri="{FF2B5EF4-FFF2-40B4-BE49-F238E27FC236}">
                <a16:creationId xmlns:a16="http://schemas.microsoft.com/office/drawing/2014/main" id="{F25EA961-ACE4-B34F-B5F5-AB11C6477722}"/>
              </a:ext>
            </a:extLst>
          </p:cNvPr>
          <p:cNvSpPr txBox="1">
            <a:spLocks/>
          </p:cNvSpPr>
          <p:nvPr/>
        </p:nvSpPr>
        <p:spPr bwMode="auto">
          <a:xfrm>
            <a:off x="6248400" y="990600"/>
            <a:ext cx="58674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0070C0"/>
                </a:solidFill>
              </a:rPr>
              <a:t>Linear Models</a:t>
            </a:r>
          </a:p>
          <a:p>
            <a:pPr>
              <a:buFont typeface="Arial"/>
              <a:buChar char="•"/>
            </a:pPr>
            <a:r>
              <a:rPr lang="en-US" sz="2400" dirty="0">
                <a:solidFill>
                  <a:schemeClr val="accent3">
                    <a:lumMod val="50000"/>
                  </a:schemeClr>
                </a:solidFill>
              </a:rPr>
              <a:t>Pros:</a:t>
            </a:r>
          </a:p>
          <a:p>
            <a:pPr lvl="1"/>
            <a:r>
              <a:rPr lang="en-US" sz="2400" dirty="0"/>
              <a:t>Low-dimensional </a:t>
            </a:r>
            <a:r>
              <a:rPr lang="en-US" sz="2400" i="1" dirty="0"/>
              <a:t>parametric</a:t>
            </a:r>
            <a:r>
              <a:rPr lang="en-US" sz="2400" dirty="0"/>
              <a:t> representation</a:t>
            </a:r>
          </a:p>
          <a:p>
            <a:pPr lvl="1"/>
            <a:r>
              <a:rPr lang="en-US" sz="2400" dirty="0"/>
              <a:t>Very fast at test time</a:t>
            </a:r>
          </a:p>
          <a:p>
            <a:pPr lvl="1"/>
            <a:endParaRPr lang="en-US" sz="2400" dirty="0"/>
          </a:p>
          <a:p>
            <a:pPr lvl="1"/>
            <a:endParaRPr lang="en-US" sz="2400" dirty="0"/>
          </a:p>
          <a:p>
            <a:pPr>
              <a:buFont typeface="Arial"/>
              <a:buChar char="•"/>
            </a:pPr>
            <a:r>
              <a:rPr lang="en-US" sz="2400" dirty="0">
                <a:solidFill>
                  <a:srgbClr val="C00000"/>
                </a:solidFill>
              </a:rPr>
              <a:t>Cons:</a:t>
            </a:r>
          </a:p>
          <a:p>
            <a:pPr lvl="1"/>
            <a:r>
              <a:rPr lang="en-US" sz="2400" dirty="0"/>
              <a:t>Works for two classes</a:t>
            </a:r>
          </a:p>
          <a:p>
            <a:pPr lvl="1"/>
            <a:r>
              <a:rPr lang="en-US" sz="2400" dirty="0"/>
              <a:t>How to train the linear function?</a:t>
            </a:r>
          </a:p>
          <a:p>
            <a:pPr lvl="1"/>
            <a:r>
              <a:rPr lang="en-US" sz="2400" dirty="0"/>
              <a:t>What if data is not linearly separable?</a:t>
            </a:r>
          </a:p>
        </p:txBody>
      </p:sp>
    </p:spTree>
    <p:extLst>
      <p:ext uri="{BB962C8B-B14F-4D97-AF65-F5344CB8AC3E}">
        <p14:creationId xmlns:p14="http://schemas.microsoft.com/office/powerpoint/2010/main" val="5101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a:t>Support Vector Machines</a:t>
            </a:r>
          </a:p>
        </p:txBody>
      </p:sp>
      <p:sp>
        <p:nvSpPr>
          <p:cNvPr id="4100" name="Rectangle 3"/>
          <p:cNvSpPr>
            <a:spLocks noGrp="1" noChangeArrowheads="1"/>
          </p:cNvSpPr>
          <p:nvPr>
            <p:ph type="body" idx="1"/>
          </p:nvPr>
        </p:nvSpPr>
        <p:spPr>
          <a:xfrm>
            <a:off x="2209800" y="914400"/>
            <a:ext cx="8229600" cy="5257800"/>
          </a:xfrm>
        </p:spPr>
        <p:txBody>
          <a:bodyPr/>
          <a:lstStyle/>
          <a:p>
            <a:pPr marL="0" indent="0">
              <a:buNone/>
            </a:pPr>
            <a:r>
              <a:rPr lang="en-US" dirty="0"/>
              <a:t>When the data is linearly separable, there may be more than one separator (</a:t>
            </a:r>
            <a:r>
              <a:rPr lang="en-US" dirty="0" err="1"/>
              <a:t>hyperplane</a:t>
            </a:r>
            <a:r>
              <a:rPr lang="en-US" dirty="0"/>
              <a:t>)</a:t>
            </a:r>
          </a:p>
        </p:txBody>
      </p:sp>
      <p:sp>
        <p:nvSpPr>
          <p:cNvPr id="4101" name="Oval 8"/>
          <p:cNvSpPr>
            <a:spLocks noChangeArrowheads="1"/>
          </p:cNvSpPr>
          <p:nvPr/>
        </p:nvSpPr>
        <p:spPr bwMode="auto">
          <a:xfrm>
            <a:off x="2362200" y="3962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2" name="Oval 9"/>
          <p:cNvSpPr>
            <a:spLocks noChangeArrowheads="1"/>
          </p:cNvSpPr>
          <p:nvPr/>
        </p:nvSpPr>
        <p:spPr bwMode="auto">
          <a:xfrm>
            <a:off x="3048000" y="40386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3" name="Oval 10"/>
          <p:cNvSpPr>
            <a:spLocks noChangeArrowheads="1"/>
          </p:cNvSpPr>
          <p:nvPr/>
        </p:nvSpPr>
        <p:spPr bwMode="auto">
          <a:xfrm>
            <a:off x="3048000" y="4724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4" name="Oval 11"/>
          <p:cNvSpPr>
            <a:spLocks noChangeArrowheads="1"/>
          </p:cNvSpPr>
          <p:nvPr/>
        </p:nvSpPr>
        <p:spPr bwMode="auto">
          <a:xfrm>
            <a:off x="2286000" y="4267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5" name="Oval 12"/>
          <p:cNvSpPr>
            <a:spLocks noChangeArrowheads="1"/>
          </p:cNvSpPr>
          <p:nvPr/>
        </p:nvSpPr>
        <p:spPr bwMode="auto">
          <a:xfrm>
            <a:off x="3810000" y="41148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6" name="Oval 13"/>
          <p:cNvSpPr>
            <a:spLocks noChangeArrowheads="1"/>
          </p:cNvSpPr>
          <p:nvPr/>
        </p:nvSpPr>
        <p:spPr bwMode="auto">
          <a:xfrm>
            <a:off x="4419600" y="4953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7" name="Oval 14"/>
          <p:cNvSpPr>
            <a:spLocks noChangeArrowheads="1"/>
          </p:cNvSpPr>
          <p:nvPr/>
        </p:nvSpPr>
        <p:spPr bwMode="auto">
          <a:xfrm>
            <a:off x="4648200" y="3048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8" name="Oval 15"/>
          <p:cNvSpPr>
            <a:spLocks noChangeArrowheads="1"/>
          </p:cNvSpPr>
          <p:nvPr/>
        </p:nvSpPr>
        <p:spPr bwMode="auto">
          <a:xfrm>
            <a:off x="5410200" y="33528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9" name="Oval 16"/>
          <p:cNvSpPr>
            <a:spLocks noChangeArrowheads="1"/>
          </p:cNvSpPr>
          <p:nvPr/>
        </p:nvSpPr>
        <p:spPr bwMode="auto">
          <a:xfrm>
            <a:off x="56388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0" name="Oval 17"/>
          <p:cNvSpPr>
            <a:spLocks noChangeArrowheads="1"/>
          </p:cNvSpPr>
          <p:nvPr/>
        </p:nvSpPr>
        <p:spPr bwMode="auto">
          <a:xfrm>
            <a:off x="49530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1" name="Oval 18"/>
          <p:cNvSpPr>
            <a:spLocks noChangeArrowheads="1"/>
          </p:cNvSpPr>
          <p:nvPr/>
        </p:nvSpPr>
        <p:spPr bwMode="auto">
          <a:xfrm>
            <a:off x="4191000" y="27432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2" name="Oval 19"/>
          <p:cNvSpPr>
            <a:spLocks noChangeArrowheads="1"/>
          </p:cNvSpPr>
          <p:nvPr/>
        </p:nvSpPr>
        <p:spPr bwMode="auto">
          <a:xfrm>
            <a:off x="6248400" y="4800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3" name="Oval 20"/>
          <p:cNvSpPr>
            <a:spLocks noChangeArrowheads="1"/>
          </p:cNvSpPr>
          <p:nvPr/>
        </p:nvSpPr>
        <p:spPr bwMode="auto">
          <a:xfrm>
            <a:off x="6477000" y="3657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4" name="Oval 21"/>
          <p:cNvSpPr>
            <a:spLocks noChangeArrowheads="1"/>
          </p:cNvSpPr>
          <p:nvPr/>
        </p:nvSpPr>
        <p:spPr bwMode="auto">
          <a:xfrm>
            <a:off x="3810000" y="5715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5" name="Oval 22"/>
          <p:cNvSpPr>
            <a:spLocks noChangeArrowheads="1"/>
          </p:cNvSpPr>
          <p:nvPr/>
        </p:nvSpPr>
        <p:spPr bwMode="auto">
          <a:xfrm>
            <a:off x="5638800" y="2514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6" name="Oval 23"/>
          <p:cNvSpPr>
            <a:spLocks noChangeArrowheads="1"/>
          </p:cNvSpPr>
          <p:nvPr/>
        </p:nvSpPr>
        <p:spPr bwMode="auto">
          <a:xfrm>
            <a:off x="6934200" y="4572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0" name="Line 24"/>
          <p:cNvSpPr>
            <a:spLocks noChangeShapeType="1"/>
          </p:cNvSpPr>
          <p:nvPr/>
        </p:nvSpPr>
        <p:spPr bwMode="auto">
          <a:xfrm>
            <a:off x="2895600" y="2743200"/>
            <a:ext cx="3581400" cy="3581400"/>
          </a:xfrm>
          <a:prstGeom prst="line">
            <a:avLst/>
          </a:prstGeom>
          <a:noFill/>
          <a:ln w="38100">
            <a:solidFill>
              <a:schemeClr val="tx1"/>
            </a:solidFill>
            <a:round/>
            <a:headEnd/>
            <a:tailEnd/>
          </a:ln>
        </p:spPr>
        <p:txBody>
          <a:bodyPr/>
          <a:lstStyle/>
          <a:p>
            <a:pPr eaLnBrk="0" hangingPunct="0"/>
            <a:endParaRPr lang="en-US" sz="2400">
              <a:solidFill>
                <a:srgbClr val="000000"/>
              </a:solidFill>
              <a:highlight>
                <a:srgbClr val="000000"/>
              </a:highlight>
              <a:cs typeface="Arial" charset="0"/>
            </a:endParaRPr>
          </a:p>
        </p:txBody>
      </p:sp>
      <p:sp>
        <p:nvSpPr>
          <p:cNvPr id="4118" name="Oval 25"/>
          <p:cNvSpPr>
            <a:spLocks noChangeArrowheads="1"/>
          </p:cNvSpPr>
          <p:nvPr/>
        </p:nvSpPr>
        <p:spPr bwMode="auto">
          <a:xfrm>
            <a:off x="4495800" y="2133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9" name="Oval 26"/>
          <p:cNvSpPr>
            <a:spLocks noChangeArrowheads="1"/>
          </p:cNvSpPr>
          <p:nvPr/>
        </p:nvSpPr>
        <p:spPr bwMode="auto">
          <a:xfrm>
            <a:off x="4648200" y="6172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3" name="Text Box 27"/>
          <p:cNvSpPr txBox="1">
            <a:spLocks noChangeArrowheads="1"/>
          </p:cNvSpPr>
          <p:nvPr/>
        </p:nvSpPr>
        <p:spPr bwMode="auto">
          <a:xfrm>
            <a:off x="7760958" y="3397729"/>
            <a:ext cx="2595583" cy="830997"/>
          </a:xfrm>
          <a:prstGeom prst="rect">
            <a:avLst/>
          </a:prstGeom>
          <a:noFill/>
          <a:ln w="9525">
            <a:solidFill>
              <a:schemeClr val="tx1">
                <a:lumMod val="65000"/>
                <a:lumOff val="35000"/>
              </a:schemeClr>
            </a:solidFill>
            <a:miter lim="800000"/>
            <a:headEnd/>
            <a:tailEnd/>
          </a:ln>
        </p:spPr>
        <p:txBody>
          <a:bodyPr wrap="none">
            <a:spAutoFit/>
          </a:bodyPr>
          <a:lstStyle/>
          <a:p>
            <a:pPr algn="ctr" eaLnBrk="0" hangingPunct="0"/>
            <a:r>
              <a:rPr lang="en-US" sz="2400" b="1" dirty="0">
                <a:solidFill>
                  <a:srgbClr val="521B93"/>
                </a:solidFill>
                <a:cs typeface="Arial" charset="0"/>
              </a:rPr>
              <a:t>Which separator</a:t>
            </a:r>
            <a:br>
              <a:rPr lang="en-US" sz="2400" b="1" dirty="0">
                <a:solidFill>
                  <a:srgbClr val="521B93"/>
                </a:solidFill>
                <a:cs typeface="Arial" charset="0"/>
              </a:rPr>
            </a:br>
            <a:r>
              <a:rPr lang="en-US" sz="2400" b="1" dirty="0">
                <a:solidFill>
                  <a:srgbClr val="521B93"/>
                </a:solidFill>
                <a:cs typeface="Arial" charset="0"/>
              </a:rPr>
              <a:t>is best?</a:t>
            </a:r>
          </a:p>
        </p:txBody>
      </p:sp>
      <p:sp>
        <p:nvSpPr>
          <p:cNvPr id="966684" name="Line 28"/>
          <p:cNvSpPr>
            <a:spLocks noChangeShapeType="1"/>
          </p:cNvSpPr>
          <p:nvPr/>
        </p:nvSpPr>
        <p:spPr bwMode="auto">
          <a:xfrm>
            <a:off x="3200400" y="2438400"/>
            <a:ext cx="2819400" cy="39624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5" name="Line 29"/>
          <p:cNvSpPr>
            <a:spLocks noChangeShapeType="1"/>
          </p:cNvSpPr>
          <p:nvPr/>
        </p:nvSpPr>
        <p:spPr bwMode="auto">
          <a:xfrm>
            <a:off x="3810000" y="1981200"/>
            <a:ext cx="1447800" cy="4648200"/>
          </a:xfrm>
          <a:prstGeom prst="line">
            <a:avLst/>
          </a:prstGeom>
          <a:noFill/>
          <a:ln w="38100">
            <a:solidFill>
              <a:schemeClr val="tx1"/>
            </a:solidFill>
            <a:round/>
            <a:headEnd/>
            <a:tailEnd/>
          </a:ln>
        </p:spPr>
        <p:txBody>
          <a:bodyPr/>
          <a:lstStyle/>
          <a:p>
            <a:pPr eaLnBrk="0" hangingPunct="0"/>
            <a:endParaRPr lang="en-US" sz="2400" dirty="0">
              <a:solidFill>
                <a:srgbClr val="000000"/>
              </a:solidFill>
              <a:highlight>
                <a:srgbClr val="000000"/>
              </a:highlight>
              <a:cs typeface="Arial" charset="0"/>
            </a:endParaRPr>
          </a:p>
        </p:txBody>
      </p:sp>
      <p:sp>
        <p:nvSpPr>
          <p:cNvPr id="966686" name="Line 30"/>
          <p:cNvSpPr>
            <a:spLocks noChangeShapeType="1"/>
          </p:cNvSpPr>
          <p:nvPr/>
        </p:nvSpPr>
        <p:spPr bwMode="auto">
          <a:xfrm>
            <a:off x="2590800" y="3276600"/>
            <a:ext cx="4495800" cy="2362200"/>
          </a:xfrm>
          <a:prstGeom prst="line">
            <a:avLst/>
          </a:prstGeom>
          <a:noFill/>
          <a:ln w="38100">
            <a:solidFill>
              <a:schemeClr val="tx1"/>
            </a:solidFill>
            <a:round/>
            <a:headEnd/>
            <a:tailEnd/>
          </a:ln>
        </p:spPr>
        <p:txBody>
          <a:bodyPr/>
          <a:lstStyle/>
          <a:p>
            <a:pPr eaLnBrk="0" hangingPunct="0"/>
            <a:endParaRPr lang="en-US" sz="2400">
              <a:solidFill>
                <a:srgbClr val="000000"/>
              </a:solidFill>
              <a:highlight>
                <a:srgbClr val="000000"/>
              </a:highlight>
              <a:cs typeface="Arial" charset="0"/>
            </a:endParaRPr>
          </a:p>
        </p:txBody>
      </p:sp>
    </p:spTree>
    <p:extLst>
      <p:ext uri="{BB962C8B-B14F-4D97-AF65-F5344CB8AC3E}">
        <p14:creationId xmlns:p14="http://schemas.microsoft.com/office/powerpoint/2010/main" val="19991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animBg="1"/>
      <p:bldP spid="966684" grpId="0" animBg="1"/>
      <p:bldP spid="966685" grpId="0" animBg="1"/>
      <p:bldP spid="9666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Common Recognition Tasks</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8" name="TextBox 7">
            <a:extLst>
              <a:ext uri="{FF2B5EF4-FFF2-40B4-BE49-F238E27FC236}">
                <a16:creationId xmlns:a16="http://schemas.microsoft.com/office/drawing/2014/main" id="{6E6B10A9-3668-B649-860C-C211A62D594C}"/>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Tree>
    <p:extLst>
      <p:ext uri="{BB962C8B-B14F-4D97-AF65-F5344CB8AC3E}">
        <p14:creationId xmlns:p14="http://schemas.microsoft.com/office/powerpoint/2010/main" val="2241361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a:t>Support Vector Machines</a:t>
            </a:r>
          </a:p>
        </p:txBody>
      </p:sp>
      <p:sp>
        <p:nvSpPr>
          <p:cNvPr id="4100" name="Rectangle 3"/>
          <p:cNvSpPr>
            <a:spLocks noGrp="1" noChangeArrowheads="1"/>
          </p:cNvSpPr>
          <p:nvPr>
            <p:ph type="body" idx="1"/>
          </p:nvPr>
        </p:nvSpPr>
        <p:spPr>
          <a:xfrm>
            <a:off x="2209800" y="914400"/>
            <a:ext cx="8229600" cy="5257800"/>
          </a:xfrm>
        </p:spPr>
        <p:txBody>
          <a:bodyPr/>
          <a:lstStyle/>
          <a:p>
            <a:pPr marL="0" indent="0">
              <a:buNone/>
            </a:pPr>
            <a:r>
              <a:rPr lang="en-US" dirty="0"/>
              <a:t>Hyperplane “supported” by least # examples, in 2D this would be 3 “support” vectors</a:t>
            </a:r>
          </a:p>
        </p:txBody>
      </p:sp>
      <p:sp>
        <p:nvSpPr>
          <p:cNvPr id="4101" name="Oval 8"/>
          <p:cNvSpPr>
            <a:spLocks noChangeArrowheads="1"/>
          </p:cNvSpPr>
          <p:nvPr/>
        </p:nvSpPr>
        <p:spPr bwMode="auto">
          <a:xfrm>
            <a:off x="2362200" y="3962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2" name="Oval 9"/>
          <p:cNvSpPr>
            <a:spLocks noChangeArrowheads="1"/>
          </p:cNvSpPr>
          <p:nvPr/>
        </p:nvSpPr>
        <p:spPr bwMode="auto">
          <a:xfrm>
            <a:off x="3048000" y="40386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3" name="Oval 10"/>
          <p:cNvSpPr>
            <a:spLocks noChangeArrowheads="1"/>
          </p:cNvSpPr>
          <p:nvPr/>
        </p:nvSpPr>
        <p:spPr bwMode="auto">
          <a:xfrm>
            <a:off x="3048000" y="4724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4" name="Oval 11"/>
          <p:cNvSpPr>
            <a:spLocks noChangeArrowheads="1"/>
          </p:cNvSpPr>
          <p:nvPr/>
        </p:nvSpPr>
        <p:spPr bwMode="auto">
          <a:xfrm>
            <a:off x="2286000" y="4267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5" name="Oval 12"/>
          <p:cNvSpPr>
            <a:spLocks noChangeArrowheads="1"/>
          </p:cNvSpPr>
          <p:nvPr/>
        </p:nvSpPr>
        <p:spPr bwMode="auto">
          <a:xfrm>
            <a:off x="3810000" y="41148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6" name="Oval 13"/>
          <p:cNvSpPr>
            <a:spLocks noChangeArrowheads="1"/>
          </p:cNvSpPr>
          <p:nvPr/>
        </p:nvSpPr>
        <p:spPr bwMode="auto">
          <a:xfrm>
            <a:off x="4419600" y="4953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7" name="Oval 14"/>
          <p:cNvSpPr>
            <a:spLocks noChangeArrowheads="1"/>
          </p:cNvSpPr>
          <p:nvPr/>
        </p:nvSpPr>
        <p:spPr bwMode="auto">
          <a:xfrm>
            <a:off x="4648200" y="3048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8" name="Oval 15"/>
          <p:cNvSpPr>
            <a:spLocks noChangeArrowheads="1"/>
          </p:cNvSpPr>
          <p:nvPr/>
        </p:nvSpPr>
        <p:spPr bwMode="auto">
          <a:xfrm>
            <a:off x="5410200" y="33528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9" name="Oval 16"/>
          <p:cNvSpPr>
            <a:spLocks noChangeArrowheads="1"/>
          </p:cNvSpPr>
          <p:nvPr/>
        </p:nvSpPr>
        <p:spPr bwMode="auto">
          <a:xfrm>
            <a:off x="56388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0" name="Oval 17"/>
          <p:cNvSpPr>
            <a:spLocks noChangeArrowheads="1"/>
          </p:cNvSpPr>
          <p:nvPr/>
        </p:nvSpPr>
        <p:spPr bwMode="auto">
          <a:xfrm>
            <a:off x="49530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1" name="Oval 18"/>
          <p:cNvSpPr>
            <a:spLocks noChangeArrowheads="1"/>
          </p:cNvSpPr>
          <p:nvPr/>
        </p:nvSpPr>
        <p:spPr bwMode="auto">
          <a:xfrm>
            <a:off x="4191000" y="27432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2" name="Oval 19"/>
          <p:cNvSpPr>
            <a:spLocks noChangeArrowheads="1"/>
          </p:cNvSpPr>
          <p:nvPr/>
        </p:nvSpPr>
        <p:spPr bwMode="auto">
          <a:xfrm>
            <a:off x="6248400" y="4800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3" name="Oval 20"/>
          <p:cNvSpPr>
            <a:spLocks noChangeArrowheads="1"/>
          </p:cNvSpPr>
          <p:nvPr/>
        </p:nvSpPr>
        <p:spPr bwMode="auto">
          <a:xfrm>
            <a:off x="6477000" y="3657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4" name="Oval 21"/>
          <p:cNvSpPr>
            <a:spLocks noChangeArrowheads="1"/>
          </p:cNvSpPr>
          <p:nvPr/>
        </p:nvSpPr>
        <p:spPr bwMode="auto">
          <a:xfrm>
            <a:off x="3810000" y="5715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5" name="Oval 22"/>
          <p:cNvSpPr>
            <a:spLocks noChangeArrowheads="1"/>
          </p:cNvSpPr>
          <p:nvPr/>
        </p:nvSpPr>
        <p:spPr bwMode="auto">
          <a:xfrm>
            <a:off x="5638800" y="2514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6" name="Oval 23"/>
          <p:cNvSpPr>
            <a:spLocks noChangeArrowheads="1"/>
          </p:cNvSpPr>
          <p:nvPr/>
        </p:nvSpPr>
        <p:spPr bwMode="auto">
          <a:xfrm>
            <a:off x="6934200" y="4572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0" name="Line 24"/>
          <p:cNvSpPr>
            <a:spLocks noChangeShapeType="1"/>
          </p:cNvSpPr>
          <p:nvPr/>
        </p:nvSpPr>
        <p:spPr bwMode="auto">
          <a:xfrm>
            <a:off x="2895600" y="2743200"/>
            <a:ext cx="3581400" cy="3581400"/>
          </a:xfrm>
          <a:prstGeom prst="line">
            <a:avLst/>
          </a:prstGeom>
          <a:noFill/>
          <a:ln w="38100">
            <a:solidFill>
              <a:schemeClr val="bg1">
                <a:lumMod val="85000"/>
              </a:schemeClr>
            </a:solidFill>
            <a:round/>
            <a:headEnd/>
            <a:tailEnd/>
          </a:ln>
        </p:spPr>
        <p:txBody>
          <a:bodyPr/>
          <a:lstStyle/>
          <a:p>
            <a:pPr eaLnBrk="0" hangingPunct="0"/>
            <a:endParaRPr lang="en-US" sz="2400">
              <a:solidFill>
                <a:srgbClr val="000000"/>
              </a:solidFill>
              <a:cs typeface="Arial" charset="0"/>
            </a:endParaRPr>
          </a:p>
        </p:txBody>
      </p:sp>
      <p:sp>
        <p:nvSpPr>
          <p:cNvPr id="4118" name="Oval 25"/>
          <p:cNvSpPr>
            <a:spLocks noChangeArrowheads="1"/>
          </p:cNvSpPr>
          <p:nvPr/>
        </p:nvSpPr>
        <p:spPr bwMode="auto">
          <a:xfrm>
            <a:off x="4495800" y="2133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9" name="Oval 26"/>
          <p:cNvSpPr>
            <a:spLocks noChangeArrowheads="1"/>
          </p:cNvSpPr>
          <p:nvPr/>
        </p:nvSpPr>
        <p:spPr bwMode="auto">
          <a:xfrm>
            <a:off x="4648200" y="6172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3" name="Text Box 27"/>
          <p:cNvSpPr txBox="1">
            <a:spLocks noChangeArrowheads="1"/>
          </p:cNvSpPr>
          <p:nvPr/>
        </p:nvSpPr>
        <p:spPr bwMode="auto">
          <a:xfrm>
            <a:off x="7760958" y="3397729"/>
            <a:ext cx="2595583" cy="830997"/>
          </a:xfrm>
          <a:prstGeom prst="rect">
            <a:avLst/>
          </a:prstGeom>
          <a:noFill/>
          <a:ln w="9525">
            <a:solidFill>
              <a:schemeClr val="tx1">
                <a:lumMod val="65000"/>
                <a:lumOff val="35000"/>
              </a:schemeClr>
            </a:solidFill>
            <a:miter lim="800000"/>
            <a:headEnd/>
            <a:tailEnd/>
          </a:ln>
        </p:spPr>
        <p:txBody>
          <a:bodyPr wrap="none">
            <a:spAutoFit/>
          </a:bodyPr>
          <a:lstStyle/>
          <a:p>
            <a:pPr algn="ctr" eaLnBrk="0" hangingPunct="0"/>
            <a:r>
              <a:rPr lang="en-US" sz="2400" b="1" dirty="0">
                <a:solidFill>
                  <a:srgbClr val="521B93"/>
                </a:solidFill>
                <a:cs typeface="Arial" charset="0"/>
              </a:rPr>
              <a:t>Which separator</a:t>
            </a:r>
            <a:br>
              <a:rPr lang="en-US" sz="2400" b="1" dirty="0">
                <a:solidFill>
                  <a:srgbClr val="521B93"/>
                </a:solidFill>
                <a:cs typeface="Arial" charset="0"/>
              </a:rPr>
            </a:br>
            <a:r>
              <a:rPr lang="en-US" sz="2400" b="1" dirty="0">
                <a:solidFill>
                  <a:srgbClr val="521B93"/>
                </a:solidFill>
                <a:cs typeface="Arial" charset="0"/>
              </a:rPr>
              <a:t>is best?</a:t>
            </a:r>
          </a:p>
        </p:txBody>
      </p:sp>
      <p:sp>
        <p:nvSpPr>
          <p:cNvPr id="966684" name="Line 28"/>
          <p:cNvSpPr>
            <a:spLocks noChangeShapeType="1"/>
          </p:cNvSpPr>
          <p:nvPr/>
        </p:nvSpPr>
        <p:spPr bwMode="auto">
          <a:xfrm>
            <a:off x="3200400" y="2438400"/>
            <a:ext cx="2819400" cy="39624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5" name="Line 29"/>
          <p:cNvSpPr>
            <a:spLocks noChangeShapeType="1"/>
          </p:cNvSpPr>
          <p:nvPr/>
        </p:nvSpPr>
        <p:spPr bwMode="auto">
          <a:xfrm>
            <a:off x="3810000" y="1981200"/>
            <a:ext cx="1447800" cy="4648200"/>
          </a:xfrm>
          <a:prstGeom prst="line">
            <a:avLst/>
          </a:prstGeom>
          <a:noFill/>
          <a:ln w="38100">
            <a:solidFill>
              <a:schemeClr val="bg1">
                <a:lumMod val="85000"/>
              </a:schemeClr>
            </a:solidFill>
            <a:round/>
            <a:headEnd/>
            <a:tailEnd/>
          </a:ln>
        </p:spPr>
        <p:txBody>
          <a:bodyPr/>
          <a:lstStyle/>
          <a:p>
            <a:pPr eaLnBrk="0" hangingPunct="0"/>
            <a:endParaRPr lang="en-US" sz="2400" dirty="0">
              <a:solidFill>
                <a:srgbClr val="000000"/>
              </a:solidFill>
              <a:cs typeface="Arial" charset="0"/>
            </a:endParaRPr>
          </a:p>
        </p:txBody>
      </p:sp>
      <p:sp>
        <p:nvSpPr>
          <p:cNvPr id="966686" name="Line 30"/>
          <p:cNvSpPr>
            <a:spLocks noChangeShapeType="1"/>
          </p:cNvSpPr>
          <p:nvPr/>
        </p:nvSpPr>
        <p:spPr bwMode="auto">
          <a:xfrm>
            <a:off x="2590800" y="3276600"/>
            <a:ext cx="4495800" cy="2362200"/>
          </a:xfrm>
          <a:prstGeom prst="line">
            <a:avLst/>
          </a:prstGeom>
          <a:noFill/>
          <a:ln w="38100">
            <a:solidFill>
              <a:schemeClr val="bg1">
                <a:lumMod val="85000"/>
              </a:schemeClr>
            </a:solidFill>
            <a:round/>
            <a:headEnd/>
            <a:tailEnd/>
          </a:ln>
        </p:spPr>
        <p:txBody>
          <a:bodyPr/>
          <a:lstStyle/>
          <a:p>
            <a:pPr eaLnBrk="0" hangingPunct="0"/>
            <a:endParaRPr lang="en-US" sz="2400">
              <a:solidFill>
                <a:srgbClr val="000000"/>
              </a:solidFill>
              <a:cs typeface="Arial" charset="0"/>
            </a:endParaRPr>
          </a:p>
        </p:txBody>
      </p:sp>
    </p:spTree>
    <p:extLst>
      <p:ext uri="{BB962C8B-B14F-4D97-AF65-F5344CB8AC3E}">
        <p14:creationId xmlns:p14="http://schemas.microsoft.com/office/powerpoint/2010/main" val="166662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animBg="1"/>
      <p:bldP spid="966684" grpId="0" animBg="1"/>
      <p:bldP spid="966685" grpId="0" animBg="1"/>
      <p:bldP spid="96668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a:t>Support Vector Machines</a:t>
            </a:r>
          </a:p>
        </p:txBody>
      </p:sp>
      <p:sp>
        <p:nvSpPr>
          <p:cNvPr id="4100" name="Rectangle 3"/>
          <p:cNvSpPr>
            <a:spLocks noGrp="1" noChangeArrowheads="1"/>
          </p:cNvSpPr>
          <p:nvPr>
            <p:ph type="body" idx="1"/>
          </p:nvPr>
        </p:nvSpPr>
        <p:spPr>
          <a:xfrm>
            <a:off x="6347790" y="1066800"/>
            <a:ext cx="5274883" cy="4648200"/>
          </a:xfrm>
        </p:spPr>
        <p:txBody>
          <a:bodyPr/>
          <a:lstStyle/>
          <a:p>
            <a:pPr marL="0" indent="0">
              <a:buNone/>
            </a:pPr>
            <a:r>
              <a:rPr lang="en-US" dirty="0"/>
              <a:t>Using complex </a:t>
            </a:r>
            <a:r>
              <a:rPr lang="en-US" b="1" dirty="0"/>
              <a:t>features</a:t>
            </a:r>
            <a:r>
              <a:rPr lang="en-US" dirty="0"/>
              <a:t>, decision boundary in original space can be complex.</a:t>
            </a:r>
          </a:p>
        </p:txBody>
      </p:sp>
      <p:sp>
        <p:nvSpPr>
          <p:cNvPr id="966683" name="Text Box 27"/>
          <p:cNvSpPr txBox="1">
            <a:spLocks noChangeArrowheads="1"/>
          </p:cNvSpPr>
          <p:nvPr/>
        </p:nvSpPr>
        <p:spPr bwMode="auto">
          <a:xfrm>
            <a:off x="6559817" y="5486400"/>
            <a:ext cx="3375238" cy="1219200"/>
          </a:xfrm>
          <a:prstGeom prst="rect">
            <a:avLst/>
          </a:prstGeom>
          <a:noFill/>
          <a:ln w="9525">
            <a:solidFill>
              <a:schemeClr val="tx1">
                <a:lumMod val="65000"/>
                <a:lumOff val="35000"/>
              </a:schemeClr>
            </a:solidFill>
            <a:miter lim="800000"/>
            <a:headEnd/>
            <a:tailEnd/>
          </a:ln>
        </p:spPr>
        <p:txBody>
          <a:bodyPr wrap="square">
            <a:spAutoFit/>
          </a:bodyPr>
          <a:lstStyle/>
          <a:p>
            <a:pPr algn="ctr" eaLnBrk="0" hangingPunct="0"/>
            <a:r>
              <a:rPr lang="en-US" sz="2400" b="1" dirty="0">
                <a:solidFill>
                  <a:srgbClr val="521B93"/>
                </a:solidFill>
                <a:cs typeface="Arial" charset="0"/>
              </a:rPr>
              <a:t>Decision Boundaries Projected back from Feature space</a:t>
            </a:r>
          </a:p>
        </p:txBody>
      </p:sp>
      <p:pic>
        <p:nvPicPr>
          <p:cNvPr id="27" name="Picture 3">
            <a:extLst>
              <a:ext uri="{FF2B5EF4-FFF2-40B4-BE49-F238E27FC236}">
                <a16:creationId xmlns:a16="http://schemas.microsoft.com/office/drawing/2014/main" id="{BFCF164A-E709-6045-B848-7A14DB529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79" y="914400"/>
            <a:ext cx="5929312" cy="5943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80008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4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txBox="1">
            <a:spLocks/>
          </p:cNvSpPr>
          <p:nvPr/>
        </p:nvSpPr>
        <p:spPr bwMode="auto">
          <a:xfrm>
            <a:off x="1752600" y="76201"/>
            <a:ext cx="8686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dirty="0">
                <a:solidFill>
                  <a:schemeClr val="accent1">
                    <a:lumMod val="75000"/>
                  </a:schemeClr>
                </a:solidFill>
                <a:latin typeface="+mn-lt"/>
              </a:rPr>
              <a:t>Review: Neural Networks</a:t>
            </a:r>
          </a:p>
        </p:txBody>
      </p:sp>
      <p:sp>
        <p:nvSpPr>
          <p:cNvPr id="6" name="Rectangle 5">
            <a:extLst>
              <a:ext uri="{FF2B5EF4-FFF2-40B4-BE49-F238E27FC236}">
                <a16:creationId xmlns:a16="http://schemas.microsoft.com/office/drawing/2014/main" id="{056C04DF-BF28-0E40-8BB3-39FC13B0F551}"/>
              </a:ext>
            </a:extLst>
          </p:cNvPr>
          <p:cNvSpPr/>
          <p:nvPr/>
        </p:nvSpPr>
        <p:spPr>
          <a:xfrm>
            <a:off x="7391400" y="6324600"/>
            <a:ext cx="6096000" cy="369332"/>
          </a:xfrm>
          <a:prstGeom prst="rect">
            <a:avLst/>
          </a:prstGeom>
        </p:spPr>
        <p:txBody>
          <a:bodyPr wrap="square">
            <a:spAutoFit/>
          </a:bodyPr>
          <a:lstStyle/>
          <a:p>
            <a:pPr algn="ctr"/>
            <a:r>
              <a:rPr lang="en-US" dirty="0">
                <a:hlinkClick r:id="rId3"/>
              </a:rPr>
              <a:t>http://playground.tensorflow.org/</a:t>
            </a:r>
            <a:endParaRPr lang="en-US" dirty="0"/>
          </a:p>
        </p:txBody>
      </p:sp>
      <p:pic>
        <p:nvPicPr>
          <p:cNvPr id="7" name="Picture 6" descr="Screen Shot 2016-04-13 at 12.56.48 PM.png">
            <a:extLst>
              <a:ext uri="{FF2B5EF4-FFF2-40B4-BE49-F238E27FC236}">
                <a16:creationId xmlns:a16="http://schemas.microsoft.com/office/drawing/2014/main" id="{ACCF5E9F-DA5F-DC40-B075-E6F2E5E82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1004331"/>
            <a:ext cx="10439400" cy="5244069"/>
          </a:xfrm>
          <a:prstGeom prst="rect">
            <a:avLst/>
          </a:prstGeom>
        </p:spPr>
      </p:pic>
    </p:spTree>
    <p:extLst>
      <p:ext uri="{BB962C8B-B14F-4D97-AF65-F5344CB8AC3E}">
        <p14:creationId xmlns:p14="http://schemas.microsoft.com/office/powerpoint/2010/main" val="1230145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sz="3600" dirty="0">
                <a:latin typeface="+mn-lt"/>
              </a:rPr>
              <a:t>“Deep” recognition pipeline</a:t>
            </a:r>
          </a:p>
        </p:txBody>
      </p:sp>
      <p:sp>
        <p:nvSpPr>
          <p:cNvPr id="10242" name="Content Placeholder 2"/>
          <p:cNvSpPr>
            <a:spLocks noGrp="1"/>
          </p:cNvSpPr>
          <p:nvPr>
            <p:ph idx="1"/>
          </p:nvPr>
        </p:nvSpPr>
        <p:spPr>
          <a:xfrm>
            <a:off x="2209800" y="3352800"/>
            <a:ext cx="7772400" cy="2895600"/>
          </a:xfrm>
        </p:spPr>
        <p:txBody>
          <a:bodyPr/>
          <a:lstStyle/>
          <a:p>
            <a:pPr marL="342865" lvl="1" indent="-342865" eaLnBrk="1" hangingPunct="1">
              <a:spcAft>
                <a:spcPts val="1200"/>
              </a:spcAft>
              <a:buFont typeface="Arial"/>
              <a:buChar char="•"/>
            </a:pPr>
            <a:r>
              <a:rPr lang="en-US" dirty="0"/>
              <a:t>Learn a </a:t>
            </a:r>
            <a:r>
              <a:rPr lang="en-US" i="1" dirty="0"/>
              <a:t>feature hierarchy</a:t>
            </a:r>
            <a:r>
              <a:rPr lang="en-US" dirty="0"/>
              <a:t> from pixels </a:t>
            </a:r>
            <a:r>
              <a:rPr lang="en-US" dirty="0">
                <a:sym typeface="Wingdings" charset="0"/>
              </a:rPr>
              <a:t>to classifier</a:t>
            </a:r>
          </a:p>
          <a:p>
            <a:pPr marL="342865" lvl="1" indent="-342865" eaLnBrk="1" hangingPunct="1">
              <a:spcAft>
                <a:spcPts val="1200"/>
              </a:spcAft>
              <a:buFont typeface="Arial"/>
              <a:buChar char="•"/>
            </a:pPr>
            <a:r>
              <a:rPr lang="en-US" dirty="0"/>
              <a:t>Each layer extracts features from the output of previous layer</a:t>
            </a:r>
          </a:p>
          <a:p>
            <a:pPr marL="342865" lvl="1" indent="-342865" eaLnBrk="1" hangingPunct="1">
              <a:spcAft>
                <a:spcPts val="1200"/>
              </a:spcAft>
              <a:buFont typeface="Arial"/>
              <a:buChar char="•"/>
            </a:pPr>
            <a:r>
              <a:rPr lang="en-US" dirty="0"/>
              <a:t>Train all layers jointly</a:t>
            </a:r>
          </a:p>
        </p:txBody>
      </p:sp>
      <p:sp>
        <p:nvSpPr>
          <p:cNvPr id="2" name="Rounded Rectangle 1"/>
          <p:cNvSpPr>
            <a:spLocks noChangeArrowheads="1"/>
          </p:cNvSpPr>
          <p:nvPr/>
        </p:nvSpPr>
        <p:spPr bwMode="auto">
          <a:xfrm>
            <a:off x="3200400" y="16002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lIns="91430" tIns="45715" rIns="91430" bIns="45715" anchor="ctr"/>
          <a:lstStyle/>
          <a:p>
            <a:pPr algn="ctr">
              <a:defRPr/>
            </a:pPr>
            <a:r>
              <a:rPr lang="en-US" sz="2000" dirty="0">
                <a:latin typeface="+mn-lt"/>
                <a:cs typeface="Adobe Caslon Pro"/>
              </a:rPr>
              <a:t>Layer 1</a:t>
            </a:r>
          </a:p>
        </p:txBody>
      </p:sp>
      <p:sp>
        <p:nvSpPr>
          <p:cNvPr id="12" name="Rounded Rectangle 11"/>
          <p:cNvSpPr>
            <a:spLocks noChangeArrowheads="1"/>
          </p:cNvSpPr>
          <p:nvPr/>
        </p:nvSpPr>
        <p:spPr bwMode="auto">
          <a:xfrm>
            <a:off x="5257800" y="16002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lIns="91430" tIns="45715" rIns="91430" bIns="45715" anchor="ctr"/>
          <a:lstStyle/>
          <a:p>
            <a:pPr algn="ctr">
              <a:defRPr/>
            </a:pPr>
            <a:r>
              <a:rPr lang="en-US" sz="2000" dirty="0">
                <a:latin typeface="+mn-lt"/>
                <a:cs typeface="Adobe Caslon Pro"/>
              </a:rPr>
              <a:t>Layer 2</a:t>
            </a:r>
          </a:p>
        </p:txBody>
      </p:sp>
      <p:sp>
        <p:nvSpPr>
          <p:cNvPr id="13" name="Rounded Rectangle 12"/>
          <p:cNvSpPr>
            <a:spLocks noChangeArrowheads="1"/>
          </p:cNvSpPr>
          <p:nvPr/>
        </p:nvSpPr>
        <p:spPr bwMode="auto">
          <a:xfrm>
            <a:off x="7315200" y="16002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lIns="91430" tIns="45715" rIns="91430" bIns="45715" anchor="ctr"/>
          <a:lstStyle/>
          <a:p>
            <a:pPr algn="ctr">
              <a:defRPr/>
            </a:pPr>
            <a:r>
              <a:rPr lang="en-US" sz="2000" dirty="0">
                <a:latin typeface="+mn-lt"/>
                <a:cs typeface="Adobe Caslon Pro"/>
              </a:rPr>
              <a:t>Layer 3</a:t>
            </a:r>
          </a:p>
        </p:txBody>
      </p:sp>
      <p:sp>
        <p:nvSpPr>
          <p:cNvPr id="19" name="Right Arrow 18"/>
          <p:cNvSpPr>
            <a:spLocks noChangeArrowheads="1"/>
          </p:cNvSpPr>
          <p:nvPr/>
        </p:nvSpPr>
        <p:spPr bwMode="auto">
          <a:xfrm>
            <a:off x="8839200"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
        <p:nvSpPr>
          <p:cNvPr id="10252" name="TextBox 19"/>
          <p:cNvSpPr txBox="1">
            <a:spLocks noChangeArrowheads="1"/>
          </p:cNvSpPr>
          <p:nvPr/>
        </p:nvSpPr>
        <p:spPr bwMode="auto">
          <a:xfrm>
            <a:off x="9496416" y="1625253"/>
            <a:ext cx="1120799" cy="707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latin typeface="+mn-lt"/>
              </a:rPr>
              <a:t>Simple </a:t>
            </a:r>
            <a:br>
              <a:rPr lang="en-US" sz="2000" dirty="0">
                <a:latin typeface="+mn-lt"/>
              </a:rPr>
            </a:br>
            <a:r>
              <a:rPr lang="en-US" sz="2000" dirty="0">
                <a:latin typeface="+mn-lt"/>
              </a:rPr>
              <a:t>Classifier</a:t>
            </a:r>
          </a:p>
        </p:txBody>
      </p:sp>
      <p:sp>
        <p:nvSpPr>
          <p:cNvPr id="10253" name="TextBox 20"/>
          <p:cNvSpPr txBox="1">
            <a:spLocks noChangeArrowheads="1"/>
          </p:cNvSpPr>
          <p:nvPr/>
        </p:nvSpPr>
        <p:spPr bwMode="auto">
          <a:xfrm>
            <a:off x="1469548" y="1625253"/>
            <a:ext cx="1353029" cy="707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latin typeface="+mn-lt"/>
              </a:rPr>
              <a:t>Image pixels</a:t>
            </a:r>
          </a:p>
        </p:txBody>
      </p:sp>
      <p:sp>
        <p:nvSpPr>
          <p:cNvPr id="15" name="Right Arrow 14"/>
          <p:cNvSpPr>
            <a:spLocks noChangeArrowheads="1"/>
          </p:cNvSpPr>
          <p:nvPr/>
        </p:nvSpPr>
        <p:spPr bwMode="auto">
          <a:xfrm>
            <a:off x="6784975"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
        <p:nvSpPr>
          <p:cNvPr id="20" name="Right Arrow 19"/>
          <p:cNvSpPr>
            <a:spLocks noChangeArrowheads="1"/>
          </p:cNvSpPr>
          <p:nvPr/>
        </p:nvSpPr>
        <p:spPr bwMode="auto">
          <a:xfrm>
            <a:off x="4727575"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
        <p:nvSpPr>
          <p:cNvPr id="21" name="Right Arrow 20"/>
          <p:cNvSpPr>
            <a:spLocks noChangeArrowheads="1"/>
          </p:cNvSpPr>
          <p:nvPr/>
        </p:nvSpPr>
        <p:spPr bwMode="auto">
          <a:xfrm>
            <a:off x="2670175"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Tree>
    <p:extLst>
      <p:ext uri="{BB962C8B-B14F-4D97-AF65-F5344CB8AC3E}">
        <p14:creationId xmlns:p14="http://schemas.microsoft.com/office/powerpoint/2010/main" val="173499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AFA41-F332-2040-B4E4-54CFC254C8D5}"/>
              </a:ext>
            </a:extLst>
          </p:cNvPr>
          <p:cNvPicPr>
            <a:picLocks noChangeAspect="1"/>
          </p:cNvPicPr>
          <p:nvPr/>
        </p:nvPicPr>
        <p:blipFill>
          <a:blip r:embed="rId2"/>
          <a:stretch>
            <a:fillRect/>
          </a:stretch>
        </p:blipFill>
        <p:spPr>
          <a:xfrm>
            <a:off x="0" y="902647"/>
            <a:ext cx="12192000" cy="5498153"/>
          </a:xfrm>
          <a:prstGeom prst="rect">
            <a:avLst/>
          </a:prstGeom>
        </p:spPr>
      </p:pic>
      <p:pic>
        <p:nvPicPr>
          <p:cNvPr id="6" name="Picture 5" descr="Screen Shot 2015-12-02 at 12.02.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1664647"/>
            <a:ext cx="2830284" cy="762000"/>
          </a:xfrm>
          <a:prstGeom prst="rect">
            <a:avLst/>
          </a:prstGeom>
        </p:spPr>
      </p:pic>
      <p:sp>
        <p:nvSpPr>
          <p:cNvPr id="2" name="Title 1"/>
          <p:cNvSpPr>
            <a:spLocks noGrp="1"/>
          </p:cNvSpPr>
          <p:nvPr>
            <p:ph type="title"/>
          </p:nvPr>
        </p:nvSpPr>
        <p:spPr>
          <a:xfrm>
            <a:off x="2209800" y="76200"/>
            <a:ext cx="7772400" cy="762000"/>
          </a:xfrm>
        </p:spPr>
        <p:txBody>
          <a:bodyPr/>
          <a:lstStyle/>
          <a:p>
            <a:pPr algn="ctr"/>
            <a:r>
              <a:rPr lang="en-US" dirty="0"/>
              <a:t>“Deep” vs. “shallow” (SVMs) Learning</a:t>
            </a:r>
          </a:p>
        </p:txBody>
      </p:sp>
    </p:spTree>
    <p:extLst>
      <p:ext uri="{BB962C8B-B14F-4D97-AF65-F5344CB8AC3E}">
        <p14:creationId xmlns:p14="http://schemas.microsoft.com/office/powerpoint/2010/main" val="3145024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76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r>
                  <a:rPr lang="en-US" sz="2400" dirty="0"/>
                  <a:t>     </a:t>
                </a:r>
                <a14:m>
                  <m:oMath xmlns:m="http://schemas.openxmlformats.org/officeDocument/2006/math">
                    <m:r>
                      <a:rPr lang="en-US" sz="2400" i="1">
                        <a:latin typeface="Cambria Math" panose="02040503050406030204" pitchFamily="18" charset="0"/>
                      </a:rPr>
                      <m:t>𝐸</m:t>
                    </m:r>
                    <m:d>
                      <m:dPr>
                        <m:ctrlPr>
                          <a:rPr lang="en-US" sz="2400" b="1" i="1">
                            <a:latin typeface="Cambria Math" panose="02040503050406030204" pitchFamily="18" charset="0"/>
                          </a:rPr>
                        </m:ctrlPr>
                      </m:dPr>
                      <m:e>
                        <m:r>
                          <a:rPr lang="en-US" sz="2400" b="1">
                            <a:latin typeface="Cambria Math" panose="02040503050406030204" pitchFamily="18" charset="0"/>
                          </a:rPr>
                          <m:t>𝐰</m:t>
                        </m:r>
                      </m:e>
                    </m:d>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r>
                          <a:rPr lang="en-US" sz="2400" i="1">
                            <a:latin typeface="Cambria Math" panose="02040503050406030204" pitchFamily="18" charset="0"/>
                          </a:rPr>
                          <m:t>𝑙</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r>
                          <a:rPr lang="en-US" sz="2400" i="1">
                            <a:latin typeface="Cambria Math" panose="02040503050406030204" pitchFamily="18" charset="0"/>
                          </a:rPr>
                          <m:t>)</m:t>
                        </m:r>
                      </m:e>
                    </m:nary>
                  </m:oMath>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76400" y="914400"/>
                <a:ext cx="8458200" cy="5257800"/>
              </a:xfrm>
              <a:blipFill>
                <a:blip r:embed="rId3"/>
                <a:stretch>
                  <a:fillRect l="-1051" t="-966" r="-300"/>
                </a:stretch>
              </a:blipFill>
            </p:spPr>
            <p:txBody>
              <a:bodyPr/>
              <a:lstStyle/>
              <a:p>
                <a:r>
                  <a:rPr lang="en-US">
                    <a:noFill/>
                  </a:rPr>
                  <a:t> </a:t>
                </a:r>
              </a:p>
            </p:txBody>
          </p:sp>
        </mc:Fallback>
      </mc:AlternateContent>
      <p:sp>
        <p:nvSpPr>
          <p:cNvPr id="8" name="Title 1"/>
          <p:cNvSpPr>
            <a:spLocks noGrp="1"/>
          </p:cNvSpPr>
          <p:nvPr>
            <p:ph type="title"/>
          </p:nvPr>
        </p:nvSpPr>
        <p:spPr>
          <a:xfrm>
            <a:off x="1981200" y="-152400"/>
            <a:ext cx="8229600" cy="1143000"/>
          </a:xfrm>
        </p:spPr>
        <p:txBody>
          <a:bodyPr/>
          <a:lstStyle/>
          <a:p>
            <a:r>
              <a:rPr lang="en-US" sz="3600" dirty="0"/>
              <a:t>Training of multi-layer networks</a:t>
            </a:r>
          </a:p>
        </p:txBody>
      </p:sp>
      <p:graphicFrame>
        <p:nvGraphicFramePr>
          <p:cNvPr id="4" name="Object 3">
            <a:extLst>
              <a:ext uri="{FF2B5EF4-FFF2-40B4-BE49-F238E27FC236}">
                <a16:creationId xmlns:a16="http://schemas.microsoft.com/office/drawing/2014/main" id="{0680FCC7-51B4-1A4A-AE54-6E1984845EAF}"/>
              </a:ext>
            </a:extLst>
          </p:cNvPr>
          <p:cNvGraphicFramePr>
            <a:graphicFrameLocks noChangeAspect="1"/>
          </p:cNvGraphicFramePr>
          <p:nvPr>
            <p:extLst>
              <p:ext uri="{D42A27DB-BD31-4B8C-83A1-F6EECF244321}">
                <p14:modId xmlns:p14="http://schemas.microsoft.com/office/powerpoint/2010/main" val="304671799"/>
              </p:ext>
            </p:extLst>
          </p:nvPr>
        </p:nvGraphicFramePr>
        <p:xfrm>
          <a:off x="7269222" y="2186419"/>
          <a:ext cx="2046288" cy="835025"/>
        </p:xfrm>
        <a:graphic>
          <a:graphicData uri="http://schemas.openxmlformats.org/presentationml/2006/ole">
            <mc:AlternateContent xmlns:mc="http://schemas.openxmlformats.org/markup-compatibility/2006">
              <mc:Choice xmlns:v="urn:schemas-microsoft-com:vml" Requires="v">
                <p:oleObj spid="_x0000_s6288"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7269222" y="2186419"/>
                        <a:ext cx="2046288"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4">
            <a:extLst>
              <a:ext uri="{FF2B5EF4-FFF2-40B4-BE49-F238E27FC236}">
                <a16:creationId xmlns:a16="http://schemas.microsoft.com/office/drawing/2014/main" id="{BE0C4B6F-C4D9-BC48-AD33-86609E664C06}"/>
              </a:ext>
            </a:extLst>
          </p:cNvPr>
          <p:cNvGrpSpPr/>
          <p:nvPr/>
        </p:nvGrpSpPr>
        <p:grpSpPr>
          <a:xfrm>
            <a:off x="3429002" y="3554844"/>
            <a:ext cx="6490949" cy="3379356"/>
            <a:chOff x="1904999" y="3478644"/>
            <a:chExt cx="6490949" cy="3379356"/>
          </a:xfrm>
        </p:grpSpPr>
        <p:pic>
          <p:nvPicPr>
            <p:cNvPr id="6" name="Picture 5">
              <a:extLst>
                <a:ext uri="{FF2B5EF4-FFF2-40B4-BE49-F238E27FC236}">
                  <a16:creationId xmlns:a16="http://schemas.microsoft.com/office/drawing/2014/main" id="{6BA6B0EA-D01F-3449-A240-6A6388B50F15}"/>
                </a:ext>
              </a:extLst>
            </p:cNvPr>
            <p:cNvPicPr>
              <a:picLocks noChangeAspect="1"/>
            </p:cNvPicPr>
            <p:nvPr/>
          </p:nvPicPr>
          <p:blipFill rotWithShape="1">
            <a:blip r:embed="rId6"/>
            <a:srcRect l="10795" r="-10769"/>
            <a:stretch/>
          </p:blipFill>
          <p:spPr>
            <a:xfrm>
              <a:off x="1904999" y="3478644"/>
              <a:ext cx="6490949" cy="3379356"/>
            </a:xfrm>
            <a:prstGeom prst="rect">
              <a:avLst/>
            </a:prstGeom>
          </p:spPr>
        </p:pic>
        <p:sp>
          <p:nvSpPr>
            <p:cNvPr id="7" name="TextBox 6">
              <a:extLst>
                <a:ext uri="{FF2B5EF4-FFF2-40B4-BE49-F238E27FC236}">
                  <a16:creationId xmlns:a16="http://schemas.microsoft.com/office/drawing/2014/main" id="{E2E993F6-2DE5-DA45-BA35-91ABAAEA182B}"/>
                </a:ext>
              </a:extLst>
            </p:cNvPr>
            <p:cNvSpPr txBox="1"/>
            <p:nvPr/>
          </p:nvSpPr>
          <p:spPr>
            <a:xfrm>
              <a:off x="2971800" y="6324600"/>
              <a:ext cx="436338" cy="369332"/>
            </a:xfrm>
            <a:prstGeom prst="rect">
              <a:avLst/>
            </a:prstGeom>
            <a:solidFill>
              <a:schemeClr val="bg1"/>
            </a:solidFill>
          </p:spPr>
          <p:txBody>
            <a:bodyPr wrap="none" rtlCol="0">
              <a:spAutoFit/>
            </a:bodyPr>
            <a:lstStyle/>
            <a:p>
              <a:r>
                <a:rPr lang="en-US" b="0" dirty="0"/>
                <a:t>w</a:t>
              </a:r>
              <a:r>
                <a:rPr lang="en-US" b="0" baseline="-25000" dirty="0"/>
                <a:t>1</a:t>
              </a:r>
            </a:p>
          </p:txBody>
        </p:sp>
        <p:sp>
          <p:nvSpPr>
            <p:cNvPr id="9" name="TextBox 8">
              <a:extLst>
                <a:ext uri="{FF2B5EF4-FFF2-40B4-BE49-F238E27FC236}">
                  <a16:creationId xmlns:a16="http://schemas.microsoft.com/office/drawing/2014/main" id="{9860D532-A6FB-D34D-AB99-FA223039E3E7}"/>
                </a:ext>
              </a:extLst>
            </p:cNvPr>
            <p:cNvSpPr txBox="1"/>
            <p:nvPr/>
          </p:nvSpPr>
          <p:spPr>
            <a:xfrm>
              <a:off x="6332025" y="6096000"/>
              <a:ext cx="436338" cy="369332"/>
            </a:xfrm>
            <a:prstGeom prst="rect">
              <a:avLst/>
            </a:prstGeom>
            <a:solidFill>
              <a:schemeClr val="bg1"/>
            </a:solidFill>
          </p:spPr>
          <p:txBody>
            <a:bodyPr wrap="none" rtlCol="0">
              <a:spAutoFit/>
            </a:bodyPr>
            <a:lstStyle/>
            <a:p>
              <a:r>
                <a:rPr lang="en-US" b="0" dirty="0"/>
                <a:t>w</a:t>
              </a:r>
              <a:r>
                <a:rPr lang="en-US" b="0" baseline="-25000" dirty="0"/>
                <a:t>2</a:t>
              </a:r>
            </a:p>
          </p:txBody>
        </p:sp>
      </p:grpSp>
    </p:spTree>
    <p:extLst>
      <p:ext uri="{BB962C8B-B14F-4D97-AF65-F5344CB8AC3E}">
        <p14:creationId xmlns:p14="http://schemas.microsoft.com/office/powerpoint/2010/main" val="15479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76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r>
                  <a:rPr lang="en-US" sz="2400" dirty="0"/>
                  <a:t>     </a:t>
                </a:r>
                <a14:m>
                  <m:oMath xmlns:m="http://schemas.openxmlformats.org/officeDocument/2006/math">
                    <m:r>
                      <a:rPr lang="en-US" sz="2400" i="1">
                        <a:latin typeface="Cambria Math" panose="02040503050406030204" pitchFamily="18" charset="0"/>
                      </a:rPr>
                      <m:t>𝐸</m:t>
                    </m:r>
                    <m:d>
                      <m:dPr>
                        <m:ctrlPr>
                          <a:rPr lang="en-US" sz="2400" b="1" i="1">
                            <a:latin typeface="Cambria Math" panose="02040503050406030204" pitchFamily="18" charset="0"/>
                          </a:rPr>
                        </m:ctrlPr>
                      </m:dPr>
                      <m:e>
                        <m:r>
                          <a:rPr lang="en-US" sz="2400" b="1">
                            <a:latin typeface="Cambria Math" panose="02040503050406030204" pitchFamily="18" charset="0"/>
                          </a:rPr>
                          <m:t>𝐰</m:t>
                        </m:r>
                      </m:e>
                    </m:d>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r>
                          <a:rPr lang="en-US" sz="2400" i="1">
                            <a:latin typeface="Cambria Math" panose="02040503050406030204" pitchFamily="18" charset="0"/>
                          </a:rPr>
                          <m:t>𝑙</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r>
                          <a:rPr lang="en-US" sz="2400" i="1">
                            <a:latin typeface="Cambria Math" panose="02040503050406030204" pitchFamily="18" charset="0"/>
                          </a:rPr>
                          <m:t>)</m:t>
                        </m:r>
                      </m:e>
                    </m:nary>
                  </m:oMath>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r>
                  <a:rPr lang="en-US" sz="2400" b="1" dirty="0"/>
                  <a:t>Back-propagation: </a:t>
                </a:r>
                <a:r>
                  <a:rPr lang="en-US" sz="2400" dirty="0"/>
                  <a:t>gradients are computed in the direction from output to input layers and combined using chain rule</a:t>
                </a:r>
              </a:p>
              <a:p>
                <a:pPr marL="457200" indent="-457200">
                  <a:buFont typeface="Arial"/>
                  <a:buChar char="•"/>
                </a:pPr>
                <a:r>
                  <a:rPr lang="en-US" sz="2400" b="1" dirty="0"/>
                  <a:t>Stochastic gradient descent: </a:t>
                </a:r>
                <a:r>
                  <a:rPr lang="en-US" sz="2400" dirty="0"/>
                  <a:t>compute the weight update </a:t>
                </a:r>
                <a:r>
                  <a:rPr lang="en-US" sz="2400" dirty="0" err="1"/>
                  <a:t>w.r.t</a:t>
                </a:r>
                <a:r>
                  <a:rPr lang="en-US" sz="2400" dirty="0"/>
                  <a:t>. one training example (or a small batch of examples) at a time, cycle through training examples in random order in multiple epochs</a:t>
                </a:r>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76400" y="914400"/>
                <a:ext cx="8458200" cy="5257800"/>
              </a:xfrm>
              <a:blipFill>
                <a:blip r:embed="rId3"/>
                <a:stretch>
                  <a:fillRect l="-1051" t="-966" r="-601"/>
                </a:stretch>
              </a:blipFill>
            </p:spPr>
            <p:txBody>
              <a:bodyPr/>
              <a:lstStyle/>
              <a:p>
                <a:r>
                  <a:rPr lang="en-US">
                    <a:noFill/>
                  </a:rPr>
                  <a:t> </a:t>
                </a:r>
              </a:p>
            </p:txBody>
          </p:sp>
        </mc:Fallback>
      </mc:AlternateContent>
      <p:sp>
        <p:nvSpPr>
          <p:cNvPr id="8" name="Title 1"/>
          <p:cNvSpPr>
            <a:spLocks noGrp="1"/>
          </p:cNvSpPr>
          <p:nvPr>
            <p:ph type="title"/>
          </p:nvPr>
        </p:nvSpPr>
        <p:spPr>
          <a:xfrm>
            <a:off x="1981200" y="-152400"/>
            <a:ext cx="8229600" cy="1143000"/>
          </a:xfrm>
        </p:spPr>
        <p:txBody>
          <a:bodyPr/>
          <a:lstStyle/>
          <a:p>
            <a:r>
              <a:rPr lang="en-US" sz="3600" dirty="0"/>
              <a:t>Training of multi-layer networks</a:t>
            </a:r>
          </a:p>
        </p:txBody>
      </p:sp>
      <p:graphicFrame>
        <p:nvGraphicFramePr>
          <p:cNvPr id="5" name="Object 4">
            <a:extLst>
              <a:ext uri="{FF2B5EF4-FFF2-40B4-BE49-F238E27FC236}">
                <a16:creationId xmlns:a16="http://schemas.microsoft.com/office/drawing/2014/main" id="{C6BC7DEE-52F1-D740-A43A-BF1D3113645F}"/>
              </a:ext>
            </a:extLst>
          </p:cNvPr>
          <p:cNvGraphicFramePr>
            <a:graphicFrameLocks noChangeAspect="1"/>
          </p:cNvGraphicFramePr>
          <p:nvPr>
            <p:extLst>
              <p:ext uri="{D42A27DB-BD31-4B8C-83A1-F6EECF244321}">
                <p14:modId xmlns:p14="http://schemas.microsoft.com/office/powerpoint/2010/main" val="3773089252"/>
              </p:ext>
            </p:extLst>
          </p:nvPr>
        </p:nvGraphicFramePr>
        <p:xfrm>
          <a:off x="7269222" y="2186419"/>
          <a:ext cx="2046288" cy="835025"/>
        </p:xfrm>
        <a:graphic>
          <a:graphicData uri="http://schemas.openxmlformats.org/presentationml/2006/ole">
            <mc:AlternateContent xmlns:mc="http://schemas.openxmlformats.org/markup-compatibility/2006">
              <mc:Choice xmlns:v="urn:schemas-microsoft-com:vml" Requires="v">
                <p:oleObj spid="_x0000_s7312"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7269222" y="2186419"/>
                        <a:ext cx="2046288"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244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with a single hidden layer</a:t>
            </a:r>
          </a:p>
        </p:txBody>
      </p:sp>
      <p:sp>
        <p:nvSpPr>
          <p:cNvPr id="3" name="Content Placeholder 2"/>
          <p:cNvSpPr>
            <a:spLocks noGrp="1"/>
          </p:cNvSpPr>
          <p:nvPr>
            <p:ph idx="1"/>
          </p:nvPr>
        </p:nvSpPr>
        <p:spPr/>
        <p:txBody>
          <a:bodyPr/>
          <a:lstStyle/>
          <a:p>
            <a:pPr marL="457200" indent="-457200">
              <a:buFont typeface="Arial"/>
              <a:buChar char="•"/>
            </a:pPr>
            <a:r>
              <a:rPr lang="en-US" dirty="0"/>
              <a:t>Neural networks with at least one hidden layer are </a:t>
            </a:r>
            <a:r>
              <a:rPr lang="en-US" i="1" dirty="0">
                <a:hlinkClick r:id="rId3"/>
              </a:rPr>
              <a:t>universal function </a:t>
            </a:r>
            <a:r>
              <a:rPr lang="en-US" i="1" dirty="0" err="1">
                <a:hlinkClick r:id="rId3"/>
              </a:rPr>
              <a:t>approximators</a:t>
            </a:r>
            <a:endParaRPr lang="en-US" i="1" dirty="0"/>
          </a:p>
        </p:txBody>
      </p:sp>
      <p:pic>
        <p:nvPicPr>
          <p:cNvPr id="4" name="Picture 3"/>
          <p:cNvPicPr>
            <a:picLocks noChangeAspect="1"/>
          </p:cNvPicPr>
          <p:nvPr/>
        </p:nvPicPr>
        <p:blipFill>
          <a:blip r:embed="rId4"/>
          <a:stretch>
            <a:fillRect/>
          </a:stretch>
        </p:blipFill>
        <p:spPr>
          <a:xfrm>
            <a:off x="2921000" y="2324100"/>
            <a:ext cx="6350000" cy="3924300"/>
          </a:xfrm>
          <a:prstGeom prst="rect">
            <a:avLst/>
          </a:prstGeom>
        </p:spPr>
      </p:pic>
    </p:spTree>
    <p:extLst>
      <p:ext uri="{BB962C8B-B14F-4D97-AF65-F5344CB8AC3E}">
        <p14:creationId xmlns:p14="http://schemas.microsoft.com/office/powerpoint/2010/main" val="3507377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with a single hidden layer</a:t>
            </a:r>
          </a:p>
        </p:txBody>
      </p:sp>
      <p:sp>
        <p:nvSpPr>
          <p:cNvPr id="3" name="Content Placeholder 2"/>
          <p:cNvSpPr>
            <a:spLocks noGrp="1"/>
          </p:cNvSpPr>
          <p:nvPr>
            <p:ph idx="1"/>
          </p:nvPr>
        </p:nvSpPr>
        <p:spPr/>
        <p:txBody>
          <a:bodyPr/>
          <a:lstStyle/>
          <a:p>
            <a:pPr marL="0" indent="0">
              <a:buNone/>
            </a:pPr>
            <a:r>
              <a:rPr lang="en-US" dirty="0"/>
              <a:t>Hidden layer size and </a:t>
            </a:r>
            <a:r>
              <a:rPr lang="en-US" i="1" dirty="0"/>
              <a:t>network capacity</a:t>
            </a:r>
            <a:r>
              <a:rPr lang="en-US" dirty="0"/>
              <a:t>:</a:t>
            </a:r>
          </a:p>
          <a:p>
            <a:endParaRPr lang="en-US" dirty="0"/>
          </a:p>
        </p:txBody>
      </p:sp>
      <p:pic>
        <p:nvPicPr>
          <p:cNvPr id="5" name="Picture 4"/>
          <p:cNvPicPr>
            <a:picLocks noChangeAspect="1"/>
          </p:cNvPicPr>
          <p:nvPr/>
        </p:nvPicPr>
        <p:blipFill>
          <a:blip r:embed="rId3"/>
          <a:stretch>
            <a:fillRect/>
          </a:stretch>
        </p:blipFill>
        <p:spPr>
          <a:xfrm>
            <a:off x="1524000" y="2209800"/>
            <a:ext cx="9144000" cy="3246076"/>
          </a:xfrm>
          <a:prstGeom prst="rect">
            <a:avLst/>
          </a:prstGeom>
        </p:spPr>
      </p:pic>
      <p:sp>
        <p:nvSpPr>
          <p:cNvPr id="8" name="Rectangle 7"/>
          <p:cNvSpPr/>
          <p:nvPr/>
        </p:nvSpPr>
        <p:spPr>
          <a:xfrm>
            <a:off x="2619804" y="6324601"/>
            <a:ext cx="5275803" cy="369332"/>
          </a:xfrm>
          <a:prstGeom prst="rect">
            <a:avLst/>
          </a:prstGeom>
        </p:spPr>
        <p:txBody>
          <a:bodyPr wrap="none">
            <a:spAutoFit/>
          </a:bodyPr>
          <a:lstStyle/>
          <a:p>
            <a:r>
              <a:rPr lang="en-US" b="0" dirty="0"/>
              <a:t>Source: </a:t>
            </a:r>
            <a:r>
              <a:rPr lang="en-US" b="0" dirty="0">
                <a:hlinkClick r:id="rId4"/>
              </a:rPr>
              <a:t>http://cs231n.github.io/neural-networks-1/</a:t>
            </a:r>
            <a:endParaRPr lang="en-US" b="0" dirty="0"/>
          </a:p>
        </p:txBody>
      </p:sp>
    </p:spTree>
    <p:extLst>
      <p:ext uri="{BB962C8B-B14F-4D97-AF65-F5344CB8AC3E}">
        <p14:creationId xmlns:p14="http://schemas.microsoft.com/office/powerpoint/2010/main" val="2746867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pPr>
                  <a:buFont typeface="Arial"/>
                  <a:buChar char="•"/>
                </a:pPr>
                <a:r>
                  <a:rPr lang="en-US" sz="2400" dirty="0"/>
                  <a:t>It is common to add a penalty (e.g., quadratic) on weight magnitudes to the objective function:</a:t>
                </a:r>
                <a:br>
                  <a:rPr lang="en-US" sz="2400" dirty="0"/>
                </a:br>
                <a:endParaRPr lang="en-US" sz="1200" dirty="0"/>
              </a:p>
              <a:p>
                <a:pPr>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𝐸</m:t>
                      </m:r>
                      <m:d>
                        <m:dPr>
                          <m:ctrlPr>
                            <a:rPr lang="en-US" sz="2400" b="1" i="1">
                              <a:latin typeface="Cambria Math" panose="02040503050406030204" pitchFamily="18" charset="0"/>
                            </a:rPr>
                          </m:ctrlPr>
                        </m:dPr>
                        <m:e>
                          <m:r>
                            <a:rPr lang="en-US" sz="2400" b="1">
                              <a:latin typeface="Cambria Math" panose="02040503050406030204" pitchFamily="18" charset="0"/>
                            </a:rPr>
                            <m:t>𝐰</m:t>
                          </m:r>
                        </m:e>
                      </m:d>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r>
                            <a:rPr lang="en-US" sz="2400" i="1">
                              <a:latin typeface="Cambria Math" panose="02040503050406030204" pitchFamily="18" charset="0"/>
                            </a:rPr>
                            <m:t>𝑙</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r>
                            <a:rPr lang="en-US" sz="2400" i="1">
                              <a:latin typeface="Cambria Math" panose="02040503050406030204" pitchFamily="18" charset="0"/>
                            </a:rPr>
                            <m:t>)</m:t>
                          </m:r>
                        </m:e>
                      </m:nary>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ea typeface="Cambria Math" panose="02040503050406030204" pitchFamily="18" charset="0"/>
                        </a:rPr>
                        <m:t>𝜆</m:t>
                      </m:r>
                      <m:sSup>
                        <m:sSupPr>
                          <m:ctrlPr>
                            <a:rPr lang="en-US" sz="2400" i="1">
                              <a:solidFill>
                                <a:srgbClr val="7030A0"/>
                              </a:solidFill>
                              <a:latin typeface="Cambria Math" panose="02040503050406030204" pitchFamily="18" charset="0"/>
                            </a:rPr>
                          </m:ctrlPr>
                        </m:sSupPr>
                        <m:e>
                          <m:d>
                            <m:dPr>
                              <m:begChr m:val="‖"/>
                              <m:endChr m:val="‖"/>
                              <m:ctrlPr>
                                <a:rPr lang="en-US" sz="2400" i="1">
                                  <a:solidFill>
                                    <a:srgbClr val="7030A0"/>
                                  </a:solidFill>
                                  <a:latin typeface="Cambria Math" panose="02040503050406030204" pitchFamily="18" charset="0"/>
                                </a:rPr>
                              </m:ctrlPr>
                            </m:dPr>
                            <m:e>
                              <m:r>
                                <a:rPr lang="en-US" sz="2400" b="1">
                                  <a:solidFill>
                                    <a:srgbClr val="7030A0"/>
                                  </a:solidFill>
                                  <a:latin typeface="Cambria Math" panose="02040503050406030204" pitchFamily="18" charset="0"/>
                                </a:rPr>
                                <m:t>𝐰</m:t>
                              </m:r>
                            </m:e>
                          </m:d>
                        </m:e>
                        <m:sup>
                          <m:r>
                            <a:rPr lang="en-US" sz="2400" i="1">
                              <a:solidFill>
                                <a:srgbClr val="7030A0"/>
                              </a:solidFill>
                              <a:latin typeface="Cambria Math" panose="02040503050406030204" pitchFamily="18" charset="0"/>
                            </a:rPr>
                            <m:t>2</m:t>
                          </m:r>
                        </m:sup>
                      </m:sSup>
                    </m:oMath>
                  </m:oMathPara>
                </a14:m>
                <a:endParaRPr lang="en-US" sz="2400" dirty="0"/>
              </a:p>
              <a:p>
                <a:pPr lvl="1"/>
                <a:r>
                  <a:rPr lang="en-US" sz="2000" dirty="0"/>
                  <a:t>Quadratic penalty encourages network to use all of its inputs “a little” rather than a few inputs “a lot”</a:t>
                </a:r>
                <a:endParaRPr lang="en-US" sz="2000" b="1"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a:blip r:embed="rId3"/>
                <a:stretch>
                  <a:fillRect l="-979" t="-7488" r="-816"/>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2743200" y="3733803"/>
            <a:ext cx="7010400" cy="2564621"/>
          </a:xfrm>
          <a:prstGeom prst="rect">
            <a:avLst/>
          </a:prstGeom>
        </p:spPr>
      </p:pic>
      <p:sp>
        <p:nvSpPr>
          <p:cNvPr id="8" name="Rectangle 7"/>
          <p:cNvSpPr/>
          <p:nvPr/>
        </p:nvSpPr>
        <p:spPr>
          <a:xfrm>
            <a:off x="4096740" y="6477003"/>
            <a:ext cx="4132863" cy="307777"/>
          </a:xfrm>
          <a:prstGeom prst="rect">
            <a:avLst/>
          </a:prstGeom>
        </p:spPr>
        <p:txBody>
          <a:bodyPr wrap="none">
            <a:spAutoFit/>
          </a:bodyPr>
          <a:lstStyle/>
          <a:p>
            <a:r>
              <a:rPr lang="en-US" sz="1400" dirty="0"/>
              <a:t>Source: </a:t>
            </a:r>
            <a:r>
              <a:rPr lang="en-US" sz="1400" dirty="0">
                <a:hlinkClick r:id="rId5"/>
              </a:rPr>
              <a:t>http://cs231n.github.io/neural-networks-1/</a:t>
            </a:r>
            <a:endParaRPr lang="en-US" sz="1400" dirty="0"/>
          </a:p>
        </p:txBody>
      </p:sp>
    </p:spTree>
    <p:extLst>
      <p:ext uri="{BB962C8B-B14F-4D97-AF65-F5344CB8AC3E}">
        <p14:creationId xmlns:p14="http://schemas.microsoft.com/office/powerpoint/2010/main" val="61949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Image Classification and Tagging</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 Box 4">
            <a:extLst>
              <a:ext uri="{FF2B5EF4-FFF2-40B4-BE49-F238E27FC236}">
                <a16:creationId xmlns:a16="http://schemas.microsoft.com/office/drawing/2014/main" id="{3391C734-5FEA-3B49-B3BF-22D090A31191}"/>
              </a:ext>
            </a:extLst>
          </p:cNvPr>
          <p:cNvSpPr txBox="1">
            <a:spLocks noChangeArrowheads="1"/>
          </p:cNvSpPr>
          <p:nvPr/>
        </p:nvSpPr>
        <p:spPr bwMode="auto">
          <a:xfrm>
            <a:off x="7865246" y="1103768"/>
            <a:ext cx="2362200" cy="3252172"/>
          </a:xfrm>
          <a:prstGeom prst="rect">
            <a:avLst/>
          </a:prstGeom>
          <a:solidFill>
            <a:schemeClr val="tx2">
              <a:lumMod val="75000"/>
            </a:schemeClr>
          </a:solidFill>
          <a:ln w="9525">
            <a:noFill/>
            <a:miter lim="800000"/>
            <a:headEnd/>
            <a:tailEnd/>
          </a:ln>
        </p:spPr>
        <p:txBody>
          <a:bodyPr wrap="square">
            <a:spAutoFit/>
          </a:bodyPr>
          <a:lstStyle/>
          <a:p>
            <a:pPr>
              <a:lnSpc>
                <a:spcPct val="80000"/>
              </a:lnSpc>
              <a:spcBef>
                <a:spcPct val="50000"/>
              </a:spcBef>
              <a:buFontTx/>
              <a:buChar char="•"/>
            </a:pPr>
            <a:r>
              <a:rPr lang="en-US" sz="2800" b="1" dirty="0">
                <a:solidFill>
                  <a:schemeClr val="bg1">
                    <a:lumMod val="95000"/>
                  </a:schemeClr>
                </a:solidFill>
              </a:rPr>
              <a:t> outdoor</a:t>
            </a:r>
          </a:p>
          <a:p>
            <a:pPr>
              <a:lnSpc>
                <a:spcPct val="80000"/>
              </a:lnSpc>
              <a:spcBef>
                <a:spcPct val="50000"/>
              </a:spcBef>
              <a:buFontTx/>
              <a:buChar char="•"/>
            </a:pPr>
            <a:r>
              <a:rPr lang="en-US" sz="2800" b="1" dirty="0">
                <a:solidFill>
                  <a:schemeClr val="bg1">
                    <a:lumMod val="95000"/>
                  </a:schemeClr>
                </a:solidFill>
              </a:rPr>
              <a:t> mountains</a:t>
            </a:r>
          </a:p>
          <a:p>
            <a:pPr>
              <a:lnSpc>
                <a:spcPct val="80000"/>
              </a:lnSpc>
              <a:spcBef>
                <a:spcPct val="50000"/>
              </a:spcBef>
              <a:buFontTx/>
              <a:buChar char="•"/>
            </a:pPr>
            <a:r>
              <a:rPr lang="en-US" sz="2800" b="1" dirty="0">
                <a:solidFill>
                  <a:schemeClr val="bg1">
                    <a:lumMod val="95000"/>
                  </a:schemeClr>
                </a:solidFill>
              </a:rPr>
              <a:t> city</a:t>
            </a:r>
          </a:p>
          <a:p>
            <a:pPr>
              <a:lnSpc>
                <a:spcPct val="80000"/>
              </a:lnSpc>
              <a:spcBef>
                <a:spcPct val="50000"/>
              </a:spcBef>
              <a:buFontTx/>
              <a:buChar char="•"/>
            </a:pPr>
            <a:r>
              <a:rPr lang="en-US" sz="2800" b="1" dirty="0">
                <a:solidFill>
                  <a:schemeClr val="bg1">
                    <a:lumMod val="95000"/>
                  </a:schemeClr>
                </a:solidFill>
              </a:rPr>
              <a:t> Asia</a:t>
            </a:r>
          </a:p>
          <a:p>
            <a:pPr>
              <a:lnSpc>
                <a:spcPct val="80000"/>
              </a:lnSpc>
              <a:spcBef>
                <a:spcPct val="50000"/>
              </a:spcBef>
              <a:buFontTx/>
              <a:buChar char="•"/>
            </a:pPr>
            <a:r>
              <a:rPr lang="en-US" sz="2800" b="1" dirty="0">
                <a:solidFill>
                  <a:schemeClr val="bg1">
                    <a:lumMod val="95000"/>
                  </a:schemeClr>
                </a:solidFill>
              </a:rPr>
              <a:t> Lhasa</a:t>
            </a:r>
          </a:p>
          <a:p>
            <a:pPr>
              <a:lnSpc>
                <a:spcPct val="80000"/>
              </a:lnSpc>
              <a:spcBef>
                <a:spcPct val="50000"/>
              </a:spcBef>
              <a:buFontTx/>
              <a:buChar char="•"/>
            </a:pPr>
            <a:r>
              <a:rPr lang="en-US" sz="2800" b="1" dirty="0">
                <a:solidFill>
                  <a:schemeClr val="bg1">
                    <a:lumMod val="95000"/>
                  </a:schemeClr>
                </a:solidFill>
              </a:rPr>
              <a:t> </a:t>
            </a:r>
            <a:r>
              <a:rPr lang="mr-IN" sz="2800" b="1" dirty="0">
                <a:solidFill>
                  <a:schemeClr val="bg1">
                    <a:lumMod val="95000"/>
                  </a:schemeClr>
                </a:solidFill>
              </a:rPr>
              <a:t>…</a:t>
            </a:r>
            <a:endParaRPr lang="en-US" sz="2800" b="1" dirty="0">
              <a:solidFill>
                <a:schemeClr val="bg1">
                  <a:lumMod val="95000"/>
                </a:schemeClr>
              </a:solidFill>
            </a:endParaRPr>
          </a:p>
        </p:txBody>
      </p:sp>
      <p:sp>
        <p:nvSpPr>
          <p:cNvPr id="2" name="TextBox 1">
            <a:extLst>
              <a:ext uri="{FF2B5EF4-FFF2-40B4-BE49-F238E27FC236}">
                <a16:creationId xmlns:a16="http://schemas.microsoft.com/office/drawing/2014/main" id="{DDDE2F70-9CA0-E24E-8A8D-685D83701E2C}"/>
              </a:ext>
            </a:extLst>
          </p:cNvPr>
          <p:cNvSpPr txBox="1"/>
          <p:nvPr/>
        </p:nvSpPr>
        <p:spPr>
          <a:xfrm>
            <a:off x="396301" y="2360522"/>
            <a:ext cx="2651700" cy="830997"/>
          </a:xfrm>
          <a:prstGeom prst="rect">
            <a:avLst/>
          </a:prstGeom>
          <a:noFill/>
        </p:spPr>
        <p:txBody>
          <a:bodyPr wrap="square" rtlCol="0">
            <a:spAutoFit/>
          </a:bodyPr>
          <a:lstStyle/>
          <a:p>
            <a:pPr algn="ctr"/>
            <a:r>
              <a:rPr lang="en-US" sz="2400" dirty="0">
                <a:solidFill>
                  <a:srgbClr val="C00000"/>
                </a:solidFill>
              </a:rPr>
              <a:t>What is this an image of?</a:t>
            </a:r>
          </a:p>
        </p:txBody>
      </p:sp>
    </p:spTree>
    <p:extLst>
      <p:ext uri="{BB962C8B-B14F-4D97-AF65-F5344CB8AC3E}">
        <p14:creationId xmlns:p14="http://schemas.microsoft.com/office/powerpoint/2010/main" val="183525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8FEF-1BDA-B541-B2DC-3E1AAF9C4CFE}"/>
              </a:ext>
            </a:extLst>
          </p:cNvPr>
          <p:cNvSpPr>
            <a:spLocks noGrp="1"/>
          </p:cNvSpPr>
          <p:nvPr>
            <p:ph type="title"/>
          </p:nvPr>
        </p:nvSpPr>
        <p:spPr/>
        <p:txBody>
          <a:bodyPr/>
          <a:lstStyle/>
          <a:p>
            <a:r>
              <a:rPr lang="en-US" dirty="0"/>
              <a:t>Dealing with multiple classes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6A4F55-58CC-5F42-9DA7-8CC13E6260EC}"/>
                  </a:ext>
                </a:extLst>
              </p:cNvPr>
              <p:cNvSpPr>
                <a:spLocks noGrp="1"/>
              </p:cNvSpPr>
              <p:nvPr>
                <p:ph idx="1"/>
              </p:nvPr>
            </p:nvSpPr>
            <p:spPr/>
            <p:txBody>
              <a:bodyPr>
                <a:normAutofit fontScale="92500"/>
              </a:bodyPr>
              <a:lstStyle/>
              <a:p>
                <a:pPr marL="457200" indent="-457200">
                  <a:buFont typeface="Arial" panose="020B0604020202020204" pitchFamily="34" charset="0"/>
                  <a:buChar char="•"/>
                </a:pPr>
                <a:r>
                  <a:rPr lang="en-US" dirty="0"/>
                  <a:t>If we need to classify inputs into C different classes, we put C units in the last layer to produce C </a:t>
                </a:r>
                <a:r>
                  <a:rPr lang="en-US" i="1" dirty="0"/>
                  <a:t>one-vs.-others</a:t>
                </a:r>
                <a:r>
                  <a:rPr lang="en-US" dirty="0"/>
                  <a:t> scores </a:t>
                </a:r>
                <a14:m>
                  <m:oMath xmlns:m="http://schemas.openxmlformats.org/officeDocument/2006/math">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 </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2</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𝐶</m:t>
                        </m:r>
                      </m:sub>
                    </m:sSub>
                  </m:oMath>
                </a14:m>
                <a:endParaRPr lang="en-US" dirty="0"/>
              </a:p>
              <a:p>
                <a:pPr marL="457200" indent="-457200">
                  <a:buFont typeface="Arial" panose="020B0604020202020204" pitchFamily="34" charset="0"/>
                  <a:buChar char="•"/>
                </a:pPr>
                <a:r>
                  <a:rPr lang="en-US" dirty="0"/>
                  <a:t>Apply </a:t>
                </a:r>
                <a:r>
                  <a:rPr lang="en-US" i="1" dirty="0" err="1"/>
                  <a:t>softmax</a:t>
                </a:r>
                <a:r>
                  <a:rPr lang="en-US" dirty="0"/>
                  <a:t> function to convert these scores to probabilities:</a:t>
                </a:r>
                <a:br>
                  <a:rPr lang="en-US" dirty="0"/>
                </a:br>
                <a:endParaRPr lang="en-US" sz="800" dirty="0">
                  <a:solidFill>
                    <a:srgbClr val="C00000"/>
                  </a:solidFill>
                </a:endParaRPr>
              </a:p>
              <a:p>
                <a:pPr marL="0" indent="0">
                  <a:buNone/>
                </a:pPr>
                <a:r>
                  <a:rPr lang="en-US" dirty="0">
                    <a:solidFill>
                      <a:srgbClr val="7030A0"/>
                    </a:solidFill>
                  </a:rPr>
                  <a:t>                    </a:t>
                </a:r>
                <a14:m>
                  <m:oMath xmlns:m="http://schemas.openxmlformats.org/officeDocument/2006/math">
                    <m:r>
                      <m:rPr>
                        <m:sty m:val="p"/>
                      </m:rPr>
                      <a:rPr lang="en-US" smtClean="0">
                        <a:solidFill>
                          <a:srgbClr val="7030A0"/>
                        </a:solidFill>
                        <a:latin typeface="Cambria Math" panose="02040503050406030204" pitchFamily="18" charset="0"/>
                      </a:rPr>
                      <m:t>softmax</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𝑐</m:t>
                            </m:r>
                          </m:sub>
                        </m:sSub>
                      </m:e>
                    </m:d>
                    <m:r>
                      <a:rPr lang="en-US" i="1">
                        <a:solidFill>
                          <a:srgbClr val="7030A0"/>
                        </a:solidFill>
                        <a:latin typeface="Cambria Math" panose="02040503050406030204" pitchFamily="18" charset="0"/>
                      </a:rPr>
                      <m:t>=</m:t>
                    </m:r>
                    <m:d>
                      <m:dPr>
                        <m:ctrlPr>
                          <a:rPr lang="en-US" i="1">
                            <a:solidFill>
                              <a:srgbClr val="7030A0"/>
                            </a:solidFill>
                            <a:latin typeface="Cambria Math" panose="02040503050406030204" pitchFamily="18" charset="0"/>
                          </a:rPr>
                        </m:ctrlPr>
                      </m:dPr>
                      <m:e>
                        <m:f>
                          <m:fPr>
                            <m:ctrlPr>
                              <a:rPr lang="en-US" i="1">
                                <a:solidFill>
                                  <a:srgbClr val="7030A0"/>
                                </a:solidFill>
                                <a:latin typeface="Cambria Math" panose="02040503050406030204" pitchFamily="18" charset="0"/>
                              </a:rPr>
                            </m:ctrlPr>
                          </m:fPr>
                          <m:num>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num>
                          <m:den>
                            <m:nary>
                              <m:naryPr>
                                <m:chr m:val="∑"/>
                                <m:limLoc m:val="subSup"/>
                                <m:supHide m:val="on"/>
                                <m:ctrlPr>
                                  <a:rPr lang="en-US" i="1">
                                    <a:solidFill>
                                      <a:srgbClr val="7030A0"/>
                                    </a:solidFill>
                                    <a:latin typeface="Cambria Math" panose="02040503050406030204" pitchFamily="18" charset="0"/>
                                  </a:rPr>
                                </m:ctrlPr>
                              </m:naryPr>
                              <m:sub>
                                <m:r>
                                  <m:rPr>
                                    <m:brk m:alnAt="9"/>
                                  </m:rPr>
                                  <a:rPr lang="en-US" i="1">
                                    <a:solidFill>
                                      <a:srgbClr val="7030A0"/>
                                    </a:solidFill>
                                    <a:latin typeface="Cambria Math" panose="02040503050406030204" pitchFamily="18" charset="0"/>
                                  </a:rPr>
                                  <m:t>𝑗</m:t>
                                </m:r>
                              </m:sub>
                              <m:sup/>
                              <m:e>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𝑗</m:t>
                                    </m:r>
                                  </m:sub>
                                </m:sSub>
                                <m:r>
                                  <a:rPr lang="en-US" i="1">
                                    <a:solidFill>
                                      <a:srgbClr val="7030A0"/>
                                    </a:solidFill>
                                    <a:latin typeface="Cambria Math" panose="02040503050406030204" pitchFamily="18" charset="0"/>
                                  </a:rPr>
                                  <m:t>)</m:t>
                                </m:r>
                              </m:e>
                            </m:nary>
                          </m:den>
                        </m:f>
                        <m:r>
                          <a:rPr lang="en-US" i="1">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𝐶</m:t>
                                </m:r>
                              </m:sub>
                            </m:sSub>
                            <m:r>
                              <a:rPr lang="en-US" i="1">
                                <a:solidFill>
                                  <a:srgbClr val="7030A0"/>
                                </a:solidFill>
                                <a:latin typeface="Cambria Math" panose="02040503050406030204" pitchFamily="18" charset="0"/>
                              </a:rPr>
                              <m:t>)</m:t>
                            </m:r>
                          </m:num>
                          <m:den>
                            <m:nary>
                              <m:naryPr>
                                <m:chr m:val="∑"/>
                                <m:limLoc m:val="subSup"/>
                                <m:supHide m:val="on"/>
                                <m:ctrlPr>
                                  <a:rPr lang="en-US" i="1">
                                    <a:solidFill>
                                      <a:srgbClr val="7030A0"/>
                                    </a:solidFill>
                                    <a:latin typeface="Cambria Math" panose="02040503050406030204" pitchFamily="18" charset="0"/>
                                  </a:rPr>
                                </m:ctrlPr>
                              </m:naryPr>
                              <m:sub>
                                <m:r>
                                  <m:rPr>
                                    <m:brk m:alnAt="9"/>
                                  </m:rPr>
                                  <a:rPr lang="en-US" i="1">
                                    <a:solidFill>
                                      <a:srgbClr val="7030A0"/>
                                    </a:solidFill>
                                    <a:latin typeface="Cambria Math" panose="02040503050406030204" pitchFamily="18" charset="0"/>
                                  </a:rPr>
                                  <m:t>𝑗</m:t>
                                </m:r>
                              </m:sub>
                              <m:sup/>
                              <m:e>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𝑗</m:t>
                                    </m:r>
                                  </m:sub>
                                </m:sSub>
                                <m:r>
                                  <a:rPr lang="en-US" i="1">
                                    <a:solidFill>
                                      <a:srgbClr val="7030A0"/>
                                    </a:solidFill>
                                    <a:latin typeface="Cambria Math" panose="02040503050406030204" pitchFamily="18" charset="0"/>
                                  </a:rPr>
                                  <m:t>)</m:t>
                                </m:r>
                              </m:e>
                            </m:nary>
                          </m:den>
                        </m:f>
                      </m:e>
                    </m:d>
                  </m:oMath>
                </a14:m>
                <a:endParaRPr lang="en-US" dirty="0">
                  <a:solidFill>
                    <a:srgbClr val="7030A0"/>
                  </a:solidFill>
                </a:endParaRPr>
              </a:p>
              <a:p>
                <a:pPr marL="400050" lvl="1" indent="0">
                  <a:buNone/>
                </a:pPr>
                <a:r>
                  <a:rPr lang="en-US" sz="2400" dirty="0">
                    <a:solidFill>
                      <a:srgbClr val="0070C0"/>
                    </a:solidFill>
                  </a:rPr>
                  <a:t>If one of the inputs is much larger than the others, then the corresponding </a:t>
                </a:r>
                <a:r>
                  <a:rPr lang="en-US" sz="2400" dirty="0" err="1">
                    <a:solidFill>
                      <a:srgbClr val="0070C0"/>
                    </a:solidFill>
                  </a:rPr>
                  <a:t>softmax</a:t>
                </a:r>
                <a:r>
                  <a:rPr lang="en-US" sz="2400" dirty="0">
                    <a:solidFill>
                      <a:srgbClr val="0070C0"/>
                    </a:solidFill>
                  </a:rPr>
                  <a:t> value will be close to 1 and others will be close to 0</a:t>
                </a:r>
              </a:p>
              <a:p>
                <a:pPr marL="457200" indent="-457200">
                  <a:buFont typeface="Arial" panose="020B0604020202020204" pitchFamily="34" charset="0"/>
                  <a:buChar char="•"/>
                </a:pPr>
                <a:r>
                  <a:rPr lang="en-US" dirty="0"/>
                  <a:t>Use log likelihood (</a:t>
                </a:r>
                <a:r>
                  <a:rPr lang="en-US" i="1" dirty="0"/>
                  <a:t>cross-entropy</a:t>
                </a:r>
                <a:r>
                  <a:rPr lang="en-US" dirty="0"/>
                  <a:t>) loss: </a:t>
                </a:r>
                <a:endParaRPr lang="en-US" i="1" dirty="0">
                  <a:latin typeface="Cambria Math" panose="02040503050406030204" pitchFamily="18" charset="0"/>
                </a:endParaRPr>
              </a:p>
              <a:p>
                <a:pPr marL="0" indent="0"/>
                <a:r>
                  <a:rPr lang="en-US" dirty="0"/>
                  <a:t>    </a:t>
                </a:r>
                <a14:m>
                  <m:oMath xmlns:m="http://schemas.openxmlformats.org/officeDocument/2006/math">
                    <m:r>
                      <a:rPr lang="en-US" i="1">
                        <a:latin typeface="Cambria Math" panose="02040503050406030204" pitchFamily="18" charset="0"/>
                      </a:rPr>
                      <m:t>𝑙</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b="1">
                            <a:latin typeface="Cambria Math" panose="02040503050406030204" pitchFamily="18" charset="0"/>
                          </a:rPr>
                          <m:t>𝐰</m:t>
                        </m:r>
                      </m:e>
                    </m:d>
                    <m:r>
                      <a:rPr lang="en-US" b="1" i="1">
                        <a:latin typeface="Cambria Math" panose="02040503050406030204" pitchFamily="18" charset="0"/>
                      </a:rPr>
                      <m:t>=</m:t>
                    </m:r>
                    <m:r>
                      <a:rPr lang="en-US" i="1">
                        <a:latin typeface="Cambria Math" panose="02040503050406030204" pitchFamily="18" charset="0"/>
                      </a:rPr>
                      <m:t>−</m:t>
                    </m:r>
                    <m:r>
                      <m:rPr>
                        <m:sty m:val="p"/>
                      </m:rPr>
                      <a:rPr lang="en-US">
                        <a:latin typeface="Cambria Math" panose="02040503050406030204" pitchFamily="18" charset="0"/>
                      </a:rPr>
                      <m:t>log</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𝑃</m:t>
                        </m:r>
                      </m:e>
                      <m:sub>
                        <m:r>
                          <a:rPr lang="en-US" b="1">
                            <a:latin typeface="Cambria Math" panose="02040503050406030204" pitchFamily="18" charset="0"/>
                          </a:rPr>
                          <m:t>𝐰</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b="1">
                                <a:latin typeface="Cambria Math" panose="02040503050406030204" pitchFamily="18" charset="0"/>
                              </a:rPr>
                              <m:t> | </m:t>
                            </m:r>
                            <m:r>
                              <a:rPr lang="en-US" b="1">
                                <a:latin typeface="Cambria Math" panose="02040503050406030204" pitchFamily="18" charset="0"/>
                              </a:rPr>
                              <m:t>𝐱</m:t>
                            </m:r>
                          </m:e>
                          <m:sub>
                            <m:r>
                              <a:rPr lang="en-US" i="1">
                                <a:latin typeface="Cambria Math" panose="02040503050406030204" pitchFamily="18" charset="0"/>
                              </a:rPr>
                              <m:t>𝑖</m:t>
                            </m:r>
                          </m:sub>
                        </m:sSub>
                      </m:e>
                    </m:d>
                  </m:oMath>
                </a14:m>
                <a:endParaRPr lang="en-US" dirty="0"/>
              </a:p>
            </p:txBody>
          </p:sp>
        </mc:Choice>
        <mc:Fallback xmlns="">
          <p:sp>
            <p:nvSpPr>
              <p:cNvPr id="3" name="Content Placeholder 2">
                <a:extLst>
                  <a:ext uri="{FF2B5EF4-FFF2-40B4-BE49-F238E27FC236}">
                    <a16:creationId xmlns:a16="http://schemas.microsoft.com/office/drawing/2014/main" id="{646A4F55-58CC-5F42-9DA7-8CC13E6260EC}"/>
                  </a:ext>
                </a:extLst>
              </p:cNvPr>
              <p:cNvSpPr>
                <a:spLocks noGrp="1" noRot="1" noChangeAspect="1" noMove="1" noResize="1" noEditPoints="1" noAdjustHandles="1" noChangeArrowheads="1" noChangeShapeType="1" noTextEdit="1"/>
              </p:cNvSpPr>
              <p:nvPr>
                <p:ph idx="1"/>
              </p:nvPr>
            </p:nvSpPr>
            <p:spPr>
              <a:blipFill>
                <a:blip r:embed="rId3"/>
                <a:stretch>
                  <a:fillRect l="-1273" t="-1235" r="-926"/>
                </a:stretch>
              </a:blipFill>
            </p:spPr>
            <p:txBody>
              <a:bodyPr/>
              <a:lstStyle/>
              <a:p>
                <a:r>
                  <a:rPr lang="en-US">
                    <a:noFill/>
                  </a:rPr>
                  <a:t> </a:t>
                </a:r>
              </a:p>
            </p:txBody>
          </p:sp>
        </mc:Fallback>
      </mc:AlternateContent>
    </p:spTree>
    <p:extLst>
      <p:ext uri="{BB962C8B-B14F-4D97-AF65-F5344CB8AC3E}">
        <p14:creationId xmlns:p14="http://schemas.microsoft.com/office/powerpoint/2010/main" val="11231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networks: Pros and cons</a:t>
            </a:r>
          </a:p>
        </p:txBody>
      </p:sp>
      <p:sp>
        <p:nvSpPr>
          <p:cNvPr id="3" name="Content Placeholder 2"/>
          <p:cNvSpPr>
            <a:spLocks noGrp="1"/>
          </p:cNvSpPr>
          <p:nvPr>
            <p:ph idx="1"/>
          </p:nvPr>
        </p:nvSpPr>
        <p:spPr/>
        <p:txBody>
          <a:bodyPr/>
          <a:lstStyle/>
          <a:p>
            <a:pPr marL="457200" indent="-457200">
              <a:buFont typeface="Arial"/>
              <a:buChar char="•"/>
            </a:pPr>
            <a:r>
              <a:rPr lang="en-US" dirty="0">
                <a:solidFill>
                  <a:schemeClr val="accent3">
                    <a:lumMod val="50000"/>
                  </a:schemeClr>
                </a:solidFill>
              </a:rPr>
              <a:t>Pros</a:t>
            </a:r>
          </a:p>
          <a:p>
            <a:pPr lvl="1"/>
            <a:r>
              <a:rPr lang="en-US" dirty="0"/>
              <a:t>Flexible and general function approximation framework</a:t>
            </a:r>
          </a:p>
          <a:p>
            <a:pPr lvl="1"/>
            <a:r>
              <a:rPr lang="en-US" dirty="0"/>
              <a:t>Can build extremely powerful models by adding more layers</a:t>
            </a:r>
          </a:p>
          <a:p>
            <a:pPr marL="457200" indent="-457200">
              <a:buFont typeface="Arial"/>
              <a:buChar char="•"/>
            </a:pPr>
            <a:r>
              <a:rPr lang="en-US" dirty="0">
                <a:solidFill>
                  <a:srgbClr val="C00000"/>
                </a:solidFill>
              </a:rPr>
              <a:t>Cons</a:t>
            </a:r>
          </a:p>
          <a:p>
            <a:pPr lvl="1"/>
            <a:r>
              <a:rPr lang="en-US" dirty="0"/>
              <a:t>Hard to analyze theoretically (e.g., training is prone to local optima)</a:t>
            </a:r>
          </a:p>
          <a:p>
            <a:pPr lvl="1"/>
            <a:r>
              <a:rPr lang="en-US" dirty="0"/>
              <a:t>Huge amount of training data, computing power may be required to get good performance</a:t>
            </a:r>
          </a:p>
          <a:p>
            <a:pPr lvl="1"/>
            <a:r>
              <a:rPr lang="en-US" dirty="0"/>
              <a:t>The space of implementation choices is huge (network architectures, parameters)</a:t>
            </a:r>
          </a:p>
        </p:txBody>
      </p:sp>
    </p:spTree>
    <p:extLst>
      <p:ext uri="{BB962C8B-B14F-4D97-AF65-F5344CB8AC3E}">
        <p14:creationId xmlns:p14="http://schemas.microsoft.com/office/powerpoint/2010/main" val="182084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for training classifiers</a:t>
            </a:r>
          </a:p>
        </p:txBody>
      </p:sp>
      <p:sp>
        <p:nvSpPr>
          <p:cNvPr id="9" name="Content Placeholder 8"/>
          <p:cNvSpPr>
            <a:spLocks noGrp="1"/>
          </p:cNvSpPr>
          <p:nvPr>
            <p:ph idx="1"/>
          </p:nvPr>
        </p:nvSpPr>
        <p:spPr>
          <a:xfrm>
            <a:off x="381000" y="1371600"/>
            <a:ext cx="8153400" cy="5257800"/>
          </a:xfrm>
        </p:spPr>
        <p:txBody>
          <a:bodyPr>
            <a:normAutofit/>
          </a:bodyPr>
          <a:lstStyle/>
          <a:p>
            <a:pPr>
              <a:buFont typeface="Arial"/>
              <a:buChar char="•"/>
            </a:pPr>
            <a:r>
              <a:rPr lang="en-US" sz="2800" dirty="0"/>
              <a:t>Goal: obtain a classifier with </a:t>
            </a:r>
            <a:r>
              <a:rPr lang="en-US" sz="2800" b="1" dirty="0"/>
              <a:t>good generalization </a:t>
            </a:r>
            <a:r>
              <a:rPr lang="en-US" sz="2800" dirty="0"/>
              <a:t>or performance on never before seen data</a:t>
            </a:r>
            <a:br>
              <a:rPr lang="en-US" sz="2800" dirty="0"/>
            </a:br>
            <a:endParaRPr lang="en-US" sz="2800" dirty="0"/>
          </a:p>
          <a:p>
            <a:pPr marL="457200" indent="-457200">
              <a:buFont typeface="+mj-lt"/>
              <a:buAutoNum type="arabicPeriod"/>
            </a:pPr>
            <a:r>
              <a:rPr lang="en-US" sz="2800" dirty="0"/>
              <a:t>Learn </a:t>
            </a:r>
            <a:r>
              <a:rPr lang="en-US" sz="2800" i="1" dirty="0"/>
              <a:t>parameters</a:t>
            </a:r>
            <a:r>
              <a:rPr lang="en-US" sz="2800" dirty="0"/>
              <a:t> on the </a:t>
            </a:r>
            <a:r>
              <a:rPr lang="en-US" sz="2800" b="1" i="1" dirty="0">
                <a:solidFill>
                  <a:srgbClr val="3366FF"/>
                </a:solidFill>
              </a:rPr>
              <a:t>training set</a:t>
            </a:r>
          </a:p>
          <a:p>
            <a:pPr marL="457200" indent="-457200">
              <a:buFont typeface="+mj-lt"/>
              <a:buAutoNum type="arabicPeriod"/>
            </a:pPr>
            <a:r>
              <a:rPr lang="en-US" sz="2800" dirty="0"/>
              <a:t>Tune </a:t>
            </a:r>
            <a:r>
              <a:rPr lang="en-US" sz="2800" i="1" dirty="0" err="1"/>
              <a:t>hyperparameters</a:t>
            </a:r>
            <a:r>
              <a:rPr lang="en-US" sz="2800" dirty="0"/>
              <a:t> (implementation choices) on the </a:t>
            </a:r>
            <a:r>
              <a:rPr lang="en-US" sz="2800" i="1" dirty="0"/>
              <a:t>held out </a:t>
            </a:r>
            <a:r>
              <a:rPr lang="en-US" sz="2800" b="1" i="1" dirty="0">
                <a:solidFill>
                  <a:srgbClr val="008000"/>
                </a:solidFill>
              </a:rPr>
              <a:t>validation set</a:t>
            </a:r>
          </a:p>
          <a:p>
            <a:pPr marL="457200" indent="-457200">
              <a:buFont typeface="+mj-lt"/>
              <a:buAutoNum type="arabicPeriod"/>
            </a:pPr>
            <a:r>
              <a:rPr lang="en-US" sz="2800" dirty="0"/>
              <a:t>Evaluate performance on the </a:t>
            </a:r>
            <a:r>
              <a:rPr lang="en-US" sz="2800" b="1" i="1" dirty="0">
                <a:solidFill>
                  <a:srgbClr val="D60093"/>
                </a:solidFill>
              </a:rPr>
              <a:t>test set</a:t>
            </a:r>
          </a:p>
          <a:p>
            <a:pPr lvl="1"/>
            <a:r>
              <a:rPr lang="en-US" dirty="0"/>
              <a:t>Crucial: do not peek at the test set when iterating steps 1 and 2!</a:t>
            </a:r>
          </a:p>
        </p:txBody>
      </p:sp>
      <p:pic>
        <p:nvPicPr>
          <p:cNvPr id="8" name="Picture 7" descr="Screen Shot 2015-11-17 at 11.10.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0" y="1401417"/>
            <a:ext cx="1809577" cy="4835550"/>
          </a:xfrm>
          <a:prstGeom prst="rect">
            <a:avLst/>
          </a:prstGeom>
        </p:spPr>
      </p:pic>
    </p:spTree>
    <p:extLst>
      <p:ext uri="{BB962C8B-B14F-4D97-AF65-F5344CB8AC3E}">
        <p14:creationId xmlns:p14="http://schemas.microsoft.com/office/powerpoint/2010/main" val="21577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Bias-variance tradeoff</a:t>
            </a:r>
          </a:p>
        </p:txBody>
      </p:sp>
      <p:sp>
        <p:nvSpPr>
          <p:cNvPr id="3" name="Content Placeholder 2"/>
          <p:cNvSpPr>
            <a:spLocks noGrp="1"/>
          </p:cNvSpPr>
          <p:nvPr>
            <p:ph idx="1"/>
          </p:nvPr>
        </p:nvSpPr>
        <p:spPr>
          <a:xfrm>
            <a:off x="533400" y="914400"/>
            <a:ext cx="11125200" cy="5257800"/>
          </a:xfrm>
        </p:spPr>
        <p:txBody>
          <a:bodyPr>
            <a:normAutofit/>
          </a:bodyPr>
          <a:lstStyle/>
          <a:p>
            <a:pPr eaLnBrk="1" hangingPunct="1">
              <a:buFont typeface="Arial"/>
              <a:buChar char="•"/>
            </a:pPr>
            <a:r>
              <a:rPr lang="en-US" sz="2800" dirty="0"/>
              <a:t>Prediction error of learning algorithms has two main components:</a:t>
            </a:r>
            <a:endParaRPr lang="en-US" sz="2800" i="1" dirty="0"/>
          </a:p>
          <a:p>
            <a:pPr lvl="1" eaLnBrk="1" hangingPunct="1">
              <a:buFont typeface="Arial"/>
              <a:buChar char="•"/>
            </a:pPr>
            <a:r>
              <a:rPr lang="en-US" sz="2400" b="1" dirty="0"/>
              <a:t>Bias:</a:t>
            </a:r>
            <a:r>
              <a:rPr lang="en-US" sz="2400" dirty="0"/>
              <a:t> error due to simplifying model assumptions</a:t>
            </a:r>
          </a:p>
          <a:p>
            <a:pPr lvl="1" eaLnBrk="1" hangingPunct="1">
              <a:buFont typeface="Arial"/>
              <a:buChar char="•"/>
            </a:pPr>
            <a:r>
              <a:rPr lang="en-US" sz="2400" b="1" dirty="0"/>
              <a:t>Variance:</a:t>
            </a:r>
            <a:r>
              <a:rPr lang="en-US" sz="2400" dirty="0"/>
              <a:t> error due to randomness of training set</a:t>
            </a:r>
          </a:p>
          <a:p>
            <a:pPr eaLnBrk="1" hangingPunct="1">
              <a:buFont typeface="Arial"/>
              <a:buChar char="•"/>
            </a:pPr>
            <a:r>
              <a:rPr lang="en-US" sz="2800" b="1" dirty="0"/>
              <a:t>Bias-variance tradeoff</a:t>
            </a:r>
            <a:r>
              <a:rPr lang="en-US" sz="2800" dirty="0"/>
              <a:t> can be controlled by turning “knobs” that determine model complexity</a:t>
            </a:r>
          </a:p>
          <a:p>
            <a:pPr marL="457200" indent="-457200">
              <a:buFont typeface="Arial"/>
              <a:buChar char="•"/>
            </a:pPr>
            <a:endParaRPr lang="en-US" sz="2800" dirty="0"/>
          </a:p>
        </p:txBody>
      </p:sp>
      <p:pic>
        <p:nvPicPr>
          <p:cNvPr id="7170" name="Picture 2" descr="http://www.holehouse.org/mlclass/07_Regularization_files/Image%20%5b1%5d.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42919"/>
          <a:stretch/>
        </p:blipFill>
        <p:spPr bwMode="auto">
          <a:xfrm>
            <a:off x="1634984" y="4179332"/>
            <a:ext cx="8880619"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828803" y="3733800"/>
            <a:ext cx="2823209" cy="400110"/>
          </a:xfrm>
          <a:prstGeom prst="rect">
            <a:avLst/>
          </a:prstGeom>
          <a:noFill/>
        </p:spPr>
        <p:txBody>
          <a:bodyPr wrap="none" rtlCol="0">
            <a:spAutoFit/>
          </a:bodyPr>
          <a:lstStyle/>
          <a:p>
            <a:r>
              <a:rPr lang="en-US" sz="2000" dirty="0"/>
              <a:t>High bias, low variance</a:t>
            </a:r>
          </a:p>
        </p:txBody>
      </p:sp>
      <p:sp>
        <p:nvSpPr>
          <p:cNvPr id="6" name="TextBox 5"/>
          <p:cNvSpPr txBox="1"/>
          <p:nvPr/>
        </p:nvSpPr>
        <p:spPr>
          <a:xfrm>
            <a:off x="7581230" y="3733800"/>
            <a:ext cx="2864887" cy="400110"/>
          </a:xfrm>
          <a:prstGeom prst="rect">
            <a:avLst/>
          </a:prstGeom>
          <a:noFill/>
        </p:spPr>
        <p:txBody>
          <a:bodyPr wrap="none" rtlCol="0">
            <a:spAutoFit/>
          </a:bodyPr>
          <a:lstStyle/>
          <a:p>
            <a:r>
              <a:rPr lang="en-US" sz="2000" dirty="0"/>
              <a:t>Low bias, high variance</a:t>
            </a:r>
          </a:p>
        </p:txBody>
      </p:sp>
      <p:sp>
        <p:nvSpPr>
          <p:cNvPr id="5" name="Rectangle 4"/>
          <p:cNvSpPr/>
          <p:nvPr/>
        </p:nvSpPr>
        <p:spPr>
          <a:xfrm>
            <a:off x="8877300" y="6550226"/>
            <a:ext cx="1790700" cy="307777"/>
          </a:xfrm>
          <a:prstGeom prst="rect">
            <a:avLst/>
          </a:prstGeom>
        </p:spPr>
        <p:txBody>
          <a:bodyPr wrap="square">
            <a:spAutoFit/>
          </a:bodyPr>
          <a:lstStyle/>
          <a:p>
            <a:pPr algn="ctr"/>
            <a:r>
              <a:rPr lang="en-US" sz="1400" dirty="0">
                <a:hlinkClick r:id="rId3"/>
              </a:rPr>
              <a:t>Figure source</a:t>
            </a:r>
            <a:endParaRPr lang="en-US" sz="1400" dirty="0"/>
          </a:p>
        </p:txBody>
      </p:sp>
    </p:spTree>
    <p:extLst>
      <p:ext uri="{BB962C8B-B14F-4D97-AF65-F5344CB8AC3E}">
        <p14:creationId xmlns:p14="http://schemas.microsoft.com/office/powerpoint/2010/main" val="335511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Underfitting</a:t>
            </a:r>
            <a:r>
              <a:rPr lang="en-US" dirty="0"/>
              <a:t> and </a:t>
            </a:r>
            <a:r>
              <a:rPr lang="en-US" dirty="0" err="1"/>
              <a:t>overfitting</a:t>
            </a:r>
            <a:endParaRPr lang="en-US" dirty="0"/>
          </a:p>
        </p:txBody>
      </p:sp>
      <p:sp>
        <p:nvSpPr>
          <p:cNvPr id="3" name="Content Placeholder 2"/>
          <p:cNvSpPr>
            <a:spLocks noGrp="1"/>
          </p:cNvSpPr>
          <p:nvPr>
            <p:ph idx="1"/>
          </p:nvPr>
        </p:nvSpPr>
        <p:spPr>
          <a:xfrm>
            <a:off x="304800" y="800100"/>
            <a:ext cx="11582400" cy="5257800"/>
          </a:xfrm>
        </p:spPr>
        <p:txBody>
          <a:bodyPr>
            <a:noAutofit/>
          </a:bodyPr>
          <a:lstStyle/>
          <a:p>
            <a:pPr eaLnBrk="1" hangingPunct="1">
              <a:buFont typeface="Arial"/>
              <a:buChar char="•"/>
            </a:pPr>
            <a:r>
              <a:rPr lang="en-US" sz="2800" b="1" dirty="0" err="1"/>
              <a:t>Underfitting</a:t>
            </a:r>
            <a:r>
              <a:rPr lang="en-US" sz="2800" b="1" dirty="0"/>
              <a:t>:</a:t>
            </a:r>
            <a:r>
              <a:rPr lang="en-US" sz="2800" dirty="0"/>
              <a:t> training and test error are both </a:t>
            </a:r>
            <a:r>
              <a:rPr lang="en-US" sz="2800" i="1" dirty="0"/>
              <a:t>high</a:t>
            </a:r>
            <a:endParaRPr lang="en-US" sz="2800" dirty="0"/>
          </a:p>
          <a:p>
            <a:pPr lvl="1" eaLnBrk="1" hangingPunct="1">
              <a:buFont typeface="Arial" panose="020B0604020202020204" pitchFamily="34" charset="0"/>
              <a:buChar char="–"/>
            </a:pPr>
            <a:r>
              <a:rPr lang="en-US" sz="2400" dirty="0">
                <a:solidFill>
                  <a:schemeClr val="tx1">
                    <a:lumMod val="75000"/>
                    <a:lumOff val="25000"/>
                  </a:schemeClr>
                </a:solidFill>
              </a:rPr>
              <a:t>Model does an equally poor job on the training and the test set</a:t>
            </a:r>
          </a:p>
          <a:p>
            <a:pPr lvl="1" eaLnBrk="1" hangingPunct="1">
              <a:buFont typeface="Arial" panose="020B0604020202020204" pitchFamily="34" charset="0"/>
              <a:buChar char="–"/>
            </a:pPr>
            <a:r>
              <a:rPr lang="en-US" sz="2400" dirty="0">
                <a:solidFill>
                  <a:schemeClr val="tx1">
                    <a:lumMod val="75000"/>
                    <a:lumOff val="25000"/>
                  </a:schemeClr>
                </a:solidFill>
              </a:rPr>
              <a:t>The model is too “simple” to represent the data or the model is not trained well</a:t>
            </a:r>
          </a:p>
          <a:p>
            <a:pPr eaLnBrk="1" hangingPunct="1">
              <a:buFont typeface="Arial"/>
              <a:buChar char="•"/>
            </a:pPr>
            <a:r>
              <a:rPr lang="en-US" sz="2800" b="1" dirty="0" err="1"/>
              <a:t>Overfitting</a:t>
            </a:r>
            <a:r>
              <a:rPr lang="en-US" sz="2800" b="1" dirty="0"/>
              <a:t>:</a:t>
            </a:r>
            <a:r>
              <a:rPr lang="en-US" sz="2800" dirty="0"/>
              <a:t> Training error is </a:t>
            </a:r>
            <a:r>
              <a:rPr lang="en-US" sz="2800" i="1" dirty="0"/>
              <a:t>low</a:t>
            </a:r>
            <a:r>
              <a:rPr lang="en-US" sz="2800" dirty="0"/>
              <a:t> but test error is </a:t>
            </a:r>
            <a:r>
              <a:rPr lang="en-US" sz="2800" i="1" dirty="0"/>
              <a:t>high</a:t>
            </a:r>
          </a:p>
          <a:p>
            <a:pPr lvl="1" eaLnBrk="1" hangingPunct="1"/>
            <a:r>
              <a:rPr lang="en-US" sz="2400" dirty="0">
                <a:solidFill>
                  <a:schemeClr val="tx1">
                    <a:lumMod val="75000"/>
                    <a:lumOff val="25000"/>
                  </a:schemeClr>
                </a:solidFill>
              </a:rPr>
              <a:t>Model fits irrelevant characteristics (noise) in the training data</a:t>
            </a:r>
          </a:p>
          <a:p>
            <a:pPr lvl="1" eaLnBrk="1" hangingPunct="1"/>
            <a:r>
              <a:rPr lang="en-US" sz="2400" dirty="0">
                <a:solidFill>
                  <a:schemeClr val="tx1">
                    <a:lumMod val="75000"/>
                    <a:lumOff val="25000"/>
                  </a:schemeClr>
                </a:solidFill>
              </a:rPr>
              <a:t>Model is too complex or amount of training data is insufficient</a:t>
            </a:r>
          </a:p>
          <a:p>
            <a:pPr marL="457200" indent="-457200">
              <a:buFont typeface="Arial"/>
              <a:buChar char="•"/>
            </a:pPr>
            <a:endParaRPr lang="en-US" sz="2800" dirty="0"/>
          </a:p>
        </p:txBody>
      </p:sp>
      <p:pic>
        <p:nvPicPr>
          <p:cNvPr id="7170" name="Picture 2" descr="http://www.holehouse.org/mlclass/07_Regularization_files/Image%20%5b1%5d.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42919"/>
          <a:stretch/>
        </p:blipFill>
        <p:spPr bwMode="auto">
          <a:xfrm>
            <a:off x="1634984" y="4179332"/>
            <a:ext cx="8880619"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2547124" y="3733800"/>
            <a:ext cx="1495922" cy="400110"/>
          </a:xfrm>
          <a:prstGeom prst="rect">
            <a:avLst/>
          </a:prstGeom>
          <a:noFill/>
        </p:spPr>
        <p:txBody>
          <a:bodyPr wrap="none" rtlCol="0">
            <a:spAutoFit/>
          </a:bodyPr>
          <a:lstStyle/>
          <a:p>
            <a:r>
              <a:rPr lang="en-US" sz="2000" dirty="0" err="1"/>
              <a:t>Underfitting</a:t>
            </a:r>
            <a:endParaRPr lang="en-US" sz="2000" dirty="0"/>
          </a:p>
        </p:txBody>
      </p:sp>
      <p:sp>
        <p:nvSpPr>
          <p:cNvPr id="6" name="TextBox 5"/>
          <p:cNvSpPr txBox="1"/>
          <p:nvPr/>
        </p:nvSpPr>
        <p:spPr>
          <a:xfrm>
            <a:off x="8305800" y="3733800"/>
            <a:ext cx="1351652" cy="400110"/>
          </a:xfrm>
          <a:prstGeom prst="rect">
            <a:avLst/>
          </a:prstGeom>
          <a:noFill/>
        </p:spPr>
        <p:txBody>
          <a:bodyPr wrap="none" rtlCol="0">
            <a:spAutoFit/>
          </a:bodyPr>
          <a:lstStyle/>
          <a:p>
            <a:r>
              <a:rPr lang="en-US" sz="2000" dirty="0" err="1"/>
              <a:t>Overfitting</a:t>
            </a:r>
            <a:endParaRPr lang="en-US" sz="2000" dirty="0"/>
          </a:p>
        </p:txBody>
      </p:sp>
      <p:sp>
        <p:nvSpPr>
          <p:cNvPr id="7" name="TextBox 6"/>
          <p:cNvSpPr txBox="1"/>
          <p:nvPr/>
        </p:nvSpPr>
        <p:spPr>
          <a:xfrm>
            <a:off x="5334000" y="3733800"/>
            <a:ext cx="1744580" cy="400110"/>
          </a:xfrm>
          <a:prstGeom prst="rect">
            <a:avLst/>
          </a:prstGeom>
          <a:noFill/>
        </p:spPr>
        <p:txBody>
          <a:bodyPr wrap="none" rtlCol="0">
            <a:spAutoFit/>
          </a:bodyPr>
          <a:lstStyle/>
          <a:p>
            <a:r>
              <a:rPr lang="en-US" sz="2000" dirty="0"/>
              <a:t>Good tradeoff</a:t>
            </a:r>
          </a:p>
        </p:txBody>
      </p:sp>
      <p:sp>
        <p:nvSpPr>
          <p:cNvPr id="5" name="Rectangle 4"/>
          <p:cNvSpPr/>
          <p:nvPr/>
        </p:nvSpPr>
        <p:spPr>
          <a:xfrm>
            <a:off x="8877300" y="6550226"/>
            <a:ext cx="1790700" cy="307777"/>
          </a:xfrm>
          <a:prstGeom prst="rect">
            <a:avLst/>
          </a:prstGeom>
        </p:spPr>
        <p:txBody>
          <a:bodyPr wrap="square">
            <a:spAutoFit/>
          </a:bodyPr>
          <a:lstStyle/>
          <a:p>
            <a:pPr algn="ctr"/>
            <a:r>
              <a:rPr lang="en-US" sz="1400" dirty="0">
                <a:hlinkClick r:id="rId3"/>
              </a:rPr>
              <a:t>Figure source</a:t>
            </a:r>
            <a:endParaRPr lang="en-US" sz="1400" dirty="0"/>
          </a:p>
        </p:txBody>
      </p:sp>
    </p:spTree>
    <p:extLst>
      <p:ext uri="{BB962C8B-B14F-4D97-AF65-F5344CB8AC3E}">
        <p14:creationId xmlns:p14="http://schemas.microsoft.com/office/powerpoint/2010/main" val="91532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Object Detection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 Box 4">
            <a:extLst>
              <a:ext uri="{FF2B5EF4-FFF2-40B4-BE49-F238E27FC236}">
                <a16:creationId xmlns:a16="http://schemas.microsoft.com/office/drawing/2014/main" id="{3391C734-5FEA-3B49-B3BF-22D090A31191}"/>
              </a:ext>
            </a:extLst>
          </p:cNvPr>
          <p:cNvSpPr txBox="1">
            <a:spLocks noChangeArrowheads="1"/>
          </p:cNvSpPr>
          <p:nvPr/>
        </p:nvSpPr>
        <p:spPr bwMode="auto">
          <a:xfrm>
            <a:off x="7865246" y="1103768"/>
            <a:ext cx="2362200" cy="781752"/>
          </a:xfrm>
          <a:prstGeom prst="rect">
            <a:avLst/>
          </a:prstGeom>
          <a:solidFill>
            <a:schemeClr val="tx2">
              <a:lumMod val="75000"/>
            </a:schemeClr>
          </a:solidFill>
          <a:ln w="9525">
            <a:noFill/>
            <a:miter lim="800000"/>
            <a:headEnd/>
            <a:tailEnd/>
          </a:ln>
        </p:spPr>
        <p:txBody>
          <a:bodyPr wrap="square">
            <a:spAutoFit/>
          </a:bodyPr>
          <a:lstStyle/>
          <a:p>
            <a:pPr algn="ctr">
              <a:lnSpc>
                <a:spcPct val="80000"/>
              </a:lnSpc>
              <a:spcBef>
                <a:spcPct val="50000"/>
              </a:spcBef>
            </a:pPr>
            <a:r>
              <a:rPr lang="en-US" sz="2800" b="1" dirty="0">
                <a:solidFill>
                  <a:schemeClr val="bg1">
                    <a:lumMod val="95000"/>
                  </a:schemeClr>
                </a:solidFill>
              </a:rPr>
              <a:t> find pedestrians</a:t>
            </a:r>
          </a:p>
        </p:txBody>
      </p:sp>
      <p:grpSp>
        <p:nvGrpSpPr>
          <p:cNvPr id="2" name="Group 1">
            <a:extLst>
              <a:ext uri="{FF2B5EF4-FFF2-40B4-BE49-F238E27FC236}">
                <a16:creationId xmlns:a16="http://schemas.microsoft.com/office/drawing/2014/main" id="{8091AC74-793B-AE49-8EDA-C5D58D7166DB}"/>
              </a:ext>
            </a:extLst>
          </p:cNvPr>
          <p:cNvGrpSpPr/>
          <p:nvPr/>
        </p:nvGrpSpPr>
        <p:grpSpPr>
          <a:xfrm>
            <a:off x="3276600" y="5181600"/>
            <a:ext cx="5105400" cy="1676400"/>
            <a:chOff x="1752600" y="5181600"/>
            <a:chExt cx="5105400" cy="1676400"/>
          </a:xfrm>
        </p:grpSpPr>
        <p:sp>
          <p:nvSpPr>
            <p:cNvPr id="9" name="Rectangle 8">
              <a:extLst>
                <a:ext uri="{FF2B5EF4-FFF2-40B4-BE49-F238E27FC236}">
                  <a16:creationId xmlns:a16="http://schemas.microsoft.com/office/drawing/2014/main" id="{AA769DD2-02E1-F145-877E-C9541A5D9C04}"/>
                </a:ext>
              </a:extLst>
            </p:cNvPr>
            <p:cNvSpPr/>
            <p:nvPr/>
          </p:nvSpPr>
          <p:spPr>
            <a:xfrm>
              <a:off x="2895600" y="5943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7912B-2CBD-0846-9290-9E5A074A11DD}"/>
                </a:ext>
              </a:extLst>
            </p:cNvPr>
            <p:cNvSpPr/>
            <p:nvPr/>
          </p:nvSpPr>
          <p:spPr>
            <a:xfrm>
              <a:off x="32766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1FB40C-C470-5E49-B473-3849A48CEC77}"/>
                </a:ext>
              </a:extLst>
            </p:cNvPr>
            <p:cNvSpPr/>
            <p:nvPr/>
          </p:nvSpPr>
          <p:spPr>
            <a:xfrm>
              <a:off x="2590800" y="6019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4565FE-F2BC-3742-A2BD-68A2F33DE93B}"/>
                </a:ext>
              </a:extLst>
            </p:cNvPr>
            <p:cNvSpPr/>
            <p:nvPr/>
          </p:nvSpPr>
          <p:spPr>
            <a:xfrm>
              <a:off x="2133600" y="5562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96E542-B413-3042-B359-1EA3979314D3}"/>
                </a:ext>
              </a:extLst>
            </p:cNvPr>
            <p:cNvSpPr/>
            <p:nvPr/>
          </p:nvSpPr>
          <p:spPr>
            <a:xfrm>
              <a:off x="48006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3B9804-A075-C445-B850-24EB29E750CF}"/>
                </a:ext>
              </a:extLst>
            </p:cNvPr>
            <p:cNvSpPr/>
            <p:nvPr/>
          </p:nvSpPr>
          <p:spPr>
            <a:xfrm>
              <a:off x="35052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6B1566-7AD0-D547-A366-9B18652CD9C3}"/>
                </a:ext>
              </a:extLst>
            </p:cNvPr>
            <p:cNvSpPr/>
            <p:nvPr/>
          </p:nvSpPr>
          <p:spPr>
            <a:xfrm>
              <a:off x="17526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5FAFD2-3D46-B54B-8B7C-D1A4525EFB46}"/>
                </a:ext>
              </a:extLst>
            </p:cNvPr>
            <p:cNvSpPr/>
            <p:nvPr/>
          </p:nvSpPr>
          <p:spPr>
            <a:xfrm>
              <a:off x="42672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D3D370-098D-6B45-8829-2599C0C548B1}"/>
                </a:ext>
              </a:extLst>
            </p:cNvPr>
            <p:cNvSpPr/>
            <p:nvPr/>
          </p:nvSpPr>
          <p:spPr>
            <a:xfrm>
              <a:off x="4953000" y="5715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BAB82F-C4F4-194D-AB3B-6072918220A8}"/>
                </a:ext>
              </a:extLst>
            </p:cNvPr>
            <p:cNvSpPr/>
            <p:nvPr/>
          </p:nvSpPr>
          <p:spPr>
            <a:xfrm>
              <a:off x="23622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A744BB-5462-F643-A463-146DAF288002}"/>
                </a:ext>
              </a:extLst>
            </p:cNvPr>
            <p:cNvSpPr/>
            <p:nvPr/>
          </p:nvSpPr>
          <p:spPr>
            <a:xfrm>
              <a:off x="61722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5229C5-BAB6-AD43-9179-FD401DA9FB8C}"/>
                </a:ext>
              </a:extLst>
            </p:cNvPr>
            <p:cNvSpPr/>
            <p:nvPr/>
          </p:nvSpPr>
          <p:spPr>
            <a:xfrm>
              <a:off x="6553200" y="6553200"/>
              <a:ext cx="304800" cy="304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C6FEAFA-9838-F449-93C0-D68E30500A59}"/>
                </a:ext>
              </a:extLst>
            </p:cNvPr>
            <p:cNvSpPr/>
            <p:nvPr/>
          </p:nvSpPr>
          <p:spPr>
            <a:xfrm>
              <a:off x="1905000" y="5181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460CD4-A96C-DD43-86B1-5503E26138A9}"/>
                </a:ext>
              </a:extLst>
            </p:cNvPr>
            <p:cNvSpPr/>
            <p:nvPr/>
          </p:nvSpPr>
          <p:spPr>
            <a:xfrm>
              <a:off x="44196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1054772-43EE-8349-A542-6BA30C9EB002}"/>
              </a:ext>
            </a:extLst>
          </p:cNvPr>
          <p:cNvSpPr txBox="1"/>
          <p:nvPr/>
        </p:nvSpPr>
        <p:spPr>
          <a:xfrm>
            <a:off x="396301" y="2360522"/>
            <a:ext cx="2651700" cy="461665"/>
          </a:xfrm>
          <a:prstGeom prst="rect">
            <a:avLst/>
          </a:prstGeom>
          <a:noFill/>
        </p:spPr>
        <p:txBody>
          <a:bodyPr wrap="square" rtlCol="0">
            <a:spAutoFit/>
          </a:bodyPr>
          <a:lstStyle/>
          <a:p>
            <a:pPr algn="ctr"/>
            <a:r>
              <a:rPr lang="en-US" sz="2400" dirty="0">
                <a:solidFill>
                  <a:srgbClr val="C00000"/>
                </a:solidFill>
              </a:rPr>
              <a:t>Localize!</a:t>
            </a:r>
          </a:p>
        </p:txBody>
      </p:sp>
    </p:spTree>
    <p:extLst>
      <p:ext uri="{BB962C8B-B14F-4D97-AF65-F5344CB8AC3E}">
        <p14:creationId xmlns:p14="http://schemas.microsoft.com/office/powerpoint/2010/main" val="24375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Activity Recognition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9" name="Rectangle 8">
            <a:extLst>
              <a:ext uri="{FF2B5EF4-FFF2-40B4-BE49-F238E27FC236}">
                <a16:creationId xmlns:a16="http://schemas.microsoft.com/office/drawing/2014/main" id="{AA769DD2-02E1-F145-877E-C9541A5D9C04}"/>
              </a:ext>
            </a:extLst>
          </p:cNvPr>
          <p:cNvSpPr/>
          <p:nvPr/>
        </p:nvSpPr>
        <p:spPr>
          <a:xfrm>
            <a:off x="4419600" y="5943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7912B-2CBD-0846-9290-9E5A074A11DD}"/>
              </a:ext>
            </a:extLst>
          </p:cNvPr>
          <p:cNvSpPr/>
          <p:nvPr/>
        </p:nvSpPr>
        <p:spPr>
          <a:xfrm>
            <a:off x="48006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1FB40C-C470-5E49-B473-3849A48CEC77}"/>
              </a:ext>
            </a:extLst>
          </p:cNvPr>
          <p:cNvSpPr/>
          <p:nvPr/>
        </p:nvSpPr>
        <p:spPr>
          <a:xfrm>
            <a:off x="4114800" y="6019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4565FE-F2BC-3742-A2BD-68A2F33DE93B}"/>
              </a:ext>
            </a:extLst>
          </p:cNvPr>
          <p:cNvSpPr/>
          <p:nvPr/>
        </p:nvSpPr>
        <p:spPr>
          <a:xfrm>
            <a:off x="3657600" y="5562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96E542-B413-3042-B359-1EA3979314D3}"/>
              </a:ext>
            </a:extLst>
          </p:cNvPr>
          <p:cNvSpPr/>
          <p:nvPr/>
        </p:nvSpPr>
        <p:spPr>
          <a:xfrm>
            <a:off x="63246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3B9804-A075-C445-B850-24EB29E750CF}"/>
              </a:ext>
            </a:extLst>
          </p:cNvPr>
          <p:cNvSpPr/>
          <p:nvPr/>
        </p:nvSpPr>
        <p:spPr>
          <a:xfrm>
            <a:off x="50292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6B1566-7AD0-D547-A366-9B18652CD9C3}"/>
              </a:ext>
            </a:extLst>
          </p:cNvPr>
          <p:cNvSpPr/>
          <p:nvPr/>
        </p:nvSpPr>
        <p:spPr>
          <a:xfrm>
            <a:off x="32766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5FAFD2-3D46-B54B-8B7C-D1A4525EFB46}"/>
              </a:ext>
            </a:extLst>
          </p:cNvPr>
          <p:cNvSpPr/>
          <p:nvPr/>
        </p:nvSpPr>
        <p:spPr>
          <a:xfrm>
            <a:off x="57912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D3D370-098D-6B45-8829-2599C0C548B1}"/>
              </a:ext>
            </a:extLst>
          </p:cNvPr>
          <p:cNvSpPr/>
          <p:nvPr/>
        </p:nvSpPr>
        <p:spPr>
          <a:xfrm>
            <a:off x="6477000" y="5715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BAB82F-C4F4-194D-AB3B-6072918220A8}"/>
              </a:ext>
            </a:extLst>
          </p:cNvPr>
          <p:cNvSpPr/>
          <p:nvPr/>
        </p:nvSpPr>
        <p:spPr>
          <a:xfrm>
            <a:off x="38862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A744BB-5462-F643-A463-146DAF288002}"/>
              </a:ext>
            </a:extLst>
          </p:cNvPr>
          <p:cNvSpPr/>
          <p:nvPr/>
        </p:nvSpPr>
        <p:spPr>
          <a:xfrm>
            <a:off x="76962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5229C5-BAB6-AD43-9179-FD401DA9FB8C}"/>
              </a:ext>
            </a:extLst>
          </p:cNvPr>
          <p:cNvSpPr/>
          <p:nvPr/>
        </p:nvSpPr>
        <p:spPr>
          <a:xfrm>
            <a:off x="8077200" y="6553200"/>
            <a:ext cx="304800" cy="304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C6FEAFA-9838-F449-93C0-D68E30500A59}"/>
              </a:ext>
            </a:extLst>
          </p:cNvPr>
          <p:cNvSpPr/>
          <p:nvPr/>
        </p:nvSpPr>
        <p:spPr>
          <a:xfrm>
            <a:off x="3429000" y="5181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460CD4-A96C-DD43-86B1-5503E26138A9}"/>
              </a:ext>
            </a:extLst>
          </p:cNvPr>
          <p:cNvSpPr/>
          <p:nvPr/>
        </p:nvSpPr>
        <p:spPr>
          <a:xfrm>
            <a:off x="59436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4">
            <a:extLst>
              <a:ext uri="{FF2B5EF4-FFF2-40B4-BE49-F238E27FC236}">
                <a16:creationId xmlns:a16="http://schemas.microsoft.com/office/drawing/2014/main" id="{7EBD869C-1411-C44A-8A1D-C15D8CC64B51}"/>
              </a:ext>
            </a:extLst>
          </p:cNvPr>
          <p:cNvSpPr txBox="1">
            <a:spLocks noChangeArrowheads="1"/>
          </p:cNvSpPr>
          <p:nvPr/>
        </p:nvSpPr>
        <p:spPr bwMode="auto">
          <a:xfrm>
            <a:off x="7620000" y="1103771"/>
            <a:ext cx="2607446" cy="3237809"/>
          </a:xfrm>
          <a:prstGeom prst="rect">
            <a:avLst/>
          </a:prstGeom>
          <a:solidFill>
            <a:schemeClr val="tx2">
              <a:lumMod val="75000"/>
            </a:schemeClr>
          </a:solidFill>
          <a:ln w="9525">
            <a:noFill/>
            <a:miter lim="800000"/>
            <a:headEnd/>
            <a:tailEnd/>
          </a:ln>
        </p:spPr>
        <p:txBody>
          <a:bodyPr wrap="square">
            <a:spAutoFit/>
          </a:bodyPr>
          <a:lstStyle/>
          <a:p>
            <a:pPr>
              <a:lnSpc>
                <a:spcPct val="80000"/>
              </a:lnSpc>
              <a:spcBef>
                <a:spcPct val="50000"/>
              </a:spcBef>
              <a:buFontTx/>
              <a:buChar char="•"/>
            </a:pPr>
            <a:r>
              <a:rPr lang="en-US" sz="2800" b="1" dirty="0">
                <a:solidFill>
                  <a:schemeClr val="bg1">
                    <a:lumMod val="95000"/>
                  </a:schemeClr>
                </a:solidFill>
              </a:rPr>
              <a:t> walking</a:t>
            </a:r>
          </a:p>
          <a:p>
            <a:pPr>
              <a:lnSpc>
                <a:spcPct val="80000"/>
              </a:lnSpc>
              <a:spcBef>
                <a:spcPct val="50000"/>
              </a:spcBef>
              <a:buFontTx/>
              <a:buChar char="•"/>
            </a:pPr>
            <a:r>
              <a:rPr lang="en-US" sz="2800" b="1" dirty="0">
                <a:solidFill>
                  <a:schemeClr val="bg1">
                    <a:lumMod val="95000"/>
                  </a:schemeClr>
                </a:solidFill>
              </a:rPr>
              <a:t> shopping</a:t>
            </a:r>
          </a:p>
          <a:p>
            <a:pPr>
              <a:lnSpc>
                <a:spcPct val="80000"/>
              </a:lnSpc>
              <a:spcBef>
                <a:spcPct val="50000"/>
              </a:spcBef>
              <a:buFontTx/>
              <a:buChar char="•"/>
            </a:pPr>
            <a:r>
              <a:rPr lang="en-US" sz="2800" b="1" dirty="0">
                <a:solidFill>
                  <a:schemeClr val="bg1">
                    <a:lumMod val="95000"/>
                  </a:schemeClr>
                </a:solidFill>
              </a:rPr>
              <a:t> rolling a cart</a:t>
            </a:r>
          </a:p>
          <a:p>
            <a:pPr>
              <a:lnSpc>
                <a:spcPct val="80000"/>
              </a:lnSpc>
              <a:spcBef>
                <a:spcPct val="50000"/>
              </a:spcBef>
              <a:buFontTx/>
              <a:buChar char="•"/>
            </a:pPr>
            <a:r>
              <a:rPr lang="en-US" sz="2800" b="1" dirty="0">
                <a:solidFill>
                  <a:schemeClr val="bg1">
                    <a:lumMod val="95000"/>
                  </a:schemeClr>
                </a:solidFill>
              </a:rPr>
              <a:t> sitting</a:t>
            </a:r>
          </a:p>
          <a:p>
            <a:pPr>
              <a:lnSpc>
                <a:spcPct val="80000"/>
              </a:lnSpc>
              <a:spcBef>
                <a:spcPct val="50000"/>
              </a:spcBef>
              <a:buFontTx/>
              <a:buChar char="•"/>
            </a:pPr>
            <a:r>
              <a:rPr lang="en-US" sz="2800" b="1" dirty="0">
                <a:solidFill>
                  <a:schemeClr val="bg1">
                    <a:lumMod val="95000"/>
                  </a:schemeClr>
                </a:solidFill>
              </a:rPr>
              <a:t> talking</a:t>
            </a:r>
          </a:p>
          <a:p>
            <a:pPr>
              <a:lnSpc>
                <a:spcPct val="80000"/>
              </a:lnSpc>
              <a:spcBef>
                <a:spcPct val="50000"/>
              </a:spcBef>
              <a:buFontTx/>
              <a:buChar char="•"/>
            </a:pPr>
            <a:r>
              <a:rPr lang="en-US" sz="2800" b="1" dirty="0">
                <a:solidFill>
                  <a:schemeClr val="bg1">
                    <a:lumMod val="95000"/>
                  </a:schemeClr>
                </a:solidFill>
              </a:rPr>
              <a:t> …</a:t>
            </a:r>
          </a:p>
        </p:txBody>
      </p:sp>
      <p:sp>
        <p:nvSpPr>
          <p:cNvPr id="24" name="TextBox 23">
            <a:extLst>
              <a:ext uri="{FF2B5EF4-FFF2-40B4-BE49-F238E27FC236}">
                <a16:creationId xmlns:a16="http://schemas.microsoft.com/office/drawing/2014/main" id="{51C4B3FF-192F-D547-87D3-91FB77601E6B}"/>
              </a:ext>
            </a:extLst>
          </p:cNvPr>
          <p:cNvSpPr txBox="1"/>
          <p:nvPr/>
        </p:nvSpPr>
        <p:spPr>
          <a:xfrm>
            <a:off x="396301" y="2360522"/>
            <a:ext cx="2651700" cy="830997"/>
          </a:xfrm>
          <a:prstGeom prst="rect">
            <a:avLst/>
          </a:prstGeom>
          <a:noFill/>
        </p:spPr>
        <p:txBody>
          <a:bodyPr wrap="square" rtlCol="0">
            <a:spAutoFit/>
          </a:bodyPr>
          <a:lstStyle/>
          <a:p>
            <a:pPr algn="ctr"/>
            <a:r>
              <a:rPr lang="en-US" sz="2400" dirty="0">
                <a:solidFill>
                  <a:srgbClr val="C00000"/>
                </a:solidFill>
              </a:rPr>
              <a:t>What are they doing?</a:t>
            </a:r>
          </a:p>
        </p:txBody>
      </p:sp>
    </p:spTree>
    <p:extLst>
      <p:ext uri="{BB962C8B-B14F-4D97-AF65-F5344CB8AC3E}">
        <p14:creationId xmlns:p14="http://schemas.microsoft.com/office/powerpoint/2010/main" val="398027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Semantic Segmentation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Box 7">
            <a:extLst>
              <a:ext uri="{FF2B5EF4-FFF2-40B4-BE49-F238E27FC236}">
                <a16:creationId xmlns:a16="http://schemas.microsoft.com/office/drawing/2014/main" id="{1F7C5409-E72C-7F41-9E74-D6668265A878}"/>
              </a:ext>
            </a:extLst>
          </p:cNvPr>
          <p:cNvSpPr txBox="1"/>
          <p:nvPr/>
        </p:nvSpPr>
        <p:spPr>
          <a:xfrm>
            <a:off x="396301" y="2360522"/>
            <a:ext cx="2651700" cy="461665"/>
          </a:xfrm>
          <a:prstGeom prst="rect">
            <a:avLst/>
          </a:prstGeom>
          <a:noFill/>
        </p:spPr>
        <p:txBody>
          <a:bodyPr wrap="square" rtlCol="0">
            <a:spAutoFit/>
          </a:bodyPr>
          <a:lstStyle/>
          <a:p>
            <a:pPr algn="ctr"/>
            <a:r>
              <a:rPr lang="en-US" sz="2400" dirty="0">
                <a:solidFill>
                  <a:srgbClr val="C00000"/>
                </a:solidFill>
              </a:rPr>
              <a:t>Label Every Pixel</a:t>
            </a:r>
          </a:p>
        </p:txBody>
      </p:sp>
    </p:spTree>
    <p:extLst>
      <p:ext uri="{BB962C8B-B14F-4D97-AF65-F5344CB8AC3E}">
        <p14:creationId xmlns:p14="http://schemas.microsoft.com/office/powerpoint/2010/main" val="3120922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2119</Words>
  <Application>Microsoft Macintosh PowerPoint</Application>
  <PresentationFormat>Widescreen</PresentationFormat>
  <Paragraphs>398</Paragraphs>
  <Slides>64</Slides>
  <Notes>46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5" baseType="lpstr">
      <vt:lpstr>Arial</vt:lpstr>
      <vt:lpstr>Calibri</vt:lpstr>
      <vt:lpstr>Cambria Math</vt:lpstr>
      <vt:lpstr>cmmi10</vt:lpstr>
      <vt:lpstr>cmr10</vt:lpstr>
      <vt:lpstr>Courier New</vt:lpstr>
      <vt:lpstr>ETH Light</vt:lpstr>
      <vt:lpstr>Times New Roman</vt:lpstr>
      <vt:lpstr>Wingdings</vt:lpstr>
      <vt:lpstr>Office Theme</vt:lpstr>
      <vt:lpstr>Equation</vt:lpstr>
      <vt:lpstr>Introduction to Object Recognition</vt:lpstr>
      <vt:lpstr>PowerPoint Presentation</vt:lpstr>
      <vt:lpstr>Introduction to recognition</vt:lpstr>
      <vt:lpstr>Outline</vt:lpstr>
      <vt:lpstr>Common Recognition Tasks</vt:lpstr>
      <vt:lpstr>Image Classification and Tagging</vt:lpstr>
      <vt:lpstr>Object Detection</vt:lpstr>
      <vt:lpstr>Activity Recognition</vt:lpstr>
      <vt:lpstr>Semantic Segmentation</vt:lpstr>
      <vt:lpstr>Semantic Segmentation</vt:lpstr>
      <vt:lpstr>Detection, semantic and instance segmentation</vt:lpstr>
      <vt:lpstr>Image Description</vt:lpstr>
      <vt:lpstr>Image classification</vt:lpstr>
      <vt:lpstr>The statistical learning framework</vt:lpstr>
      <vt:lpstr>The statistical learning framework</vt:lpstr>
      <vt:lpstr>Steps</vt:lpstr>
      <vt:lpstr>Steps</vt:lpstr>
      <vt:lpstr>“Classic” recognition pipeline</vt:lpstr>
      <vt:lpstr>“Classic” representation: Bag of features</vt:lpstr>
      <vt:lpstr>Example 1: Part-based models </vt:lpstr>
      <vt:lpstr>Example 2: Texture models</vt:lpstr>
      <vt:lpstr>Example 3: Bags of words</vt:lpstr>
      <vt:lpstr>Example 3: Bags of words</vt:lpstr>
      <vt:lpstr>Example 3: Bags of words</vt:lpstr>
      <vt:lpstr>Example 3: Bags of words</vt:lpstr>
      <vt:lpstr>Bag of features: Outline</vt:lpstr>
      <vt:lpstr>1. Local feature extraction</vt:lpstr>
      <vt:lpstr>2. Learning the visual vocabulary</vt:lpstr>
      <vt:lpstr>2. Learning the visual vocabulary</vt:lpstr>
      <vt:lpstr>2. Learning the visual vocabulary</vt:lpstr>
      <vt:lpstr>K-means clustering</vt:lpstr>
      <vt:lpstr>Visual vocabularies</vt:lpstr>
      <vt:lpstr>Bag of features: Outline</vt:lpstr>
      <vt:lpstr>Spatial pyramids</vt:lpstr>
      <vt:lpstr>Spatial pyramids</vt:lpstr>
      <vt:lpstr>Spatial pyramids</vt:lpstr>
      <vt:lpstr>Spatial pyramids</vt:lpstr>
      <vt:lpstr>Spatial pyramids</vt:lpstr>
      <vt:lpstr>“Classic” recognition pipeline</vt:lpstr>
      <vt:lpstr>Classifiers: Nearest neighbor</vt:lpstr>
      <vt:lpstr>K-nearest neighbor classifier</vt:lpstr>
      <vt:lpstr>Functions for comparing histograms</vt:lpstr>
      <vt:lpstr>K-nearest neighbor classifier</vt:lpstr>
      <vt:lpstr>Quiz: K-nearest neighbor classifier</vt:lpstr>
      <vt:lpstr>Linear classifiers</vt:lpstr>
      <vt:lpstr>Visualizing linear classifiers</vt:lpstr>
      <vt:lpstr>Visualizing linear classifiers</vt:lpstr>
      <vt:lpstr>Nearest neighbor vs. linear classifiers</vt:lpstr>
      <vt:lpstr>Support Vector Machines</vt:lpstr>
      <vt:lpstr>Support Vector Machines</vt:lpstr>
      <vt:lpstr>Support Vector Machines</vt:lpstr>
      <vt:lpstr>PowerPoint Presentation</vt:lpstr>
      <vt:lpstr>“Deep” recognition pipeline</vt:lpstr>
      <vt:lpstr>“Deep” vs. “shallow” (SVMs) Learning</vt:lpstr>
      <vt:lpstr>Training of multi-layer networks</vt:lpstr>
      <vt:lpstr>Training of multi-layer networks</vt:lpstr>
      <vt:lpstr>Network with a single hidden layer</vt:lpstr>
      <vt:lpstr>Network with a single hidden layer</vt:lpstr>
      <vt:lpstr>Regularization</vt:lpstr>
      <vt:lpstr>Dealing with multiple classes</vt:lpstr>
      <vt:lpstr>Neural networks: Pros and cons</vt:lpstr>
      <vt:lpstr>Best practices for training classifiers</vt:lpstr>
      <vt:lpstr>Bias-variance tradeoff</vt:lpstr>
      <vt:lpstr>Underfitting and overfitting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Object Recognition</dc:title>
  <dc:creator>Dellaert, Frank</dc:creator>
  <cp:lastModifiedBy>Dellaert, Frank</cp:lastModifiedBy>
  <cp:revision>3</cp:revision>
  <dcterms:created xsi:type="dcterms:W3CDTF">2020-09-30T20:14:28Z</dcterms:created>
  <dcterms:modified xsi:type="dcterms:W3CDTF">2020-09-30T20:52:58Z</dcterms:modified>
</cp:coreProperties>
</file>