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43"/>
  </p:notesMasterIdLst>
  <p:handoutMasterIdLst>
    <p:handoutMasterId r:id="rId44"/>
  </p:handoutMasterIdLst>
  <p:sldIdLst>
    <p:sldId id="256" r:id="rId2"/>
    <p:sldId id="674" r:id="rId3"/>
    <p:sldId id="1129" r:id="rId4"/>
    <p:sldId id="1131" r:id="rId5"/>
    <p:sldId id="1026" r:id="rId6"/>
    <p:sldId id="1027" r:id="rId7"/>
    <p:sldId id="1028" r:id="rId8"/>
    <p:sldId id="1029" r:id="rId9"/>
    <p:sldId id="1048" r:id="rId10"/>
    <p:sldId id="1049" r:id="rId11"/>
    <p:sldId id="1168" r:id="rId12"/>
    <p:sldId id="975" r:id="rId13"/>
    <p:sldId id="979" r:id="rId14"/>
    <p:sldId id="981" r:id="rId15"/>
    <p:sldId id="982" r:id="rId16"/>
    <p:sldId id="983" r:id="rId17"/>
    <p:sldId id="984" r:id="rId18"/>
    <p:sldId id="365" r:id="rId19"/>
    <p:sldId id="366" r:id="rId20"/>
    <p:sldId id="367" r:id="rId21"/>
    <p:sldId id="1167" r:id="rId22"/>
    <p:sldId id="1018" r:id="rId23"/>
    <p:sldId id="1087" r:id="rId24"/>
    <p:sldId id="1020" r:id="rId25"/>
    <p:sldId id="1023" r:id="rId26"/>
    <p:sldId id="1163" r:id="rId27"/>
    <p:sldId id="1149" r:id="rId28"/>
    <p:sldId id="1151" r:id="rId29"/>
    <p:sldId id="257" r:id="rId30"/>
    <p:sldId id="258" r:id="rId31"/>
    <p:sldId id="260" r:id="rId32"/>
    <p:sldId id="1166" r:id="rId33"/>
    <p:sldId id="261" r:id="rId34"/>
    <p:sldId id="262" r:id="rId35"/>
    <p:sldId id="1164" r:id="rId36"/>
    <p:sldId id="1165" r:id="rId37"/>
    <p:sldId id="264" r:id="rId38"/>
    <p:sldId id="265" r:id="rId39"/>
    <p:sldId id="266" r:id="rId40"/>
    <p:sldId id="268" r:id="rId41"/>
    <p:sldId id="269" r:id="rId42"/>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25" autoAdjust="0"/>
    <p:restoredTop sz="91429" autoAdjust="0"/>
  </p:normalViewPr>
  <p:slideViewPr>
    <p:cSldViewPr>
      <p:cViewPr varScale="1">
        <p:scale>
          <a:sx n="117" d="100"/>
          <a:sy n="117" d="100"/>
        </p:scale>
        <p:origin x="25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16"/>
    </p:cViewPr>
  </p:sorterViewPr>
  <p:notesViewPr>
    <p:cSldViewPr>
      <p:cViewPr varScale="1">
        <p:scale>
          <a:sx n="161" d="100"/>
          <a:sy n="161" d="100"/>
        </p:scale>
        <p:origin x="676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9/14/20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1578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5768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65420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54747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Each layer has many filters each producing an activation map</a:t>
            </a:r>
          </a:p>
          <a:p>
            <a:pPr lvl="0">
              <a:spcBef>
                <a:spcPts val="0"/>
              </a:spcBef>
              <a:buNone/>
            </a:pPr>
            <a:r>
              <a:rPr lang="en"/>
              <a:t>what ends up learning is hierarchy of filters, talk more in depth later</a:t>
            </a:r>
          </a:p>
          <a:p>
            <a:pPr lvl="0">
              <a:spcBef>
                <a:spcPts val="0"/>
              </a:spcBef>
              <a:buNone/>
            </a:pPr>
            <a:endParaRPr/>
          </a:p>
          <a:p>
            <a:pPr lvl="0" rtl="0">
              <a:spcBef>
                <a:spcPts val="0"/>
              </a:spcBef>
              <a:buNone/>
            </a:pPr>
            <a:r>
              <a:rPr lang="en"/>
              <a:t>In this visualization [Lane] maximized the activity of a central cluster of units from the same filter type </a:t>
            </a:r>
            <a:r>
              <a:rPr lang="en">
                <a:solidFill>
                  <a:schemeClr val="dk1"/>
                </a:solidFill>
              </a:rPr>
              <a:t>in various VGG-16 layers</a:t>
            </a:r>
            <a:r>
              <a:rPr lang="en"/>
              <a:t> by taking image gradients. So not exactly what Zeiler and Fergus did, but somewhat similar.</a:t>
            </a:r>
          </a:p>
        </p:txBody>
      </p:sp>
    </p:spTree>
    <p:extLst>
      <p:ext uri="{BB962C8B-B14F-4D97-AF65-F5344CB8AC3E}">
        <p14:creationId xmlns:p14="http://schemas.microsoft.com/office/powerpoint/2010/main" val="423380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2" name="Shape 10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Car image is photo taken by Lane McIntosh, permission to use.</a:t>
            </a:r>
          </a:p>
        </p:txBody>
      </p:sp>
    </p:spTree>
    <p:extLst>
      <p:ext uri="{BB962C8B-B14F-4D97-AF65-F5344CB8AC3E}">
        <p14:creationId xmlns:p14="http://schemas.microsoft.com/office/powerpoint/2010/main" val="3370485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18F010-4496-9D45-A53F-206CBFAAC66B}" type="slidenum">
              <a:rPr lang="en-US"/>
              <a:pPr/>
              <a:t>23</a:t>
            </a:fld>
            <a:endParaRPr lang="en-US"/>
          </a:p>
        </p:txBody>
      </p:sp>
      <p:sp>
        <p:nvSpPr>
          <p:cNvPr id="2068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68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60229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7" name="Shape 1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197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5" name="Shape 1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Car image is photo taken by Lane McIntosh, permission to use.</a:t>
            </a:r>
          </a:p>
        </p:txBody>
      </p:sp>
    </p:spTree>
    <p:extLst>
      <p:ext uri="{BB962C8B-B14F-4D97-AF65-F5344CB8AC3E}">
        <p14:creationId xmlns:p14="http://schemas.microsoft.com/office/powerpoint/2010/main" val="199964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C6542B-FAD7-C74E-BE86-22B37A77DFE0}" type="slidenum">
              <a:rPr lang="en-US">
                <a:solidFill>
                  <a:srgbClr val="000000"/>
                </a:solidFill>
              </a:rPr>
              <a:pPr/>
              <a:t>26</a:t>
            </a:fld>
            <a:endParaRPr lang="en-US">
              <a:solidFill>
                <a:srgbClr val="000000"/>
              </a:solidFill>
            </a:endParaRPr>
          </a:p>
        </p:txBody>
      </p:sp>
      <p:sp>
        <p:nvSpPr>
          <p:cNvPr id="1781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81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603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Convnet is stack of layers</a:t>
            </a:r>
          </a:p>
          <a:p>
            <a:pPr lvl="0">
              <a:spcBef>
                <a:spcPts val="0"/>
              </a:spcBef>
              <a:buClr>
                <a:schemeClr val="dk1"/>
              </a:buClr>
              <a:buSzPct val="100000"/>
              <a:buFont typeface="Arial"/>
              <a:buNone/>
            </a:pPr>
            <a:r>
              <a:rPr lang="en">
                <a:solidFill>
                  <a:schemeClr val="dk1"/>
                </a:solidFill>
              </a:rPr>
              <a:t>Look at how an image progresses through the network, and sizes of output after each layer</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Car image is photo taken by Lane McIntosh, permission to use.</a:t>
            </a:r>
          </a:p>
          <a:p>
            <a:pPr lvl="0" rtl="0">
              <a:spcBef>
                <a:spcPts val="0"/>
              </a:spcBef>
              <a:buNone/>
            </a:pPr>
            <a:endParaRPr/>
          </a:p>
        </p:txBody>
      </p:sp>
    </p:spTree>
    <p:extLst>
      <p:ext uri="{BB962C8B-B14F-4D97-AF65-F5344CB8AC3E}">
        <p14:creationId xmlns:p14="http://schemas.microsoft.com/office/powerpoint/2010/main" val="42761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9" name="Shape 10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3223068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fec84a7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fec84a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945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199387b55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199387b5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257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066e6147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066e6147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94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0664a273b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0664a273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38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0664a273b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0664a273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443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0664a273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60664a27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881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60664a273b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60664a273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460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199387b55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199387b5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805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199387b55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199387b5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05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C6542B-FAD7-C74E-BE86-22B37A77DFE0}" type="slidenum">
              <a:rPr lang="en-US">
                <a:solidFill>
                  <a:srgbClr val="000000"/>
                </a:solidFill>
              </a:rPr>
              <a:pPr/>
              <a:t>5</a:t>
            </a:fld>
            <a:endParaRPr lang="en-US">
              <a:solidFill>
                <a:srgbClr val="000000"/>
              </a:solidFill>
            </a:endParaRPr>
          </a:p>
        </p:txBody>
      </p:sp>
      <p:sp>
        <p:nvSpPr>
          <p:cNvPr id="1781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81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34554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0664a273b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0664a273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54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6B106AA-CBB5-F143-B605-E887C74369A9}" type="slidenum">
              <a:rPr lang="en-US">
                <a:solidFill>
                  <a:srgbClr val="000000"/>
                </a:solidFill>
              </a:rPr>
              <a:pPr/>
              <a:t>6</a:t>
            </a:fld>
            <a:endParaRPr lang="en-US">
              <a:solidFill>
                <a:srgbClr val="000000"/>
              </a:solidFill>
            </a:endParaRPr>
          </a:p>
        </p:txBody>
      </p:sp>
      <p:sp>
        <p:nvSpPr>
          <p:cNvPr id="1792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92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3110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403F473-8142-AA4A-A1B1-7FE7E95DFD08}" type="slidenum">
              <a:rPr lang="en-US">
                <a:solidFill>
                  <a:srgbClr val="000000"/>
                </a:solidFill>
              </a:rPr>
              <a:pPr/>
              <a:t>7</a:t>
            </a:fld>
            <a:endParaRPr lang="en-US">
              <a:solidFill>
                <a:srgbClr val="000000"/>
              </a:solidFill>
            </a:endParaRPr>
          </a:p>
        </p:txBody>
      </p:sp>
      <p:sp>
        <p:nvSpPr>
          <p:cNvPr id="18022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022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5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451967B-833A-3C4C-9FFF-74633ECF815E}" type="slidenum">
              <a:rPr lang="en-US">
                <a:solidFill>
                  <a:srgbClr val="000000"/>
                </a:solidFill>
              </a:rPr>
              <a:pPr/>
              <a:t>8</a:t>
            </a:fld>
            <a:endParaRPr lang="en-US">
              <a:solidFill>
                <a:srgbClr val="000000"/>
              </a:solidFill>
            </a:endParaRPr>
          </a:p>
        </p:txBody>
      </p:sp>
      <p:sp>
        <p:nvSpPr>
          <p:cNvPr id="1812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12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014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51A918-FA3C-7C45-B53C-CD399E2E5837}" type="slidenum">
              <a:rPr lang="en-US">
                <a:solidFill>
                  <a:srgbClr val="000000"/>
                </a:solidFill>
              </a:rPr>
              <a:pPr/>
              <a:t>9</a:t>
            </a:fld>
            <a:endParaRPr lang="en-US">
              <a:solidFill>
                <a:srgbClr val="000000"/>
              </a:solidFill>
            </a:endParaRPr>
          </a:p>
        </p:txBody>
      </p:sp>
      <p:sp>
        <p:nvSpPr>
          <p:cNvPr id="1986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86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8244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8E127ED-D45C-7242-9ACB-06427A9B95F8}" type="slidenum">
              <a:rPr lang="en-US">
                <a:solidFill>
                  <a:srgbClr val="000000"/>
                </a:solidFill>
              </a:rPr>
              <a:pPr/>
              <a:t>10</a:t>
            </a:fld>
            <a:endParaRPr lang="en-US">
              <a:solidFill>
                <a:srgbClr val="000000"/>
              </a:solidFill>
            </a:endParaRPr>
          </a:p>
        </p:txBody>
      </p:sp>
      <p:sp>
        <p:nvSpPr>
          <p:cNvPr id="19968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968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4408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361807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343400" y="64008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152400" y="6400800"/>
            <a:ext cx="2895600" cy="457200"/>
          </a:xfrm>
          <a:prstGeom prst="rect">
            <a:avLst/>
          </a:prstGeom>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xfrm>
            <a:off x="7086600" y="6400800"/>
            <a:ext cx="1905000" cy="457200"/>
          </a:xfrm>
          <a:prstGeom prst="rect">
            <a:avLst/>
          </a:prstGeom>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503289" y="6223800"/>
            <a:ext cx="5487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68833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42344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33575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
        <p:nvSpPr>
          <p:cNvPr id="8" name="Slide Number Placeholder 4">
            <a:extLst>
              <a:ext uri="{FF2B5EF4-FFF2-40B4-BE49-F238E27FC236}">
                <a16:creationId xmlns:a16="http://schemas.microsoft.com/office/drawing/2014/main" id="{C64794D1-F932-3549-A4A8-EDC4C63C1D50}"/>
              </a:ext>
            </a:extLst>
          </p:cNvPr>
          <p:cNvSpPr>
            <a:spLocks noGrp="1"/>
          </p:cNvSpPr>
          <p:nvPr>
            <p:ph type="sldNum" sz="quarter" idx="4"/>
          </p:nvPr>
        </p:nvSpPr>
        <p:spPr>
          <a:xfrm>
            <a:off x="7086600" y="6400800"/>
            <a:ext cx="1905000" cy="457200"/>
          </a:xfrm>
          <a:prstGeom prst="rect">
            <a:avLst/>
          </a:prstGeom>
        </p:spPr>
        <p:txBody>
          <a:bodyPr/>
          <a:lstStyle/>
          <a:p>
            <a:pPr>
              <a:defRPr/>
            </a:pPr>
            <a:fld id="{7134A590-6033-DE48-865B-A0558AEFCBD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3" r:id="rId13"/>
    <p:sldLayoutId id="2147483704" r:id="rId14"/>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istill.pub/2017/feature-visualizat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14.xml"/><Relationship Id="rId4" Type="http://schemas.openxmlformats.org/officeDocument/2006/relationships/image" Target="../media/image28.tiff"/></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Deep Learning </a:t>
            </a:r>
            <a:br>
              <a:rPr lang="en-US" dirty="0"/>
            </a:br>
            <a:r>
              <a:rPr lang="en-US" dirty="0"/>
              <a:t>in Image Processing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Frank Dellaert</a:t>
            </a:r>
          </a:p>
          <a:p>
            <a:r>
              <a:rPr lang="en-US" sz="2800" dirty="0"/>
              <a:t>CS 4476 Computer Vision</a:t>
            </a:r>
          </a:p>
        </p:txBody>
      </p:sp>
      <p:sp>
        <p:nvSpPr>
          <p:cNvPr id="3" name="TextBox 2"/>
          <p:cNvSpPr txBox="1"/>
          <p:nvPr/>
        </p:nvSpPr>
        <p:spPr>
          <a:xfrm>
            <a:off x="1828800" y="2307610"/>
            <a:ext cx="6934200" cy="1569660"/>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CNNs 101</a:t>
            </a:r>
          </a:p>
          <a:p>
            <a:pPr marL="742950" lvl="1" indent="-285750" algn="l">
              <a:spcBef>
                <a:spcPct val="20000"/>
              </a:spcBef>
              <a:buFontTx/>
              <a:buChar char="–"/>
            </a:pPr>
            <a:r>
              <a:rPr lang="en-US" sz="2000" kern="0" dirty="0">
                <a:solidFill>
                  <a:prstClr val="black"/>
                </a:solidFill>
                <a:latin typeface="Arial"/>
                <a:ea typeface="Osaka"/>
                <a:cs typeface="Osaka"/>
              </a:rPr>
              <a:t>Image Processing Pipelines</a:t>
            </a:r>
          </a:p>
          <a:p>
            <a:pPr marL="742950" lvl="1" indent="-285750" algn="l">
              <a:spcBef>
                <a:spcPct val="20000"/>
              </a:spcBef>
              <a:buFontTx/>
              <a:buChar char="–"/>
            </a:pPr>
            <a:endParaRPr lang="en-US" sz="2000" kern="0" dirty="0">
              <a:solidFill>
                <a:prstClr val="black"/>
              </a:solidFill>
              <a:latin typeface="Arial"/>
              <a:ea typeface="Osaka"/>
              <a:cs typeface="Osaka"/>
            </a:endParaRPr>
          </a:p>
        </p:txBody>
      </p:sp>
      <p:sp>
        <p:nvSpPr>
          <p:cNvPr id="5" name="Slide Number Placeholder 4">
            <a:extLst>
              <a:ext uri="{FF2B5EF4-FFF2-40B4-BE49-F238E27FC236}">
                <a16:creationId xmlns:a16="http://schemas.microsoft.com/office/drawing/2014/main" id="{E3B6B5DB-C21E-EF46-BC34-3EABB947DE04}"/>
              </a:ext>
            </a:extLst>
          </p:cNvPr>
          <p:cNvSpPr txBox="1">
            <a:spLocks/>
          </p:cNvSpPr>
          <p:nvPr/>
        </p:nvSpPr>
        <p:spPr bwMode="auto">
          <a:xfrm>
            <a:off x="152400" y="6400800"/>
            <a:ext cx="8763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Many slides from Stanford’s CS231N by Fei-Fei Li, Justin Johnson, Serena Yeung, as well as some slides on filtering from Devi Parikh and Kristen Grauman, who may in turn have borrowed some from others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4976640" y="1371024"/>
            <a:ext cx="416736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500" b="1" dirty="0">
                <a:latin typeface="FreeSans" charset="0"/>
              </a:rPr>
              <a:t>Learn</a:t>
            </a:r>
            <a:r>
              <a:rPr lang="en-US" sz="2500" dirty="0">
                <a:latin typeface="FreeSans" charset="0"/>
              </a:rPr>
              <a:t> </a:t>
            </a:r>
            <a:r>
              <a:rPr lang="en-US" sz="2500" dirty="0">
                <a:solidFill>
                  <a:srgbClr val="FF0000"/>
                </a:solidFill>
                <a:latin typeface="FreeSans" charset="0"/>
              </a:rPr>
              <a:t>multiple filters.</a:t>
            </a:r>
          </a:p>
        </p:txBody>
      </p:sp>
      <p:sp>
        <p:nvSpPr>
          <p:cNvPr id="67586" name="Text Box 2"/>
          <p:cNvSpPr txBox="1">
            <a:spLocks noChangeArrowheads="1"/>
          </p:cNvSpPr>
          <p:nvPr/>
        </p:nvSpPr>
        <p:spPr bwMode="auto">
          <a:xfrm>
            <a:off x="5618880" y="2994075"/>
            <a:ext cx="352512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E.g.: 200x200 image</a:t>
            </a:r>
          </a:p>
          <a:p>
            <a:pPr algn="l">
              <a:spcBef>
                <a:spcPts val="0"/>
              </a:spcBef>
            </a:pPr>
            <a:r>
              <a:rPr lang="en-US" sz="2200">
                <a:latin typeface="FreeSans" charset="0"/>
              </a:rPr>
              <a:t>        100 Filters</a:t>
            </a:r>
          </a:p>
          <a:p>
            <a:pPr algn="l">
              <a:spcBef>
                <a:spcPts val="0"/>
              </a:spcBef>
            </a:pPr>
            <a:r>
              <a:rPr lang="en-US" sz="2200">
                <a:latin typeface="FreeSans" charset="0"/>
              </a:rPr>
              <a:t>        Filter size: 10x10</a:t>
            </a:r>
          </a:p>
          <a:p>
            <a:pPr algn="l">
              <a:spcBef>
                <a:spcPts val="0"/>
              </a:spcBef>
            </a:pPr>
            <a:r>
              <a:rPr lang="en-US" sz="2200">
                <a:latin typeface="FreeSans" charset="0"/>
              </a:rPr>
              <a:t>	   10K parameters</a:t>
            </a:r>
          </a:p>
          <a:p>
            <a:pPr algn="l">
              <a:spcBef>
                <a:spcPts val="0"/>
              </a:spcBef>
            </a:pPr>
            <a:endParaRPr lang="en-US" sz="700">
              <a:latin typeface="FreeSans" charset="0"/>
            </a:endParaRPr>
          </a:p>
          <a:p>
            <a:pPr algn="l">
              <a:spcBef>
                <a:spcPts val="0"/>
              </a:spcBef>
            </a:pPr>
            <a:endParaRPr lang="en-US">
              <a:latin typeface="FreeSans" charset="0"/>
            </a:endParaRP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797844"/>
            <a:ext cx="5814720" cy="60140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8" name="Footer Placeholder 1"/>
          <p:cNvSpPr>
            <a:spLocks noGrp="1"/>
          </p:cNvSpPr>
          <p:nvPr>
            <p:ph type="ftr" sz="quarter" idx="4294967295"/>
          </p:nvPr>
        </p:nvSpPr>
        <p:spPr>
          <a:xfrm>
            <a:off x="152400" y="6400800"/>
            <a:ext cx="2895600" cy="457200"/>
          </a:xfrm>
          <a:prstGeom prst="rect">
            <a:avLst/>
          </a:prstGeom>
        </p:spPr>
        <p:txBody>
          <a:bodyPr/>
          <a:lstStyle/>
          <a:p>
            <a:pPr>
              <a:defRPr/>
            </a:pPr>
            <a:r>
              <a:rPr lang="en-US" dirty="0">
                <a:solidFill>
                  <a:prstClr val="white">
                    <a:lumMod val="50000"/>
                  </a:prstClr>
                </a:solidFill>
              </a:rPr>
              <a:t>(C) Dhruv Batra </a:t>
            </a:r>
          </a:p>
        </p:txBody>
      </p:sp>
      <p:sp>
        <p:nvSpPr>
          <p:cNvPr id="12" name="Slide Number Placeholder 2"/>
          <p:cNvSpPr>
            <a:spLocks noGrp="1"/>
          </p:cNvSpPr>
          <p:nvPr>
            <p:ph type="sldNum" sz="quarter" idx="4294967295"/>
          </p:nvPr>
        </p:nvSpPr>
        <p:spPr>
          <a:xfrm>
            <a:off x="7086600" y="6400800"/>
            <a:ext cx="1905000" cy="457200"/>
          </a:xfrm>
          <a:prstGeom prst="rect">
            <a:avLst/>
          </a:prstGeom>
        </p:spPr>
        <p:txBody>
          <a:bodyPr/>
          <a:lstStyle/>
          <a:p>
            <a:pPr>
              <a:defRPr/>
            </a:pPr>
            <a:fld id="{A51550E6-1DFF-B84C-BFE3-E4371400DA8D}" type="slidenum">
              <a:rPr lang="en-US" smtClean="0">
                <a:solidFill>
                  <a:prstClr val="white">
                    <a:lumMod val="50000"/>
                  </a:prstClr>
                </a:solidFill>
              </a:rPr>
              <a:pPr>
                <a:defRPr/>
              </a:pPr>
              <a:t>10</a:t>
            </a:fld>
            <a:endParaRPr lang="en-US">
              <a:solidFill>
                <a:prstClr val="white">
                  <a:lumMod val="50000"/>
                </a:prstClr>
              </a:solidFill>
            </a:endParaRPr>
          </a:p>
        </p:txBody>
      </p:sp>
    </p:spTree>
    <p:extLst>
      <p:ext uri="{BB962C8B-B14F-4D97-AF65-F5344CB8AC3E}">
        <p14:creationId xmlns:p14="http://schemas.microsoft.com/office/powerpoint/2010/main" val="1351059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for post">
            <a:extLst>
              <a:ext uri="{FF2B5EF4-FFF2-40B4-BE49-F238E27FC236}">
                <a16:creationId xmlns:a16="http://schemas.microsoft.com/office/drawing/2014/main" id="{E107BCD1-3B71-0C49-981D-A7AA07D65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459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503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p:nvPr/>
        </p:nvSpPr>
        <p:spPr>
          <a:xfrm>
            <a:off x="1066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1" name="Shape 471"/>
          <p:cNvSpPr txBox="1"/>
          <p:nvPr/>
        </p:nvSpPr>
        <p:spPr>
          <a:xfrm>
            <a:off x="1602875" y="45830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72" name="Shape 472"/>
          <p:cNvSpPr txBox="1"/>
          <p:nvPr/>
        </p:nvSpPr>
        <p:spPr>
          <a:xfrm>
            <a:off x="2022850" y="3041737"/>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73" name="Shape 473"/>
          <p:cNvSpPr txBox="1"/>
          <p:nvPr/>
        </p:nvSpPr>
        <p:spPr>
          <a:xfrm>
            <a:off x="1008462" y="4974644"/>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474" name="Shape 474"/>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Convolution Layer</a:t>
            </a:r>
          </a:p>
        </p:txBody>
      </p:sp>
      <p:sp>
        <p:nvSpPr>
          <p:cNvPr id="475" name="Shape 475"/>
          <p:cNvSpPr txBox="1"/>
          <p:nvPr/>
        </p:nvSpPr>
        <p:spPr>
          <a:xfrm>
            <a:off x="751225" y="1701275"/>
            <a:ext cx="67983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preserve spatial structure</a:t>
            </a:r>
          </a:p>
        </p:txBody>
      </p:sp>
      <p:sp>
        <p:nvSpPr>
          <p:cNvPr id="476" name="Shape 476"/>
          <p:cNvSpPr txBox="1"/>
          <p:nvPr/>
        </p:nvSpPr>
        <p:spPr>
          <a:xfrm>
            <a:off x="2018375" y="4540550"/>
            <a:ext cx="20169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width</a:t>
            </a:r>
          </a:p>
        </p:txBody>
      </p:sp>
      <p:sp>
        <p:nvSpPr>
          <p:cNvPr id="477" name="Shape 477"/>
          <p:cNvSpPr txBox="1"/>
          <p:nvPr/>
        </p:nvSpPr>
        <p:spPr>
          <a:xfrm>
            <a:off x="2438350" y="3025123"/>
            <a:ext cx="20169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height</a:t>
            </a:r>
          </a:p>
        </p:txBody>
      </p:sp>
      <p:sp>
        <p:nvSpPr>
          <p:cNvPr id="478" name="Shape 478"/>
          <p:cNvSpPr txBox="1"/>
          <p:nvPr/>
        </p:nvSpPr>
        <p:spPr>
          <a:xfrm>
            <a:off x="1305400" y="4960991"/>
            <a:ext cx="44073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depth</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92555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Shape 538"/>
          <p:cNvSpPr/>
          <p:nvPr/>
        </p:nvSpPr>
        <p:spPr>
          <a:xfrm>
            <a:off x="1638400" y="302010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39" name="Shape 539"/>
          <p:cNvSpPr/>
          <p:nvPr/>
        </p:nvSpPr>
        <p:spPr>
          <a:xfrm>
            <a:off x="3234650" y="328590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40" name="Shape 540"/>
          <p:cNvCxnSpPr>
            <a:endCxn id="539" idx="2"/>
          </p:cNvCxnSpPr>
          <p:nvPr/>
        </p:nvCxnSpPr>
        <p:spPr>
          <a:xfrm rot="10800000" flipH="1">
            <a:off x="1745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41" name="Shape 541"/>
          <p:cNvCxnSpPr>
            <a:endCxn id="539" idx="2"/>
          </p:cNvCxnSpPr>
          <p:nvPr/>
        </p:nvCxnSpPr>
        <p:spPr>
          <a:xfrm>
            <a:off x="1764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42" name="Shape 542"/>
          <p:cNvCxnSpPr>
            <a:endCxn id="539" idx="2"/>
          </p:cNvCxnSpPr>
          <p:nvPr/>
        </p:nvCxnSpPr>
        <p:spPr>
          <a:xfrm>
            <a:off x="1900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43" name="Shape 543"/>
          <p:cNvCxnSpPr>
            <a:endCxn id="539" idx="2"/>
          </p:cNvCxnSpPr>
          <p:nvPr/>
        </p:nvCxnSpPr>
        <p:spPr>
          <a:xfrm rot="10800000" flipH="1">
            <a:off x="1926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44" name="Shape 544"/>
          <p:cNvSpPr txBox="1"/>
          <p:nvPr/>
        </p:nvSpPr>
        <p:spPr>
          <a:xfrm>
            <a:off x="1834500" y="43481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45" name="Shape 545"/>
          <p:cNvSpPr txBox="1"/>
          <p:nvPr/>
        </p:nvSpPr>
        <p:spPr>
          <a:xfrm>
            <a:off x="2198800" y="22749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46" name="Shape 546"/>
          <p:cNvSpPr txBox="1"/>
          <p:nvPr/>
        </p:nvSpPr>
        <p:spPr>
          <a:xfrm>
            <a:off x="1163887" y="47397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547" name="Shape 547"/>
          <p:cNvSpPr txBox="1"/>
          <p:nvPr/>
        </p:nvSpPr>
        <p:spPr>
          <a:xfrm>
            <a:off x="120875" y="927200"/>
            <a:ext cx="7701900" cy="63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Convolution Layer</a:t>
            </a:r>
          </a:p>
        </p:txBody>
      </p:sp>
      <p:sp>
        <p:nvSpPr>
          <p:cNvPr id="548" name="Shape 548"/>
          <p:cNvSpPr/>
          <p:nvPr/>
        </p:nvSpPr>
        <p:spPr>
          <a:xfrm>
            <a:off x="1221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9" name="Shape 549"/>
          <p:cNvSpPr txBox="1"/>
          <p:nvPr/>
        </p:nvSpPr>
        <p:spPr>
          <a:xfrm>
            <a:off x="3479725" y="1625725"/>
            <a:ext cx="3635100" cy="55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32x32x3 image</a:t>
            </a:r>
          </a:p>
          <a:p>
            <a:pPr algn="l" eaLnBrk="1" fontAlgn="auto" hangingPunct="1">
              <a:spcBef>
                <a:spcPts val="0"/>
              </a:spcBef>
              <a:spcAft>
                <a:spcPts val="0"/>
              </a:spcAft>
            </a:pPr>
            <a:r>
              <a:rPr lang="en" sz="2400" kern="0">
                <a:solidFill>
                  <a:srgbClr val="0000FF"/>
                </a:solidFill>
                <a:latin typeface="Arial"/>
                <a:ea typeface="Arial"/>
                <a:cs typeface="Arial"/>
                <a:sym typeface="Arial"/>
              </a:rPr>
              <a:t>5x5x3 filter</a:t>
            </a:r>
          </a:p>
        </p:txBody>
      </p:sp>
      <p:cxnSp>
        <p:nvCxnSpPr>
          <p:cNvPr id="550" name="Shape 550"/>
          <p:cNvCxnSpPr/>
          <p:nvPr/>
        </p:nvCxnSpPr>
        <p:spPr>
          <a:xfrm flipH="1">
            <a:off x="2348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51" name="Shape 551"/>
          <p:cNvCxnSpPr/>
          <p:nvPr/>
        </p:nvCxnSpPr>
        <p:spPr>
          <a:xfrm flipH="1">
            <a:off x="2037650" y="235102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552" name="Shape 552"/>
          <p:cNvCxnSpPr/>
          <p:nvPr/>
        </p:nvCxnSpPr>
        <p:spPr>
          <a:xfrm>
            <a:off x="3971900" y="3430350"/>
            <a:ext cx="2365800" cy="0"/>
          </a:xfrm>
          <a:prstGeom prst="straightConnector1">
            <a:avLst/>
          </a:prstGeom>
          <a:noFill/>
          <a:ln w="9525" cap="flat" cmpd="sng">
            <a:solidFill>
              <a:schemeClr val="dk2"/>
            </a:solidFill>
            <a:prstDash val="solid"/>
            <a:round/>
            <a:headEnd type="none" w="lg" len="lg"/>
            <a:tailEnd type="triangle" w="lg" len="lg"/>
          </a:ln>
        </p:spPr>
      </p:cxnSp>
      <p:sp>
        <p:nvSpPr>
          <p:cNvPr id="553" name="Shape 553"/>
          <p:cNvSpPr txBox="1"/>
          <p:nvPr/>
        </p:nvSpPr>
        <p:spPr>
          <a:xfrm>
            <a:off x="3842425" y="3568200"/>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convolve (slide) over all spatial locations</a:t>
            </a:r>
          </a:p>
        </p:txBody>
      </p:sp>
      <p:sp>
        <p:nvSpPr>
          <p:cNvPr id="554" name="Shape 554"/>
          <p:cNvSpPr/>
          <p:nvPr/>
        </p:nvSpPr>
        <p:spPr>
          <a:xfrm>
            <a:off x="7074950" y="20481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5" name="Shape 555"/>
          <p:cNvSpPr txBox="1"/>
          <p:nvPr/>
        </p:nvSpPr>
        <p:spPr>
          <a:xfrm>
            <a:off x="7080350" y="1380925"/>
            <a:ext cx="18045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FF"/>
                </a:solidFill>
                <a:latin typeface="Arial"/>
                <a:ea typeface="Arial"/>
                <a:cs typeface="Arial"/>
                <a:sym typeface="Arial"/>
              </a:rPr>
              <a:t>activation map</a:t>
            </a:r>
          </a:p>
        </p:txBody>
      </p:sp>
      <p:sp>
        <p:nvSpPr>
          <p:cNvPr id="556" name="Shape 556"/>
          <p:cNvSpPr txBox="1"/>
          <p:nvPr/>
        </p:nvSpPr>
        <p:spPr>
          <a:xfrm>
            <a:off x="6959443" y="4761579"/>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557" name="Shape 557"/>
          <p:cNvSpPr txBox="1"/>
          <p:nvPr/>
        </p:nvSpPr>
        <p:spPr>
          <a:xfrm>
            <a:off x="7626953" y="43059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558" name="Shape 558"/>
          <p:cNvSpPr txBox="1"/>
          <p:nvPr/>
        </p:nvSpPr>
        <p:spPr>
          <a:xfrm>
            <a:off x="8031353" y="28949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385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p:nvPr/>
        </p:nvSpPr>
        <p:spPr>
          <a:xfrm>
            <a:off x="1221875" y="18195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92" name="Shape 592"/>
          <p:cNvSpPr/>
          <p:nvPr/>
        </p:nvSpPr>
        <p:spPr>
          <a:xfrm>
            <a:off x="5703350" y="18195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94" name="Shape 594"/>
          <p:cNvSpPr txBox="1"/>
          <p:nvPr/>
        </p:nvSpPr>
        <p:spPr>
          <a:xfrm>
            <a:off x="1834500" y="41195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95" name="Shape 595"/>
          <p:cNvSpPr txBox="1"/>
          <p:nvPr/>
        </p:nvSpPr>
        <p:spPr>
          <a:xfrm>
            <a:off x="2198800" y="20463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96" name="Shape 596"/>
          <p:cNvSpPr txBox="1"/>
          <p:nvPr/>
        </p:nvSpPr>
        <p:spPr>
          <a:xfrm>
            <a:off x="1163887" y="45111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597" name="Shape 597"/>
          <p:cNvCxnSpPr/>
          <p:nvPr/>
        </p:nvCxnSpPr>
        <p:spPr>
          <a:xfrm>
            <a:off x="2828900" y="3201750"/>
            <a:ext cx="2365800" cy="0"/>
          </a:xfrm>
          <a:prstGeom prst="straightConnector1">
            <a:avLst/>
          </a:prstGeom>
          <a:noFill/>
          <a:ln w="9525" cap="flat" cmpd="sng">
            <a:solidFill>
              <a:schemeClr val="dk2"/>
            </a:solidFill>
            <a:prstDash val="solid"/>
            <a:round/>
            <a:headEnd type="none" w="lg" len="lg"/>
            <a:tailEnd type="triangle" w="lg" len="lg"/>
          </a:ln>
        </p:spPr>
      </p:cxnSp>
      <p:sp>
        <p:nvSpPr>
          <p:cNvPr id="598" name="Shape 598"/>
          <p:cNvSpPr txBox="1"/>
          <p:nvPr/>
        </p:nvSpPr>
        <p:spPr>
          <a:xfrm>
            <a:off x="2851825" y="3187200"/>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Convolution Layer</a:t>
            </a:r>
          </a:p>
        </p:txBody>
      </p:sp>
      <p:sp>
        <p:nvSpPr>
          <p:cNvPr id="599" name="Shape 599"/>
          <p:cNvSpPr/>
          <p:nvPr/>
        </p:nvSpPr>
        <p:spPr>
          <a:xfrm>
            <a:off x="5852728" y="1819500"/>
            <a:ext cx="956399"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0" name="Shape 600"/>
          <p:cNvSpPr txBox="1"/>
          <p:nvPr/>
        </p:nvSpPr>
        <p:spPr>
          <a:xfrm>
            <a:off x="5830700" y="1380925"/>
            <a:ext cx="20634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 maps</a:t>
            </a:r>
          </a:p>
        </p:txBody>
      </p:sp>
      <p:sp>
        <p:nvSpPr>
          <p:cNvPr id="601" name="Shape 601"/>
          <p:cNvSpPr txBox="1"/>
          <p:nvPr/>
        </p:nvSpPr>
        <p:spPr>
          <a:xfrm>
            <a:off x="5965821" y="4532979"/>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sp>
        <p:nvSpPr>
          <p:cNvPr id="602" name="Shape 602"/>
          <p:cNvSpPr txBox="1"/>
          <p:nvPr/>
        </p:nvSpPr>
        <p:spPr>
          <a:xfrm>
            <a:off x="7021405" y="4096525"/>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03" name="Shape 603"/>
          <p:cNvSpPr txBox="1"/>
          <p:nvPr/>
        </p:nvSpPr>
        <p:spPr>
          <a:xfrm>
            <a:off x="7513105" y="25162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04" name="Shape 604"/>
          <p:cNvSpPr txBox="1"/>
          <p:nvPr/>
        </p:nvSpPr>
        <p:spPr>
          <a:xfrm>
            <a:off x="276325" y="952225"/>
            <a:ext cx="8721000" cy="386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dirty="0">
                <a:solidFill>
                  <a:srgbClr val="000000"/>
                </a:solidFill>
                <a:latin typeface="Arial"/>
                <a:ea typeface="Arial"/>
                <a:cs typeface="Arial"/>
                <a:sym typeface="Arial"/>
              </a:rPr>
              <a:t>Multiple filters: if we have 6 5x5 filters, we’ll get 6 separate activation maps:</a:t>
            </a:r>
          </a:p>
        </p:txBody>
      </p:sp>
      <p:sp>
        <p:nvSpPr>
          <p:cNvPr id="605" name="Shape 605"/>
          <p:cNvSpPr/>
          <p:nvPr/>
        </p:nvSpPr>
        <p:spPr>
          <a:xfrm>
            <a:off x="6005128" y="1819500"/>
            <a:ext cx="956399" cy="2757900"/>
          </a:xfrm>
          <a:prstGeom prst="cube">
            <a:avLst>
              <a:gd name="adj" fmla="val 90357"/>
            </a:avLst>
          </a:prstGeom>
          <a:solidFill>
            <a:srgbClr val="F4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6" name="Shape 606"/>
          <p:cNvSpPr/>
          <p:nvPr/>
        </p:nvSpPr>
        <p:spPr>
          <a:xfrm>
            <a:off x="6157528" y="1819500"/>
            <a:ext cx="956399" cy="2757900"/>
          </a:xfrm>
          <a:prstGeom prst="cube">
            <a:avLst>
              <a:gd name="adj" fmla="val 90357"/>
            </a:avLst>
          </a:prstGeom>
          <a:solidFill>
            <a:srgbClr val="FFF2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7" name="Shape 607"/>
          <p:cNvSpPr/>
          <p:nvPr/>
        </p:nvSpPr>
        <p:spPr>
          <a:xfrm>
            <a:off x="6309928" y="1819500"/>
            <a:ext cx="956399" cy="2757900"/>
          </a:xfrm>
          <a:prstGeom prst="cube">
            <a:avLst>
              <a:gd name="adj" fmla="val 90357"/>
            </a:avLst>
          </a:prstGeom>
          <a:solidFill>
            <a:srgbClr val="D9D2E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8" name="Shape 608"/>
          <p:cNvSpPr/>
          <p:nvPr/>
        </p:nvSpPr>
        <p:spPr>
          <a:xfrm>
            <a:off x="6462328" y="1819500"/>
            <a:ext cx="956399" cy="2757900"/>
          </a:xfrm>
          <a:prstGeom prst="cube">
            <a:avLst>
              <a:gd name="adj" fmla="val 90357"/>
            </a:avLst>
          </a:prstGeom>
          <a:solidFill>
            <a:srgbClr val="FCE5CD"/>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9" name="Shape 609"/>
          <p:cNvSpPr txBox="1"/>
          <p:nvPr/>
        </p:nvSpPr>
        <p:spPr>
          <a:xfrm>
            <a:off x="819650" y="4968010"/>
            <a:ext cx="8625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We stack these up to get a “new image” of size 28x28x6!</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40827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Shape 615"/>
          <p:cNvSpPr txBox="1"/>
          <p:nvPr/>
        </p:nvSpPr>
        <p:spPr>
          <a:xfrm>
            <a:off x="305225" y="10126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 </a:t>
            </a:r>
            <a:r>
              <a:rPr lang="en" sz="1800" kern="0">
                <a:solidFill>
                  <a:srgbClr val="000000"/>
                </a:solidFill>
                <a:latin typeface="Arial"/>
                <a:ea typeface="Arial"/>
                <a:cs typeface="Arial"/>
                <a:sym typeface="Arial"/>
              </a:rPr>
              <a:t>ConvNet is a sequence of Convolution Layers, interspersed with activation functions</a:t>
            </a:r>
          </a:p>
        </p:txBody>
      </p:sp>
      <p:sp>
        <p:nvSpPr>
          <p:cNvPr id="616" name="Shape 616"/>
          <p:cNvSpPr/>
          <p:nvPr/>
        </p:nvSpPr>
        <p:spPr>
          <a:xfrm>
            <a:off x="177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17" name="Shape 617"/>
          <p:cNvSpPr txBox="1"/>
          <p:nvPr/>
        </p:nvSpPr>
        <p:spPr>
          <a:xfrm>
            <a:off x="7897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18" name="Shape 618"/>
          <p:cNvSpPr txBox="1"/>
          <p:nvPr/>
        </p:nvSpPr>
        <p:spPr>
          <a:xfrm>
            <a:off x="11540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19" name="Shape 619"/>
          <p:cNvSpPr txBox="1"/>
          <p:nvPr/>
        </p:nvSpPr>
        <p:spPr>
          <a:xfrm>
            <a:off x="1190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620" name="Shape 620"/>
          <p:cNvCxnSpPr/>
          <p:nvPr/>
        </p:nvCxnSpPr>
        <p:spPr>
          <a:xfrm>
            <a:off x="1481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21" name="Shape 621"/>
          <p:cNvSpPr/>
          <p:nvPr/>
        </p:nvSpPr>
        <p:spPr>
          <a:xfrm>
            <a:off x="2691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2" name="Shape 622"/>
          <p:cNvSpPr txBox="1"/>
          <p:nvPr/>
        </p:nvSpPr>
        <p:spPr>
          <a:xfrm>
            <a:off x="33043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23" name="Shape 623"/>
          <p:cNvSpPr txBox="1"/>
          <p:nvPr/>
        </p:nvSpPr>
        <p:spPr>
          <a:xfrm>
            <a:off x="36686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24" name="Shape 624"/>
          <p:cNvSpPr txBox="1"/>
          <p:nvPr/>
        </p:nvSpPr>
        <p:spPr>
          <a:xfrm>
            <a:off x="2633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sp>
        <p:nvSpPr>
          <p:cNvPr id="625" name="Shape 625"/>
          <p:cNvSpPr txBox="1"/>
          <p:nvPr/>
        </p:nvSpPr>
        <p:spPr>
          <a:xfrm>
            <a:off x="1521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0000FF"/>
                </a:solidFill>
                <a:latin typeface="Arial"/>
                <a:ea typeface="Arial"/>
                <a:cs typeface="Arial"/>
                <a:sym typeface="Arial"/>
              </a:rPr>
              <a:t>e.g. 6 5x5x3 filters</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4418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1" name="Shape 631"/>
          <p:cNvSpPr txBox="1"/>
          <p:nvPr/>
        </p:nvSpPr>
        <p:spPr>
          <a:xfrm>
            <a:off x="305225" y="10126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 </a:t>
            </a:r>
            <a:r>
              <a:rPr lang="en" sz="1800" kern="0">
                <a:solidFill>
                  <a:srgbClr val="000000"/>
                </a:solidFill>
                <a:latin typeface="Arial"/>
                <a:ea typeface="Arial"/>
                <a:cs typeface="Arial"/>
                <a:sym typeface="Arial"/>
              </a:rPr>
              <a:t>ConvNet is a sequence of Convolutional Layers, interspersed with activation functions</a:t>
            </a:r>
          </a:p>
        </p:txBody>
      </p:sp>
      <p:sp>
        <p:nvSpPr>
          <p:cNvPr id="632" name="Shape 632"/>
          <p:cNvSpPr/>
          <p:nvPr/>
        </p:nvSpPr>
        <p:spPr>
          <a:xfrm>
            <a:off x="177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33" name="Shape 633"/>
          <p:cNvSpPr txBox="1"/>
          <p:nvPr/>
        </p:nvSpPr>
        <p:spPr>
          <a:xfrm>
            <a:off x="7897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34" name="Shape 634"/>
          <p:cNvSpPr txBox="1"/>
          <p:nvPr/>
        </p:nvSpPr>
        <p:spPr>
          <a:xfrm>
            <a:off x="11540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35" name="Shape 635"/>
          <p:cNvSpPr txBox="1"/>
          <p:nvPr/>
        </p:nvSpPr>
        <p:spPr>
          <a:xfrm>
            <a:off x="1190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636" name="Shape 636"/>
          <p:cNvCxnSpPr/>
          <p:nvPr/>
        </p:nvCxnSpPr>
        <p:spPr>
          <a:xfrm>
            <a:off x="1481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37" name="Shape 637"/>
          <p:cNvSpPr txBox="1"/>
          <p:nvPr/>
        </p:nvSpPr>
        <p:spPr>
          <a:xfrm>
            <a:off x="1521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0000FF"/>
                </a:solidFill>
                <a:latin typeface="Arial"/>
                <a:ea typeface="Arial"/>
                <a:cs typeface="Arial"/>
                <a:sym typeface="Arial"/>
              </a:rPr>
              <a:t>e.g. 6 5x5x3 filters</a:t>
            </a:r>
          </a:p>
        </p:txBody>
      </p:sp>
      <p:sp>
        <p:nvSpPr>
          <p:cNvPr id="638" name="Shape 638"/>
          <p:cNvSpPr/>
          <p:nvPr/>
        </p:nvSpPr>
        <p:spPr>
          <a:xfrm>
            <a:off x="2691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39" name="Shape 639"/>
          <p:cNvSpPr txBox="1"/>
          <p:nvPr/>
        </p:nvSpPr>
        <p:spPr>
          <a:xfrm>
            <a:off x="33043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40" name="Shape 640"/>
          <p:cNvSpPr txBox="1"/>
          <p:nvPr/>
        </p:nvSpPr>
        <p:spPr>
          <a:xfrm>
            <a:off x="36686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41" name="Shape 641"/>
          <p:cNvSpPr txBox="1"/>
          <p:nvPr/>
        </p:nvSpPr>
        <p:spPr>
          <a:xfrm>
            <a:off x="2633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cxnSp>
        <p:nvCxnSpPr>
          <p:cNvPr id="642" name="Shape 642"/>
          <p:cNvCxnSpPr/>
          <p:nvPr/>
        </p:nvCxnSpPr>
        <p:spPr>
          <a:xfrm>
            <a:off x="42250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3" name="Shape 643"/>
          <p:cNvSpPr txBox="1"/>
          <p:nvPr/>
        </p:nvSpPr>
        <p:spPr>
          <a:xfrm>
            <a:off x="4264400" y="3276450"/>
            <a:ext cx="106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38761D"/>
                </a:solidFill>
                <a:latin typeface="Arial"/>
                <a:ea typeface="Arial"/>
                <a:cs typeface="Arial"/>
                <a:sym typeface="Arial"/>
              </a:rPr>
              <a:t>e.g. 10 5x5x</a:t>
            </a:r>
            <a:r>
              <a:rPr lang="en" sz="1800" b="1" kern="0">
                <a:solidFill>
                  <a:srgbClr val="38761D"/>
                </a:solidFill>
                <a:latin typeface="Arial"/>
                <a:ea typeface="Arial"/>
                <a:cs typeface="Arial"/>
                <a:sym typeface="Arial"/>
              </a:rPr>
              <a:t>6 </a:t>
            </a:r>
            <a:r>
              <a:rPr lang="en" sz="1800" kern="0">
                <a:solidFill>
                  <a:srgbClr val="38761D"/>
                </a:solidFill>
                <a:latin typeface="Arial"/>
                <a:ea typeface="Arial"/>
                <a:cs typeface="Arial"/>
                <a:sym typeface="Arial"/>
              </a:rPr>
              <a:t>filters</a:t>
            </a:r>
          </a:p>
        </p:txBody>
      </p:sp>
      <p:sp>
        <p:nvSpPr>
          <p:cNvPr id="644" name="Shape 644"/>
          <p:cNvSpPr/>
          <p:nvPr/>
        </p:nvSpPr>
        <p:spPr>
          <a:xfrm>
            <a:off x="5434875" y="198355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45" name="Shape 645"/>
          <p:cNvCxnSpPr/>
          <p:nvPr/>
        </p:nvCxnSpPr>
        <p:spPr>
          <a:xfrm>
            <a:off x="6815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6" name="Shape 646"/>
          <p:cNvSpPr txBox="1"/>
          <p:nvPr/>
        </p:nvSpPr>
        <p:spPr>
          <a:xfrm>
            <a:off x="6855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p:txBody>
      </p:sp>
      <p:sp>
        <p:nvSpPr>
          <p:cNvPr id="647" name="Shape 647"/>
          <p:cNvSpPr txBox="1"/>
          <p:nvPr/>
        </p:nvSpPr>
        <p:spPr>
          <a:xfrm>
            <a:off x="8071800" y="3017400"/>
            <a:ext cx="956400" cy="354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p>
        </p:txBody>
      </p:sp>
      <p:sp>
        <p:nvSpPr>
          <p:cNvPr id="648" name="Shape 648"/>
          <p:cNvSpPr txBox="1"/>
          <p:nvPr/>
        </p:nvSpPr>
        <p:spPr>
          <a:xfrm>
            <a:off x="5300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sp>
        <p:nvSpPr>
          <p:cNvPr id="649" name="Shape 649"/>
          <p:cNvSpPr txBox="1"/>
          <p:nvPr/>
        </p:nvSpPr>
        <p:spPr>
          <a:xfrm>
            <a:off x="60475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650" name="Shape 650"/>
          <p:cNvSpPr txBox="1"/>
          <p:nvPr/>
        </p:nvSpPr>
        <p:spPr>
          <a:xfrm>
            <a:off x="64118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2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76473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6" name="Shape 656"/>
          <p:cNvSpPr txBox="1"/>
          <p:nvPr/>
        </p:nvSpPr>
        <p:spPr>
          <a:xfrm>
            <a:off x="114875" y="9027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a:t>
            </a:r>
          </a:p>
        </p:txBody>
      </p:sp>
      <p:sp>
        <p:nvSpPr>
          <p:cNvPr id="657" name="Shape 657"/>
          <p:cNvSpPr txBox="1"/>
          <p:nvPr/>
        </p:nvSpPr>
        <p:spPr>
          <a:xfrm>
            <a:off x="4699800" y="902775"/>
            <a:ext cx="2254200" cy="350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i="1" kern="0">
                <a:solidFill>
                  <a:srgbClr val="000000"/>
                </a:solidFill>
                <a:latin typeface="Arial"/>
                <a:ea typeface="Arial"/>
                <a:cs typeface="Arial"/>
                <a:sym typeface="Arial"/>
              </a:rPr>
              <a:t>[Zeiler and Fergus 2013]</a:t>
            </a:r>
          </a:p>
        </p:txBody>
      </p:sp>
      <p:sp>
        <p:nvSpPr>
          <p:cNvPr id="658" name="Shape 658"/>
          <p:cNvSpPr txBox="1"/>
          <p:nvPr/>
        </p:nvSpPr>
        <p:spPr>
          <a:xfrm>
            <a:off x="6782700" y="902775"/>
            <a:ext cx="2361300" cy="393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Visualization of VGG-16 by Lane McIntosh. VGG-16 architecture from [Simonyan and Zisserman 2014].</a:t>
            </a:r>
          </a:p>
        </p:txBody>
      </p:sp>
      <p:pic>
        <p:nvPicPr>
          <p:cNvPr id="659" name="Shape 659" descr="VGG16 visualization complete.png"/>
          <p:cNvPicPr preferRelativeResize="0"/>
          <p:nvPr/>
        </p:nvPicPr>
        <p:blipFill>
          <a:blip r:embed="rId3">
            <a:alphaModFix/>
          </a:blip>
          <a:stretch>
            <a:fillRect/>
          </a:stretch>
        </p:blipFill>
        <p:spPr>
          <a:xfrm>
            <a:off x="46724" y="1345663"/>
            <a:ext cx="9050550" cy="4166651"/>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7289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Filters</a:t>
            </a:r>
          </a:p>
        </p:txBody>
      </p:sp>
      <p:sp>
        <p:nvSpPr>
          <p:cNvPr id="4" name="Footer Placeholder 3"/>
          <p:cNvSpPr>
            <a:spLocks noGrp="1"/>
          </p:cNvSpPr>
          <p:nvPr>
            <p:ph type="ftr" sz="quarter" idx="4294967295"/>
          </p:nvPr>
        </p:nvSpPr>
        <p:spPr>
          <a:xfrm>
            <a:off x="152400" y="6400800"/>
            <a:ext cx="2895600" cy="457200"/>
          </a:xfrm>
          <a:prstGeom prst="rect">
            <a:avLst/>
          </a:prstGeom>
        </p:spPr>
        <p:txBody>
          <a:bodyPr/>
          <a:lstStyle/>
          <a:p>
            <a:pPr>
              <a:defRPr/>
            </a:pPr>
            <a:r>
              <a:rPr lang="en-US"/>
              <a:t>(C) Dhruv Batra </a:t>
            </a:r>
            <a:endParaRPr lang="en-US" dirty="0"/>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18</a:t>
            </a:fld>
            <a:endParaRPr lang="en-US"/>
          </a:p>
        </p:txBody>
      </p:sp>
      <p:pic>
        <p:nvPicPr>
          <p:cNvPr id="7" name="Picture 6"/>
          <p:cNvPicPr>
            <a:picLocks noChangeAspect="1"/>
          </p:cNvPicPr>
          <p:nvPr/>
        </p:nvPicPr>
        <p:blipFill>
          <a:blip r:embed="rId2"/>
          <a:stretch>
            <a:fillRect/>
          </a:stretch>
        </p:blipFill>
        <p:spPr>
          <a:xfrm>
            <a:off x="0" y="1587500"/>
            <a:ext cx="9144000" cy="3681835"/>
          </a:xfrm>
          <a:prstGeom prst="rect">
            <a:avLst/>
          </a:prstGeom>
        </p:spPr>
      </p:pic>
      <p:sp>
        <p:nvSpPr>
          <p:cNvPr id="6" name="Slide Number Placeholder 4"/>
          <p:cNvSpPr txBox="1">
            <a:spLocks/>
          </p:cNvSpPr>
          <p:nvPr/>
        </p:nvSpPr>
        <p:spPr bwMode="auto">
          <a:xfrm>
            <a:off x="2667000" y="6400800"/>
            <a:ext cx="3733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3841296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Filters</a:t>
            </a:r>
          </a:p>
        </p:txBody>
      </p:sp>
      <p:sp>
        <p:nvSpPr>
          <p:cNvPr id="4" name="Footer Placeholder 3"/>
          <p:cNvSpPr>
            <a:spLocks noGrp="1"/>
          </p:cNvSpPr>
          <p:nvPr>
            <p:ph type="ftr" sz="quarter" idx="4294967295"/>
          </p:nvPr>
        </p:nvSpPr>
        <p:spPr>
          <a:xfrm>
            <a:off x="152400" y="6400800"/>
            <a:ext cx="2895600" cy="457200"/>
          </a:xfrm>
          <a:prstGeom prst="rect">
            <a:avLst/>
          </a:prstGeom>
        </p:spPr>
        <p:txBody>
          <a:bodyPr/>
          <a:lstStyle/>
          <a:p>
            <a:pPr>
              <a:defRPr/>
            </a:pPr>
            <a:r>
              <a:rPr lang="en-US"/>
              <a:t>(C) Dhruv Batra </a:t>
            </a:r>
            <a:endParaRPr lang="en-US" dirty="0"/>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19</a:t>
            </a:fld>
            <a:endParaRPr lang="en-US"/>
          </a:p>
        </p:txBody>
      </p:sp>
      <p:pic>
        <p:nvPicPr>
          <p:cNvPr id="7" name="Picture 6"/>
          <p:cNvPicPr>
            <a:picLocks noChangeAspect="1"/>
          </p:cNvPicPr>
          <p:nvPr/>
        </p:nvPicPr>
        <p:blipFill>
          <a:blip r:embed="rId2"/>
          <a:stretch>
            <a:fillRect/>
          </a:stretch>
        </p:blipFill>
        <p:spPr>
          <a:xfrm>
            <a:off x="0" y="1701800"/>
            <a:ext cx="9144000" cy="3437240"/>
          </a:xfrm>
          <a:prstGeom prst="rect">
            <a:avLst/>
          </a:prstGeom>
        </p:spPr>
      </p:pic>
      <p:sp>
        <p:nvSpPr>
          <p:cNvPr id="6" name="Slide Number Placeholder 4"/>
          <p:cNvSpPr txBox="1">
            <a:spLocks/>
          </p:cNvSpPr>
          <p:nvPr/>
        </p:nvSpPr>
        <p:spPr bwMode="auto">
          <a:xfrm>
            <a:off x="2667000" y="6400800"/>
            <a:ext cx="3733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146164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AE954-7E90-1444-AABA-698716D52D83}"/>
              </a:ext>
            </a:extLst>
          </p:cNvPr>
          <p:cNvPicPr>
            <a:picLocks noChangeAspect="1"/>
          </p:cNvPicPr>
          <p:nvPr/>
        </p:nvPicPr>
        <p:blipFill>
          <a:blip r:embed="rId2"/>
          <a:stretch>
            <a:fillRect/>
          </a:stretch>
        </p:blipFill>
        <p:spPr>
          <a:xfrm>
            <a:off x="1563092" y="0"/>
            <a:ext cx="6017816" cy="6858000"/>
          </a:xfrm>
          <a:prstGeom prst="rect">
            <a:avLst/>
          </a:prstGeom>
        </p:spPr>
      </p:pic>
      <p:sp>
        <p:nvSpPr>
          <p:cNvPr id="5" name="Rounded Rectangle 4">
            <a:extLst>
              <a:ext uri="{FF2B5EF4-FFF2-40B4-BE49-F238E27FC236}">
                <a16:creationId xmlns:a16="http://schemas.microsoft.com/office/drawing/2014/main" id="{6CB980B3-8F54-CA41-9E4B-633B52A6D180}"/>
              </a:ext>
            </a:extLst>
          </p:cNvPr>
          <p:cNvSpPr/>
          <p:nvPr/>
        </p:nvSpPr>
        <p:spPr>
          <a:xfrm>
            <a:off x="3771900" y="1524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83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Filters</a:t>
            </a:r>
          </a:p>
        </p:txBody>
      </p:sp>
      <p:sp>
        <p:nvSpPr>
          <p:cNvPr id="4" name="Footer Placeholder 3"/>
          <p:cNvSpPr>
            <a:spLocks noGrp="1"/>
          </p:cNvSpPr>
          <p:nvPr>
            <p:ph type="ftr" sz="quarter" idx="4294967295"/>
          </p:nvPr>
        </p:nvSpPr>
        <p:spPr>
          <a:xfrm>
            <a:off x="152400" y="6400800"/>
            <a:ext cx="2895600" cy="457200"/>
          </a:xfrm>
          <a:prstGeom prst="rect">
            <a:avLst/>
          </a:prstGeom>
        </p:spPr>
        <p:txBody>
          <a:bodyPr/>
          <a:lstStyle/>
          <a:p>
            <a:pPr>
              <a:defRPr/>
            </a:pPr>
            <a:r>
              <a:rPr lang="en-US"/>
              <a:t>(C) Dhruv Batra </a:t>
            </a:r>
            <a:endParaRPr lang="en-US" dirty="0"/>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20</a:t>
            </a:fld>
            <a:endParaRPr lang="en-US"/>
          </a:p>
        </p:txBody>
      </p:sp>
      <p:pic>
        <p:nvPicPr>
          <p:cNvPr id="6" name="Picture 5"/>
          <p:cNvPicPr>
            <a:picLocks noChangeAspect="1"/>
          </p:cNvPicPr>
          <p:nvPr/>
        </p:nvPicPr>
        <p:blipFill>
          <a:blip r:embed="rId2"/>
          <a:stretch>
            <a:fillRect/>
          </a:stretch>
        </p:blipFill>
        <p:spPr>
          <a:xfrm>
            <a:off x="0" y="838990"/>
            <a:ext cx="9144000" cy="5638010"/>
          </a:xfrm>
          <a:prstGeom prst="rect">
            <a:avLst/>
          </a:prstGeom>
        </p:spPr>
      </p:pic>
      <p:sp>
        <p:nvSpPr>
          <p:cNvPr id="7" name="Slide Number Placeholder 4"/>
          <p:cNvSpPr txBox="1">
            <a:spLocks/>
          </p:cNvSpPr>
          <p:nvPr/>
        </p:nvSpPr>
        <p:spPr bwMode="auto">
          <a:xfrm>
            <a:off x="2667000" y="6400800"/>
            <a:ext cx="3733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3394481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4718-9561-0A46-9EFC-881706CA44AC}"/>
              </a:ext>
            </a:extLst>
          </p:cNvPr>
          <p:cNvSpPr>
            <a:spLocks noGrp="1"/>
          </p:cNvSpPr>
          <p:nvPr>
            <p:ph type="title"/>
          </p:nvPr>
        </p:nvSpPr>
        <p:spPr/>
        <p:txBody>
          <a:bodyPr/>
          <a:lstStyle/>
          <a:p>
            <a:r>
              <a:rPr lang="en-US" dirty="0">
                <a:hlinkClick r:id="rId2"/>
              </a:rPr>
              <a:t>Distill Interactive Visualization</a:t>
            </a:r>
            <a:endParaRPr lang="en-US" dirty="0"/>
          </a:p>
        </p:txBody>
      </p:sp>
      <p:pic>
        <p:nvPicPr>
          <p:cNvPr id="4" name="Picture 3">
            <a:extLst>
              <a:ext uri="{FF2B5EF4-FFF2-40B4-BE49-F238E27FC236}">
                <a16:creationId xmlns:a16="http://schemas.microsoft.com/office/drawing/2014/main" id="{A0B24BC0-F5ED-4F49-991D-7C8AB02C7D3C}"/>
              </a:ext>
            </a:extLst>
          </p:cNvPr>
          <p:cNvPicPr>
            <a:picLocks noChangeAspect="1"/>
          </p:cNvPicPr>
          <p:nvPr/>
        </p:nvPicPr>
        <p:blipFill>
          <a:blip r:embed="rId3"/>
          <a:stretch>
            <a:fillRect/>
          </a:stretch>
        </p:blipFill>
        <p:spPr>
          <a:xfrm>
            <a:off x="0" y="960783"/>
            <a:ext cx="9144000" cy="5897217"/>
          </a:xfrm>
          <a:prstGeom prst="rect">
            <a:avLst/>
          </a:prstGeom>
        </p:spPr>
      </p:pic>
    </p:spTree>
    <p:extLst>
      <p:ext uri="{BB962C8B-B14F-4D97-AF65-F5344CB8AC3E}">
        <p14:creationId xmlns:p14="http://schemas.microsoft.com/office/powerpoint/2010/main" val="19424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5" name="Shape 1095"/>
          <p:cNvPicPr preferRelativeResize="0"/>
          <p:nvPr/>
        </p:nvPicPr>
        <p:blipFill>
          <a:blip r:embed="rId3">
            <a:alphaModFix/>
          </a:blip>
          <a:stretch>
            <a:fillRect/>
          </a:stretch>
        </p:blipFill>
        <p:spPr>
          <a:xfrm>
            <a:off x="1" y="1101396"/>
            <a:ext cx="9143999" cy="4378919"/>
          </a:xfrm>
          <a:prstGeom prst="rect">
            <a:avLst/>
          </a:prstGeom>
          <a:noFill/>
          <a:ln>
            <a:noFill/>
          </a:ln>
        </p:spPr>
      </p:pic>
      <p:sp>
        <p:nvSpPr>
          <p:cNvPr id="1096" name="Shape 1096"/>
          <p:cNvSpPr txBox="1"/>
          <p:nvPr/>
        </p:nvSpPr>
        <p:spPr>
          <a:xfrm>
            <a:off x="43175" y="763775"/>
            <a:ext cx="3932700" cy="209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two more layers to go: POOL/FC</a:t>
            </a:r>
          </a:p>
        </p:txBody>
      </p:sp>
      <p:pic>
        <p:nvPicPr>
          <p:cNvPr id="1097" name="Shape 1097" descr="mazda3.JPG"/>
          <p:cNvPicPr preferRelativeResize="0"/>
          <p:nvPr/>
        </p:nvPicPr>
        <p:blipFill rotWithShape="1">
          <a:blip r:embed="rId4">
            <a:alphaModFix/>
          </a:blip>
          <a:srcRect l="13812" r="4065"/>
          <a:stretch/>
        </p:blipFill>
        <p:spPr>
          <a:xfrm>
            <a:off x="43175" y="2945526"/>
            <a:ext cx="2192650" cy="2002447"/>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75557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80" y="764721"/>
            <a:ext cx="7410240" cy="602703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 name="TextBox 8"/>
          <p:cNvSpPr txBox="1"/>
          <p:nvPr/>
        </p:nvSpPr>
        <p:spPr>
          <a:xfrm>
            <a:off x="3386821" y="1279773"/>
            <a:ext cx="5757180" cy="1615827"/>
          </a:xfrm>
          <a:prstGeom prst="rect">
            <a:avLst/>
          </a:prstGeom>
          <a:noFill/>
        </p:spPr>
        <p:txBody>
          <a:bodyPr wrap="square" rtlCol="0">
            <a:spAutoFit/>
          </a:bodyPr>
          <a:lstStyle/>
          <a:p>
            <a:pPr lvl="0" algn="l"/>
            <a:r>
              <a:rPr lang="en-US" sz="2200" dirty="0">
                <a:solidFill>
                  <a:prstClr val="black"/>
                </a:solidFill>
                <a:latin typeface="FreeSans" charset="0"/>
              </a:rPr>
              <a:t>By “</a:t>
            </a:r>
            <a:r>
              <a:rPr lang="en-US" sz="2200" dirty="0">
                <a:solidFill>
                  <a:srgbClr val="FF0000"/>
                </a:solidFill>
                <a:latin typeface="FreeSans" charset="0"/>
              </a:rPr>
              <a:t>pooling</a:t>
            </a:r>
            <a:r>
              <a:rPr lang="en-US" sz="2200" dirty="0">
                <a:solidFill>
                  <a:prstClr val="black"/>
                </a:solidFill>
                <a:latin typeface="FreeSans" charset="0"/>
              </a:rPr>
              <a:t>” (e.g., taking max) filter</a:t>
            </a:r>
          </a:p>
          <a:p>
            <a:pPr lvl="0" algn="l"/>
            <a:r>
              <a:rPr lang="en-US" sz="2200" dirty="0">
                <a:solidFill>
                  <a:prstClr val="black"/>
                </a:solidFill>
                <a:latin typeface="FreeSans" charset="0"/>
              </a:rPr>
              <a:t>responses at different locations we gain robustness to the exact spatial location of features.</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2" name="Footer Placeholder 1"/>
          <p:cNvSpPr>
            <a:spLocks noGrp="1"/>
          </p:cNvSpPr>
          <p:nvPr>
            <p:ph type="ftr" sz="quarter" idx="4294967295"/>
          </p:nvPr>
        </p:nvSpPr>
        <p:spPr>
          <a:xfrm>
            <a:off x="152400" y="6400800"/>
            <a:ext cx="2895600" cy="457200"/>
          </a:xfrm>
          <a:prstGeom prst="rect">
            <a:avLst/>
          </a:prstGeom>
        </p:spPr>
        <p:txBody>
          <a:bodyPr/>
          <a:lstStyle/>
          <a:p>
            <a:pPr>
              <a:defRPr/>
            </a:pPr>
            <a:r>
              <a:rPr lang="en-US" dirty="0"/>
              <a:t>(C) Dhruv Batra </a:t>
            </a:r>
          </a:p>
        </p:txBody>
      </p:sp>
      <p:sp>
        <p:nvSpPr>
          <p:cNvPr id="13" name="Slide Number Placeholder 2"/>
          <p:cNvSpPr>
            <a:spLocks noGrp="1"/>
          </p:cNvSpPr>
          <p:nvPr>
            <p:ph type="sldNum" sz="quarter" idx="4294967295"/>
          </p:nvPr>
        </p:nvSpPr>
        <p:spPr>
          <a:xfrm>
            <a:off x="7086600" y="6400800"/>
            <a:ext cx="1905000" cy="457200"/>
          </a:xfrm>
          <a:prstGeom prst="rect">
            <a:avLst/>
          </a:prstGeom>
        </p:spPr>
        <p:txBody>
          <a:bodyPr/>
          <a:lstStyle/>
          <a:p>
            <a:pPr>
              <a:defRPr/>
            </a:pPr>
            <a:fld id="{A51550E6-1DFF-B84C-BFE3-E4371400DA8D}" type="slidenum">
              <a:rPr lang="en-US" smtClean="0"/>
              <a:pPr>
                <a:defRPr/>
              </a:pPr>
              <a:t>23</a:t>
            </a:fld>
            <a:endParaRPr lang="en-US"/>
          </a:p>
        </p:txBody>
      </p:sp>
    </p:spTree>
    <p:extLst>
      <p:ext uri="{BB962C8B-B14F-4D97-AF65-F5344CB8AC3E}">
        <p14:creationId xmlns:p14="http://schemas.microsoft.com/office/powerpoint/2010/main" val="37206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graphicFrame>
        <p:nvGraphicFramePr>
          <p:cNvPr id="1110" name="Shape 1110"/>
          <p:cNvGraphicFramePr/>
          <p:nvPr/>
        </p:nvGraphicFramePr>
        <p:xfrm>
          <a:off x="952500" y="2266950"/>
          <a:ext cx="2423500" cy="242350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gridCol w="605875">
                  <a:extLst>
                    <a:ext uri="{9D8B030D-6E8A-4147-A177-3AD203B41FA5}">
                      <a16:colId xmlns:a16="http://schemas.microsoft.com/office/drawing/2014/main" val="20002"/>
                    </a:ext>
                  </a:extLst>
                </a:gridCol>
                <a:gridCol w="605875">
                  <a:extLst>
                    <a:ext uri="{9D8B030D-6E8A-4147-A177-3AD203B41FA5}">
                      <a16:colId xmlns:a16="http://schemas.microsoft.com/office/drawing/2014/main" val="20003"/>
                    </a:ext>
                  </a:extLst>
                </a:gridCol>
              </a:tblGrid>
              <a:tr h="605875">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2</a:t>
                      </a:r>
                    </a:p>
                  </a:txBody>
                  <a:tcPr marL="91425" marR="91425" marT="91425" marB="91425">
                    <a:solidFill>
                      <a:srgbClr val="D9EAD3"/>
                    </a:solidFill>
                  </a:tcPr>
                </a:tc>
                <a:tc>
                  <a:txBody>
                    <a:bodyPr/>
                    <a:lstStyle/>
                    <a:p>
                      <a:pPr lvl="0" algn="ctr" rtl="0">
                        <a:spcBef>
                          <a:spcPts val="0"/>
                        </a:spcBef>
                        <a:buNone/>
                      </a:pPr>
                      <a:r>
                        <a:rPr lang="en" sz="2400"/>
                        <a:t>4</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5</a:t>
                      </a:r>
                    </a:p>
                  </a:txBody>
                  <a:tcPr marL="91425" marR="91425" marT="91425" marB="91425">
                    <a:solidFill>
                      <a:srgbClr val="F4CCCC"/>
                    </a:solidFill>
                  </a:tcPr>
                </a:tc>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7</a:t>
                      </a:r>
                    </a:p>
                  </a:txBody>
                  <a:tcPr marL="91425" marR="91425" marT="91425" marB="91425">
                    <a:solidFill>
                      <a:srgbClr val="D9EAD3"/>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1"/>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1</a:t>
                      </a:r>
                    </a:p>
                  </a:txBody>
                  <a:tcPr marL="91425" marR="91425" marT="91425" marB="91425">
                    <a:solidFill>
                      <a:srgbClr val="C9DAF8"/>
                    </a:solidFill>
                  </a:tcPr>
                </a:tc>
                <a:tc>
                  <a:txBody>
                    <a:bodyPr/>
                    <a:lstStyle/>
                    <a:p>
                      <a:pPr lvl="0" algn="ctr" rtl="0">
                        <a:spcBef>
                          <a:spcPts val="0"/>
                        </a:spcBef>
                        <a:buNone/>
                      </a:pPr>
                      <a:r>
                        <a:rPr lang="en" sz="2400"/>
                        <a:t>0</a:t>
                      </a:r>
                    </a:p>
                  </a:txBody>
                  <a:tcPr marL="91425" marR="91425" marT="91425" marB="91425">
                    <a:solidFill>
                      <a:srgbClr val="C9DAF8"/>
                    </a:solidFill>
                  </a:tcPr>
                </a:tc>
                <a:extLst>
                  <a:ext uri="{0D108BD9-81ED-4DB2-BD59-A6C34878D82A}">
                    <a16:rowId xmlns:a16="http://schemas.microsoft.com/office/drawing/2014/main" val="10002"/>
                  </a:ext>
                </a:extLst>
              </a:tr>
              <a:tr h="605875">
                <a:tc>
                  <a:txBody>
                    <a:bodyPr/>
                    <a:lstStyle/>
                    <a:p>
                      <a:pPr lvl="0" algn="ctr" rtl="0">
                        <a:spcBef>
                          <a:spcPts val="0"/>
                        </a:spcBef>
                        <a:buNone/>
                      </a:pPr>
                      <a:r>
                        <a:rPr lang="en" sz="2400"/>
                        <a:t>1</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3</a:t>
                      </a:r>
                    </a:p>
                  </a:txBody>
                  <a:tcPr marL="91425" marR="91425" marT="91425" marB="91425">
                    <a:solidFill>
                      <a:srgbClr val="C9DAF8"/>
                    </a:solidFill>
                  </a:tcPr>
                </a:tc>
                <a:tc>
                  <a:txBody>
                    <a:bodyPr/>
                    <a:lstStyle/>
                    <a:p>
                      <a:pPr lvl="0" algn="ctr" rtl="0">
                        <a:spcBef>
                          <a:spcPts val="0"/>
                        </a:spcBef>
                        <a:buNone/>
                      </a:pPr>
                      <a:r>
                        <a:rPr lang="en" sz="2400"/>
                        <a:t>4</a:t>
                      </a:r>
                    </a:p>
                  </a:txBody>
                  <a:tcPr marL="91425" marR="91425" marT="91425" marB="91425">
                    <a:solidFill>
                      <a:srgbClr val="C9DAF8"/>
                    </a:solidFill>
                  </a:tcPr>
                </a:tc>
                <a:extLst>
                  <a:ext uri="{0D108BD9-81ED-4DB2-BD59-A6C34878D82A}">
                    <a16:rowId xmlns:a16="http://schemas.microsoft.com/office/drawing/2014/main" val="10003"/>
                  </a:ext>
                </a:extLst>
              </a:tr>
            </a:tbl>
          </a:graphicData>
        </a:graphic>
      </p:graphicFrame>
      <p:sp>
        <p:nvSpPr>
          <p:cNvPr id="1111" name="Shape 1111"/>
          <p:cNvSpPr txBox="1"/>
          <p:nvPr/>
        </p:nvSpPr>
        <p:spPr>
          <a:xfrm>
            <a:off x="931850" y="1757375"/>
            <a:ext cx="2617200" cy="56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Single depth slice</a:t>
            </a:r>
          </a:p>
        </p:txBody>
      </p:sp>
      <p:cxnSp>
        <p:nvCxnSpPr>
          <p:cNvPr id="1112" name="Shape 1112"/>
          <p:cNvCxnSpPr/>
          <p:nvPr/>
        </p:nvCxnSpPr>
        <p:spPr>
          <a:xfrm rot="10800000">
            <a:off x="642925" y="2296700"/>
            <a:ext cx="0" cy="2364000"/>
          </a:xfrm>
          <a:prstGeom prst="straightConnector1">
            <a:avLst/>
          </a:prstGeom>
          <a:noFill/>
          <a:ln w="19050" cap="flat" cmpd="sng">
            <a:solidFill>
              <a:srgbClr val="000000"/>
            </a:solidFill>
            <a:prstDash val="solid"/>
            <a:round/>
            <a:headEnd type="triangle" w="lg" len="lg"/>
            <a:tailEnd type="none" w="lg" len="lg"/>
          </a:ln>
        </p:spPr>
      </p:cxnSp>
      <p:sp>
        <p:nvSpPr>
          <p:cNvPr id="1113" name="Shape 1113"/>
          <p:cNvSpPr txBox="1"/>
          <p:nvPr/>
        </p:nvSpPr>
        <p:spPr>
          <a:xfrm>
            <a:off x="76200" y="2421075"/>
            <a:ext cx="926000" cy="46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000" kern="0">
                <a:solidFill>
                  <a:srgbClr val="000000"/>
                </a:solidFill>
                <a:latin typeface="Arial"/>
                <a:ea typeface="Arial"/>
                <a:cs typeface="Arial"/>
                <a:sym typeface="Arial"/>
              </a:rPr>
              <a:t>dim 1</a:t>
            </a:r>
            <a:endParaRPr lang="en" sz="2000" kern="0" dirty="0">
              <a:solidFill>
                <a:srgbClr val="000000"/>
              </a:solidFill>
              <a:latin typeface="Arial"/>
              <a:ea typeface="Arial"/>
              <a:cs typeface="Arial"/>
              <a:sym typeface="Arial"/>
            </a:endParaRPr>
          </a:p>
        </p:txBody>
      </p:sp>
      <p:cxnSp>
        <p:nvCxnSpPr>
          <p:cNvPr id="1114" name="Shape 1114"/>
          <p:cNvCxnSpPr/>
          <p:nvPr/>
        </p:nvCxnSpPr>
        <p:spPr>
          <a:xfrm>
            <a:off x="926000" y="5007925"/>
            <a:ext cx="2476500" cy="0"/>
          </a:xfrm>
          <a:prstGeom prst="straightConnector1">
            <a:avLst/>
          </a:prstGeom>
          <a:noFill/>
          <a:ln w="19050" cap="flat" cmpd="sng">
            <a:solidFill>
              <a:srgbClr val="000000"/>
            </a:solidFill>
            <a:prstDash val="solid"/>
            <a:round/>
            <a:headEnd type="none" w="lg" len="lg"/>
            <a:tailEnd type="triangle" w="lg" len="lg"/>
          </a:ln>
        </p:spPr>
      </p:cxnSp>
      <p:sp>
        <p:nvSpPr>
          <p:cNvPr id="1115" name="Shape 1115"/>
          <p:cNvSpPr txBox="1"/>
          <p:nvPr/>
        </p:nvSpPr>
        <p:spPr>
          <a:xfrm>
            <a:off x="2362200" y="4938275"/>
            <a:ext cx="905775" cy="36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000" kern="0" dirty="0">
                <a:solidFill>
                  <a:srgbClr val="000000"/>
                </a:solidFill>
                <a:latin typeface="Arial"/>
                <a:ea typeface="Arial"/>
                <a:cs typeface="Arial"/>
                <a:sym typeface="Arial"/>
              </a:rPr>
              <a:t>dim 2</a:t>
            </a:r>
            <a:endParaRPr lang="en" sz="2000" kern="0" dirty="0">
              <a:solidFill>
                <a:srgbClr val="000000"/>
              </a:solidFill>
              <a:latin typeface="Arial"/>
              <a:ea typeface="Arial"/>
              <a:cs typeface="Arial"/>
              <a:sym typeface="Arial"/>
            </a:endParaRPr>
          </a:p>
        </p:txBody>
      </p:sp>
      <p:cxnSp>
        <p:nvCxnSpPr>
          <p:cNvPr id="1116" name="Shape 1116"/>
          <p:cNvCxnSpPr/>
          <p:nvPr/>
        </p:nvCxnSpPr>
        <p:spPr>
          <a:xfrm>
            <a:off x="3753700" y="3478700"/>
            <a:ext cx="2032800" cy="0"/>
          </a:xfrm>
          <a:prstGeom prst="straightConnector1">
            <a:avLst/>
          </a:prstGeom>
          <a:noFill/>
          <a:ln w="19050" cap="flat" cmpd="sng">
            <a:solidFill>
              <a:srgbClr val="000000"/>
            </a:solidFill>
            <a:prstDash val="solid"/>
            <a:round/>
            <a:headEnd type="none" w="lg" len="lg"/>
            <a:tailEnd type="triangle" w="lg" len="lg"/>
          </a:ln>
        </p:spPr>
      </p:cxnSp>
      <p:sp>
        <p:nvSpPr>
          <p:cNvPr id="1117" name="Shape 1117"/>
          <p:cNvSpPr txBox="1"/>
          <p:nvPr/>
        </p:nvSpPr>
        <p:spPr>
          <a:xfrm>
            <a:off x="3661275" y="2645775"/>
            <a:ext cx="2675700" cy="72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max pool with 2x2 filters and stride 2</a:t>
            </a:r>
          </a:p>
        </p:txBody>
      </p:sp>
      <p:graphicFrame>
        <p:nvGraphicFramePr>
          <p:cNvPr id="1118" name="Shape 1118"/>
          <p:cNvGraphicFramePr/>
          <p:nvPr/>
        </p:nvGraphicFramePr>
        <p:xfrm>
          <a:off x="6622250" y="2833875"/>
          <a:ext cx="1211750" cy="121175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tblGrid>
              <a:tr h="605875">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4</a:t>
                      </a:r>
                    </a:p>
                  </a:txBody>
                  <a:tcPr marL="91425" marR="91425" marT="91425" marB="91425">
                    <a:solidFill>
                      <a:srgbClr val="C9DAF8"/>
                    </a:solidFill>
                  </a:tcPr>
                </a:tc>
                <a:extLst>
                  <a:ext uri="{0D108BD9-81ED-4DB2-BD59-A6C34878D82A}">
                    <a16:rowId xmlns:a16="http://schemas.microsoft.com/office/drawing/2014/main" val="10001"/>
                  </a:ext>
                </a:extLst>
              </a:tr>
            </a:tbl>
          </a:graphicData>
        </a:graphic>
      </p:graphicFrame>
      <p:sp>
        <p:nvSpPr>
          <p:cNvPr id="1119" name="Shape 1119"/>
          <p:cNvSpPr txBox="1"/>
          <p:nvPr/>
        </p:nvSpPr>
        <p:spPr>
          <a:xfrm>
            <a:off x="2918925" y="904725"/>
            <a:ext cx="4266900" cy="662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MAX POOLING</a:t>
            </a:r>
          </a:p>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68235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8" name="Shape 1138"/>
          <p:cNvSpPr txBox="1"/>
          <p:nvPr/>
        </p:nvSpPr>
        <p:spPr>
          <a:xfrm>
            <a:off x="238075" y="963550"/>
            <a:ext cx="8810700" cy="124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Fully Connected Layer (FC layer)</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Contains neurons that connect to the entire input volume, as in ordinary Neural Networks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1139" name="Shape 1139"/>
          <p:cNvPicPr preferRelativeResize="0"/>
          <p:nvPr/>
        </p:nvPicPr>
        <p:blipFill>
          <a:blip r:embed="rId3">
            <a:alphaModFix/>
          </a:blip>
          <a:stretch>
            <a:fillRect/>
          </a:stretch>
        </p:blipFill>
        <p:spPr>
          <a:xfrm>
            <a:off x="1294351" y="2298501"/>
            <a:ext cx="6164923" cy="2952299"/>
          </a:xfrm>
          <a:prstGeom prst="rect">
            <a:avLst/>
          </a:prstGeom>
          <a:noFill/>
          <a:ln>
            <a:noFill/>
          </a:ln>
        </p:spPr>
      </p:pic>
      <p:pic>
        <p:nvPicPr>
          <p:cNvPr id="1140" name="Shape 1140" descr="mazda3.JPG"/>
          <p:cNvPicPr preferRelativeResize="0"/>
          <p:nvPr/>
        </p:nvPicPr>
        <p:blipFill rotWithShape="1">
          <a:blip r:embed="rId4">
            <a:alphaModFix/>
          </a:blip>
          <a:srcRect l="13812" r="4065"/>
          <a:stretch/>
        </p:blipFill>
        <p:spPr>
          <a:xfrm>
            <a:off x="1345750" y="3542650"/>
            <a:ext cx="1470529" cy="1342972"/>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227250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4294967295"/>
          </p:nvPr>
        </p:nvSpPr>
        <p:spPr>
          <a:xfrm>
            <a:off x="7086600" y="6400800"/>
            <a:ext cx="1905000" cy="457200"/>
          </a:xfrm>
          <a:prstGeom prst="rect">
            <a:avLst/>
          </a:prstGeom>
        </p:spPr>
        <p:txBody>
          <a:bodyPr/>
          <a:lstStyle/>
          <a:p>
            <a:fld id="{E43E7D0D-8759-C044-A8DC-5462D26E452B}" type="slidenum">
              <a:rPr lang="en-US">
                <a:solidFill>
                  <a:prstClr val="white">
                    <a:lumMod val="50000"/>
                  </a:prstClr>
                </a:solidFill>
              </a:rPr>
              <a:pPr/>
              <a:t>26</a:t>
            </a:fld>
            <a:endParaRPr lang="en-US">
              <a:solidFill>
                <a:prstClr val="white">
                  <a:lumMod val="50000"/>
                </a:prstClr>
              </a:solidFill>
            </a:endParaRPr>
          </a:p>
        </p:txBody>
      </p:sp>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 y="1244291"/>
            <a:ext cx="5757120" cy="54192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4038600" y="956261"/>
            <a:ext cx="518400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500" dirty="0">
                <a:latin typeface="FreeSans" charset="0"/>
              </a:rPr>
              <a:t>Example:  200x200 image</a:t>
            </a:r>
          </a:p>
          <a:p>
            <a:pPr algn="l">
              <a:spcBef>
                <a:spcPts val="0"/>
              </a:spcBef>
            </a:pPr>
            <a:r>
              <a:rPr lang="en-US" sz="2500" dirty="0">
                <a:latin typeface="FreeSans" charset="0"/>
              </a:rPr>
              <a:t>                  40K hidden units</a:t>
            </a:r>
          </a:p>
          <a:p>
            <a:pPr algn="l">
              <a:spcBef>
                <a:spcPts val="0"/>
              </a:spcBef>
            </a:pPr>
            <a:r>
              <a:rPr lang="en-US" sz="2500" dirty="0">
                <a:latin typeface="FreeSans" charset="0"/>
              </a:rPr>
              <a:t>		       </a:t>
            </a:r>
            <a:r>
              <a:rPr lang="en-US" sz="2500" b="1" dirty="0">
                <a:solidFill>
                  <a:srgbClr val="FF0000"/>
                </a:solidFill>
                <a:latin typeface="FreeSans" charset="0"/>
              </a:rPr>
              <a:t>  ~2B parameters</a:t>
            </a:r>
            <a:r>
              <a:rPr lang="en-US" sz="2500" dirty="0">
                <a:latin typeface="FreeSans" charset="0"/>
              </a:rPr>
              <a:t>!!!</a:t>
            </a:r>
          </a:p>
        </p:txBody>
      </p:sp>
      <p:sp>
        <p:nvSpPr>
          <p:cNvPr id="46083" name="AutoShape 3"/>
          <p:cNvSpPr>
            <a:spLocks noChangeArrowheads="1"/>
          </p:cNvSpPr>
          <p:nvPr/>
        </p:nvSpPr>
        <p:spPr bwMode="auto">
          <a:xfrm>
            <a:off x="5436000" y="1866436"/>
            <a:ext cx="414720" cy="414764"/>
          </a:xfrm>
          <a:prstGeom prst="rightArrow">
            <a:avLst>
              <a:gd name="adj1" fmla="val 50000"/>
              <a:gd name="adj2" fmla="val 25000"/>
            </a:avLst>
          </a:prstGeom>
          <a:solidFill>
            <a:srgbClr val="FF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46084" name="Text Box 4"/>
          <p:cNvSpPr txBox="1">
            <a:spLocks noChangeArrowheads="1"/>
          </p:cNvSpPr>
          <p:nvPr/>
        </p:nvSpPr>
        <p:spPr bwMode="auto">
          <a:xfrm>
            <a:off x="2607841" y="5546023"/>
            <a:ext cx="630864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 Spatial correlation is local</a:t>
            </a:r>
          </a:p>
          <a:p>
            <a:pPr algn="l">
              <a:spcBef>
                <a:spcPts val="0"/>
              </a:spcBef>
            </a:pPr>
            <a:r>
              <a:rPr lang="en-US" sz="2200" dirty="0">
                <a:latin typeface="FreeSans" charset="0"/>
              </a:rPr>
              <a:t>- Waste of resources + we have not enough          training samples anyway..</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Fully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2403540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2" name="Shape 1072"/>
          <p:cNvSpPr txBox="1"/>
          <p:nvPr/>
        </p:nvSpPr>
        <p:spPr>
          <a:xfrm>
            <a:off x="1400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1073" name="Shape 1073"/>
          <p:cNvSpPr txBox="1"/>
          <p:nvPr/>
        </p:nvSpPr>
        <p:spPr>
          <a:xfrm>
            <a:off x="1004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1074" name="Shape 1074"/>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dirty="0">
                <a:solidFill>
                  <a:srgbClr val="000000"/>
                </a:solidFill>
                <a:latin typeface="Arial"/>
                <a:ea typeface="Arial"/>
                <a:cs typeface="Arial"/>
                <a:sym typeface="Arial"/>
              </a:rPr>
              <a:t>Fully Connected Layer</a:t>
            </a:r>
          </a:p>
        </p:txBody>
      </p:sp>
      <p:sp>
        <p:nvSpPr>
          <p:cNvPr id="1075" name="Shape 1075"/>
          <p:cNvSpPr txBox="1"/>
          <p:nvPr/>
        </p:nvSpPr>
        <p:spPr>
          <a:xfrm>
            <a:off x="751225" y="1701275"/>
            <a:ext cx="78297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stretch to 3072 x 1 </a:t>
            </a:r>
          </a:p>
        </p:txBody>
      </p:sp>
      <p:sp>
        <p:nvSpPr>
          <p:cNvPr id="1076" name="Shape 1076"/>
          <p:cNvSpPr txBox="1"/>
          <p:nvPr/>
        </p:nvSpPr>
        <p:spPr>
          <a:xfrm>
            <a:off x="3450588" y="3257625"/>
            <a:ext cx="2507400" cy="352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10 x 3072 </a:t>
            </a:r>
          </a:p>
          <a:p>
            <a:pPr eaLnBrk="1" fontAlgn="auto" hangingPunct="1">
              <a:spcBef>
                <a:spcPts val="0"/>
              </a:spcBef>
              <a:spcAft>
                <a:spcPts val="0"/>
              </a:spcAft>
            </a:pPr>
            <a:r>
              <a:rPr lang="en" sz="1800" kern="0">
                <a:solidFill>
                  <a:srgbClr val="000000"/>
                </a:solidFill>
                <a:latin typeface="Arial"/>
                <a:ea typeface="Arial"/>
                <a:cs typeface="Arial"/>
                <a:sym typeface="Arial"/>
              </a:rPr>
              <a:t>weights</a:t>
            </a:r>
          </a:p>
        </p:txBody>
      </p:sp>
      <p:sp>
        <p:nvSpPr>
          <p:cNvPr id="1077" name="Shape 1077"/>
          <p:cNvSpPr txBox="1"/>
          <p:nvPr/>
        </p:nvSpPr>
        <p:spPr>
          <a:xfrm>
            <a:off x="6655800"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a:t>
            </a:r>
          </a:p>
        </p:txBody>
      </p:sp>
      <p:sp>
        <p:nvSpPr>
          <p:cNvPr id="1078" name="Shape 1078"/>
          <p:cNvSpPr/>
          <p:nvPr/>
        </p:nvSpPr>
        <p:spPr>
          <a:xfrm>
            <a:off x="6450450" y="3140175"/>
            <a:ext cx="1752300" cy="282300"/>
          </a:xfrm>
          <a:prstGeom prst="cube">
            <a:avLst>
              <a:gd name="adj" fmla="val 25000"/>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79" name="Shape 1079"/>
          <p:cNvSpPr/>
          <p:nvPr/>
        </p:nvSpPr>
        <p:spPr>
          <a:xfrm>
            <a:off x="6526675" y="3233250"/>
            <a:ext cx="150300" cy="1527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80" name="Shape 1080"/>
          <p:cNvSpPr/>
          <p:nvPr/>
        </p:nvSpPr>
        <p:spPr>
          <a:xfrm>
            <a:off x="388924" y="3140175"/>
            <a:ext cx="2784300" cy="282300"/>
          </a:xfrm>
          <a:prstGeom prst="cube">
            <a:avLst>
              <a:gd name="adj" fmla="val 25000"/>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81" name="Shape 1081"/>
          <p:cNvPicPr preferRelativeResize="0"/>
          <p:nvPr/>
        </p:nvPicPr>
        <p:blipFill>
          <a:blip r:embed="rId3">
            <a:alphaModFix/>
          </a:blip>
          <a:stretch>
            <a:fillRect/>
          </a:stretch>
        </p:blipFill>
        <p:spPr>
          <a:xfrm>
            <a:off x="4429501" y="2924251"/>
            <a:ext cx="542925" cy="257175"/>
          </a:xfrm>
          <a:prstGeom prst="rect">
            <a:avLst/>
          </a:prstGeom>
          <a:noFill/>
          <a:ln>
            <a:noFill/>
          </a:ln>
        </p:spPr>
      </p:pic>
      <p:sp>
        <p:nvSpPr>
          <p:cNvPr id="1082" name="Shape 1082"/>
          <p:cNvSpPr txBox="1"/>
          <p:nvPr/>
        </p:nvSpPr>
        <p:spPr>
          <a:xfrm>
            <a:off x="1388662"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input</a:t>
            </a:r>
          </a:p>
        </p:txBody>
      </p:sp>
      <p:sp>
        <p:nvSpPr>
          <p:cNvPr id="1083" name="Shape 1083"/>
          <p:cNvSpPr txBox="1"/>
          <p:nvPr/>
        </p:nvSpPr>
        <p:spPr>
          <a:xfrm>
            <a:off x="5841575" y="3879550"/>
            <a:ext cx="3021300" cy="76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FF"/>
                </a:solidFill>
                <a:latin typeface="Arial"/>
                <a:ea typeface="Arial"/>
                <a:cs typeface="Arial"/>
                <a:sym typeface="Arial"/>
              </a:rPr>
              <a:t>1 number: </a:t>
            </a:r>
          </a:p>
          <a:p>
            <a:pPr algn="l" eaLnBrk="1" fontAlgn="auto" hangingPunct="1">
              <a:spcBef>
                <a:spcPts val="0"/>
              </a:spcBef>
              <a:spcAft>
                <a:spcPts val="0"/>
              </a:spcAft>
            </a:pPr>
            <a:r>
              <a:rPr lang="en" sz="1400" kern="0">
                <a:solidFill>
                  <a:srgbClr val="0000FF"/>
                </a:solidFill>
                <a:latin typeface="Arial"/>
                <a:ea typeface="Arial"/>
                <a:cs typeface="Arial"/>
                <a:sym typeface="Arial"/>
              </a:rPr>
              <a:t>the result of taking a dot product between a row of W and the input (a 3072-dimensional dot product)</a:t>
            </a:r>
          </a:p>
        </p:txBody>
      </p:sp>
      <p:sp>
        <p:nvSpPr>
          <p:cNvPr id="1084" name="Shape 1084"/>
          <p:cNvSpPr txBox="1"/>
          <p:nvPr/>
        </p:nvSpPr>
        <p:spPr>
          <a:xfrm>
            <a:off x="60981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1085" name="Shape 1085"/>
          <p:cNvSpPr txBox="1"/>
          <p:nvPr/>
        </p:nvSpPr>
        <p:spPr>
          <a:xfrm>
            <a:off x="7115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cxnSp>
        <p:nvCxnSpPr>
          <p:cNvPr id="1086" name="Shape 1086"/>
          <p:cNvCxnSpPr/>
          <p:nvPr/>
        </p:nvCxnSpPr>
        <p:spPr>
          <a:xfrm rot="10800000" flipH="1">
            <a:off x="6174025" y="3467650"/>
            <a:ext cx="349800" cy="452700"/>
          </a:xfrm>
          <a:prstGeom prst="straightConnector1">
            <a:avLst/>
          </a:prstGeom>
          <a:noFill/>
          <a:ln w="28575" cap="flat" cmpd="sng">
            <a:solidFill>
              <a:schemeClr val="dk2"/>
            </a:solidFill>
            <a:prstDash val="solid"/>
            <a:round/>
            <a:headEnd type="none" w="lg" len="lg"/>
            <a:tailEnd type="triangle" w="lg" len="lg"/>
          </a:ln>
        </p:spPr>
      </p:cxnSp>
      <p:cxnSp>
        <p:nvCxnSpPr>
          <p:cNvPr id="1087" name="Shape 1087"/>
          <p:cNvCxnSpPr/>
          <p:nvPr/>
        </p:nvCxnSpPr>
        <p:spPr>
          <a:xfrm>
            <a:off x="3346387" y="3281325"/>
            <a:ext cx="607800" cy="12000"/>
          </a:xfrm>
          <a:prstGeom prst="straightConnector1">
            <a:avLst/>
          </a:prstGeom>
          <a:noFill/>
          <a:ln w="28575" cap="flat" cmpd="sng">
            <a:solidFill>
              <a:schemeClr val="dk2"/>
            </a:solidFill>
            <a:prstDash val="solid"/>
            <a:round/>
            <a:headEnd type="none" w="lg" len="lg"/>
            <a:tailEnd type="triangle" w="lg" len="lg"/>
          </a:ln>
        </p:spPr>
      </p:cxnSp>
      <p:cxnSp>
        <p:nvCxnSpPr>
          <p:cNvPr id="1088" name="Shape 1088"/>
          <p:cNvCxnSpPr/>
          <p:nvPr/>
        </p:nvCxnSpPr>
        <p:spPr>
          <a:xfrm>
            <a:off x="5394500" y="3272650"/>
            <a:ext cx="614400" cy="8700"/>
          </a:xfrm>
          <a:prstGeom prst="straightConnector1">
            <a:avLst/>
          </a:prstGeom>
          <a:noFill/>
          <a:ln w="28575" cap="flat" cmpd="sng">
            <a:solidFill>
              <a:schemeClr val="dk2"/>
            </a:solidFill>
            <a:prstDash val="solid"/>
            <a:round/>
            <a:headEnd type="none" w="lg" len="lg"/>
            <a:tailEnd type="triangle" w="lg" len="lg"/>
          </a:ln>
        </p:spPr>
      </p:cxnSp>
      <p:sp>
        <p:nvSpPr>
          <p:cNvPr id="1089" name="Shape 1089"/>
          <p:cNvSpPr txBox="1"/>
          <p:nvPr/>
        </p:nvSpPr>
        <p:spPr>
          <a:xfrm>
            <a:off x="6503300" y="1263575"/>
            <a:ext cx="2484600" cy="912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Each neuron looks at the full input volume </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25674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45770BD-063A-5B4A-A85E-450AAF30FF53}"/>
              </a:ext>
            </a:extLst>
          </p:cNvPr>
          <p:cNvSpPr>
            <a:spLocks noGrp="1"/>
          </p:cNvSpPr>
          <p:nvPr>
            <p:ph type="ctrTitle"/>
          </p:nvPr>
        </p:nvSpPr>
        <p:spPr/>
        <p:txBody>
          <a:bodyPr/>
          <a:lstStyle/>
          <a:p>
            <a:r>
              <a:rPr lang="en-US" dirty="0"/>
              <a:t>CNNs for Image Processing</a:t>
            </a:r>
          </a:p>
        </p:txBody>
      </p:sp>
      <p:sp>
        <p:nvSpPr>
          <p:cNvPr id="11" name="Subtitle 10">
            <a:extLst>
              <a:ext uri="{FF2B5EF4-FFF2-40B4-BE49-F238E27FC236}">
                <a16:creationId xmlns:a16="http://schemas.microsoft.com/office/drawing/2014/main" id="{BEDC81E3-FC66-1C47-9D0B-2BE4DE2210D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2899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04800" y="4572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Colorization</a:t>
            </a:r>
            <a:endParaRPr/>
          </a:p>
        </p:txBody>
      </p:sp>
      <p:sp>
        <p:nvSpPr>
          <p:cNvPr id="61" name="Google Shape;61;p14"/>
          <p:cNvSpPr txBox="1">
            <a:spLocks noGrp="1"/>
          </p:cNvSpPr>
          <p:nvPr>
            <p:ph type="body" idx="1"/>
          </p:nvPr>
        </p:nvSpPr>
        <p:spPr>
          <a:xfrm>
            <a:off x="304800" y="1164650"/>
            <a:ext cx="36426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Given a grayscale image, colorize the image realistically</a:t>
            </a:r>
            <a:endParaRPr sz="1800" dirty="0"/>
          </a:p>
          <a:p>
            <a:r>
              <a:rPr lang="en" sz="1800" dirty="0"/>
              <a:t>Zhang et al. pose colorization as classification task and use class-rebalancing to improve results</a:t>
            </a:r>
            <a:endParaRPr sz="1800" dirty="0"/>
          </a:p>
          <a:p>
            <a:r>
              <a:rPr lang="en" sz="1800" dirty="0"/>
              <a:t>Demonstrate higher rates of fooling humans using “colorization Turing test”</a:t>
            </a:r>
            <a:endParaRPr sz="1800" dirty="0"/>
          </a:p>
        </p:txBody>
      </p:sp>
      <p:sp>
        <p:nvSpPr>
          <p:cNvPr id="62" name="Google Shape;62;p14"/>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Colorful Image Colorization</a:t>
            </a:r>
            <a:r>
              <a:rPr lang="en"/>
              <a:t>. Richard Zhang, Phillip Isola, Alexei A. Efros. ECCV 2016.</a:t>
            </a:r>
            <a:endParaRPr/>
          </a:p>
        </p:txBody>
      </p:sp>
      <p:pic>
        <p:nvPicPr>
          <p:cNvPr id="63" name="Google Shape;63;p14"/>
          <p:cNvPicPr preferRelativeResize="0"/>
          <p:nvPr/>
        </p:nvPicPr>
        <p:blipFill>
          <a:blip r:embed="rId3">
            <a:alphaModFix/>
          </a:blip>
          <a:stretch>
            <a:fillRect/>
          </a:stretch>
        </p:blipFill>
        <p:spPr>
          <a:xfrm>
            <a:off x="3954300" y="3620326"/>
            <a:ext cx="4878000" cy="1805805"/>
          </a:xfrm>
          <a:prstGeom prst="rect">
            <a:avLst/>
          </a:prstGeom>
          <a:noFill/>
          <a:ln>
            <a:noFill/>
          </a:ln>
        </p:spPr>
      </p:pic>
      <p:pic>
        <p:nvPicPr>
          <p:cNvPr id="64" name="Google Shape;64;p14"/>
          <p:cNvPicPr preferRelativeResize="0"/>
          <p:nvPr/>
        </p:nvPicPr>
        <p:blipFill>
          <a:blip r:embed="rId4">
            <a:alphaModFix/>
          </a:blip>
          <a:stretch>
            <a:fillRect/>
          </a:stretch>
        </p:blipFill>
        <p:spPr>
          <a:xfrm>
            <a:off x="3954300" y="1744175"/>
            <a:ext cx="4878000" cy="1876150"/>
          </a:xfrm>
          <a:prstGeom prst="rect">
            <a:avLst/>
          </a:prstGeom>
          <a:noFill/>
          <a:ln>
            <a:noFill/>
          </a:ln>
        </p:spPr>
      </p:pic>
    </p:spTree>
    <p:extLst>
      <p:ext uri="{BB962C8B-B14F-4D97-AF65-F5344CB8AC3E}">
        <p14:creationId xmlns:p14="http://schemas.microsoft.com/office/powerpoint/2010/main" val="28073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pPr marL="457200" lvl="1" indent="0">
              <a:buNone/>
            </a:pPr>
            <a:r>
              <a:rPr lang="en-US" dirty="0"/>
              <a:t>a</a:t>
            </a:r>
          </a:p>
        </p:txBody>
      </p:sp>
      <p:sp>
        <p:nvSpPr>
          <p:cNvPr id="5" name="Slide Number Placeholder 4"/>
          <p:cNvSpPr>
            <a:spLocks noGrp="1"/>
          </p:cNvSpPr>
          <p:nvPr>
            <p:ph type="sldNum" sz="quarter" idx="4294967295"/>
          </p:nvPr>
        </p:nvSpPr>
        <p:spPr>
          <a:xfrm>
            <a:off x="7086600" y="6400800"/>
            <a:ext cx="1905000" cy="457200"/>
          </a:xfrm>
          <a:prstGeom prst="rect">
            <a:avLst/>
          </a:prstGeom>
        </p:spPr>
        <p:txBody>
          <a:bodyPr/>
          <a:lstStyle/>
          <a:p>
            <a:pPr>
              <a:defRPr/>
            </a:pPr>
            <a:fld id="{7134A590-6033-DE48-865B-A0558AEFCBD1}" type="slidenum">
              <a:rPr lang="en-US" smtClean="0"/>
              <a:pPr>
                <a:defRPr/>
              </a:pPr>
              <a:t>3</a:t>
            </a:fld>
            <a:endParaRPr lang="en-US"/>
          </a:p>
        </p:txBody>
      </p:sp>
      <p:pic>
        <p:nvPicPr>
          <p:cNvPr id="6" name="Picture 5" descr="fig16.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3" y="3657600"/>
            <a:ext cx="9042569" cy="2514600"/>
          </a:xfrm>
          <a:prstGeom prst="rect">
            <a:avLst/>
          </a:prstGeom>
        </p:spPr>
      </p:pic>
      <p:sp>
        <p:nvSpPr>
          <p:cNvPr id="7" name="Slide Number Placeholder 4"/>
          <p:cNvSpPr txBox="1">
            <a:spLocks/>
          </p:cNvSpPr>
          <p:nvPr/>
        </p:nvSpPr>
        <p:spPr bwMode="auto">
          <a:xfrm>
            <a:off x="2743200" y="6400800"/>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Image Credit: </a:t>
            </a:r>
            <a:r>
              <a:rPr lang="en-US" dirty="0" err="1"/>
              <a:t>Yann</a:t>
            </a:r>
            <a:r>
              <a:rPr lang="en-US" dirty="0"/>
              <a:t> </a:t>
            </a:r>
            <a:r>
              <a:rPr lang="en-US" dirty="0" err="1"/>
              <a:t>LeCun</a:t>
            </a:r>
            <a:r>
              <a:rPr lang="en-US" dirty="0"/>
              <a:t>, Kevin Murphy</a:t>
            </a:r>
          </a:p>
        </p:txBody>
      </p:sp>
      <p:pic>
        <p:nvPicPr>
          <p:cNvPr id="9" name="Picture 8"/>
          <p:cNvPicPr>
            <a:picLocks noChangeAspect="1"/>
          </p:cNvPicPr>
          <p:nvPr/>
        </p:nvPicPr>
        <p:blipFill>
          <a:blip r:embed="rId3"/>
          <a:stretch>
            <a:fillRect/>
          </a:stretch>
        </p:blipFill>
        <p:spPr>
          <a:xfrm>
            <a:off x="0" y="1063157"/>
            <a:ext cx="9144000" cy="2137243"/>
          </a:xfrm>
          <a:prstGeom prst="rect">
            <a:avLst/>
          </a:prstGeom>
        </p:spPr>
      </p:pic>
    </p:spTree>
    <p:extLst>
      <p:ext uri="{BB962C8B-B14F-4D97-AF65-F5344CB8AC3E}">
        <p14:creationId xmlns:p14="http://schemas.microsoft.com/office/powerpoint/2010/main" val="3146384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500063"/>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Colorization</a:t>
            </a:r>
            <a:endParaRPr dirty="0"/>
          </a:p>
        </p:txBody>
      </p:sp>
      <p:sp>
        <p:nvSpPr>
          <p:cNvPr id="70" name="Google Shape;70;p15"/>
          <p:cNvSpPr txBox="1">
            <a:spLocks noGrp="1"/>
          </p:cNvSpPr>
          <p:nvPr>
            <p:ph type="body" idx="1"/>
          </p:nvPr>
        </p:nvSpPr>
        <p:spPr>
          <a:xfrm>
            <a:off x="311700" y="1219199"/>
            <a:ext cx="8520600" cy="3525563"/>
          </a:xfrm>
          <a:prstGeom prst="rect">
            <a:avLst/>
          </a:prstGeom>
        </p:spPr>
        <p:txBody>
          <a:bodyPr spcFirstLastPara="1" vert="horz" wrap="square" lIns="91425" tIns="91425" rIns="91425" bIns="91425" numCol="1" anchor="t" anchorCtr="0" compatLnSpc="1">
            <a:prstTxWarp prst="textNoShape">
              <a:avLst/>
            </a:prstTxWarp>
            <a:noAutofit/>
          </a:bodyPr>
          <a:lstStyle/>
          <a:p>
            <a:r>
              <a:rPr lang="en" sz="2000" dirty="0"/>
              <a:t>Training data: decompose any RGB image into L*a*b color space</a:t>
            </a:r>
            <a:endParaRPr sz="2000" dirty="0"/>
          </a:p>
          <a:p>
            <a:pPr lvl="1">
              <a:spcBef>
                <a:spcPts val="0"/>
              </a:spcBef>
            </a:pPr>
            <a:r>
              <a:rPr lang="en" sz="1800" i="1" dirty="0"/>
              <a:t>L</a:t>
            </a:r>
            <a:r>
              <a:rPr lang="en" sz="1800" dirty="0"/>
              <a:t>: grayscale input (lightness channel)</a:t>
            </a:r>
            <a:endParaRPr sz="1800" dirty="0"/>
          </a:p>
          <a:p>
            <a:pPr lvl="1">
              <a:spcBef>
                <a:spcPts val="0"/>
              </a:spcBef>
            </a:pPr>
            <a:r>
              <a:rPr lang="en" sz="1800" i="1" dirty="0"/>
              <a:t>ab</a:t>
            </a:r>
            <a:r>
              <a:rPr lang="en" sz="1800" dirty="0"/>
              <a:t>: color channels</a:t>
            </a:r>
            <a:endParaRPr sz="1800" dirty="0"/>
          </a:p>
          <a:p>
            <a:r>
              <a:rPr lang="en" sz="2000" dirty="0"/>
              <a:t>Train CNN with </a:t>
            </a:r>
            <a:r>
              <a:rPr lang="en" sz="2000" b="1" i="1" dirty="0"/>
              <a:t>one million color images</a:t>
            </a:r>
            <a:r>
              <a:rPr lang="en" sz="2000" dirty="0"/>
              <a:t> and a new objective function to incorporate more diverse colors. Many possible correct colorizations!</a:t>
            </a:r>
            <a:endParaRPr sz="2000" dirty="0"/>
          </a:p>
          <a:p>
            <a:pPr marL="0" indent="0">
              <a:spcBef>
                <a:spcPts val="1600"/>
              </a:spcBef>
              <a:spcAft>
                <a:spcPts val="1600"/>
              </a:spcAft>
              <a:buNone/>
            </a:pPr>
            <a:endParaRPr sz="2000" dirty="0"/>
          </a:p>
        </p:txBody>
      </p:sp>
      <p:pic>
        <p:nvPicPr>
          <p:cNvPr id="71" name="Google Shape;71;p15"/>
          <p:cNvPicPr preferRelativeResize="0"/>
          <p:nvPr/>
        </p:nvPicPr>
        <p:blipFill>
          <a:blip r:embed="rId3">
            <a:alphaModFix/>
          </a:blip>
          <a:stretch>
            <a:fillRect/>
          </a:stretch>
        </p:blipFill>
        <p:spPr>
          <a:xfrm>
            <a:off x="776476" y="3248575"/>
            <a:ext cx="7591026" cy="2177550"/>
          </a:xfrm>
          <a:prstGeom prst="rect">
            <a:avLst/>
          </a:prstGeom>
          <a:noFill/>
          <a:ln>
            <a:noFill/>
          </a:ln>
        </p:spPr>
      </p:pic>
      <p:sp>
        <p:nvSpPr>
          <p:cNvPr id="72" name="Google Shape;72;p15"/>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Colorful Image Colorization</a:t>
            </a:r>
            <a:r>
              <a:rPr lang="en"/>
              <a:t>. Richard Zhang, Phillip Isola, Alexei A. Efros. ECCV 2016.</a:t>
            </a:r>
            <a:endParaRPr/>
          </a:p>
        </p:txBody>
      </p:sp>
    </p:spTree>
    <p:extLst>
      <p:ext uri="{BB962C8B-B14F-4D97-AF65-F5344CB8AC3E}">
        <p14:creationId xmlns:p14="http://schemas.microsoft.com/office/powerpoint/2010/main" val="2657898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45103" y="5770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How to convert the inferred distribution to an image?</a:t>
            </a:r>
            <a:endParaRPr dirty="0"/>
          </a:p>
        </p:txBody>
      </p:sp>
      <p:sp>
        <p:nvSpPr>
          <p:cNvPr id="101" name="Google Shape;101;p17"/>
          <p:cNvSpPr txBox="1">
            <a:spLocks noGrp="1"/>
          </p:cNvSpPr>
          <p:nvPr>
            <p:ph type="body" idx="1"/>
          </p:nvPr>
        </p:nvSpPr>
        <p:spPr>
          <a:xfrm>
            <a:off x="311700" y="2009725"/>
            <a:ext cx="30477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a:t>313-way classification over discretized ab color bins</a:t>
            </a:r>
            <a:endParaRPr/>
          </a:p>
          <a:p>
            <a:r>
              <a:rPr lang="en"/>
              <a:t>Network will output a distribution </a:t>
            </a:r>
            <a:r>
              <a:rPr lang="en" i="1"/>
              <a:t>z</a:t>
            </a:r>
            <a:r>
              <a:rPr lang="en"/>
              <a:t> over colors at each pixel. Need to convert to a single pixel value</a:t>
            </a:r>
            <a:endParaRPr/>
          </a:p>
          <a:p>
            <a:pPr lvl="1">
              <a:spcBef>
                <a:spcPts val="0"/>
              </a:spcBef>
            </a:pPr>
            <a:r>
              <a:rPr lang="en"/>
              <a:t>Mode: vibrant but sometimes spatially inconsistent (e.g., the red splotches on the bus)</a:t>
            </a:r>
            <a:endParaRPr/>
          </a:p>
          <a:p>
            <a:pPr lvl="1">
              <a:spcBef>
                <a:spcPts val="0"/>
              </a:spcBef>
            </a:pPr>
            <a:r>
              <a:rPr lang="en"/>
              <a:t>Mean: produces spatially consistent but desaturated results, exhibiting an unnatural sepia tone</a:t>
            </a:r>
            <a:endParaRPr/>
          </a:p>
        </p:txBody>
      </p:sp>
      <p:pic>
        <p:nvPicPr>
          <p:cNvPr id="102" name="Google Shape;102;p17"/>
          <p:cNvPicPr preferRelativeResize="0"/>
          <p:nvPr/>
        </p:nvPicPr>
        <p:blipFill>
          <a:blip r:embed="rId3">
            <a:alphaModFix/>
          </a:blip>
          <a:stretch>
            <a:fillRect/>
          </a:stretch>
        </p:blipFill>
        <p:spPr>
          <a:xfrm>
            <a:off x="3274376" y="4831026"/>
            <a:ext cx="5711975" cy="851275"/>
          </a:xfrm>
          <a:prstGeom prst="rect">
            <a:avLst/>
          </a:prstGeom>
          <a:noFill/>
          <a:ln>
            <a:noFill/>
          </a:ln>
        </p:spPr>
      </p:pic>
      <p:grpSp>
        <p:nvGrpSpPr>
          <p:cNvPr id="103" name="Google Shape;103;p17"/>
          <p:cNvGrpSpPr/>
          <p:nvPr/>
        </p:nvGrpSpPr>
        <p:grpSpPr>
          <a:xfrm>
            <a:off x="3359276" y="2224400"/>
            <a:ext cx="5627073" cy="2409200"/>
            <a:chOff x="3359275" y="1291150"/>
            <a:chExt cx="5627073" cy="2409200"/>
          </a:xfrm>
        </p:grpSpPr>
        <p:pic>
          <p:nvPicPr>
            <p:cNvPr id="104" name="Google Shape;104;p17"/>
            <p:cNvPicPr preferRelativeResize="0"/>
            <p:nvPr/>
          </p:nvPicPr>
          <p:blipFill rotWithShape="1">
            <a:blip r:embed="rId4">
              <a:alphaModFix/>
            </a:blip>
            <a:srcRect b="19948"/>
            <a:stretch/>
          </p:blipFill>
          <p:spPr>
            <a:xfrm>
              <a:off x="3359275" y="1291150"/>
              <a:ext cx="5627073" cy="2409200"/>
            </a:xfrm>
            <a:prstGeom prst="rect">
              <a:avLst/>
            </a:prstGeom>
            <a:noFill/>
            <a:ln>
              <a:noFill/>
            </a:ln>
          </p:spPr>
        </p:pic>
        <p:sp>
          <p:nvSpPr>
            <p:cNvPr id="105" name="Google Shape;105;p17"/>
            <p:cNvSpPr/>
            <p:nvPr/>
          </p:nvSpPr>
          <p:spPr>
            <a:xfrm>
              <a:off x="3601825" y="1340825"/>
              <a:ext cx="485100" cy="145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solidFill>
                  <a:srgbClr val="FF0000"/>
                </a:solidFill>
              </a:endParaRPr>
            </a:p>
          </p:txBody>
        </p:sp>
        <p:sp>
          <p:nvSpPr>
            <p:cNvPr id="106" name="Google Shape;106;p17"/>
            <p:cNvSpPr/>
            <p:nvPr/>
          </p:nvSpPr>
          <p:spPr>
            <a:xfrm>
              <a:off x="8277700" y="1340825"/>
              <a:ext cx="485100" cy="145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solidFill>
                  <a:srgbClr val="FF0000"/>
                </a:solidFill>
              </a:endParaRPr>
            </a:p>
          </p:txBody>
        </p:sp>
      </p:grpSp>
    </p:spTree>
    <p:extLst>
      <p:ext uri="{BB962C8B-B14F-4D97-AF65-F5344CB8AC3E}">
        <p14:creationId xmlns:p14="http://schemas.microsoft.com/office/powerpoint/2010/main" val="1387476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C294-92F4-E746-BA62-50F41E6F50C1}"/>
              </a:ext>
            </a:extLst>
          </p:cNvPr>
          <p:cNvSpPr>
            <a:spLocks noGrp="1"/>
          </p:cNvSpPr>
          <p:nvPr>
            <p:ph type="title"/>
          </p:nvPr>
        </p:nvSpPr>
        <p:spPr/>
        <p:txBody>
          <a:bodyPr/>
          <a:lstStyle/>
          <a:p>
            <a:r>
              <a:rPr lang="en-US" dirty="0" err="1"/>
              <a:t>DeOldify</a:t>
            </a:r>
            <a:endParaRPr lang="en-US" dirty="0"/>
          </a:p>
        </p:txBody>
      </p:sp>
      <p:sp>
        <p:nvSpPr>
          <p:cNvPr id="5" name="Slide Number Placeholder 4">
            <a:extLst>
              <a:ext uri="{FF2B5EF4-FFF2-40B4-BE49-F238E27FC236}">
                <a16:creationId xmlns:a16="http://schemas.microsoft.com/office/drawing/2014/main" id="{E2625788-91F2-8B4F-98F6-D87738F76D72}"/>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32</a:t>
            </a:fld>
            <a:endParaRPr lang="en"/>
          </a:p>
        </p:txBody>
      </p:sp>
      <p:pic>
        <p:nvPicPr>
          <p:cNvPr id="6" name="Picture 5">
            <a:extLst>
              <a:ext uri="{FF2B5EF4-FFF2-40B4-BE49-F238E27FC236}">
                <a16:creationId xmlns:a16="http://schemas.microsoft.com/office/drawing/2014/main" id="{2AC0B8EB-AD0D-FD40-9970-3FDAFFFA07EC}"/>
              </a:ext>
            </a:extLst>
          </p:cNvPr>
          <p:cNvPicPr>
            <a:picLocks noChangeAspect="1"/>
          </p:cNvPicPr>
          <p:nvPr/>
        </p:nvPicPr>
        <p:blipFill>
          <a:blip r:embed="rId2"/>
          <a:stretch>
            <a:fillRect/>
          </a:stretch>
        </p:blipFill>
        <p:spPr>
          <a:xfrm>
            <a:off x="152400" y="1410843"/>
            <a:ext cx="5275659" cy="3427839"/>
          </a:xfrm>
          <a:prstGeom prst="rect">
            <a:avLst/>
          </a:prstGeom>
        </p:spPr>
      </p:pic>
      <p:pic>
        <p:nvPicPr>
          <p:cNvPr id="7" name="Picture 6">
            <a:extLst>
              <a:ext uri="{FF2B5EF4-FFF2-40B4-BE49-F238E27FC236}">
                <a16:creationId xmlns:a16="http://schemas.microsoft.com/office/drawing/2014/main" id="{0A05AD50-9804-4942-AC67-D220886AD492}"/>
              </a:ext>
            </a:extLst>
          </p:cNvPr>
          <p:cNvPicPr>
            <a:picLocks noChangeAspect="1"/>
          </p:cNvPicPr>
          <p:nvPr/>
        </p:nvPicPr>
        <p:blipFill>
          <a:blip r:embed="rId3"/>
          <a:stretch>
            <a:fillRect/>
          </a:stretch>
        </p:blipFill>
        <p:spPr>
          <a:xfrm>
            <a:off x="1308600" y="2743200"/>
            <a:ext cx="6324600" cy="2371725"/>
          </a:xfrm>
          <a:prstGeom prst="rect">
            <a:avLst/>
          </a:prstGeom>
        </p:spPr>
      </p:pic>
      <p:pic>
        <p:nvPicPr>
          <p:cNvPr id="8" name="Picture 7">
            <a:extLst>
              <a:ext uri="{FF2B5EF4-FFF2-40B4-BE49-F238E27FC236}">
                <a16:creationId xmlns:a16="http://schemas.microsoft.com/office/drawing/2014/main" id="{A14F463C-259A-6A49-96C5-E4E5D4C49E05}"/>
              </a:ext>
            </a:extLst>
          </p:cNvPr>
          <p:cNvPicPr>
            <a:picLocks noChangeAspect="1"/>
          </p:cNvPicPr>
          <p:nvPr/>
        </p:nvPicPr>
        <p:blipFill>
          <a:blip r:embed="rId4"/>
          <a:stretch>
            <a:fillRect/>
          </a:stretch>
        </p:blipFill>
        <p:spPr>
          <a:xfrm>
            <a:off x="2484659" y="3758514"/>
            <a:ext cx="6553200" cy="2577592"/>
          </a:xfrm>
          <a:prstGeom prst="rect">
            <a:avLst/>
          </a:prstGeom>
        </p:spPr>
      </p:pic>
      <p:sp>
        <p:nvSpPr>
          <p:cNvPr id="9" name="Rectangle 8">
            <a:extLst>
              <a:ext uri="{FF2B5EF4-FFF2-40B4-BE49-F238E27FC236}">
                <a16:creationId xmlns:a16="http://schemas.microsoft.com/office/drawing/2014/main" id="{210CE7AF-6580-8A47-92E9-B87DF377F7C5}"/>
              </a:ext>
            </a:extLst>
          </p:cNvPr>
          <p:cNvSpPr/>
          <p:nvPr/>
        </p:nvSpPr>
        <p:spPr>
          <a:xfrm>
            <a:off x="311700" y="6465424"/>
            <a:ext cx="2430473" cy="276999"/>
          </a:xfrm>
          <a:prstGeom prst="rect">
            <a:avLst/>
          </a:prstGeom>
        </p:spPr>
        <p:txBody>
          <a:bodyPr wrap="none">
            <a:spAutoFit/>
          </a:bodyPr>
          <a:lstStyle/>
          <a:p>
            <a:r>
              <a:rPr lang="en-US" dirty="0"/>
              <a:t>https://</a:t>
            </a:r>
            <a:r>
              <a:rPr lang="en-US" dirty="0" err="1"/>
              <a:t>github.com</a:t>
            </a:r>
            <a:r>
              <a:rPr lang="en-US" dirty="0"/>
              <a:t>/</a:t>
            </a:r>
            <a:r>
              <a:rPr lang="en-US" dirty="0" err="1"/>
              <a:t>jantic</a:t>
            </a:r>
            <a:r>
              <a:rPr lang="en-US" dirty="0"/>
              <a:t>/</a:t>
            </a:r>
            <a:r>
              <a:rPr lang="en-US" dirty="0" err="1"/>
              <a:t>DeOldify</a:t>
            </a:r>
            <a:endParaRPr lang="en-US" dirty="0"/>
          </a:p>
        </p:txBody>
      </p:sp>
    </p:spTree>
    <p:extLst>
      <p:ext uri="{BB962C8B-B14F-4D97-AF65-F5344CB8AC3E}">
        <p14:creationId xmlns:p14="http://schemas.microsoft.com/office/powerpoint/2010/main" val="4529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633264"/>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Super-Resolution</a:t>
            </a:r>
            <a:endParaRPr dirty="0"/>
          </a:p>
        </p:txBody>
      </p:sp>
      <p:sp>
        <p:nvSpPr>
          <p:cNvPr id="112" name="Google Shape;112;p18"/>
          <p:cNvSpPr txBox="1">
            <a:spLocks noGrp="1"/>
          </p:cNvSpPr>
          <p:nvPr>
            <p:ph type="body" idx="1"/>
          </p:nvPr>
        </p:nvSpPr>
        <p:spPr>
          <a:xfrm>
            <a:off x="311700" y="1720800"/>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sz="2000" dirty="0"/>
              <a:t>Low resolution</a:t>
            </a:r>
            <a:endParaRPr sz="2000" dirty="0"/>
          </a:p>
          <a:p>
            <a:pPr marL="0" indent="0">
              <a:spcBef>
                <a:spcPts val="1600"/>
              </a:spcBef>
              <a:buNone/>
            </a:pPr>
            <a:endParaRPr sz="2000" dirty="0"/>
          </a:p>
          <a:p>
            <a:pPr marL="0" indent="0">
              <a:spcBef>
                <a:spcPts val="1600"/>
              </a:spcBef>
              <a:buNone/>
            </a:pPr>
            <a:endParaRPr sz="2000" dirty="0"/>
          </a:p>
          <a:p>
            <a:pPr marL="0" indent="0">
              <a:spcBef>
                <a:spcPts val="1600"/>
              </a:spcBef>
              <a:buNone/>
            </a:pPr>
            <a:endParaRPr sz="2000" dirty="0"/>
          </a:p>
          <a:p>
            <a:pPr marL="0" indent="0">
              <a:spcBef>
                <a:spcPts val="1600"/>
              </a:spcBef>
              <a:spcAft>
                <a:spcPts val="1600"/>
              </a:spcAft>
              <a:buNone/>
            </a:pPr>
            <a:r>
              <a:rPr lang="en" sz="2000" dirty="0"/>
              <a:t>High resolution</a:t>
            </a:r>
            <a:endParaRPr sz="2000" dirty="0"/>
          </a:p>
        </p:txBody>
      </p:sp>
      <p:pic>
        <p:nvPicPr>
          <p:cNvPr id="113" name="Google Shape;113;p18"/>
          <p:cNvPicPr preferRelativeResize="0"/>
          <p:nvPr/>
        </p:nvPicPr>
        <p:blipFill rotWithShape="1">
          <a:blip r:embed="rId3">
            <a:alphaModFix/>
          </a:blip>
          <a:srcRect l="33312" r="33425"/>
          <a:stretch/>
        </p:blipFill>
        <p:spPr>
          <a:xfrm>
            <a:off x="5635626" y="2176151"/>
            <a:ext cx="2683919" cy="1512975"/>
          </a:xfrm>
          <a:prstGeom prst="rect">
            <a:avLst/>
          </a:prstGeom>
          <a:noFill/>
          <a:ln>
            <a:noFill/>
          </a:ln>
        </p:spPr>
      </p:pic>
      <p:pic>
        <p:nvPicPr>
          <p:cNvPr id="114" name="Google Shape;114;p18"/>
          <p:cNvPicPr preferRelativeResize="0"/>
          <p:nvPr/>
        </p:nvPicPr>
        <p:blipFill rotWithShape="1">
          <a:blip r:embed="rId4">
            <a:alphaModFix/>
          </a:blip>
          <a:srcRect l="33312" r="33425"/>
          <a:stretch/>
        </p:blipFill>
        <p:spPr>
          <a:xfrm>
            <a:off x="5635625" y="4287776"/>
            <a:ext cx="2707090" cy="1512975"/>
          </a:xfrm>
          <a:prstGeom prst="rect">
            <a:avLst/>
          </a:prstGeom>
          <a:noFill/>
          <a:ln>
            <a:noFill/>
          </a:ln>
        </p:spPr>
      </p:pic>
      <p:sp>
        <p:nvSpPr>
          <p:cNvPr id="115" name="Google Shape;115;p18"/>
          <p:cNvSpPr/>
          <p:nvPr/>
        </p:nvSpPr>
        <p:spPr>
          <a:xfrm>
            <a:off x="2742513" y="3752338"/>
            <a:ext cx="291000" cy="4722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p>
        </p:txBody>
      </p:sp>
      <p:pic>
        <p:nvPicPr>
          <p:cNvPr id="116" name="Google Shape;116;p18"/>
          <p:cNvPicPr preferRelativeResize="0"/>
          <p:nvPr/>
        </p:nvPicPr>
        <p:blipFill rotWithShape="1">
          <a:blip r:embed="rId5">
            <a:alphaModFix/>
          </a:blip>
          <a:srcRect r="66707"/>
          <a:stretch/>
        </p:blipFill>
        <p:spPr>
          <a:xfrm>
            <a:off x="311700" y="2176139"/>
            <a:ext cx="5152632" cy="1512975"/>
          </a:xfrm>
          <a:prstGeom prst="rect">
            <a:avLst/>
          </a:prstGeom>
          <a:noFill/>
          <a:ln>
            <a:noFill/>
          </a:ln>
        </p:spPr>
      </p:pic>
      <p:pic>
        <p:nvPicPr>
          <p:cNvPr id="117" name="Google Shape;117;p18"/>
          <p:cNvPicPr preferRelativeResize="0"/>
          <p:nvPr/>
        </p:nvPicPr>
        <p:blipFill rotWithShape="1">
          <a:blip r:embed="rId6">
            <a:alphaModFix/>
          </a:blip>
          <a:srcRect r="66677"/>
          <a:stretch/>
        </p:blipFill>
        <p:spPr>
          <a:xfrm>
            <a:off x="311701" y="4287776"/>
            <a:ext cx="5152625" cy="1511623"/>
          </a:xfrm>
          <a:prstGeom prst="rect">
            <a:avLst/>
          </a:prstGeom>
          <a:noFill/>
          <a:ln>
            <a:noFill/>
          </a:ln>
        </p:spPr>
      </p:pic>
      <p:sp>
        <p:nvSpPr>
          <p:cNvPr id="118" name="Google Shape;118;p18"/>
          <p:cNvSpPr/>
          <p:nvPr/>
        </p:nvSpPr>
        <p:spPr>
          <a:xfrm>
            <a:off x="6832088" y="3752338"/>
            <a:ext cx="291000" cy="472200"/>
          </a:xfrm>
          <a:prstGeom prst="down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a:spcBef>
                <a:spcPts val="0"/>
              </a:spcBef>
              <a:spcAft>
                <a:spcPts val="0"/>
              </a:spcAft>
            </a:pPr>
            <a:endParaRPr/>
          </a:p>
        </p:txBody>
      </p:sp>
    </p:spTree>
    <p:extLst>
      <p:ext uri="{BB962C8B-B14F-4D97-AF65-F5344CB8AC3E}">
        <p14:creationId xmlns:p14="http://schemas.microsoft.com/office/powerpoint/2010/main" val="2276575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311700" y="13022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a:t>Super-Resolution as a task</a:t>
            </a:r>
            <a:endParaRPr/>
          </a:p>
        </p:txBody>
      </p:sp>
      <p:sp>
        <p:nvSpPr>
          <p:cNvPr id="124" name="Google Shape;124;p1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Quality-degrading factors / sources of noise:</a:t>
            </a:r>
            <a:endParaRPr sz="1800" dirty="0"/>
          </a:p>
          <a:p>
            <a:pPr lvl="1">
              <a:spcBef>
                <a:spcPts val="0"/>
              </a:spcBef>
            </a:pPr>
            <a:r>
              <a:rPr lang="en" sz="1600" dirty="0"/>
              <a:t>Camera shake, shadows, motion blur, radial distortion from fisheye/GoPro type cameras, poor contrast, poor lighting, lossy compression, transmission defects, dust, haze, smoke, and mist, motion of the camera sensor platform, moving objects captured within the observed scene, e.g. people and vehicles.</a:t>
            </a:r>
            <a:endParaRPr sz="1600" dirty="0"/>
          </a:p>
          <a:p>
            <a:r>
              <a:rPr lang="en" sz="1800" dirty="0"/>
              <a:t>How to measure super-resolution?</a:t>
            </a:r>
            <a:endParaRPr sz="1800" dirty="0"/>
          </a:p>
          <a:p>
            <a:pPr marL="1371600" lvl="1">
              <a:spcBef>
                <a:spcPts val="0"/>
              </a:spcBef>
            </a:pPr>
            <a:r>
              <a:rPr lang="en" sz="1600" dirty="0"/>
              <a:t>Peak signal-to-noise ratio (PSNR), higher is better. Relies upon the Mean Square Error (MSE) error metric to evaluate image compression quality between two images:</a:t>
            </a:r>
            <a:endParaRPr sz="1600" dirty="0"/>
          </a:p>
        </p:txBody>
      </p:sp>
      <p:pic>
        <p:nvPicPr>
          <p:cNvPr id="125" name="Google Shape;125;p19"/>
          <p:cNvPicPr preferRelativeResize="0"/>
          <p:nvPr/>
        </p:nvPicPr>
        <p:blipFill>
          <a:blip r:embed="rId3">
            <a:alphaModFix/>
          </a:blip>
          <a:stretch>
            <a:fillRect/>
          </a:stretch>
        </p:blipFill>
        <p:spPr>
          <a:xfrm>
            <a:off x="543188" y="4367126"/>
            <a:ext cx="4907150" cy="719875"/>
          </a:xfrm>
          <a:prstGeom prst="rect">
            <a:avLst/>
          </a:prstGeom>
          <a:noFill/>
          <a:ln>
            <a:noFill/>
          </a:ln>
        </p:spPr>
      </p:pic>
      <p:pic>
        <p:nvPicPr>
          <p:cNvPr id="126" name="Google Shape;126;p19"/>
          <p:cNvPicPr preferRelativeResize="0"/>
          <p:nvPr/>
        </p:nvPicPr>
        <p:blipFill>
          <a:blip r:embed="rId4">
            <a:alphaModFix/>
          </a:blip>
          <a:stretch>
            <a:fillRect/>
          </a:stretch>
        </p:blipFill>
        <p:spPr>
          <a:xfrm>
            <a:off x="6210039" y="4384163"/>
            <a:ext cx="2390775" cy="685800"/>
          </a:xfrm>
          <a:prstGeom prst="rect">
            <a:avLst/>
          </a:prstGeom>
          <a:noFill/>
          <a:ln>
            <a:noFill/>
          </a:ln>
        </p:spPr>
      </p:pic>
    </p:spTree>
    <p:extLst>
      <p:ext uri="{BB962C8B-B14F-4D97-AF65-F5344CB8AC3E}">
        <p14:creationId xmlns:p14="http://schemas.microsoft.com/office/powerpoint/2010/main" val="1933868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3A18-72FD-3B47-94B2-A05741BC3441}"/>
              </a:ext>
            </a:extLst>
          </p:cNvPr>
          <p:cNvSpPr>
            <a:spLocks noGrp="1"/>
          </p:cNvSpPr>
          <p:nvPr>
            <p:ph type="title"/>
          </p:nvPr>
        </p:nvSpPr>
        <p:spPr/>
        <p:txBody>
          <a:bodyPr/>
          <a:lstStyle/>
          <a:p>
            <a:r>
              <a:rPr lang="en-US" dirty="0"/>
              <a:t>An early CNN paper (2016)</a:t>
            </a:r>
          </a:p>
        </p:txBody>
      </p:sp>
      <p:sp>
        <p:nvSpPr>
          <p:cNvPr id="4" name="Slide Number Placeholder 3">
            <a:extLst>
              <a:ext uri="{FF2B5EF4-FFF2-40B4-BE49-F238E27FC236}">
                <a16:creationId xmlns:a16="http://schemas.microsoft.com/office/drawing/2014/main" id="{0D375592-F97D-DA4E-BABE-01DDC0395201}"/>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35</a:t>
            </a:fld>
            <a:endParaRPr lang="en"/>
          </a:p>
        </p:txBody>
      </p:sp>
      <p:sp>
        <p:nvSpPr>
          <p:cNvPr id="5" name="Rectangle 4">
            <a:extLst>
              <a:ext uri="{FF2B5EF4-FFF2-40B4-BE49-F238E27FC236}">
                <a16:creationId xmlns:a16="http://schemas.microsoft.com/office/drawing/2014/main" id="{AC4F653C-B60D-DF43-847F-C8A594BF759B}"/>
              </a:ext>
            </a:extLst>
          </p:cNvPr>
          <p:cNvSpPr/>
          <p:nvPr/>
        </p:nvSpPr>
        <p:spPr>
          <a:xfrm>
            <a:off x="2544158" y="6280758"/>
            <a:ext cx="6477000" cy="461665"/>
          </a:xfrm>
          <a:prstGeom prst="rect">
            <a:avLst/>
          </a:prstGeom>
        </p:spPr>
        <p:txBody>
          <a:bodyPr wrap="square">
            <a:spAutoFit/>
          </a:bodyPr>
          <a:lstStyle/>
          <a:p>
            <a:r>
              <a:rPr lang="en-US" dirty="0">
                <a:solidFill>
                  <a:srgbClr val="222222"/>
                </a:solidFill>
                <a:latin typeface="Arial" panose="020B0604020202020204" pitchFamily="34" charset="0"/>
              </a:rPr>
              <a:t>Dong, Chao, et al. "Learning a deep convolutional network for image super-resolution." </a:t>
            </a:r>
            <a:r>
              <a:rPr lang="en-US" i="1" dirty="0">
                <a:solidFill>
                  <a:srgbClr val="222222"/>
                </a:solidFill>
                <a:latin typeface="Arial" panose="020B0604020202020204" pitchFamily="34" charset="0"/>
              </a:rPr>
              <a:t>European conference on computer vision</a:t>
            </a:r>
            <a:r>
              <a:rPr lang="en-US" dirty="0">
                <a:solidFill>
                  <a:srgbClr val="222222"/>
                </a:solidFill>
                <a:latin typeface="Arial" panose="020B0604020202020204" pitchFamily="34" charset="0"/>
              </a:rPr>
              <a:t>. Springer, Cham, 2014.</a:t>
            </a:r>
            <a:endParaRPr lang="en-US" dirty="0"/>
          </a:p>
        </p:txBody>
      </p:sp>
      <p:pic>
        <p:nvPicPr>
          <p:cNvPr id="6" name="Picture 5">
            <a:extLst>
              <a:ext uri="{FF2B5EF4-FFF2-40B4-BE49-F238E27FC236}">
                <a16:creationId xmlns:a16="http://schemas.microsoft.com/office/drawing/2014/main" id="{FD4F4032-EB49-604F-91CD-1E2697589505}"/>
              </a:ext>
            </a:extLst>
          </p:cNvPr>
          <p:cNvPicPr>
            <a:picLocks noChangeAspect="1"/>
          </p:cNvPicPr>
          <p:nvPr/>
        </p:nvPicPr>
        <p:blipFill>
          <a:blip r:embed="rId2"/>
          <a:stretch>
            <a:fillRect/>
          </a:stretch>
        </p:blipFill>
        <p:spPr>
          <a:xfrm>
            <a:off x="838200" y="1447800"/>
            <a:ext cx="7086600" cy="4373300"/>
          </a:xfrm>
          <a:prstGeom prst="rect">
            <a:avLst/>
          </a:prstGeom>
        </p:spPr>
      </p:pic>
    </p:spTree>
    <p:extLst>
      <p:ext uri="{BB962C8B-B14F-4D97-AF65-F5344CB8AC3E}">
        <p14:creationId xmlns:p14="http://schemas.microsoft.com/office/powerpoint/2010/main" val="4058132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3A18-72FD-3B47-94B2-A05741BC3441}"/>
              </a:ext>
            </a:extLst>
          </p:cNvPr>
          <p:cNvSpPr>
            <a:spLocks noGrp="1"/>
          </p:cNvSpPr>
          <p:nvPr>
            <p:ph type="title"/>
          </p:nvPr>
        </p:nvSpPr>
        <p:spPr/>
        <p:txBody>
          <a:bodyPr/>
          <a:lstStyle/>
          <a:p>
            <a:r>
              <a:rPr lang="en-US" dirty="0"/>
              <a:t>An early CNN paper (2016)</a:t>
            </a:r>
          </a:p>
        </p:txBody>
      </p:sp>
      <p:sp>
        <p:nvSpPr>
          <p:cNvPr id="4" name="Slide Number Placeholder 3">
            <a:extLst>
              <a:ext uri="{FF2B5EF4-FFF2-40B4-BE49-F238E27FC236}">
                <a16:creationId xmlns:a16="http://schemas.microsoft.com/office/drawing/2014/main" id="{0D375592-F97D-DA4E-BABE-01DDC0395201}"/>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36</a:t>
            </a:fld>
            <a:endParaRPr lang="en"/>
          </a:p>
        </p:txBody>
      </p:sp>
      <p:sp>
        <p:nvSpPr>
          <p:cNvPr id="5" name="Rectangle 4">
            <a:extLst>
              <a:ext uri="{FF2B5EF4-FFF2-40B4-BE49-F238E27FC236}">
                <a16:creationId xmlns:a16="http://schemas.microsoft.com/office/drawing/2014/main" id="{AC4F653C-B60D-DF43-847F-C8A594BF759B}"/>
              </a:ext>
            </a:extLst>
          </p:cNvPr>
          <p:cNvSpPr/>
          <p:nvPr/>
        </p:nvSpPr>
        <p:spPr>
          <a:xfrm>
            <a:off x="2544158" y="6280758"/>
            <a:ext cx="6477000" cy="461665"/>
          </a:xfrm>
          <a:prstGeom prst="rect">
            <a:avLst/>
          </a:prstGeom>
        </p:spPr>
        <p:txBody>
          <a:bodyPr wrap="square">
            <a:spAutoFit/>
          </a:bodyPr>
          <a:lstStyle/>
          <a:p>
            <a:r>
              <a:rPr lang="en-US" dirty="0">
                <a:solidFill>
                  <a:srgbClr val="222222"/>
                </a:solidFill>
                <a:latin typeface="Arial" panose="020B0604020202020204" pitchFamily="34" charset="0"/>
              </a:rPr>
              <a:t>Dong, Chao, et al. "Learning a deep convolutional network for image super-resolution." </a:t>
            </a:r>
            <a:r>
              <a:rPr lang="en-US" i="1" dirty="0">
                <a:solidFill>
                  <a:srgbClr val="222222"/>
                </a:solidFill>
                <a:latin typeface="Arial" panose="020B0604020202020204" pitchFamily="34" charset="0"/>
              </a:rPr>
              <a:t>European conference on computer vision</a:t>
            </a:r>
            <a:r>
              <a:rPr lang="en-US" dirty="0">
                <a:solidFill>
                  <a:srgbClr val="222222"/>
                </a:solidFill>
                <a:latin typeface="Arial" panose="020B0604020202020204" pitchFamily="34" charset="0"/>
              </a:rPr>
              <a:t>. Springer, Cham, 2014.</a:t>
            </a:r>
            <a:endParaRPr lang="en-US" dirty="0"/>
          </a:p>
        </p:txBody>
      </p:sp>
      <p:pic>
        <p:nvPicPr>
          <p:cNvPr id="3" name="Picture 2">
            <a:extLst>
              <a:ext uri="{FF2B5EF4-FFF2-40B4-BE49-F238E27FC236}">
                <a16:creationId xmlns:a16="http://schemas.microsoft.com/office/drawing/2014/main" id="{DAC44A78-F46A-0D4B-A2EC-79F97FB7A864}"/>
              </a:ext>
            </a:extLst>
          </p:cNvPr>
          <p:cNvPicPr>
            <a:picLocks noChangeAspect="1"/>
          </p:cNvPicPr>
          <p:nvPr/>
        </p:nvPicPr>
        <p:blipFill>
          <a:blip r:embed="rId2"/>
          <a:stretch>
            <a:fillRect/>
          </a:stretch>
        </p:blipFill>
        <p:spPr>
          <a:xfrm>
            <a:off x="914400" y="1424277"/>
            <a:ext cx="7696200" cy="4313143"/>
          </a:xfrm>
          <a:prstGeom prst="rect">
            <a:avLst/>
          </a:prstGeom>
        </p:spPr>
      </p:pic>
      <p:sp>
        <p:nvSpPr>
          <p:cNvPr id="7" name="TextBox 6">
            <a:extLst>
              <a:ext uri="{FF2B5EF4-FFF2-40B4-BE49-F238E27FC236}">
                <a16:creationId xmlns:a16="http://schemas.microsoft.com/office/drawing/2014/main" id="{A855E9E2-BCEF-464C-AC71-5A9812F865B9}"/>
              </a:ext>
            </a:extLst>
          </p:cNvPr>
          <p:cNvSpPr txBox="1"/>
          <p:nvPr/>
        </p:nvSpPr>
        <p:spPr>
          <a:xfrm>
            <a:off x="3736679" y="5867400"/>
            <a:ext cx="1670650" cy="276999"/>
          </a:xfrm>
          <a:prstGeom prst="rect">
            <a:avLst/>
          </a:prstGeom>
          <a:noFill/>
        </p:spPr>
        <p:txBody>
          <a:bodyPr wrap="none" rtlCol="0">
            <a:spAutoFit/>
          </a:bodyPr>
          <a:lstStyle/>
          <a:p>
            <a:r>
              <a:rPr lang="en-US" dirty="0"/>
              <a:t>Upscaling factor of 3 !</a:t>
            </a:r>
          </a:p>
        </p:txBody>
      </p:sp>
    </p:spTree>
    <p:extLst>
      <p:ext uri="{BB962C8B-B14F-4D97-AF65-F5344CB8AC3E}">
        <p14:creationId xmlns:p14="http://schemas.microsoft.com/office/powerpoint/2010/main" val="3381464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311700" y="130227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buClr>
                <a:schemeClr val="dk1"/>
              </a:buClr>
              <a:buSzPts val="1100"/>
            </a:pPr>
            <a:r>
              <a:rPr lang="en"/>
              <a:t>Underexposed Photo Enhancement</a:t>
            </a:r>
            <a:endParaRPr/>
          </a:p>
          <a:p>
            <a:pPr algn="l"/>
            <a:endParaRPr/>
          </a:p>
        </p:txBody>
      </p:sp>
      <p:sp>
        <p:nvSpPr>
          <p:cNvPr id="139" name="Google Shape;139;p21"/>
          <p:cNvSpPr txBox="1">
            <a:spLocks noGrp="1"/>
          </p:cNvSpPr>
          <p:nvPr>
            <p:ph type="body" idx="1"/>
          </p:nvPr>
        </p:nvSpPr>
        <p:spPr>
          <a:xfrm>
            <a:off x="311700" y="2009725"/>
            <a:ext cx="31245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a:t>Goal: enhance extreme low-light imaging with severely limited illumination (e.g., moonlight) and short exposure (exposure time is set to 1/30 second)</a:t>
            </a:r>
            <a:endParaRPr/>
          </a:p>
          <a:p>
            <a:r>
              <a:rPr lang="en"/>
              <a:t>The less light there is, the more ISO you need</a:t>
            </a:r>
            <a:endParaRPr/>
          </a:p>
          <a:p>
            <a:pPr lvl="1" indent="-317500">
              <a:spcBef>
                <a:spcPts val="0"/>
              </a:spcBef>
              <a:buSzPts val="1400"/>
            </a:pPr>
            <a:r>
              <a:rPr lang="en" sz="1400"/>
              <a:t>High ISO can be used to increase brightness, but amplifies noise</a:t>
            </a:r>
            <a:endParaRPr sz="1400"/>
          </a:p>
          <a:p>
            <a:pPr lvl="1" indent="-317500">
              <a:spcBef>
                <a:spcPts val="0"/>
              </a:spcBef>
              <a:buSzPts val="1400"/>
            </a:pPr>
            <a:r>
              <a:rPr lang="en" sz="1400"/>
              <a:t>Leads to low signal-to-noise ratio (SNR) due to low photon counts</a:t>
            </a:r>
            <a:endParaRPr sz="1400"/>
          </a:p>
        </p:txBody>
      </p:sp>
      <p:pic>
        <p:nvPicPr>
          <p:cNvPr id="140" name="Google Shape;140;p21"/>
          <p:cNvPicPr preferRelativeResize="0"/>
          <p:nvPr/>
        </p:nvPicPr>
        <p:blipFill>
          <a:blip r:embed="rId3">
            <a:alphaModFix/>
          </a:blip>
          <a:stretch>
            <a:fillRect/>
          </a:stretch>
        </p:blipFill>
        <p:spPr>
          <a:xfrm>
            <a:off x="3436350" y="2222051"/>
            <a:ext cx="5617626" cy="1260365"/>
          </a:xfrm>
          <a:prstGeom prst="rect">
            <a:avLst/>
          </a:prstGeom>
          <a:noFill/>
          <a:ln>
            <a:noFill/>
          </a:ln>
        </p:spPr>
      </p:pic>
      <p:pic>
        <p:nvPicPr>
          <p:cNvPr id="141" name="Google Shape;141;p21"/>
          <p:cNvPicPr preferRelativeResize="0"/>
          <p:nvPr/>
        </p:nvPicPr>
        <p:blipFill>
          <a:blip r:embed="rId4">
            <a:alphaModFix/>
          </a:blip>
          <a:stretch>
            <a:fillRect/>
          </a:stretch>
        </p:blipFill>
        <p:spPr>
          <a:xfrm>
            <a:off x="3436350" y="3782301"/>
            <a:ext cx="5617626" cy="1440425"/>
          </a:xfrm>
          <a:prstGeom prst="rect">
            <a:avLst/>
          </a:prstGeom>
          <a:noFill/>
          <a:ln>
            <a:noFill/>
          </a:ln>
        </p:spPr>
      </p:pic>
      <p:sp>
        <p:nvSpPr>
          <p:cNvPr id="142" name="Google Shape;142;p21"/>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Learning to See in the Dark</a:t>
            </a:r>
            <a:r>
              <a:rPr lang="en"/>
              <a:t>. Qifeng Chen, Vladlen Koltun. CVPR 2018.</a:t>
            </a:r>
            <a:endParaRPr/>
          </a:p>
        </p:txBody>
      </p:sp>
    </p:spTree>
    <p:extLst>
      <p:ext uri="{BB962C8B-B14F-4D97-AF65-F5344CB8AC3E}">
        <p14:creationId xmlns:p14="http://schemas.microsoft.com/office/powerpoint/2010/main" val="2798353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14749" y="3810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2800" dirty="0"/>
              <a:t>Solution? Collect dataset and train a deep network</a:t>
            </a:r>
            <a:endParaRPr sz="2800" dirty="0"/>
          </a:p>
        </p:txBody>
      </p:sp>
      <p:sp>
        <p:nvSpPr>
          <p:cNvPr id="148" name="Google Shape;148;p22"/>
          <p:cNvSpPr txBox="1">
            <a:spLocks noGrp="1"/>
          </p:cNvSpPr>
          <p:nvPr>
            <p:ph type="body" idx="1"/>
          </p:nvPr>
        </p:nvSpPr>
        <p:spPr>
          <a:xfrm>
            <a:off x="314749" y="1088450"/>
            <a:ext cx="46653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2000" dirty="0"/>
              <a:t>See-in-the-Dark (SID) dataset contains 5094 raw short exposure images, each with a corresponding long-exposure reference image</a:t>
            </a:r>
            <a:endParaRPr sz="2000" dirty="0"/>
          </a:p>
          <a:p>
            <a:r>
              <a:rPr lang="en" sz="2000" dirty="0"/>
              <a:t>Corresponding reference (ground truth) images captured with 100-300x longer exposure (i.e. 10 to 30 seconds)</a:t>
            </a:r>
            <a:endParaRPr sz="2000" dirty="0"/>
          </a:p>
          <a:p>
            <a:r>
              <a:rPr lang="en" sz="2000" dirty="0"/>
              <a:t>Overcome low photon counts!</a:t>
            </a:r>
            <a:endParaRPr sz="2000" dirty="0"/>
          </a:p>
          <a:p>
            <a:r>
              <a:rPr lang="en" sz="2000" dirty="0"/>
              <a:t>Train deep neural networks to learn the image processing pipeline w/ L1 loss.</a:t>
            </a:r>
            <a:endParaRPr sz="2000" dirty="0"/>
          </a:p>
        </p:txBody>
      </p:sp>
      <p:pic>
        <p:nvPicPr>
          <p:cNvPr id="149" name="Google Shape;149;p22"/>
          <p:cNvPicPr preferRelativeResize="0"/>
          <p:nvPr/>
        </p:nvPicPr>
        <p:blipFill>
          <a:blip r:embed="rId3">
            <a:alphaModFix/>
          </a:blip>
          <a:stretch>
            <a:fillRect/>
          </a:stretch>
        </p:blipFill>
        <p:spPr>
          <a:xfrm>
            <a:off x="5098323" y="2009727"/>
            <a:ext cx="3737026" cy="3416400"/>
          </a:xfrm>
          <a:prstGeom prst="rect">
            <a:avLst/>
          </a:prstGeom>
          <a:noFill/>
          <a:ln>
            <a:noFill/>
          </a:ln>
        </p:spPr>
      </p:pic>
      <p:sp>
        <p:nvSpPr>
          <p:cNvPr id="150" name="Google Shape;150;p22"/>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Learning to See in the Dark</a:t>
            </a:r>
            <a:r>
              <a:rPr lang="en"/>
              <a:t>. Qifeng Chen, Vladlen Koltun. CVPR 2018.</a:t>
            </a:r>
            <a:endParaRPr/>
          </a:p>
        </p:txBody>
      </p:sp>
    </p:spTree>
    <p:extLst>
      <p:ext uri="{BB962C8B-B14F-4D97-AF65-F5344CB8AC3E}">
        <p14:creationId xmlns:p14="http://schemas.microsoft.com/office/powerpoint/2010/main" val="3866389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65176" y="5709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Underexposed Photo Enhancement</a:t>
            </a:r>
            <a:endParaRPr dirty="0"/>
          </a:p>
        </p:txBody>
      </p:sp>
      <p:sp>
        <p:nvSpPr>
          <p:cNvPr id="156" name="Google Shape;156;p23"/>
          <p:cNvSpPr txBox="1">
            <a:spLocks noGrp="1"/>
          </p:cNvSpPr>
          <p:nvPr>
            <p:ph type="body" idx="1"/>
          </p:nvPr>
        </p:nvSpPr>
        <p:spPr>
          <a:xfrm>
            <a:off x="339080" y="1447800"/>
            <a:ext cx="50322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Learn image-to-image mapping? Too hard!</a:t>
            </a:r>
            <a:endParaRPr sz="1800" dirty="0"/>
          </a:p>
          <a:p>
            <a:r>
              <a:rPr lang="en" sz="1800" dirty="0"/>
              <a:t>Instead estimate an image-to-illumination mapping (model varying-lighting conditions)</a:t>
            </a:r>
            <a:endParaRPr sz="1800" dirty="0"/>
          </a:p>
          <a:p>
            <a:pPr lvl="1">
              <a:spcBef>
                <a:spcPts val="0"/>
              </a:spcBef>
            </a:pPr>
            <a:r>
              <a:rPr lang="en" sz="1600" dirty="0"/>
              <a:t>Illumination maps for natural images typically have relatively simple forms with known priors</a:t>
            </a:r>
            <a:endParaRPr sz="1600" dirty="0"/>
          </a:p>
          <a:p>
            <a:r>
              <a:rPr lang="en" sz="1800" dirty="0"/>
              <a:t>Then take illumination map to light up the underexposed photo.</a:t>
            </a:r>
            <a:endParaRPr sz="1800" dirty="0"/>
          </a:p>
          <a:p>
            <a:r>
              <a:rPr lang="en" sz="1800" dirty="0"/>
              <a:t>Minimize (reconstruction loss + smoothness loss + color loss) </a:t>
            </a:r>
            <a:endParaRPr sz="1800" dirty="0"/>
          </a:p>
        </p:txBody>
      </p:sp>
      <p:pic>
        <p:nvPicPr>
          <p:cNvPr id="157" name="Google Shape;157;p23"/>
          <p:cNvPicPr preferRelativeResize="0"/>
          <p:nvPr/>
        </p:nvPicPr>
        <p:blipFill>
          <a:blip r:embed="rId3">
            <a:alphaModFix/>
          </a:blip>
          <a:stretch>
            <a:fillRect/>
          </a:stretch>
        </p:blipFill>
        <p:spPr>
          <a:xfrm>
            <a:off x="5537775" y="1960789"/>
            <a:ext cx="3343826" cy="3352575"/>
          </a:xfrm>
          <a:prstGeom prst="rect">
            <a:avLst/>
          </a:prstGeom>
          <a:noFill/>
          <a:ln>
            <a:noFill/>
          </a:ln>
        </p:spPr>
      </p:pic>
      <p:sp>
        <p:nvSpPr>
          <p:cNvPr id="158" name="Google Shape;158;p23"/>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Underexposed Photo Enhancement Using Deep Illumination Estimation</a:t>
            </a:r>
            <a:r>
              <a:rPr lang="en"/>
              <a:t>. Wang et al. CVPR 2019.</a:t>
            </a:r>
            <a:endParaRPr/>
          </a:p>
        </p:txBody>
      </p:sp>
    </p:spTree>
    <p:extLst>
      <p:ext uri="{BB962C8B-B14F-4D97-AF65-F5344CB8AC3E}">
        <p14:creationId xmlns:p14="http://schemas.microsoft.com/office/powerpoint/2010/main" val="214382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7" name="Shape 697"/>
          <p:cNvPicPr preferRelativeResize="0"/>
          <p:nvPr/>
        </p:nvPicPr>
        <p:blipFill>
          <a:blip r:embed="rId3">
            <a:alphaModFix/>
          </a:blip>
          <a:stretch>
            <a:fillRect/>
          </a:stretch>
        </p:blipFill>
        <p:spPr>
          <a:xfrm>
            <a:off x="1" y="1101396"/>
            <a:ext cx="9143999" cy="4378919"/>
          </a:xfrm>
          <a:prstGeom prst="rect">
            <a:avLst/>
          </a:prstGeom>
          <a:noFill/>
          <a:ln>
            <a:noFill/>
          </a:ln>
        </p:spPr>
      </p:pic>
      <p:sp>
        <p:nvSpPr>
          <p:cNvPr id="698" name="Shape 698"/>
          <p:cNvSpPr txBox="1"/>
          <p:nvPr/>
        </p:nvSpPr>
        <p:spPr>
          <a:xfrm>
            <a:off x="43175" y="763787"/>
            <a:ext cx="2504100" cy="209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preview:</a:t>
            </a:r>
          </a:p>
        </p:txBody>
      </p:sp>
      <p:pic>
        <p:nvPicPr>
          <p:cNvPr id="699" name="Shape 699" descr="mazda3.JPG"/>
          <p:cNvPicPr preferRelativeResize="0"/>
          <p:nvPr/>
        </p:nvPicPr>
        <p:blipFill rotWithShape="1">
          <a:blip r:embed="rId4">
            <a:alphaModFix/>
          </a:blip>
          <a:srcRect l="13812" r="4065"/>
          <a:stretch/>
        </p:blipFill>
        <p:spPr>
          <a:xfrm>
            <a:off x="43175" y="2945526"/>
            <a:ext cx="2192650" cy="2002447"/>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250393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43015" y="558394"/>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Image Inpainting</a:t>
            </a:r>
            <a:endParaRPr dirty="0"/>
          </a:p>
        </p:txBody>
      </p:sp>
      <p:sp>
        <p:nvSpPr>
          <p:cNvPr id="170" name="Google Shape;170;p25"/>
          <p:cNvSpPr txBox="1">
            <a:spLocks noGrp="1"/>
          </p:cNvSpPr>
          <p:nvPr>
            <p:ph type="body" idx="1"/>
          </p:nvPr>
        </p:nvSpPr>
        <p:spPr>
          <a:xfrm>
            <a:off x="201739" y="1968050"/>
            <a:ext cx="39999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600"/>
              <a:t>Perceptual loss is added to ELBO, the typical objective function used in variational autoencoders, to increase the sharpness and overall quality of inpainted images</a:t>
            </a:r>
            <a:endParaRPr sz="1600"/>
          </a:p>
          <a:p>
            <a:r>
              <a:rPr lang="en" sz="1600"/>
              <a:t>Demonstrate results on attribute-guided image completion</a:t>
            </a:r>
            <a:endParaRPr sz="1600"/>
          </a:p>
        </p:txBody>
      </p:sp>
      <p:sp>
        <p:nvSpPr>
          <p:cNvPr id="171" name="Google Shape;171;p25"/>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Variational Image Inpainting</a:t>
            </a:r>
            <a:r>
              <a:rPr lang="en"/>
              <a:t>. Cusuh Ham*, Amit Raj*, Vincent Cartillier*, Irfan Essa. NeuRIPS 2018 Workshop.</a:t>
            </a:r>
            <a:endParaRPr/>
          </a:p>
        </p:txBody>
      </p:sp>
      <p:pic>
        <p:nvPicPr>
          <p:cNvPr id="172" name="Google Shape;172;p25"/>
          <p:cNvPicPr preferRelativeResize="0"/>
          <p:nvPr/>
        </p:nvPicPr>
        <p:blipFill>
          <a:blip r:embed="rId3">
            <a:alphaModFix/>
          </a:blip>
          <a:stretch>
            <a:fillRect/>
          </a:stretch>
        </p:blipFill>
        <p:spPr>
          <a:xfrm>
            <a:off x="4726939" y="2395681"/>
            <a:ext cx="4210825" cy="2396075"/>
          </a:xfrm>
          <a:prstGeom prst="rect">
            <a:avLst/>
          </a:prstGeom>
          <a:noFill/>
          <a:ln>
            <a:noFill/>
          </a:ln>
        </p:spPr>
      </p:pic>
      <p:sp>
        <p:nvSpPr>
          <p:cNvPr id="173" name="Google Shape;173;p25"/>
          <p:cNvSpPr txBox="1">
            <a:spLocks noGrp="1"/>
          </p:cNvSpPr>
          <p:nvPr>
            <p:ph type="body" idx="2"/>
          </p:nvPr>
        </p:nvSpPr>
        <p:spPr>
          <a:xfrm>
            <a:off x="4726950" y="2489075"/>
            <a:ext cx="9198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input</a:t>
            </a:r>
            <a:endParaRPr/>
          </a:p>
        </p:txBody>
      </p:sp>
      <p:sp>
        <p:nvSpPr>
          <p:cNvPr id="174" name="Google Shape;174;p25"/>
          <p:cNvSpPr txBox="1"/>
          <p:nvPr/>
        </p:nvSpPr>
        <p:spPr>
          <a:xfrm>
            <a:off x="561900" y="4519488"/>
            <a:ext cx="3499500" cy="875400"/>
          </a:xfrm>
          <a:prstGeom prst="rect">
            <a:avLst/>
          </a:prstGeom>
          <a:noFill/>
          <a:ln>
            <a:noFill/>
          </a:ln>
        </p:spPr>
        <p:txBody>
          <a:bodyPr spcFirstLastPara="1" wrap="square" lIns="91425" tIns="91425" rIns="91425" bIns="91425" anchor="t" anchorCtr="0">
            <a:noAutofit/>
          </a:bodyPr>
          <a:lstStyle/>
          <a:p>
            <a:pPr algn="l">
              <a:lnSpc>
                <a:spcPct val="115000"/>
              </a:lnSpc>
              <a:spcBef>
                <a:spcPts val="0"/>
              </a:spcBef>
              <a:spcAft>
                <a:spcPts val="0"/>
              </a:spcAft>
            </a:pPr>
            <a:r>
              <a:rPr lang="en"/>
              <a:t>        : generated image</a:t>
            </a:r>
            <a:endParaRPr/>
          </a:p>
          <a:p>
            <a:pPr algn="l">
              <a:lnSpc>
                <a:spcPct val="115000"/>
              </a:lnSpc>
              <a:spcBef>
                <a:spcPts val="0"/>
              </a:spcBef>
              <a:spcAft>
                <a:spcPts val="0"/>
              </a:spcAft>
            </a:pPr>
            <a:r>
              <a:rPr lang="en"/>
              <a:t>     : ground truth image</a:t>
            </a:r>
            <a:endParaRPr/>
          </a:p>
          <a:p>
            <a:pPr algn="l">
              <a:lnSpc>
                <a:spcPct val="115000"/>
              </a:lnSpc>
              <a:spcBef>
                <a:spcPts val="0"/>
              </a:spcBef>
              <a:spcAft>
                <a:spcPts val="0"/>
              </a:spcAft>
            </a:pPr>
            <a:r>
              <a:rPr lang="en"/>
              <a:t>   : activation of the </a:t>
            </a:r>
            <a:r>
              <a:rPr lang="en" i="1"/>
              <a:t>l</a:t>
            </a:r>
            <a:r>
              <a:rPr lang="en" baseline="30000"/>
              <a:t>th</a:t>
            </a:r>
            <a:r>
              <a:rPr lang="en"/>
              <a:t> layer of a pre-trained VGG</a:t>
            </a:r>
            <a:endParaRPr/>
          </a:p>
        </p:txBody>
      </p:sp>
      <p:pic>
        <p:nvPicPr>
          <p:cNvPr id="175" name="Google Shape;175;p25" descr="\mathcal{L}_{recon}=\|x_{gen}-x_{gt}\|^2 + \sum_l \lambda_l\|\eta_l(x_{gen})-\eta_l(x_{gt})\|^2" title="MathEquation,#000000"/>
          <p:cNvPicPr preferRelativeResize="0"/>
          <p:nvPr/>
        </p:nvPicPr>
        <p:blipFill>
          <a:blip r:embed="rId4">
            <a:alphaModFix/>
          </a:blip>
          <a:stretch>
            <a:fillRect/>
          </a:stretch>
        </p:blipFill>
        <p:spPr>
          <a:xfrm>
            <a:off x="226246" y="4181426"/>
            <a:ext cx="4170826" cy="245025"/>
          </a:xfrm>
          <a:prstGeom prst="rect">
            <a:avLst/>
          </a:prstGeom>
          <a:noFill/>
          <a:ln>
            <a:noFill/>
          </a:ln>
        </p:spPr>
      </p:pic>
      <p:pic>
        <p:nvPicPr>
          <p:cNvPr id="176" name="Google Shape;176;p25" descr="x_{gen}" title="MathEquation,#000000"/>
          <p:cNvPicPr preferRelativeResize="0"/>
          <p:nvPr/>
        </p:nvPicPr>
        <p:blipFill>
          <a:blip r:embed="rId5">
            <a:alphaModFix/>
          </a:blip>
          <a:stretch>
            <a:fillRect/>
          </a:stretch>
        </p:blipFill>
        <p:spPr>
          <a:xfrm>
            <a:off x="605488" y="4612575"/>
            <a:ext cx="360550" cy="189286"/>
          </a:xfrm>
          <a:prstGeom prst="rect">
            <a:avLst/>
          </a:prstGeom>
          <a:noFill/>
          <a:ln>
            <a:noFill/>
          </a:ln>
        </p:spPr>
      </p:pic>
      <p:pic>
        <p:nvPicPr>
          <p:cNvPr id="177" name="Google Shape;177;p25" descr="x_{gt}" title="MathEquation,#000000"/>
          <p:cNvPicPr preferRelativeResize="0"/>
          <p:nvPr/>
        </p:nvPicPr>
        <p:blipFill>
          <a:blip r:embed="rId6">
            <a:alphaModFix/>
          </a:blip>
          <a:stretch>
            <a:fillRect/>
          </a:stretch>
        </p:blipFill>
        <p:spPr>
          <a:xfrm>
            <a:off x="605488" y="4840399"/>
            <a:ext cx="258840" cy="189277"/>
          </a:xfrm>
          <a:prstGeom prst="rect">
            <a:avLst/>
          </a:prstGeom>
          <a:noFill/>
          <a:ln>
            <a:noFill/>
          </a:ln>
        </p:spPr>
      </p:pic>
      <p:pic>
        <p:nvPicPr>
          <p:cNvPr id="178" name="Google Shape;178;p25" descr="\eta_l" title="MathEquation,#000000"/>
          <p:cNvPicPr preferRelativeResize="0"/>
          <p:nvPr/>
        </p:nvPicPr>
        <p:blipFill>
          <a:blip r:embed="rId7">
            <a:alphaModFix/>
          </a:blip>
          <a:stretch>
            <a:fillRect/>
          </a:stretch>
        </p:blipFill>
        <p:spPr>
          <a:xfrm>
            <a:off x="605475" y="5068237"/>
            <a:ext cx="148326" cy="158726"/>
          </a:xfrm>
          <a:prstGeom prst="rect">
            <a:avLst/>
          </a:prstGeom>
          <a:noFill/>
          <a:ln>
            <a:noFill/>
          </a:ln>
        </p:spPr>
      </p:pic>
      <p:sp>
        <p:nvSpPr>
          <p:cNvPr id="179" name="Google Shape;179;p25"/>
          <p:cNvSpPr txBox="1">
            <a:spLocks noGrp="1"/>
          </p:cNvSpPr>
          <p:nvPr>
            <p:ph type="body" idx="2"/>
          </p:nvPr>
        </p:nvSpPr>
        <p:spPr>
          <a:xfrm>
            <a:off x="5749050" y="2489075"/>
            <a:ext cx="10506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not smiling</a:t>
            </a:r>
            <a:endParaRPr/>
          </a:p>
        </p:txBody>
      </p:sp>
      <p:sp>
        <p:nvSpPr>
          <p:cNvPr id="180" name="Google Shape;180;p25"/>
          <p:cNvSpPr txBox="1">
            <a:spLocks noGrp="1"/>
          </p:cNvSpPr>
          <p:nvPr>
            <p:ph type="body" idx="2"/>
          </p:nvPr>
        </p:nvSpPr>
        <p:spPr>
          <a:xfrm>
            <a:off x="6799650" y="2489075"/>
            <a:ext cx="10506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smiling</a:t>
            </a:r>
            <a:endParaRPr/>
          </a:p>
        </p:txBody>
      </p:sp>
      <p:sp>
        <p:nvSpPr>
          <p:cNvPr id="181" name="Google Shape;181;p25"/>
          <p:cNvSpPr txBox="1">
            <a:spLocks noGrp="1"/>
          </p:cNvSpPr>
          <p:nvPr>
            <p:ph type="body" idx="2"/>
          </p:nvPr>
        </p:nvSpPr>
        <p:spPr>
          <a:xfrm>
            <a:off x="7850250" y="2489075"/>
            <a:ext cx="1189200" cy="372000"/>
          </a:xfrm>
          <a:prstGeom prst="rect">
            <a:avLst/>
          </a:prstGeom>
          <a:solidFill>
            <a:srgbClr val="FFFFFF"/>
          </a:solidFill>
        </p:spPr>
        <p:txBody>
          <a:bodyPr spcFirstLastPara="1" vert="horz" wrap="square" lIns="91425" tIns="91425" rIns="91425" bIns="91425" numCol="1" anchor="t" anchorCtr="0" compatLnSpc="1">
            <a:prstTxWarp prst="textNoShape">
              <a:avLst/>
            </a:prstTxWarp>
            <a:noAutofit/>
          </a:bodyPr>
          <a:lstStyle/>
          <a:p>
            <a:pPr marL="0" indent="0" algn="ctr">
              <a:spcAft>
                <a:spcPts val="1600"/>
              </a:spcAft>
              <a:buNone/>
            </a:pPr>
            <a:r>
              <a:rPr lang="en"/>
              <a:t>ground truth</a:t>
            </a:r>
            <a:endParaRPr/>
          </a:p>
        </p:txBody>
      </p:sp>
    </p:spTree>
    <p:extLst>
      <p:ext uri="{BB962C8B-B14F-4D97-AF65-F5344CB8AC3E}">
        <p14:creationId xmlns:p14="http://schemas.microsoft.com/office/powerpoint/2010/main" val="1945661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333141" y="6096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Image Inpainting</a:t>
            </a:r>
            <a:endParaRPr dirty="0"/>
          </a:p>
        </p:txBody>
      </p:sp>
      <p:sp>
        <p:nvSpPr>
          <p:cNvPr id="187" name="Google Shape;187;p26"/>
          <p:cNvSpPr txBox="1">
            <a:spLocks noGrp="1"/>
          </p:cNvSpPr>
          <p:nvPr>
            <p:ph type="body" idx="1"/>
          </p:nvPr>
        </p:nvSpPr>
        <p:spPr>
          <a:xfrm>
            <a:off x="152400" y="1668530"/>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sz="1800" dirty="0"/>
              <a:t>Proposes partial convolutions, comprised of a masked &amp; re-normalized convolution operator</a:t>
            </a:r>
            <a:endParaRPr sz="1800" dirty="0"/>
          </a:p>
          <a:p>
            <a:r>
              <a:rPr lang="en" sz="1800" dirty="0"/>
              <a:t>Updates mask automatically after partial convolutions, removing any masking where partial convolution was able to operate on unmasked value</a:t>
            </a:r>
            <a:endParaRPr sz="1800" dirty="0"/>
          </a:p>
        </p:txBody>
      </p:sp>
      <p:sp>
        <p:nvSpPr>
          <p:cNvPr id="188" name="Google Shape;188;p26"/>
          <p:cNvSpPr txBox="1"/>
          <p:nvPr/>
        </p:nvSpPr>
        <p:spPr>
          <a:xfrm>
            <a:off x="0" y="5533050"/>
            <a:ext cx="9144000" cy="467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i="1"/>
              <a:t>Image Inpainting for Irregular Holes Using Partial Convolutions</a:t>
            </a:r>
            <a:r>
              <a:rPr lang="en"/>
              <a:t>. Liu et al. ECCV 2018.</a:t>
            </a:r>
            <a:endParaRPr/>
          </a:p>
        </p:txBody>
      </p:sp>
      <p:grpSp>
        <p:nvGrpSpPr>
          <p:cNvPr id="189" name="Google Shape;189;p26"/>
          <p:cNvGrpSpPr/>
          <p:nvPr/>
        </p:nvGrpSpPr>
        <p:grpSpPr>
          <a:xfrm>
            <a:off x="21439" y="3744651"/>
            <a:ext cx="9101125" cy="1365775"/>
            <a:chOff x="0" y="2924175"/>
            <a:chExt cx="9101125" cy="1365775"/>
          </a:xfrm>
        </p:grpSpPr>
        <p:pic>
          <p:nvPicPr>
            <p:cNvPr id="190" name="Google Shape;190;p26"/>
            <p:cNvPicPr preferRelativeResize="0"/>
            <p:nvPr/>
          </p:nvPicPr>
          <p:blipFill rotWithShape="1">
            <a:blip r:embed="rId3">
              <a:alphaModFix/>
            </a:blip>
            <a:srcRect t="50719" b="1018"/>
            <a:stretch/>
          </p:blipFill>
          <p:spPr>
            <a:xfrm>
              <a:off x="4465950" y="2924175"/>
              <a:ext cx="4635175" cy="1353849"/>
            </a:xfrm>
            <a:prstGeom prst="rect">
              <a:avLst/>
            </a:prstGeom>
            <a:noFill/>
            <a:ln>
              <a:noFill/>
            </a:ln>
          </p:spPr>
        </p:pic>
        <p:pic>
          <p:nvPicPr>
            <p:cNvPr id="191" name="Google Shape;191;p26"/>
            <p:cNvPicPr preferRelativeResize="0"/>
            <p:nvPr/>
          </p:nvPicPr>
          <p:blipFill rotWithShape="1">
            <a:blip r:embed="rId3">
              <a:alphaModFix/>
            </a:blip>
            <a:srcRect t="2027" r="1361" b="50813"/>
            <a:stretch/>
          </p:blipFill>
          <p:spPr>
            <a:xfrm>
              <a:off x="0" y="2967050"/>
              <a:ext cx="4572002" cy="1322899"/>
            </a:xfrm>
            <a:prstGeom prst="rect">
              <a:avLst/>
            </a:prstGeom>
            <a:noFill/>
            <a:ln>
              <a:noFill/>
            </a:ln>
          </p:spPr>
        </p:pic>
      </p:grpSp>
    </p:spTree>
    <p:extLst>
      <p:ext uri="{BB962C8B-B14F-4D97-AF65-F5344CB8AC3E}">
        <p14:creationId xmlns:p14="http://schemas.microsoft.com/office/powerpoint/2010/main" val="299863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4294967295"/>
          </p:nvPr>
        </p:nvSpPr>
        <p:spPr>
          <a:xfrm>
            <a:off x="7086600" y="6400800"/>
            <a:ext cx="1905000" cy="457200"/>
          </a:xfrm>
          <a:prstGeom prst="rect">
            <a:avLst/>
          </a:prstGeom>
        </p:spPr>
        <p:txBody>
          <a:bodyPr/>
          <a:lstStyle/>
          <a:p>
            <a:fld id="{E43E7D0D-8759-C044-A8DC-5462D26E452B}" type="slidenum">
              <a:rPr lang="en-US">
                <a:solidFill>
                  <a:prstClr val="white">
                    <a:lumMod val="50000"/>
                  </a:prstClr>
                </a:solidFill>
              </a:rPr>
              <a:pPr/>
              <a:t>5</a:t>
            </a:fld>
            <a:endParaRPr lang="en-US">
              <a:solidFill>
                <a:prstClr val="white">
                  <a:lumMod val="50000"/>
                </a:prstClr>
              </a:solidFill>
            </a:endParaRPr>
          </a:p>
        </p:txBody>
      </p:sp>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 y="1244291"/>
            <a:ext cx="5757120" cy="54192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4038600" y="956261"/>
            <a:ext cx="518400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500" dirty="0">
                <a:latin typeface="FreeSans" charset="0"/>
              </a:rPr>
              <a:t>Example:  200x200 image</a:t>
            </a:r>
          </a:p>
          <a:p>
            <a:pPr algn="l">
              <a:spcBef>
                <a:spcPts val="0"/>
              </a:spcBef>
            </a:pPr>
            <a:r>
              <a:rPr lang="en-US" sz="2500" dirty="0">
                <a:latin typeface="FreeSans" charset="0"/>
              </a:rPr>
              <a:t>                  40K hidden units</a:t>
            </a:r>
          </a:p>
          <a:p>
            <a:pPr algn="l">
              <a:spcBef>
                <a:spcPts val="0"/>
              </a:spcBef>
            </a:pPr>
            <a:r>
              <a:rPr lang="en-US" sz="2500" dirty="0">
                <a:latin typeface="FreeSans" charset="0"/>
              </a:rPr>
              <a:t>		       </a:t>
            </a:r>
            <a:r>
              <a:rPr lang="en-US" sz="2500" b="1" dirty="0">
                <a:solidFill>
                  <a:srgbClr val="FF0000"/>
                </a:solidFill>
                <a:latin typeface="FreeSans" charset="0"/>
              </a:rPr>
              <a:t>  ~2B parameters</a:t>
            </a:r>
            <a:r>
              <a:rPr lang="en-US" sz="2500" dirty="0">
                <a:latin typeface="FreeSans" charset="0"/>
              </a:rPr>
              <a:t>!!!</a:t>
            </a:r>
          </a:p>
        </p:txBody>
      </p:sp>
      <p:sp>
        <p:nvSpPr>
          <p:cNvPr id="46083" name="AutoShape 3"/>
          <p:cNvSpPr>
            <a:spLocks noChangeArrowheads="1"/>
          </p:cNvSpPr>
          <p:nvPr/>
        </p:nvSpPr>
        <p:spPr bwMode="auto">
          <a:xfrm>
            <a:off x="5436000" y="1866436"/>
            <a:ext cx="414720" cy="414764"/>
          </a:xfrm>
          <a:prstGeom prst="rightArrow">
            <a:avLst>
              <a:gd name="adj1" fmla="val 50000"/>
              <a:gd name="adj2" fmla="val 25000"/>
            </a:avLst>
          </a:prstGeom>
          <a:solidFill>
            <a:srgbClr val="FF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46084" name="Text Box 4"/>
          <p:cNvSpPr txBox="1">
            <a:spLocks noChangeArrowheads="1"/>
          </p:cNvSpPr>
          <p:nvPr/>
        </p:nvSpPr>
        <p:spPr bwMode="auto">
          <a:xfrm>
            <a:off x="2607841" y="5546023"/>
            <a:ext cx="630864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 Spatial correlation is local</a:t>
            </a:r>
          </a:p>
          <a:p>
            <a:pPr algn="l">
              <a:spcBef>
                <a:spcPts val="0"/>
              </a:spcBef>
            </a:pPr>
            <a:r>
              <a:rPr lang="en-US" sz="2200" dirty="0">
                <a:latin typeface="FreeSans" charset="0"/>
              </a:rPr>
              <a:t>- Waste of resources + we have not enough          training samples anyway..</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Fully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3908610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idx="4294967295"/>
          </p:nvPr>
        </p:nvSpPr>
        <p:spPr>
          <a:xfrm>
            <a:off x="7086600" y="6400800"/>
            <a:ext cx="1905000" cy="457200"/>
          </a:xfrm>
          <a:prstGeom prst="rect">
            <a:avLst/>
          </a:prstGeom>
        </p:spPr>
        <p:txBody>
          <a:bodyPr/>
          <a:lstStyle/>
          <a:p>
            <a:fld id="{423EF0F9-D3C2-054E-BFAB-38CAEEF1474C}" type="slidenum">
              <a:rPr lang="en-US">
                <a:solidFill>
                  <a:prstClr val="white">
                    <a:lumMod val="50000"/>
                  </a:prstClr>
                </a:solidFill>
              </a:rPr>
              <a:pPr/>
              <a:t>6</a:t>
            </a:fld>
            <a:endParaRPr lang="en-US">
              <a:solidFill>
                <a:prstClr val="white">
                  <a:lumMod val="50000"/>
                </a:prstClr>
              </a:solidFill>
            </a:endParaRP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107" name="Text Box 3"/>
          <p:cNvSpPr txBox="1">
            <a:spLocks noChangeArrowheads="1"/>
          </p:cNvSpPr>
          <p:nvPr/>
        </p:nvSpPr>
        <p:spPr bwMode="auto">
          <a:xfrm>
            <a:off x="4615200" y="3110727"/>
            <a:ext cx="43012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Example: 200x200 image</a:t>
            </a:r>
          </a:p>
          <a:p>
            <a:pPr algn="l">
              <a:spcBef>
                <a:spcPts val="0"/>
              </a:spcBef>
            </a:pPr>
            <a:r>
              <a:rPr lang="en-US" sz="2200" dirty="0">
                <a:latin typeface="FreeSans" charset="0"/>
              </a:rPr>
              <a:t>                40K hidden units</a:t>
            </a:r>
          </a:p>
          <a:p>
            <a:pPr algn="l">
              <a:spcBef>
                <a:spcPts val="0"/>
              </a:spcBef>
            </a:pPr>
            <a:r>
              <a:rPr lang="en-US" sz="2200" dirty="0">
                <a:latin typeface="FreeSans" charset="0"/>
              </a:rPr>
              <a:t>                Filter size: 10x10</a:t>
            </a:r>
          </a:p>
          <a:p>
            <a:pPr algn="l">
              <a:spcBef>
                <a:spcPts val="0"/>
              </a:spcBef>
            </a:pPr>
            <a:r>
              <a:rPr lang="en-US" sz="2200" dirty="0">
                <a:latin typeface="FreeSans" charset="0"/>
              </a:rPr>
              <a:t>		      4M parameters</a:t>
            </a:r>
          </a:p>
        </p:txBody>
      </p:sp>
      <p:sp>
        <p:nvSpPr>
          <p:cNvPr id="47111" name="Text Box 7"/>
          <p:cNvSpPr txBox="1">
            <a:spLocks noChangeArrowheads="1"/>
          </p:cNvSpPr>
          <p:nvPr/>
        </p:nvSpPr>
        <p:spPr bwMode="auto">
          <a:xfrm>
            <a:off x="3913920" y="5577706"/>
            <a:ext cx="506448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 </a:t>
            </a:r>
            <a:r>
              <a:rPr lang="en-US" sz="2200">
                <a:latin typeface="FreeSans" charset="0"/>
              </a:rPr>
              <a:t>This parameterization is good when input image is registered (e.g., face recognition).</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Locally Connected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698186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4294967295"/>
          </p:nvPr>
        </p:nvSpPr>
        <p:spPr>
          <a:xfrm>
            <a:off x="7086600" y="6400800"/>
            <a:ext cx="1905000" cy="457200"/>
          </a:xfrm>
          <a:prstGeom prst="rect">
            <a:avLst/>
          </a:prstGeom>
        </p:spPr>
        <p:txBody>
          <a:bodyPr/>
          <a:lstStyle/>
          <a:p>
            <a:fld id="{A2CC5D87-E287-824D-BE18-FC2934BE27F0}" type="slidenum">
              <a:rPr lang="en-US">
                <a:solidFill>
                  <a:prstClr val="white">
                    <a:lumMod val="50000"/>
                  </a:prstClr>
                </a:solidFill>
              </a:rPr>
              <a:pPr/>
              <a:t>7</a:t>
            </a:fld>
            <a:endParaRPr lang="en-US">
              <a:solidFill>
                <a:prstClr val="white">
                  <a:lumMod val="50000"/>
                </a:prstClr>
              </a:solidFill>
            </a:endParaRPr>
          </a:p>
        </p:txBody>
      </p:sp>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8130" name="Text Box 2"/>
          <p:cNvSpPr txBox="1">
            <a:spLocks noChangeArrowheads="1"/>
          </p:cNvSpPr>
          <p:nvPr/>
        </p:nvSpPr>
        <p:spPr bwMode="auto">
          <a:xfrm>
            <a:off x="4037760" y="995145"/>
            <a:ext cx="520416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dirty="0">
                <a:solidFill>
                  <a:srgbClr val="FF0000"/>
                </a:solidFill>
                <a:latin typeface="FreeSans" charset="0"/>
              </a:rPr>
              <a:t>STATIONARITY? </a:t>
            </a:r>
            <a:r>
              <a:rPr lang="en-US" sz="2200" dirty="0">
                <a:latin typeface="FreeSans" charset="0"/>
              </a:rPr>
              <a:t>Statistics is similar at different locations</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Locally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1688099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idx="4294967295"/>
          </p:nvPr>
        </p:nvSpPr>
        <p:spPr>
          <a:xfrm>
            <a:off x="7086600" y="6400800"/>
            <a:ext cx="1905000" cy="457200"/>
          </a:xfrm>
          <a:prstGeom prst="rect">
            <a:avLst/>
          </a:prstGeom>
        </p:spPr>
        <p:txBody>
          <a:bodyPr/>
          <a:lstStyle/>
          <a:p>
            <a:fld id="{7F187AB3-49F4-4A49-ADBE-0AF7FCB422D6}" type="slidenum">
              <a:rPr lang="en-US">
                <a:solidFill>
                  <a:prstClr val="white">
                    <a:lumMod val="50000"/>
                  </a:prstClr>
                </a:solidFill>
              </a:rPr>
              <a:pPr/>
              <a:t>8</a:t>
            </a:fld>
            <a:endParaRPr lang="en-US">
              <a:solidFill>
                <a:prstClr val="white">
                  <a:lumMod val="50000"/>
                </a:prstClr>
              </a:solidFill>
            </a:endParaRP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796404"/>
            <a:ext cx="5814720" cy="60140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9155" name="Text Box 3"/>
          <p:cNvSpPr txBox="1">
            <a:spLocks noChangeArrowheads="1"/>
          </p:cNvSpPr>
          <p:nvPr/>
        </p:nvSpPr>
        <p:spPr bwMode="auto">
          <a:xfrm>
            <a:off x="3813121" y="3780398"/>
            <a:ext cx="52804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Share the same parameters across different locations (assuming input is stationary):</a:t>
            </a:r>
          </a:p>
          <a:p>
            <a:pPr algn="l">
              <a:spcBef>
                <a:spcPts val="0"/>
              </a:spcBef>
            </a:pPr>
            <a:r>
              <a:rPr lang="en-US" sz="2200" dirty="0">
                <a:solidFill>
                  <a:srgbClr val="FF0000"/>
                </a:solidFill>
                <a:latin typeface="FreeSans" charset="0"/>
              </a:rPr>
              <a:t>Convolutions with learned kernels</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Tree>
    <p:extLst>
      <p:ext uri="{BB962C8B-B14F-4D97-AF65-F5344CB8AC3E}">
        <p14:creationId xmlns:p14="http://schemas.microsoft.com/office/powerpoint/2010/main" val="332502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280960" y="1036909"/>
            <a:ext cx="4976640" cy="1036909"/>
          </a:xfrm>
          <a:prstGeom prst="rect">
            <a:avLst/>
          </a:prstGeom>
          <a:solidFill>
            <a:srgbClr val="FFFFFF"/>
          </a:solidFill>
          <a:ln>
            <a:noFill/>
          </a:ln>
          <a:effectLst/>
          <a:extLs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2488582"/>
            <a:ext cx="3110400" cy="23589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080" y="2458338"/>
            <a:ext cx="3110400" cy="245401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6565" name="Text Box 5"/>
          <p:cNvSpPr txBox="1">
            <a:spLocks noChangeArrowheads="1"/>
          </p:cNvSpPr>
          <p:nvPr/>
        </p:nvSpPr>
        <p:spPr bwMode="auto">
          <a:xfrm>
            <a:off x="3525120" y="3318109"/>
            <a:ext cx="829440" cy="13177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66" name="Text Box 6"/>
          <p:cNvSpPr txBox="1">
            <a:spLocks noChangeArrowheads="1"/>
          </p:cNvSpPr>
          <p:nvPr/>
        </p:nvSpPr>
        <p:spPr bwMode="auto">
          <a:xfrm>
            <a:off x="3972960" y="3028639"/>
            <a:ext cx="103680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-1  0  1</a:t>
            </a:r>
          </a:p>
          <a:p>
            <a:pPr algn="l">
              <a:spcBef>
                <a:spcPts val="0"/>
              </a:spcBef>
            </a:pPr>
            <a:r>
              <a:rPr lang="en-US" sz="2200" dirty="0">
                <a:latin typeface="FreeSans" charset="0"/>
              </a:rPr>
              <a:t>-1  0  1</a:t>
            </a:r>
          </a:p>
          <a:p>
            <a:pPr algn="l">
              <a:spcBef>
                <a:spcPts val="0"/>
              </a:spcBef>
            </a:pPr>
            <a:r>
              <a:rPr lang="en-US" sz="2200" dirty="0">
                <a:latin typeface="FreeSans" charset="0"/>
              </a:rPr>
              <a:t>-1  0  1</a:t>
            </a:r>
          </a:p>
        </p:txBody>
      </p:sp>
      <p:sp>
        <p:nvSpPr>
          <p:cNvPr id="66567" name="Rectangle 7"/>
          <p:cNvSpPr>
            <a:spLocks noChangeArrowheads="1"/>
          </p:cNvSpPr>
          <p:nvPr/>
        </p:nvSpPr>
        <p:spPr bwMode="auto">
          <a:xfrm>
            <a:off x="1244160" y="2695963"/>
            <a:ext cx="414720" cy="414764"/>
          </a:xfrm>
          <a:prstGeom prst="rect">
            <a:avLst/>
          </a:prstGeom>
          <a:solidFill>
            <a:srgbClr val="808080"/>
          </a:solidFill>
          <a:ln w="1836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8" name="Rectangle 8"/>
          <p:cNvSpPr>
            <a:spLocks noChangeArrowheads="1"/>
          </p:cNvSpPr>
          <p:nvPr/>
        </p:nvSpPr>
        <p:spPr bwMode="auto">
          <a:xfrm>
            <a:off x="1277281" y="2695963"/>
            <a:ext cx="123840" cy="414764"/>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9" name="Rectangle 9"/>
          <p:cNvSpPr>
            <a:spLocks noChangeArrowheads="1"/>
          </p:cNvSpPr>
          <p:nvPr/>
        </p:nvSpPr>
        <p:spPr bwMode="auto">
          <a:xfrm>
            <a:off x="1506240" y="2695963"/>
            <a:ext cx="123840" cy="414764"/>
          </a:xfrm>
          <a:prstGeom prst="rect">
            <a:avLst/>
          </a:prstGeom>
          <a:solidFill>
            <a:srgbClr val="FFFF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70" name="Line 10"/>
          <p:cNvSpPr>
            <a:spLocks noChangeShapeType="1"/>
          </p:cNvSpPr>
          <p:nvPr/>
        </p:nvSpPr>
        <p:spPr bwMode="auto">
          <a:xfrm>
            <a:off x="1658880" y="2695963"/>
            <a:ext cx="5184000" cy="414764"/>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1" name="Line 11"/>
          <p:cNvSpPr>
            <a:spLocks noChangeShapeType="1"/>
          </p:cNvSpPr>
          <p:nvPr/>
        </p:nvSpPr>
        <p:spPr bwMode="auto">
          <a:xfrm>
            <a:off x="1658880" y="3110726"/>
            <a:ext cx="5184000" cy="1441"/>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5" name="Text Box 15"/>
          <p:cNvSpPr txBox="1">
            <a:spLocks noChangeArrowheads="1"/>
          </p:cNvSpPr>
          <p:nvPr/>
        </p:nvSpPr>
        <p:spPr bwMode="auto">
          <a:xfrm>
            <a:off x="5124960" y="3155372"/>
            <a:ext cx="829440" cy="1317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76" name="Line 16"/>
          <p:cNvSpPr>
            <a:spLocks noChangeShapeType="1"/>
          </p:cNvSpPr>
          <p:nvPr/>
        </p:nvSpPr>
        <p:spPr bwMode="auto">
          <a:xfrm>
            <a:off x="3939840" y="3110727"/>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7" name="Line 17"/>
          <p:cNvSpPr>
            <a:spLocks noChangeShapeType="1"/>
          </p:cNvSpPr>
          <p:nvPr/>
        </p:nvSpPr>
        <p:spPr bwMode="auto">
          <a:xfrm>
            <a:off x="5027760" y="3110727"/>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8" name="Line 18"/>
          <p:cNvSpPr>
            <a:spLocks noChangeShapeType="1"/>
          </p:cNvSpPr>
          <p:nvPr/>
        </p:nvSpPr>
        <p:spPr bwMode="auto">
          <a:xfrm>
            <a:off x="39398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9" name="Line 19"/>
          <p:cNvSpPr>
            <a:spLocks noChangeShapeType="1"/>
          </p:cNvSpPr>
          <p:nvPr/>
        </p:nvSpPr>
        <p:spPr bwMode="auto">
          <a:xfrm>
            <a:off x="48002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0" name="Line 20"/>
          <p:cNvSpPr>
            <a:spLocks noChangeShapeType="1"/>
          </p:cNvSpPr>
          <p:nvPr/>
        </p:nvSpPr>
        <p:spPr bwMode="auto">
          <a:xfrm>
            <a:off x="4800240" y="3125128"/>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1" name="Line 21"/>
          <p:cNvSpPr>
            <a:spLocks noChangeShapeType="1"/>
          </p:cNvSpPr>
          <p:nvPr/>
        </p:nvSpPr>
        <p:spPr bwMode="auto">
          <a:xfrm>
            <a:off x="3941280" y="3125128"/>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2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24" name="TextBox 23"/>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21" name="Footer Placeholder 1"/>
          <p:cNvSpPr>
            <a:spLocks noGrp="1"/>
          </p:cNvSpPr>
          <p:nvPr>
            <p:ph type="ftr" sz="quarter" idx="4294967295"/>
          </p:nvPr>
        </p:nvSpPr>
        <p:spPr>
          <a:xfrm>
            <a:off x="152400" y="6400800"/>
            <a:ext cx="2895600" cy="457200"/>
          </a:xfrm>
          <a:prstGeom prst="rect">
            <a:avLst/>
          </a:prstGeom>
        </p:spPr>
        <p:txBody>
          <a:bodyPr/>
          <a:lstStyle/>
          <a:p>
            <a:pPr>
              <a:defRPr/>
            </a:pPr>
            <a:r>
              <a:rPr lang="en-US" dirty="0">
                <a:solidFill>
                  <a:prstClr val="white">
                    <a:lumMod val="50000"/>
                  </a:prstClr>
                </a:solidFill>
              </a:rPr>
              <a:t>(C) Dhruv Batra </a:t>
            </a:r>
          </a:p>
        </p:txBody>
      </p:sp>
      <p:sp>
        <p:nvSpPr>
          <p:cNvPr id="22" name="Slide Number Placeholder 2"/>
          <p:cNvSpPr>
            <a:spLocks noGrp="1"/>
          </p:cNvSpPr>
          <p:nvPr>
            <p:ph type="sldNum" sz="quarter" idx="4294967295"/>
          </p:nvPr>
        </p:nvSpPr>
        <p:spPr>
          <a:xfrm>
            <a:off x="7086600" y="6400800"/>
            <a:ext cx="1905000" cy="457200"/>
          </a:xfrm>
          <a:prstGeom prst="rect">
            <a:avLst/>
          </a:prstGeom>
        </p:spPr>
        <p:txBody>
          <a:bodyPr/>
          <a:lstStyle/>
          <a:p>
            <a:pPr>
              <a:defRPr/>
            </a:pPr>
            <a:fld id="{A51550E6-1DFF-B84C-BFE3-E4371400DA8D}" type="slidenum">
              <a:rPr lang="en-US" smtClean="0">
                <a:solidFill>
                  <a:prstClr val="white">
                    <a:lumMod val="50000"/>
                  </a:prstClr>
                </a:solidFill>
              </a:rPr>
              <a:pPr>
                <a:defRPr/>
              </a:pPr>
              <a:t>9</a:t>
            </a:fld>
            <a:endParaRPr lang="en-US">
              <a:solidFill>
                <a:prstClr val="white">
                  <a:lumMod val="50000"/>
                </a:prstClr>
              </a:solidFill>
            </a:endParaRPr>
          </a:p>
        </p:txBody>
      </p:sp>
    </p:spTree>
    <p:extLst>
      <p:ext uri="{BB962C8B-B14F-4D97-AF65-F5344CB8AC3E}">
        <p14:creationId xmlns:p14="http://schemas.microsoft.com/office/powerpoint/2010/main" val="3135065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50874</TotalTime>
  <Words>1770</Words>
  <Application>Microsoft Macintosh PowerPoint</Application>
  <PresentationFormat>On-screen Show (4:3)</PresentationFormat>
  <Paragraphs>289</Paragraphs>
  <Slides>41</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FreeSans</vt:lpstr>
      <vt:lpstr>Blank Presentation</vt:lpstr>
      <vt:lpstr>Deep Learning  in Image Processing</vt:lpstr>
      <vt:lpstr>PowerPoint Presentation</vt:lpstr>
      <vt:lpstr>Convolutional 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Visualizing Filters</vt:lpstr>
      <vt:lpstr>Visualizing Filters</vt:lpstr>
      <vt:lpstr>Visualizing Filters</vt:lpstr>
      <vt:lpstr>Distill Interactive Visualization</vt:lpstr>
      <vt:lpstr>PowerPoint Presentation</vt:lpstr>
      <vt:lpstr>PowerPoint Presentation</vt:lpstr>
      <vt:lpstr>PowerPoint Presentation</vt:lpstr>
      <vt:lpstr>PowerPoint Presentation</vt:lpstr>
      <vt:lpstr>PowerPoint Presentation</vt:lpstr>
      <vt:lpstr>PowerPoint Presentation</vt:lpstr>
      <vt:lpstr>CNNs for Image Processing</vt:lpstr>
      <vt:lpstr>Colorization</vt:lpstr>
      <vt:lpstr>Colorization</vt:lpstr>
      <vt:lpstr>How to convert the inferred distribution to an image?</vt:lpstr>
      <vt:lpstr>DeOldify</vt:lpstr>
      <vt:lpstr>Super-Resolution</vt:lpstr>
      <vt:lpstr>Super-Resolution as a task</vt:lpstr>
      <vt:lpstr>An early CNN paper (2016)</vt:lpstr>
      <vt:lpstr>An early CNN paper (2016)</vt:lpstr>
      <vt:lpstr>Underexposed Photo Enhancement </vt:lpstr>
      <vt:lpstr>Solution? Collect dataset and train a deep network</vt:lpstr>
      <vt:lpstr>Underexposed Photo Enhancement</vt:lpstr>
      <vt:lpstr>Image Inpainting</vt:lpstr>
      <vt:lpstr>Image Inpainting</vt:lpstr>
    </vt:vector>
  </TitlesOfParts>
  <Manager/>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Frank Dellaert</cp:lastModifiedBy>
  <cp:revision>2820</cp:revision>
  <cp:lastPrinted>2015-04-01T17:45:43Z</cp:lastPrinted>
  <dcterms:created xsi:type="dcterms:W3CDTF">2013-03-06T19:31:42Z</dcterms:created>
  <dcterms:modified xsi:type="dcterms:W3CDTF">2020-09-14T20:58:04Z</dcterms:modified>
  <cp:category/>
</cp:coreProperties>
</file>