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674" r:id="rId2"/>
    <p:sldId id="677" r:id="rId3"/>
    <p:sldId id="678" r:id="rId4"/>
    <p:sldId id="689" r:id="rId5"/>
    <p:sldId id="687" r:id="rId6"/>
    <p:sldId id="690" r:id="rId7"/>
    <p:sldId id="691" r:id="rId8"/>
    <p:sldId id="259" r:id="rId9"/>
    <p:sldId id="260" r:id="rId10"/>
    <p:sldId id="679" r:id="rId11"/>
    <p:sldId id="532" r:id="rId12"/>
    <p:sldId id="533" r:id="rId13"/>
    <p:sldId id="534" r:id="rId14"/>
    <p:sldId id="535" r:id="rId15"/>
    <p:sldId id="536" r:id="rId16"/>
    <p:sldId id="537" r:id="rId17"/>
    <p:sldId id="538" r:id="rId18"/>
    <p:sldId id="539" r:id="rId19"/>
    <p:sldId id="540" r:id="rId20"/>
    <p:sldId id="541" r:id="rId21"/>
    <p:sldId id="542" r:id="rId22"/>
    <p:sldId id="543" r:id="rId23"/>
    <p:sldId id="545" r:id="rId24"/>
    <p:sldId id="546" r:id="rId25"/>
    <p:sldId id="547" r:id="rId26"/>
    <p:sldId id="548" r:id="rId27"/>
    <p:sldId id="549" r:id="rId28"/>
    <p:sldId id="550" r:id="rId29"/>
    <p:sldId id="551" r:id="rId30"/>
    <p:sldId id="552" r:id="rId31"/>
    <p:sldId id="553" r:id="rId32"/>
    <p:sldId id="555" r:id="rId33"/>
    <p:sldId id="556" r:id="rId34"/>
    <p:sldId id="557" r:id="rId35"/>
    <p:sldId id="558" r:id="rId36"/>
    <p:sldId id="559" r:id="rId37"/>
    <p:sldId id="560" r:id="rId38"/>
    <p:sldId id="561" r:id="rId39"/>
    <p:sldId id="562" r:id="rId40"/>
    <p:sldId id="563" r:id="rId41"/>
    <p:sldId id="582" r:id="rId42"/>
    <p:sldId id="583" r:id="rId43"/>
    <p:sldId id="585" r:id="rId44"/>
    <p:sldId id="681" r:id="rId45"/>
    <p:sldId id="591" r:id="rId46"/>
    <p:sldId id="592" r:id="rId47"/>
    <p:sldId id="686" r:id="rId48"/>
    <p:sldId id="692" r:id="rId49"/>
    <p:sldId id="683" r:id="rId50"/>
    <p:sldId id="596" r:id="rId51"/>
    <p:sldId id="601" r:id="rId52"/>
    <p:sldId id="576" r:id="rId53"/>
    <p:sldId id="604" r:id="rId54"/>
    <p:sldId id="615" r:id="rId55"/>
    <p:sldId id="607" r:id="rId56"/>
    <p:sldId id="608" r:id="rId57"/>
    <p:sldId id="609" r:id="rId58"/>
    <p:sldId id="610" r:id="rId59"/>
    <p:sldId id="611" r:id="rId60"/>
    <p:sldId id="612" r:id="rId61"/>
    <p:sldId id="613" r:id="rId62"/>
    <p:sldId id="614" r:id="rId63"/>
    <p:sldId id="617" r:id="rId64"/>
    <p:sldId id="619" r:id="rId65"/>
    <p:sldId id="688" r:id="rId66"/>
    <p:sldId id="693" r:id="rId67"/>
    <p:sldId id="625" r:id="rId68"/>
    <p:sldId id="626" r:id="rId69"/>
    <p:sldId id="627" r:id="rId70"/>
    <p:sldId id="629" r:id="rId71"/>
    <p:sldId id="631" r:id="rId72"/>
    <p:sldId id="632" r:id="rId73"/>
    <p:sldId id="638" r:id="rId74"/>
    <p:sldId id="639" r:id="rId75"/>
    <p:sldId id="640"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84761" autoAdjust="0"/>
  </p:normalViewPr>
  <p:slideViewPr>
    <p:cSldViewPr>
      <p:cViewPr varScale="1">
        <p:scale>
          <a:sx n="104" d="100"/>
          <a:sy n="104" d="100"/>
        </p:scale>
        <p:origin x="1880" y="192"/>
      </p:cViewPr>
      <p:guideLst>
        <p:guide orient="horz" pos="2160"/>
        <p:guide pos="288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1" Type="http://schemas.openxmlformats.org/officeDocument/2006/relationships/slide" Target="slides/slide4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9-30T15:49:19.978" idx="1">
    <p:pos x="8150" y="-51"/>
    <p:text>Moved some stuff around</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9/2/20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60A6D6-689B-4B46-838E-0F8061D9F006}" type="slidenum">
              <a:rPr lang="en-US" altLang="en-US">
                <a:solidFill>
                  <a:prstClr val="black"/>
                </a:solidFill>
                <a:latin typeface="Calibri" panose="020F0502020204030204" pitchFamily="34" charset="0"/>
              </a:rPr>
              <a:pPr eaLnBrk="1" hangingPunct="1"/>
              <a:t>13</a:t>
            </a:fld>
            <a:endParaRPr lang="en-US" altLang="en-US">
              <a:solidFill>
                <a:prstClr val="black"/>
              </a:solidFill>
              <a:latin typeface="Calibri" panose="020F0502020204030204" pitchFamily="34" charset="0"/>
            </a:endParaRPr>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84432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4179BA-3DF4-447D-85CA-D3D39FBFD2FD}" type="slidenum">
              <a:rPr lang="en-US" altLang="en-US">
                <a:solidFill>
                  <a:prstClr val="black"/>
                </a:solidFill>
                <a:latin typeface="Calibri" panose="020F0502020204030204" pitchFamily="34" charset="0"/>
              </a:rPr>
              <a:pPr eaLnBrk="1" hangingPunct="1"/>
              <a:t>24</a:t>
            </a:fld>
            <a:endParaRPr lang="en-US" altLang="en-US">
              <a:solidFill>
                <a:prstClr val="black"/>
              </a:solidFill>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7405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406A51-AA08-4AB1-AF56-8A646C85724F}" type="slidenum">
              <a:rPr lang="en-US" altLang="en-US">
                <a:solidFill>
                  <a:prstClr val="black"/>
                </a:solidFill>
                <a:latin typeface="Calibri" panose="020F0502020204030204" pitchFamily="34" charset="0"/>
              </a:rPr>
              <a:pPr eaLnBrk="1" hangingPunct="1"/>
              <a:t>25</a:t>
            </a:fld>
            <a:endParaRPr lang="en-US" altLang="en-US">
              <a:solidFill>
                <a:prstClr val="black"/>
              </a:solidFill>
              <a:latin typeface="Calibri" panose="020F050202020403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3960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885407-F358-4B5A-8B99-3C173D13924C}" type="slidenum">
              <a:rPr lang="en-US" altLang="en-US">
                <a:solidFill>
                  <a:prstClr val="black"/>
                </a:solidFill>
                <a:latin typeface="Calibri" panose="020F0502020204030204" pitchFamily="34" charset="0"/>
              </a:rPr>
              <a:pPr eaLnBrk="1" hangingPunct="1"/>
              <a:t>26</a:t>
            </a:fld>
            <a:endParaRPr lang="en-US" altLang="en-US">
              <a:solidFill>
                <a:prstClr val="black"/>
              </a:solidFill>
              <a:latin typeface="Calibri" panose="020F0502020204030204" pitchFamily="34"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5594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845745-4F42-46BB-B71E-104EC65B523D}" type="slidenum">
              <a:rPr lang="en-US" altLang="en-US">
                <a:solidFill>
                  <a:prstClr val="black"/>
                </a:solidFill>
                <a:latin typeface="Calibri" panose="020F0502020204030204" pitchFamily="34" charset="0"/>
              </a:rPr>
              <a:pPr eaLnBrk="1" hangingPunct="1"/>
              <a:t>27</a:t>
            </a:fld>
            <a:endParaRPr lang="en-US" altLang="en-US">
              <a:solidFill>
                <a:prstClr val="black"/>
              </a:solidFill>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77904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0C88A6-F86C-435F-ABC1-493B59C832EB}" type="slidenum">
              <a:rPr lang="en-US" altLang="en-US">
                <a:solidFill>
                  <a:prstClr val="black"/>
                </a:solidFill>
                <a:latin typeface="Calibri" panose="020F0502020204030204" pitchFamily="34" charset="0"/>
              </a:rPr>
              <a:pPr eaLnBrk="1" hangingPunct="1"/>
              <a:t>28</a:t>
            </a:fld>
            <a:endParaRPr lang="en-US" altLang="en-US">
              <a:solidFill>
                <a:prstClr val="black"/>
              </a:solidFill>
              <a:latin typeface="Calibri" panose="020F0502020204030204"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637542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2258D0-1CD3-4BA2-8B5A-7AC61B33B44F}" type="slidenum">
              <a:rPr lang="en-US" altLang="en-US">
                <a:solidFill>
                  <a:prstClr val="black"/>
                </a:solidFill>
                <a:latin typeface="Calibri" panose="020F0502020204030204" pitchFamily="34" charset="0"/>
              </a:rPr>
              <a:pPr eaLnBrk="1" hangingPunct="1"/>
              <a:t>29</a:t>
            </a:fld>
            <a:endParaRPr lang="en-US" altLang="en-US">
              <a:solidFill>
                <a:prstClr val="black"/>
              </a:solidFill>
              <a:latin typeface="Calibri" panose="020F0502020204030204"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93260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Questions at this point?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30585A-45D5-41B7-8D7C-4008065DEE68}" type="slidenum">
              <a:rPr lang="en-US" altLang="en-US">
                <a:solidFill>
                  <a:prstClr val="black"/>
                </a:solidFill>
                <a:latin typeface="Calibri" panose="020F0502020204030204" pitchFamily="34" charset="0"/>
              </a:rPr>
              <a:pPr eaLnBrk="1" hangingPunct="1"/>
              <a:t>31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7222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0BA99E-2DF0-4DED-8163-E72D2AD79A3C}" type="slidenum">
              <a:rPr lang="en-US" altLang="en-US">
                <a:solidFill>
                  <a:prstClr val="black"/>
                </a:solidFill>
                <a:latin typeface="Calibri" panose="020F0502020204030204" pitchFamily="34" charset="0"/>
              </a:rPr>
              <a:pPr eaLnBrk="1" hangingPunct="1"/>
              <a:t>32</a:t>
            </a:fld>
            <a:endParaRPr lang="en-US" altLang="en-US">
              <a:solidFill>
                <a:prstClr val="black"/>
              </a:solidFill>
              <a:latin typeface="Calibri" panose="020F0502020204030204"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01272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5A99CD-316D-42E0-B3BC-2583C672A697}" type="slidenum">
              <a:rPr lang="en-US" altLang="en-US">
                <a:solidFill>
                  <a:prstClr val="black"/>
                </a:solidFill>
                <a:latin typeface="Calibri" panose="020F0502020204030204" pitchFamily="34" charset="0"/>
              </a:rPr>
              <a:pPr eaLnBrk="1" hangingPunct="1"/>
              <a:t>33</a:t>
            </a:fld>
            <a:endParaRPr lang="en-US" altLang="en-US">
              <a:solidFill>
                <a:prstClr val="black"/>
              </a:solidFill>
              <a:latin typeface="Calibri" panose="020F0502020204030204" pitchFamily="34"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f is image</a:t>
            </a:r>
            <a:endParaRPr lang="ru-RU" altLang="en-US"/>
          </a:p>
        </p:txBody>
      </p:sp>
    </p:spTree>
    <p:extLst>
      <p:ext uri="{BB962C8B-B14F-4D97-AF65-F5344CB8AC3E}">
        <p14:creationId xmlns:p14="http://schemas.microsoft.com/office/powerpoint/2010/main" val="2311077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479727-4AF8-4073-94BB-00424CDB9EEB}" type="slidenum">
              <a:rPr lang="en-US" altLang="en-US">
                <a:solidFill>
                  <a:prstClr val="black"/>
                </a:solidFill>
                <a:latin typeface="Calibri" panose="020F0502020204030204" pitchFamily="34" charset="0"/>
              </a:rPr>
              <a:pPr eaLnBrk="1" hangingPunct="1"/>
              <a:t>34</a:t>
            </a:fld>
            <a:endParaRPr lang="en-US" altLang="en-US">
              <a:solidFill>
                <a:prstClr val="black"/>
              </a:solidFill>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en-US"/>
          </a:p>
        </p:txBody>
      </p:sp>
    </p:spTree>
    <p:extLst>
      <p:ext uri="{BB962C8B-B14F-4D97-AF65-F5344CB8AC3E}">
        <p14:creationId xmlns:p14="http://schemas.microsoft.com/office/powerpoint/2010/main" val="362715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9436F3-0D03-45D2-B099-377BF8E2C0A5}" type="slidenum">
              <a:rPr lang="en-US" altLang="en-US">
                <a:solidFill>
                  <a:prstClr val="black"/>
                </a:solidFill>
                <a:latin typeface="Calibri" panose="020F0502020204030204" pitchFamily="34" charset="0"/>
              </a:rPr>
              <a:pPr eaLnBrk="1" hangingPunct="1"/>
              <a:t>14</a:t>
            </a:fld>
            <a:endParaRPr lang="en-US" altLang="en-US">
              <a:solidFill>
                <a:prstClr val="black"/>
              </a:solidFill>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1512916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e^0 = 1, e^-1 = .37, e^-2 = .14, etc.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A0D527-A307-4DF0-8A2D-FC748D1F56F1}" type="slidenum">
              <a:rPr lang="en-US" altLang="en-US">
                <a:solidFill>
                  <a:prstClr val="black"/>
                </a:solidFill>
                <a:latin typeface="Calibri" panose="020F0502020204030204" pitchFamily="34" charset="0"/>
              </a:rPr>
              <a:pPr eaLnBrk="1" hangingPunct="1"/>
              <a:t>35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23270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9652DE-13FE-4E6D-9597-833EEB1CEBDC}" type="slidenum">
              <a:rPr lang="en-US" altLang="en-US">
                <a:solidFill>
                  <a:prstClr val="black"/>
                </a:solidFill>
                <a:latin typeface="Calibri" panose="020F0502020204030204" pitchFamily="34" charset="0"/>
              </a:rPr>
              <a:pPr eaLnBrk="1" hangingPunct="1"/>
              <a:t>38</a:t>
            </a:fld>
            <a:endParaRPr lang="en-US" altLang="en-US">
              <a:solidFill>
                <a:prstClr val="black"/>
              </a:solidFill>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Linear vs. quadratic in mask size</a:t>
            </a:r>
          </a:p>
        </p:txBody>
      </p:sp>
    </p:spTree>
    <p:extLst>
      <p:ext uri="{BB962C8B-B14F-4D97-AF65-F5344CB8AC3E}">
        <p14:creationId xmlns:p14="http://schemas.microsoft.com/office/powerpoint/2010/main" val="324678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09A52-45EB-4DFA-921A-6D04CD40D05E}" type="slidenum">
              <a:rPr lang="en-US" altLang="en-US">
                <a:solidFill>
                  <a:prstClr val="black"/>
                </a:solidFill>
                <a:latin typeface="Calibri" panose="020F0502020204030204" pitchFamily="34" charset="0"/>
              </a:rPr>
              <a:pPr eaLnBrk="1" hangingPunct="1"/>
              <a:t>39</a:t>
            </a:fld>
            <a:endParaRPr lang="en-US" altLang="en-US">
              <a:solidFill>
                <a:prstClr val="black"/>
              </a:solidFill>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792098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B88FD5-8EAA-47C4-9689-ED6DBAA272FA}" type="slidenum">
              <a:rPr lang="en-US" altLang="en-US">
                <a:solidFill>
                  <a:prstClr val="black"/>
                </a:solidFill>
                <a:latin typeface="Calibri" panose="020F0502020204030204" pitchFamily="34" charset="0"/>
              </a:rPr>
              <a:pPr eaLnBrk="1" hangingPunct="1"/>
              <a:t>40</a:t>
            </a:fld>
            <a:endParaRPr lang="en-US" altLang="en-US">
              <a:solidFill>
                <a:prstClr val="black"/>
              </a:solidFill>
              <a:latin typeface="Calibri" panose="020F0502020204030204"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Convolution vs filtering doesn’t matter here</a:t>
            </a:r>
            <a:r>
              <a:rPr lang="en-US" altLang="en-US" baseline="0" dirty="0"/>
              <a:t> because the filter is symmetric</a:t>
            </a:r>
            <a:endParaRPr lang="en-US" altLang="en-US" dirty="0"/>
          </a:p>
        </p:txBody>
      </p:sp>
    </p:spTree>
    <p:extLst>
      <p:ext uri="{BB962C8B-B14F-4D97-AF65-F5344CB8AC3E}">
        <p14:creationId xmlns:p14="http://schemas.microsoft.com/office/powerpoint/2010/main" val="155176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780FE3-9AC0-4B39-A7B2-F7C24CE2168C}" type="slidenum">
              <a:rPr lang="en-US" altLang="en-US" smtClean="0">
                <a:solidFill>
                  <a:prstClr val="black"/>
                </a:solidFill>
              </a:rPr>
              <a:pPr>
                <a:spcBef>
                  <a:spcPct val="0"/>
                </a:spcBef>
              </a:pPr>
              <a:t>41</a:t>
            </a:fld>
            <a:endParaRPr lang="en-US" altLang="en-US">
              <a:solidFill>
                <a:prstClr val="black"/>
              </a:solidFill>
            </a:endParaRPr>
          </a:p>
        </p:txBody>
      </p:sp>
    </p:spTree>
    <p:extLst>
      <p:ext uri="{BB962C8B-B14F-4D97-AF65-F5344CB8AC3E}">
        <p14:creationId xmlns:p14="http://schemas.microsoft.com/office/powerpoint/2010/main" val="2894494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45</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a:t>Better at salt’n’pepper noise</a:t>
            </a:r>
          </a:p>
          <a:p>
            <a:pPr eaLnBrk="1" hangingPunct="1"/>
            <a:r>
              <a:rPr lang="en-US" altLang="en-US"/>
              <a:t>Not convolution: try a region with 1’s and a 2, and then 1’s and a 3</a:t>
            </a:r>
          </a:p>
        </p:txBody>
      </p:sp>
    </p:spTree>
    <p:extLst>
      <p:ext uri="{BB962C8B-B14F-4D97-AF65-F5344CB8AC3E}">
        <p14:creationId xmlns:p14="http://schemas.microsoft.com/office/powerpoint/2010/main" val="1865036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A70F9E-42EB-46E2-A995-AD88C61CD3B9}" type="slidenum">
              <a:rPr lang="en-US" altLang="en-US">
                <a:solidFill>
                  <a:prstClr val="black"/>
                </a:solidFill>
                <a:latin typeface="Gill Sans" charset="0"/>
              </a:rPr>
              <a:pPr eaLnBrk="1" hangingPunct="1"/>
              <a:t>46</a:t>
            </a:fld>
            <a:endParaRPr lang="en-US" altLang="en-US">
              <a:solidFill>
                <a:prstClr val="black"/>
              </a:solidFill>
              <a:latin typeface="Gill Sans" charset="0"/>
            </a:endParaRPr>
          </a:p>
        </p:txBody>
      </p:sp>
      <p:sp>
        <p:nvSpPr>
          <p:cNvPr id="110595" name="Rectangle 2"/>
          <p:cNvSpPr>
            <a:spLocks noGrp="1" noRot="1" noChangeAspect="1" noChangeArrowheads="1" noTextEdit="1"/>
          </p:cNvSpPr>
          <p:nvPr>
            <p:ph type="sldImg"/>
          </p:nvPr>
        </p:nvSpPr>
        <p:spPr bwMode="auto">
          <a:xfrm>
            <a:off x="-200025" y="382588"/>
            <a:ext cx="7265988"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en-US"/>
          </a:p>
        </p:txBody>
      </p:sp>
    </p:spTree>
    <p:extLst>
      <p:ext uri="{BB962C8B-B14F-4D97-AF65-F5344CB8AC3E}">
        <p14:creationId xmlns:p14="http://schemas.microsoft.com/office/powerpoint/2010/main" val="1242350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A7F5F-D9CB-4FD8-9CE8-A77D8C2C2F3D}" type="slidenum">
              <a:rPr lang="en-US" altLang="en-US" smtClean="0">
                <a:solidFill>
                  <a:prstClr val="black"/>
                </a:solidFill>
              </a:rPr>
              <a:pPr>
                <a:spcBef>
                  <a:spcPct val="0"/>
                </a:spcBef>
              </a:pPr>
              <a:t>50</a:t>
            </a:fld>
            <a:endParaRPr lang="en-US" altLang="en-US">
              <a:solidFill>
                <a:prstClr val="black"/>
              </a:solidFill>
            </a:endParaRPr>
          </a:p>
        </p:txBody>
      </p:sp>
    </p:spTree>
    <p:extLst>
      <p:ext uri="{BB962C8B-B14F-4D97-AF65-F5344CB8AC3E}">
        <p14:creationId xmlns:p14="http://schemas.microsoft.com/office/powerpoint/2010/main" val="980929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EAC94-5B3A-4F8F-B3D0-C8AA702D27C5}" type="slidenum">
              <a:rPr lang="en-US" altLang="en-US" smtClean="0">
                <a:solidFill>
                  <a:prstClr val="black"/>
                </a:solidFill>
              </a:rPr>
              <a:pPr>
                <a:spcBef>
                  <a:spcPct val="0"/>
                </a:spcBef>
              </a:pPr>
              <a:t>73</a:t>
            </a:fld>
            <a:endParaRPr lang="en-US" altLang="en-US">
              <a:solidFill>
                <a:prstClr val="black"/>
              </a:solidFill>
            </a:endParaRPr>
          </a:p>
        </p:txBody>
      </p:sp>
    </p:spTree>
    <p:extLst>
      <p:ext uri="{BB962C8B-B14F-4D97-AF65-F5344CB8AC3E}">
        <p14:creationId xmlns:p14="http://schemas.microsoft.com/office/powerpoint/2010/main" val="61339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2E1DD7-FF0B-4A5D-8518-00EA74A02F58}" type="slidenum">
              <a:rPr lang="en-US" altLang="en-US">
                <a:solidFill>
                  <a:prstClr val="black"/>
                </a:solidFill>
                <a:latin typeface="Calibri" panose="020F0502020204030204" pitchFamily="34" charset="0"/>
              </a:rPr>
              <a:pPr eaLnBrk="1" hangingPunct="1"/>
              <a:t>15</a:t>
            </a:fld>
            <a:endParaRPr lang="en-US" altLang="en-US">
              <a:solidFill>
                <a:prstClr val="black"/>
              </a:solidFill>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512044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A2054-6B15-41C9-9E8D-F3547F3D9EFF}" type="slidenum">
              <a:rPr lang="en-US" altLang="en-US">
                <a:solidFill>
                  <a:prstClr val="black"/>
                </a:solidFill>
                <a:latin typeface="Calibri" panose="020F0502020204030204" pitchFamily="34" charset="0"/>
              </a:rPr>
              <a:pPr eaLnBrk="1" hangingPunct="1"/>
              <a:t>16</a:t>
            </a:fld>
            <a:endParaRPr lang="en-US" altLang="en-US">
              <a:solidFill>
                <a:prstClr val="black"/>
              </a:solidFill>
              <a:latin typeface="Calibri" panose="020F0502020204030204" pitchFamily="34" charset="0"/>
            </a:endParaRPr>
          </a:p>
        </p:txBody>
      </p:sp>
      <p:sp>
        <p:nvSpPr>
          <p:cNvPr id="8397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195171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7F101F-2B19-4FAA-9E95-F533E70DE437}" type="slidenum">
              <a:rPr lang="en-US" altLang="en-US">
                <a:solidFill>
                  <a:prstClr val="black"/>
                </a:solidFill>
                <a:latin typeface="Calibri" panose="020F0502020204030204" pitchFamily="34" charset="0"/>
              </a:rPr>
              <a:pPr eaLnBrk="1" hangingPunct="1"/>
              <a:t>17</a:t>
            </a:fld>
            <a:endParaRPr lang="en-US" altLang="en-US">
              <a:solidFill>
                <a:prstClr val="black"/>
              </a:solidFill>
              <a:latin typeface="Calibri" panose="020F0502020204030204" pitchFamily="34" charset="0"/>
            </a:endParaRPr>
          </a:p>
        </p:txBody>
      </p:sp>
      <p:sp>
        <p:nvSpPr>
          <p:cNvPr id="8499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1897060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3B7F2C-1E38-4F95-965C-5A05BED0D891}" type="slidenum">
              <a:rPr lang="en-US" altLang="en-US">
                <a:solidFill>
                  <a:prstClr val="black"/>
                </a:solidFill>
                <a:latin typeface="Calibri" panose="020F0502020204030204" pitchFamily="34" charset="0"/>
              </a:rPr>
              <a:pPr eaLnBrk="1" hangingPunct="1"/>
              <a:t>18</a:t>
            </a:fld>
            <a:endParaRPr lang="en-US" altLang="en-US">
              <a:solidFill>
                <a:prstClr val="black"/>
              </a:solidFill>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355084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51B41-8DDD-491A-A25F-DCB9443C1C0B}" type="slidenum">
              <a:rPr lang="en-US" altLang="en-US">
                <a:solidFill>
                  <a:prstClr val="black"/>
                </a:solidFill>
                <a:latin typeface="Calibri" panose="020F0502020204030204" pitchFamily="34" charset="0"/>
              </a:rPr>
              <a:pPr eaLnBrk="1" hangingPunct="1"/>
              <a:t>19</a:t>
            </a:fld>
            <a:endParaRPr lang="en-US" altLang="en-US">
              <a:solidFill>
                <a:prstClr val="black"/>
              </a:solidFill>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ones, divide by 9</a:t>
            </a:r>
          </a:p>
        </p:txBody>
      </p:sp>
    </p:spTree>
    <p:extLst>
      <p:ext uri="{BB962C8B-B14F-4D97-AF65-F5344CB8AC3E}">
        <p14:creationId xmlns:p14="http://schemas.microsoft.com/office/powerpoint/2010/main" val="110295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00801C-4353-4B1C-A021-89D58AD01B8F}" type="slidenum">
              <a:rPr lang="en-US" altLang="en-US">
                <a:solidFill>
                  <a:prstClr val="black"/>
                </a:solidFill>
                <a:latin typeface="Calibri" panose="020F0502020204030204" pitchFamily="34" charset="0"/>
              </a:rPr>
              <a:pPr eaLnBrk="1" hangingPunct="1"/>
              <a:t>20</a:t>
            </a:fld>
            <a:endParaRPr lang="en-US" altLang="en-US">
              <a:solidFill>
                <a:prstClr val="black"/>
              </a:solidFill>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52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62F8D7-23E9-4695-B427-4D258D242D26}" type="slidenum">
              <a:rPr lang="en-US" altLang="en-US">
                <a:solidFill>
                  <a:prstClr val="black"/>
                </a:solidFill>
                <a:latin typeface="Calibri" panose="020F0502020204030204" pitchFamily="34" charset="0"/>
              </a:rPr>
              <a:pPr eaLnBrk="1" hangingPunct="1"/>
              <a:t>23</a:t>
            </a:fld>
            <a:endParaRPr lang="en-US" altLang="en-US">
              <a:solidFill>
                <a:prstClr val="black"/>
              </a:solidFill>
              <a:latin typeface="Calibri" panose="020F0502020204030204"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112740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9/2/20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9/2/20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9/2/20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sldNum" sz="quarter" idx="11"/>
          </p:nvPr>
        </p:nvSpPr>
        <p:spPr/>
        <p:txBody>
          <a:bodyPr/>
          <a:lstStyle>
            <a:lvl1pPr>
              <a:defRPr/>
            </a:lvl1pPr>
          </a:lstStyle>
          <a:p>
            <a:fld id="{642EDF7E-F0B2-46CE-8C8B-6A27622018D0}" type="slidenum">
              <a:rPr lang="en-US" altLang="en-US"/>
              <a:pPr/>
              <a:t>‹#›</a:t>
            </a:fld>
            <a:endParaRPr lang="en-US" altLang="en-US"/>
          </a:p>
        </p:txBody>
      </p:sp>
    </p:spTree>
    <p:extLst>
      <p:ext uri="{BB962C8B-B14F-4D97-AF65-F5344CB8AC3E}">
        <p14:creationId xmlns:p14="http://schemas.microsoft.com/office/powerpoint/2010/main" val="85340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54" name="Rectangle"/>
          <p:cNvSpPr/>
          <p:nvPr/>
        </p:nvSpPr>
        <p:spPr>
          <a:xfrm>
            <a:off x="200025" y="891540"/>
            <a:ext cx="8743950" cy="5846445"/>
          </a:xfrm>
          <a:prstGeom prst="rect">
            <a:avLst/>
          </a:prstGeom>
          <a:ln w="3175">
            <a:miter lim="400000"/>
          </a:ln>
        </p:spPr>
        <p:txBody>
          <a:bodyPr lIns="17200" tIns="17200" rIns="17200" bIns="17200" anchor="ctr"/>
          <a:lstStyle/>
          <a:p>
            <a:pPr algn="ctr" defTabSz="650081">
              <a:spcBef>
                <a:spcPts val="0"/>
              </a:spcBef>
              <a:defRPr sz="4600">
                <a:solidFill>
                  <a:schemeClr val="accent5">
                    <a:hueOff val="-522602"/>
                    <a:satOff val="-6700"/>
                    <a:lumOff val="-22320"/>
                  </a:schemeClr>
                </a:solidFill>
                <a:effectLst>
                  <a:outerShdw blurRad="38100" dist="12700" dir="5400000" rotWithShape="0">
                    <a:srgbClr val="000000">
                      <a:alpha val="50000"/>
                    </a:srgbClr>
                  </a:outerShdw>
                </a:effectLst>
                <a:uFillTx/>
                <a:latin typeface="+mn-lt"/>
                <a:ea typeface="+mn-ea"/>
                <a:cs typeface="+mn-cs"/>
                <a:sym typeface="Irfan"/>
              </a:defRPr>
            </a:pPr>
            <a:endParaRPr sz="2588"/>
          </a:p>
        </p:txBody>
      </p:sp>
      <p:sp>
        <p:nvSpPr>
          <p:cNvPr id="55" name="Title Text"/>
          <p:cNvSpPr txBox="1">
            <a:spLocks noGrp="1"/>
          </p:cNvSpPr>
          <p:nvPr>
            <p:ph type="title"/>
          </p:nvPr>
        </p:nvSpPr>
        <p:spPr>
          <a:xfrm>
            <a:off x="1000125" y="882968"/>
            <a:ext cx="7143750" cy="978520"/>
          </a:xfrm>
          <a:prstGeom prst="rect">
            <a:avLst/>
          </a:prstGeom>
        </p:spPr>
        <p:txBody>
          <a:bodyPr/>
          <a:lstStyle/>
          <a:p>
            <a:r>
              <a:t>Title Text</a:t>
            </a:r>
          </a:p>
        </p:txBody>
      </p:sp>
      <p:sp>
        <p:nvSpPr>
          <p:cNvPr id="56" name="Slide Number"/>
          <p:cNvSpPr txBox="1">
            <a:spLocks noGrp="1"/>
          </p:cNvSpPr>
          <p:nvPr>
            <p:ph type="sldNum" sz="quarter" idx="2"/>
          </p:nvPr>
        </p:nvSpPr>
        <p:spPr>
          <a:xfrm>
            <a:off x="644023" y="5912934"/>
            <a:ext cx="136871" cy="178442"/>
          </a:xfrm>
          <a:prstGeom prst="rect">
            <a:avLst/>
          </a:prstGeom>
        </p:spPr>
        <p:txBody>
          <a:bodyPr/>
          <a:lstStyle>
            <a:lvl1pPr algn="ctr" defTabSz="1014413">
              <a:defRPr sz="675">
                <a:latin typeface="Avenir Book"/>
                <a:ea typeface="Avenir Book"/>
                <a:cs typeface="Avenir Book"/>
                <a:sym typeface="Avenir Book"/>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107425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9/2/20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9/2/20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9/2/20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9/2/20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9/2/20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9/2/20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9/2/20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9/2/20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9/2/20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2.wmf"/><Relationship Id="rId3" Type="http://schemas.openxmlformats.org/officeDocument/2006/relationships/slideLayout" Target="../slideLayouts/slideLayout2.xml"/><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4.wmf"/><Relationship Id="rId11" Type="http://schemas.openxmlformats.org/officeDocument/2006/relationships/image" Target="../media/image13.png"/><Relationship Id="rId5" Type="http://schemas.openxmlformats.org/officeDocument/2006/relationships/oleObject" Target="../embeddings/oleObject2.bin"/><Relationship Id="rId10" Type="http://schemas.openxmlformats.org/officeDocument/2006/relationships/image" Target="../media/image16.wmf"/><Relationship Id="rId4" Type="http://schemas.openxmlformats.org/officeDocument/2006/relationships/notesSlide" Target="../notesSlides/notesSlide1.xml"/><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wmf"/><Relationship Id="rId3" Type="http://schemas.openxmlformats.org/officeDocument/2006/relationships/slideLayout" Target="../slideLayouts/slideLayout2.xml"/><Relationship Id="rId7" Type="http://schemas.openxmlformats.org/officeDocument/2006/relationships/oleObject" Target="../embeddings/oleObject7.bin"/><Relationship Id="rId12" Type="http://schemas.openxmlformats.org/officeDocument/2006/relationships/oleObject" Target="../embeddings/oleObject9.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5.wmf"/><Relationship Id="rId11" Type="http://schemas.openxmlformats.org/officeDocument/2006/relationships/image" Target="../media/image12.w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wmf"/><Relationship Id="rId3" Type="http://schemas.openxmlformats.org/officeDocument/2006/relationships/slideLayout" Target="../slideLayouts/slideLayout2.xml"/><Relationship Id="rId7" Type="http://schemas.openxmlformats.org/officeDocument/2006/relationships/oleObject" Target="../embeddings/oleObject11.bin"/><Relationship Id="rId12" Type="http://schemas.openxmlformats.org/officeDocument/2006/relationships/oleObject" Target="../embeddings/oleObject13.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5.wmf"/><Relationship Id="rId11" Type="http://schemas.openxmlformats.org/officeDocument/2006/relationships/image" Target="../media/image12.wmf"/><Relationship Id="rId5" Type="http://schemas.openxmlformats.org/officeDocument/2006/relationships/oleObject" Target="../embeddings/oleObject10.bin"/><Relationship Id="rId10" Type="http://schemas.openxmlformats.org/officeDocument/2006/relationships/oleObject" Target="../embeddings/oleObject12.bin"/><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wmf"/><Relationship Id="rId3" Type="http://schemas.openxmlformats.org/officeDocument/2006/relationships/slideLayout" Target="../slideLayouts/slideLayout2.xml"/><Relationship Id="rId7" Type="http://schemas.openxmlformats.org/officeDocument/2006/relationships/oleObject" Target="../embeddings/oleObject15.bin"/><Relationship Id="rId12" Type="http://schemas.openxmlformats.org/officeDocument/2006/relationships/oleObject" Target="../embeddings/oleObject17.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5.wmf"/><Relationship Id="rId11" Type="http://schemas.openxmlformats.org/officeDocument/2006/relationships/image" Target="../media/image12.wmf"/><Relationship Id="rId5" Type="http://schemas.openxmlformats.org/officeDocument/2006/relationships/oleObject" Target="../embeddings/oleObject14.bin"/><Relationship Id="rId10" Type="http://schemas.openxmlformats.org/officeDocument/2006/relationships/oleObject" Target="../embeddings/oleObject16.bin"/><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wmf"/><Relationship Id="rId3" Type="http://schemas.openxmlformats.org/officeDocument/2006/relationships/slideLayout" Target="../slideLayouts/slideLayout12.xml"/><Relationship Id="rId7" Type="http://schemas.openxmlformats.org/officeDocument/2006/relationships/oleObject" Target="../embeddings/oleObject19.bin"/><Relationship Id="rId12" Type="http://schemas.openxmlformats.org/officeDocument/2006/relationships/oleObject" Target="../embeddings/oleObject21.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15.wmf"/><Relationship Id="rId11" Type="http://schemas.openxmlformats.org/officeDocument/2006/relationships/image" Target="../media/image12.wmf"/><Relationship Id="rId5" Type="http://schemas.openxmlformats.org/officeDocument/2006/relationships/oleObject" Target="../embeddings/oleObject18.bin"/><Relationship Id="rId10" Type="http://schemas.openxmlformats.org/officeDocument/2006/relationships/oleObject" Target="../embeddings/oleObject20.bin"/><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wmf"/><Relationship Id="rId3" Type="http://schemas.openxmlformats.org/officeDocument/2006/relationships/slideLayout" Target="../slideLayouts/slideLayout12.xml"/><Relationship Id="rId7" Type="http://schemas.openxmlformats.org/officeDocument/2006/relationships/oleObject" Target="../embeddings/oleObject23.bin"/><Relationship Id="rId12" Type="http://schemas.openxmlformats.org/officeDocument/2006/relationships/oleObject" Target="../embeddings/oleObject25.bin"/><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15.wmf"/><Relationship Id="rId11" Type="http://schemas.openxmlformats.org/officeDocument/2006/relationships/image" Target="../media/image12.wmf"/><Relationship Id="rId5" Type="http://schemas.openxmlformats.org/officeDocument/2006/relationships/oleObject" Target="../embeddings/oleObject22.bin"/><Relationship Id="rId10" Type="http://schemas.openxmlformats.org/officeDocument/2006/relationships/oleObject" Target="../embeddings/oleObject24.bin"/><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wmf"/><Relationship Id="rId3" Type="http://schemas.openxmlformats.org/officeDocument/2006/relationships/slideLayout" Target="../slideLayouts/slideLayout12.xml"/><Relationship Id="rId7" Type="http://schemas.openxmlformats.org/officeDocument/2006/relationships/oleObject" Target="../embeddings/oleObject27.bin"/><Relationship Id="rId12" Type="http://schemas.openxmlformats.org/officeDocument/2006/relationships/oleObject" Target="../embeddings/oleObject29.bin"/><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15.wmf"/><Relationship Id="rId11" Type="http://schemas.openxmlformats.org/officeDocument/2006/relationships/image" Target="../media/image12.wmf"/><Relationship Id="rId5" Type="http://schemas.openxmlformats.org/officeDocument/2006/relationships/oleObject" Target="../embeddings/oleObject26.bin"/><Relationship Id="rId10" Type="http://schemas.openxmlformats.org/officeDocument/2006/relationships/oleObject" Target="../embeddings/oleObject28.bin"/><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wmf"/><Relationship Id="rId3" Type="http://schemas.openxmlformats.org/officeDocument/2006/relationships/slideLayout" Target="../slideLayouts/slideLayout12.xml"/><Relationship Id="rId7" Type="http://schemas.openxmlformats.org/officeDocument/2006/relationships/oleObject" Target="../embeddings/oleObject31.bin"/><Relationship Id="rId12" Type="http://schemas.openxmlformats.org/officeDocument/2006/relationships/oleObject" Target="../embeddings/oleObject33.bin"/><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15.wmf"/><Relationship Id="rId11" Type="http://schemas.openxmlformats.org/officeDocument/2006/relationships/image" Target="../media/image12.wmf"/><Relationship Id="rId5" Type="http://schemas.openxmlformats.org/officeDocument/2006/relationships/oleObject" Target="../embeddings/oleObject30.bin"/><Relationship Id="rId10" Type="http://schemas.openxmlformats.org/officeDocument/2006/relationships/oleObject" Target="../embeddings/oleObject32.bin"/><Relationship Id="rId4" Type="http://schemas.openxmlformats.org/officeDocument/2006/relationships/notesSlide" Target="../notesSlides/notesSlide8.xml"/><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12.wmf"/><Relationship Id="rId5" Type="http://schemas.openxmlformats.org/officeDocument/2006/relationships/oleObject" Target="../embeddings/oleObject34.bin"/><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6.bin"/><Relationship Id="rId5" Type="http://schemas.openxmlformats.org/officeDocument/2006/relationships/image" Target="../media/image28.wmf"/><Relationship Id="rId4" Type="http://schemas.openxmlformats.org/officeDocument/2006/relationships/oleObject" Target="../embeddings/oleObject35.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1.wmf"/><Relationship Id="rId4" Type="http://schemas.openxmlformats.org/officeDocument/2006/relationships/oleObject" Target="../embeddings/oleObject37.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oleObject" Target="../embeddings/oleObject38.bin"/></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57.png"/><Relationship Id="rId5" Type="http://schemas.openxmlformats.org/officeDocument/2006/relationships/image" Target="../media/image67.wmf"/><Relationship Id="rId4" Type="http://schemas.openxmlformats.org/officeDocument/2006/relationships/oleObject" Target="../embeddings/oleObject39.bin"/></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76.wmf"/><Relationship Id="rId5" Type="http://schemas.openxmlformats.org/officeDocument/2006/relationships/oleObject" Target="../embeddings/oleObject41.bin"/><Relationship Id="rId4" Type="http://schemas.openxmlformats.org/officeDocument/2006/relationships/image" Target="../media/image75.wmf"/></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85.wmf"/><Relationship Id="rId5" Type="http://schemas.openxmlformats.org/officeDocument/2006/relationships/oleObject" Target="../embeddings/oleObject43.bin"/><Relationship Id="rId4" Type="http://schemas.openxmlformats.org/officeDocument/2006/relationships/image" Target="../media/image84.wmf"/></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20.png"/></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comments" Target="../comments/commen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AE954-7E90-1444-AABA-698716D52D83}"/>
              </a:ext>
            </a:extLst>
          </p:cNvPr>
          <p:cNvPicPr>
            <a:picLocks noChangeAspect="1"/>
          </p:cNvPicPr>
          <p:nvPr/>
        </p:nvPicPr>
        <p:blipFill>
          <a:blip r:embed="rId2"/>
          <a:stretch>
            <a:fillRect/>
          </a:stretch>
        </p:blipFill>
        <p:spPr>
          <a:xfrm>
            <a:off x="1563092" y="0"/>
            <a:ext cx="6017816" cy="6858000"/>
          </a:xfrm>
          <a:prstGeom prst="rect">
            <a:avLst/>
          </a:prstGeom>
        </p:spPr>
      </p:pic>
      <p:sp>
        <p:nvSpPr>
          <p:cNvPr id="5" name="Rounded Rectangle 4">
            <a:extLst>
              <a:ext uri="{FF2B5EF4-FFF2-40B4-BE49-F238E27FC236}">
                <a16:creationId xmlns:a16="http://schemas.microsoft.com/office/drawing/2014/main" id="{6CB980B3-8F54-CA41-9E4B-633B52A6D180}"/>
              </a:ext>
            </a:extLst>
          </p:cNvPr>
          <p:cNvSpPr/>
          <p:nvPr/>
        </p:nvSpPr>
        <p:spPr>
          <a:xfrm>
            <a:off x="3771900" y="1524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20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1752600"/>
            <a:ext cx="7620000" cy="9906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645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Image filtering</a:t>
            </a:r>
          </a:p>
        </p:txBody>
      </p:sp>
      <p:sp>
        <p:nvSpPr>
          <p:cNvPr id="3" name="Content Placeholder 2"/>
          <p:cNvSpPr>
            <a:spLocks noGrp="1"/>
          </p:cNvSpPr>
          <p:nvPr>
            <p:ph idx="1"/>
          </p:nvPr>
        </p:nvSpPr>
        <p:spPr>
          <a:xfrm>
            <a:off x="457200" y="990600"/>
            <a:ext cx="8229600" cy="5410200"/>
          </a:xfrm>
        </p:spPr>
        <p:txBody>
          <a:bodyPr/>
          <a:lstStyle/>
          <a:p>
            <a:endParaRPr lang="en-US" altLang="en-US" sz="2800" dirty="0"/>
          </a:p>
          <a:p>
            <a:r>
              <a:rPr lang="en-US" altLang="en-US" sz="2800" dirty="0"/>
              <a:t>Image filtering: compute function of local neighborhood at each position</a:t>
            </a:r>
          </a:p>
          <a:p>
            <a:endParaRPr lang="en-US" altLang="en-US" sz="2800" dirty="0"/>
          </a:p>
          <a:p>
            <a:r>
              <a:rPr lang="en-US" altLang="en-US" sz="2800" dirty="0"/>
              <a:t>Really important!</a:t>
            </a:r>
          </a:p>
          <a:p>
            <a:pPr lvl="1"/>
            <a:r>
              <a:rPr lang="en-US" altLang="en-US" sz="2400" dirty="0"/>
              <a:t>Enhance images</a:t>
            </a:r>
          </a:p>
          <a:p>
            <a:pPr lvl="2"/>
            <a:r>
              <a:rPr lang="en-US" altLang="en-US" sz="2000" dirty="0" err="1"/>
              <a:t>Denoise</a:t>
            </a:r>
            <a:r>
              <a:rPr lang="en-US" altLang="en-US" sz="2000" dirty="0"/>
              <a:t>, resize, increase contrast, etc.</a:t>
            </a:r>
            <a:endParaRPr lang="en-US" altLang="en-US" sz="2800" dirty="0"/>
          </a:p>
          <a:p>
            <a:pPr lvl="1"/>
            <a:r>
              <a:rPr lang="en-US" altLang="en-US" sz="2400" dirty="0"/>
              <a:t>Extract information from images</a:t>
            </a:r>
          </a:p>
          <a:p>
            <a:pPr lvl="2"/>
            <a:r>
              <a:rPr lang="en-US" altLang="en-US" sz="2000" dirty="0"/>
              <a:t>Texture, edges, distinctive points, etc.</a:t>
            </a:r>
          </a:p>
          <a:p>
            <a:pPr lvl="1"/>
            <a:r>
              <a:rPr lang="en-US" altLang="en-US" sz="2400" dirty="0"/>
              <a:t>Detect patterns</a:t>
            </a:r>
          </a:p>
          <a:p>
            <a:pPr lvl="2"/>
            <a:r>
              <a:rPr lang="en-US" altLang="en-US" sz="2000" dirty="0"/>
              <a:t>Template matching</a:t>
            </a:r>
          </a:p>
          <a:p>
            <a:pPr lvl="1"/>
            <a:r>
              <a:rPr lang="en-US" altLang="en-US" dirty="0"/>
              <a:t>Deep Convolutional Networks</a:t>
            </a:r>
          </a:p>
          <a:p>
            <a:pPr>
              <a:buFont typeface="Arial" panose="020B0604020202020204" pitchFamily="34" charset="0"/>
              <a:buNone/>
            </a:pPr>
            <a:endParaRPr lang="en-US" altLang="en-US" sz="2800" dirty="0"/>
          </a:p>
          <a:p>
            <a:endParaRPr lang="en-US" altLang="en-US" sz="2800" dirty="0"/>
          </a:p>
          <a:p>
            <a:endParaRPr lang="en-US" altLang="en-US" sz="2800" dirty="0"/>
          </a:p>
        </p:txBody>
      </p:sp>
    </p:spTree>
    <p:extLst>
      <p:ext uri="{BB962C8B-B14F-4D97-AF65-F5344CB8AC3E}">
        <p14:creationId xmlns:p14="http://schemas.microsoft.com/office/powerpoint/2010/main" val="1556667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4"/>
          <p:cNvGrpSpPr>
            <a:grpSpLocks/>
          </p:cNvGrpSpPr>
          <p:nvPr/>
        </p:nvGrpSpPr>
        <p:grpSpPr bwMode="auto">
          <a:xfrm>
            <a:off x="5486400" y="2514600"/>
            <a:ext cx="2274888" cy="1803400"/>
            <a:chOff x="3799" y="2064"/>
            <a:chExt cx="1433" cy="1136"/>
          </a:xfrm>
        </p:grpSpPr>
        <p:grpSp>
          <p:nvGrpSpPr>
            <p:cNvPr id="34822" name="Group 5"/>
            <p:cNvGrpSpPr>
              <a:grpSpLocks/>
            </p:cNvGrpSpPr>
            <p:nvPr/>
          </p:nvGrpSpPr>
          <p:grpSpPr bwMode="auto">
            <a:xfrm>
              <a:off x="4080" y="2064"/>
              <a:ext cx="1152" cy="1136"/>
              <a:chOff x="144" y="144"/>
              <a:chExt cx="1152" cy="1136"/>
            </a:xfrm>
          </p:grpSpPr>
          <p:sp>
            <p:nvSpPr>
              <p:cNvPr id="3482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2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2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2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2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2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3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3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3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3483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83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83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83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83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83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83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484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4823"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solidFill>
                  <a:prstClr val="black"/>
                </a:solidFill>
              </a:rPr>
              <a:t>Slide credit: David Lowe (UBC)</a:t>
            </a:r>
          </a:p>
        </p:txBody>
      </p:sp>
      <p:graphicFrame>
        <p:nvGraphicFramePr>
          <p:cNvPr id="34820" name="Object 26"/>
          <p:cNvGraphicFramePr>
            <a:graphicFrameLocks noChangeAspect="1"/>
          </p:cNvGraphicFramePr>
          <p:nvPr/>
        </p:nvGraphicFramePr>
        <p:xfrm>
          <a:off x="6389688" y="1752600"/>
          <a:ext cx="1020762" cy="563563"/>
        </p:xfrm>
        <a:graphic>
          <a:graphicData uri="http://schemas.openxmlformats.org/presentationml/2006/ole">
            <mc:AlternateContent xmlns:mc="http://schemas.openxmlformats.org/markup-compatibility/2006">
              <mc:Choice xmlns:v="urn:schemas-microsoft-com:vml" Requires="v">
                <p:oleObj spid="_x0000_s11275" name="Equation" r:id="rId5" imgW="368140" imgH="203112" progId="Equation.3">
                  <p:embed/>
                </p:oleObj>
              </mc:Choice>
              <mc:Fallback>
                <p:oleObj name="Equation" r:id="rId5" imgW="368140" imgH="203112" progId="Equation.3">
                  <p:embed/>
                  <p:pic>
                    <p:nvPicPr>
                      <p:cNvPr id="34820" name="Object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8" y="1752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Example: box f</a:t>
            </a:r>
            <a:r>
              <a:rPr lang="en-US" sz="3600" dirty="0" err="1">
                <a:solidFill>
                  <a:prstClr val="black"/>
                </a:solidFill>
                <a:latin typeface="Calibri"/>
                <a:cs typeface="Arial" panose="020B0604020202020204" pitchFamily="34" charset="0"/>
              </a:rPr>
              <a:t>ilter</a:t>
            </a:r>
            <a:endParaRPr lang="en-US" sz="3600"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6618030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3621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6215"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2329" name="Equation" r:id="rId5" imgW="2070100" imgH="355600" progId="Equation.3">
                  <p:embed/>
                </p:oleObj>
              </mc:Choice>
              <mc:Fallback>
                <p:oleObj name="Equation" r:id="rId5" imgW="2070100" imgH="355600" progId="Equation.3">
                  <p:embed/>
                  <p:pic>
                    <p:nvPicPr>
                      <p:cNvPr id="36215"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216"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2330" name="Equation" r:id="rId7" imgW="330057" imgH="203112" progId="Equation.3">
                  <p:embed/>
                </p:oleObj>
              </mc:Choice>
              <mc:Fallback>
                <p:oleObj name="Equation" r:id="rId7" imgW="330057" imgH="203112" progId="Equation.3">
                  <p:embed/>
                  <p:pic>
                    <p:nvPicPr>
                      <p:cNvPr id="36216"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217"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2331" name="Equation" r:id="rId9" imgW="355292" imgH="203024" progId="Equation.3">
                  <p:embed/>
                </p:oleObj>
              </mc:Choice>
              <mc:Fallback>
                <p:oleObj name="Equation" r:id="rId9" imgW="355292" imgH="203024" progId="Equation.3">
                  <p:embed/>
                  <p:pic>
                    <p:nvPicPr>
                      <p:cNvPr id="36217"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Image filtering</a:t>
            </a:r>
          </a:p>
        </p:txBody>
      </p:sp>
      <p:grpSp>
        <p:nvGrpSpPr>
          <p:cNvPr id="36219" name="Group 4"/>
          <p:cNvGrpSpPr>
            <a:grpSpLocks noChangeAspect="1"/>
          </p:cNvGrpSpPr>
          <p:nvPr/>
        </p:nvGrpSpPr>
        <p:grpSpPr bwMode="auto">
          <a:xfrm>
            <a:off x="7543800" y="304800"/>
            <a:ext cx="1143000" cy="973138"/>
            <a:chOff x="3799" y="2064"/>
            <a:chExt cx="1433" cy="1136"/>
          </a:xfrm>
        </p:grpSpPr>
        <p:grpSp>
          <p:nvGrpSpPr>
            <p:cNvPr id="36221" name="Group 5"/>
            <p:cNvGrpSpPr>
              <a:grpSpLocks/>
            </p:cNvGrpSpPr>
            <p:nvPr/>
          </p:nvGrpSpPr>
          <p:grpSpPr bwMode="auto">
            <a:xfrm>
              <a:off x="4080" y="2064"/>
              <a:ext cx="1152" cy="1136"/>
              <a:chOff x="144" y="144"/>
              <a:chExt cx="1152" cy="1136"/>
            </a:xfrm>
          </p:grpSpPr>
          <p:sp>
            <p:nvSpPr>
              <p:cNvPr id="36223"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4"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5"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6"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7"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8"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29"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0"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1"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6232"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3"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4"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5"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6"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7"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8"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6239"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6222"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622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2332" name="Equation" r:id="rId12" imgW="368140" imgH="203112" progId="Equation.3">
                  <p:embed/>
                </p:oleObj>
              </mc:Choice>
              <mc:Fallback>
                <p:oleObj name="Equation" r:id="rId12" imgW="368140" imgH="203112" progId="Equation.3">
                  <p:embed/>
                  <p:pic>
                    <p:nvPicPr>
                      <p:cNvPr id="36220" name="Object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74353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7112"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37236"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7237"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3353" name="Equation" r:id="rId5" imgW="330057" imgH="203112" progId="Equation.3">
                  <p:embed/>
                </p:oleObj>
              </mc:Choice>
              <mc:Fallback>
                <p:oleObj name="Equation" r:id="rId5" imgW="330057" imgH="203112" progId="Equation.3">
                  <p:embed/>
                  <p:pic>
                    <p:nvPicPr>
                      <p:cNvPr id="37237"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238"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3354" name="Equation" r:id="rId7" imgW="355292" imgH="203024" progId="Equation.3">
                  <p:embed/>
                </p:oleObj>
              </mc:Choice>
              <mc:Fallback>
                <p:oleObj name="Equation" r:id="rId7" imgW="355292" imgH="203024" progId="Equation.3">
                  <p:embed/>
                  <p:pic>
                    <p:nvPicPr>
                      <p:cNvPr id="3723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3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7240" name="Group 4"/>
          <p:cNvGrpSpPr>
            <a:grpSpLocks noChangeAspect="1"/>
          </p:cNvGrpSpPr>
          <p:nvPr/>
        </p:nvGrpSpPr>
        <p:grpSpPr bwMode="auto">
          <a:xfrm>
            <a:off x="7543800" y="304800"/>
            <a:ext cx="1143000" cy="973138"/>
            <a:chOff x="3799" y="2064"/>
            <a:chExt cx="1433" cy="1136"/>
          </a:xfrm>
        </p:grpSpPr>
        <p:grpSp>
          <p:nvGrpSpPr>
            <p:cNvPr id="37244" name="Group 5"/>
            <p:cNvGrpSpPr>
              <a:grpSpLocks/>
            </p:cNvGrpSpPr>
            <p:nvPr/>
          </p:nvGrpSpPr>
          <p:grpSpPr bwMode="auto">
            <a:xfrm>
              <a:off x="4080" y="2064"/>
              <a:ext cx="1152" cy="1136"/>
              <a:chOff x="144" y="144"/>
              <a:chExt cx="1152" cy="1136"/>
            </a:xfrm>
          </p:grpSpPr>
          <p:sp>
            <p:nvSpPr>
              <p:cNvPr id="3724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4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725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5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726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7245"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7241"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3355" name="Equation" r:id="rId10" imgW="368140" imgH="203112" progId="Equation.3">
                  <p:embed/>
                </p:oleObj>
              </mc:Choice>
              <mc:Fallback>
                <p:oleObj name="Equation" r:id="rId10" imgW="368140" imgH="203112" progId="Equation.3">
                  <p:embed/>
                  <p:pic>
                    <p:nvPicPr>
                      <p:cNvPr id="37241"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242"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37243"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3356" name="Equation" r:id="rId12" imgW="2070100" imgH="355600" progId="Equation.3">
                  <p:embed/>
                </p:oleObj>
              </mc:Choice>
              <mc:Fallback>
                <p:oleObj name="Equation" r:id="rId12" imgW="2070100" imgH="355600" progId="Equation.3">
                  <p:embed/>
                  <p:pic>
                    <p:nvPicPr>
                      <p:cNvPr id="37243"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230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8136"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38260"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826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4377" name="Equation" r:id="rId5" imgW="330057" imgH="203112" progId="Equation.3">
                  <p:embed/>
                </p:oleObj>
              </mc:Choice>
              <mc:Fallback>
                <p:oleObj name="Equation" r:id="rId5" imgW="330057" imgH="203112" progId="Equation.3">
                  <p:embed/>
                  <p:pic>
                    <p:nvPicPr>
                      <p:cNvPr id="38261"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262"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4378" name="Equation" r:id="rId7" imgW="355292" imgH="203024" progId="Equation.3">
                  <p:embed/>
                </p:oleObj>
              </mc:Choice>
              <mc:Fallback>
                <p:oleObj name="Equation" r:id="rId7" imgW="355292" imgH="203024" progId="Equation.3">
                  <p:embed/>
                  <p:pic>
                    <p:nvPicPr>
                      <p:cNvPr id="3826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263"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8264" name="Group 4"/>
          <p:cNvGrpSpPr>
            <a:grpSpLocks noChangeAspect="1"/>
          </p:cNvGrpSpPr>
          <p:nvPr/>
        </p:nvGrpSpPr>
        <p:grpSpPr bwMode="auto">
          <a:xfrm>
            <a:off x="7543800" y="304800"/>
            <a:ext cx="1143000" cy="973138"/>
            <a:chOff x="3799" y="2064"/>
            <a:chExt cx="1433" cy="1136"/>
          </a:xfrm>
        </p:grpSpPr>
        <p:grpSp>
          <p:nvGrpSpPr>
            <p:cNvPr id="38268" name="Group 5"/>
            <p:cNvGrpSpPr>
              <a:grpSpLocks/>
            </p:cNvGrpSpPr>
            <p:nvPr/>
          </p:nvGrpSpPr>
          <p:grpSpPr bwMode="auto">
            <a:xfrm>
              <a:off x="4080" y="2064"/>
              <a:ext cx="1152" cy="1136"/>
              <a:chOff x="144" y="144"/>
              <a:chExt cx="1152" cy="1136"/>
            </a:xfrm>
          </p:grpSpPr>
          <p:sp>
            <p:nvSpPr>
              <p:cNvPr id="3827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827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828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826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8265"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4379" name="Equation" r:id="rId10" imgW="368140" imgH="203112" progId="Equation.3">
                  <p:embed/>
                </p:oleObj>
              </mc:Choice>
              <mc:Fallback>
                <p:oleObj name="Equation" r:id="rId10" imgW="368140" imgH="203112" progId="Equation.3">
                  <p:embed/>
                  <p:pic>
                    <p:nvPicPr>
                      <p:cNvPr id="38265"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266"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38267"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4380" name="Equation" r:id="rId12" imgW="2070100" imgH="355600" progId="Equation.3">
                  <p:embed/>
                </p:oleObj>
              </mc:Choice>
              <mc:Fallback>
                <p:oleObj name="Equation" r:id="rId12" imgW="2070100" imgH="355600" progId="Equation.3">
                  <p:embed/>
                  <p:pic>
                    <p:nvPicPr>
                      <p:cNvPr id="38267"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12926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9160" name="Rectangle 251"/>
          <p:cNvSpPr>
            <a:spLocks noChangeArrowheads="1"/>
          </p:cNvSpPr>
          <p:nvPr/>
        </p:nvSpPr>
        <p:spPr bwMode="auto">
          <a:xfrm>
            <a:off x="6172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39284" name="Rectangle 375"/>
          <p:cNvSpPr>
            <a:spLocks noChangeArrowheads="1"/>
          </p:cNvSpPr>
          <p:nvPr/>
        </p:nvSpPr>
        <p:spPr bwMode="auto">
          <a:xfrm>
            <a:off x="17526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39285"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5401" name="Equation" r:id="rId5" imgW="330057" imgH="203112" progId="Equation.3">
                  <p:embed/>
                </p:oleObj>
              </mc:Choice>
              <mc:Fallback>
                <p:oleObj name="Equation" r:id="rId5" imgW="330057" imgH="203112" progId="Equation.3">
                  <p:embed/>
                  <p:pic>
                    <p:nvPicPr>
                      <p:cNvPr id="39285"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286"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5402" name="Equation" r:id="rId7" imgW="355292" imgH="203024" progId="Equation.3">
                  <p:embed/>
                </p:oleObj>
              </mc:Choice>
              <mc:Fallback>
                <p:oleObj name="Equation" r:id="rId7" imgW="355292" imgH="203024" progId="Equation.3">
                  <p:embed/>
                  <p:pic>
                    <p:nvPicPr>
                      <p:cNvPr id="39286"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287"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39288" name="Group 4"/>
          <p:cNvGrpSpPr>
            <a:grpSpLocks noChangeAspect="1"/>
          </p:cNvGrpSpPr>
          <p:nvPr/>
        </p:nvGrpSpPr>
        <p:grpSpPr bwMode="auto">
          <a:xfrm>
            <a:off x="7543800" y="304800"/>
            <a:ext cx="1143000" cy="973138"/>
            <a:chOff x="3799" y="2064"/>
            <a:chExt cx="1433" cy="1136"/>
          </a:xfrm>
        </p:grpSpPr>
        <p:grpSp>
          <p:nvGrpSpPr>
            <p:cNvPr id="39292" name="Group 5"/>
            <p:cNvGrpSpPr>
              <a:grpSpLocks/>
            </p:cNvGrpSpPr>
            <p:nvPr/>
          </p:nvGrpSpPr>
          <p:grpSpPr bwMode="auto">
            <a:xfrm>
              <a:off x="4080" y="2064"/>
              <a:ext cx="1152" cy="1136"/>
              <a:chOff x="144" y="144"/>
              <a:chExt cx="1152" cy="1136"/>
            </a:xfrm>
          </p:grpSpPr>
          <p:sp>
            <p:nvSpPr>
              <p:cNvPr id="3929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29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3930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0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3931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3929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9289"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5403" name="Equation" r:id="rId10" imgW="368140" imgH="203112" progId="Equation.3">
                  <p:embed/>
                </p:oleObj>
              </mc:Choice>
              <mc:Fallback>
                <p:oleObj name="Equation" r:id="rId10" imgW="368140" imgH="203112" progId="Equation.3">
                  <p:embed/>
                  <p:pic>
                    <p:nvPicPr>
                      <p:cNvPr id="39289"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290"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39291"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5404" name="Equation" r:id="rId12" imgW="2070100" imgH="355600" progId="Equation.3">
                  <p:embed/>
                </p:oleObj>
              </mc:Choice>
              <mc:Fallback>
                <p:oleObj name="Equation" r:id="rId12" imgW="2070100" imgH="355600" progId="Equation.3">
                  <p:embed/>
                  <p:pic>
                    <p:nvPicPr>
                      <p:cNvPr id="39291"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6185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40061" name="Rectangle 127"/>
          <p:cNvSpPr>
            <a:spLocks noChangeArrowheads="1"/>
          </p:cNvSpPr>
          <p:nvPr/>
        </p:nvSpPr>
        <p:spPr bwMode="auto">
          <a:xfrm>
            <a:off x="64770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40185" name="Rectangle 252"/>
          <p:cNvSpPr>
            <a:spLocks noChangeArrowheads="1"/>
          </p:cNvSpPr>
          <p:nvPr/>
        </p:nvSpPr>
        <p:spPr bwMode="auto">
          <a:xfrm>
            <a:off x="21336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018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425" name="Equation" r:id="rId5" imgW="330057" imgH="203112" progId="Equation.3">
                  <p:embed/>
                </p:oleObj>
              </mc:Choice>
              <mc:Fallback>
                <p:oleObj name="Equation" r:id="rId5" imgW="330057" imgH="203112" progId="Equation.3">
                  <p:embed/>
                  <p:pic>
                    <p:nvPicPr>
                      <p:cNvPr id="40186"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187"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426" name="Equation" r:id="rId7" imgW="355292" imgH="203024" progId="Equation.3">
                  <p:embed/>
                </p:oleObj>
              </mc:Choice>
              <mc:Fallback>
                <p:oleObj name="Equation" r:id="rId7" imgW="355292" imgH="203024" progId="Equation.3">
                  <p:embed/>
                  <p:pic>
                    <p:nvPicPr>
                      <p:cNvPr id="401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8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0189" name="Group 4"/>
          <p:cNvGrpSpPr>
            <a:grpSpLocks noChangeAspect="1"/>
          </p:cNvGrpSpPr>
          <p:nvPr/>
        </p:nvGrpSpPr>
        <p:grpSpPr bwMode="auto">
          <a:xfrm>
            <a:off x="7543800" y="304800"/>
            <a:ext cx="1143000" cy="973138"/>
            <a:chOff x="3799" y="2064"/>
            <a:chExt cx="1433" cy="1136"/>
          </a:xfrm>
        </p:grpSpPr>
        <p:grpSp>
          <p:nvGrpSpPr>
            <p:cNvPr id="40193" name="Group 5"/>
            <p:cNvGrpSpPr>
              <a:grpSpLocks/>
            </p:cNvGrpSpPr>
            <p:nvPr/>
          </p:nvGrpSpPr>
          <p:grpSpPr bwMode="auto">
            <a:xfrm>
              <a:off x="4080" y="2064"/>
              <a:ext cx="1152" cy="1136"/>
              <a:chOff x="144" y="144"/>
              <a:chExt cx="1152" cy="1136"/>
            </a:xfrm>
          </p:grpSpPr>
          <p:sp>
            <p:nvSpPr>
              <p:cNvPr id="4019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19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020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0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1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021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0194"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019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427" name="Equation" r:id="rId10" imgW="368140" imgH="203112" progId="Equation.3">
                  <p:embed/>
                </p:oleObj>
              </mc:Choice>
              <mc:Fallback>
                <p:oleObj name="Equation" r:id="rId10" imgW="368140" imgH="203112" progId="Equation.3">
                  <p:embed/>
                  <p:pic>
                    <p:nvPicPr>
                      <p:cNvPr id="40190"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19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40192"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428" name="Equation" r:id="rId12" imgW="2070100" imgH="355600" progId="Equation.3">
                  <p:embed/>
                </p:oleObj>
              </mc:Choice>
              <mc:Fallback>
                <p:oleObj name="Equation" r:id="rId12" imgW="2070100" imgH="355600" progId="Equation.3">
                  <p:embed/>
                  <p:pic>
                    <p:nvPicPr>
                      <p:cNvPr id="40192"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84680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41085" name="Rectangle 127"/>
          <p:cNvSpPr>
            <a:spLocks noChangeArrowheads="1"/>
          </p:cNvSpPr>
          <p:nvPr/>
        </p:nvSpPr>
        <p:spPr bwMode="auto">
          <a:xfrm>
            <a:off x="6172200" y="43434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41209" name="Rectangle 252"/>
          <p:cNvSpPr>
            <a:spLocks noChangeArrowheads="1"/>
          </p:cNvSpPr>
          <p:nvPr/>
        </p:nvSpPr>
        <p:spPr bwMode="auto">
          <a:xfrm>
            <a:off x="1812925" y="40259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1210"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7449" name="Equation" r:id="rId5" imgW="330057" imgH="203112" progId="Equation.3">
                  <p:embed/>
                </p:oleObj>
              </mc:Choice>
              <mc:Fallback>
                <p:oleObj name="Equation" r:id="rId5" imgW="330057" imgH="203112" progId="Equation.3">
                  <p:embed/>
                  <p:pic>
                    <p:nvPicPr>
                      <p:cNvPr id="41210"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211"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7450" name="Equation" r:id="rId7" imgW="355292" imgH="203024" progId="Equation.3">
                  <p:embed/>
                </p:oleObj>
              </mc:Choice>
              <mc:Fallback>
                <p:oleObj name="Equation" r:id="rId7" imgW="355292" imgH="203024" progId="Equation.3">
                  <p:embed/>
                  <p:pic>
                    <p:nvPicPr>
                      <p:cNvPr id="412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2"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1213" name="Group 4"/>
          <p:cNvGrpSpPr>
            <a:grpSpLocks noChangeAspect="1"/>
          </p:cNvGrpSpPr>
          <p:nvPr/>
        </p:nvGrpSpPr>
        <p:grpSpPr bwMode="auto">
          <a:xfrm>
            <a:off x="7543800" y="304800"/>
            <a:ext cx="1143000" cy="973138"/>
            <a:chOff x="3799" y="2064"/>
            <a:chExt cx="1433" cy="1136"/>
          </a:xfrm>
        </p:grpSpPr>
        <p:grpSp>
          <p:nvGrpSpPr>
            <p:cNvPr id="41218" name="Group 5"/>
            <p:cNvGrpSpPr>
              <a:grpSpLocks/>
            </p:cNvGrpSpPr>
            <p:nvPr/>
          </p:nvGrpSpPr>
          <p:grpSpPr bwMode="auto">
            <a:xfrm>
              <a:off x="4080" y="2064"/>
              <a:ext cx="1152" cy="1136"/>
              <a:chOff x="144" y="144"/>
              <a:chExt cx="1152" cy="1136"/>
            </a:xfrm>
          </p:grpSpPr>
          <p:sp>
            <p:nvSpPr>
              <p:cNvPr id="4122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122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123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1219"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121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7451" name="Equation" r:id="rId10" imgW="368140" imgH="203112" progId="Equation.3">
                  <p:embed/>
                </p:oleObj>
              </mc:Choice>
              <mc:Fallback>
                <p:oleObj name="Equation" r:id="rId10" imgW="368140" imgH="203112" progId="Equation.3">
                  <p:embed/>
                  <p:pic>
                    <p:nvPicPr>
                      <p:cNvPr id="41214"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215"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
        <p:nvSpPr>
          <p:cNvPr id="41216" name="TextBox 31"/>
          <p:cNvSpPr txBox="1">
            <a:spLocks noChangeArrowheads="1"/>
          </p:cNvSpPr>
          <p:nvPr/>
        </p:nvSpPr>
        <p:spPr bwMode="auto">
          <a:xfrm>
            <a:off x="6216650" y="4351338"/>
            <a:ext cx="32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41217"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7452" name="Equation" r:id="rId12" imgW="2070100" imgH="355600" progId="Equation.3">
                  <p:embed/>
                </p:oleObj>
              </mc:Choice>
              <mc:Fallback>
                <p:oleObj name="Equation" r:id="rId12" imgW="2070100" imgH="355600" progId="Equation.3">
                  <p:embed/>
                  <p:pic>
                    <p:nvPicPr>
                      <p:cNvPr id="41217"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26543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42109" name="Rectangle 127"/>
          <p:cNvSpPr>
            <a:spLocks noChangeArrowheads="1"/>
          </p:cNvSpPr>
          <p:nvPr/>
        </p:nvSpPr>
        <p:spPr bwMode="auto">
          <a:xfrm>
            <a:off x="6858000" y="36576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42233" name="Rectangle 252"/>
          <p:cNvSpPr>
            <a:spLocks noChangeArrowheads="1"/>
          </p:cNvSpPr>
          <p:nvPr/>
        </p:nvSpPr>
        <p:spPr bwMode="auto">
          <a:xfrm>
            <a:off x="2514600" y="33528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graphicFrame>
        <p:nvGraphicFramePr>
          <p:cNvPr id="4223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8473" name="Equation" r:id="rId5" imgW="330057" imgH="203112" progId="Equation.3">
                  <p:embed/>
                </p:oleObj>
              </mc:Choice>
              <mc:Fallback>
                <p:oleObj name="Equation" r:id="rId5" imgW="330057" imgH="203112" progId="Equation.3">
                  <p:embed/>
                  <p:pic>
                    <p:nvPicPr>
                      <p:cNvPr id="42234"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235"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8474" name="Equation" r:id="rId7" imgW="355292" imgH="203024" progId="Equation.3">
                  <p:embed/>
                </p:oleObj>
              </mc:Choice>
              <mc:Fallback>
                <p:oleObj name="Equation" r:id="rId7" imgW="355292" imgH="203024" progId="Equation.3">
                  <p:embed/>
                  <p:pic>
                    <p:nvPicPr>
                      <p:cNvPr id="422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2237" name="Group 4"/>
          <p:cNvGrpSpPr>
            <a:grpSpLocks noChangeAspect="1"/>
          </p:cNvGrpSpPr>
          <p:nvPr/>
        </p:nvGrpSpPr>
        <p:grpSpPr bwMode="auto">
          <a:xfrm>
            <a:off x="7543800" y="304800"/>
            <a:ext cx="1143000" cy="973138"/>
            <a:chOff x="3799" y="2064"/>
            <a:chExt cx="1433" cy="1136"/>
          </a:xfrm>
        </p:grpSpPr>
        <p:grpSp>
          <p:nvGrpSpPr>
            <p:cNvPr id="42242" name="Group 5"/>
            <p:cNvGrpSpPr>
              <a:grpSpLocks/>
            </p:cNvGrpSpPr>
            <p:nvPr/>
          </p:nvGrpSpPr>
          <p:grpSpPr bwMode="auto">
            <a:xfrm>
              <a:off x="4080" y="2064"/>
              <a:ext cx="1152" cy="1136"/>
              <a:chOff x="144" y="144"/>
              <a:chExt cx="1152" cy="1136"/>
            </a:xfrm>
          </p:grpSpPr>
          <p:sp>
            <p:nvSpPr>
              <p:cNvPr id="4224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4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225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5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226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224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223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8475" name="Equation" r:id="rId10" imgW="368140" imgH="203112" progId="Equation.3">
                  <p:embed/>
                </p:oleObj>
              </mc:Choice>
              <mc:Fallback>
                <p:oleObj name="Equation" r:id="rId10" imgW="368140" imgH="203112" progId="Equation.3">
                  <p:embed/>
                  <p:pic>
                    <p:nvPicPr>
                      <p:cNvPr id="42238"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sp>
        <p:nvSpPr>
          <p:cNvPr id="42240" name="TextBox 31"/>
          <p:cNvSpPr txBox="1">
            <a:spLocks noChangeArrowheads="1"/>
          </p:cNvSpPr>
          <p:nvPr/>
        </p:nvSpPr>
        <p:spPr bwMode="auto">
          <a:xfrm>
            <a:off x="6858000" y="36576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aphicFrame>
        <p:nvGraphicFramePr>
          <p:cNvPr id="42241"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8476" name="Equation" r:id="rId12" imgW="2070100" imgH="355600" progId="Equation.3">
                  <p:embed/>
                </p:oleObj>
              </mc:Choice>
              <mc:Fallback>
                <p:oleObj name="Equation" r:id="rId12" imgW="2070100" imgH="355600" progId="Equation.3">
                  <p:embed/>
                  <p:pic>
                    <p:nvPicPr>
                      <p:cNvPr id="42241"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149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228600"/>
            <a:ext cx="7620000" cy="15240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839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extLst>
                    <a:ext uri="{9D8B030D-6E8A-4147-A177-3AD203B41FA5}">
                      <a16:colId xmlns:a16="http://schemas.microsoft.com/office/drawing/2014/main" val="20000"/>
                    </a:ext>
                  </a:extLst>
                </a:gridCol>
                <a:gridCol w="360362">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60363">
                  <a:extLst>
                    <a:ext uri="{9D8B030D-6E8A-4147-A177-3AD203B41FA5}">
                      <a16:colId xmlns:a16="http://schemas.microsoft.com/office/drawing/2014/main" val="20003"/>
                    </a:ext>
                  </a:extLst>
                </a:gridCol>
                <a:gridCol w="357187">
                  <a:extLst>
                    <a:ext uri="{9D8B030D-6E8A-4147-A177-3AD203B41FA5}">
                      <a16:colId xmlns:a16="http://schemas.microsoft.com/office/drawing/2014/main" val="20004"/>
                    </a:ext>
                  </a:extLst>
                </a:gridCol>
                <a:gridCol w="357188">
                  <a:extLst>
                    <a:ext uri="{9D8B030D-6E8A-4147-A177-3AD203B41FA5}">
                      <a16:colId xmlns:a16="http://schemas.microsoft.com/office/drawing/2014/main" val="20005"/>
                    </a:ext>
                  </a:extLst>
                </a:gridCol>
                <a:gridCol w="360362">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60363">
                  <a:extLst>
                    <a:ext uri="{9D8B030D-6E8A-4147-A177-3AD203B41FA5}">
                      <a16:colId xmlns:a16="http://schemas.microsoft.com/office/drawing/2014/main" val="20008"/>
                    </a:ext>
                  </a:extLst>
                </a:gridCol>
                <a:gridCol w="357187">
                  <a:extLst>
                    <a:ext uri="{9D8B030D-6E8A-4147-A177-3AD203B41FA5}">
                      <a16:colId xmlns:a16="http://schemas.microsoft.com/office/drawing/2014/main" val="20009"/>
                    </a:ext>
                  </a:extLst>
                </a:gridCol>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aphicFrame>
        <p:nvGraphicFramePr>
          <p:cNvPr id="4325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9497" name="Equation" r:id="rId5" imgW="330057" imgH="203112" progId="Equation.3">
                  <p:embed/>
                </p:oleObj>
              </mc:Choice>
              <mc:Fallback>
                <p:oleObj name="Equation" r:id="rId5" imgW="330057" imgH="203112" progId="Equation.3">
                  <p:embed/>
                  <p:pic>
                    <p:nvPicPr>
                      <p:cNvPr id="43256" name="Object 3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257" name="Object 3"/>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9498" name="Equation" r:id="rId7" imgW="355292" imgH="203024" progId="Equation.3">
                  <p:embed/>
                </p:oleObj>
              </mc:Choice>
              <mc:Fallback>
                <p:oleObj name="Equation" r:id="rId7" imgW="355292" imgH="203024" progId="Equation.3">
                  <p:embed/>
                  <p:pic>
                    <p:nvPicPr>
                      <p:cNvPr id="4325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258"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Image filtering</a:t>
            </a:r>
          </a:p>
        </p:txBody>
      </p:sp>
      <p:grpSp>
        <p:nvGrpSpPr>
          <p:cNvPr id="43259" name="Group 4"/>
          <p:cNvGrpSpPr>
            <a:grpSpLocks/>
          </p:cNvGrpSpPr>
          <p:nvPr/>
        </p:nvGrpSpPr>
        <p:grpSpPr bwMode="auto">
          <a:xfrm>
            <a:off x="6477000" y="304800"/>
            <a:ext cx="685800" cy="584200"/>
            <a:chOff x="3799" y="2064"/>
            <a:chExt cx="1433" cy="1136"/>
          </a:xfrm>
        </p:grpSpPr>
        <p:grpSp>
          <p:nvGrpSpPr>
            <p:cNvPr id="43263" name="Group 5"/>
            <p:cNvGrpSpPr>
              <a:grpSpLocks/>
            </p:cNvGrpSpPr>
            <p:nvPr/>
          </p:nvGrpSpPr>
          <p:grpSpPr bwMode="auto">
            <a:xfrm>
              <a:off x="4080" y="2064"/>
              <a:ext cx="1152" cy="1136"/>
              <a:chOff x="144" y="144"/>
              <a:chExt cx="1152" cy="1136"/>
            </a:xfrm>
          </p:grpSpPr>
          <p:sp>
            <p:nvSpPr>
              <p:cNvPr id="43265"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6"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7"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8"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69"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0"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1"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2"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3"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1200">
                    <a:solidFill>
                      <a:prstClr val="black"/>
                    </a:solidFill>
                  </a:rPr>
                  <a:t>1</a:t>
                </a:r>
              </a:p>
            </p:txBody>
          </p:sp>
          <p:sp>
            <p:nvSpPr>
              <p:cNvPr id="43274"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5"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6"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7"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8"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79"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80"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3281"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3264" name="Picture 23"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3260" name="Object 26"/>
          <p:cNvGraphicFramePr>
            <a:graphicFrameLocks noChangeAspect="1"/>
          </p:cNvGraphicFramePr>
          <p:nvPr/>
        </p:nvGraphicFramePr>
        <p:xfrm>
          <a:off x="5322888" y="228600"/>
          <a:ext cx="1020762" cy="563563"/>
        </p:xfrm>
        <a:graphic>
          <a:graphicData uri="http://schemas.openxmlformats.org/presentationml/2006/ole">
            <mc:AlternateContent xmlns:mc="http://schemas.openxmlformats.org/markup-compatibility/2006">
              <mc:Choice xmlns:v="urn:schemas-microsoft-com:vml" Requires="v">
                <p:oleObj spid="_x0000_s19499" name="Equation" r:id="rId10" imgW="368140" imgH="203112" progId="Equation.3">
                  <p:embed/>
                </p:oleObj>
              </mc:Choice>
              <mc:Fallback>
                <p:oleObj name="Equation" r:id="rId10" imgW="368140" imgH="203112" progId="Equation.3">
                  <p:embed/>
                  <p:pic>
                    <p:nvPicPr>
                      <p:cNvPr id="43260"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2888" y="228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261"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prstClr val="black"/>
                </a:solidFill>
              </a:rPr>
              <a:t>Credit: S. Seitz</a:t>
            </a:r>
          </a:p>
        </p:txBody>
      </p:sp>
      <p:graphicFrame>
        <p:nvGraphicFramePr>
          <p:cNvPr id="43262" name="Object 5"/>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9500" name="Equation" r:id="rId12" imgW="2070100" imgH="355600" progId="Equation.3">
                  <p:embed/>
                </p:oleObj>
              </mc:Choice>
              <mc:Fallback>
                <p:oleObj name="Equation" r:id="rId12" imgW="2070100" imgH="355600" progId="Equation.3">
                  <p:embed/>
                  <p:pic>
                    <p:nvPicPr>
                      <p:cNvPr id="43262"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2320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533400" y="19812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800">
                <a:solidFill>
                  <a:prstClr val="black"/>
                </a:solidFill>
              </a:rPr>
              <a:t>What does it do?</a:t>
            </a:r>
          </a:p>
          <a:p>
            <a:pPr eaLnBrk="1" hangingPunct="1">
              <a:spcBef>
                <a:spcPct val="20000"/>
              </a:spcBef>
              <a:buFontTx/>
              <a:buChar char="•"/>
            </a:pPr>
            <a:r>
              <a:rPr lang="en-US" altLang="en-US" sz="2400">
                <a:solidFill>
                  <a:prstClr val="black"/>
                </a:solidFill>
              </a:rPr>
              <a:t>Replaces each pixel with an average of its neighborhood</a:t>
            </a:r>
            <a:endParaRPr lang="en-US" altLang="en-US" sz="2000">
              <a:solidFill>
                <a:prstClr val="black"/>
              </a:solidFill>
            </a:endParaRPr>
          </a:p>
          <a:p>
            <a:pPr eaLnBrk="1" hangingPunct="1">
              <a:spcBef>
                <a:spcPct val="20000"/>
              </a:spcBef>
              <a:buFontTx/>
              <a:buChar char="•"/>
            </a:pPr>
            <a:endParaRPr lang="en-US" altLang="en-US" sz="2000">
              <a:solidFill>
                <a:prstClr val="black"/>
              </a:solidFill>
            </a:endParaRPr>
          </a:p>
          <a:p>
            <a:pPr eaLnBrk="1" hangingPunct="1">
              <a:spcBef>
                <a:spcPct val="20000"/>
              </a:spcBef>
              <a:buFontTx/>
              <a:buChar char="•"/>
            </a:pPr>
            <a:r>
              <a:rPr lang="en-US" altLang="en-US" sz="2400">
                <a:solidFill>
                  <a:prstClr val="black"/>
                </a:solidFill>
              </a:rPr>
              <a:t>Achieve smoothing effect (remove sharp features)</a:t>
            </a:r>
          </a:p>
        </p:txBody>
      </p:sp>
      <p:grpSp>
        <p:nvGrpSpPr>
          <p:cNvPr id="44035" name="Group 4"/>
          <p:cNvGrpSpPr>
            <a:grpSpLocks/>
          </p:cNvGrpSpPr>
          <p:nvPr/>
        </p:nvGrpSpPr>
        <p:grpSpPr bwMode="auto">
          <a:xfrm>
            <a:off x="5486400" y="2514600"/>
            <a:ext cx="2274888" cy="1803400"/>
            <a:chOff x="3799" y="2064"/>
            <a:chExt cx="1433" cy="1136"/>
          </a:xfrm>
        </p:grpSpPr>
        <p:grpSp>
          <p:nvGrpSpPr>
            <p:cNvPr id="44039" name="Group 5"/>
            <p:cNvGrpSpPr>
              <a:grpSpLocks/>
            </p:cNvGrpSpPr>
            <p:nvPr/>
          </p:nvGrpSpPr>
          <p:grpSpPr bwMode="auto">
            <a:xfrm>
              <a:off x="4080" y="2064"/>
              <a:ext cx="1152" cy="1136"/>
              <a:chOff x="144" y="144"/>
              <a:chExt cx="1152" cy="1136"/>
            </a:xfrm>
          </p:grpSpPr>
          <p:sp>
            <p:nvSpPr>
              <p:cNvPr id="440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440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40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4040" name="Picture 23" descr="txp_fig"/>
            <p:cNvPicPr>
              <a:picLocks noChangeAspect="1" noChangeArrowheads="1"/>
            </p:cNvPicPr>
            <p:nvPr>
              <p:custDataLst>
                <p:tags r:id="rId2"/>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6" name="Text Box 24"/>
          <p:cNvSpPr txBox="1">
            <a:spLocks noChangeArrowheads="1"/>
          </p:cNvSpPr>
          <p:nvPr/>
        </p:nvSpPr>
        <p:spPr bwMode="auto">
          <a:xfrm>
            <a:off x="6019800" y="6400800"/>
            <a:ext cx="3019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a:solidFill>
                  <a:prstClr val="black"/>
                </a:solidFill>
              </a:rPr>
              <a:t>Slide credit: David Lowe (UBC)</a:t>
            </a:r>
          </a:p>
        </p:txBody>
      </p:sp>
      <p:graphicFrame>
        <p:nvGraphicFramePr>
          <p:cNvPr id="44037" name="Object 25"/>
          <p:cNvGraphicFramePr>
            <a:graphicFrameLocks noChangeAspect="1"/>
          </p:cNvGraphicFramePr>
          <p:nvPr/>
        </p:nvGraphicFramePr>
        <p:xfrm>
          <a:off x="6389688" y="1752600"/>
          <a:ext cx="1020762" cy="563563"/>
        </p:xfrm>
        <a:graphic>
          <a:graphicData uri="http://schemas.openxmlformats.org/presentationml/2006/ole">
            <mc:AlternateContent xmlns:mc="http://schemas.openxmlformats.org/markup-compatibility/2006">
              <mc:Choice xmlns:v="urn:schemas-microsoft-com:vml" Requires="v">
                <p:oleObj spid="_x0000_s20491" name="Equation" r:id="rId5" imgW="368140" imgH="203112" progId="Equation.3">
                  <p:embed/>
                </p:oleObj>
              </mc:Choice>
              <mc:Fallback>
                <p:oleObj name="Equation" r:id="rId5" imgW="368140" imgH="203112" progId="Equation.3">
                  <p:embed/>
                  <p:pic>
                    <p:nvPicPr>
                      <p:cNvPr id="44037"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9688" y="1752600"/>
                        <a:ext cx="1020762"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Box Filter</a:t>
            </a:r>
          </a:p>
        </p:txBody>
      </p:sp>
    </p:spTree>
    <p:extLst>
      <p:ext uri="{BB962C8B-B14F-4D97-AF65-F5344CB8AC3E}">
        <p14:creationId xmlns:p14="http://schemas.microsoft.com/office/powerpoint/2010/main" val="14630396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050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Tree>
    <p:extLst>
      <p:ext uri="{BB962C8B-B14F-4D97-AF65-F5344CB8AC3E}">
        <p14:creationId xmlns:p14="http://schemas.microsoft.com/office/powerpoint/2010/main" val="92064466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Practice with linear filters</a:t>
            </a:r>
          </a:p>
        </p:txBody>
      </p:sp>
      <p:grpSp>
        <p:nvGrpSpPr>
          <p:cNvPr id="47107" name="Group 3"/>
          <p:cNvGrpSpPr>
            <a:grpSpLocks/>
          </p:cNvGrpSpPr>
          <p:nvPr/>
        </p:nvGrpSpPr>
        <p:grpSpPr bwMode="auto">
          <a:xfrm>
            <a:off x="3886200" y="2971800"/>
            <a:ext cx="1225550" cy="1295400"/>
            <a:chOff x="144" y="144"/>
            <a:chExt cx="1152" cy="1136"/>
          </a:xfrm>
        </p:grpSpPr>
        <p:sp>
          <p:nvSpPr>
            <p:cNvPr id="47112"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3"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4"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5"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6"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7117"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8"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19"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20"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7121"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2"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3"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4"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5"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6"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7"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7128"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47108"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7109"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pic>
        <p:nvPicPr>
          <p:cNvPr id="4711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11" name="Text Box 2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667702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Practice with linear filters</a:t>
            </a:r>
          </a:p>
        </p:txBody>
      </p:sp>
      <p:grpSp>
        <p:nvGrpSpPr>
          <p:cNvPr id="48131" name="Group 3"/>
          <p:cNvGrpSpPr>
            <a:grpSpLocks/>
          </p:cNvGrpSpPr>
          <p:nvPr/>
        </p:nvGrpSpPr>
        <p:grpSpPr bwMode="auto">
          <a:xfrm>
            <a:off x="3886200" y="2971800"/>
            <a:ext cx="1225550" cy="1295400"/>
            <a:chOff x="144" y="144"/>
            <a:chExt cx="1152" cy="1136"/>
          </a:xfrm>
        </p:grpSpPr>
        <p:sp>
          <p:nvSpPr>
            <p:cNvPr id="48137"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38"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39"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0"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1"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8142"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3"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4"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5"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8146"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7"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8"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49"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0"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1"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2"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8153"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813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 Box 23"/>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8134" name="Text Box 24"/>
          <p:cNvSpPr txBox="1">
            <a:spLocks noChangeArrowheads="1"/>
          </p:cNvSpPr>
          <p:nvPr/>
        </p:nvSpPr>
        <p:spPr bwMode="auto">
          <a:xfrm>
            <a:off x="6324600" y="47244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Filtered </a:t>
            </a:r>
          </a:p>
          <a:p>
            <a:pPr eaLnBrk="1" hangingPunct="1"/>
            <a:r>
              <a:rPr lang="en-US" altLang="en-US">
                <a:solidFill>
                  <a:prstClr val="black"/>
                </a:solidFill>
                <a:latin typeface="Times" panose="02020603050405020304" pitchFamily="18" charset="0"/>
              </a:rPr>
              <a:t>(no change)</a:t>
            </a:r>
          </a:p>
        </p:txBody>
      </p:sp>
      <p:pic>
        <p:nvPicPr>
          <p:cNvPr id="4813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6"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571325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Practice with linear filters</a:t>
            </a:r>
          </a:p>
        </p:txBody>
      </p:sp>
      <p:grpSp>
        <p:nvGrpSpPr>
          <p:cNvPr id="49155" name="Group 3"/>
          <p:cNvGrpSpPr>
            <a:grpSpLocks/>
          </p:cNvGrpSpPr>
          <p:nvPr/>
        </p:nvGrpSpPr>
        <p:grpSpPr bwMode="auto">
          <a:xfrm>
            <a:off x="3886200" y="2971800"/>
            <a:ext cx="1225550" cy="1295400"/>
            <a:chOff x="144" y="144"/>
            <a:chExt cx="1152" cy="1136"/>
          </a:xfrm>
        </p:grpSpPr>
        <p:sp>
          <p:nvSpPr>
            <p:cNvPr id="49160"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1"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2"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3"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49164"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5"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6"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7"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8"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49169"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0"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1"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2"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3"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4"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5"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49176"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49156"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sp>
        <p:nvSpPr>
          <p:cNvPr id="49158" name="Text Box 23"/>
          <p:cNvSpPr txBox="1">
            <a:spLocks noChangeArrowheads="1"/>
          </p:cNvSpPr>
          <p:nvPr/>
        </p:nvSpPr>
        <p:spPr bwMode="auto">
          <a:xfrm>
            <a:off x="6858000" y="29718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49159" name="Text Box 24"/>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997956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Practice with linear filters</a:t>
            </a:r>
          </a:p>
        </p:txBody>
      </p:sp>
      <p:grpSp>
        <p:nvGrpSpPr>
          <p:cNvPr id="50179" name="Group 3"/>
          <p:cNvGrpSpPr>
            <a:grpSpLocks/>
          </p:cNvGrpSpPr>
          <p:nvPr/>
        </p:nvGrpSpPr>
        <p:grpSpPr bwMode="auto">
          <a:xfrm>
            <a:off x="3886200" y="2971800"/>
            <a:ext cx="1225550" cy="1295400"/>
            <a:chOff x="144" y="144"/>
            <a:chExt cx="1152" cy="1136"/>
          </a:xfrm>
        </p:grpSpPr>
        <p:sp>
          <p:nvSpPr>
            <p:cNvPr id="50186" name="Rectangle 4"/>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7" name="Rectangle 5"/>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8" name="Rectangle 6"/>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89" name="Rectangle 7"/>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0190" name="Rectangle 8"/>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1" name="Rectangle 9"/>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2" name="Rectangle 10"/>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3" name="Rectangle 11"/>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4" name="Rectangle 12"/>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0195" name="Line 13"/>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6" name="Line 14"/>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7" name="Line 15"/>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8" name="Line 16"/>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199" name="Line 17"/>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0" name="Line 18"/>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1" name="Line 19"/>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0202" name="Line 20"/>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0180"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1" name="Text Box 22"/>
          <p:cNvSpPr txBox="1">
            <a:spLocks noChangeArrowheads="1"/>
          </p:cNvSpPr>
          <p:nvPr/>
        </p:nvSpPr>
        <p:spPr bwMode="auto">
          <a:xfrm>
            <a:off x="1127125" y="46894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pic>
        <p:nvPicPr>
          <p:cNvPr id="50182" name="Picture 23"/>
          <p:cNvPicPr>
            <a:picLocks noChangeAspect="1" noChangeArrowheads="1"/>
          </p:cNvPicPr>
          <p:nvPr/>
        </p:nvPicPr>
        <p:blipFill>
          <a:blip r:embed="rId3">
            <a:extLst>
              <a:ext uri="{28A0092B-C50C-407E-A947-70E740481C1C}">
                <a14:useLocalDpi xmlns:a14="http://schemas.microsoft.com/office/drawing/2010/main" val="0"/>
              </a:ext>
            </a:extLst>
          </a:blip>
          <a:srcRect l="8000"/>
          <a:stretch>
            <a:fillRect/>
          </a:stretch>
        </p:blipFill>
        <p:spPr bwMode="auto">
          <a:xfrm>
            <a:off x="6477000" y="2667000"/>
            <a:ext cx="18288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0183"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4" name="Text Box 25"/>
          <p:cNvSpPr txBox="1">
            <a:spLocks noChangeArrowheads="1"/>
          </p:cNvSpPr>
          <p:nvPr/>
        </p:nvSpPr>
        <p:spPr bwMode="auto">
          <a:xfrm>
            <a:off x="6553200" y="4724400"/>
            <a:ext cx="15446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Shifted left</a:t>
            </a:r>
          </a:p>
          <a:p>
            <a:pPr eaLnBrk="1" hangingPunct="1"/>
            <a:r>
              <a:rPr lang="en-US" altLang="en-US">
                <a:solidFill>
                  <a:prstClr val="black"/>
                </a:solidFill>
                <a:latin typeface="Times" panose="02020603050405020304" pitchFamily="18" charset="0"/>
              </a:rPr>
              <a:t>By 1 pixel</a:t>
            </a:r>
          </a:p>
        </p:txBody>
      </p:sp>
      <p:sp>
        <p:nvSpPr>
          <p:cNvPr id="50185" name="Text Box 2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1220999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Practice with linear filters</a:t>
            </a:r>
          </a:p>
        </p:txBody>
      </p:sp>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4"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grpSp>
        <p:nvGrpSpPr>
          <p:cNvPr id="51205" name="Group 5"/>
          <p:cNvGrpSpPr>
            <a:grpSpLocks/>
          </p:cNvGrpSpPr>
          <p:nvPr/>
        </p:nvGrpSpPr>
        <p:grpSpPr bwMode="auto">
          <a:xfrm>
            <a:off x="4953000" y="2895600"/>
            <a:ext cx="1371600" cy="1066800"/>
            <a:chOff x="3799" y="2064"/>
            <a:chExt cx="1433" cy="1136"/>
          </a:xfrm>
        </p:grpSpPr>
        <p:grpSp>
          <p:nvGrpSpPr>
            <p:cNvPr id="51228" name="Group 6"/>
            <p:cNvGrpSpPr>
              <a:grpSpLocks/>
            </p:cNvGrpSpPr>
            <p:nvPr/>
          </p:nvGrpSpPr>
          <p:grpSpPr bwMode="auto">
            <a:xfrm>
              <a:off x="4080" y="2064"/>
              <a:ext cx="1152" cy="1136"/>
              <a:chOff x="144" y="144"/>
              <a:chExt cx="1152" cy="1136"/>
            </a:xfrm>
          </p:grpSpPr>
          <p:sp>
            <p:nvSpPr>
              <p:cNvPr id="51230"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1"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2"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3"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4"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5"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6"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7"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8"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1239"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0"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1"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2"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3"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4"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5"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46"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1229"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6" name="Group 25"/>
          <p:cNvGrpSpPr>
            <a:grpSpLocks/>
          </p:cNvGrpSpPr>
          <p:nvPr/>
        </p:nvGrpSpPr>
        <p:grpSpPr bwMode="auto">
          <a:xfrm>
            <a:off x="2971800" y="2895600"/>
            <a:ext cx="1149350" cy="1066800"/>
            <a:chOff x="144" y="144"/>
            <a:chExt cx="1152" cy="1136"/>
          </a:xfrm>
        </p:grpSpPr>
        <p:sp>
          <p:nvSpPr>
            <p:cNvPr id="51211"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2"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3"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4"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5"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51216"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7"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8"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19"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1220"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1"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2"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3"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4"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5"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6"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1227"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51207"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1208" name="Text Box 44"/>
          <p:cNvSpPr txBox="1">
            <a:spLocks noChangeArrowheads="1"/>
          </p:cNvSpPr>
          <p:nvPr/>
        </p:nvSpPr>
        <p:spPr bwMode="auto">
          <a:xfrm>
            <a:off x="7467600" y="2895600"/>
            <a:ext cx="565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1209" name="Text Box 45"/>
          <p:cNvSpPr txBox="1">
            <a:spLocks noChangeArrowheads="1"/>
          </p:cNvSpPr>
          <p:nvPr/>
        </p:nvSpPr>
        <p:spPr bwMode="auto">
          <a:xfrm>
            <a:off x="2895600" y="43434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(Note that filter sums to 1)</a:t>
            </a:r>
          </a:p>
        </p:txBody>
      </p:sp>
      <p:sp>
        <p:nvSpPr>
          <p:cNvPr id="51210"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405630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Practice with linear filters</a:t>
            </a:r>
          </a:p>
        </p:txBody>
      </p:sp>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876425" cy="1857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669925" y="4613275"/>
            <a:ext cx="1198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imes" panose="02020603050405020304" pitchFamily="18" charset="0"/>
              </a:rPr>
              <a:t>Original</a:t>
            </a:r>
          </a:p>
        </p:txBody>
      </p:sp>
      <p:grpSp>
        <p:nvGrpSpPr>
          <p:cNvPr id="52229" name="Group 5"/>
          <p:cNvGrpSpPr>
            <a:grpSpLocks/>
          </p:cNvGrpSpPr>
          <p:nvPr/>
        </p:nvGrpSpPr>
        <p:grpSpPr bwMode="auto">
          <a:xfrm>
            <a:off x="4953000" y="2895600"/>
            <a:ext cx="1371600" cy="1066800"/>
            <a:chOff x="3799" y="2064"/>
            <a:chExt cx="1433" cy="1136"/>
          </a:xfrm>
        </p:grpSpPr>
        <p:grpSp>
          <p:nvGrpSpPr>
            <p:cNvPr id="52252" name="Group 6"/>
            <p:cNvGrpSpPr>
              <a:grpSpLocks/>
            </p:cNvGrpSpPr>
            <p:nvPr/>
          </p:nvGrpSpPr>
          <p:grpSpPr bwMode="auto">
            <a:xfrm>
              <a:off x="4080" y="2064"/>
              <a:ext cx="1152" cy="1136"/>
              <a:chOff x="144" y="144"/>
              <a:chExt cx="1152" cy="1136"/>
            </a:xfrm>
          </p:grpSpPr>
          <p:sp>
            <p:nvSpPr>
              <p:cNvPr id="52254" name="Rectangle 7"/>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5" name="Rectangle 8"/>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6" name="Rectangle 9"/>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7" name="Rectangle 10"/>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8" name="Rectangle 11"/>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59" name="Rectangle 12"/>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0" name="Rectangle 13"/>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1" name="Rectangle 14"/>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2" name="Rectangle 15"/>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1</a:t>
                </a:r>
              </a:p>
            </p:txBody>
          </p:sp>
          <p:sp>
            <p:nvSpPr>
              <p:cNvPr id="52263" name="Line 16"/>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4" name="Line 17"/>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5" name="Line 18"/>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6" name="Line 19"/>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7" name="Line 20"/>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8" name="Line 21"/>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69" name="Line 22"/>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70" name="Line 23"/>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2253" name="Picture 24"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30" name="Group 25"/>
          <p:cNvGrpSpPr>
            <a:grpSpLocks/>
          </p:cNvGrpSpPr>
          <p:nvPr/>
        </p:nvGrpSpPr>
        <p:grpSpPr bwMode="auto">
          <a:xfrm>
            <a:off x="2971800" y="2895600"/>
            <a:ext cx="1149350" cy="1066800"/>
            <a:chOff x="144" y="144"/>
            <a:chExt cx="1152" cy="1136"/>
          </a:xfrm>
        </p:grpSpPr>
        <p:sp>
          <p:nvSpPr>
            <p:cNvPr id="52235" name="Rectangle 2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6" name="Rectangle 2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7" name="Rectangle 2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8" name="Rectangle 2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39" name="Rectangle 3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2</a:t>
              </a:r>
            </a:p>
          </p:txBody>
        </p:sp>
        <p:sp>
          <p:nvSpPr>
            <p:cNvPr id="52240" name="Rectangle 3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1" name="Rectangle 3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2" name="Rectangle 3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3" name="Rectangle 3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a:solidFill>
                    <a:prstClr val="black"/>
                  </a:solidFill>
                </a:rPr>
                <a:t>0</a:t>
              </a:r>
            </a:p>
          </p:txBody>
        </p:sp>
        <p:sp>
          <p:nvSpPr>
            <p:cNvPr id="52244" name="Line 3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5" name="Line 3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6" name="Line 3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7" name="Line 3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8" name="Line 3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49" name="Line 4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50" name="Line 4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2251" name="Line 4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52231" name="Text Box 43"/>
          <p:cNvSpPr txBox="1">
            <a:spLocks noChangeArrowheads="1"/>
          </p:cNvSpPr>
          <p:nvPr/>
        </p:nvSpPr>
        <p:spPr bwMode="auto">
          <a:xfrm>
            <a:off x="4343400" y="2819400"/>
            <a:ext cx="438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6000" b="1">
                <a:solidFill>
                  <a:prstClr val="black"/>
                </a:solidFill>
                <a:latin typeface="Times" panose="02020603050405020304" pitchFamily="18" charset="0"/>
              </a:rPr>
              <a:t>-</a:t>
            </a:r>
          </a:p>
        </p:txBody>
      </p:sp>
      <p:sp>
        <p:nvSpPr>
          <p:cNvPr id="52232" name="Text Box 44"/>
          <p:cNvSpPr txBox="1">
            <a:spLocks noChangeArrowheads="1"/>
          </p:cNvSpPr>
          <p:nvPr/>
        </p:nvSpPr>
        <p:spPr bwMode="auto">
          <a:xfrm>
            <a:off x="4419600" y="4724400"/>
            <a:ext cx="4419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Sharpening filter</a:t>
            </a:r>
          </a:p>
          <a:p>
            <a:pPr lvl="1" eaLnBrk="1" hangingPunct="1">
              <a:buFontTx/>
              <a:buChar char="-"/>
            </a:pPr>
            <a:r>
              <a:rPr lang="en-US" altLang="en-US">
                <a:solidFill>
                  <a:prstClr val="black"/>
                </a:solidFill>
              </a:rPr>
              <a:t> Accentuates differences with local average</a:t>
            </a:r>
          </a:p>
        </p:txBody>
      </p:sp>
      <p:pic>
        <p:nvPicPr>
          <p:cNvPr id="52233"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514600"/>
            <a:ext cx="18764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46"/>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495640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t="18013"/>
          <a:stretch>
            <a:fillRect/>
          </a:stretch>
        </p:blipFill>
        <p:spPr bwMode="auto">
          <a:xfrm>
            <a:off x="762000" y="1676400"/>
            <a:ext cx="7586663"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p:nvPr>
        </p:nvSpPr>
        <p:spPr/>
        <p:txBody>
          <a:bodyPr/>
          <a:lstStyle/>
          <a:p>
            <a:r>
              <a:rPr lang="en-US" altLang="en-US"/>
              <a:t>Sharpening</a:t>
            </a:r>
          </a:p>
        </p:txBody>
      </p:sp>
      <p:sp>
        <p:nvSpPr>
          <p:cNvPr id="53252" name="Text Box 5"/>
          <p:cNvSpPr txBox="1">
            <a:spLocks noChangeArrowheads="1"/>
          </p:cNvSpPr>
          <p:nvPr/>
        </p:nvSpPr>
        <p:spPr bwMode="auto">
          <a:xfrm>
            <a:off x="7467600" y="65532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D. Lowe</a:t>
            </a:r>
          </a:p>
        </p:txBody>
      </p:sp>
    </p:spTree>
    <p:extLst>
      <p:ext uri="{BB962C8B-B14F-4D97-AF65-F5344CB8AC3E}">
        <p14:creationId xmlns:p14="http://schemas.microsoft.com/office/powerpoint/2010/main" val="2388632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33C6-1E93-6141-8B39-61A74A6FFD06}"/>
              </a:ext>
            </a:extLst>
          </p:cNvPr>
          <p:cNvSpPr>
            <a:spLocks noGrp="1"/>
          </p:cNvSpPr>
          <p:nvPr>
            <p:ph type="title"/>
          </p:nvPr>
        </p:nvSpPr>
        <p:spPr/>
        <p:txBody>
          <a:bodyPr/>
          <a:lstStyle/>
          <a:p>
            <a:r>
              <a:rPr lang="en-US" dirty="0"/>
              <a:t>3.1.1 Pixel transforms</a:t>
            </a:r>
          </a:p>
        </p:txBody>
      </p:sp>
      <p:sp>
        <p:nvSpPr>
          <p:cNvPr id="3" name="Content Placeholder 2">
            <a:extLst>
              <a:ext uri="{FF2B5EF4-FFF2-40B4-BE49-F238E27FC236}">
                <a16:creationId xmlns:a16="http://schemas.microsoft.com/office/drawing/2014/main" id="{24F46985-58B4-5A4A-A727-3DBAB670E4CA}"/>
              </a:ext>
            </a:extLst>
          </p:cNvPr>
          <p:cNvSpPr>
            <a:spLocks noGrp="1"/>
          </p:cNvSpPr>
          <p:nvPr>
            <p:ph idx="1"/>
          </p:nvPr>
        </p:nvSpPr>
        <p:spPr/>
        <p:txBody>
          <a:bodyPr/>
          <a:lstStyle/>
          <a:p>
            <a:r>
              <a:rPr lang="en-US" dirty="0"/>
              <a:t>Contrast</a:t>
            </a:r>
          </a:p>
          <a:p>
            <a:r>
              <a:rPr lang="en-US" dirty="0"/>
              <a:t>Brightness</a:t>
            </a:r>
          </a:p>
          <a:p>
            <a:r>
              <a:rPr lang="en-US" dirty="0"/>
              <a:t>Gamma</a:t>
            </a:r>
          </a:p>
          <a:p>
            <a:r>
              <a:rPr lang="en-US" dirty="0"/>
              <a:t>Histogram equalization</a:t>
            </a:r>
          </a:p>
          <a:p>
            <a:r>
              <a:rPr lang="en-US" dirty="0"/>
              <a:t>Arithmetic</a:t>
            </a:r>
          </a:p>
          <a:p>
            <a:r>
              <a:rPr lang="en-US" dirty="0"/>
              <a:t>Compositing</a:t>
            </a:r>
          </a:p>
        </p:txBody>
      </p:sp>
    </p:spTree>
    <p:extLst>
      <p:ext uri="{BB962C8B-B14F-4D97-AF65-F5344CB8AC3E}">
        <p14:creationId xmlns:p14="http://schemas.microsoft.com/office/powerpoint/2010/main" val="3755263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Other filters</a:t>
            </a:r>
          </a:p>
        </p:txBody>
      </p:sp>
      <p:grpSp>
        <p:nvGrpSpPr>
          <p:cNvPr id="54275" name="Group 5"/>
          <p:cNvGrpSpPr>
            <a:grpSpLocks noChangeAspect="1"/>
          </p:cNvGrpSpPr>
          <p:nvPr/>
        </p:nvGrpSpPr>
        <p:grpSpPr bwMode="auto">
          <a:xfrm>
            <a:off x="3886200" y="3200400"/>
            <a:ext cx="1390650" cy="1371600"/>
            <a:chOff x="144" y="144"/>
            <a:chExt cx="1152" cy="1136"/>
          </a:xfrm>
        </p:grpSpPr>
        <p:sp>
          <p:nvSpPr>
            <p:cNvPr id="54280"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1"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2"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3"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4"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5"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4286"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7"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4288"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4289"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0"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1"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2"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3"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4"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5"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4296"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pic>
        <p:nvPicPr>
          <p:cNvPr id="54276" name="Picture 4" descr="C:\Documents and Settings\Derek Hoiem\My Documents\Classes\Spring10 - Computer Vision\figs\einste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Documents and Settings\Derek Hoiem\My Documents\Classes\Spring10 - Computer Vision\figs\einstein_sobel_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Vertical Edge</a:t>
            </a:r>
          </a:p>
          <a:p>
            <a:pPr algn="ctr" eaLnBrk="1" hangingPunct="1"/>
            <a:r>
              <a:rPr lang="en-US" altLang="en-US" sz="2000">
                <a:solidFill>
                  <a:prstClr val="black"/>
                </a:solidFill>
              </a:rPr>
              <a:t>(absolute value)</a:t>
            </a:r>
          </a:p>
        </p:txBody>
      </p:sp>
      <p:sp>
        <p:nvSpPr>
          <p:cNvPr id="69" name="TextBox 68"/>
          <p:cNvSpPr txBox="1">
            <a:spLocks noChangeArrowheads="1"/>
          </p:cNvSpPr>
          <p:nvPr/>
        </p:nvSpPr>
        <p:spPr bwMode="auto">
          <a:xfrm>
            <a:off x="4178300" y="464820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Tree>
    <p:extLst>
      <p:ext uri="{BB962C8B-B14F-4D97-AF65-F5344CB8AC3E}">
        <p14:creationId xmlns:p14="http://schemas.microsoft.com/office/powerpoint/2010/main" val="4012905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Other filters</a:t>
            </a:r>
          </a:p>
        </p:txBody>
      </p:sp>
      <p:grpSp>
        <p:nvGrpSpPr>
          <p:cNvPr id="55299" name="Group 5"/>
          <p:cNvGrpSpPr>
            <a:grpSpLocks noChangeAspect="1"/>
          </p:cNvGrpSpPr>
          <p:nvPr/>
        </p:nvGrpSpPr>
        <p:grpSpPr bwMode="auto">
          <a:xfrm>
            <a:off x="3886200" y="3211513"/>
            <a:ext cx="1390650" cy="1371600"/>
            <a:chOff x="144" y="144"/>
            <a:chExt cx="1152" cy="1136"/>
          </a:xfrm>
        </p:grpSpPr>
        <p:sp>
          <p:nvSpPr>
            <p:cNvPr id="55304"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5"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06"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07"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8"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09"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0</a:t>
              </a:r>
            </a:p>
          </p:txBody>
        </p:sp>
        <p:sp>
          <p:nvSpPr>
            <p:cNvPr id="55310"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1"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2</a:t>
              </a:r>
            </a:p>
          </p:txBody>
        </p:sp>
        <p:sp>
          <p:nvSpPr>
            <p:cNvPr id="55312"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000">
                  <a:solidFill>
                    <a:prstClr val="black"/>
                  </a:solidFill>
                </a:rPr>
                <a:t>1</a:t>
              </a:r>
            </a:p>
          </p:txBody>
        </p:sp>
        <p:sp>
          <p:nvSpPr>
            <p:cNvPr id="55313"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4"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5"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6"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7"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8"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19"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sp>
          <p:nvSpPr>
            <p:cNvPr id="55320"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solidFill>
                  <a:prstClr val="black"/>
                </a:solidFill>
                <a:latin typeface="Arial" panose="020B0604020202020204" pitchFamily="34" charset="0"/>
                <a:cs typeface="Arial" panose="020B0604020202020204" pitchFamily="34" charset="0"/>
              </a:endParaRPr>
            </a:p>
          </p:txBody>
        </p:sp>
      </p:grpSp>
      <p:sp>
        <p:nvSpPr>
          <p:cNvPr id="67" name="TextBox 66"/>
          <p:cNvSpPr txBox="1">
            <a:spLocks noChangeArrowheads="1"/>
          </p:cNvSpPr>
          <p:nvPr/>
        </p:nvSpPr>
        <p:spPr bwMode="auto">
          <a:xfrm>
            <a:off x="6477000" y="6019800"/>
            <a:ext cx="2009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prstClr val="black"/>
                </a:solidFill>
              </a:rPr>
              <a:t>Horizontal Edge</a:t>
            </a:r>
          </a:p>
          <a:p>
            <a:pPr algn="ctr" eaLnBrk="1" hangingPunct="1"/>
            <a:r>
              <a:rPr lang="en-US" altLang="en-US" sz="2000">
                <a:solidFill>
                  <a:prstClr val="black"/>
                </a:solidFill>
              </a:rPr>
              <a:t>(absolute value)</a:t>
            </a:r>
          </a:p>
        </p:txBody>
      </p:sp>
      <p:pic>
        <p:nvPicPr>
          <p:cNvPr id="55301" name="Picture 4" descr="C:\Documents and Settings\Derek Hoiem\My Documents\Classes\Spring10 - Computer Vision\figs\ein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7" name="Picture 3" descr="C:\Documents and Settings\Derek Hoiem\My Documents\Classes\Spring10 - Computer Vision\figs\einstein_sobel_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13716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4178300" y="4659313"/>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rPr>
              <a:t>Sobel</a:t>
            </a:r>
          </a:p>
        </p:txBody>
      </p:sp>
    </p:spTree>
    <p:extLst>
      <p:ext uri="{BB962C8B-B14F-4D97-AF65-F5344CB8AC3E}">
        <p14:creationId xmlns:p14="http://schemas.microsoft.com/office/powerpoint/2010/main" val="3901880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5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dirty="0"/>
              <a:t>Filtering vs. Convolution</a:t>
            </a:r>
          </a:p>
        </p:txBody>
      </p:sp>
      <p:sp>
        <p:nvSpPr>
          <p:cNvPr id="57347" name="Content Placeholder 2"/>
          <p:cNvSpPr>
            <a:spLocks noGrp="1"/>
          </p:cNvSpPr>
          <p:nvPr>
            <p:ph idx="1"/>
          </p:nvPr>
        </p:nvSpPr>
        <p:spPr/>
        <p:txBody>
          <a:bodyPr/>
          <a:lstStyle/>
          <a:p>
            <a:r>
              <a:rPr lang="en-US" altLang="en-US" dirty="0"/>
              <a:t>2d filtering</a:t>
            </a:r>
          </a:p>
          <a:p>
            <a:pPr lvl="1"/>
            <a:r>
              <a:rPr lang="en-US" altLang="en-US" dirty="0">
                <a:latin typeface="Courier" pitchFamily="49" charset="0"/>
              </a:rPr>
              <a:t>h=filter2(</a:t>
            </a:r>
            <a:r>
              <a:rPr lang="en-US" altLang="en-US" dirty="0" err="1">
                <a:latin typeface="Courier" pitchFamily="49" charset="0"/>
              </a:rPr>
              <a:t>f,I</a:t>
            </a:r>
            <a:r>
              <a:rPr lang="en-US" altLang="en-US" dirty="0">
                <a:latin typeface="Courier" pitchFamily="49" charset="0"/>
              </a:rPr>
              <a:t>); </a:t>
            </a:r>
            <a:r>
              <a:rPr lang="en-US" altLang="en-US" sz="2000" dirty="0"/>
              <a:t>or</a:t>
            </a:r>
            <a:r>
              <a:rPr lang="en-US" altLang="en-US" sz="2000" dirty="0">
                <a:latin typeface="Courier" pitchFamily="49" charset="0"/>
              </a:rPr>
              <a:t> </a:t>
            </a:r>
            <a:r>
              <a:rPr lang="en-US" altLang="en-US" dirty="0">
                <a:latin typeface="Courier" pitchFamily="49" charset="0"/>
              </a:rPr>
              <a:t> h=</a:t>
            </a:r>
            <a:r>
              <a:rPr lang="en-US" altLang="en-US" dirty="0" err="1">
                <a:latin typeface="Courier" pitchFamily="49" charset="0"/>
              </a:rPr>
              <a:t>imfilter</a:t>
            </a:r>
            <a:r>
              <a:rPr lang="en-US" altLang="en-US" dirty="0">
                <a:latin typeface="Courier" pitchFamily="49" charset="0"/>
              </a:rPr>
              <a:t>(</a:t>
            </a:r>
            <a:r>
              <a:rPr lang="en-US" altLang="en-US" dirty="0" err="1">
                <a:latin typeface="Courier" pitchFamily="49" charset="0"/>
              </a:rPr>
              <a:t>I,f</a:t>
            </a:r>
            <a:r>
              <a:rPr lang="en-US" altLang="en-US" dirty="0">
                <a:latin typeface="Courier" pitchFamily="49" charset="0"/>
              </a:rPr>
              <a:t>);</a:t>
            </a:r>
          </a:p>
          <a:p>
            <a:pPr lvl="1"/>
            <a:endParaRPr lang="en-US" altLang="en-US" dirty="0"/>
          </a:p>
          <a:p>
            <a:pPr lvl="1"/>
            <a:endParaRPr lang="en-US" altLang="en-US" dirty="0"/>
          </a:p>
          <a:p>
            <a:pPr>
              <a:buFont typeface="Arial" panose="020B0604020202020204" pitchFamily="34" charset="0"/>
              <a:buNone/>
            </a:pPr>
            <a:endParaRPr lang="en-US" altLang="en-US" dirty="0"/>
          </a:p>
          <a:p>
            <a:r>
              <a:rPr lang="en-US" altLang="en-US" dirty="0"/>
              <a:t>2d convolution</a:t>
            </a:r>
          </a:p>
          <a:p>
            <a:pPr lvl="1"/>
            <a:r>
              <a:rPr lang="en-US" altLang="en-US" dirty="0">
                <a:latin typeface="Courier" pitchFamily="49" charset="0"/>
              </a:rPr>
              <a:t>h=conv2(</a:t>
            </a:r>
            <a:r>
              <a:rPr lang="en-US" altLang="en-US" dirty="0" err="1">
                <a:latin typeface="Courier" pitchFamily="49" charset="0"/>
              </a:rPr>
              <a:t>f,I</a:t>
            </a:r>
            <a:r>
              <a:rPr lang="en-US" altLang="en-US" dirty="0">
                <a:latin typeface="Courier" pitchFamily="49" charset="0"/>
              </a:rPr>
              <a:t>);</a:t>
            </a:r>
          </a:p>
          <a:p>
            <a:pPr lvl="1"/>
            <a:endParaRPr lang="en-US" altLang="en-US" dirty="0"/>
          </a:p>
          <a:p>
            <a:pPr lvl="1"/>
            <a:endParaRPr lang="en-US" altLang="en-US" dirty="0"/>
          </a:p>
        </p:txBody>
      </p:sp>
      <p:graphicFrame>
        <p:nvGraphicFramePr>
          <p:cNvPr id="57348" name="Object 381"/>
          <p:cNvGraphicFramePr>
            <a:graphicFrameLocks noChangeAspect="1"/>
          </p:cNvGraphicFramePr>
          <p:nvPr/>
        </p:nvGraphicFramePr>
        <p:xfrm>
          <a:off x="1997075" y="5262563"/>
          <a:ext cx="4997450" cy="874712"/>
        </p:xfrm>
        <a:graphic>
          <a:graphicData uri="http://schemas.openxmlformats.org/presentationml/2006/ole">
            <mc:AlternateContent xmlns:mc="http://schemas.openxmlformats.org/markup-compatibility/2006">
              <mc:Choice xmlns:v="urn:schemas-microsoft-com:vml" Requires="v">
                <p:oleObj spid="_x0000_s21525" name="Equation" r:id="rId4" imgW="2031840" imgH="355320" progId="Equation.3">
                  <p:embed/>
                </p:oleObj>
              </mc:Choice>
              <mc:Fallback>
                <p:oleObj name="Equation" r:id="rId4" imgW="2031840" imgH="355320" progId="Equation.3">
                  <p:embed/>
                  <p:pic>
                    <p:nvPicPr>
                      <p:cNvPr id="57348" name="Object 381"/>
                      <p:cNvPicPr>
                        <a:picLocks noChangeAspect="1" noChangeArrowheads="1"/>
                      </p:cNvPicPr>
                      <p:nvPr/>
                    </p:nvPicPr>
                    <p:blipFill>
                      <a:blip r:embed="rId5"/>
                      <a:srcRect/>
                      <a:stretch>
                        <a:fillRect/>
                      </a:stretch>
                    </p:blipFill>
                    <p:spPr bwMode="auto">
                      <a:xfrm>
                        <a:off x="1997075" y="5262563"/>
                        <a:ext cx="49974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9" name="TextBox 5"/>
          <p:cNvSpPr txBox="1">
            <a:spLocks noChangeArrowheads="1"/>
          </p:cNvSpPr>
          <p:nvPr/>
        </p:nvSpPr>
        <p:spPr bwMode="auto">
          <a:xfrm>
            <a:off x="4108126" y="925790"/>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prstClr val="black"/>
                </a:solidFill>
                <a:latin typeface="Courier"/>
              </a:rPr>
              <a:t>I=image</a:t>
            </a:r>
          </a:p>
        </p:txBody>
      </p:sp>
      <p:sp>
        <p:nvSpPr>
          <p:cNvPr id="57350" name="TextBox 6"/>
          <p:cNvSpPr txBox="1">
            <a:spLocks noChangeArrowheads="1"/>
          </p:cNvSpPr>
          <p:nvPr/>
        </p:nvSpPr>
        <p:spPr bwMode="auto">
          <a:xfrm>
            <a:off x="2667000" y="925234"/>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prstClr val="black"/>
                </a:solidFill>
                <a:latin typeface="Courier"/>
              </a:rPr>
              <a:t>f=filter</a:t>
            </a:r>
          </a:p>
        </p:txBody>
      </p:sp>
      <p:cxnSp>
        <p:nvCxnSpPr>
          <p:cNvPr id="9" name="Straight Arrow Connector 8"/>
          <p:cNvCxnSpPr/>
          <p:nvPr/>
        </p:nvCxnSpPr>
        <p:spPr>
          <a:xfrm rot="5400000">
            <a:off x="3295650" y="1428750"/>
            <a:ext cx="392113" cy="1254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848100" y="12573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57353" name="Object 3"/>
          <p:cNvGraphicFramePr>
            <a:graphicFrameLocks noChangeAspect="1"/>
          </p:cNvGraphicFramePr>
          <p:nvPr/>
        </p:nvGraphicFramePr>
        <p:xfrm>
          <a:off x="1800225" y="2514600"/>
          <a:ext cx="4997450" cy="874713"/>
        </p:xfrm>
        <a:graphic>
          <a:graphicData uri="http://schemas.openxmlformats.org/presentationml/2006/ole">
            <mc:AlternateContent xmlns:mc="http://schemas.openxmlformats.org/markup-compatibility/2006">
              <mc:Choice xmlns:v="urn:schemas-microsoft-com:vml" Requires="v">
                <p:oleObj spid="_x0000_s21526" name="Equation" r:id="rId6" imgW="2031840" imgH="355320" progId="Equation.3">
                  <p:embed/>
                </p:oleObj>
              </mc:Choice>
              <mc:Fallback>
                <p:oleObj name="Equation" r:id="rId6" imgW="2031840" imgH="355320" progId="Equation.3">
                  <p:embed/>
                  <p:pic>
                    <p:nvPicPr>
                      <p:cNvPr id="57353" name="Object 3"/>
                      <p:cNvPicPr>
                        <a:picLocks noChangeAspect="1" noChangeArrowheads="1"/>
                      </p:cNvPicPr>
                      <p:nvPr/>
                    </p:nvPicPr>
                    <p:blipFill>
                      <a:blip r:embed="rId7"/>
                      <a:srcRect/>
                      <a:stretch>
                        <a:fillRect/>
                      </a:stretch>
                    </p:blipFill>
                    <p:spPr bwMode="auto">
                      <a:xfrm>
                        <a:off x="1800225" y="2514600"/>
                        <a:ext cx="4997450"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81769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Key properties of linear filters</a:t>
            </a:r>
          </a:p>
        </p:txBody>
      </p:sp>
      <p:sp>
        <p:nvSpPr>
          <p:cNvPr id="834563" name="Rectangle 3"/>
          <p:cNvSpPr>
            <a:spLocks noGrp="1" noChangeArrowheads="1"/>
          </p:cNvSpPr>
          <p:nvPr>
            <p:ph type="body" idx="1"/>
          </p:nvPr>
        </p:nvSpPr>
        <p:spPr>
          <a:xfrm>
            <a:off x="762000" y="914400"/>
            <a:ext cx="8153400" cy="5791200"/>
          </a:xfrm>
        </p:spPr>
        <p:txBody>
          <a:bodyPr>
            <a:normAutofit lnSpcReduction="10000"/>
          </a:bodyPr>
          <a:lstStyle/>
          <a:p>
            <a:pPr marL="0">
              <a:buFont typeface="Arial" panose="020B0604020202020204" pitchFamily="34" charset="0"/>
              <a:buNone/>
              <a:defRPr/>
            </a:pPr>
            <a:endParaRPr lang="en-US" b="1" dirty="0"/>
          </a:p>
          <a:p>
            <a:pPr marL="0">
              <a:buFont typeface="Arial" panose="020B0604020202020204" pitchFamily="34" charset="0"/>
              <a:buNone/>
              <a:defRPr/>
            </a:pPr>
            <a:r>
              <a:rPr lang="en-US" b="1" dirty="0"/>
              <a:t>Linearity:</a:t>
            </a:r>
            <a:r>
              <a:rPr lang="en-US" dirty="0"/>
              <a:t> </a:t>
            </a:r>
          </a:p>
          <a:p>
            <a:pPr marL="0">
              <a:buFont typeface="Arial" panose="020B0604020202020204" pitchFamily="34" charset="0"/>
              <a:buNone/>
              <a:defRPr/>
            </a:pP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 f</a:t>
            </a:r>
            <a:r>
              <a:rPr lang="en-US" sz="2400" baseline="-25000" dirty="0">
                <a:latin typeface="Courier New" pitchFamily="49" charset="0"/>
                <a:cs typeface="Courier New" pitchFamily="49" charset="0"/>
              </a:rPr>
              <a:t>1</a:t>
            </a:r>
            <a:r>
              <a:rPr lang="en-US" sz="2400" dirty="0">
                <a:latin typeface="Courier New" pitchFamily="49" charset="0"/>
                <a:cs typeface="Courier New" pitchFamily="49" charset="0"/>
              </a:rPr>
              <a:t> + f</a:t>
            </a:r>
            <a:r>
              <a:rPr lang="en-US" sz="2400" baseline="-25000" dirty="0">
                <a:latin typeface="Courier New" pitchFamily="49" charset="0"/>
                <a:cs typeface="Courier New" pitchFamily="49" charset="0"/>
              </a:rPr>
              <a:t>2</a:t>
            </a:r>
            <a:r>
              <a:rPr lang="en-US" sz="2400" dirty="0">
                <a:latin typeface="Courier New" pitchFamily="49" charset="0"/>
                <a:cs typeface="Courier New" pitchFamily="49" charset="0"/>
              </a:rPr>
              <a:t>) = </a:t>
            </a:r>
          </a:p>
          <a:p>
            <a:pPr marL="0">
              <a:buFont typeface="Arial" panose="020B0604020202020204" pitchFamily="34" charset="0"/>
              <a:buNone/>
              <a:defRPr/>
            </a:pPr>
            <a:r>
              <a:rPr lang="en-US" sz="2400" dirty="0">
                <a:latin typeface="Courier New" pitchFamily="49" charset="0"/>
                <a:cs typeface="Courier New" pitchFamily="49" charset="0"/>
              </a:rPr>
              <a:t>   </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(I,f</a:t>
            </a:r>
            <a:r>
              <a:rPr lang="en-US" sz="2400" baseline="-25000" dirty="0">
                <a:latin typeface="Courier New" pitchFamily="49" charset="0"/>
                <a:cs typeface="Courier New" pitchFamily="49" charset="0"/>
              </a:rPr>
              <a:t>1</a:t>
            </a:r>
            <a:r>
              <a:rPr lang="en-US" sz="2400" dirty="0">
                <a:latin typeface="Courier New" pitchFamily="49" charset="0"/>
                <a:cs typeface="Courier New" pitchFamily="49" charset="0"/>
              </a:rPr>
              <a:t>) + </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(I,f</a:t>
            </a:r>
            <a:r>
              <a:rPr lang="en-US" sz="2400" baseline="-25000" dirty="0">
                <a:latin typeface="Courier New" pitchFamily="49" charset="0"/>
                <a:cs typeface="Courier New" pitchFamily="49" charset="0"/>
              </a:rPr>
              <a:t>2</a:t>
            </a:r>
            <a:r>
              <a:rPr lang="en-US" sz="2400" dirty="0">
                <a:latin typeface="Courier New" pitchFamily="49" charset="0"/>
                <a:cs typeface="Courier New" pitchFamily="49" charset="0"/>
              </a:rPr>
              <a:t>)</a:t>
            </a:r>
            <a:endParaRPr lang="en-US" sz="3600" dirty="0">
              <a:latin typeface="Courier New" pitchFamily="49" charset="0"/>
              <a:cs typeface="Courier New" pitchFamily="49" charset="0"/>
            </a:endParaRPr>
          </a:p>
          <a:p>
            <a:pPr marL="0">
              <a:buFont typeface="Arial" panose="020B0604020202020204" pitchFamily="34" charset="0"/>
              <a:buNone/>
              <a:defRPr/>
            </a:pPr>
            <a:endParaRPr lang="en-US" b="1" dirty="0"/>
          </a:p>
          <a:p>
            <a:pPr marL="0">
              <a:buFont typeface="Arial" panose="020B0604020202020204" pitchFamily="34" charset="0"/>
              <a:buNone/>
              <a:defRPr/>
            </a:pPr>
            <a:r>
              <a:rPr lang="en-US" b="1" dirty="0"/>
              <a:t>Shift invariance:</a:t>
            </a:r>
            <a:r>
              <a:rPr lang="en-US" dirty="0"/>
              <a:t> same behavior regardless of pixel location</a:t>
            </a:r>
          </a:p>
          <a:p>
            <a:pPr marL="0">
              <a:buFont typeface="Arial" panose="020B0604020202020204" pitchFamily="34" charset="0"/>
              <a:buNone/>
              <a:defRPr/>
            </a:pP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I,shift</a:t>
            </a:r>
            <a:r>
              <a:rPr lang="en-US" sz="2400" dirty="0">
                <a:latin typeface="Courier New" pitchFamily="49" charset="0"/>
                <a:cs typeface="Courier New" pitchFamily="49" charset="0"/>
              </a:rPr>
              <a:t>(f)) = shift(</a:t>
            </a:r>
            <a:r>
              <a:rPr lang="en-US" sz="2400" dirty="0" err="1">
                <a:latin typeface="Courier New" pitchFamily="49" charset="0"/>
                <a:cs typeface="Courier New" pitchFamily="49" charset="0"/>
              </a:rPr>
              <a:t>imfilter</a:t>
            </a:r>
            <a:r>
              <a:rPr lang="en-US" sz="2400" dirty="0">
                <a:latin typeface="Courier New" pitchFamily="49" charset="0"/>
                <a:cs typeface="Courier New" pitchFamily="49" charset="0"/>
              </a:rPr>
              <a:t>(</a:t>
            </a:r>
            <a:r>
              <a:rPr lang="en-US" sz="2400" dirty="0" err="1">
                <a:latin typeface="Courier New" pitchFamily="49" charset="0"/>
                <a:cs typeface="Courier New" pitchFamily="49" charset="0"/>
              </a:rPr>
              <a:t>I,f</a:t>
            </a:r>
            <a:r>
              <a:rPr lang="en-US" sz="2400" dirty="0">
                <a:latin typeface="Courier New" pitchFamily="49" charset="0"/>
                <a:cs typeface="Courier New" pitchFamily="49" charset="0"/>
              </a:rPr>
              <a:t>))</a:t>
            </a:r>
          </a:p>
          <a:p>
            <a:pPr marL="0">
              <a:buFont typeface="Arial" panose="020B0604020202020204" pitchFamily="34" charset="0"/>
              <a:buNone/>
              <a:defRPr/>
            </a:pPr>
            <a:endParaRPr lang="en-US" dirty="0"/>
          </a:p>
          <a:p>
            <a:pPr marL="0">
              <a:buFont typeface="Arial" panose="020B0604020202020204" pitchFamily="34" charset="0"/>
              <a:buNone/>
              <a:defRPr/>
            </a:pPr>
            <a:r>
              <a:rPr lang="en-US" dirty="0"/>
              <a:t>Any linear, shift-invariant operator can be represented as a convolution</a:t>
            </a:r>
          </a:p>
          <a:p>
            <a:pPr>
              <a:buFontTx/>
              <a:buChar char="•"/>
              <a:defRPr/>
            </a:pPr>
            <a:endParaRPr lang="en-US" dirty="0"/>
          </a:p>
        </p:txBody>
      </p:sp>
      <p:sp>
        <p:nvSpPr>
          <p:cNvPr id="58372"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S. Lazebnik</a:t>
            </a:r>
          </a:p>
        </p:txBody>
      </p:sp>
    </p:spTree>
    <p:extLst>
      <p:ext uri="{BB962C8B-B14F-4D97-AF65-F5344CB8AC3E}">
        <p14:creationId xmlns:p14="http://schemas.microsoft.com/office/powerpoint/2010/main" val="4166265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5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456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456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456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456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4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More properties</a:t>
            </a:r>
          </a:p>
        </p:txBody>
      </p:sp>
      <p:sp>
        <p:nvSpPr>
          <p:cNvPr id="1057795" name="Rectangle 3"/>
          <p:cNvSpPr>
            <a:spLocks noGrp="1" noChangeArrowheads="1"/>
          </p:cNvSpPr>
          <p:nvPr>
            <p:ph type="body" idx="1"/>
          </p:nvPr>
        </p:nvSpPr>
        <p:spPr>
          <a:xfrm>
            <a:off x="228600" y="914400"/>
            <a:ext cx="8915400" cy="5943600"/>
          </a:xfrm>
        </p:spPr>
        <p:txBody>
          <a:bodyPr>
            <a:normAutofit fontScale="92500" lnSpcReduction="10000"/>
          </a:bodyPr>
          <a:lstStyle/>
          <a:p>
            <a:pPr>
              <a:buFontTx/>
              <a:buChar char="•"/>
              <a:defRPr/>
            </a:pPr>
            <a:r>
              <a:rPr lang="en-US" sz="2800" dirty="0"/>
              <a:t>Commutative: </a:t>
            </a:r>
            <a:r>
              <a:rPr lang="en-US" sz="2800" i="1" dirty="0"/>
              <a:t>a</a:t>
            </a:r>
            <a:r>
              <a:rPr lang="en-US" sz="2800" dirty="0"/>
              <a:t> * </a:t>
            </a:r>
            <a:r>
              <a:rPr lang="en-US" sz="2800" i="1" dirty="0"/>
              <a:t>b</a:t>
            </a:r>
            <a:r>
              <a:rPr lang="en-US" sz="2800" dirty="0"/>
              <a:t> = </a:t>
            </a:r>
            <a:r>
              <a:rPr lang="en-US" sz="2800" i="1" dirty="0"/>
              <a:t>b</a:t>
            </a:r>
            <a:r>
              <a:rPr lang="en-US" sz="2800" dirty="0"/>
              <a:t> * </a:t>
            </a:r>
            <a:r>
              <a:rPr lang="en-US" sz="2800" i="1" dirty="0"/>
              <a:t>a</a:t>
            </a:r>
          </a:p>
          <a:p>
            <a:pPr lvl="1">
              <a:defRPr/>
            </a:pPr>
            <a:r>
              <a:rPr lang="en-US" sz="2400" dirty="0"/>
              <a:t>Conceptually no difference between filter and signal</a:t>
            </a:r>
          </a:p>
          <a:p>
            <a:pPr lvl="1">
              <a:defRPr/>
            </a:pPr>
            <a:r>
              <a:rPr lang="en-US" sz="2400" dirty="0"/>
              <a:t>But particular filtering implementations might break this equality</a:t>
            </a:r>
          </a:p>
          <a:p>
            <a:pPr>
              <a:buFontTx/>
              <a:buChar char="•"/>
              <a:defRPr/>
            </a:pPr>
            <a:endParaRPr lang="en-US" sz="2800" dirty="0"/>
          </a:p>
          <a:p>
            <a:pPr>
              <a:buFontTx/>
              <a:buChar char="•"/>
              <a:defRPr/>
            </a:pPr>
            <a:r>
              <a:rPr lang="en-US" sz="2800" dirty="0"/>
              <a:t>Associative: </a:t>
            </a:r>
            <a:r>
              <a:rPr lang="en-US" sz="2800" i="1" dirty="0"/>
              <a:t>a</a:t>
            </a:r>
            <a:r>
              <a:rPr lang="en-US" sz="2800" dirty="0"/>
              <a:t> * (</a:t>
            </a:r>
            <a:r>
              <a:rPr lang="en-US" sz="2800" i="1" dirty="0"/>
              <a:t>b</a:t>
            </a:r>
            <a:r>
              <a:rPr lang="en-US" sz="2800" dirty="0"/>
              <a:t> * </a:t>
            </a:r>
            <a:r>
              <a:rPr lang="en-US" sz="2800" i="1" dirty="0"/>
              <a:t>c</a:t>
            </a:r>
            <a:r>
              <a:rPr lang="en-US" sz="2800" dirty="0"/>
              <a:t>) = (</a:t>
            </a:r>
            <a:r>
              <a:rPr lang="en-US" sz="2800" i="1" dirty="0"/>
              <a:t>a</a:t>
            </a:r>
            <a:r>
              <a:rPr lang="en-US" sz="2800" dirty="0"/>
              <a:t> * </a:t>
            </a:r>
            <a:r>
              <a:rPr lang="en-US" sz="2800" i="1" dirty="0"/>
              <a:t>b</a:t>
            </a:r>
            <a:r>
              <a:rPr lang="en-US" sz="2800" dirty="0"/>
              <a:t>) * </a:t>
            </a:r>
            <a:r>
              <a:rPr lang="en-US" sz="2800" i="1" dirty="0"/>
              <a:t>c</a:t>
            </a:r>
          </a:p>
          <a:p>
            <a:pPr lvl="1">
              <a:defRPr/>
            </a:pPr>
            <a:r>
              <a:rPr lang="en-US" sz="2400" dirty="0"/>
              <a:t>Often apply several filters one after another: (((</a:t>
            </a:r>
            <a:r>
              <a:rPr lang="en-US" sz="2400" i="1" dirty="0"/>
              <a:t>a</a:t>
            </a:r>
            <a:r>
              <a:rPr lang="en-US" sz="2400" dirty="0"/>
              <a:t> * </a:t>
            </a:r>
            <a:r>
              <a:rPr lang="en-US" sz="2400" i="1" dirty="0"/>
              <a:t>b</a:t>
            </a:r>
            <a:r>
              <a:rPr lang="en-US" sz="2400" baseline="-25000" dirty="0"/>
              <a:t>1</a:t>
            </a:r>
            <a:r>
              <a:rPr lang="en-US" sz="2400" dirty="0"/>
              <a:t>) * </a:t>
            </a:r>
            <a:r>
              <a:rPr lang="en-US" sz="2400" i="1" dirty="0"/>
              <a:t>b</a:t>
            </a:r>
            <a:r>
              <a:rPr lang="en-US" sz="2400" baseline="-25000" dirty="0"/>
              <a:t>2</a:t>
            </a:r>
            <a:r>
              <a:rPr lang="en-US" sz="2400" dirty="0"/>
              <a:t>) * </a:t>
            </a:r>
            <a:r>
              <a:rPr lang="en-US" sz="2400" i="1" dirty="0"/>
              <a:t>b</a:t>
            </a:r>
            <a:r>
              <a:rPr lang="en-US" sz="2400" baseline="-25000" dirty="0"/>
              <a:t>3</a:t>
            </a:r>
            <a:r>
              <a:rPr lang="en-US" sz="2400" dirty="0"/>
              <a:t>)</a:t>
            </a:r>
          </a:p>
          <a:p>
            <a:pPr lvl="1">
              <a:defRPr/>
            </a:pPr>
            <a:r>
              <a:rPr lang="en-US" sz="2400" dirty="0"/>
              <a:t>This is equivalent to applying one filter: a * (</a:t>
            </a:r>
            <a:r>
              <a:rPr lang="en-US" sz="2400" i="1" dirty="0"/>
              <a:t>b</a:t>
            </a:r>
            <a:r>
              <a:rPr lang="en-US" sz="2400" baseline="-25000" dirty="0"/>
              <a:t>1</a:t>
            </a:r>
            <a:r>
              <a:rPr lang="en-US" sz="2400" dirty="0"/>
              <a:t> * </a:t>
            </a:r>
            <a:r>
              <a:rPr lang="en-US" sz="2400" i="1" dirty="0"/>
              <a:t>b</a:t>
            </a:r>
            <a:r>
              <a:rPr lang="en-US" sz="2400" baseline="-25000" dirty="0"/>
              <a:t>2</a:t>
            </a:r>
            <a:r>
              <a:rPr lang="en-US" sz="2400" dirty="0"/>
              <a:t> * </a:t>
            </a:r>
            <a:r>
              <a:rPr lang="en-US" sz="2400" i="1" dirty="0"/>
              <a:t>b</a:t>
            </a:r>
            <a:r>
              <a:rPr lang="en-US" sz="2400" baseline="-25000" dirty="0"/>
              <a:t>3</a:t>
            </a:r>
            <a:r>
              <a:rPr lang="en-US" sz="2400" dirty="0"/>
              <a:t>)</a:t>
            </a:r>
          </a:p>
          <a:p>
            <a:pPr>
              <a:buFontTx/>
              <a:buChar char="•"/>
              <a:defRPr/>
            </a:pPr>
            <a:endParaRPr lang="en-US" sz="2800" dirty="0"/>
          </a:p>
          <a:p>
            <a:pPr>
              <a:buFontTx/>
              <a:buChar char="•"/>
              <a:defRPr/>
            </a:pPr>
            <a:r>
              <a:rPr lang="en-US" sz="2800" dirty="0"/>
              <a:t>Distributes over addition: </a:t>
            </a:r>
            <a:r>
              <a:rPr lang="en-US" sz="2800" i="1" dirty="0"/>
              <a:t>a</a:t>
            </a:r>
            <a:r>
              <a:rPr lang="en-US" sz="2800" dirty="0"/>
              <a:t> * (</a:t>
            </a:r>
            <a:r>
              <a:rPr lang="en-US" sz="2800" i="1" dirty="0"/>
              <a:t>b</a:t>
            </a:r>
            <a:r>
              <a:rPr lang="en-US" sz="2800" dirty="0"/>
              <a:t> + </a:t>
            </a:r>
            <a:r>
              <a:rPr lang="en-US" sz="2800" i="1" dirty="0"/>
              <a:t>c</a:t>
            </a:r>
            <a:r>
              <a:rPr lang="en-US" sz="2800" dirty="0"/>
              <a:t>) = (</a:t>
            </a:r>
            <a:r>
              <a:rPr lang="en-US" sz="2800" i="1" dirty="0"/>
              <a:t>a</a:t>
            </a:r>
            <a:r>
              <a:rPr lang="en-US" sz="2800" dirty="0"/>
              <a:t> * </a:t>
            </a:r>
            <a:r>
              <a:rPr lang="en-US" sz="2800" i="1" dirty="0"/>
              <a:t>b</a:t>
            </a:r>
            <a:r>
              <a:rPr lang="en-US" sz="2800" dirty="0"/>
              <a:t>) + (</a:t>
            </a:r>
            <a:r>
              <a:rPr lang="en-US" sz="2800" i="1" dirty="0"/>
              <a:t>a</a:t>
            </a:r>
            <a:r>
              <a:rPr lang="en-US" sz="2800" dirty="0"/>
              <a:t> * </a:t>
            </a:r>
            <a:r>
              <a:rPr lang="en-US" sz="2800" i="1" dirty="0"/>
              <a:t>c</a:t>
            </a:r>
            <a:r>
              <a:rPr lang="en-US" sz="2800" dirty="0"/>
              <a:t>)</a:t>
            </a:r>
          </a:p>
          <a:p>
            <a:pPr>
              <a:buFontTx/>
              <a:buChar char="•"/>
              <a:defRPr/>
            </a:pPr>
            <a:endParaRPr lang="en-US" sz="2800" dirty="0"/>
          </a:p>
          <a:p>
            <a:pPr>
              <a:buFontTx/>
              <a:buChar char="•"/>
              <a:defRPr/>
            </a:pPr>
            <a:r>
              <a:rPr lang="en-US" sz="2800" dirty="0"/>
              <a:t>Scalars factor out: </a:t>
            </a:r>
            <a:r>
              <a:rPr lang="en-US" sz="2800" i="1" dirty="0"/>
              <a:t>ka * b = a * kb = k </a:t>
            </a:r>
            <a:r>
              <a:rPr lang="en-US" sz="2800" dirty="0"/>
              <a:t>(</a:t>
            </a:r>
            <a:r>
              <a:rPr lang="en-US" sz="2800" i="1" dirty="0"/>
              <a:t>a</a:t>
            </a:r>
            <a:r>
              <a:rPr lang="en-US" sz="2800" dirty="0"/>
              <a:t> * </a:t>
            </a:r>
            <a:r>
              <a:rPr lang="en-US" sz="2800" i="1" dirty="0"/>
              <a:t>b</a:t>
            </a:r>
            <a:r>
              <a:rPr lang="en-US" sz="2800" dirty="0"/>
              <a:t>)</a:t>
            </a:r>
          </a:p>
          <a:p>
            <a:pPr>
              <a:buFontTx/>
              <a:buChar char="•"/>
              <a:defRPr/>
            </a:pPr>
            <a:endParaRPr lang="en-US" sz="2800" dirty="0"/>
          </a:p>
          <a:p>
            <a:pPr>
              <a:buFontTx/>
              <a:buChar char="•"/>
              <a:defRPr/>
            </a:pPr>
            <a:r>
              <a:rPr lang="en-US" sz="2800" dirty="0"/>
              <a:t>Identity: unit impulse </a:t>
            </a:r>
            <a:r>
              <a:rPr lang="en-US" sz="2800" i="1" dirty="0"/>
              <a:t>e</a:t>
            </a:r>
            <a:r>
              <a:rPr lang="en-US" sz="2800" dirty="0"/>
              <a:t> = [0, 0, 1, 0, 0],</a:t>
            </a:r>
            <a:br>
              <a:rPr lang="en-US" sz="2800" dirty="0"/>
            </a:br>
            <a:r>
              <a:rPr lang="en-US" sz="2800" i="1" dirty="0"/>
              <a:t>a</a:t>
            </a:r>
            <a:r>
              <a:rPr lang="en-US" sz="2800" dirty="0"/>
              <a:t> * </a:t>
            </a:r>
            <a:r>
              <a:rPr lang="en-US" sz="2800" i="1" dirty="0"/>
              <a:t>e</a:t>
            </a:r>
            <a:r>
              <a:rPr lang="en-US" sz="2800" dirty="0"/>
              <a:t> = </a:t>
            </a:r>
            <a:r>
              <a:rPr lang="en-US" sz="2800" i="1" dirty="0"/>
              <a:t>a</a:t>
            </a:r>
          </a:p>
          <a:p>
            <a:pPr lvl="1">
              <a:buFontTx/>
              <a:buNone/>
              <a:defRPr/>
            </a:pPr>
            <a:endParaRPr lang="en-US" sz="2400" dirty="0"/>
          </a:p>
        </p:txBody>
      </p:sp>
      <p:sp>
        <p:nvSpPr>
          <p:cNvPr id="59396" name="TextBox 3"/>
          <p:cNvSpPr txBox="1">
            <a:spLocks noChangeArrowheads="1"/>
          </p:cNvSpPr>
          <p:nvPr/>
        </p:nvSpPr>
        <p:spPr bwMode="auto">
          <a:xfrm>
            <a:off x="7356475" y="6550025"/>
            <a:ext cx="1787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solidFill>
                  <a:prstClr val="black"/>
                </a:solidFill>
              </a:rPr>
              <a:t>Source: S. Lazebnik</a:t>
            </a:r>
          </a:p>
        </p:txBody>
      </p:sp>
    </p:spTree>
    <p:extLst>
      <p:ext uri="{BB962C8B-B14F-4D97-AF65-F5344CB8AC3E}">
        <p14:creationId xmlns:p14="http://schemas.microsoft.com/office/powerpoint/2010/main" val="709532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7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77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77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77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779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77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779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77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52400" y="1447800"/>
            <a:ext cx="8839200" cy="4953000"/>
          </a:xfrm>
        </p:spPr>
        <p:txBody>
          <a:bodyPr/>
          <a:lstStyle/>
          <a:p>
            <a:pPr eaLnBrk="1" hangingPunct="1">
              <a:lnSpc>
                <a:spcPct val="80000"/>
              </a:lnSpc>
            </a:pPr>
            <a:r>
              <a:rPr lang="en-US" altLang="en-US" sz="2000"/>
              <a:t>Weight contributions of neighboring pixels by nearness</a:t>
            </a:r>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1600"/>
          </a:p>
          <a:p>
            <a:pPr eaLnBrk="1" hangingPunct="1">
              <a:lnSpc>
                <a:spcPct val="80000"/>
              </a:lnSpc>
            </a:pPr>
            <a:endParaRPr lang="en-US" altLang="en-US" sz="2000"/>
          </a:p>
          <a:p>
            <a:pPr eaLnBrk="1" hangingPunct="1">
              <a:lnSpc>
                <a:spcPct val="80000"/>
              </a:lnSpc>
            </a:pPr>
            <a:endParaRPr lang="en-US" altLang="en-US" sz="2000"/>
          </a:p>
          <a:p>
            <a:pPr eaLnBrk="1" hangingPunct="1">
              <a:lnSpc>
                <a:spcPct val="80000"/>
              </a:lnSpc>
              <a:buFont typeface="Arial" panose="020B0604020202020204" pitchFamily="34" charset="0"/>
              <a:buNone/>
            </a:pPr>
            <a:endParaRPr lang="en-US" altLang="en-US" sz="2000"/>
          </a:p>
          <a:p>
            <a:pPr eaLnBrk="1" hangingPunct="1">
              <a:lnSpc>
                <a:spcPct val="80000"/>
              </a:lnSpc>
              <a:buFontTx/>
              <a:buNone/>
            </a:pPr>
            <a:endParaRPr lang="en-US" altLang="en-US" sz="2000"/>
          </a:p>
          <a:p>
            <a:pPr eaLnBrk="1" hangingPunct="1">
              <a:lnSpc>
                <a:spcPct val="80000"/>
              </a:lnSpc>
              <a:buFontTx/>
              <a:buNone/>
            </a:pPr>
            <a:endParaRPr lang="en-US" altLang="en-US" sz="2000">
              <a:latin typeface="Courier New" panose="02070309020205020404" pitchFamily="49" charset="0"/>
            </a:endParaRPr>
          </a:p>
        </p:txBody>
      </p:sp>
      <p:pic>
        <p:nvPicPr>
          <p:cNvPr id="60419" name="Picture 4" descr="realgaussian"/>
          <p:cNvPicPr>
            <a:picLocks noChangeAspect="1" noChangeArrowheads="1"/>
          </p:cNvPicPr>
          <p:nvPr/>
        </p:nvPicPr>
        <p:blipFill>
          <a:blip r:embed="rId4">
            <a:extLst>
              <a:ext uri="{28A0092B-C50C-407E-A947-70E740481C1C}">
                <a14:useLocalDpi xmlns:a14="http://schemas.microsoft.com/office/drawing/2010/main" val="0"/>
              </a:ext>
            </a:extLst>
          </a:blip>
          <a:srcRect l="3360" t="15573" b="4480"/>
          <a:stretch>
            <a:fillRect/>
          </a:stretch>
        </p:blipFill>
        <p:spPr bwMode="auto">
          <a:xfrm>
            <a:off x="228600" y="2057400"/>
            <a:ext cx="29432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txp_fig"/>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4419600"/>
            <a:ext cx="25146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7"/>
          <p:cNvSpPr txBox="1">
            <a:spLocks noChangeArrowheads="1"/>
          </p:cNvSpPr>
          <p:nvPr/>
        </p:nvSpPr>
        <p:spPr bwMode="auto">
          <a:xfrm>
            <a:off x="5437188" y="2343150"/>
            <a:ext cx="34782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prstClr val="black"/>
                </a:solidFill>
                <a:latin typeface="Tahoma" panose="020B0604030504040204" pitchFamily="34" charset="0"/>
              </a:rPr>
              <a:t>0.003   0.013   0.022   0.013   0.003</a:t>
            </a:r>
          </a:p>
          <a:p>
            <a:pPr eaLnBrk="1" hangingPunct="1"/>
            <a:r>
              <a:rPr lang="en-US" altLang="en-US" sz="1600">
                <a:solidFill>
                  <a:prstClr val="black"/>
                </a:solidFill>
                <a:latin typeface="Tahoma" panose="020B0604030504040204" pitchFamily="34" charset="0"/>
              </a:rPr>
              <a:t>0.013   0.059   0.097   0.059   0.013</a:t>
            </a:r>
          </a:p>
          <a:p>
            <a:pPr eaLnBrk="1" hangingPunct="1"/>
            <a:r>
              <a:rPr lang="en-US" altLang="en-US" sz="1600">
                <a:solidFill>
                  <a:prstClr val="black"/>
                </a:solidFill>
                <a:latin typeface="Tahoma" panose="020B0604030504040204" pitchFamily="34" charset="0"/>
              </a:rPr>
              <a:t>0.022   0.097   0.159   0.097   0.022</a:t>
            </a:r>
          </a:p>
          <a:p>
            <a:pPr eaLnBrk="1" hangingPunct="1"/>
            <a:r>
              <a:rPr lang="en-US" altLang="en-US" sz="1600">
                <a:solidFill>
                  <a:prstClr val="black"/>
                </a:solidFill>
                <a:latin typeface="Tahoma" panose="020B0604030504040204" pitchFamily="34" charset="0"/>
              </a:rPr>
              <a:t>0.013   0.059   0.097   0.059   0.013</a:t>
            </a:r>
          </a:p>
          <a:p>
            <a:pPr eaLnBrk="1" hangingPunct="1"/>
            <a:r>
              <a:rPr lang="en-US" altLang="en-US" sz="1600">
                <a:solidFill>
                  <a:prstClr val="black"/>
                </a:solidFill>
                <a:latin typeface="Tahoma" panose="020B0604030504040204" pitchFamily="34" charset="0"/>
              </a:rPr>
              <a:t>0.003   0.013   0.022   0.013   0.003</a:t>
            </a:r>
          </a:p>
        </p:txBody>
      </p:sp>
      <p:sp>
        <p:nvSpPr>
          <p:cNvPr id="60423" name="Text Box 8"/>
          <p:cNvSpPr txBox="1">
            <a:spLocks noChangeArrowheads="1"/>
          </p:cNvSpPr>
          <p:nvPr/>
        </p:nvSpPr>
        <p:spPr bwMode="auto">
          <a:xfrm>
            <a:off x="6591300" y="3900488"/>
            <a:ext cx="1404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prstClr val="black"/>
                </a:solidFill>
                <a:latin typeface="Tahoma" panose="020B0604030504040204" pitchFamily="34" charset="0"/>
                <a:sym typeface="Symbol" panose="05050102010706020507" pitchFamily="18" charset="2"/>
              </a:rPr>
              <a:t>5 x 5,  = 1</a:t>
            </a:r>
            <a:endParaRPr lang="en-US" altLang="en-US">
              <a:solidFill>
                <a:prstClr val="black"/>
              </a:solidFill>
              <a:latin typeface="Tahoma" panose="020B0604030504040204" pitchFamily="34" charset="0"/>
            </a:endParaRPr>
          </a:p>
        </p:txBody>
      </p:sp>
      <p:sp>
        <p:nvSpPr>
          <p:cNvPr id="60424" name="Rectangle 9"/>
          <p:cNvSpPr>
            <a:spLocks noChangeArrowheads="1"/>
          </p:cNvSpPr>
          <p:nvPr/>
        </p:nvSpPr>
        <p:spPr bwMode="auto">
          <a:xfrm>
            <a:off x="5410200" y="2057400"/>
            <a:ext cx="35052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
        <p:nvSpPr>
          <p:cNvPr id="50185" name="Text Box 10"/>
          <p:cNvSpPr txBox="1">
            <a:spLocks noChangeArrowheads="1"/>
          </p:cNvSpPr>
          <p:nvPr/>
        </p:nvSpPr>
        <p:spPr bwMode="auto">
          <a:xfrm>
            <a:off x="6280150" y="6488113"/>
            <a:ext cx="2863850" cy="369887"/>
          </a:xfrm>
          <a:prstGeom prst="rect">
            <a:avLst/>
          </a:prstGeom>
          <a:noFill/>
          <a:ln w="9525">
            <a:noFill/>
            <a:miter lim="800000"/>
            <a:headEnd/>
            <a:tailEnd/>
          </a:ln>
        </p:spPr>
        <p:txBody>
          <a:bodyPr wrap="none">
            <a:spAutoFit/>
          </a:bodyPr>
          <a:lstStyle/>
          <a:p>
            <a:pPr eaLnBrk="0" hangingPunct="0">
              <a:defRPr/>
            </a:pPr>
            <a:r>
              <a:rPr lang="en-US" sz="1400" dirty="0">
                <a:solidFill>
                  <a:prstClr val="white">
                    <a:lumMod val="50000"/>
                  </a:prstClr>
                </a:solidFill>
                <a:latin typeface="Times" pitchFamily="18" charset="0"/>
                <a:cs typeface="Arial" panose="020B0604020202020204" pitchFamily="34" charset="0"/>
              </a:rPr>
              <a:t>Slide credit: Christopher Rasmussen</a:t>
            </a:r>
            <a:r>
              <a:rPr lang="en-US" dirty="0">
                <a:solidFill>
                  <a:prstClr val="white">
                    <a:lumMod val="50000"/>
                  </a:prstClr>
                </a:solidFill>
                <a:latin typeface="Times" pitchFamily="18" charset="0"/>
                <a:cs typeface="Arial" panose="020B0604020202020204" pitchFamily="34" charset="0"/>
              </a:rPr>
              <a:t> </a:t>
            </a:r>
          </a:p>
        </p:txBody>
      </p:sp>
      <p:sp>
        <p:nvSpPr>
          <p:cNvPr id="11" name="Rectangle 16"/>
          <p:cNvSpPr txBox="1">
            <a:spLocks noChangeArrowheads="1"/>
          </p:cNvSpPr>
          <p:nvPr/>
        </p:nvSpPr>
        <p:spPr>
          <a:xfrm>
            <a:off x="457200" y="0"/>
            <a:ext cx="8229600" cy="1143000"/>
          </a:xfrm>
          <a:prstGeom prst="rect">
            <a:avLst/>
          </a:prstGeom>
          <a:noFill/>
        </p:spPr>
        <p:txBody>
          <a:bodyPr/>
          <a:lstStyle/>
          <a:p>
            <a:pPr>
              <a:defRPr/>
            </a:pPr>
            <a:r>
              <a:rPr lang="en-US" sz="3600" dirty="0">
                <a:solidFill>
                  <a:prstClr val="black"/>
                </a:solidFill>
                <a:latin typeface="Calibri"/>
                <a:cs typeface="Arial" panose="020B0604020202020204" pitchFamily="34" charset="0"/>
              </a:rPr>
              <a:t>Important filter: Gaussian</a:t>
            </a:r>
          </a:p>
        </p:txBody>
      </p:sp>
    </p:spTree>
    <p:extLst>
      <p:ext uri="{BB962C8B-B14F-4D97-AF65-F5344CB8AC3E}">
        <p14:creationId xmlns:p14="http://schemas.microsoft.com/office/powerpoint/2010/main" val="241077168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Gaussian filter</a:t>
            </a:r>
          </a:p>
        </p:txBody>
      </p:sp>
    </p:spTree>
    <p:extLst>
      <p:ext uri="{BB962C8B-B14F-4D97-AF65-F5344CB8AC3E}">
        <p14:creationId xmlns:p14="http://schemas.microsoft.com/office/powerpoint/2010/main" val="41559112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288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000000"/>
                </a:solidFill>
                <a:latin typeface="Calibri" panose="020F0502020204030204" pitchFamily="34" charset="0"/>
              </a:rPr>
              <a:t>Smoothing with box filter</a:t>
            </a:r>
          </a:p>
        </p:txBody>
      </p:sp>
    </p:spTree>
    <p:extLst>
      <p:ext uri="{BB962C8B-B14F-4D97-AF65-F5344CB8AC3E}">
        <p14:creationId xmlns:p14="http://schemas.microsoft.com/office/powerpoint/2010/main" val="1742393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Gaussian filters</a:t>
            </a:r>
          </a:p>
        </p:txBody>
      </p:sp>
      <p:sp>
        <p:nvSpPr>
          <p:cNvPr id="1035267" name="Rectangle 3"/>
          <p:cNvSpPr>
            <a:spLocks noGrp="1" noChangeArrowheads="1"/>
          </p:cNvSpPr>
          <p:nvPr>
            <p:ph type="body" idx="1"/>
          </p:nvPr>
        </p:nvSpPr>
        <p:spPr/>
        <p:txBody>
          <a:bodyPr>
            <a:normAutofit fontScale="92500"/>
          </a:bodyPr>
          <a:lstStyle/>
          <a:p>
            <a:pPr>
              <a:buFontTx/>
              <a:buChar char="•"/>
              <a:defRPr/>
            </a:pPr>
            <a:r>
              <a:rPr lang="en-US" dirty="0"/>
              <a:t>Remove “high-frequency” components from the image (low-pass filter)</a:t>
            </a:r>
          </a:p>
          <a:p>
            <a:pPr lvl="1">
              <a:defRPr/>
            </a:pPr>
            <a:r>
              <a:rPr lang="en-US" dirty="0"/>
              <a:t>Images become more smooth</a:t>
            </a:r>
          </a:p>
          <a:p>
            <a:pPr>
              <a:buFontTx/>
              <a:buChar char="•"/>
              <a:defRPr/>
            </a:pPr>
            <a:r>
              <a:rPr lang="en-US" dirty="0"/>
              <a:t>Convolution with self is another Gaussian</a:t>
            </a:r>
          </a:p>
          <a:p>
            <a:pPr lvl="1">
              <a:buFont typeface="Arial" charset="0"/>
              <a:buChar char="–"/>
              <a:defRPr/>
            </a:pPr>
            <a:r>
              <a:rPr lang="en-US" dirty="0"/>
              <a:t>So can smooth with small-width kernel, repeat, and get same result as larger-width kernel would have</a:t>
            </a:r>
          </a:p>
          <a:p>
            <a:pPr lvl="1">
              <a:buFont typeface="Arial" charset="0"/>
              <a:buChar char="–"/>
              <a:defRPr/>
            </a:pPr>
            <a:r>
              <a:rPr lang="en-US" dirty="0"/>
              <a:t>Convolving two times with Gaussian kernel of width </a:t>
            </a:r>
            <a:r>
              <a:rPr lang="en-US" i="1" dirty="0"/>
              <a:t>σ</a:t>
            </a:r>
            <a:r>
              <a:rPr lang="en-US" dirty="0"/>
              <a:t> is same as convolving once with kernel of width  </a:t>
            </a:r>
            <a:r>
              <a:rPr lang="en-US" i="1" dirty="0"/>
              <a:t>σ</a:t>
            </a:r>
            <a:r>
              <a:rPr lang="en-US" dirty="0"/>
              <a:t>√2 </a:t>
            </a:r>
            <a:endParaRPr lang="en-US" i="1" dirty="0"/>
          </a:p>
          <a:p>
            <a:pPr>
              <a:buFontTx/>
              <a:buChar char="•"/>
              <a:defRPr/>
            </a:pPr>
            <a:r>
              <a:rPr lang="en-US" i="1" dirty="0"/>
              <a:t>Separable </a:t>
            </a:r>
            <a:r>
              <a:rPr lang="en-US" dirty="0"/>
              <a:t>kernel</a:t>
            </a:r>
          </a:p>
          <a:p>
            <a:pPr lvl="1">
              <a:buFont typeface="Arial" charset="0"/>
              <a:buChar char="–"/>
              <a:defRPr/>
            </a:pPr>
            <a:r>
              <a:rPr lang="en-US" dirty="0"/>
              <a:t>Factors into product of two 1D Gaussians</a:t>
            </a:r>
          </a:p>
        </p:txBody>
      </p:sp>
      <p:sp>
        <p:nvSpPr>
          <p:cNvPr id="51204"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K. </a:t>
            </a:r>
            <a:r>
              <a:rPr lang="en-US" sz="1400" dirty="0" err="1">
                <a:solidFill>
                  <a:prstClr val="white">
                    <a:lumMod val="50000"/>
                  </a:prstClr>
                </a:solidFill>
                <a:cs typeface="Arial" panose="020B0604020202020204" pitchFamily="34" charset="0"/>
              </a:rPr>
              <a:t>Grauman</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69848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6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26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526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76200"/>
            <a:ext cx="7772400" cy="762000"/>
          </a:xfrm>
        </p:spPr>
        <p:txBody>
          <a:bodyPr/>
          <a:lstStyle/>
          <a:p>
            <a:r>
              <a:rPr lang="en-US" altLang="en-US"/>
              <a:t>Separability of the Gaussian filter</a:t>
            </a:r>
          </a:p>
        </p:txBody>
      </p:sp>
      <p:sp>
        <p:nvSpPr>
          <p:cNvPr id="64515" name="Rectangle 3"/>
          <p:cNvSpPr>
            <a:spLocks noGrp="1" noChangeArrowheads="1"/>
          </p:cNvSpPr>
          <p:nvPr>
            <p:ph type="body" idx="1"/>
          </p:nvPr>
        </p:nvSpPr>
        <p:spPr/>
        <p:txBody>
          <a:bodyPr/>
          <a:lstStyle/>
          <a:p>
            <a:endParaRPr lang="en-US" altLang="en-US"/>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t="9268"/>
          <a:stretch>
            <a:fillRect/>
          </a:stretch>
        </p:blipFill>
        <p:spPr bwMode="auto">
          <a:xfrm>
            <a:off x="762000" y="1295400"/>
            <a:ext cx="75422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a:defRPr/>
            </a:pPr>
            <a:r>
              <a:rPr lang="en-US" sz="1400" dirty="0">
                <a:solidFill>
                  <a:prstClr val="white">
                    <a:lumMod val="50000"/>
                  </a:prstClr>
                </a:solidFill>
                <a:cs typeface="Arial" panose="020B0604020202020204" pitchFamily="34" charset="0"/>
              </a:rPr>
              <a:t>Source: D. Lowe</a:t>
            </a:r>
          </a:p>
        </p:txBody>
      </p:sp>
    </p:spTree>
    <p:extLst>
      <p:ext uri="{BB962C8B-B14F-4D97-AF65-F5344CB8AC3E}">
        <p14:creationId xmlns:p14="http://schemas.microsoft.com/office/powerpoint/2010/main" val="228382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6AAFA-E27D-DF4A-A045-B514292B9472}"/>
              </a:ext>
            </a:extLst>
          </p:cNvPr>
          <p:cNvSpPr>
            <a:spLocks noGrp="1"/>
          </p:cNvSpPr>
          <p:nvPr>
            <p:ph type="title"/>
          </p:nvPr>
        </p:nvSpPr>
        <p:spPr/>
        <p:txBody>
          <a:bodyPr/>
          <a:lstStyle/>
          <a:p>
            <a:r>
              <a:rPr lang="en-US" dirty="0"/>
              <a:t>Contrast</a:t>
            </a:r>
          </a:p>
        </p:txBody>
      </p:sp>
      <p:sp>
        <p:nvSpPr>
          <p:cNvPr id="4" name="Content Placeholder 3">
            <a:extLst>
              <a:ext uri="{FF2B5EF4-FFF2-40B4-BE49-F238E27FC236}">
                <a16:creationId xmlns:a16="http://schemas.microsoft.com/office/drawing/2014/main" id="{297F553F-BF95-A648-B379-D0C129F956FF}"/>
              </a:ext>
            </a:extLst>
          </p:cNvPr>
          <p:cNvSpPr>
            <a:spLocks noGrp="1"/>
          </p:cNvSpPr>
          <p:nvPr>
            <p:ph idx="1"/>
          </p:nvPr>
        </p:nvSpPr>
        <p:spPr>
          <a:xfrm>
            <a:off x="457200" y="5410199"/>
            <a:ext cx="8229600" cy="715963"/>
          </a:xfrm>
        </p:spPr>
        <p:txBody>
          <a:bodyPr/>
          <a:lstStyle/>
          <a:p>
            <a:r>
              <a:rPr lang="en-US" dirty="0"/>
              <a:t>g(x) = a f(x), a=1.1</a:t>
            </a:r>
          </a:p>
        </p:txBody>
      </p:sp>
      <p:pic>
        <p:nvPicPr>
          <p:cNvPr id="7" name="Picture 6">
            <a:extLst>
              <a:ext uri="{FF2B5EF4-FFF2-40B4-BE49-F238E27FC236}">
                <a16:creationId xmlns:a16="http://schemas.microsoft.com/office/drawing/2014/main" id="{7781671F-5852-ED41-9FDE-661D1FF6C266}"/>
              </a:ext>
            </a:extLst>
          </p:cNvPr>
          <p:cNvPicPr>
            <a:picLocks noChangeAspect="1"/>
          </p:cNvPicPr>
          <p:nvPr/>
        </p:nvPicPr>
        <p:blipFill>
          <a:blip r:embed="rId2"/>
          <a:stretch>
            <a:fillRect/>
          </a:stretch>
        </p:blipFill>
        <p:spPr>
          <a:xfrm>
            <a:off x="571500" y="1917700"/>
            <a:ext cx="8001000" cy="3022600"/>
          </a:xfrm>
          <a:prstGeom prst="rect">
            <a:avLst/>
          </a:prstGeom>
        </p:spPr>
      </p:pic>
      <p:pic>
        <p:nvPicPr>
          <p:cNvPr id="2" name="Picture 1">
            <a:extLst>
              <a:ext uri="{FF2B5EF4-FFF2-40B4-BE49-F238E27FC236}">
                <a16:creationId xmlns:a16="http://schemas.microsoft.com/office/drawing/2014/main" id="{4E8E829D-EFA2-3543-B1B6-E06549EB6185}"/>
              </a:ext>
            </a:extLst>
          </p:cNvPr>
          <p:cNvPicPr>
            <a:picLocks noChangeAspect="1"/>
          </p:cNvPicPr>
          <p:nvPr/>
        </p:nvPicPr>
        <p:blipFill>
          <a:blip r:embed="rId3"/>
          <a:stretch>
            <a:fillRect/>
          </a:stretch>
        </p:blipFill>
        <p:spPr>
          <a:xfrm>
            <a:off x="4572000" y="1940891"/>
            <a:ext cx="3975100" cy="3022600"/>
          </a:xfrm>
          <a:prstGeom prst="rect">
            <a:avLst/>
          </a:prstGeom>
        </p:spPr>
      </p:pic>
    </p:spTree>
    <p:extLst>
      <p:ext uri="{BB962C8B-B14F-4D97-AF65-F5344CB8AC3E}">
        <p14:creationId xmlns:p14="http://schemas.microsoft.com/office/powerpoint/2010/main" val="722124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Separability example</a:t>
            </a:r>
          </a:p>
        </p:txBody>
      </p:sp>
      <p:pic>
        <p:nvPicPr>
          <p:cNvPr id="65539" name="Picture 6" descr="se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31863"/>
            <a:ext cx="482441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3530600" y="3876675"/>
            <a:ext cx="4241800" cy="2590800"/>
            <a:chOff x="1216" y="2442"/>
            <a:chExt cx="2672" cy="1632"/>
          </a:xfrm>
        </p:grpSpPr>
        <p:pic>
          <p:nvPicPr>
            <p:cNvPr id="65549" name="Picture 8" descr="se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 y="2442"/>
              <a:ext cx="267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0" name="Text Box 5"/>
            <p:cNvSpPr txBox="1">
              <a:spLocks noChangeArrowheads="1"/>
            </p:cNvSpPr>
            <p:nvPr/>
          </p:nvSpPr>
          <p:spPr bwMode="auto">
            <a:xfrm>
              <a:off x="2016" y="2688"/>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1" name="Text Box 9"/>
            <p:cNvSpPr txBox="1">
              <a:spLocks noChangeArrowheads="1"/>
            </p:cNvSpPr>
            <p:nvPr/>
          </p:nvSpPr>
          <p:spPr bwMode="auto">
            <a:xfrm>
              <a:off x="2016" y="3504"/>
              <a:ext cx="2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prstClr val="black"/>
                  </a:solidFill>
                </a:rPr>
                <a:t>*</a:t>
              </a:r>
            </a:p>
          </p:txBody>
        </p:sp>
        <p:sp>
          <p:nvSpPr>
            <p:cNvPr id="65552" name="Text Box 10"/>
            <p:cNvSpPr txBox="1">
              <a:spLocks noChangeArrowheads="1"/>
            </p:cNvSpPr>
            <p:nvPr/>
          </p:nvSpPr>
          <p:spPr bwMode="auto">
            <a:xfrm>
              <a:off x="2892" y="2688"/>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sp>
          <p:nvSpPr>
            <p:cNvPr id="65553" name="Text Box 11"/>
            <p:cNvSpPr txBox="1">
              <a:spLocks noChangeArrowheads="1"/>
            </p:cNvSpPr>
            <p:nvPr/>
          </p:nvSpPr>
          <p:spPr bwMode="auto">
            <a:xfrm>
              <a:off x="2892" y="3456"/>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prstClr val="black"/>
                  </a:solidFill>
                </a:rPr>
                <a:t>=</a:t>
              </a:r>
            </a:p>
          </p:txBody>
        </p:sp>
      </p:grpSp>
      <p:sp>
        <p:nvSpPr>
          <p:cNvPr id="1037325" name="Rectangle 13"/>
          <p:cNvSpPr>
            <a:spLocks noChangeArrowheads="1"/>
          </p:cNvSpPr>
          <p:nvPr/>
        </p:nvSpPr>
        <p:spPr bwMode="auto">
          <a:xfrm>
            <a:off x="6324600" y="990600"/>
            <a:ext cx="2057400"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pic>
        <p:nvPicPr>
          <p:cNvPr id="1037319" name="Picture 7" descr="s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438400"/>
            <a:ext cx="37052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4"/>
          <p:cNvSpPr txBox="1">
            <a:spLocks noChangeArrowheads="1"/>
          </p:cNvSpPr>
          <p:nvPr/>
        </p:nvSpPr>
        <p:spPr bwMode="auto">
          <a:xfrm>
            <a:off x="1123950" y="1408113"/>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solidFill>
                  <a:prstClr val="black"/>
                </a:solidFill>
              </a:rPr>
              <a:t>2D convolution</a:t>
            </a:r>
            <a:br>
              <a:rPr lang="en-US" altLang="en-US" dirty="0">
                <a:solidFill>
                  <a:prstClr val="black"/>
                </a:solidFill>
              </a:rPr>
            </a:br>
            <a:r>
              <a:rPr lang="en-US" altLang="en-US" dirty="0">
                <a:solidFill>
                  <a:prstClr val="black"/>
                </a:solidFill>
              </a:rPr>
              <a:t>(center location only)</a:t>
            </a:r>
          </a:p>
        </p:txBody>
      </p:sp>
      <p:sp>
        <p:nvSpPr>
          <p:cNvPr id="53256"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pPr>
              <a:defRPr/>
            </a:pPr>
            <a:r>
              <a:rPr lang="en-US" sz="1400">
                <a:solidFill>
                  <a:prstClr val="white">
                    <a:lumMod val="50000"/>
                  </a:prstClr>
                </a:solidFill>
                <a:cs typeface="Arial" panose="020B0604020202020204" pitchFamily="34" charset="0"/>
              </a:rPr>
              <a:t>Source: K. Grauman</a:t>
            </a:r>
          </a:p>
        </p:txBody>
      </p:sp>
      <p:sp>
        <p:nvSpPr>
          <p:cNvPr id="1037329" name="Text Box 17"/>
          <p:cNvSpPr txBox="1">
            <a:spLocks noChangeArrowheads="1"/>
          </p:cNvSpPr>
          <p:nvPr/>
        </p:nvSpPr>
        <p:spPr bwMode="auto">
          <a:xfrm>
            <a:off x="1187450" y="26670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The filter factors</a:t>
            </a:r>
            <a:br>
              <a:rPr lang="en-US" altLang="en-US">
                <a:solidFill>
                  <a:prstClr val="black"/>
                </a:solidFill>
              </a:rPr>
            </a:br>
            <a:r>
              <a:rPr lang="en-US" altLang="en-US">
                <a:solidFill>
                  <a:prstClr val="black"/>
                </a:solidFill>
              </a:rPr>
              <a:t>into a product of 1D</a:t>
            </a:r>
            <a:br>
              <a:rPr lang="en-US" altLang="en-US">
                <a:solidFill>
                  <a:prstClr val="black"/>
                </a:solidFill>
              </a:rPr>
            </a:br>
            <a:r>
              <a:rPr lang="en-US" altLang="en-US">
                <a:solidFill>
                  <a:prstClr val="black"/>
                </a:solidFill>
              </a:rPr>
              <a:t>filters:</a:t>
            </a:r>
          </a:p>
        </p:txBody>
      </p:sp>
      <p:sp>
        <p:nvSpPr>
          <p:cNvPr id="1037330" name="Text Box 18"/>
          <p:cNvSpPr txBox="1">
            <a:spLocks noChangeArrowheads="1"/>
          </p:cNvSpPr>
          <p:nvPr/>
        </p:nvSpPr>
        <p:spPr bwMode="auto">
          <a:xfrm>
            <a:off x="1155700" y="4159250"/>
            <a:ext cx="2216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Perform convolution</a:t>
            </a:r>
            <a:br>
              <a:rPr lang="en-US" altLang="en-US">
                <a:solidFill>
                  <a:prstClr val="black"/>
                </a:solidFill>
              </a:rPr>
            </a:br>
            <a:r>
              <a:rPr lang="en-US" altLang="en-US">
                <a:solidFill>
                  <a:prstClr val="black"/>
                </a:solidFill>
              </a:rPr>
              <a:t>along rows:</a:t>
            </a:r>
          </a:p>
        </p:txBody>
      </p:sp>
      <p:sp>
        <p:nvSpPr>
          <p:cNvPr id="1037331" name="Text Box 19"/>
          <p:cNvSpPr txBox="1">
            <a:spLocks noChangeArrowheads="1"/>
          </p:cNvSpPr>
          <p:nvPr/>
        </p:nvSpPr>
        <p:spPr bwMode="auto">
          <a:xfrm>
            <a:off x="755650" y="545465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solidFill>
                  <a:prstClr val="black"/>
                </a:solidFill>
              </a:rPr>
              <a:t>Followed by convolution</a:t>
            </a:r>
            <a:br>
              <a:rPr lang="en-US" altLang="en-US">
                <a:solidFill>
                  <a:prstClr val="black"/>
                </a:solidFill>
              </a:rPr>
            </a:br>
            <a:r>
              <a:rPr lang="en-US" altLang="en-US">
                <a:solidFill>
                  <a:prstClr val="black"/>
                </a:solidFill>
              </a:rPr>
              <a:t>along the remaining column:</a:t>
            </a:r>
          </a:p>
        </p:txBody>
      </p:sp>
      <p:sp>
        <p:nvSpPr>
          <p:cNvPr id="1037332" name="Rectangle 20"/>
          <p:cNvSpPr>
            <a:spLocks noChangeArrowheads="1"/>
          </p:cNvSpPr>
          <p:nvPr/>
        </p:nvSpPr>
        <p:spPr bwMode="auto">
          <a:xfrm>
            <a:off x="4038600" y="5181600"/>
            <a:ext cx="36576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prstClr val="black"/>
              </a:solidFill>
            </a:endParaRPr>
          </a:p>
        </p:txBody>
      </p:sp>
    </p:spTree>
    <p:extLst>
      <p:ext uri="{BB962C8B-B14F-4D97-AF65-F5344CB8AC3E}">
        <p14:creationId xmlns:p14="http://schemas.microsoft.com/office/powerpoint/2010/main" val="359412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animBg="1"/>
      <p:bldP spid="1037329" grpId="0"/>
      <p:bldP spid="1037330" grpId="0"/>
      <p:bldP spid="1037331" grpId="0"/>
      <p:bldP spid="10373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a:t>Hybrid Images</a:t>
            </a:r>
          </a:p>
        </p:txBody>
      </p:sp>
      <p:sp>
        <p:nvSpPr>
          <p:cNvPr id="44035" name="Content Placeholder 2"/>
          <p:cNvSpPr>
            <a:spLocks noGrp="1"/>
          </p:cNvSpPr>
          <p:nvPr>
            <p:ph idx="1"/>
          </p:nvPr>
        </p:nvSpPr>
        <p:spPr>
          <a:xfrm>
            <a:off x="533400" y="5791200"/>
            <a:ext cx="7772400" cy="914400"/>
          </a:xfrm>
        </p:spPr>
        <p:txBody>
          <a:bodyPr>
            <a:normAutofit fontScale="92500" lnSpcReduction="10000"/>
          </a:bodyPr>
          <a:lstStyle/>
          <a:p>
            <a:pPr algn="ctr">
              <a:buFont typeface="Arial" charset="0"/>
              <a:buChar char="•"/>
              <a:defRPr/>
            </a:pPr>
            <a:r>
              <a:rPr lang="en-US"/>
              <a:t>A. Oliva, A. Torralba, P.G. Schyns, </a:t>
            </a:r>
            <a:br>
              <a:rPr lang="en-US"/>
            </a:br>
            <a:r>
              <a:rPr lang="en-US">
                <a:hlinkClick r:id="rId3"/>
              </a:rPr>
              <a:t>“Hybrid Images,”</a:t>
            </a:r>
            <a:r>
              <a:rPr lang="en-US"/>
              <a:t> SIGGRAPH 2006</a:t>
            </a:r>
          </a:p>
        </p:txBody>
      </p:sp>
      <p:pic>
        <p:nvPicPr>
          <p:cNvPr id="327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57388"/>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883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a:solidFill>
                  <a:schemeClr val="tx2">
                    <a:lumMod val="75000"/>
                  </a:schemeClr>
                </a:solidFill>
              </a:rPr>
              <a:t>Why do we get different, distance-dependent interpretations of hybrid images?</a:t>
            </a:r>
          </a:p>
        </p:txBody>
      </p:sp>
      <p:pic>
        <p:nvPicPr>
          <p:cNvPr id="3481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935038" y="2378075"/>
            <a:ext cx="34226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b="1">
                <a:solidFill>
                  <a:prstClr val="black"/>
                </a:solidFill>
                <a:latin typeface="Arial" panose="020B0604020202020204" pitchFamily="34" charset="0"/>
                <a:cs typeface="Arial" panose="020B0604020202020204" pitchFamily="34" charset="0"/>
              </a:rPr>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0566617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a:p>
        </p:txBody>
      </p:sp>
      <p:sp>
        <p:nvSpPr>
          <p:cNvPr id="36867" name="Content Placeholder 2"/>
          <p:cNvSpPr>
            <a:spLocks noGrp="1"/>
          </p:cNvSpPr>
          <p:nvPr>
            <p:ph idx="1"/>
          </p:nvPr>
        </p:nvSpPr>
        <p:spPr/>
        <p:txBody>
          <a:bodyPr/>
          <a:lstStyle/>
          <a:p>
            <a:endParaRPr lang="en-US" alt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381000"/>
            <a:ext cx="90852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19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2743200"/>
            <a:ext cx="7620000" cy="12192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836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xfrm>
            <a:off x="457200" y="6386513"/>
            <a:ext cx="2514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3AE7C433-F137-4E4F-88B6-171194EBCF5B}" type="slidenum">
              <a:rPr lang="en-US" altLang="en-US" smtClean="0">
                <a:solidFill>
                  <a:prstClr val="black"/>
                </a:solidFill>
                <a:latin typeface="Gill Sans" charset="0"/>
              </a:rPr>
              <a:pPr algn="l" eaLnBrk="1" fontAlgn="base" hangingPunct="1">
                <a:spcBef>
                  <a:spcPct val="0"/>
                </a:spcBef>
                <a:spcAft>
                  <a:spcPct val="0"/>
                </a:spcAft>
              </a:pPr>
              <a:t>45</a:t>
            </a:fld>
            <a:endParaRPr lang="en-US" altLang="en-US">
              <a:solidFill>
                <a:prstClr val="black"/>
              </a:solidFill>
              <a:latin typeface="Gill Sans" charset="0"/>
            </a:endParaRPr>
          </a:p>
        </p:txBody>
      </p:sp>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2531" name="Equation" r:id="rId4" imgW="435285" imgH="677109" progId="Equation.DSMT4">
                  <p:embed/>
                </p:oleObj>
              </mc:Choice>
              <mc:Fallback>
                <p:oleObj name="Equation" r:id="rId4" imgW="435285" imgH="677109" progId="Equation.DSMT4">
                  <p:embed/>
                  <p:pic>
                    <p:nvPicPr>
                      <p:cNvPr id="7270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a:t>A </a:t>
            </a:r>
            <a:r>
              <a:rPr lang="en-US" altLang="en-US" b="1"/>
              <a:t>Median Filter</a:t>
            </a:r>
            <a:r>
              <a:rPr lang="en-US" altLang="en-US"/>
              <a:t> operates over a window by selecting the median intensity in the window.</a:t>
            </a:r>
          </a:p>
          <a:p>
            <a:pPr eaLnBrk="1" hangingPunct="1"/>
            <a:r>
              <a:rPr lang="en-US" altLang="en-US"/>
              <a:t>What advantage does a median filter have over a mean filter?</a:t>
            </a:r>
          </a:p>
          <a:p>
            <a:pPr eaLnBrk="1" hangingPunct="1"/>
            <a:r>
              <a:rPr lang="en-US" altLang="en-US"/>
              <a:t>Is a median filter a kind of convolution?</a:t>
            </a:r>
          </a:p>
          <a:p>
            <a:pPr eaLnBrk="1" hangingPunct="1"/>
            <a:endParaRPr lang="en-US" altLang="en-US"/>
          </a:p>
        </p:txBody>
      </p:sp>
      <p:sp>
        <p:nvSpPr>
          <p:cNvPr id="72710"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2610752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xfrm>
            <a:off x="457200" y="6376988"/>
            <a:ext cx="22860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532DF987-B42B-48D6-9ABD-128887809D38}" type="slidenum">
              <a:rPr lang="en-US" altLang="en-US" smtClean="0">
                <a:solidFill>
                  <a:prstClr val="black"/>
                </a:solidFill>
                <a:latin typeface="Gill Sans" charset="0"/>
              </a:rPr>
              <a:pPr algn="l" eaLnBrk="1" fontAlgn="base" hangingPunct="1">
                <a:spcBef>
                  <a:spcPct val="0"/>
                </a:spcBef>
                <a:spcAft>
                  <a:spcPct val="0"/>
                </a:spcAft>
              </a:pPr>
              <a:t>46</a:t>
            </a:fld>
            <a:endParaRPr lang="en-US" altLang="en-US">
              <a:solidFill>
                <a:prstClr val="black"/>
              </a:solidFill>
              <a:latin typeface="Gill Sans" charset="0"/>
            </a:endParaRPr>
          </a:p>
        </p:txBody>
      </p:sp>
      <p:sp>
        <p:nvSpPr>
          <p:cNvPr id="2052" name="Rectangle 2"/>
          <p:cNvSpPr>
            <a:spLocks noGrp="1" noChangeArrowheads="1"/>
          </p:cNvSpPr>
          <p:nvPr>
            <p:ph type="title"/>
          </p:nvPr>
        </p:nvSpPr>
        <p:spPr>
          <a:xfrm>
            <a:off x="685800" y="171450"/>
            <a:ext cx="8458200" cy="571500"/>
          </a:xfrm>
        </p:spPr>
        <p:txBody>
          <a:bodyPr>
            <a:normAutofit fontScale="90000"/>
          </a:bodyPr>
          <a:lstStyle/>
          <a:p>
            <a:pPr eaLnBrk="1" hangingPunct="1">
              <a:defRPr/>
            </a:pPr>
            <a:r>
              <a:rPr lang="en-US"/>
              <a:t>Comparison: salt and pepper noise</a:t>
            </a:r>
          </a:p>
        </p:txBody>
      </p:sp>
      <p:graphicFrame>
        <p:nvGraphicFramePr>
          <p:cNvPr id="73732"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23555" name="Equation" r:id="rId4" imgW="435285" imgH="677109" progId="Equation.DSMT4">
                  <p:embed/>
                </p:oleObj>
              </mc:Choice>
              <mc:Fallback>
                <p:oleObj name="Equation" r:id="rId4" imgW="435285" imgH="677109" progId="Equation.DSMT4">
                  <p:embed/>
                  <p:pic>
                    <p:nvPicPr>
                      <p:cNvPr id="7373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33" name="Picture 4" descr="s_and_p_noise_comp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742950"/>
            <a:ext cx="4648200" cy="549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1544320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CB70-8F25-484F-B1EF-F4A053235B7E}"/>
              </a:ext>
            </a:extLst>
          </p:cNvPr>
          <p:cNvSpPr>
            <a:spLocks noGrp="1"/>
          </p:cNvSpPr>
          <p:nvPr>
            <p:ph type="title"/>
          </p:nvPr>
        </p:nvSpPr>
        <p:spPr/>
        <p:txBody>
          <a:bodyPr/>
          <a:lstStyle/>
          <a:p>
            <a:r>
              <a:rPr lang="en-US" dirty="0"/>
              <a:t>Bilateral filtering</a:t>
            </a:r>
          </a:p>
        </p:txBody>
      </p:sp>
      <p:pic>
        <p:nvPicPr>
          <p:cNvPr id="4" name="Content Placeholder 3">
            <a:extLst>
              <a:ext uri="{FF2B5EF4-FFF2-40B4-BE49-F238E27FC236}">
                <a16:creationId xmlns:a16="http://schemas.microsoft.com/office/drawing/2014/main" id="{D5E3791A-3BD5-7A48-8885-12F4C89351EC}"/>
              </a:ext>
            </a:extLst>
          </p:cNvPr>
          <p:cNvPicPr>
            <a:picLocks noGrp="1" noChangeAspect="1"/>
          </p:cNvPicPr>
          <p:nvPr>
            <p:ph idx="1"/>
          </p:nvPr>
        </p:nvPicPr>
        <p:blipFill>
          <a:blip r:embed="rId2"/>
          <a:stretch>
            <a:fillRect/>
          </a:stretch>
        </p:blipFill>
        <p:spPr>
          <a:xfrm>
            <a:off x="768474" y="990600"/>
            <a:ext cx="7607052" cy="5135563"/>
          </a:xfrm>
          <a:prstGeom prst="rect">
            <a:avLst/>
          </a:prstGeom>
        </p:spPr>
      </p:pic>
    </p:spTree>
    <p:extLst>
      <p:ext uri="{BB962C8B-B14F-4D97-AF65-F5344CB8AC3E}">
        <p14:creationId xmlns:p14="http://schemas.microsoft.com/office/powerpoint/2010/main" val="3117617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8696F-D389-5C42-BBB3-C9BFF09D97E3}"/>
              </a:ext>
            </a:extLst>
          </p:cNvPr>
          <p:cNvSpPr>
            <a:spLocks noGrp="1"/>
          </p:cNvSpPr>
          <p:nvPr>
            <p:ph type="title"/>
          </p:nvPr>
        </p:nvSpPr>
        <p:spPr/>
        <p:txBody>
          <a:bodyPr/>
          <a:lstStyle/>
          <a:p>
            <a:r>
              <a:rPr lang="en-US" dirty="0"/>
              <a:t>Morphological Operators</a:t>
            </a:r>
          </a:p>
        </p:txBody>
      </p:sp>
      <p:pic>
        <p:nvPicPr>
          <p:cNvPr id="4" name="Content Placeholder 3">
            <a:extLst>
              <a:ext uri="{FF2B5EF4-FFF2-40B4-BE49-F238E27FC236}">
                <a16:creationId xmlns:a16="http://schemas.microsoft.com/office/drawing/2014/main" id="{689DCCC2-22BC-FA42-A48A-F1BA4C9A34E2}"/>
              </a:ext>
            </a:extLst>
          </p:cNvPr>
          <p:cNvPicPr>
            <a:picLocks noGrp="1" noChangeAspect="1"/>
          </p:cNvPicPr>
          <p:nvPr>
            <p:ph idx="1"/>
          </p:nvPr>
        </p:nvPicPr>
        <p:blipFill>
          <a:blip r:embed="rId2"/>
          <a:stretch>
            <a:fillRect/>
          </a:stretch>
        </p:blipFill>
        <p:spPr>
          <a:xfrm>
            <a:off x="457200" y="2001270"/>
            <a:ext cx="8229600" cy="3114222"/>
          </a:xfrm>
          <a:prstGeom prst="rect">
            <a:avLst/>
          </a:prstGeom>
        </p:spPr>
      </p:pic>
    </p:spTree>
    <p:extLst>
      <p:ext uri="{BB962C8B-B14F-4D97-AF65-F5344CB8AC3E}">
        <p14:creationId xmlns:p14="http://schemas.microsoft.com/office/powerpoint/2010/main" val="1985295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808315-A589-9742-9EF6-E9AC0078BD3F}"/>
              </a:ext>
            </a:extLst>
          </p:cNvPr>
          <p:cNvPicPr>
            <a:picLocks noChangeAspect="1"/>
          </p:cNvPicPr>
          <p:nvPr/>
        </p:nvPicPr>
        <p:blipFill>
          <a:blip r:embed="rId2"/>
          <a:stretch>
            <a:fillRect/>
          </a:stretch>
        </p:blipFill>
        <p:spPr>
          <a:xfrm>
            <a:off x="996950" y="196850"/>
            <a:ext cx="7150100" cy="6464300"/>
          </a:xfrm>
          <a:prstGeom prst="rect">
            <a:avLst/>
          </a:prstGeom>
        </p:spPr>
      </p:pic>
      <p:sp>
        <p:nvSpPr>
          <p:cNvPr id="3" name="Rounded Rectangle 2">
            <a:extLst>
              <a:ext uri="{FF2B5EF4-FFF2-40B4-BE49-F238E27FC236}">
                <a16:creationId xmlns:a16="http://schemas.microsoft.com/office/drawing/2014/main" id="{0EE38A75-375C-F545-BA58-E73BF978FEFE}"/>
              </a:ext>
            </a:extLst>
          </p:cNvPr>
          <p:cNvSpPr/>
          <p:nvPr/>
        </p:nvSpPr>
        <p:spPr>
          <a:xfrm>
            <a:off x="762000" y="3962400"/>
            <a:ext cx="7620000" cy="12192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29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6AAFA-E27D-DF4A-A045-B514292B9472}"/>
              </a:ext>
            </a:extLst>
          </p:cNvPr>
          <p:cNvSpPr>
            <a:spLocks noGrp="1"/>
          </p:cNvSpPr>
          <p:nvPr>
            <p:ph type="title"/>
          </p:nvPr>
        </p:nvSpPr>
        <p:spPr/>
        <p:txBody>
          <a:bodyPr/>
          <a:lstStyle/>
          <a:p>
            <a:r>
              <a:rPr lang="en-US" dirty="0"/>
              <a:t>Brightness</a:t>
            </a:r>
          </a:p>
        </p:txBody>
      </p:sp>
      <p:sp>
        <p:nvSpPr>
          <p:cNvPr id="4" name="Content Placeholder 3">
            <a:extLst>
              <a:ext uri="{FF2B5EF4-FFF2-40B4-BE49-F238E27FC236}">
                <a16:creationId xmlns:a16="http://schemas.microsoft.com/office/drawing/2014/main" id="{297F553F-BF95-A648-B379-D0C129F956FF}"/>
              </a:ext>
            </a:extLst>
          </p:cNvPr>
          <p:cNvSpPr>
            <a:spLocks noGrp="1"/>
          </p:cNvSpPr>
          <p:nvPr>
            <p:ph idx="1"/>
          </p:nvPr>
        </p:nvSpPr>
        <p:spPr>
          <a:xfrm>
            <a:off x="457200" y="5410199"/>
            <a:ext cx="8229600" cy="715963"/>
          </a:xfrm>
        </p:spPr>
        <p:txBody>
          <a:bodyPr/>
          <a:lstStyle/>
          <a:p>
            <a:r>
              <a:rPr lang="en-US" dirty="0"/>
              <a:t>g(x) = f(x) + b, b=16</a:t>
            </a:r>
          </a:p>
        </p:txBody>
      </p:sp>
      <p:pic>
        <p:nvPicPr>
          <p:cNvPr id="7" name="Picture 6">
            <a:extLst>
              <a:ext uri="{FF2B5EF4-FFF2-40B4-BE49-F238E27FC236}">
                <a16:creationId xmlns:a16="http://schemas.microsoft.com/office/drawing/2014/main" id="{7781671F-5852-ED41-9FDE-661D1FF6C266}"/>
              </a:ext>
            </a:extLst>
          </p:cNvPr>
          <p:cNvPicPr>
            <a:picLocks noChangeAspect="1"/>
          </p:cNvPicPr>
          <p:nvPr/>
        </p:nvPicPr>
        <p:blipFill>
          <a:blip r:embed="rId2"/>
          <a:stretch>
            <a:fillRect/>
          </a:stretch>
        </p:blipFill>
        <p:spPr>
          <a:xfrm>
            <a:off x="571500" y="1917700"/>
            <a:ext cx="8001000" cy="3022600"/>
          </a:xfrm>
          <a:prstGeom prst="rect">
            <a:avLst/>
          </a:prstGeom>
        </p:spPr>
      </p:pic>
    </p:spTree>
    <p:extLst>
      <p:ext uri="{BB962C8B-B14F-4D97-AF65-F5344CB8AC3E}">
        <p14:creationId xmlns:p14="http://schemas.microsoft.com/office/powerpoint/2010/main" val="3747192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30728"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Tree>
    <p:extLst>
      <p:ext uri="{BB962C8B-B14F-4D97-AF65-F5344CB8AC3E}">
        <p14:creationId xmlns:p14="http://schemas.microsoft.com/office/powerpoint/2010/main" val="1950835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892" name="TextBox 18"/>
          <p:cNvSpPr txBox="1">
            <a:spLocks noChangeArrowheads="1"/>
          </p:cNvSpPr>
          <p:nvPr/>
        </p:nvSpPr>
        <p:spPr bwMode="auto">
          <a:xfrm>
            <a:off x="2971800"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cs typeface="Arial" panose="020B0604020202020204" pitchFamily="34" charset="0"/>
              </a:rPr>
              <a:t>Image: </a:t>
            </a:r>
            <a:r>
              <a:rPr lang="en-US" altLang="en-US" sz="1400">
                <a:solidFill>
                  <a:prstClr val="black"/>
                </a:solidFill>
                <a:latin typeface="Arial" panose="020B0604020202020204" pitchFamily="34" charset="0"/>
                <a:cs typeface="Arial" panose="020B0604020202020204" pitchFamily="34" charset="0"/>
                <a:hlinkClick r:id="rId2"/>
              </a:rPr>
              <a:t>http://www.flickr.com/photos/igorms/136916757/ </a:t>
            </a:r>
            <a:endParaRPr lang="en-US" altLang="en-US" sz="1400">
              <a:solidFill>
                <a:prstClr val="black"/>
              </a:solidFill>
              <a:latin typeface="Arial" panose="020B0604020202020204" pitchFamily="34" charset="0"/>
              <a:cs typeface="Arial" panose="020B0604020202020204" pitchFamily="34" charset="0"/>
            </a:endParaRPr>
          </a:p>
        </p:txBody>
      </p:sp>
      <p:pic>
        <p:nvPicPr>
          <p:cNvPr id="37893"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222421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a:t>Thinking in Frequency</a:t>
            </a:r>
          </a:p>
        </p:txBody>
      </p:sp>
      <p:sp>
        <p:nvSpPr>
          <p:cNvPr id="5" name="TextBox 4"/>
          <p:cNvSpPr txBox="1"/>
          <p:nvPr/>
        </p:nvSpPr>
        <p:spPr>
          <a:xfrm>
            <a:off x="6400800" y="6550025"/>
            <a:ext cx="2743200"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a:t>
            </a:r>
            <a:r>
              <a:rPr lang="en-US" sz="1400" dirty="0" err="1">
                <a:solidFill>
                  <a:prstClr val="white">
                    <a:lumMod val="50000"/>
                  </a:prstClr>
                </a:solidFill>
                <a:cs typeface="Arial" panose="020B0604020202020204" pitchFamily="34" charset="0"/>
              </a:rPr>
              <a:t>Hoiem</a:t>
            </a:r>
            <a:r>
              <a:rPr lang="en-US" sz="1400" dirty="0">
                <a:solidFill>
                  <a:prstClr val="white">
                    <a:lumMod val="50000"/>
                  </a:prstClr>
                </a:solidFill>
                <a:cs typeface="Arial" panose="020B0604020202020204" pitchFamily="34" charset="0"/>
              </a:rPr>
              <a:t>, </a:t>
            </a:r>
            <a:r>
              <a:rPr lang="en-US" sz="1400" dirty="0" err="1">
                <a:solidFill>
                  <a:prstClr val="white">
                    <a:lumMod val="50000"/>
                  </a:prstClr>
                </a:solidFill>
                <a:cs typeface="Arial" panose="020B0604020202020204" pitchFamily="34" charset="0"/>
              </a:rPr>
              <a:t>Efros</a:t>
            </a:r>
            <a:r>
              <a:rPr lang="en-US" sz="1400" dirty="0">
                <a:solidFill>
                  <a:prstClr val="white">
                    <a:lumMod val="50000"/>
                  </a:prstClr>
                </a:solidFill>
                <a:cs typeface="Arial" panose="020B0604020202020204" pitchFamily="34" charset="0"/>
              </a:rPr>
              <a:t>, and others</a:t>
            </a:r>
          </a:p>
        </p:txBody>
      </p:sp>
      <p:pic>
        <p:nvPicPr>
          <p:cNvPr id="6" name="Picture 6">
            <a:extLst>
              <a:ext uri="{FF2B5EF4-FFF2-40B4-BE49-F238E27FC236}">
                <a16:creationId xmlns:a16="http://schemas.microsoft.com/office/drawing/2014/main" id="{B29CBF0E-A070-BA48-92F1-0DED4EECCBD5}"/>
              </a:ext>
            </a:extLst>
          </p:cNvPr>
          <p:cNvPicPr>
            <a:picLocks noChangeAspect="1"/>
          </p:cNvPicPr>
          <p:nvPr/>
        </p:nvPicPr>
        <p:blipFill>
          <a:blip r:embed="rId2">
            <a:extLst>
              <a:ext uri="{28A0092B-C50C-407E-A947-70E740481C1C}">
                <a14:useLocalDpi xmlns:a14="http://schemas.microsoft.com/office/drawing/2010/main" val="0"/>
              </a:ext>
            </a:extLst>
          </a:blip>
          <a:srcRect l="12500" t="12889" r="35001" b="41779"/>
          <a:stretch>
            <a:fillRect/>
          </a:stretch>
        </p:blipFill>
        <p:spPr bwMode="auto">
          <a:xfrm>
            <a:off x="0" y="114300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1299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buFont typeface="Arial" charset="0"/>
              <a:buChar char="•"/>
              <a:defRPr/>
            </a:pPr>
            <a:r>
              <a:rPr lang="en-US" sz="2800" dirty="0"/>
              <a:t>Don’t believe it?  </a:t>
            </a:r>
          </a:p>
          <a:p>
            <a:pPr lvl="1">
              <a:buFont typeface="Arial" charset="0"/>
              <a:buChar char="–"/>
              <a:defRPr/>
            </a:pPr>
            <a:r>
              <a:rPr lang="en-US" sz="2400" dirty="0"/>
              <a:t>Neither did Lagrange, Laplace, Poisson and other big wigs</a:t>
            </a:r>
          </a:p>
          <a:p>
            <a:pPr lvl="1">
              <a:buFont typeface="Arial" charset="0"/>
              <a:buChar char="–"/>
              <a:defRPr/>
            </a:pPr>
            <a:r>
              <a:rPr lang="en-US" sz="2400" dirty="0"/>
              <a:t>Not translated into English until 1878!</a:t>
            </a:r>
          </a:p>
          <a:p>
            <a:pPr>
              <a:buFont typeface="Arial" charset="0"/>
              <a:buChar char="•"/>
              <a:defRPr/>
            </a:pPr>
            <a:r>
              <a:rPr lang="en-US" sz="2800" dirty="0"/>
              <a:t> But it’s (mostly) true!</a:t>
            </a:r>
          </a:p>
          <a:p>
            <a:pPr lvl="1">
              <a:buFont typeface="Arial" charset="0"/>
              <a:buChar char="–"/>
              <a:defRPr/>
            </a:pPr>
            <a:r>
              <a:rPr lang="en-US" sz="2400" dirty="0"/>
              <a:t>called Fourier Series</a:t>
            </a:r>
          </a:p>
          <a:p>
            <a:pPr lvl="1">
              <a:buFont typeface="Arial" charset="0"/>
              <a:buChar char="–"/>
              <a:defRPr/>
            </a:pPr>
            <a:r>
              <a:rPr lang="en-US" sz="2400" dirty="0"/>
              <a:t>there are some subtle restrictions</a:t>
            </a:r>
          </a:p>
          <a:p>
            <a:pPr lvl="1">
              <a:buFont typeface="Arial" charset="0"/>
              <a:buChar char="–"/>
              <a:defRPr/>
            </a:pPr>
            <a:endParaRPr lang="en-US" sz="2400" dirty="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prstClr val="black"/>
                </a:solidFill>
              </a:rPr>
              <a:t>...the manner in which the author arrives at these equations is not exempt of difficulties and...his analysis to integrate them still leaves something to be desired on the score of generality and even </a:t>
            </a:r>
            <a:r>
              <a:rPr lang="en-US" i="1" dirty="0" err="1">
                <a:solidFill>
                  <a:prstClr val="black"/>
                </a:solidFill>
              </a:rPr>
              <a:t>rigour</a:t>
            </a:r>
            <a:r>
              <a:rPr lang="en-US" dirty="0">
                <a:solidFill>
                  <a:prstClr val="black"/>
                </a:solidFill>
              </a:rPr>
              <a:t>.</a:t>
            </a:r>
          </a:p>
          <a:p>
            <a:pPr algn="ctr">
              <a:defRPr/>
            </a:pPr>
            <a:endParaRPr lang="en-US" dirty="0">
              <a:solidFill>
                <a:prstClr val="white"/>
              </a:solidFill>
            </a:endParaRPr>
          </a:p>
        </p:txBody>
      </p:sp>
      <p:sp>
        <p:nvSpPr>
          <p:cNvPr id="11" name="TextBox 10"/>
          <p:cNvSpPr txBox="1">
            <a:spLocks noChangeArrowheads="1"/>
          </p:cNvSpPr>
          <p:nvPr/>
        </p:nvSpPr>
        <p:spPr bwMode="auto">
          <a:xfrm>
            <a:off x="4648200"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Laplace</a:t>
            </a:r>
          </a:p>
        </p:txBody>
      </p:sp>
      <p:sp>
        <p:nvSpPr>
          <p:cNvPr id="12" name="TextBox 11"/>
          <p:cNvSpPr txBox="1">
            <a:spLocks noChangeArrowheads="1"/>
          </p:cNvSpPr>
          <p:nvPr/>
        </p:nvSpPr>
        <p:spPr bwMode="auto">
          <a:xfrm>
            <a:off x="6096000"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white"/>
                </a:solidFill>
                <a:latin typeface="Arial" panose="020B0604020202020204" pitchFamily="34" charset="0"/>
                <a:cs typeface="Arial" panose="020B0604020202020204" pitchFamily="34" charset="0"/>
              </a:rPr>
              <a:t>Lagrange</a:t>
            </a:r>
          </a:p>
        </p:txBody>
      </p:sp>
      <p:sp>
        <p:nvSpPr>
          <p:cNvPr id="13" name="TextBox 12"/>
          <p:cNvSpPr txBox="1">
            <a:spLocks noChangeArrowheads="1"/>
          </p:cNvSpPr>
          <p:nvPr/>
        </p:nvSpPr>
        <p:spPr bwMode="auto">
          <a:xfrm>
            <a:off x="8059738" y="52784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Legendre</a:t>
            </a:r>
          </a:p>
        </p:txBody>
      </p:sp>
    </p:spTree>
    <p:extLst>
      <p:ext uri="{BB962C8B-B14F-4D97-AF65-F5344CB8AC3E}">
        <p14:creationId xmlns:p14="http://schemas.microsoft.com/office/powerpoint/2010/main" val="355519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Example: Music</a:t>
            </a:r>
          </a:p>
        </p:txBody>
      </p:sp>
      <p:sp>
        <p:nvSpPr>
          <p:cNvPr id="53251" name="Content Placeholder 2"/>
          <p:cNvSpPr>
            <a:spLocks noGrp="1"/>
          </p:cNvSpPr>
          <p:nvPr>
            <p:ph idx="1"/>
          </p:nvPr>
        </p:nvSpPr>
        <p:spPr/>
        <p:txBody>
          <a:bodyPr/>
          <a:lstStyle/>
          <a:p>
            <a:r>
              <a:rPr lang="en-US" altLang="en-US"/>
              <a:t>We think of music in terms of frequencies at different magnitudes</a:t>
            </a:r>
          </a:p>
        </p:txBody>
      </p:sp>
      <p:pic>
        <p:nvPicPr>
          <p:cNvPr id="53252"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285127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Frequency Spectra</a:t>
            </a:r>
          </a:p>
        </p:txBody>
      </p:sp>
      <p:sp>
        <p:nvSpPr>
          <p:cNvPr id="45059" name="Rectangle 3"/>
          <p:cNvSpPr>
            <a:spLocks noGrp="1" noChangeArrowheads="1"/>
          </p:cNvSpPr>
          <p:nvPr>
            <p:ph type="body" idx="1"/>
          </p:nvPr>
        </p:nvSpPr>
        <p:spPr/>
        <p:txBody>
          <a:bodyPr/>
          <a:lstStyle/>
          <a:p>
            <a:r>
              <a:rPr lang="en-US" altLang="en-US" dirty="0">
                <a:latin typeface="Arial Unicode MS" panose="020B0604020202020204" pitchFamily="34" charset="-128"/>
                <a:ea typeface="Arial Unicode MS" panose="020B0604020202020204" pitchFamily="34" charset="-128"/>
                <a:cs typeface="Arial Unicode MS" panose="020B0604020202020204" pitchFamily="34" charset="-128"/>
              </a:rPr>
              <a:t>example : </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g</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dirty="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f </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1/3</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dirty="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3f</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45060"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5064"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5065"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Efros</a:t>
            </a:r>
          </a:p>
        </p:txBody>
      </p:sp>
    </p:spTree>
    <p:extLst>
      <p:ext uri="{BB962C8B-B14F-4D97-AF65-F5344CB8AC3E}">
        <p14:creationId xmlns:p14="http://schemas.microsoft.com/office/powerpoint/2010/main" val="1548099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Frequency Spectra</a:t>
            </a:r>
          </a:p>
        </p:txBody>
      </p:sp>
      <p:sp>
        <p:nvSpPr>
          <p:cNvPr id="46083" name="Rectangle 3"/>
          <p:cNvSpPr>
            <a:spLocks noGrp="1" noChangeArrowheads="1"/>
          </p:cNvSpPr>
          <p:nvPr>
            <p:ph type="body" idx="1"/>
          </p:nvPr>
        </p:nvSpPr>
        <p:spPr/>
        <p:txBody>
          <a:bodyPr/>
          <a:lstStyle/>
          <a:p>
            <a:endParaRPr lang="en-US" altLang="en-US" sz="2400">
              <a:ea typeface="Arial Unicode MS" panose="020B0604020202020204" pitchFamily="34" charset="-128"/>
              <a:cs typeface="Times New Roman" panose="02020603050405020304" pitchFamily="18" charset="0"/>
            </a:endParaRPr>
          </a:p>
        </p:txBody>
      </p:sp>
      <p:pic>
        <p:nvPicPr>
          <p:cNvPr id="46084"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88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09"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7110"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12" name="Rectangle 13"/>
          <p:cNvSpPr>
            <a:spLocks noGrp="1" noChangeArrowheads="1"/>
          </p:cNvSpPr>
          <p:nvPr>
            <p:ph type="title"/>
          </p:nvPr>
        </p:nvSpPr>
        <p:spPr/>
        <p:txBody>
          <a:bodyPr/>
          <a:lstStyle/>
          <a:p>
            <a:r>
              <a:rPr lang="en-US" altLang="en-US"/>
              <a:t>Frequency Spectra</a:t>
            </a:r>
          </a:p>
        </p:txBody>
      </p:sp>
      <p:pic>
        <p:nvPicPr>
          <p:cNvPr id="471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03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8133"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3"/>
          <p:cNvSpPr>
            <a:spLocks noGrp="1" noChangeArrowheads="1"/>
          </p:cNvSpPr>
          <p:nvPr>
            <p:ph type="title"/>
          </p:nvPr>
        </p:nvSpPr>
        <p:spPr/>
        <p:txBody>
          <a:bodyPr/>
          <a:lstStyle/>
          <a:p>
            <a:r>
              <a:rPr lang="en-US" altLang="en-US"/>
              <a:t>Frequency Spectra</a:t>
            </a:r>
          </a:p>
        </p:txBody>
      </p:sp>
      <p:pic>
        <p:nvPicPr>
          <p:cNvPr id="481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578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9157"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p:cNvSpPr>
            <a:spLocks noGrp="1" noChangeArrowheads="1"/>
          </p:cNvSpPr>
          <p:nvPr>
            <p:ph type="title"/>
          </p:nvPr>
        </p:nvSpPr>
        <p:spPr/>
        <p:txBody>
          <a:bodyPr/>
          <a:lstStyle/>
          <a:p>
            <a:r>
              <a:rPr lang="en-US" altLang="en-US"/>
              <a:t>Frequency Spectra</a:t>
            </a:r>
          </a:p>
        </p:txBody>
      </p:sp>
      <p:pic>
        <p:nvPicPr>
          <p:cNvPr id="491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454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6AAFA-E27D-DF4A-A045-B514292B9472}"/>
              </a:ext>
            </a:extLst>
          </p:cNvPr>
          <p:cNvSpPr>
            <a:spLocks noGrp="1"/>
          </p:cNvSpPr>
          <p:nvPr>
            <p:ph type="title"/>
          </p:nvPr>
        </p:nvSpPr>
        <p:spPr/>
        <p:txBody>
          <a:bodyPr/>
          <a:lstStyle/>
          <a:p>
            <a:r>
              <a:rPr lang="en-US" dirty="0"/>
              <a:t>Gamma correction</a:t>
            </a:r>
          </a:p>
        </p:txBody>
      </p:sp>
      <p:sp>
        <p:nvSpPr>
          <p:cNvPr id="4" name="Content Placeholder 3">
            <a:extLst>
              <a:ext uri="{FF2B5EF4-FFF2-40B4-BE49-F238E27FC236}">
                <a16:creationId xmlns:a16="http://schemas.microsoft.com/office/drawing/2014/main" id="{297F553F-BF95-A648-B379-D0C129F956FF}"/>
              </a:ext>
            </a:extLst>
          </p:cNvPr>
          <p:cNvSpPr>
            <a:spLocks noGrp="1"/>
          </p:cNvSpPr>
          <p:nvPr>
            <p:ph idx="1"/>
          </p:nvPr>
        </p:nvSpPr>
        <p:spPr>
          <a:xfrm>
            <a:off x="4953000" y="5410199"/>
            <a:ext cx="3733800" cy="715963"/>
          </a:xfrm>
        </p:spPr>
        <p:txBody>
          <a:bodyPr/>
          <a:lstStyle/>
          <a:p>
            <a:r>
              <a:rPr lang="en-US" dirty="0"/>
              <a:t>gamma = 1.2</a:t>
            </a:r>
          </a:p>
        </p:txBody>
      </p:sp>
      <p:pic>
        <p:nvPicPr>
          <p:cNvPr id="7" name="Picture 6">
            <a:extLst>
              <a:ext uri="{FF2B5EF4-FFF2-40B4-BE49-F238E27FC236}">
                <a16:creationId xmlns:a16="http://schemas.microsoft.com/office/drawing/2014/main" id="{7781671F-5852-ED41-9FDE-661D1FF6C266}"/>
              </a:ext>
            </a:extLst>
          </p:cNvPr>
          <p:cNvPicPr>
            <a:picLocks noChangeAspect="1"/>
          </p:cNvPicPr>
          <p:nvPr/>
        </p:nvPicPr>
        <p:blipFill>
          <a:blip r:embed="rId2"/>
          <a:stretch>
            <a:fillRect/>
          </a:stretch>
        </p:blipFill>
        <p:spPr>
          <a:xfrm>
            <a:off x="571500" y="1917700"/>
            <a:ext cx="8001000" cy="3022600"/>
          </a:xfrm>
          <a:prstGeom prst="rect">
            <a:avLst/>
          </a:prstGeom>
        </p:spPr>
      </p:pic>
      <p:pic>
        <p:nvPicPr>
          <p:cNvPr id="2" name="Picture 1">
            <a:extLst>
              <a:ext uri="{FF2B5EF4-FFF2-40B4-BE49-F238E27FC236}">
                <a16:creationId xmlns:a16="http://schemas.microsoft.com/office/drawing/2014/main" id="{4C53AF66-3C43-D643-A677-C2C1B1D85FCA}"/>
              </a:ext>
            </a:extLst>
          </p:cNvPr>
          <p:cNvPicPr>
            <a:picLocks noChangeAspect="1"/>
          </p:cNvPicPr>
          <p:nvPr/>
        </p:nvPicPr>
        <p:blipFill>
          <a:blip r:embed="rId3"/>
          <a:stretch>
            <a:fillRect/>
          </a:stretch>
        </p:blipFill>
        <p:spPr>
          <a:xfrm>
            <a:off x="4623352" y="1943100"/>
            <a:ext cx="3962400" cy="2997200"/>
          </a:xfrm>
          <a:prstGeom prst="rect">
            <a:avLst/>
          </a:prstGeom>
        </p:spPr>
      </p:pic>
      <p:pic>
        <p:nvPicPr>
          <p:cNvPr id="6" name="Picture 5">
            <a:extLst>
              <a:ext uri="{FF2B5EF4-FFF2-40B4-BE49-F238E27FC236}">
                <a16:creationId xmlns:a16="http://schemas.microsoft.com/office/drawing/2014/main" id="{04D2FB4C-DBE5-844C-9F0D-284A8182B3D1}"/>
              </a:ext>
            </a:extLst>
          </p:cNvPr>
          <p:cNvPicPr>
            <a:picLocks noChangeAspect="1"/>
          </p:cNvPicPr>
          <p:nvPr/>
        </p:nvPicPr>
        <p:blipFill>
          <a:blip r:embed="rId4"/>
          <a:stretch>
            <a:fillRect/>
          </a:stretch>
        </p:blipFill>
        <p:spPr>
          <a:xfrm>
            <a:off x="1295400" y="5347078"/>
            <a:ext cx="2724637" cy="715963"/>
          </a:xfrm>
          <a:prstGeom prst="rect">
            <a:avLst/>
          </a:prstGeom>
        </p:spPr>
      </p:pic>
    </p:spTree>
    <p:extLst>
      <p:ext uri="{BB962C8B-B14F-4D97-AF65-F5344CB8AC3E}">
        <p14:creationId xmlns:p14="http://schemas.microsoft.com/office/powerpoint/2010/main" val="3027638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80"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0181"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4"/>
          <p:cNvSpPr>
            <a:spLocks noGrp="1" noChangeArrowheads="1"/>
          </p:cNvSpPr>
          <p:nvPr>
            <p:ph type="title"/>
          </p:nvPr>
        </p:nvSpPr>
        <p:spPr/>
        <p:txBody>
          <a:bodyPr/>
          <a:lstStyle/>
          <a:p>
            <a:r>
              <a:rPr lang="en-US" altLang="en-US"/>
              <a:t>Frequency Spectra</a:t>
            </a:r>
          </a:p>
        </p:txBody>
      </p:sp>
      <p:pic>
        <p:nvPicPr>
          <p:cNvPr id="5018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292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3"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4"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1205"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2"/>
          <p:cNvSpPr>
            <a:spLocks noGrp="1" noChangeArrowheads="1"/>
          </p:cNvSpPr>
          <p:nvPr>
            <p:ph type="body" idx="1"/>
          </p:nvPr>
        </p:nvSpPr>
        <p:spPr/>
        <p:txBody>
          <a:bodyPr/>
          <a:lstStyle/>
          <a:p>
            <a:pPr>
              <a:buFont typeface="Arial" panose="020B0604020202020204" pitchFamily="34" charset="0"/>
              <a:buNone/>
            </a:pPr>
            <a:endParaRPr lang="ru-RU" altLang="en-US"/>
          </a:p>
        </p:txBody>
      </p:sp>
      <p:sp>
        <p:nvSpPr>
          <p:cNvPr id="51209" name="Rectangle 14"/>
          <p:cNvSpPr>
            <a:spLocks noGrp="1" noChangeArrowheads="1"/>
          </p:cNvSpPr>
          <p:nvPr>
            <p:ph type="title"/>
          </p:nvPr>
        </p:nvSpPr>
        <p:spPr/>
        <p:txBody>
          <a:bodyPr/>
          <a:lstStyle/>
          <a:p>
            <a:r>
              <a:rPr lang="en-US" altLang="en-US"/>
              <a:t>Frequency Spectra</a:t>
            </a:r>
          </a:p>
        </p:txBody>
      </p:sp>
      <p:pic>
        <p:nvPicPr>
          <p:cNvPr id="51210"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005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2227"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8"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4579" name="Equation" r:id="rId4" imgW="1028254" imgH="431613" progId="">
                  <p:embed/>
                </p:oleObj>
              </mc:Choice>
              <mc:Fallback>
                <p:oleObj name="Equation" r:id="rId4" imgW="1028254" imgH="431613" progId="">
                  <p:embed/>
                  <p:pic>
                    <p:nvPicPr>
                      <p:cNvPr id="5222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9" name="Rectangle 10"/>
          <p:cNvSpPr>
            <a:spLocks noGrp="1" noChangeArrowheads="1"/>
          </p:cNvSpPr>
          <p:nvPr>
            <p:ph type="title"/>
          </p:nvPr>
        </p:nvSpPr>
        <p:spPr/>
        <p:txBody>
          <a:bodyPr/>
          <a:lstStyle/>
          <a:p>
            <a:r>
              <a:rPr lang="en-US" altLang="en-US"/>
              <a:t>Frequency Spectra</a:t>
            </a:r>
          </a:p>
        </p:txBody>
      </p:sp>
      <p:sp>
        <p:nvSpPr>
          <p:cNvPr id="52230" name="Rectangle 11"/>
          <p:cNvSpPr>
            <a:spLocks noGrp="1" noChangeArrowheads="1"/>
          </p:cNvSpPr>
          <p:nvPr>
            <p:ph type="body" idx="1"/>
          </p:nvPr>
        </p:nvSpPr>
        <p:spPr/>
        <p:txBody>
          <a:bodyPr/>
          <a:lstStyle/>
          <a:p>
            <a:endParaRPr lang="ru-RU" altLang="en-US" dirty="0"/>
          </a:p>
        </p:txBody>
      </p:sp>
      <p:pic>
        <p:nvPicPr>
          <p:cNvPr id="52231"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018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Fourier analysis in images</a:t>
            </a:r>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05000"/>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10709"/>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63" y="1905000"/>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8981" y="1905000"/>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8981" y="3710709"/>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9563" y="3710709"/>
            <a:ext cx="1699491" cy="16994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5" name="TextBox 11"/>
          <p:cNvSpPr txBox="1">
            <a:spLocks noChangeArrowheads="1"/>
          </p:cNvSpPr>
          <p:nvPr/>
        </p:nvSpPr>
        <p:spPr bwMode="auto">
          <a:xfrm>
            <a:off x="152400" y="2436091"/>
            <a:ext cx="2438592" cy="51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Intensity Image</a:t>
            </a:r>
          </a:p>
        </p:txBody>
      </p:sp>
      <p:sp>
        <p:nvSpPr>
          <p:cNvPr id="55306" name="TextBox 12"/>
          <p:cNvSpPr txBox="1">
            <a:spLocks noChangeArrowheads="1"/>
          </p:cNvSpPr>
          <p:nvPr/>
        </p:nvSpPr>
        <p:spPr bwMode="auto">
          <a:xfrm>
            <a:off x="258618" y="4348018"/>
            <a:ext cx="2259350" cy="51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Fourier Image</a:t>
            </a:r>
          </a:p>
        </p:txBody>
      </p:sp>
      <p:sp>
        <p:nvSpPr>
          <p:cNvPr id="55307"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p:txBody>
      </p:sp>
    </p:spTree>
    <p:extLst>
      <p:ext uri="{BB962C8B-B14F-4D97-AF65-F5344CB8AC3E}">
        <p14:creationId xmlns:p14="http://schemas.microsoft.com/office/powerpoint/2010/main" val="2716867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dirty="0"/>
              <a:t>Fourier transform stores the </a:t>
            </a:r>
            <a:r>
              <a:rPr lang="en-US" altLang="en-US" sz="2400" b="1" dirty="0"/>
              <a:t>magnitude</a:t>
            </a:r>
            <a:r>
              <a:rPr lang="en-US" altLang="en-US" sz="2400" dirty="0"/>
              <a:t> and </a:t>
            </a:r>
            <a:r>
              <a:rPr lang="en-US" altLang="en-US" sz="2400" b="1" dirty="0"/>
              <a:t>phase</a:t>
            </a:r>
            <a:r>
              <a:rPr lang="en-US" altLang="en-US" sz="2400" dirty="0"/>
              <a:t> at each frequency</a:t>
            </a:r>
          </a:p>
          <a:p>
            <a:pPr lvl="1"/>
            <a:r>
              <a:rPr lang="en-US" altLang="en-US" sz="2000" b="1" dirty="0"/>
              <a:t>Magnitude</a:t>
            </a:r>
            <a:r>
              <a:rPr lang="en-US" altLang="en-US" sz="2000" dirty="0"/>
              <a:t> encodes how much signal there is at a particular frequency</a:t>
            </a:r>
          </a:p>
          <a:p>
            <a:pPr lvl="1"/>
            <a:r>
              <a:rPr lang="en-US" altLang="en-US" sz="2000" b="1" dirty="0"/>
              <a:t>Phase</a:t>
            </a:r>
            <a:r>
              <a:rPr lang="en-US" altLang="en-US" sz="2000" dirty="0"/>
              <a:t> encodes spatial information (indirectly)</a:t>
            </a:r>
          </a:p>
          <a:p>
            <a:pPr lvl="1"/>
            <a:r>
              <a:rPr lang="en-US" altLang="en-US" sz="2000" dirty="0"/>
              <a:t>For mathematical convenience, this is often notated in terms of real and complex numbers</a:t>
            </a:r>
          </a:p>
          <a:p>
            <a:endParaRPr lang="en-US" altLang="en-US" sz="2400" dirty="0"/>
          </a:p>
          <a:p>
            <a:endParaRPr lang="en-US" altLang="en-US" sz="2400" dirty="0"/>
          </a:p>
          <a:p>
            <a:endParaRPr lang="en-US" altLang="en-US" sz="2400" dirty="0"/>
          </a:p>
        </p:txBody>
      </p:sp>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25605" name="Equation" r:id="rId3" imgW="1371600" imgH="279400" progId="Equation.3">
                  <p:embed/>
                </p:oleObj>
              </mc:Choice>
              <mc:Fallback>
                <p:oleObj name="Equation" r:id="rId3" imgW="1371600" imgH="279400" progId="Equation.3">
                  <p:embed/>
                  <p:pic>
                    <p:nvPicPr>
                      <p:cNvPr id="1435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25606" name="Equation" r:id="rId5" imgW="927100" imgH="419100" progId="Equation.3">
                  <p:embed/>
                </p:oleObj>
              </mc:Choice>
              <mc:Fallback>
                <p:oleObj name="Equation" r:id="rId5" imgW="927100" imgH="419100" progId="Equation.3">
                  <p:embed/>
                  <p:pic>
                    <p:nvPicPr>
                      <p:cNvPr id="14351"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Amplitude:</a:t>
            </a:r>
          </a:p>
        </p:txBody>
      </p:sp>
      <p:sp>
        <p:nvSpPr>
          <p:cNvPr id="16" name="TextBox 15"/>
          <p:cNvSpPr txBox="1">
            <a:spLocks noChangeArrowheads="1"/>
          </p:cNvSpPr>
          <p:nvPr/>
        </p:nvSpPr>
        <p:spPr bwMode="auto">
          <a:xfrm>
            <a:off x="57150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Phase:</a:t>
            </a:r>
          </a:p>
        </p:txBody>
      </p:sp>
    </p:spTree>
    <p:extLst>
      <p:ext uri="{BB962C8B-B14F-4D97-AF65-F5344CB8AC3E}">
        <p14:creationId xmlns:p14="http://schemas.microsoft.com/office/powerpoint/2010/main" val="436586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3816-DD53-B54C-8F09-8CD622FCDDF1}"/>
              </a:ext>
            </a:extLst>
          </p:cNvPr>
          <p:cNvSpPr>
            <a:spLocks noGrp="1"/>
          </p:cNvSpPr>
          <p:nvPr>
            <p:ph type="title"/>
          </p:nvPr>
        </p:nvSpPr>
        <p:spPr/>
        <p:txBody>
          <a:bodyPr/>
          <a:lstStyle/>
          <a:p>
            <a:r>
              <a:rPr lang="en-US" dirty="0"/>
              <a:t>Fourier Transform Pairs</a:t>
            </a:r>
          </a:p>
        </p:txBody>
      </p:sp>
      <p:pic>
        <p:nvPicPr>
          <p:cNvPr id="4" name="Content Placeholder 3">
            <a:extLst>
              <a:ext uri="{FF2B5EF4-FFF2-40B4-BE49-F238E27FC236}">
                <a16:creationId xmlns:a16="http://schemas.microsoft.com/office/drawing/2014/main" id="{34FE1DD6-B59B-1944-8903-5CB620EA379A}"/>
              </a:ext>
            </a:extLst>
          </p:cNvPr>
          <p:cNvPicPr>
            <a:picLocks noGrp="1" noChangeAspect="1"/>
          </p:cNvPicPr>
          <p:nvPr>
            <p:ph idx="1"/>
          </p:nvPr>
        </p:nvPicPr>
        <p:blipFill>
          <a:blip r:embed="rId2"/>
          <a:stretch>
            <a:fillRect/>
          </a:stretch>
        </p:blipFill>
        <p:spPr>
          <a:xfrm>
            <a:off x="1371600" y="990600"/>
            <a:ext cx="6533048" cy="5870794"/>
          </a:xfrm>
          <a:prstGeom prst="rect">
            <a:avLst/>
          </a:prstGeom>
        </p:spPr>
      </p:pic>
    </p:spTree>
    <p:extLst>
      <p:ext uri="{BB962C8B-B14F-4D97-AF65-F5344CB8AC3E}">
        <p14:creationId xmlns:p14="http://schemas.microsoft.com/office/powerpoint/2010/main" val="3095758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BED7-3B24-CB48-9326-3FE4D580B42C}"/>
              </a:ext>
            </a:extLst>
          </p:cNvPr>
          <p:cNvSpPr>
            <a:spLocks noGrp="1"/>
          </p:cNvSpPr>
          <p:nvPr>
            <p:ph type="title"/>
          </p:nvPr>
        </p:nvSpPr>
        <p:spPr/>
        <p:txBody>
          <a:bodyPr/>
          <a:lstStyle/>
          <a:p>
            <a:r>
              <a:rPr lang="en-US" dirty="0"/>
              <a:t>Fourier Transforms of Filters</a:t>
            </a:r>
          </a:p>
        </p:txBody>
      </p:sp>
      <p:pic>
        <p:nvPicPr>
          <p:cNvPr id="4" name="Content Placeholder 3">
            <a:extLst>
              <a:ext uri="{FF2B5EF4-FFF2-40B4-BE49-F238E27FC236}">
                <a16:creationId xmlns:a16="http://schemas.microsoft.com/office/drawing/2014/main" id="{D80AF74C-8D57-E14A-9222-980E9FBF15B0}"/>
              </a:ext>
            </a:extLst>
          </p:cNvPr>
          <p:cNvPicPr>
            <a:picLocks noGrp="1" noChangeAspect="1"/>
          </p:cNvPicPr>
          <p:nvPr>
            <p:ph idx="1"/>
          </p:nvPr>
        </p:nvPicPr>
        <p:blipFill rotWithShape="1">
          <a:blip r:embed="rId2"/>
          <a:srcRect b="15526"/>
          <a:stretch/>
        </p:blipFill>
        <p:spPr>
          <a:xfrm>
            <a:off x="1181100" y="914400"/>
            <a:ext cx="6781800" cy="5800223"/>
          </a:xfrm>
          <a:prstGeom prst="rect">
            <a:avLst/>
          </a:prstGeom>
        </p:spPr>
      </p:pic>
    </p:spTree>
    <p:extLst>
      <p:ext uri="{BB962C8B-B14F-4D97-AF65-F5344CB8AC3E}">
        <p14:creationId xmlns:p14="http://schemas.microsoft.com/office/powerpoint/2010/main" val="3559617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a:t>Man-made Scene</a:t>
            </a:r>
          </a:p>
        </p:txBody>
      </p:sp>
      <p:pic>
        <p:nvPicPr>
          <p:cNvPr id="63491" name="Picture 7"/>
          <p:cNvPicPr>
            <a:picLocks noChangeAspect="1" noChangeArrowheads="1"/>
          </p:cNvPicPr>
          <p:nvPr/>
        </p:nvPicPr>
        <p:blipFill>
          <a:blip r:embed="rId2">
            <a:extLst>
              <a:ext uri="{28A0092B-C50C-407E-A947-70E740481C1C}">
                <a14:useLocalDpi xmlns:a14="http://schemas.microsoft.com/office/drawing/2010/main" val="0"/>
              </a:ext>
            </a:extLst>
          </a:blip>
          <a:srcRect l="12000" t="6476" r="9428" b="11046"/>
          <a:stretch>
            <a:fillRect/>
          </a:stretch>
        </p:blipFill>
        <p:spPr bwMode="auto">
          <a:xfrm>
            <a:off x="4876800" y="2209800"/>
            <a:ext cx="377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51075"/>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601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457200" y="152400"/>
            <a:ext cx="8229600" cy="914400"/>
          </a:xfrm>
        </p:spPr>
        <p:txBody>
          <a:bodyPr>
            <a:normAutofit fontScale="90000"/>
          </a:bodyPr>
          <a:lstStyle/>
          <a:p>
            <a:pPr>
              <a:defRPr/>
            </a:pPr>
            <a:r>
              <a:rPr lang="en-US" altLang="en-US" dirty="0"/>
              <a:t>Can change spectrum, then reconstruct</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11313"/>
            <a:ext cx="85344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427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Low and High Pass filtering</a:t>
            </a: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20775"/>
            <a:ext cx="7391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98913"/>
            <a:ext cx="7391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33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6AAFA-E27D-DF4A-A045-B514292B9472}"/>
              </a:ext>
            </a:extLst>
          </p:cNvPr>
          <p:cNvSpPr>
            <a:spLocks noGrp="1"/>
          </p:cNvSpPr>
          <p:nvPr>
            <p:ph type="title"/>
          </p:nvPr>
        </p:nvSpPr>
        <p:spPr/>
        <p:txBody>
          <a:bodyPr/>
          <a:lstStyle/>
          <a:p>
            <a:r>
              <a:rPr lang="en-US" dirty="0"/>
              <a:t>Histogram Equalization</a:t>
            </a:r>
          </a:p>
        </p:txBody>
      </p:sp>
      <p:sp>
        <p:nvSpPr>
          <p:cNvPr id="4" name="Content Placeholder 3">
            <a:extLst>
              <a:ext uri="{FF2B5EF4-FFF2-40B4-BE49-F238E27FC236}">
                <a16:creationId xmlns:a16="http://schemas.microsoft.com/office/drawing/2014/main" id="{297F553F-BF95-A648-B379-D0C129F956FF}"/>
              </a:ext>
            </a:extLst>
          </p:cNvPr>
          <p:cNvSpPr>
            <a:spLocks noGrp="1"/>
          </p:cNvSpPr>
          <p:nvPr>
            <p:ph idx="1"/>
          </p:nvPr>
        </p:nvSpPr>
        <p:spPr>
          <a:xfrm>
            <a:off x="457200" y="5410199"/>
            <a:ext cx="8229600" cy="1143001"/>
          </a:xfrm>
        </p:spPr>
        <p:txBody>
          <a:bodyPr>
            <a:normAutofit lnSpcReduction="10000"/>
          </a:bodyPr>
          <a:lstStyle/>
          <a:p>
            <a:r>
              <a:rPr lang="en-US" dirty="0"/>
              <a:t>Non-linear transform to make histogram flat</a:t>
            </a:r>
          </a:p>
          <a:p>
            <a:r>
              <a:rPr lang="en-US" dirty="0"/>
              <a:t>Still a per-pixel operation </a:t>
            </a:r>
            <a:r>
              <a:rPr lang="en-US" dirty="0">
                <a:solidFill>
                  <a:srgbClr val="FF0000"/>
                </a:solidFill>
              </a:rPr>
              <a:t>g(x) = h(f(x))</a:t>
            </a:r>
          </a:p>
        </p:txBody>
      </p:sp>
      <p:pic>
        <p:nvPicPr>
          <p:cNvPr id="7" name="Picture 6">
            <a:extLst>
              <a:ext uri="{FF2B5EF4-FFF2-40B4-BE49-F238E27FC236}">
                <a16:creationId xmlns:a16="http://schemas.microsoft.com/office/drawing/2014/main" id="{7781671F-5852-ED41-9FDE-661D1FF6C266}"/>
              </a:ext>
            </a:extLst>
          </p:cNvPr>
          <p:cNvPicPr>
            <a:picLocks noChangeAspect="1"/>
          </p:cNvPicPr>
          <p:nvPr/>
        </p:nvPicPr>
        <p:blipFill>
          <a:blip r:embed="rId2"/>
          <a:stretch>
            <a:fillRect/>
          </a:stretch>
        </p:blipFill>
        <p:spPr>
          <a:xfrm>
            <a:off x="571500" y="1917700"/>
            <a:ext cx="8001000" cy="3022600"/>
          </a:xfrm>
          <a:prstGeom prst="rect">
            <a:avLst/>
          </a:prstGeom>
        </p:spPr>
      </p:pic>
      <p:pic>
        <p:nvPicPr>
          <p:cNvPr id="2" name="Picture 1">
            <a:extLst>
              <a:ext uri="{FF2B5EF4-FFF2-40B4-BE49-F238E27FC236}">
                <a16:creationId xmlns:a16="http://schemas.microsoft.com/office/drawing/2014/main" id="{4C53AF66-3C43-D643-A677-C2C1B1D85FCA}"/>
              </a:ext>
            </a:extLst>
          </p:cNvPr>
          <p:cNvPicPr>
            <a:picLocks noChangeAspect="1"/>
          </p:cNvPicPr>
          <p:nvPr/>
        </p:nvPicPr>
        <p:blipFill>
          <a:blip r:embed="rId3"/>
          <a:stretch>
            <a:fillRect/>
          </a:stretch>
        </p:blipFill>
        <p:spPr>
          <a:xfrm>
            <a:off x="4623352" y="1943100"/>
            <a:ext cx="3962400" cy="2997200"/>
          </a:xfrm>
          <a:prstGeom prst="rect">
            <a:avLst/>
          </a:prstGeom>
        </p:spPr>
      </p:pic>
      <p:pic>
        <p:nvPicPr>
          <p:cNvPr id="5" name="Picture 4">
            <a:extLst>
              <a:ext uri="{FF2B5EF4-FFF2-40B4-BE49-F238E27FC236}">
                <a16:creationId xmlns:a16="http://schemas.microsoft.com/office/drawing/2014/main" id="{5FF0F248-E7DE-C34C-BFCE-7E4319522761}"/>
              </a:ext>
            </a:extLst>
          </p:cNvPr>
          <p:cNvPicPr>
            <a:picLocks noChangeAspect="1"/>
          </p:cNvPicPr>
          <p:nvPr/>
        </p:nvPicPr>
        <p:blipFill>
          <a:blip r:embed="rId4"/>
          <a:stretch>
            <a:fillRect/>
          </a:stretch>
        </p:blipFill>
        <p:spPr>
          <a:xfrm>
            <a:off x="4642402" y="1943100"/>
            <a:ext cx="3924300" cy="2971800"/>
          </a:xfrm>
          <a:prstGeom prst="rect">
            <a:avLst/>
          </a:prstGeom>
        </p:spPr>
      </p:pic>
    </p:spTree>
    <p:extLst>
      <p:ext uri="{BB962C8B-B14F-4D97-AF65-F5344CB8AC3E}">
        <p14:creationId xmlns:p14="http://schemas.microsoft.com/office/powerpoint/2010/main" val="2209937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a:lnSpc>
                <a:spcPct val="90000"/>
              </a:lnSpc>
            </a:pPr>
            <a:r>
              <a:rPr lang="en-US" altLang="en-US"/>
              <a:t>The Fourier transform of the convolution of two functions is the product of their Fourier transforms</a:t>
            </a:r>
          </a:p>
          <a:p>
            <a:pPr>
              <a:lnSpc>
                <a:spcPct val="90000"/>
              </a:lnSpc>
            </a:pPr>
            <a:endParaRPr lang="en-US" altLang="en-US"/>
          </a:p>
          <a:p>
            <a:pPr>
              <a:lnSpc>
                <a:spcPct val="90000"/>
              </a:lnSpc>
            </a:pPr>
            <a:endParaRPr lang="en-US" altLang="en-US"/>
          </a:p>
          <a:p>
            <a:pPr>
              <a:lnSpc>
                <a:spcPct val="90000"/>
              </a:lnSpc>
            </a:pPr>
            <a:endParaRPr lang="en-US" altLang="en-US"/>
          </a:p>
          <a:p>
            <a:pPr>
              <a:lnSpc>
                <a:spcPct val="90000"/>
              </a:lnSpc>
            </a:pPr>
            <a:r>
              <a:rPr lang="en-US" altLang="en-US" b="1"/>
              <a:t>Convolution</a:t>
            </a:r>
            <a:r>
              <a:rPr lang="en-US" altLang="en-US"/>
              <a:t> in spatial domain is equivalent to </a:t>
            </a:r>
            <a:r>
              <a:rPr lang="en-US" altLang="en-US" b="1"/>
              <a:t>multiplication</a:t>
            </a:r>
            <a:r>
              <a:rPr lang="en-US" altLang="en-US"/>
              <a:t> in frequency domain!</a:t>
            </a:r>
          </a:p>
          <a:p>
            <a:pPr>
              <a:lnSpc>
                <a:spcPct val="90000"/>
              </a:lnSpc>
            </a:pPr>
            <a:endParaRPr lang="en-US" altLang="en-US"/>
          </a:p>
        </p:txBody>
      </p:sp>
      <p:graphicFrame>
        <p:nvGraphicFramePr>
          <p:cNvPr id="67588" name="Object 4"/>
          <p:cNvGraphicFramePr>
            <a:graphicFrameLocks noChangeAspect="1"/>
          </p:cNvGraphicFramePr>
          <p:nvPr/>
        </p:nvGraphicFramePr>
        <p:xfrm>
          <a:off x="2397125" y="2051050"/>
          <a:ext cx="4003675" cy="615950"/>
        </p:xfrm>
        <a:graphic>
          <a:graphicData uri="http://schemas.openxmlformats.org/presentationml/2006/ole">
            <mc:AlternateContent xmlns:mc="http://schemas.openxmlformats.org/markup-compatibility/2006">
              <mc:Choice xmlns:v="urn:schemas-microsoft-com:vml" Requires="v">
                <p:oleObj spid="_x0000_s26629" name="Equation" r:id="rId3" imgW="1231366" imgH="203112" progId="Equation.3">
                  <p:embed/>
                </p:oleObj>
              </mc:Choice>
              <mc:Fallback>
                <p:oleObj name="Equation" r:id="rId3" imgW="1231366" imgH="203112" progId="Equation.3">
                  <p:embed/>
                  <p:pic>
                    <p:nvPicPr>
                      <p:cNvPr id="675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2051050"/>
                        <a:ext cx="400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nvGraphicFramePr>
        <p:xfrm>
          <a:off x="2997200" y="4267200"/>
          <a:ext cx="4470400" cy="720725"/>
        </p:xfrm>
        <a:graphic>
          <a:graphicData uri="http://schemas.openxmlformats.org/presentationml/2006/ole">
            <mc:AlternateContent xmlns:mc="http://schemas.openxmlformats.org/markup-compatibility/2006">
              <mc:Choice xmlns:v="urn:schemas-microsoft-com:vml" Requires="v">
                <p:oleObj spid="_x0000_s26630" name="Equation" r:id="rId5" imgW="1320800" imgH="228600" progId="Equation.3">
                  <p:embed/>
                </p:oleObj>
              </mc:Choice>
              <mc:Fallback>
                <p:oleObj name="Equation" r:id="rId5" imgW="1320800" imgH="228600" progId="Equation.3">
                  <p:embed/>
                  <p:pic>
                    <p:nvPicPr>
                      <p:cNvPr id="2"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200" y="4267200"/>
                        <a:ext cx="447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6273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Filtering in spatial domain</a:t>
            </a:r>
          </a:p>
        </p:txBody>
      </p:sp>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5"/>
          <p:cNvGrpSpPr>
            <a:grpSpLocks noChangeAspect="1"/>
          </p:cNvGrpSpPr>
          <p:nvPr/>
        </p:nvGrpSpPr>
        <p:grpSpPr bwMode="auto">
          <a:xfrm>
            <a:off x="6858000" y="0"/>
            <a:ext cx="1390650" cy="1371600"/>
            <a:chOff x="144" y="144"/>
            <a:chExt cx="1152" cy="1136"/>
          </a:xfrm>
        </p:grpSpPr>
        <p:sp>
          <p:nvSpPr>
            <p:cNvPr id="696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rgbClr val="4F81BD">
                    <a:lumMod val="75000"/>
                  </a:srgbClr>
                </a:solidFill>
                <a:cs typeface="Arial" panose="020B0604020202020204" pitchFamily="34" charset="0"/>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Tree>
    <p:extLst>
      <p:ext uri="{BB962C8B-B14F-4D97-AF65-F5344CB8AC3E}">
        <p14:creationId xmlns:p14="http://schemas.microsoft.com/office/powerpoint/2010/main" val="1413180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Filtering in frequency domain</a:t>
            </a:r>
          </a:p>
        </p:txBody>
      </p:sp>
      <p:pic>
        <p:nvPicPr>
          <p:cNvPr id="70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0669"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0"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1"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
        <p:nvSpPr>
          <p:cNvPr id="17" name="TextBox 16"/>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656492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a:solidFill>
                  <a:schemeClr val="tx2">
                    <a:lumMod val="75000"/>
                  </a:schemeClr>
                </a:solidFill>
              </a:rPr>
              <a:t>Why does the Gaussian give a nice smooth image, but the square filter give edgy artifacts?</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74760"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
        <p:nvSpPr>
          <p:cNvPr id="74761"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Filtering</a:t>
            </a:r>
          </a:p>
        </p:txBody>
      </p:sp>
    </p:spTree>
    <p:extLst>
      <p:ext uri="{BB962C8B-B14F-4D97-AF65-F5344CB8AC3E}">
        <p14:creationId xmlns:p14="http://schemas.microsoft.com/office/powerpoint/2010/main" val="2846931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1371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7"/>
          <p:cNvSpPr txBox="1">
            <a:spLocks noChangeArrowheads="1"/>
          </p:cNvSpPr>
          <p:nvPr/>
        </p:nvSpPr>
        <p:spPr bwMode="auto">
          <a:xfrm>
            <a:off x="3657600" y="762000"/>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Gaussian</a:t>
            </a:r>
          </a:p>
        </p:txBody>
      </p:sp>
    </p:spTree>
    <p:extLst>
      <p:ext uri="{BB962C8B-B14F-4D97-AF65-F5344CB8AC3E}">
        <p14:creationId xmlns:p14="http://schemas.microsoft.com/office/powerpoint/2010/main" val="750805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1350962"/>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7"/>
          <p:cNvSpPr txBox="1">
            <a:spLocks noChangeArrowheads="1"/>
          </p:cNvSpPr>
          <p:nvPr/>
        </p:nvSpPr>
        <p:spPr bwMode="auto">
          <a:xfrm>
            <a:off x="3657600" y="741362"/>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prstClr val="black"/>
                </a:solidFill>
                <a:latin typeface="Arial" panose="020B0604020202020204" pitchFamily="34" charset="0"/>
                <a:cs typeface="Arial" panose="020B0604020202020204" pitchFamily="34" charset="0"/>
              </a:rPr>
              <a:t>Box Filter</a:t>
            </a:r>
          </a:p>
        </p:txBody>
      </p:sp>
    </p:spTree>
    <p:extLst>
      <p:ext uri="{BB962C8B-B14F-4D97-AF65-F5344CB8AC3E}">
        <p14:creationId xmlns:p14="http://schemas.microsoft.com/office/powerpoint/2010/main" val="105340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 name="Table"/>
          <p:cNvGraphicFramePr/>
          <p:nvPr/>
        </p:nvGraphicFramePr>
        <p:xfrm>
          <a:off x="3833030" y="4014305"/>
          <a:ext cx="1731925" cy="1731925"/>
        </p:xfrm>
        <a:graphic>
          <a:graphicData uri="http://schemas.openxmlformats.org/drawingml/2006/table">
            <a:tbl>
              <a:tblPr firstRow="1"/>
              <a:tblGrid>
                <a:gridCol w="346385">
                  <a:extLst>
                    <a:ext uri="{9D8B030D-6E8A-4147-A177-3AD203B41FA5}">
                      <a16:colId xmlns:a16="http://schemas.microsoft.com/office/drawing/2014/main" val="20000"/>
                    </a:ext>
                  </a:extLst>
                </a:gridCol>
                <a:gridCol w="346385">
                  <a:extLst>
                    <a:ext uri="{9D8B030D-6E8A-4147-A177-3AD203B41FA5}">
                      <a16:colId xmlns:a16="http://schemas.microsoft.com/office/drawing/2014/main" val="20001"/>
                    </a:ext>
                  </a:extLst>
                </a:gridCol>
                <a:gridCol w="346385">
                  <a:extLst>
                    <a:ext uri="{9D8B030D-6E8A-4147-A177-3AD203B41FA5}">
                      <a16:colId xmlns:a16="http://schemas.microsoft.com/office/drawing/2014/main" val="20002"/>
                    </a:ext>
                  </a:extLst>
                </a:gridCol>
                <a:gridCol w="346385">
                  <a:extLst>
                    <a:ext uri="{9D8B030D-6E8A-4147-A177-3AD203B41FA5}">
                      <a16:colId xmlns:a16="http://schemas.microsoft.com/office/drawing/2014/main" val="20003"/>
                    </a:ext>
                  </a:extLst>
                </a:gridCol>
                <a:gridCol w="346385">
                  <a:extLst>
                    <a:ext uri="{9D8B030D-6E8A-4147-A177-3AD203B41FA5}">
                      <a16:colId xmlns:a16="http://schemas.microsoft.com/office/drawing/2014/main" val="20004"/>
                    </a:ext>
                  </a:extLst>
                </a:gridCol>
              </a:tblGrid>
              <a:tr h="346385">
                <a:tc>
                  <a:txBody>
                    <a:bodyPr/>
                    <a:lstStyle/>
                    <a:p>
                      <a:pPr algn="ctr" defTabSz="457200">
                        <a:tabLst>
                          <a:tab pos="1803400" algn="l"/>
                        </a:tabLst>
                        <a:defRPr sz="1800">
                          <a:effectLst/>
                          <a:uFillTx/>
                        </a:defRPr>
                      </a:pPr>
                      <a:r>
                        <a:rPr sz="1100">
                          <a:sym typeface="Avenir Book"/>
                        </a:rPr>
                        <a:t>120</a:t>
                      </a:r>
                    </a:p>
                  </a:txBody>
                  <a:tcPr marL="0" marR="0" marT="0" marB="0" anchor="ctr" horzOverflow="overflow"/>
                </a:tc>
                <a:tc>
                  <a:txBody>
                    <a:bodyPr/>
                    <a:lstStyle/>
                    <a:p>
                      <a:pPr algn="ctr" defTabSz="457200">
                        <a:tabLst>
                          <a:tab pos="1803400" algn="l"/>
                        </a:tabLst>
                        <a:defRPr sz="1800">
                          <a:effectLst/>
                          <a:uFillTx/>
                        </a:defRPr>
                      </a:pPr>
                      <a:r>
                        <a:rPr sz="1100">
                          <a:sym typeface="Avenir Book"/>
                        </a:rPr>
                        <a:t>122</a:t>
                      </a:r>
                    </a:p>
                  </a:txBody>
                  <a:tcPr marL="0" marR="0" marT="0" marB="0" anchor="ctr" horzOverflow="overflow"/>
                </a:tc>
                <a:tc>
                  <a:txBody>
                    <a:bodyPr/>
                    <a:lstStyle/>
                    <a:p>
                      <a:pPr algn="ctr" defTabSz="457200">
                        <a:tabLst>
                          <a:tab pos="1803400" algn="l"/>
                        </a:tabLst>
                        <a:defRPr sz="1800">
                          <a:effectLst/>
                          <a:uFillTx/>
                        </a:defRPr>
                      </a:pPr>
                      <a:r>
                        <a:rPr sz="1100">
                          <a:sym typeface="Avenir Book"/>
                        </a:rPr>
                        <a:t>140</a:t>
                      </a:r>
                    </a:p>
                  </a:txBody>
                  <a:tcPr marL="0" marR="0" marT="0" marB="0" anchor="ctr" horzOverflow="overflow"/>
                </a:tc>
                <a:tc>
                  <a:txBody>
                    <a:bodyPr/>
                    <a:lstStyle/>
                    <a:p>
                      <a:pPr algn="ctr" defTabSz="457200">
                        <a:tabLst>
                          <a:tab pos="1803400" algn="l"/>
                        </a:tabLst>
                        <a:defRPr sz="1800">
                          <a:effectLst/>
                          <a:uFillTx/>
                        </a:defRPr>
                      </a:pPr>
                      <a:r>
                        <a:rPr sz="1100">
                          <a:sym typeface="Avenir Book"/>
                        </a:rPr>
                        <a:t>142</a:t>
                      </a:r>
                    </a:p>
                  </a:txBody>
                  <a:tcPr marL="0" marR="0" marT="0" marB="0" anchor="ctr" horzOverflow="overflow"/>
                </a:tc>
                <a:tc>
                  <a:txBody>
                    <a:bodyPr/>
                    <a:lstStyle/>
                    <a:p>
                      <a:pPr algn="ctr" defTabSz="457200">
                        <a:tabLst>
                          <a:tab pos="1803400" algn="l"/>
                        </a:tabLst>
                        <a:defRPr sz="1800">
                          <a:effectLst/>
                          <a:uFillTx/>
                        </a:defRPr>
                      </a:pPr>
                      <a:r>
                        <a:rPr sz="1100">
                          <a:sym typeface="Avenir Book"/>
                        </a:rPr>
                        <a:t>143</a:t>
                      </a:r>
                    </a:p>
                  </a:txBody>
                  <a:tcPr marL="0" marR="0" marT="0" marB="0" anchor="ctr" horzOverflow="overflow"/>
                </a:tc>
                <a:extLst>
                  <a:ext uri="{0D108BD9-81ED-4DB2-BD59-A6C34878D82A}">
                    <a16:rowId xmlns:a16="http://schemas.microsoft.com/office/drawing/2014/main" val="10000"/>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80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10</a:t>
                      </a:r>
                    </a:p>
                  </a:txBody>
                  <a:tcPr marL="0" marR="0" marT="0" marB="0" anchor="ctr" horzOverflow="overflow"/>
                </a:tc>
                <a:extLst>
                  <a:ext uri="{0D108BD9-81ED-4DB2-BD59-A6C34878D82A}">
                    <a16:rowId xmlns:a16="http://schemas.microsoft.com/office/drawing/2014/main" val="10001"/>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122</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81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151</a:t>
                      </a:r>
                    </a:p>
                  </a:txBody>
                  <a:tcPr marL="0" marR="0" marT="0" marB="0" anchor="ctr" horzOverflow="overflow"/>
                </a:tc>
                <a:extLst>
                  <a:ext uri="{0D108BD9-81ED-4DB2-BD59-A6C34878D82A}">
                    <a16:rowId xmlns:a16="http://schemas.microsoft.com/office/drawing/2014/main" val="10002"/>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80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152</a:t>
                      </a:r>
                    </a:p>
                  </a:txBody>
                  <a:tcPr marL="0" marR="0" marT="0" marB="0" anchor="ctr" horzOverflow="overflow"/>
                </a:tc>
                <a:extLst>
                  <a:ext uri="{0D108BD9-81ED-4DB2-BD59-A6C34878D82A}">
                    <a16:rowId xmlns:a16="http://schemas.microsoft.com/office/drawing/2014/main" val="10003"/>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70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153</a:t>
                      </a:r>
                    </a:p>
                  </a:txBody>
                  <a:tcPr marL="0" marR="0" marT="0" marB="0" anchor="ctr" horzOverflow="overflow"/>
                </a:tc>
                <a:extLst>
                  <a:ext uri="{0D108BD9-81ED-4DB2-BD59-A6C34878D82A}">
                    <a16:rowId xmlns:a16="http://schemas.microsoft.com/office/drawing/2014/main" val="10004"/>
                  </a:ext>
                </a:extLst>
              </a:tr>
            </a:tbl>
          </a:graphicData>
        </a:graphic>
      </p:graphicFrame>
      <p:graphicFrame>
        <p:nvGraphicFramePr>
          <p:cNvPr id="121" name="Table"/>
          <p:cNvGraphicFramePr/>
          <p:nvPr/>
        </p:nvGraphicFramePr>
        <p:xfrm>
          <a:off x="933043" y="4014305"/>
          <a:ext cx="1731925" cy="1731925"/>
        </p:xfrm>
        <a:graphic>
          <a:graphicData uri="http://schemas.openxmlformats.org/drawingml/2006/table">
            <a:tbl>
              <a:tblPr firstRow="1"/>
              <a:tblGrid>
                <a:gridCol w="346385">
                  <a:extLst>
                    <a:ext uri="{9D8B030D-6E8A-4147-A177-3AD203B41FA5}">
                      <a16:colId xmlns:a16="http://schemas.microsoft.com/office/drawing/2014/main" val="20000"/>
                    </a:ext>
                  </a:extLst>
                </a:gridCol>
                <a:gridCol w="346385">
                  <a:extLst>
                    <a:ext uri="{9D8B030D-6E8A-4147-A177-3AD203B41FA5}">
                      <a16:colId xmlns:a16="http://schemas.microsoft.com/office/drawing/2014/main" val="20001"/>
                    </a:ext>
                  </a:extLst>
                </a:gridCol>
                <a:gridCol w="346385">
                  <a:extLst>
                    <a:ext uri="{9D8B030D-6E8A-4147-A177-3AD203B41FA5}">
                      <a16:colId xmlns:a16="http://schemas.microsoft.com/office/drawing/2014/main" val="20002"/>
                    </a:ext>
                  </a:extLst>
                </a:gridCol>
                <a:gridCol w="346385">
                  <a:extLst>
                    <a:ext uri="{9D8B030D-6E8A-4147-A177-3AD203B41FA5}">
                      <a16:colId xmlns:a16="http://schemas.microsoft.com/office/drawing/2014/main" val="20003"/>
                    </a:ext>
                  </a:extLst>
                </a:gridCol>
                <a:gridCol w="346385">
                  <a:extLst>
                    <a:ext uri="{9D8B030D-6E8A-4147-A177-3AD203B41FA5}">
                      <a16:colId xmlns:a16="http://schemas.microsoft.com/office/drawing/2014/main" val="20004"/>
                    </a:ext>
                  </a:extLst>
                </a:gridCol>
              </a:tblGrid>
              <a:tr h="346385">
                <a:tc>
                  <a:txBody>
                    <a:bodyPr/>
                    <a:lstStyle/>
                    <a:p>
                      <a:pPr algn="ctr" defTabSz="457200">
                        <a:tabLst>
                          <a:tab pos="1803400" algn="l"/>
                        </a:tabLst>
                        <a:defRPr sz="1800">
                          <a:effectLst/>
                          <a:uFillTx/>
                        </a:defRPr>
                      </a:pPr>
                      <a:r>
                        <a:rPr sz="1100">
                          <a:sym typeface="Avenir Book"/>
                        </a:rPr>
                        <a:t>120</a:t>
                      </a:r>
                    </a:p>
                  </a:txBody>
                  <a:tcPr marL="0" marR="0" marT="0" marB="0" anchor="ctr" horzOverflow="overflow"/>
                </a:tc>
                <a:tc>
                  <a:txBody>
                    <a:bodyPr/>
                    <a:lstStyle/>
                    <a:p>
                      <a:pPr algn="ctr" defTabSz="457200">
                        <a:tabLst>
                          <a:tab pos="1803400" algn="l"/>
                        </a:tabLst>
                        <a:defRPr sz="1800">
                          <a:effectLst/>
                          <a:uFillTx/>
                        </a:defRPr>
                      </a:pPr>
                      <a:r>
                        <a:rPr sz="1100">
                          <a:sym typeface="Avenir Book"/>
                        </a:rPr>
                        <a:t>122</a:t>
                      </a:r>
                    </a:p>
                  </a:txBody>
                  <a:tcPr marL="0" marR="0" marT="0" marB="0" anchor="ctr" horzOverflow="overflow"/>
                </a:tc>
                <a:tc>
                  <a:txBody>
                    <a:bodyPr/>
                    <a:lstStyle/>
                    <a:p>
                      <a:pPr algn="ctr" defTabSz="457200">
                        <a:tabLst>
                          <a:tab pos="1803400" algn="l"/>
                        </a:tabLst>
                        <a:defRPr sz="1800">
                          <a:effectLst/>
                          <a:uFillTx/>
                        </a:defRPr>
                      </a:pPr>
                      <a:r>
                        <a:rPr sz="1100">
                          <a:sym typeface="Avenir Book"/>
                        </a:rPr>
                        <a:t>140</a:t>
                      </a:r>
                    </a:p>
                  </a:txBody>
                  <a:tcPr marL="0" marR="0" marT="0" marB="0" anchor="ctr" horzOverflow="overflow"/>
                </a:tc>
                <a:tc>
                  <a:txBody>
                    <a:bodyPr/>
                    <a:lstStyle/>
                    <a:p>
                      <a:pPr algn="ctr" defTabSz="457200">
                        <a:tabLst>
                          <a:tab pos="1803400" algn="l"/>
                        </a:tabLst>
                        <a:defRPr sz="1800">
                          <a:effectLst/>
                          <a:uFillTx/>
                        </a:defRPr>
                      </a:pPr>
                      <a:r>
                        <a:rPr sz="1100">
                          <a:sym typeface="Avenir Book"/>
                        </a:rPr>
                        <a:t>142</a:t>
                      </a:r>
                    </a:p>
                  </a:txBody>
                  <a:tcPr marL="0" marR="0" marT="0" marB="0" anchor="ctr" horzOverflow="overflow"/>
                </a:tc>
                <a:tc>
                  <a:txBody>
                    <a:bodyPr/>
                    <a:lstStyle/>
                    <a:p>
                      <a:pPr algn="ctr" defTabSz="457200">
                        <a:tabLst>
                          <a:tab pos="1803400" algn="l"/>
                        </a:tabLst>
                        <a:defRPr sz="1800">
                          <a:effectLst/>
                          <a:uFillTx/>
                        </a:defRPr>
                      </a:pPr>
                      <a:r>
                        <a:rPr sz="1100">
                          <a:sym typeface="Avenir Book"/>
                        </a:rPr>
                        <a:t>143</a:t>
                      </a:r>
                    </a:p>
                  </a:txBody>
                  <a:tcPr marL="0" marR="0" marT="0" marB="0" anchor="ctr" horzOverflow="overflow"/>
                </a:tc>
                <a:extLst>
                  <a:ext uri="{0D108BD9-81ED-4DB2-BD59-A6C34878D82A}">
                    <a16:rowId xmlns:a16="http://schemas.microsoft.com/office/drawing/2014/main" val="10000"/>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147</a:t>
                      </a:r>
                    </a:p>
                  </a:txBody>
                  <a:tcPr marL="0" marR="0" marT="0" marB="0" anchor="ctr" horzOverflow="overflow"/>
                </a:tc>
                <a:extLst>
                  <a:ext uri="{0D108BD9-81ED-4DB2-BD59-A6C34878D82A}">
                    <a16:rowId xmlns:a16="http://schemas.microsoft.com/office/drawing/2014/main" val="10001"/>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122</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11</a:t>
                      </a:r>
                    </a:p>
                  </a:txBody>
                  <a:tcPr marL="0" marR="0" marT="0" marB="0" anchor="ctr" horzOverflow="overflow"/>
                </a:tc>
                <a:extLst>
                  <a:ext uri="{0D108BD9-81ED-4DB2-BD59-A6C34878D82A}">
                    <a16:rowId xmlns:a16="http://schemas.microsoft.com/office/drawing/2014/main" val="10002"/>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10</a:t>
                      </a:r>
                    </a:p>
                  </a:txBody>
                  <a:tcPr marL="0" marR="0" marT="0" marB="0" anchor="ctr" horzOverflow="overflow"/>
                </a:tc>
                <a:extLst>
                  <a:ext uri="{0D108BD9-81ED-4DB2-BD59-A6C34878D82A}">
                    <a16:rowId xmlns:a16="http://schemas.microsoft.com/office/drawing/2014/main" val="10003"/>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147</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13</a:t>
                      </a:r>
                    </a:p>
                  </a:txBody>
                  <a:tcPr marL="0" marR="0" marT="0" marB="0" anchor="ctr" horzOverflow="overflow"/>
                </a:tc>
                <a:extLst>
                  <a:ext uri="{0D108BD9-81ED-4DB2-BD59-A6C34878D82A}">
                    <a16:rowId xmlns:a16="http://schemas.microsoft.com/office/drawing/2014/main" val="10004"/>
                  </a:ext>
                </a:extLst>
              </a:tr>
            </a:tbl>
          </a:graphicData>
        </a:graphic>
      </p:graphicFrame>
      <p:sp>
        <p:nvSpPr>
          <p:cNvPr id="122" name="Point-Process: Pixel/Point Arithmetic"/>
          <p:cNvSpPr txBox="1">
            <a:spLocks noGrp="1"/>
          </p:cNvSpPr>
          <p:nvPr>
            <p:ph type="title"/>
          </p:nvPr>
        </p:nvSpPr>
        <p:spPr>
          <a:prstGeom prst="rect">
            <a:avLst/>
          </a:prstGeom>
        </p:spPr>
        <p:txBody>
          <a:bodyPr/>
          <a:lstStyle>
            <a:lvl1pPr defTabSz="1460753">
              <a:defRPr sz="6804"/>
            </a:lvl1pPr>
          </a:lstStyle>
          <a:p>
            <a:r>
              <a:rPr sz="3600" dirty="0"/>
              <a:t>Point-Process: Pixel/Point Arithmetic</a:t>
            </a:r>
          </a:p>
        </p:txBody>
      </p:sp>
      <p:graphicFrame>
        <p:nvGraphicFramePr>
          <p:cNvPr id="123" name="Table"/>
          <p:cNvGraphicFramePr/>
          <p:nvPr/>
        </p:nvGraphicFramePr>
        <p:xfrm>
          <a:off x="929559" y="2137153"/>
          <a:ext cx="1731925" cy="1731925"/>
        </p:xfrm>
        <a:graphic>
          <a:graphicData uri="http://schemas.openxmlformats.org/drawingml/2006/table">
            <a:tbl>
              <a:tblPr firstRow="1"/>
              <a:tblGrid>
                <a:gridCol w="346385">
                  <a:extLst>
                    <a:ext uri="{9D8B030D-6E8A-4147-A177-3AD203B41FA5}">
                      <a16:colId xmlns:a16="http://schemas.microsoft.com/office/drawing/2014/main" val="20000"/>
                    </a:ext>
                  </a:extLst>
                </a:gridCol>
                <a:gridCol w="346385">
                  <a:extLst>
                    <a:ext uri="{9D8B030D-6E8A-4147-A177-3AD203B41FA5}">
                      <a16:colId xmlns:a16="http://schemas.microsoft.com/office/drawing/2014/main" val="20001"/>
                    </a:ext>
                  </a:extLst>
                </a:gridCol>
                <a:gridCol w="346385">
                  <a:extLst>
                    <a:ext uri="{9D8B030D-6E8A-4147-A177-3AD203B41FA5}">
                      <a16:colId xmlns:a16="http://schemas.microsoft.com/office/drawing/2014/main" val="20002"/>
                    </a:ext>
                  </a:extLst>
                </a:gridCol>
                <a:gridCol w="346385">
                  <a:extLst>
                    <a:ext uri="{9D8B030D-6E8A-4147-A177-3AD203B41FA5}">
                      <a16:colId xmlns:a16="http://schemas.microsoft.com/office/drawing/2014/main" val="20003"/>
                    </a:ext>
                  </a:extLst>
                </a:gridCol>
                <a:gridCol w="346385">
                  <a:extLst>
                    <a:ext uri="{9D8B030D-6E8A-4147-A177-3AD203B41FA5}">
                      <a16:colId xmlns:a16="http://schemas.microsoft.com/office/drawing/2014/main" val="20004"/>
                    </a:ext>
                  </a:extLst>
                </a:gridCol>
              </a:tblGrid>
              <a:tr h="346385">
                <a:tc>
                  <a:txBody>
                    <a:bodyPr/>
                    <a:lstStyle/>
                    <a:p>
                      <a:pPr algn="ctr" defTabSz="457200">
                        <a:tabLst>
                          <a:tab pos="1803400" algn="l"/>
                        </a:tabLst>
                        <a:defRPr sz="1800">
                          <a:effectLst/>
                          <a:uFillTx/>
                        </a:defRPr>
                      </a:pPr>
                      <a:r>
                        <a:rPr sz="1100">
                          <a:sym typeface="Avenir Book"/>
                        </a:rPr>
                        <a:t>120</a:t>
                      </a:r>
                    </a:p>
                  </a:txBody>
                  <a:tcPr marL="0" marR="0" marT="0" marB="0" anchor="ctr" horzOverflow="overflow"/>
                </a:tc>
                <a:tc>
                  <a:txBody>
                    <a:bodyPr/>
                    <a:lstStyle/>
                    <a:p>
                      <a:pPr algn="ctr" defTabSz="457200">
                        <a:tabLst>
                          <a:tab pos="1803400" algn="l"/>
                        </a:tabLst>
                        <a:defRPr sz="1800">
                          <a:effectLst/>
                          <a:uFillTx/>
                        </a:defRPr>
                      </a:pPr>
                      <a:r>
                        <a:rPr sz="1100">
                          <a:sym typeface="Avenir Book"/>
                        </a:rPr>
                        <a:t>122</a:t>
                      </a:r>
                    </a:p>
                  </a:txBody>
                  <a:tcPr marL="0" marR="0" marT="0" marB="0" anchor="ctr" horzOverflow="overflow"/>
                </a:tc>
                <a:tc>
                  <a:txBody>
                    <a:bodyPr/>
                    <a:lstStyle/>
                    <a:p>
                      <a:pPr algn="ctr" defTabSz="457200">
                        <a:tabLst>
                          <a:tab pos="1803400" algn="l"/>
                        </a:tabLst>
                        <a:defRPr sz="1800">
                          <a:effectLst/>
                          <a:uFillTx/>
                        </a:defRPr>
                      </a:pPr>
                      <a:r>
                        <a:rPr sz="1100">
                          <a:sym typeface="Avenir Book"/>
                        </a:rPr>
                        <a:t>140</a:t>
                      </a:r>
                    </a:p>
                  </a:txBody>
                  <a:tcPr marL="0" marR="0" marT="0" marB="0" anchor="ctr" horzOverflow="overflow"/>
                </a:tc>
                <a:tc>
                  <a:txBody>
                    <a:bodyPr/>
                    <a:lstStyle/>
                    <a:p>
                      <a:pPr algn="ctr" defTabSz="457200">
                        <a:tabLst>
                          <a:tab pos="1803400" algn="l"/>
                        </a:tabLst>
                        <a:defRPr sz="1800">
                          <a:effectLst/>
                          <a:uFillTx/>
                        </a:defRPr>
                      </a:pPr>
                      <a:r>
                        <a:rPr sz="1100">
                          <a:sym typeface="Avenir Book"/>
                        </a:rPr>
                        <a:t>142</a:t>
                      </a:r>
                    </a:p>
                  </a:txBody>
                  <a:tcPr marL="0" marR="0" marT="0" marB="0" anchor="ctr" horzOverflow="overflow"/>
                </a:tc>
                <a:tc>
                  <a:txBody>
                    <a:bodyPr/>
                    <a:lstStyle/>
                    <a:p>
                      <a:pPr algn="ctr" defTabSz="457200">
                        <a:tabLst>
                          <a:tab pos="1803400" algn="l"/>
                        </a:tabLst>
                        <a:defRPr sz="1800">
                          <a:effectLst/>
                          <a:uFillTx/>
                        </a:defRPr>
                      </a:pPr>
                      <a:r>
                        <a:rPr sz="1100">
                          <a:sym typeface="Avenir Book"/>
                        </a:rPr>
                        <a:t>143</a:t>
                      </a:r>
                    </a:p>
                  </a:txBody>
                  <a:tcPr marL="0" marR="0" marT="0" marB="0" anchor="ctr" horzOverflow="overflow"/>
                </a:tc>
                <a:extLst>
                  <a:ext uri="{0D108BD9-81ED-4DB2-BD59-A6C34878D82A}">
                    <a16:rowId xmlns:a16="http://schemas.microsoft.com/office/drawing/2014/main" val="10000"/>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147</a:t>
                      </a:r>
                    </a:p>
                  </a:txBody>
                  <a:tcPr marL="0" marR="0" marT="0" marB="0" anchor="ctr" horzOverflow="overflow"/>
                </a:tc>
                <a:extLst>
                  <a:ext uri="{0D108BD9-81ED-4DB2-BD59-A6C34878D82A}">
                    <a16:rowId xmlns:a16="http://schemas.microsoft.com/office/drawing/2014/main" val="10001"/>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122</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11</a:t>
                      </a:r>
                    </a:p>
                  </a:txBody>
                  <a:tcPr marL="0" marR="0" marT="0" marB="0" anchor="ctr" horzOverflow="overflow"/>
                </a:tc>
                <a:extLst>
                  <a:ext uri="{0D108BD9-81ED-4DB2-BD59-A6C34878D82A}">
                    <a16:rowId xmlns:a16="http://schemas.microsoft.com/office/drawing/2014/main" val="10002"/>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10</a:t>
                      </a:r>
                    </a:p>
                  </a:txBody>
                  <a:tcPr marL="0" marR="0" marT="0" marB="0" anchor="ctr" horzOverflow="overflow"/>
                </a:tc>
                <a:extLst>
                  <a:ext uri="{0D108BD9-81ED-4DB2-BD59-A6C34878D82A}">
                    <a16:rowId xmlns:a16="http://schemas.microsoft.com/office/drawing/2014/main" val="10003"/>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147</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13</a:t>
                      </a:r>
                    </a:p>
                  </a:txBody>
                  <a:tcPr marL="0" marR="0" marT="0" marB="0" anchor="ctr" horzOverflow="overflow"/>
                </a:tc>
                <a:extLst>
                  <a:ext uri="{0D108BD9-81ED-4DB2-BD59-A6C34878D82A}">
                    <a16:rowId xmlns:a16="http://schemas.microsoft.com/office/drawing/2014/main" val="10004"/>
                  </a:ext>
                </a:extLst>
              </a:tr>
            </a:tbl>
          </a:graphicData>
        </a:graphic>
      </p:graphicFrame>
      <p:graphicFrame>
        <p:nvGraphicFramePr>
          <p:cNvPr id="124" name="Table"/>
          <p:cNvGraphicFramePr/>
          <p:nvPr/>
        </p:nvGraphicFramePr>
        <p:xfrm>
          <a:off x="3833030" y="2137153"/>
          <a:ext cx="1731925" cy="1731925"/>
        </p:xfrm>
        <a:graphic>
          <a:graphicData uri="http://schemas.openxmlformats.org/drawingml/2006/table">
            <a:tbl>
              <a:tblPr firstRow="1"/>
              <a:tblGrid>
                <a:gridCol w="346385">
                  <a:extLst>
                    <a:ext uri="{9D8B030D-6E8A-4147-A177-3AD203B41FA5}">
                      <a16:colId xmlns:a16="http://schemas.microsoft.com/office/drawing/2014/main" val="20000"/>
                    </a:ext>
                  </a:extLst>
                </a:gridCol>
                <a:gridCol w="346385">
                  <a:extLst>
                    <a:ext uri="{9D8B030D-6E8A-4147-A177-3AD203B41FA5}">
                      <a16:colId xmlns:a16="http://schemas.microsoft.com/office/drawing/2014/main" val="20001"/>
                    </a:ext>
                  </a:extLst>
                </a:gridCol>
                <a:gridCol w="346385">
                  <a:extLst>
                    <a:ext uri="{9D8B030D-6E8A-4147-A177-3AD203B41FA5}">
                      <a16:colId xmlns:a16="http://schemas.microsoft.com/office/drawing/2014/main" val="20002"/>
                    </a:ext>
                  </a:extLst>
                </a:gridCol>
                <a:gridCol w="346385">
                  <a:extLst>
                    <a:ext uri="{9D8B030D-6E8A-4147-A177-3AD203B41FA5}">
                      <a16:colId xmlns:a16="http://schemas.microsoft.com/office/drawing/2014/main" val="20003"/>
                    </a:ext>
                  </a:extLst>
                </a:gridCol>
                <a:gridCol w="346385">
                  <a:extLst>
                    <a:ext uri="{9D8B030D-6E8A-4147-A177-3AD203B41FA5}">
                      <a16:colId xmlns:a16="http://schemas.microsoft.com/office/drawing/2014/main" val="20004"/>
                    </a:ext>
                  </a:extLst>
                </a:gridCol>
              </a:tblGrid>
              <a:tr h="346385">
                <a:tc>
                  <a:txBody>
                    <a:bodyPr/>
                    <a:lstStyle/>
                    <a:p>
                      <a:pPr algn="ctr" defTabSz="457200">
                        <a:tabLst>
                          <a:tab pos="1803400" algn="l"/>
                        </a:tabLst>
                        <a:defRPr sz="1800">
                          <a:effectLst/>
                          <a:uFillTx/>
                        </a:defRPr>
                      </a:pPr>
                      <a:r>
                        <a:rPr sz="1100">
                          <a:sym typeface="Avenir Book"/>
                        </a:rPr>
                        <a:t>120</a:t>
                      </a:r>
                    </a:p>
                  </a:txBody>
                  <a:tcPr marL="0" marR="0" marT="0" marB="0" anchor="ctr" horzOverflow="overflow"/>
                </a:tc>
                <a:tc>
                  <a:txBody>
                    <a:bodyPr/>
                    <a:lstStyle/>
                    <a:p>
                      <a:pPr algn="ctr" defTabSz="457200">
                        <a:tabLst>
                          <a:tab pos="1803400" algn="l"/>
                        </a:tabLst>
                        <a:defRPr sz="1800">
                          <a:effectLst/>
                          <a:uFillTx/>
                        </a:defRPr>
                      </a:pPr>
                      <a:r>
                        <a:rPr sz="1100">
                          <a:sym typeface="Avenir Book"/>
                        </a:rPr>
                        <a:t>122</a:t>
                      </a:r>
                    </a:p>
                  </a:txBody>
                  <a:tcPr marL="0" marR="0" marT="0" marB="0" anchor="ctr" horzOverflow="overflow"/>
                </a:tc>
                <a:tc>
                  <a:txBody>
                    <a:bodyPr/>
                    <a:lstStyle/>
                    <a:p>
                      <a:pPr algn="ctr" defTabSz="457200">
                        <a:tabLst>
                          <a:tab pos="1803400" algn="l"/>
                        </a:tabLst>
                        <a:defRPr sz="1800">
                          <a:effectLst/>
                          <a:uFillTx/>
                        </a:defRPr>
                      </a:pPr>
                      <a:r>
                        <a:rPr sz="1100">
                          <a:sym typeface="Avenir Book"/>
                        </a:rPr>
                        <a:t>140</a:t>
                      </a:r>
                    </a:p>
                  </a:txBody>
                  <a:tcPr marL="0" marR="0" marT="0" marB="0" anchor="ctr" horzOverflow="overflow"/>
                </a:tc>
                <a:tc>
                  <a:txBody>
                    <a:bodyPr/>
                    <a:lstStyle/>
                    <a:p>
                      <a:pPr algn="ctr" defTabSz="457200">
                        <a:tabLst>
                          <a:tab pos="1803400" algn="l"/>
                        </a:tabLst>
                        <a:defRPr sz="1800">
                          <a:effectLst/>
                          <a:uFillTx/>
                        </a:defRPr>
                      </a:pPr>
                      <a:r>
                        <a:rPr sz="1100">
                          <a:sym typeface="Avenir Book"/>
                        </a:rPr>
                        <a:t>142</a:t>
                      </a:r>
                    </a:p>
                  </a:txBody>
                  <a:tcPr marL="0" marR="0" marT="0" marB="0" anchor="ctr" horzOverflow="overflow"/>
                </a:tc>
                <a:tc>
                  <a:txBody>
                    <a:bodyPr/>
                    <a:lstStyle/>
                    <a:p>
                      <a:pPr algn="ctr" defTabSz="457200">
                        <a:tabLst>
                          <a:tab pos="1803400" algn="l"/>
                        </a:tabLst>
                        <a:defRPr sz="1800">
                          <a:effectLst/>
                          <a:uFillTx/>
                        </a:defRPr>
                      </a:pPr>
                      <a:r>
                        <a:rPr sz="1100">
                          <a:sym typeface="Avenir Book"/>
                        </a:rPr>
                        <a:t>143</a:t>
                      </a:r>
                    </a:p>
                  </a:txBody>
                  <a:tcPr marL="0" marR="0" marT="0" marB="0" anchor="ctr" horzOverflow="overflow"/>
                </a:tc>
                <a:extLst>
                  <a:ext uri="{0D108BD9-81ED-4DB2-BD59-A6C34878D82A}">
                    <a16:rowId xmlns:a16="http://schemas.microsoft.com/office/drawing/2014/main" val="10000"/>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80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10</a:t>
                      </a:r>
                    </a:p>
                  </a:txBody>
                  <a:tcPr marL="0" marR="0" marT="0" marB="0" anchor="ctr" horzOverflow="overflow"/>
                </a:tc>
                <a:extLst>
                  <a:ext uri="{0D108BD9-81ED-4DB2-BD59-A6C34878D82A}">
                    <a16:rowId xmlns:a16="http://schemas.microsoft.com/office/drawing/2014/main" val="10001"/>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122</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81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151</a:t>
                      </a:r>
                    </a:p>
                  </a:txBody>
                  <a:tcPr marL="0" marR="0" marT="0" marB="0" anchor="ctr" horzOverflow="overflow"/>
                </a:tc>
                <a:extLst>
                  <a:ext uri="{0D108BD9-81ED-4DB2-BD59-A6C34878D82A}">
                    <a16:rowId xmlns:a16="http://schemas.microsoft.com/office/drawing/2014/main" val="10002"/>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80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152</a:t>
                      </a:r>
                    </a:p>
                  </a:txBody>
                  <a:tcPr marL="0" marR="0" marT="0" marB="0" anchor="ctr" horzOverflow="overflow"/>
                </a:tc>
                <a:extLst>
                  <a:ext uri="{0D108BD9-81ED-4DB2-BD59-A6C34878D82A}">
                    <a16:rowId xmlns:a16="http://schemas.microsoft.com/office/drawing/2014/main" val="10003"/>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70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153</a:t>
                      </a:r>
                    </a:p>
                  </a:txBody>
                  <a:tcPr marL="0" marR="0" marT="0" marB="0" anchor="ctr" horzOverflow="overflow"/>
                </a:tc>
                <a:extLst>
                  <a:ext uri="{0D108BD9-81ED-4DB2-BD59-A6C34878D82A}">
                    <a16:rowId xmlns:a16="http://schemas.microsoft.com/office/drawing/2014/main" val="10004"/>
                  </a:ext>
                </a:extLst>
              </a:tr>
            </a:tbl>
          </a:graphicData>
        </a:graphic>
      </p:graphicFrame>
      <p:sp>
        <p:nvSpPr>
          <p:cNvPr id="125" name="+"/>
          <p:cNvSpPr txBox="1"/>
          <p:nvPr/>
        </p:nvSpPr>
        <p:spPr>
          <a:xfrm>
            <a:off x="3066462" y="2838953"/>
            <a:ext cx="365072" cy="698771"/>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a:bodyPr>
          <a:lstStyle>
            <a:lvl1pPr>
              <a:defRPr>
                <a:solidFill>
                  <a:srgbClr val="53585F"/>
                </a:solidFill>
                <a:latin typeface="Avenir Next"/>
                <a:ea typeface="Avenir Next"/>
                <a:cs typeface="Avenir Next"/>
                <a:sym typeface="Avenir Next"/>
              </a:defRPr>
            </a:lvl1pPr>
          </a:lstStyle>
          <a:p>
            <a:r>
              <a:t>+</a:t>
            </a:r>
          </a:p>
        </p:txBody>
      </p:sp>
      <p:graphicFrame>
        <p:nvGraphicFramePr>
          <p:cNvPr id="126" name="Table"/>
          <p:cNvGraphicFramePr/>
          <p:nvPr/>
        </p:nvGraphicFramePr>
        <p:xfrm>
          <a:off x="6736501" y="2137153"/>
          <a:ext cx="1731925" cy="1731925"/>
        </p:xfrm>
        <a:graphic>
          <a:graphicData uri="http://schemas.openxmlformats.org/drawingml/2006/table">
            <a:tbl>
              <a:tblPr firstRow="1"/>
              <a:tblGrid>
                <a:gridCol w="346385">
                  <a:extLst>
                    <a:ext uri="{9D8B030D-6E8A-4147-A177-3AD203B41FA5}">
                      <a16:colId xmlns:a16="http://schemas.microsoft.com/office/drawing/2014/main" val="20000"/>
                    </a:ext>
                  </a:extLst>
                </a:gridCol>
                <a:gridCol w="346385">
                  <a:extLst>
                    <a:ext uri="{9D8B030D-6E8A-4147-A177-3AD203B41FA5}">
                      <a16:colId xmlns:a16="http://schemas.microsoft.com/office/drawing/2014/main" val="20001"/>
                    </a:ext>
                  </a:extLst>
                </a:gridCol>
                <a:gridCol w="346385">
                  <a:extLst>
                    <a:ext uri="{9D8B030D-6E8A-4147-A177-3AD203B41FA5}">
                      <a16:colId xmlns:a16="http://schemas.microsoft.com/office/drawing/2014/main" val="20002"/>
                    </a:ext>
                  </a:extLst>
                </a:gridCol>
                <a:gridCol w="346385">
                  <a:extLst>
                    <a:ext uri="{9D8B030D-6E8A-4147-A177-3AD203B41FA5}">
                      <a16:colId xmlns:a16="http://schemas.microsoft.com/office/drawing/2014/main" val="20003"/>
                    </a:ext>
                  </a:extLst>
                </a:gridCol>
                <a:gridCol w="346385">
                  <a:extLst>
                    <a:ext uri="{9D8B030D-6E8A-4147-A177-3AD203B41FA5}">
                      <a16:colId xmlns:a16="http://schemas.microsoft.com/office/drawing/2014/main" val="20004"/>
                    </a:ext>
                  </a:extLst>
                </a:gridCol>
              </a:tblGrid>
              <a:tr h="346385">
                <a:tc>
                  <a:txBody>
                    <a:bodyPr/>
                    <a:lstStyle/>
                    <a:p>
                      <a:pPr algn="ctr" defTabSz="457200">
                        <a:tabLst>
                          <a:tab pos="1803400" algn="l"/>
                        </a:tabLst>
                        <a:defRPr sz="1800">
                          <a:effectLst/>
                          <a:uFillTx/>
                        </a:defRPr>
                      </a:pPr>
                      <a:r>
                        <a:rPr sz="1100">
                          <a:sym typeface="Avenir Book"/>
                        </a:rPr>
                        <a:t>240</a:t>
                      </a:r>
                    </a:p>
                  </a:txBody>
                  <a:tcPr marL="0" marR="0" marT="0" marB="0" anchor="ctr" horzOverflow="overflow"/>
                </a:tc>
                <a:tc>
                  <a:txBody>
                    <a:bodyPr/>
                    <a:lstStyle/>
                    <a:p>
                      <a:pPr algn="ctr" defTabSz="457200">
                        <a:tabLst>
                          <a:tab pos="1803400" algn="l"/>
                        </a:tabLst>
                        <a:defRPr sz="1800">
                          <a:effectLst/>
                          <a:uFillTx/>
                        </a:defRPr>
                      </a:pPr>
                      <a:r>
                        <a:rPr sz="1100">
                          <a:sym typeface="Avenir Book"/>
                        </a:rPr>
                        <a:t>244</a:t>
                      </a:r>
                    </a:p>
                  </a:txBody>
                  <a:tcPr marL="0" marR="0" marT="0" marB="0" anchor="ctr" horzOverflow="overflow"/>
                </a:tc>
                <a:tc>
                  <a:txBody>
                    <a:bodyPr/>
                    <a:lstStyle/>
                    <a:p>
                      <a:pPr algn="ctr" defTabSz="457200">
                        <a:tabLst>
                          <a:tab pos="1803400" algn="l"/>
                        </a:tabLst>
                        <a:defRPr sz="1800">
                          <a:effectLst/>
                          <a:uFillTx/>
                        </a:defRPr>
                      </a:pPr>
                      <a:r>
                        <a:rPr sz="1100">
                          <a:sym typeface="Avenir Book"/>
                        </a:rPr>
                        <a:t>280</a:t>
                      </a:r>
                    </a:p>
                  </a:txBody>
                  <a:tcPr marL="0" marR="0" marT="0" marB="0" anchor="ctr" horzOverflow="overflow">
                    <a:solidFill>
                      <a:schemeClr val="accent3">
                        <a:hueOff val="-546624"/>
                        <a:satOff val="7767"/>
                        <a:lumOff val="-14512"/>
                      </a:schemeClr>
                    </a:solidFill>
                  </a:tcPr>
                </a:tc>
                <a:tc>
                  <a:txBody>
                    <a:bodyPr/>
                    <a:lstStyle/>
                    <a:p>
                      <a:pPr algn="ctr" defTabSz="457200">
                        <a:tabLst>
                          <a:tab pos="1803400" algn="l"/>
                        </a:tabLst>
                        <a:defRPr sz="1800">
                          <a:effectLst/>
                          <a:uFillTx/>
                        </a:defRPr>
                      </a:pPr>
                      <a:r>
                        <a:rPr sz="1100">
                          <a:sym typeface="Avenir Book"/>
                        </a:rPr>
                        <a:t>284</a:t>
                      </a:r>
                    </a:p>
                  </a:txBody>
                  <a:tcPr marL="0" marR="0" marT="0" marB="0" anchor="ctr" horzOverflow="overflow">
                    <a:solidFill>
                      <a:schemeClr val="accent3">
                        <a:hueOff val="-546624"/>
                        <a:satOff val="7767"/>
                        <a:lumOff val="-14512"/>
                      </a:schemeClr>
                    </a:solidFill>
                  </a:tcPr>
                </a:tc>
                <a:tc>
                  <a:txBody>
                    <a:bodyPr/>
                    <a:lstStyle/>
                    <a:p>
                      <a:pPr algn="ctr" defTabSz="457200">
                        <a:tabLst>
                          <a:tab pos="1803400" algn="l"/>
                        </a:tabLst>
                        <a:defRPr sz="1800">
                          <a:effectLst/>
                          <a:uFillTx/>
                        </a:defRPr>
                      </a:pPr>
                      <a:r>
                        <a:rPr sz="1100">
                          <a:sym typeface="Avenir Book"/>
                        </a:rPr>
                        <a:t>286</a:t>
                      </a:r>
                    </a:p>
                  </a:txBody>
                  <a:tcPr marL="0" marR="0" marT="0" marB="0" anchor="ctr" horzOverflow="overflow">
                    <a:solidFill>
                      <a:schemeClr val="accent3">
                        <a:hueOff val="-546624"/>
                        <a:satOff val="7767"/>
                        <a:lumOff val="-14512"/>
                      </a:schemeClr>
                    </a:solidFill>
                  </a:tcPr>
                </a:tc>
                <a:extLst>
                  <a:ext uri="{0D108BD9-81ED-4DB2-BD59-A6C34878D82A}">
                    <a16:rowId xmlns:a16="http://schemas.microsoft.com/office/drawing/2014/main" val="10000"/>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200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181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288</a:t>
                      </a:r>
                    </a:p>
                  </a:txBody>
                  <a:tcPr marL="0" marR="0" marT="0" marB="0" anchor="ctr" horzOverflow="overflow">
                    <a:solidFill>
                      <a:schemeClr val="accent3">
                        <a:hueOff val="-546624"/>
                        <a:satOff val="7767"/>
                        <a:lumOff val="-14512"/>
                      </a:schemeClr>
                    </a:solidFill>
                  </a:tcPr>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157</a:t>
                      </a:r>
                    </a:p>
                  </a:txBody>
                  <a:tcPr marL="0" marR="0" marT="0" marB="0" anchor="ctr" horzOverflow="overflow"/>
                </a:tc>
                <a:extLst>
                  <a:ext uri="{0D108BD9-81ED-4DB2-BD59-A6C34878D82A}">
                    <a16:rowId xmlns:a16="http://schemas.microsoft.com/office/drawing/2014/main" val="10001"/>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122</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202</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184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162</a:t>
                      </a:r>
                    </a:p>
                  </a:txBody>
                  <a:tcPr marL="0" marR="0" marT="0" marB="0" anchor="ctr" horzOverflow="overflow"/>
                </a:tc>
                <a:extLst>
                  <a:ext uri="{0D108BD9-81ED-4DB2-BD59-A6C34878D82A}">
                    <a16:rowId xmlns:a16="http://schemas.microsoft.com/office/drawing/2014/main" val="10002"/>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201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184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164</a:t>
                      </a:r>
                    </a:p>
                  </a:txBody>
                  <a:tcPr marL="0" marR="0" marT="0" marB="0" anchor="ctr" horzOverflow="overflow"/>
                </a:tc>
                <a:extLst>
                  <a:ext uri="{0D108BD9-81ED-4DB2-BD59-A6C34878D82A}">
                    <a16:rowId xmlns:a16="http://schemas.microsoft.com/office/drawing/2014/main" val="10003"/>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126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191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185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147</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166</a:t>
                      </a:r>
                    </a:p>
                  </a:txBody>
                  <a:tcPr marL="0" marR="0" marT="0" marB="0" anchor="ctr" horzOverflow="overflow"/>
                </a:tc>
                <a:extLst>
                  <a:ext uri="{0D108BD9-81ED-4DB2-BD59-A6C34878D82A}">
                    <a16:rowId xmlns:a16="http://schemas.microsoft.com/office/drawing/2014/main" val="10004"/>
                  </a:ext>
                </a:extLst>
              </a:tr>
            </a:tbl>
          </a:graphicData>
        </a:graphic>
      </p:graphicFrame>
      <p:sp>
        <p:nvSpPr>
          <p:cNvPr id="127" name="="/>
          <p:cNvSpPr txBox="1"/>
          <p:nvPr/>
        </p:nvSpPr>
        <p:spPr>
          <a:xfrm>
            <a:off x="5930130" y="2760372"/>
            <a:ext cx="441195" cy="855933"/>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a:bodyPr>
          <a:lstStyle>
            <a:lvl1pPr algn="ctr" defTabSz="457200">
              <a:spcBef>
                <a:spcPts val="0"/>
              </a:spcBef>
              <a:tabLst>
                <a:tab pos="1803400" algn="l"/>
              </a:tabLst>
              <a:defRPr sz="8400">
                <a:solidFill>
                  <a:srgbClr val="53585F"/>
                </a:solidFill>
                <a:latin typeface="Avenir Book"/>
                <a:ea typeface="Avenir Book"/>
                <a:cs typeface="Avenir Book"/>
                <a:sym typeface="Avenir Book"/>
              </a:defRPr>
            </a:lvl1pPr>
          </a:lstStyle>
          <a:p>
            <a:r>
              <a:rPr sz="4725"/>
              <a:t>=</a:t>
            </a:r>
          </a:p>
        </p:txBody>
      </p:sp>
      <p:sp>
        <p:nvSpPr>
          <p:cNvPr id="128" name="-"/>
          <p:cNvSpPr txBox="1"/>
          <p:nvPr/>
        </p:nvSpPr>
        <p:spPr>
          <a:xfrm>
            <a:off x="3124786" y="4439500"/>
            <a:ext cx="233570" cy="855933"/>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a:bodyPr>
          <a:lstStyle>
            <a:lvl1pPr>
              <a:defRPr sz="8400">
                <a:solidFill>
                  <a:srgbClr val="53585F"/>
                </a:solidFill>
                <a:latin typeface="Avenir Next"/>
                <a:ea typeface="Avenir Next"/>
                <a:cs typeface="Avenir Next"/>
                <a:sym typeface="Avenir Next"/>
              </a:defRPr>
            </a:lvl1pPr>
          </a:lstStyle>
          <a:p>
            <a:r>
              <a:rPr sz="4725"/>
              <a:t>-</a:t>
            </a:r>
          </a:p>
        </p:txBody>
      </p:sp>
      <p:graphicFrame>
        <p:nvGraphicFramePr>
          <p:cNvPr id="129" name="Table"/>
          <p:cNvGraphicFramePr/>
          <p:nvPr/>
        </p:nvGraphicFramePr>
        <p:xfrm>
          <a:off x="6736501" y="4014305"/>
          <a:ext cx="1731925" cy="1731925"/>
        </p:xfrm>
        <a:graphic>
          <a:graphicData uri="http://schemas.openxmlformats.org/drawingml/2006/table">
            <a:tbl>
              <a:tblPr firstRow="1"/>
              <a:tblGrid>
                <a:gridCol w="346385">
                  <a:extLst>
                    <a:ext uri="{9D8B030D-6E8A-4147-A177-3AD203B41FA5}">
                      <a16:colId xmlns:a16="http://schemas.microsoft.com/office/drawing/2014/main" val="20000"/>
                    </a:ext>
                  </a:extLst>
                </a:gridCol>
                <a:gridCol w="346385">
                  <a:extLst>
                    <a:ext uri="{9D8B030D-6E8A-4147-A177-3AD203B41FA5}">
                      <a16:colId xmlns:a16="http://schemas.microsoft.com/office/drawing/2014/main" val="20001"/>
                    </a:ext>
                  </a:extLst>
                </a:gridCol>
                <a:gridCol w="346385">
                  <a:extLst>
                    <a:ext uri="{9D8B030D-6E8A-4147-A177-3AD203B41FA5}">
                      <a16:colId xmlns:a16="http://schemas.microsoft.com/office/drawing/2014/main" val="20002"/>
                    </a:ext>
                  </a:extLst>
                </a:gridCol>
                <a:gridCol w="346385">
                  <a:extLst>
                    <a:ext uri="{9D8B030D-6E8A-4147-A177-3AD203B41FA5}">
                      <a16:colId xmlns:a16="http://schemas.microsoft.com/office/drawing/2014/main" val="20003"/>
                    </a:ext>
                  </a:extLst>
                </a:gridCol>
                <a:gridCol w="346385">
                  <a:extLst>
                    <a:ext uri="{9D8B030D-6E8A-4147-A177-3AD203B41FA5}">
                      <a16:colId xmlns:a16="http://schemas.microsoft.com/office/drawing/2014/main" val="20004"/>
                    </a:ext>
                  </a:extLst>
                </a:gridCol>
              </a:tblGrid>
              <a:tr h="346385">
                <a:tc>
                  <a:txBody>
                    <a:bodyPr/>
                    <a:lstStyle/>
                    <a:p>
                      <a:pPr algn="ctr" defTabSz="457200">
                        <a:tabLst>
                          <a:tab pos="1803400" algn="l"/>
                        </a:tabLst>
                        <a:defRPr sz="1800">
                          <a:effectLst/>
                          <a:uFillTx/>
                        </a:defRPr>
                      </a:pPr>
                      <a:r>
                        <a:rPr sz="1100">
                          <a:sym typeface="Avenir Book"/>
                        </a:rPr>
                        <a:t>0</a:t>
                      </a:r>
                    </a:p>
                  </a:txBody>
                  <a:tcPr marL="0" marR="0" marT="0" marB="0" anchor="ctr" horzOverflow="overflow"/>
                </a:tc>
                <a:tc>
                  <a:txBody>
                    <a:bodyPr/>
                    <a:lstStyle/>
                    <a:p>
                      <a:pPr algn="ctr" defTabSz="457200">
                        <a:tabLst>
                          <a:tab pos="1803400" algn="l"/>
                        </a:tabLst>
                        <a:defRPr sz="1800">
                          <a:effectLst/>
                          <a:uFillTx/>
                        </a:defRPr>
                      </a:pPr>
                      <a:r>
                        <a:rPr sz="1100">
                          <a:sym typeface="Avenir Book"/>
                        </a:rPr>
                        <a:t>0</a:t>
                      </a:r>
                    </a:p>
                  </a:txBody>
                  <a:tcPr marL="0" marR="0" marT="0" marB="0" anchor="ctr" horzOverflow="overflow"/>
                </a:tc>
                <a:tc>
                  <a:txBody>
                    <a:bodyPr/>
                    <a:lstStyle/>
                    <a:p>
                      <a:pPr algn="ctr" defTabSz="457200">
                        <a:tabLst>
                          <a:tab pos="1803400" algn="l"/>
                        </a:tabLst>
                        <a:defRPr sz="1800">
                          <a:effectLst/>
                          <a:uFillTx/>
                        </a:defRPr>
                      </a:pPr>
                      <a:r>
                        <a:rPr sz="1100">
                          <a:sym typeface="Avenir Book"/>
                        </a:rPr>
                        <a:t>0</a:t>
                      </a:r>
                    </a:p>
                  </a:txBody>
                  <a:tcPr marL="0" marR="0" marT="0" marB="0" anchor="ctr" horzOverflow="overflow"/>
                </a:tc>
                <a:tc>
                  <a:txBody>
                    <a:bodyPr/>
                    <a:lstStyle/>
                    <a:p>
                      <a:pPr algn="ctr" defTabSz="457200">
                        <a:tabLst>
                          <a:tab pos="1803400" algn="l"/>
                        </a:tabLst>
                        <a:defRPr sz="1800">
                          <a:effectLst/>
                          <a:uFillTx/>
                        </a:defRPr>
                      </a:pPr>
                      <a:r>
                        <a:rPr sz="1100">
                          <a:sym typeface="Avenir Book"/>
                        </a:rPr>
                        <a:t>0</a:t>
                      </a:r>
                    </a:p>
                  </a:txBody>
                  <a:tcPr marL="0" marR="0" marT="0" marB="0" anchor="ctr" horzOverflow="overflow"/>
                </a:tc>
                <a:tc>
                  <a:txBody>
                    <a:bodyPr/>
                    <a:lstStyle/>
                    <a:p>
                      <a:pPr algn="ctr" defTabSz="457200">
                        <a:tabLst>
                          <a:tab pos="1803400" algn="l"/>
                        </a:tabLst>
                        <a:defRPr sz="1800">
                          <a:effectLst/>
                          <a:uFillTx/>
                        </a:defRPr>
                      </a:pPr>
                      <a:r>
                        <a:rPr sz="1100">
                          <a:sym typeface="Avenir Book"/>
                        </a:rPr>
                        <a:t>0</a:t>
                      </a:r>
                    </a:p>
                  </a:txBody>
                  <a:tcPr marL="0" marR="0" marT="0" marB="0" anchor="ctr" horzOverflow="overflow"/>
                </a:tc>
                <a:extLst>
                  <a:ext uri="{0D108BD9-81ED-4DB2-BD59-A6C34878D82A}">
                    <a16:rowId xmlns:a16="http://schemas.microsoft.com/office/drawing/2014/main" val="10000"/>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101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137</a:t>
                      </a:r>
                    </a:p>
                  </a:txBody>
                  <a:tcPr marL="0" marR="0" marT="0" marB="0" anchor="ctr" horzOverflow="overflow"/>
                </a:tc>
                <a:extLst>
                  <a:ext uri="{0D108BD9-81ED-4DB2-BD59-A6C34878D82A}">
                    <a16:rowId xmlns:a16="http://schemas.microsoft.com/office/drawing/2014/main" val="10001"/>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104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146</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-140</a:t>
                      </a:r>
                    </a:p>
                  </a:txBody>
                  <a:tcPr marL="0" marR="0" marT="0" marB="0" anchor="ctr" horzOverflow="overflow">
                    <a:solidFill>
                      <a:schemeClr val="accent3">
                        <a:satOff val="18648"/>
                        <a:lumOff val="5971"/>
                      </a:schemeClr>
                    </a:solidFill>
                  </a:tcPr>
                </a:tc>
                <a:extLst>
                  <a:ext uri="{0D108BD9-81ED-4DB2-BD59-A6C34878D82A}">
                    <a16:rowId xmlns:a16="http://schemas.microsoft.com/office/drawing/2014/main" val="10002"/>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40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104</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-142</a:t>
                      </a:r>
                    </a:p>
                  </a:txBody>
                  <a:tcPr marL="0" marR="0" marT="0" marB="0" anchor="ctr" horzOverflow="overflow">
                    <a:solidFill>
                      <a:schemeClr val="accent3">
                        <a:satOff val="18648"/>
                        <a:lumOff val="5971"/>
                      </a:schemeClr>
                    </a:solidFill>
                  </a:tcPr>
                </a:tc>
                <a:extLst>
                  <a:ext uri="{0D108BD9-81ED-4DB2-BD59-A6C34878D82A}">
                    <a16:rowId xmlns:a16="http://schemas.microsoft.com/office/drawing/2014/main" val="10003"/>
                  </a:ext>
                </a:extLst>
              </a:tr>
              <a:tr h="346385">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0</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191</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185</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147</a:t>
                      </a:r>
                    </a:p>
                  </a:txBody>
                  <a:tcPr marL="0" marR="0" marT="0" marB="0" anchor="ctr" horzOverflow="overflow"/>
                </a:tc>
                <a:tc>
                  <a:txBody>
                    <a:bodyPr/>
                    <a:lstStyle/>
                    <a:p>
                      <a:pPr algn="ctr" defTabSz="457200">
                        <a:tabLst>
                          <a:tab pos="1803400" algn="l"/>
                        </a:tabLst>
                        <a:defRPr sz="1800">
                          <a:solidFill>
                            <a:srgbClr val="000000"/>
                          </a:solidFill>
                          <a:effectLst/>
                          <a:uFillTx/>
                        </a:defRPr>
                      </a:pPr>
                      <a:r>
                        <a:rPr sz="1100">
                          <a:solidFill>
                            <a:srgbClr val="002440"/>
                          </a:solidFill>
                          <a:uFill>
                            <a:solidFill>
                              <a:srgbClr val="002440"/>
                            </a:solidFill>
                          </a:uFill>
                          <a:sym typeface="Avenir Book"/>
                        </a:rPr>
                        <a:t>-140</a:t>
                      </a:r>
                    </a:p>
                  </a:txBody>
                  <a:tcPr marL="0" marR="0" marT="0" marB="0" anchor="ctr" horzOverflow="overflow">
                    <a:solidFill>
                      <a:schemeClr val="accent3">
                        <a:satOff val="18648"/>
                        <a:lumOff val="5971"/>
                      </a:schemeClr>
                    </a:solidFill>
                  </a:tcPr>
                </a:tc>
                <a:extLst>
                  <a:ext uri="{0D108BD9-81ED-4DB2-BD59-A6C34878D82A}">
                    <a16:rowId xmlns:a16="http://schemas.microsoft.com/office/drawing/2014/main" val="10004"/>
                  </a:ext>
                </a:extLst>
              </a:tr>
            </a:tbl>
          </a:graphicData>
        </a:graphic>
      </p:graphicFrame>
      <p:sp>
        <p:nvSpPr>
          <p:cNvPr id="130" name="="/>
          <p:cNvSpPr txBox="1"/>
          <p:nvPr/>
        </p:nvSpPr>
        <p:spPr>
          <a:xfrm>
            <a:off x="5920411" y="4439500"/>
            <a:ext cx="441195" cy="855933"/>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a:bodyPr>
          <a:lstStyle>
            <a:lvl1pPr>
              <a:defRPr sz="8400">
                <a:solidFill>
                  <a:srgbClr val="53585F"/>
                </a:solidFill>
                <a:latin typeface="Avenir Next"/>
                <a:ea typeface="Avenir Next"/>
                <a:cs typeface="Avenir Next"/>
                <a:sym typeface="Avenir Next"/>
              </a:defRPr>
            </a:lvl1pPr>
          </a:lstStyle>
          <a:p>
            <a:r>
              <a:rPr sz="4725"/>
              <a:t>=</a:t>
            </a:r>
          </a:p>
        </p:txBody>
      </p:sp>
    </p:spTree>
    <p:extLst>
      <p:ext uri="{BB962C8B-B14F-4D97-AF65-F5344CB8AC3E}">
        <p14:creationId xmlns:p14="http://schemas.microsoft.com/office/powerpoint/2010/main" val="362318387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3"/>
                                        </p:tgtEl>
                                        <p:attrNameLst>
                                          <p:attrName>style.visibility</p:attrName>
                                        </p:attrNameLst>
                                      </p:cBhvr>
                                      <p:to>
                                        <p:strVal val="visible"/>
                                      </p:to>
                                    </p:set>
                                    <p:animEffect transition="in" filter="dissolve">
                                      <p:cBhvr>
                                        <p:cTn id="7" dur="1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24"/>
                                        </p:tgtEl>
                                        <p:attrNameLst>
                                          <p:attrName>style.visibility</p:attrName>
                                        </p:attrNameLst>
                                      </p:cBhvr>
                                      <p:to>
                                        <p:strVal val="visible"/>
                                      </p:to>
                                    </p:set>
                                    <p:animEffect transition="in" filter="dissolve">
                                      <p:cBhvr>
                                        <p:cTn id="12" dur="10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25"/>
                                        </p:tgtEl>
                                        <p:attrNameLst>
                                          <p:attrName>style.visibility</p:attrName>
                                        </p:attrNameLst>
                                      </p:cBhvr>
                                      <p:to>
                                        <p:strVal val="visible"/>
                                      </p:to>
                                    </p:set>
                                    <p:animEffect transition="in" filter="dissolve">
                                      <p:cBhvr>
                                        <p:cTn id="17" dur="1000"/>
                                        <p:tgtEl>
                                          <p:spTgt spid="125"/>
                                        </p:tgtEl>
                                      </p:cBhvr>
                                    </p:animEffect>
                                  </p:childTnLst>
                                </p:cTn>
                              </p:par>
                            </p:childTnLst>
                          </p:cTn>
                        </p:par>
                        <p:par>
                          <p:cTn id="18" fill="hold">
                            <p:stCondLst>
                              <p:cond delay="1000"/>
                            </p:stCondLst>
                            <p:childTnLst>
                              <p:par>
                                <p:cTn id="19" presetID="9" presetClass="entr" fill="hold" grpId="0" nodeType="afterEffect">
                                  <p:stCondLst>
                                    <p:cond delay="0"/>
                                  </p:stCondLst>
                                  <p:iterate>
                                    <p:tmAbs val="0"/>
                                  </p:iterate>
                                  <p:childTnLst>
                                    <p:set>
                                      <p:cBhvr>
                                        <p:cTn id="20" fill="hold"/>
                                        <p:tgtEl>
                                          <p:spTgt spid="127"/>
                                        </p:tgtEl>
                                        <p:attrNameLst>
                                          <p:attrName>style.visibility</p:attrName>
                                        </p:attrNameLst>
                                      </p:cBhvr>
                                      <p:to>
                                        <p:strVal val="visible"/>
                                      </p:to>
                                    </p:set>
                                    <p:animEffect transition="in" filter="dissolve">
                                      <p:cBhvr>
                                        <p:cTn id="21" dur="1000"/>
                                        <p:tgtEl>
                                          <p:spTgt spid="12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121"/>
                                        </p:tgtEl>
                                        <p:attrNameLst>
                                          <p:attrName>style.visibility</p:attrName>
                                        </p:attrNameLst>
                                      </p:cBhvr>
                                      <p:to>
                                        <p:strVal val="visible"/>
                                      </p:to>
                                    </p:set>
                                    <p:animEffect transition="in" filter="dissolve">
                                      <p:cBhvr>
                                        <p:cTn id="30" dur="1000"/>
                                        <p:tgtEl>
                                          <p:spTgt spid="12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0" nodeType="clickEffect">
                                  <p:stCondLst>
                                    <p:cond delay="0"/>
                                  </p:stCondLst>
                                  <p:iterate>
                                    <p:tmAbs val="0"/>
                                  </p:iterate>
                                  <p:childTnLst>
                                    <p:set>
                                      <p:cBhvr>
                                        <p:cTn id="34" fill="hold"/>
                                        <p:tgtEl>
                                          <p:spTgt spid="120"/>
                                        </p:tgtEl>
                                        <p:attrNameLst>
                                          <p:attrName>style.visibility</p:attrName>
                                        </p:attrNameLst>
                                      </p:cBhvr>
                                      <p:to>
                                        <p:strVal val="visible"/>
                                      </p:to>
                                    </p:set>
                                    <p:animEffect transition="in" filter="dissolve">
                                      <p:cBhvr>
                                        <p:cTn id="35" dur="1000"/>
                                        <p:tgtEl>
                                          <p:spTgt spid="12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128"/>
                                        </p:tgtEl>
                                        <p:attrNameLst>
                                          <p:attrName>style.visibility</p:attrName>
                                        </p:attrNameLst>
                                      </p:cBhvr>
                                      <p:to>
                                        <p:strVal val="visible"/>
                                      </p:to>
                                    </p:set>
                                    <p:animEffect transition="in" filter="dissolve">
                                      <p:cBhvr>
                                        <p:cTn id="40" dur="1000"/>
                                        <p:tgtEl>
                                          <p:spTgt spid="128"/>
                                        </p:tgtEl>
                                      </p:cBhvr>
                                    </p:animEffect>
                                  </p:childTnLst>
                                </p:cTn>
                              </p:par>
                            </p:childTnLst>
                          </p:cTn>
                        </p:par>
                        <p:par>
                          <p:cTn id="41" fill="hold">
                            <p:stCondLst>
                              <p:cond delay="1000"/>
                            </p:stCondLst>
                            <p:childTnLst>
                              <p:par>
                                <p:cTn id="42" presetID="9" presetClass="entr" fill="hold" grpId="0" nodeType="afterEffect">
                                  <p:stCondLst>
                                    <p:cond delay="0"/>
                                  </p:stCondLst>
                                  <p:iterate>
                                    <p:tmAbs val="0"/>
                                  </p:iterate>
                                  <p:childTnLst>
                                    <p:set>
                                      <p:cBhvr>
                                        <p:cTn id="43" fill="hold"/>
                                        <p:tgtEl>
                                          <p:spTgt spid="130"/>
                                        </p:tgtEl>
                                        <p:attrNameLst>
                                          <p:attrName>style.visibility</p:attrName>
                                        </p:attrNameLst>
                                      </p:cBhvr>
                                      <p:to>
                                        <p:strVal val="visible"/>
                                      </p:to>
                                    </p:set>
                                    <p:animEffect transition="in" filter="dissolve">
                                      <p:cBhvr>
                                        <p:cTn id="44" dur="1000"/>
                                        <p:tgtEl>
                                          <p:spTgt spid="13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fill="hold" grpId="0" nodeType="clickEffect">
                                  <p:stCondLst>
                                    <p:cond delay="0"/>
                                  </p:stCondLst>
                                  <p:iterate>
                                    <p:tmAbs val="0"/>
                                  </p:iterate>
                                  <p:childTnLst>
                                    <p:set>
                                      <p:cBhvr>
                                        <p:cTn id="48" fill="hold"/>
                                        <p:tgtEl>
                                          <p:spTgt spid="129"/>
                                        </p:tgtEl>
                                        <p:attrNameLst>
                                          <p:attrName>style.visibility</p:attrName>
                                        </p:attrNameLst>
                                      </p:cBhvr>
                                      <p:to>
                                        <p:strVal val="visible"/>
                                      </p:to>
                                    </p:set>
                                    <p:animEffect transition="in" filter="dissolve">
                                      <p:cBhvr>
                                        <p:cTn id="49"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advAuto="0"/>
      <p:bldP spid="121" grpId="0" animBg="1" advAuto="0"/>
      <p:bldP spid="123" grpId="0" animBg="1" advAuto="0"/>
      <p:bldP spid="124" grpId="0" animBg="1" advAuto="0"/>
      <p:bldP spid="125" grpId="0" animBg="1" advAuto="0"/>
      <p:bldP spid="126" grpId="0" animBg="1" advAuto="0"/>
      <p:bldP spid="127" grpId="0" animBg="1" advAuto="0"/>
      <p:bldP spid="128" grpId="0" animBg="1" advAuto="0"/>
      <p:bldP spid="129" grpId="0" animBg="1" advAuto="0"/>
      <p:bldP spid="13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ixel/Point Arithmetic: An Example"/>
          <p:cNvSpPr txBox="1">
            <a:spLocks noGrp="1"/>
          </p:cNvSpPr>
          <p:nvPr>
            <p:ph type="title"/>
          </p:nvPr>
        </p:nvSpPr>
        <p:spPr>
          <a:prstGeom prst="rect">
            <a:avLst/>
          </a:prstGeom>
        </p:spPr>
        <p:txBody>
          <a:bodyPr/>
          <a:lstStyle>
            <a:lvl1pPr defTabSz="1478788">
              <a:defRPr sz="6887"/>
            </a:lvl1pPr>
          </a:lstStyle>
          <a:p>
            <a:r>
              <a:rPr sz="3600" dirty="0"/>
              <a:t>Pixel/Point Arithmetic: An Example</a:t>
            </a:r>
          </a:p>
        </p:txBody>
      </p:sp>
      <p:pic>
        <p:nvPicPr>
          <p:cNvPr id="133" name="einstien-in-512.jpg" descr="einstien-in-512.jpg"/>
          <p:cNvPicPr>
            <a:picLocks noChangeAspect="1"/>
          </p:cNvPicPr>
          <p:nvPr/>
        </p:nvPicPr>
        <p:blipFill>
          <a:blip r:embed="rId2"/>
          <a:stretch>
            <a:fillRect/>
          </a:stretch>
        </p:blipFill>
        <p:spPr>
          <a:xfrm>
            <a:off x="1025568" y="2021439"/>
            <a:ext cx="2661905" cy="1772870"/>
          </a:xfrm>
          <a:prstGeom prst="rect">
            <a:avLst/>
          </a:prstGeom>
          <a:ln w="3175">
            <a:miter lim="400000"/>
          </a:ln>
          <a:effectLst>
            <a:outerShdw blurRad="177800" dist="88900" dir="2700000" rotWithShape="0">
              <a:srgbClr val="000000">
                <a:alpha val="70000"/>
              </a:srgbClr>
            </a:outerShdw>
          </a:effectLst>
        </p:spPr>
      </p:pic>
      <p:pic>
        <p:nvPicPr>
          <p:cNvPr id="134" name="einstien-no-512.png" descr="einstien-no-512.png"/>
          <p:cNvPicPr>
            <a:picLocks noChangeAspect="1"/>
          </p:cNvPicPr>
          <p:nvPr/>
        </p:nvPicPr>
        <p:blipFill>
          <a:blip r:embed="rId3"/>
          <a:stretch>
            <a:fillRect/>
          </a:stretch>
        </p:blipFill>
        <p:spPr>
          <a:xfrm>
            <a:off x="5456527" y="2021439"/>
            <a:ext cx="2661905" cy="1772870"/>
          </a:xfrm>
          <a:prstGeom prst="rect">
            <a:avLst/>
          </a:prstGeom>
          <a:ln w="3175">
            <a:miter lim="400000"/>
          </a:ln>
          <a:effectLst>
            <a:outerShdw blurRad="177800" dist="88900" dir="2700000" rotWithShape="0">
              <a:srgbClr val="000000">
                <a:alpha val="70000"/>
              </a:srgbClr>
            </a:outerShdw>
          </a:effectLst>
        </p:spPr>
      </p:pic>
      <p:sp>
        <p:nvSpPr>
          <p:cNvPr id="135" name="-"/>
          <p:cNvSpPr txBox="1"/>
          <p:nvPr/>
        </p:nvSpPr>
        <p:spPr>
          <a:xfrm>
            <a:off x="4479550" y="2320747"/>
            <a:ext cx="317494" cy="1163114"/>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a:bodyPr>
          <a:lstStyle>
            <a:lvl1pPr>
              <a:defRPr sz="11600">
                <a:latin typeface="Avenir Book"/>
                <a:ea typeface="Avenir Book"/>
                <a:cs typeface="Avenir Book"/>
                <a:sym typeface="Avenir Book"/>
              </a:defRPr>
            </a:lvl1pPr>
          </a:lstStyle>
          <a:p>
            <a:r>
              <a:rPr sz="6525"/>
              <a:t>-</a:t>
            </a:r>
          </a:p>
        </p:txBody>
      </p:sp>
      <p:sp>
        <p:nvSpPr>
          <p:cNvPr id="136" name="="/>
          <p:cNvSpPr txBox="1"/>
          <p:nvPr/>
        </p:nvSpPr>
        <p:spPr>
          <a:xfrm>
            <a:off x="938786" y="4916529"/>
            <a:ext cx="393618" cy="755921"/>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a:bodyPr>
          <a:lstStyle>
            <a:lvl1pPr>
              <a:defRPr sz="7400">
                <a:latin typeface="Avenir Book"/>
                <a:ea typeface="Avenir Book"/>
                <a:cs typeface="Avenir Book"/>
                <a:sym typeface="Avenir Book"/>
              </a:defRPr>
            </a:lvl1pPr>
          </a:lstStyle>
          <a:p>
            <a:r>
              <a:rPr sz="4163"/>
              <a:t>=</a:t>
            </a:r>
          </a:p>
        </p:txBody>
      </p:sp>
      <p:pic>
        <p:nvPicPr>
          <p:cNvPr id="137" name="einstien-f-512.png" descr="einstien-f-512.png"/>
          <p:cNvPicPr>
            <a:picLocks noChangeAspect="1"/>
          </p:cNvPicPr>
          <p:nvPr/>
        </p:nvPicPr>
        <p:blipFill>
          <a:blip r:embed="rId4"/>
          <a:stretch>
            <a:fillRect/>
          </a:stretch>
        </p:blipFill>
        <p:spPr>
          <a:xfrm>
            <a:off x="1503878" y="4366318"/>
            <a:ext cx="2661905" cy="1772871"/>
          </a:xfrm>
          <a:prstGeom prst="rect">
            <a:avLst/>
          </a:prstGeom>
          <a:ln w="3175">
            <a:miter lim="400000"/>
          </a:ln>
          <a:effectLst>
            <a:outerShdw blurRad="177800" dist="88900" dir="2700000" rotWithShape="0">
              <a:srgbClr val="000000">
                <a:alpha val="70000"/>
              </a:srgbClr>
            </a:outerShdw>
          </a:effectLst>
        </p:spPr>
      </p:pic>
      <p:pic>
        <p:nvPicPr>
          <p:cNvPr id="138" name="einstien-b512.png" descr="einstien-b512.png"/>
          <p:cNvPicPr>
            <a:picLocks noChangeAspect="1"/>
          </p:cNvPicPr>
          <p:nvPr/>
        </p:nvPicPr>
        <p:blipFill>
          <a:blip r:embed="rId5"/>
          <a:stretch>
            <a:fillRect/>
          </a:stretch>
        </p:blipFill>
        <p:spPr>
          <a:xfrm>
            <a:off x="1503878" y="4366318"/>
            <a:ext cx="2661905" cy="1772871"/>
          </a:xfrm>
          <a:prstGeom prst="rect">
            <a:avLst/>
          </a:prstGeom>
          <a:ln w="3175">
            <a:miter lim="400000"/>
          </a:ln>
          <a:effectLst>
            <a:outerShdw blurRad="177800" dist="88900" dir="2700000" rotWithShape="0">
              <a:srgbClr val="000000">
                <a:alpha val="70000"/>
              </a:srgbClr>
            </a:outerShdw>
          </a:effectLst>
        </p:spPr>
      </p:pic>
      <p:sp>
        <p:nvSpPr>
          <p:cNvPr id="139" name="Image 1 - Image 2"/>
          <p:cNvSpPr txBox="1"/>
          <p:nvPr/>
        </p:nvSpPr>
        <p:spPr>
          <a:xfrm>
            <a:off x="4337257" y="4434358"/>
            <a:ext cx="2349062" cy="427308"/>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lnSpcReduction="10000"/>
          </a:bodyPr>
          <a:lstStyle>
            <a:lvl1pPr algn="ctr" defTabSz="1155700">
              <a:spcBef>
                <a:spcPts val="0"/>
              </a:spcBef>
              <a:defRPr sz="4600">
                <a:solidFill>
                  <a:schemeClr val="accent5">
                    <a:hueOff val="-522602"/>
                    <a:satOff val="-6700"/>
                    <a:lumOff val="-22320"/>
                  </a:schemeClr>
                </a:solidFill>
                <a:effectLst>
                  <a:outerShdw blurRad="38100" dist="12700" dir="5400000" rotWithShape="0">
                    <a:srgbClr val="000000">
                      <a:alpha val="50000"/>
                    </a:srgbClr>
                  </a:outerShdw>
                </a:effectLst>
                <a:uFillTx/>
                <a:latin typeface="+mn-lt"/>
                <a:ea typeface="+mn-ea"/>
                <a:cs typeface="+mn-cs"/>
                <a:sym typeface="Irfan"/>
              </a:defRPr>
            </a:lvl1pPr>
          </a:lstStyle>
          <a:p>
            <a:r>
              <a:rPr sz="2588"/>
              <a:t>Image 1 - Image 2</a:t>
            </a:r>
          </a:p>
        </p:txBody>
      </p:sp>
      <p:sp>
        <p:nvSpPr>
          <p:cNvPr id="140" name="Binary(Image 1 - Image 2)"/>
          <p:cNvSpPr txBox="1"/>
          <p:nvPr/>
        </p:nvSpPr>
        <p:spPr>
          <a:xfrm>
            <a:off x="4337257" y="5545364"/>
            <a:ext cx="3387478" cy="427308"/>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lnSpcReduction="10000"/>
          </a:bodyPr>
          <a:lstStyle>
            <a:lvl1pPr algn="ctr" defTabSz="1155700">
              <a:spcBef>
                <a:spcPts val="0"/>
              </a:spcBef>
              <a:defRPr sz="4600">
                <a:solidFill>
                  <a:schemeClr val="accent5">
                    <a:hueOff val="-522602"/>
                    <a:satOff val="-6700"/>
                    <a:lumOff val="-22320"/>
                  </a:schemeClr>
                </a:solidFill>
                <a:effectLst>
                  <a:outerShdw blurRad="38100" dist="12700" dir="5400000" rotWithShape="0">
                    <a:srgbClr val="000000">
                      <a:alpha val="50000"/>
                    </a:srgbClr>
                  </a:outerShdw>
                </a:effectLst>
                <a:uFillTx/>
                <a:latin typeface="+mn-lt"/>
                <a:ea typeface="+mn-ea"/>
                <a:cs typeface="+mn-cs"/>
                <a:sym typeface="Irfan"/>
              </a:defRPr>
            </a:lvl1pPr>
          </a:lstStyle>
          <a:p>
            <a:r>
              <a:rPr sz="2588"/>
              <a:t>Binary(Image 1 - Image 2)</a:t>
            </a:r>
          </a:p>
        </p:txBody>
      </p:sp>
      <p:sp>
        <p:nvSpPr>
          <p:cNvPr id="141" name="Image 1"/>
          <p:cNvSpPr txBox="1"/>
          <p:nvPr/>
        </p:nvSpPr>
        <p:spPr>
          <a:xfrm>
            <a:off x="1872569" y="3808460"/>
            <a:ext cx="967904" cy="427308"/>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lnSpcReduction="10000"/>
          </a:bodyPr>
          <a:lstStyle>
            <a:lvl1pPr algn="ctr" defTabSz="1155700">
              <a:spcBef>
                <a:spcPts val="0"/>
              </a:spcBef>
              <a:defRPr sz="4600">
                <a:solidFill>
                  <a:schemeClr val="accent5">
                    <a:hueOff val="-522602"/>
                    <a:satOff val="-6700"/>
                    <a:lumOff val="-22320"/>
                  </a:schemeClr>
                </a:solidFill>
                <a:effectLst>
                  <a:outerShdw blurRad="38100" dist="12700" dir="5400000" rotWithShape="0">
                    <a:srgbClr val="000000">
                      <a:alpha val="50000"/>
                    </a:srgbClr>
                  </a:outerShdw>
                </a:effectLst>
                <a:uFillTx/>
                <a:latin typeface="+mn-lt"/>
                <a:ea typeface="+mn-ea"/>
                <a:cs typeface="+mn-cs"/>
                <a:sym typeface="Irfan"/>
              </a:defRPr>
            </a:lvl1pPr>
          </a:lstStyle>
          <a:p>
            <a:r>
              <a:rPr sz="2588"/>
              <a:t>Image 1</a:t>
            </a:r>
          </a:p>
        </p:txBody>
      </p:sp>
      <p:sp>
        <p:nvSpPr>
          <p:cNvPr id="142" name="Image 2"/>
          <p:cNvSpPr txBox="1"/>
          <p:nvPr/>
        </p:nvSpPr>
        <p:spPr>
          <a:xfrm>
            <a:off x="6268037" y="3808460"/>
            <a:ext cx="1038885" cy="427308"/>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7200" tIns="17200" rIns="17200" bIns="17200">
            <a:normAutofit lnSpcReduction="10000"/>
          </a:bodyPr>
          <a:lstStyle>
            <a:lvl1pPr algn="ctr" defTabSz="1155700">
              <a:spcBef>
                <a:spcPts val="0"/>
              </a:spcBef>
              <a:defRPr sz="4600">
                <a:solidFill>
                  <a:schemeClr val="accent5">
                    <a:hueOff val="-522602"/>
                    <a:satOff val="-6700"/>
                    <a:lumOff val="-22320"/>
                  </a:schemeClr>
                </a:solidFill>
                <a:effectLst>
                  <a:outerShdw blurRad="38100" dist="12700" dir="5400000" rotWithShape="0">
                    <a:srgbClr val="000000">
                      <a:alpha val="50000"/>
                    </a:srgbClr>
                  </a:outerShdw>
                </a:effectLst>
                <a:uFillTx/>
                <a:latin typeface="+mn-lt"/>
                <a:ea typeface="+mn-ea"/>
                <a:cs typeface="+mn-cs"/>
                <a:sym typeface="Irfan"/>
              </a:defRPr>
            </a:lvl1pPr>
          </a:lstStyle>
          <a:p>
            <a:r>
              <a:rPr sz="2588"/>
              <a:t>Image 2</a:t>
            </a:r>
          </a:p>
        </p:txBody>
      </p:sp>
    </p:spTree>
    <p:extLst>
      <p:ext uri="{BB962C8B-B14F-4D97-AF65-F5344CB8AC3E}">
        <p14:creationId xmlns:p14="http://schemas.microsoft.com/office/powerpoint/2010/main" val="1107122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3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3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13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3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40"/>
                                        </p:tgtEl>
                                        <p:attrNameLst>
                                          <p:attrName>style.visibility</p:attrName>
                                        </p:attrNameLst>
                                      </p:cBhvr>
                                      <p:to>
                                        <p:strVal val="visible"/>
                                      </p:to>
                                    </p:set>
                                  </p:childTnLst>
                                </p:cTn>
                              </p:par>
                            </p:childTnLst>
                          </p:cTn>
                        </p:par>
                        <p:par>
                          <p:cTn id="38" fill="hold">
                            <p:stCondLst>
                              <p:cond delay="0"/>
                            </p:stCondLst>
                            <p:childTnLst>
                              <p:par>
                                <p:cTn id="39" presetID="1" presetClass="exit" presetSubtype="0" fill="hold" grpId="1" nodeType="afterEffect">
                                  <p:stCondLst>
                                    <p:cond delay="0"/>
                                  </p:stCondLst>
                                  <p:iterate>
                                    <p:tmAbs val="0"/>
                                  </p:iterate>
                                  <p:childTnLst>
                                    <p:set>
                                      <p:cBhvr>
                                        <p:cTn id="40" fill="hold">
                                          <p:stCondLst>
                                            <p:cond delay="0"/>
                                          </p:stCondLst>
                                        </p:cTn>
                                        <p:tgtEl>
                                          <p:spTgt spid="1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36" grpId="0" animBg="1" advAuto="0"/>
      <p:bldP spid="137" grpId="0" animBg="1" advAuto="0"/>
      <p:bldP spid="138" grpId="0" animBg="1" advAuto="0"/>
      <p:bldP spid="139" grpId="0" animBg="1" advAuto="0"/>
      <p:bldP spid="139" grpId="1" animBg="1" advAuto="0"/>
      <p:bldP spid="140" grpId="0" animBg="1" advAuto="0"/>
      <p:bldP spid="141" grpId="0" animBg="1" advAuto="0"/>
      <p:bldP spid="142"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22159</TotalTime>
  <Words>3146</Words>
  <Application>Microsoft Macintosh PowerPoint</Application>
  <PresentationFormat>On-screen Show (4:3)</PresentationFormat>
  <Paragraphs>1971</Paragraphs>
  <Slides>75</Slides>
  <Notes>28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90" baseType="lpstr">
      <vt:lpstr>Arial Unicode MS</vt:lpstr>
      <vt:lpstr>Arial</vt:lpstr>
      <vt:lpstr>Avenir Book</vt:lpstr>
      <vt:lpstr>Avenir Next</vt:lpstr>
      <vt:lpstr>Calibri</vt:lpstr>
      <vt:lpstr>Comic Sans MS</vt:lpstr>
      <vt:lpstr>Courier</vt:lpstr>
      <vt:lpstr>Courier New</vt:lpstr>
      <vt:lpstr>Futura Bk BT</vt:lpstr>
      <vt:lpstr>Gill Sans</vt:lpstr>
      <vt:lpstr>Tahoma</vt:lpstr>
      <vt:lpstr>Times</vt:lpstr>
      <vt:lpstr>Times New Roman</vt:lpstr>
      <vt:lpstr>Office Theme</vt:lpstr>
      <vt:lpstr>Equation</vt:lpstr>
      <vt:lpstr>PowerPoint Presentation</vt:lpstr>
      <vt:lpstr>PowerPoint Presentation</vt:lpstr>
      <vt:lpstr>3.1.1 Pixel transforms</vt:lpstr>
      <vt:lpstr>Contrast</vt:lpstr>
      <vt:lpstr>Brightness</vt:lpstr>
      <vt:lpstr>Gamma correction</vt:lpstr>
      <vt:lpstr>Histogram Equalization</vt:lpstr>
      <vt:lpstr>Point-Process: Pixel/Point Arithmetic</vt:lpstr>
      <vt:lpstr>Pixel/Point Arithmetic: An Example</vt:lpstr>
      <vt:lpstr>PowerPoint Presentation</vt:lpstr>
      <vt:lpstr>Image filtering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with linear filters</vt:lpstr>
      <vt:lpstr>Practice with linear filters</vt:lpstr>
      <vt:lpstr>Practice with linear filters</vt:lpstr>
      <vt:lpstr>Practice with linear filters</vt:lpstr>
      <vt:lpstr>Practice with linear filters</vt:lpstr>
      <vt:lpstr>Practice with linear filters</vt:lpstr>
      <vt:lpstr>Sharpening</vt:lpstr>
      <vt:lpstr>Other filters</vt:lpstr>
      <vt:lpstr>Other filters</vt:lpstr>
      <vt:lpstr>Filtering vs. Convolution</vt:lpstr>
      <vt:lpstr>Key properties of linear filters</vt:lpstr>
      <vt:lpstr>More properties</vt:lpstr>
      <vt:lpstr>PowerPoint Presentation</vt:lpstr>
      <vt:lpstr>PowerPoint Presentation</vt:lpstr>
      <vt:lpstr>PowerPoint Presentation</vt:lpstr>
      <vt:lpstr>Gaussian filters</vt:lpstr>
      <vt:lpstr>Separability of the Gaussian filter</vt:lpstr>
      <vt:lpstr>Separability example</vt:lpstr>
      <vt:lpstr>Hybrid Images</vt:lpstr>
      <vt:lpstr>PowerPoint Presentation</vt:lpstr>
      <vt:lpstr>PowerPoint Presentation</vt:lpstr>
      <vt:lpstr>PowerPoint Presentation</vt:lpstr>
      <vt:lpstr>Median filters</vt:lpstr>
      <vt:lpstr>Comparison: salt and pepper noise</vt:lpstr>
      <vt:lpstr>Bilateral filtering</vt:lpstr>
      <vt:lpstr>Morphological Operators</vt:lpstr>
      <vt:lpstr>PowerPoint Presentation</vt:lpstr>
      <vt:lpstr>PowerPoint Presentation</vt:lpstr>
      <vt:lpstr>PowerPoint Presentation</vt:lpstr>
      <vt:lpstr>Thinking in Frequency</vt:lpstr>
      <vt:lpstr>Jean Baptiste Joseph Fourier (1768-1830)</vt:lpstr>
      <vt:lpstr>Example: Music</vt:lpstr>
      <vt:lpstr>Frequency Spectra</vt:lpstr>
      <vt:lpstr>Frequency Spectra</vt:lpstr>
      <vt:lpstr>Frequency Spectra</vt:lpstr>
      <vt:lpstr>Frequency Spectra</vt:lpstr>
      <vt:lpstr>Frequency Spectra</vt:lpstr>
      <vt:lpstr>Frequency Spectra</vt:lpstr>
      <vt:lpstr>Frequency Spectra</vt:lpstr>
      <vt:lpstr>Frequency Spectra</vt:lpstr>
      <vt:lpstr>Fourier analysis in images</vt:lpstr>
      <vt:lpstr>Fourier Transform</vt:lpstr>
      <vt:lpstr>Fourier Transform Pairs</vt:lpstr>
      <vt:lpstr>Fourier Transforms of Filters</vt:lpstr>
      <vt:lpstr>Man-made Scene</vt:lpstr>
      <vt:lpstr>Can change spectrum, then reconstruct</vt:lpstr>
      <vt:lpstr>Low and High Pass filtering</vt:lpstr>
      <vt:lpstr>The Convolution Theorem</vt:lpstr>
      <vt:lpstr>Filtering in spatial domain</vt:lpstr>
      <vt:lpstr>Filtering in frequency domain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Dellaert, Frank</cp:lastModifiedBy>
  <cp:revision>136</cp:revision>
  <dcterms:created xsi:type="dcterms:W3CDTF">2009-12-16T02:55:56Z</dcterms:created>
  <dcterms:modified xsi:type="dcterms:W3CDTF">2020-09-02T20:42:51Z</dcterms:modified>
</cp:coreProperties>
</file>