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3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4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5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6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7.xml" ContentType="application/vnd.openxmlformats-officedocument.presentationml.notesSlid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10.xml" ContentType="application/vnd.openxmlformats-officedocument.presentationml.notesSlide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notesSlides/notesSlide11.xml" ContentType="application/vnd.openxmlformats-officedocument.presentationml.notesSlide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notesSlides/notesSlide12.xml" ContentType="application/vnd.openxmlformats-officedocument.presentationml.notesSlide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notesSlides/notesSlide13.xml" ContentType="application/vnd.openxmlformats-officedocument.presentationml.notesSlide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  <p:sldMasterId id="2147483709" r:id="rId3"/>
  </p:sldMasterIdLst>
  <p:notesMasterIdLst>
    <p:notesMasterId r:id="rId38"/>
  </p:notesMasterIdLst>
  <p:sldIdLst>
    <p:sldId id="390" r:id="rId4"/>
    <p:sldId id="310" r:id="rId5"/>
    <p:sldId id="271" r:id="rId6"/>
    <p:sldId id="272" r:id="rId7"/>
    <p:sldId id="273" r:id="rId8"/>
    <p:sldId id="275" r:id="rId9"/>
    <p:sldId id="276" r:id="rId10"/>
    <p:sldId id="281" r:id="rId11"/>
    <p:sldId id="282" r:id="rId12"/>
    <p:sldId id="283" r:id="rId13"/>
    <p:sldId id="285" r:id="rId14"/>
    <p:sldId id="286" r:id="rId15"/>
    <p:sldId id="287" r:id="rId16"/>
    <p:sldId id="434" r:id="rId17"/>
    <p:sldId id="288" r:id="rId18"/>
    <p:sldId id="289" r:id="rId19"/>
    <p:sldId id="290" r:id="rId20"/>
    <p:sldId id="298" r:id="rId21"/>
    <p:sldId id="364" r:id="rId22"/>
    <p:sldId id="365" r:id="rId23"/>
    <p:sldId id="367" r:id="rId24"/>
    <p:sldId id="374" r:id="rId25"/>
    <p:sldId id="368" r:id="rId26"/>
    <p:sldId id="369" r:id="rId27"/>
    <p:sldId id="371" r:id="rId28"/>
    <p:sldId id="353" r:id="rId29"/>
    <p:sldId id="360" r:id="rId30"/>
    <p:sldId id="356" r:id="rId31"/>
    <p:sldId id="357" r:id="rId32"/>
    <p:sldId id="358" r:id="rId33"/>
    <p:sldId id="363" r:id="rId34"/>
    <p:sldId id="389" r:id="rId35"/>
    <p:sldId id="2407" r:id="rId36"/>
    <p:sldId id="2408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342" autoAdjust="0"/>
    <p:restoredTop sz="96993"/>
  </p:normalViewPr>
  <p:slideViewPr>
    <p:cSldViewPr>
      <p:cViewPr varScale="1">
        <p:scale>
          <a:sx n="128" d="100"/>
          <a:sy n="128" d="100"/>
        </p:scale>
        <p:origin x="2104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presProps" Target="presProp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E7E044-45C7-49D4-B616-C1EB0EB337FB}" type="datetimeFigureOut">
              <a:rPr lang="en-US" smtClean="0"/>
              <a:t>8/18/20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C839A6-008C-4A28-B9D2-6B4E741E0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5159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D416FA-368F-4DD3-B68D-BEBC34F8981B}" type="slidenum">
              <a:rPr lang="en-US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2094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642AAB2-2528-4A41-AE86-F678288756F7}" type="slidenum">
              <a:rPr lang="en-US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9437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6EFA8EB-F376-4460-9BA5-400A0D59BC65}" type="slidenum">
              <a:rPr lang="en-US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3850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FB740A2-7CD3-4F5C-A457-5F0A9A6C75F1}" type="slidenum">
              <a:rPr lang="en-US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6849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B6B8B02-626C-4183-9435-2E1EF9A7735E}" type="slidenum">
              <a:rPr lang="en-US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920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41CF79F-CC66-493A-93CB-0A27C322F186}" type="slidenum">
              <a:rPr lang="en-US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9285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DDF4EEBE-B542-4754-AD35-7E051E69A3C6}" type="slidenum">
              <a:rPr lang="en-US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6774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D37A23B-8D52-40D7-811F-5CF5BEFEFAD9}" type="slidenum">
              <a:rPr lang="en-US">
                <a:solidFill>
                  <a:prstClr val="black"/>
                </a:solidFill>
              </a:rPr>
              <a:pPr>
                <a:defRPr/>
              </a:pPr>
              <a:t>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4828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0E24E23-3A0D-4A13-ACE9-B48827D9FCEC}" type="slidenum">
              <a:rPr lang="en-US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7969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9EA53EF-9B7D-45A1-95DF-EC0072083AD3}" type="slidenum">
              <a:rPr lang="en-US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0476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7D5A03B-08FB-451F-BD92-52AFF74ACA54}" type="slidenum">
              <a:rPr lang="en-US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/>
              <a:t>Why would this be useful?  Main reason is focus.  Also enables “smart” cropping.</a:t>
            </a:r>
          </a:p>
        </p:txBody>
      </p:sp>
    </p:spTree>
    <p:extLst>
      <p:ext uri="{BB962C8B-B14F-4D97-AF65-F5344CB8AC3E}">
        <p14:creationId xmlns:p14="http://schemas.microsoft.com/office/powerpoint/2010/main" val="37847989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08A6558-1239-4CB6-9FB3-4F4D94D97265}" type="slidenum">
              <a:rPr lang="en-US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5537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380A047-6BB5-487C-94E7-03558DC35B55}" type="slidenum">
              <a:rPr lang="en-US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/>
              <a:t>Age 12, Age 30</a:t>
            </a:r>
          </a:p>
        </p:txBody>
      </p:sp>
    </p:spTree>
    <p:extLst>
      <p:ext uri="{BB962C8B-B14F-4D97-AF65-F5344CB8AC3E}">
        <p14:creationId xmlns:p14="http://schemas.microsoft.com/office/powerpoint/2010/main" val="40357719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865E028-653E-42ED-B42D-84DAD997030B}" type="slidenum">
              <a:rPr lang="en-US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8459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1EA3614-857B-4D8C-9F61-6CDE108F3745}" type="slidenum">
              <a:rPr lang="en-US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6831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https://www.inaturalist.org/pages/computer_vision_demo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839A6-008C-4A28-B9D2-6B4E741E06E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297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D6E931-C069-450B-8EF2-1C865EB7A2E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DD413D-6DF0-45FA-9676-E9C0433C0F4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D32511-99DE-4C82-A4BC-F5E58EDA69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C1E842-CFC8-4452-A590-3086AD7B5E2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830404-31A5-4F0F-A145-0D9D19CAEC8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6D6FB3-47F3-4646-932B-1BE4AE028EA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8/18/20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8CD94A-2C6B-4DF6-871F-7769C9B8A21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918F93-C341-4EB0-90ED-80D2F37FD3C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8/18/20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46044A-196B-42E3-9270-AF8BCFBE168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7F1927-EE98-41CA-9555-CC0AE132275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8/18/20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491543-5E52-45B1-8835-521D57B7142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7DFFBA-A9B8-4DFE-A883-23A264947AB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8/18/20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CDB326-25EC-4715-B256-DD324C59909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D38E61-1AB8-4719-AA18-2F1A2E2A1AA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8/18/20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ED1F38-FE73-4530-972D-B5896288F8D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3F1C6D-9305-4F92-9FFF-44BFD78DE8D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8/18/20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EA10E8-845B-4F12-A45E-E9D8AFA2CA4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417503-2D4F-4536-B1C2-FE328F3BE47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06D4F9-3AFD-45DE-90B9-958DFC7ECA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8/18/20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54D1D3-1FF9-4A54-A838-C942B77D6FC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550616-C8AD-48B9-B76F-88FA806AEEE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8/18/20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13D15C-E520-46F1-8E8A-9D8432F63E1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5B1031-02B1-4B22-9EEE-5AE2B922B59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8/18/20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D4BF9D-A3E0-47BC-A209-31556D4803A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16563C-EAC2-4DCF-B523-0E7486BA241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8/18/20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F45124-8F79-47CD-9108-F31BC3CF071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AFC4EB-9E26-4046-B3F2-C3B0FEBE00F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8/18/20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34D376-153D-4A5D-BD50-A8A321ED4D1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F8240C-0365-4142-A327-B897804C49C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B7CE67-B026-4840-B768-F1CAFDCD2D6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D71FF3-B3AF-44DC-85C6-AB16392F40B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A0238C-F269-4C95-BABA-B6F71368EAF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919D9B-9577-4CF0-A0C8-09640C22F4D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81CDA9-A9FD-427E-9C56-5854917F6B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  <a:cs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  <a:cs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  <a:cs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57E4DB7-B118-45E1-8164-F9EA1F5F12F9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BFB2DA7-57E5-4DD9-9CC6-625DF277930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8/18/20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2F93EFA-51EA-439B-83F4-BECA7EE6E4C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3" Type="http://schemas.openxmlformats.org/officeDocument/2006/relationships/tags" Target="../tags/tag14.xml"/><Relationship Id="rId7" Type="http://schemas.openxmlformats.org/officeDocument/2006/relationships/notesSlide" Target="../notesSlides/notesSlide5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Layout" Target="../slideLayouts/slideLayout25.xml"/><Relationship Id="rId5" Type="http://schemas.openxmlformats.org/officeDocument/2006/relationships/tags" Target="../tags/tag16.xml"/><Relationship Id="rId10" Type="http://schemas.openxmlformats.org/officeDocument/2006/relationships/hyperlink" Target="http://www.sonystyle.com/webapp/wcs/stores/servlet/ProductDisplay?catalogId=10551&amp;storeId=10151&amp;productId=8198552921665200469&amp;langId=-1" TargetMode="External"/><Relationship Id="rId4" Type="http://schemas.openxmlformats.org/officeDocument/2006/relationships/tags" Target="../tags/tag15.xml"/><Relationship Id="rId9" Type="http://schemas.openxmlformats.org/officeDocument/2006/relationships/image" Target="../media/image17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tags" Target="../tags/tag19.xml"/><Relationship Id="rId7" Type="http://schemas.openxmlformats.org/officeDocument/2006/relationships/notesSlide" Target="../notesSlides/notesSlide6.xml"/><Relationship Id="rId12" Type="http://schemas.openxmlformats.org/officeDocument/2006/relationships/hyperlink" Target="http://en.wikipedia.org/wiki/Afghan_Girl_(photo)" TargetMode="Externa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Layout" Target="../slideLayouts/slideLayout25.xml"/><Relationship Id="rId11" Type="http://schemas.openxmlformats.org/officeDocument/2006/relationships/hyperlink" Target="http://www.cl.cam.ac.uk/~jgd1000/afghan.html" TargetMode="External"/><Relationship Id="rId5" Type="http://schemas.openxmlformats.org/officeDocument/2006/relationships/tags" Target="../tags/tag21.xml"/><Relationship Id="rId10" Type="http://schemas.openxmlformats.org/officeDocument/2006/relationships/image" Target="../media/image20.jpeg"/><Relationship Id="rId4" Type="http://schemas.openxmlformats.org/officeDocument/2006/relationships/tags" Target="../tags/tag20.xml"/><Relationship Id="rId9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29.xml"/><Relationship Id="rId13" Type="http://schemas.openxmlformats.org/officeDocument/2006/relationships/image" Target="../media/image23.jpeg"/><Relationship Id="rId3" Type="http://schemas.openxmlformats.org/officeDocument/2006/relationships/tags" Target="../tags/tag24.xml"/><Relationship Id="rId7" Type="http://schemas.openxmlformats.org/officeDocument/2006/relationships/tags" Target="../tags/tag28.xml"/><Relationship Id="rId12" Type="http://schemas.openxmlformats.org/officeDocument/2006/relationships/image" Target="../media/image22.jpe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11" Type="http://schemas.openxmlformats.org/officeDocument/2006/relationships/image" Target="../media/image21.jpeg"/><Relationship Id="rId5" Type="http://schemas.openxmlformats.org/officeDocument/2006/relationships/tags" Target="../tags/tag26.xml"/><Relationship Id="rId15" Type="http://schemas.openxmlformats.org/officeDocument/2006/relationships/image" Target="../media/image24.jpeg"/><Relationship Id="rId10" Type="http://schemas.openxmlformats.org/officeDocument/2006/relationships/notesSlide" Target="../notesSlides/notesSlide7.xml"/><Relationship Id="rId4" Type="http://schemas.openxmlformats.org/officeDocument/2006/relationships/tags" Target="../tags/tag25.xml"/><Relationship Id="rId9" Type="http://schemas.openxmlformats.org/officeDocument/2006/relationships/slideLayout" Target="../slideLayouts/slideLayout25.xml"/><Relationship Id="rId14" Type="http://schemas.openxmlformats.org/officeDocument/2006/relationships/hyperlink" Target="http://www.sensiblevision.com/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research.nokia.com/researchteams/vcui/index.html" TargetMode="External"/><Relationship Id="rId3" Type="http://schemas.openxmlformats.org/officeDocument/2006/relationships/tags" Target="../tags/tag32.xml"/><Relationship Id="rId7" Type="http://schemas.openxmlformats.org/officeDocument/2006/relationships/hyperlink" Target="http://www.infoworld.com/article/07/04/24/HNnokiasiliconvalley_1.html" TargetMode="Externa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image" Target="../media/image25.jpe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5.xml"/><Relationship Id="rId9" Type="http://schemas.openxmlformats.org/officeDocument/2006/relationships/hyperlink" Target="http://www.google.com/mobile/goggles/#text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tags" Target="../tags/tag35.xml"/><Relationship Id="rId7" Type="http://schemas.openxmlformats.org/officeDocument/2006/relationships/image" Target="../media/image28.jpeg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5.xml"/><Relationship Id="rId4" Type="http://schemas.openxmlformats.org/officeDocument/2006/relationships/tags" Target="../tags/tag3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tags" Target="../tags/tag39.xml"/><Relationship Id="rId7" Type="http://schemas.openxmlformats.org/officeDocument/2006/relationships/image" Target="../media/image30.jpeg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25.xml"/><Relationship Id="rId4" Type="http://schemas.openxmlformats.org/officeDocument/2006/relationships/tags" Target="../tags/tag4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openxmlformats.org/officeDocument/2006/relationships/image" Target="../media/image32.jpe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tags" Target="../tags/tag46.xml"/><Relationship Id="rId7" Type="http://schemas.openxmlformats.org/officeDocument/2006/relationships/notesSlide" Target="../notesSlides/notesSlide13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slideLayout" Target="../slideLayouts/slideLayout29.xml"/><Relationship Id="rId5" Type="http://schemas.openxmlformats.org/officeDocument/2006/relationships/tags" Target="../tags/tag48.xml"/><Relationship Id="rId10" Type="http://schemas.openxmlformats.org/officeDocument/2006/relationships/hyperlink" Target="http://groups.csail.mit.edu/vision/medical-vision/surgery/surgical_navigation.html" TargetMode="External"/><Relationship Id="rId4" Type="http://schemas.openxmlformats.org/officeDocument/2006/relationships/tags" Target="../tags/tag47.xml"/><Relationship Id="rId9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tags" Target="../tags/tag51.xml"/><Relationship Id="rId7" Type="http://schemas.openxmlformats.org/officeDocument/2006/relationships/hyperlink" Target="http://www.mobileye.com/" TargetMode="Externa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25.xml"/><Relationship Id="rId4" Type="http://schemas.openxmlformats.org/officeDocument/2006/relationships/tags" Target="../tags/tag5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ytimes.com/2010/10/10/science/10google.html" TargetMode="External"/><Relationship Id="rId7" Type="http://schemas.openxmlformats.org/officeDocument/2006/relationships/hyperlink" Target="http://www.thestar.com/wheels/article/1036702--human-error-blamed-after-google-s-driverless-car-sparks-five-vehicle-crash" TargetMode="Externa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5.xml"/><Relationship Id="rId6" Type="http://schemas.openxmlformats.org/officeDocument/2006/relationships/hyperlink" Target="http://en.wikipedia.org/wiki/Financial_Post" TargetMode="External"/><Relationship Id="rId5" Type="http://schemas.openxmlformats.org/officeDocument/2006/relationships/hyperlink" Target="http://business.financialpost.com/2011/06/24/nevada-state-law-paves-the-way-for-driverless-cars/" TargetMode="External"/><Relationship Id="rId4" Type="http://schemas.openxmlformats.org/officeDocument/2006/relationships/hyperlink" Target="http://en.wikipedia.org/wiki/The_New_York_Times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8CTJL5lUjHg" TargetMode="External"/><Relationship Id="rId7" Type="http://schemas.openxmlformats.org/officeDocument/2006/relationships/image" Target="../media/image38.jpeg"/><Relationship Id="rId2" Type="http://schemas.openxmlformats.org/officeDocument/2006/relationships/hyperlink" Target="http://www.youtube.com/watch?feature=iv&amp;v=fQ59dXOo63o" TargetMode="Externa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7.jpeg"/><Relationship Id="rId5" Type="http://schemas.openxmlformats.org/officeDocument/2006/relationships/hyperlink" Target="http://www.youtube.com/watch?v=w8BmgtMKFbY" TargetMode="External"/><Relationship Id="rId4" Type="http://schemas.openxmlformats.org/officeDocument/2006/relationships/hyperlink" Target="http://www.youtube.com/watch?v=7QrnwoO1-8A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tags" Target="../tags/tag55.xml"/><Relationship Id="rId7" Type="http://schemas.openxmlformats.org/officeDocument/2006/relationships/notesSlide" Target="../notesSlides/notesSlide16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slideLayout" Target="../slideLayouts/slideLayout25.xml"/><Relationship Id="rId5" Type="http://schemas.openxmlformats.org/officeDocument/2006/relationships/tags" Target="../tags/tag57.xml"/><Relationship Id="rId10" Type="http://schemas.openxmlformats.org/officeDocument/2006/relationships/hyperlink" Target="http://marsrovers.jpl.nasa.gov/gallery/images.html" TargetMode="External"/><Relationship Id="rId4" Type="http://schemas.openxmlformats.org/officeDocument/2006/relationships/tags" Target="../tags/tag56.xml"/><Relationship Id="rId9" Type="http://schemas.openxmlformats.org/officeDocument/2006/relationships/hyperlink" Target="http://www.ri.cmu.edu/pubs/pub_5719.html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hyperlink" Target="https://www.amazon.com/b?node=8037720011" TargetMode="External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ispersondoesnotexist.com/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2.png"/><Relationship Id="rId4" Type="http://schemas.openxmlformats.org/officeDocument/2006/relationships/image" Target="../media/image11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3" Type="http://schemas.openxmlformats.org/officeDocument/2006/relationships/tags" Target="../tags/tag5.xml"/><Relationship Id="rId7" Type="http://schemas.openxmlformats.org/officeDocument/2006/relationships/slideLayout" Target="../slideLayouts/slideLayout29.xml"/><Relationship Id="rId12" Type="http://schemas.openxmlformats.org/officeDocument/2006/relationships/hyperlink" Target="http://en.wikipedia.org/wiki/Automatic_number_plate_recognition" TargetMode="Externa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image" Target="../media/image14.png"/><Relationship Id="rId5" Type="http://schemas.openxmlformats.org/officeDocument/2006/relationships/tags" Target="../tags/tag7.xml"/><Relationship Id="rId10" Type="http://schemas.openxmlformats.org/officeDocument/2006/relationships/hyperlink" Target="http://www.research.att.com/~yann" TargetMode="External"/><Relationship Id="rId4" Type="http://schemas.openxmlformats.org/officeDocument/2006/relationships/tags" Target="../tags/tag6.xml"/><Relationship Id="rId9" Type="http://schemas.openxmlformats.org/officeDocument/2006/relationships/image" Target="../media/image13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15.jpe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Computer Vision?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280" y="4595018"/>
            <a:ext cx="8229600" cy="1782763"/>
          </a:xfrm>
        </p:spPr>
        <p:txBody>
          <a:bodyPr/>
          <a:lstStyle/>
          <a:p>
            <a:pPr marL="0" indent="0" algn="ctr">
              <a:buNone/>
            </a:pPr>
            <a:r>
              <a:rPr lang="en-US"/>
              <a:t>Computer Graphics: Models to Images</a:t>
            </a:r>
          </a:p>
          <a:p>
            <a:pPr marL="0" indent="0" algn="ctr">
              <a:buNone/>
            </a:pPr>
            <a:r>
              <a:rPr lang="en-US"/>
              <a:t>Comp. Photography: Images to Images</a:t>
            </a:r>
          </a:p>
          <a:p>
            <a:pPr marL="0" indent="0" algn="ctr">
              <a:buNone/>
            </a:pPr>
            <a:r>
              <a:rPr lang="en-US" b="1"/>
              <a:t>Computer Vision: Images to Models</a:t>
            </a:r>
            <a:endParaRPr 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BCDC42-193B-1C49-A21A-AE73C57091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190" b="3165"/>
          <a:stretch/>
        </p:blipFill>
        <p:spPr>
          <a:xfrm>
            <a:off x="1600200" y="1242219"/>
            <a:ext cx="5643563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1813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eaLnBrk="1" hangingPunct="1"/>
            <a:r>
              <a:rPr lang="en-US" dirty="0"/>
              <a:t>Smile detection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23556" name="Picture 6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9313" y="2170113"/>
            <a:ext cx="7443787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7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38200" y="1143000"/>
            <a:ext cx="7467600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8" name="Rectangle 8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051050" y="6278563"/>
            <a:ext cx="47307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prstClr val="black"/>
                </a:solidFill>
                <a:latin typeface="Arial" charset="0"/>
                <a:hlinkClick r:id="rId10"/>
              </a:rPr>
              <a:t>Sony Cyber-shot® T70 Digital Still Camera </a:t>
            </a:r>
            <a:endParaRPr lang="en-US" sz="200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eaLnBrk="1" hangingPunct="1"/>
            <a:r>
              <a:rPr lang="en-US"/>
              <a:t>Vision-based biometrics</a:t>
            </a:r>
          </a:p>
        </p:txBody>
      </p:sp>
      <p:pic>
        <p:nvPicPr>
          <p:cNvPr id="25603" name="Picture 3" descr="youngProcessedR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14400" y="4362450"/>
            <a:ext cx="3124200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4" descr="matched2002_R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257800" y="4362450"/>
            <a:ext cx="3124200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5" descr="afghanportraits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590800" y="762000"/>
            <a:ext cx="3810000" cy="284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6" name="Rectangle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447800" y="3657600"/>
            <a:ext cx="67373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/>
                </a:solidFill>
                <a:latin typeface="Arial" charset="0"/>
              </a:rPr>
              <a:t>“</a:t>
            </a:r>
            <a:r>
              <a:rPr lang="en-US" sz="1600" i="1" dirty="0">
                <a:solidFill>
                  <a:prstClr val="black"/>
                </a:solidFill>
                <a:latin typeface="Arial" charset="0"/>
              </a:rPr>
              <a:t>How the Afghan Girl was Identified by Her Iris Patterns</a:t>
            </a:r>
            <a:r>
              <a:rPr lang="en-US" sz="1600" dirty="0">
                <a:solidFill>
                  <a:prstClr val="black"/>
                </a:solidFill>
                <a:latin typeface="Arial" charset="0"/>
              </a:rPr>
              <a:t>”  Read the </a:t>
            </a:r>
            <a:r>
              <a:rPr lang="en-US" sz="1600" dirty="0">
                <a:solidFill>
                  <a:prstClr val="black"/>
                </a:solidFill>
                <a:latin typeface="Arial" charset="0"/>
                <a:hlinkClick r:id="rId11"/>
              </a:rPr>
              <a:t>story </a:t>
            </a:r>
            <a:endParaRPr lang="en-US" sz="1600" dirty="0">
              <a:solidFill>
                <a:prstClr val="black"/>
              </a:solidFill>
              <a:latin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err="1">
                <a:solidFill>
                  <a:prstClr val="black"/>
                </a:solidFill>
                <a:latin typeface="Arial" charset="0"/>
                <a:hlinkClick r:id="rId12"/>
              </a:rPr>
              <a:t>wikipedia</a:t>
            </a:r>
            <a:endParaRPr lang="en-US" sz="1600" dirty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eaLnBrk="1" hangingPunct="1"/>
            <a:r>
              <a:rPr lang="en-US"/>
              <a:t>Login without a password…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26628" name="Picture 4" descr="XM Micro Biometric Fingerprint Mouse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825625" y="1333500"/>
            <a:ext cx="2136775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Rectangle 6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524000" y="5410200"/>
            <a:ext cx="25146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prstClr val="black"/>
                </a:solidFill>
                <a:latin typeface="Arial" charset="0"/>
              </a:rPr>
              <a:t>Fingerprint scanners on many new laptops, </a:t>
            </a:r>
            <a:br>
              <a:rPr lang="en-US" sz="1600">
                <a:solidFill>
                  <a:prstClr val="black"/>
                </a:solidFill>
                <a:latin typeface="Arial" charset="0"/>
              </a:rPr>
            </a:br>
            <a:r>
              <a:rPr lang="en-US" sz="1600">
                <a:solidFill>
                  <a:prstClr val="black"/>
                </a:solidFill>
                <a:latin typeface="Arial" charset="0"/>
              </a:rPr>
              <a:t>other devices</a:t>
            </a:r>
          </a:p>
        </p:txBody>
      </p:sp>
      <p:pic>
        <p:nvPicPr>
          <p:cNvPr id="26630" name="Picture 9" descr="FINGERPRINT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95325" y="3048000"/>
            <a:ext cx="1057275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1" name="Picture 11" descr="login_dialo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400800" y="2679700"/>
            <a:ext cx="2209800" cy="219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2" name="Rectangle 12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4953000" y="5287963"/>
            <a:ext cx="35814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prstClr val="black"/>
                </a:solidFill>
                <a:latin typeface="Arial" charset="0"/>
              </a:rPr>
              <a:t>Face recognition systems now beginning to appear more widely</a:t>
            </a:r>
            <a:br>
              <a:rPr lang="en-US" sz="1600">
                <a:solidFill>
                  <a:prstClr val="black"/>
                </a:solidFill>
                <a:latin typeface="Arial" charset="0"/>
              </a:rPr>
            </a:br>
            <a:r>
              <a:rPr lang="en-US" sz="1400">
                <a:solidFill>
                  <a:prstClr val="black"/>
                </a:solidFill>
                <a:latin typeface="Arial" charset="0"/>
                <a:hlinkClick r:id="rId14"/>
              </a:rPr>
              <a:t>http://www.sensiblevision.com/</a:t>
            </a:r>
            <a:endParaRPr lang="en-US" sz="1400">
              <a:solidFill>
                <a:prstClr val="black"/>
              </a:solidFill>
              <a:latin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26633" name="Picture 14" descr="woman_laptop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533900" y="2933700"/>
            <a:ext cx="17145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360759" y="3752849"/>
            <a:ext cx="2468166" cy="2452687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en-US" sz="3100"/>
              <a:t>Object recognition (in mobile phones)</a:t>
            </a:r>
          </a:p>
        </p:txBody>
      </p:sp>
      <p:pic>
        <p:nvPicPr>
          <p:cNvPr id="27652" name="Picture 5" descr="Smart Photos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6" cstate="print"/>
          <a:srcRect t="4301" b="218"/>
          <a:stretch/>
        </p:blipFill>
        <p:spPr bwMode="auto"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</p:spPr>
      </p:pic>
      <p:sp>
        <p:nvSpPr>
          <p:cNvPr id="27651" name="Rectangle 3"/>
          <p:cNvSpPr>
            <a:spLocks noGrp="1" noChangeArrowheads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3167986" y="3752850"/>
            <a:ext cx="5614060" cy="2452687"/>
          </a:xfrm>
        </p:spPr>
        <p:txBody>
          <a:bodyPr anchor="ctr">
            <a:normAutofit/>
          </a:bodyPr>
          <a:lstStyle/>
          <a:p>
            <a:pPr lvl="1" eaLnBrk="1" hangingPunct="1">
              <a:buFont typeface="Arial" charset="0"/>
              <a:buNone/>
            </a:pPr>
            <a:r>
              <a:rPr lang="en-US" sz="1600">
                <a:hlinkClick r:id="rId7"/>
              </a:rPr>
              <a:t>Point &amp; Find</a:t>
            </a:r>
            <a:r>
              <a:rPr lang="en-US" sz="1600"/>
              <a:t>, </a:t>
            </a:r>
            <a:r>
              <a:rPr lang="en-US" sz="1600">
                <a:hlinkClick r:id="rId8"/>
              </a:rPr>
              <a:t>Nokia</a:t>
            </a:r>
            <a:endParaRPr lang="en-US" sz="1600"/>
          </a:p>
          <a:p>
            <a:pPr lvl="1" eaLnBrk="1" hangingPunct="1">
              <a:buFont typeface="Arial" charset="0"/>
              <a:buNone/>
            </a:pPr>
            <a:r>
              <a:rPr lang="en-US" sz="1600">
                <a:hlinkClick r:id="rId9"/>
              </a:rPr>
              <a:t>Google Goggles</a:t>
            </a:r>
            <a:endParaRPr lang="en-US" sz="16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iNaturalist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823799"/>
            <a:ext cx="8229600" cy="3551601"/>
          </a:xfrm>
        </p:spPr>
      </p:pic>
      <p:sp>
        <p:nvSpPr>
          <p:cNvPr id="4" name="Rectangle 3"/>
          <p:cNvSpPr/>
          <p:nvPr/>
        </p:nvSpPr>
        <p:spPr>
          <a:xfrm>
            <a:off x="1447800" y="6400800"/>
            <a:ext cx="6248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https://www.inaturalist.org/pages/computer_vision_demo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8889" t="12667" r="18333" b="5556"/>
          <a:stretch/>
        </p:blipFill>
        <p:spPr>
          <a:xfrm>
            <a:off x="3429000" y="25400"/>
            <a:ext cx="5410200" cy="4404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4447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____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00800" y="1371600"/>
            <a:ext cx="2343150" cy="307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3" descr="cap_138439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3400" y="1447800"/>
            <a:ext cx="5715000" cy="26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6" name="Text Box 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965325" y="5988050"/>
            <a:ext cx="51974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i="1">
                <a:solidFill>
                  <a:prstClr val="black"/>
                </a:solidFill>
                <a:latin typeface="Arial" charset="0"/>
              </a:rPr>
              <a:t>The Matrix</a:t>
            </a:r>
            <a:r>
              <a:rPr lang="en-US" sz="1600">
                <a:solidFill>
                  <a:prstClr val="black"/>
                </a:solidFill>
                <a:latin typeface="Arial" charset="0"/>
              </a:rPr>
              <a:t> movies, ESC Entertainment, XYZRGB, NRC</a:t>
            </a:r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title"/>
            <p:custDataLst>
              <p:tags r:id="rId4"/>
            </p:custDataLst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/>
              <a:t>Special effects:  shape capture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152650" y="6096000"/>
            <a:ext cx="48037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i="1">
                <a:solidFill>
                  <a:prstClr val="black"/>
                </a:solidFill>
                <a:latin typeface="Arial" charset="0"/>
              </a:rPr>
              <a:t>Pirates of the Carribean</a:t>
            </a:r>
            <a:r>
              <a:rPr lang="en-US" sz="1600">
                <a:solidFill>
                  <a:prstClr val="black"/>
                </a:solidFill>
                <a:latin typeface="Arial" charset="0"/>
              </a:rPr>
              <a:t>, Industrial Light and Magic</a:t>
            </a:r>
          </a:p>
        </p:txBody>
      </p:sp>
      <p:sp>
        <p:nvSpPr>
          <p:cNvPr id="29699" name="Rectangle 5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/>
              <a:t>Special effects:  motion capture</a:t>
            </a:r>
          </a:p>
        </p:txBody>
      </p:sp>
      <p:pic>
        <p:nvPicPr>
          <p:cNvPr id="29700" name="Picture 6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33575" y="1143000"/>
            <a:ext cx="5276850" cy="240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7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38338" y="3581400"/>
            <a:ext cx="5267325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eaLnBrk="1" hangingPunct="1"/>
            <a:r>
              <a:rPr lang="en-US"/>
              <a:t>Sports</a:t>
            </a:r>
          </a:p>
        </p:txBody>
      </p:sp>
      <p:pic>
        <p:nvPicPr>
          <p:cNvPr id="30724" name="Picture 5" descr="first-down-line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67000" y="1552575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5" name="Text Box 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619416" y="4876800"/>
            <a:ext cx="367760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i="1" dirty="0" err="1">
                <a:solidFill>
                  <a:prstClr val="black"/>
                </a:solidFill>
                <a:latin typeface="Arial" charset="0"/>
              </a:rPr>
              <a:t>Sportvision</a:t>
            </a:r>
            <a:r>
              <a:rPr lang="en-US" sz="2400" dirty="0">
                <a:solidFill>
                  <a:prstClr val="black"/>
                </a:solidFill>
                <a:latin typeface="Arial" charset="0"/>
              </a:rPr>
              <a:t> first down line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eaLnBrk="1" hangingPunct="1"/>
            <a:r>
              <a:rPr lang="en-US"/>
              <a:t>Medical imaging</a:t>
            </a:r>
          </a:p>
        </p:txBody>
      </p:sp>
      <p:pic>
        <p:nvPicPr>
          <p:cNvPr id="38915" name="Picture 4" descr="mybrain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" y="1616075"/>
            <a:ext cx="35052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5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68788" y="1947863"/>
            <a:ext cx="4494212" cy="285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7" name="Rectangle 6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559425" y="5105400"/>
            <a:ext cx="21494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prstClr val="black"/>
                </a:solidFill>
                <a:latin typeface="Arial" charset="0"/>
              </a:rPr>
              <a:t>Image guided surgery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prstClr val="black"/>
                </a:solidFill>
                <a:latin typeface="Arial" charset="0"/>
                <a:hlinkClick r:id="rId10"/>
              </a:rPr>
              <a:t>Grimson et al., MIT</a:t>
            </a:r>
            <a:endParaRPr lang="en-US" sz="16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8918" name="Rectangle 7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611313" y="5210175"/>
            <a:ext cx="12096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prstClr val="black"/>
                </a:solidFill>
                <a:latin typeface="Arial" charset="0"/>
              </a:rPr>
              <a:t>3D imaging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prstClr val="black"/>
                </a:solidFill>
                <a:latin typeface="Arial" charset="0"/>
              </a:rPr>
              <a:t>MRI, CT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eaLnBrk="1" hangingPunct="1"/>
            <a:r>
              <a:rPr lang="en-US"/>
              <a:t>Smart cars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85800" y="4876800"/>
            <a:ext cx="8077200" cy="2057400"/>
          </a:xfrm>
        </p:spPr>
        <p:txBody>
          <a:bodyPr/>
          <a:lstStyle/>
          <a:p>
            <a:pPr eaLnBrk="1" hangingPunct="1"/>
            <a:r>
              <a:rPr lang="en-US" dirty="0" err="1">
                <a:hlinkClick r:id="rId7"/>
              </a:rPr>
              <a:t>Mobileye</a:t>
            </a:r>
            <a:endParaRPr lang="en-US" dirty="0"/>
          </a:p>
          <a:p>
            <a:pPr lvl="1" eaLnBrk="1" hangingPunct="1"/>
            <a:r>
              <a:rPr lang="en-US" strike="sngStrike" dirty="0"/>
              <a:t>Market Capitalization: 11 Billion dollars</a:t>
            </a:r>
          </a:p>
          <a:p>
            <a:pPr lvl="1" eaLnBrk="1" hangingPunct="1"/>
            <a:r>
              <a:rPr lang="en-US" dirty="0"/>
              <a:t>Bought by Intel for 15 Billion dollars</a:t>
            </a:r>
          </a:p>
        </p:txBody>
      </p:sp>
      <p:pic>
        <p:nvPicPr>
          <p:cNvPr id="31748" name="Picture 6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04875" y="869950"/>
            <a:ext cx="7781925" cy="400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9" name="Text Box 8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572000" y="425450"/>
            <a:ext cx="39671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prstClr val="black"/>
                </a:solidFill>
                <a:latin typeface="Arial" charset="0"/>
              </a:rPr>
              <a:t>Slide content courtesy of Amnon Shashua</a:t>
            </a:r>
          </a:p>
        </p:txBody>
      </p:sp>
    </p:spTree>
    <p:extLst>
      <p:ext uri="{BB962C8B-B14F-4D97-AF65-F5344CB8AC3E}">
        <p14:creationId xmlns:p14="http://schemas.microsoft.com/office/powerpoint/2010/main" val="2995695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828800" y="920234"/>
            <a:ext cx="5486400" cy="480060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304800" y="1600200"/>
            <a:ext cx="2286000" cy="1447800"/>
          </a:xfrm>
          <a:prstGeom prst="ellipse">
            <a:avLst/>
          </a:prstGeom>
          <a:solidFill>
            <a:schemeClr val="accent1">
              <a:alpha val="2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1905000" y="5105400"/>
            <a:ext cx="2286000" cy="1447800"/>
          </a:xfrm>
          <a:prstGeom prst="ellipse">
            <a:avLst/>
          </a:prstGeom>
          <a:solidFill>
            <a:schemeClr val="accent1">
              <a:alpha val="2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943600" y="4410927"/>
            <a:ext cx="2286000" cy="1447800"/>
          </a:xfrm>
          <a:prstGeom prst="ellipse">
            <a:avLst/>
          </a:prstGeom>
          <a:solidFill>
            <a:schemeClr val="accent1">
              <a:alpha val="2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6934200" y="3607897"/>
            <a:ext cx="2286000" cy="1447800"/>
          </a:xfrm>
          <a:prstGeom prst="ellipse">
            <a:avLst/>
          </a:prstGeom>
          <a:solidFill>
            <a:schemeClr val="accent1">
              <a:alpha val="2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882349" y="1566378"/>
            <a:ext cx="2286000" cy="1447800"/>
          </a:xfrm>
          <a:prstGeom prst="ellipse">
            <a:avLst/>
          </a:prstGeom>
          <a:solidFill>
            <a:schemeClr val="accent1">
              <a:alpha val="2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09600" y="4273034"/>
            <a:ext cx="2286000" cy="1447800"/>
          </a:xfrm>
          <a:prstGeom prst="ellipse">
            <a:avLst/>
          </a:prstGeom>
          <a:solidFill>
            <a:schemeClr val="accent1">
              <a:alpha val="2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97221" y="3276600"/>
            <a:ext cx="2286000" cy="1447800"/>
          </a:xfrm>
          <a:prstGeom prst="ellipse">
            <a:avLst/>
          </a:prstGeom>
          <a:solidFill>
            <a:schemeClr val="accent1">
              <a:alpha val="2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943600" y="577646"/>
            <a:ext cx="2286000" cy="1447800"/>
          </a:xfrm>
          <a:prstGeom prst="ellipse">
            <a:avLst/>
          </a:prstGeom>
          <a:solidFill>
            <a:schemeClr val="accent1">
              <a:alpha val="2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1349" y="1600200"/>
            <a:ext cx="4187672" cy="1143000"/>
          </a:xfrm>
        </p:spPr>
        <p:txBody>
          <a:bodyPr/>
          <a:lstStyle/>
          <a:p>
            <a:r>
              <a:rPr lang="en-US" dirty="0"/>
              <a:t>Scope of CS 6476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00400" y="1062335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Computer Vision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48400" y="1072634"/>
            <a:ext cx="182880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/>
              <a:t>Robotics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48400" y="5193268"/>
            <a:ext cx="182880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/>
              <a:t>Neuroscience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2400" y="3810000"/>
            <a:ext cx="182880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/>
              <a:t>Graphics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000" y="4724400"/>
            <a:ext cx="182880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/>
              <a:t>Computational Photography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1000" y="1981200"/>
            <a:ext cx="182880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/>
              <a:t>Machine Learning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359869" y="3900101"/>
            <a:ext cx="182880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/>
              <a:t>Medical Imaging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086600" y="1958370"/>
            <a:ext cx="1981200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/>
              <a:t>Human Computer Interaction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186151" y="5659820"/>
            <a:ext cx="182880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/>
              <a:t>Optics</a:t>
            </a:r>
          </a:p>
        </p:txBody>
      </p:sp>
      <p:sp>
        <p:nvSpPr>
          <p:cNvPr id="23" name="Oval 22"/>
          <p:cNvSpPr/>
          <p:nvPr/>
        </p:nvSpPr>
        <p:spPr>
          <a:xfrm>
            <a:off x="2895600" y="2857811"/>
            <a:ext cx="3505200" cy="2089355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3124200" y="3269818"/>
            <a:ext cx="2971800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/>
              <a:t>Image Processing</a:t>
            </a:r>
            <a:br>
              <a:rPr lang="en-US" sz="2000" dirty="0"/>
            </a:br>
            <a:r>
              <a:rPr lang="en-US" sz="2000" dirty="0"/>
              <a:t>Geometric Reasoning</a:t>
            </a:r>
            <a:br>
              <a:rPr lang="en-US" sz="2000" dirty="0"/>
            </a:br>
            <a:r>
              <a:rPr lang="en-US" sz="2000" dirty="0"/>
              <a:t>Recognition</a:t>
            </a:r>
            <a:br>
              <a:rPr lang="en-US" sz="2000" dirty="0"/>
            </a:br>
            <a:r>
              <a:rPr lang="en-US" sz="2000" dirty="0"/>
              <a:t>Deep Learning</a:t>
            </a:r>
          </a:p>
        </p:txBody>
      </p:sp>
    </p:spTree>
    <p:extLst>
      <p:ext uri="{BB962C8B-B14F-4D97-AF65-F5344CB8AC3E}">
        <p14:creationId xmlns:p14="http://schemas.microsoft.com/office/powerpoint/2010/main" val="28543524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Google cars</a:t>
            </a:r>
          </a:p>
        </p:txBody>
      </p:sp>
      <p:pic>
        <p:nvPicPr>
          <p:cNvPr id="31747" name="Picture 2" descr="http://graphics8.nytimes.com/images/2010/10/10/us/10google-span/10google-span-article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295400"/>
            <a:ext cx="5715000" cy="340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TextBox 4"/>
          <p:cNvSpPr txBox="1">
            <a:spLocks noChangeArrowheads="1"/>
          </p:cNvSpPr>
          <p:nvPr/>
        </p:nvSpPr>
        <p:spPr bwMode="auto">
          <a:xfrm>
            <a:off x="304800" y="4953000"/>
            <a:ext cx="86868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dirty="0"/>
              <a:t>Oct 9, 2010. </a:t>
            </a:r>
            <a:r>
              <a:rPr lang="en-US" dirty="0">
                <a:hlinkClick r:id="rId3"/>
              </a:rPr>
              <a:t>"Google Cars Drive Themselves, in Traffic"</a:t>
            </a:r>
            <a:r>
              <a:rPr lang="en-US" dirty="0"/>
              <a:t>. </a:t>
            </a:r>
            <a:r>
              <a:rPr lang="en-US" i="1" dirty="0">
                <a:hlinkClick r:id="rId4" tooltip="The New York Times"/>
              </a:rPr>
              <a:t>The New York Times</a:t>
            </a:r>
            <a:r>
              <a:rPr lang="en-US" dirty="0"/>
              <a:t>. John </a:t>
            </a:r>
            <a:r>
              <a:rPr lang="en-US" dirty="0" err="1"/>
              <a:t>Markoff</a:t>
            </a:r>
            <a:endParaRPr lang="en-US" dirty="0"/>
          </a:p>
          <a:p>
            <a:pPr eaLnBrk="1" hangingPunct="1"/>
            <a:r>
              <a:rPr lang="en-US" dirty="0"/>
              <a:t>June 24, 2011. </a:t>
            </a:r>
            <a:r>
              <a:rPr lang="en-US" dirty="0">
                <a:hlinkClick r:id="rId5"/>
              </a:rPr>
              <a:t>"Nevada state law paves the way for driverless cars"</a:t>
            </a:r>
            <a:r>
              <a:rPr lang="en-US" dirty="0"/>
              <a:t>. </a:t>
            </a:r>
            <a:r>
              <a:rPr lang="en-US" i="1" dirty="0">
                <a:hlinkClick r:id="rId6" tooltip="Financial Post"/>
              </a:rPr>
              <a:t>Financial Post</a:t>
            </a:r>
            <a:r>
              <a:rPr lang="en-US" dirty="0"/>
              <a:t>. Christine Dobby</a:t>
            </a:r>
          </a:p>
          <a:p>
            <a:pPr eaLnBrk="1" hangingPunct="1"/>
            <a:r>
              <a:rPr lang="en-US" dirty="0"/>
              <a:t>Aug 9, 2011, </a:t>
            </a:r>
            <a:r>
              <a:rPr lang="en-US" u="sng" dirty="0">
                <a:hlinkClick r:id="rId7"/>
              </a:rPr>
              <a:t>"Human error blamed after Google's driverless car sparks five-vehicle crash"</a:t>
            </a:r>
            <a:r>
              <a:rPr lang="en-US" dirty="0"/>
              <a:t>. </a:t>
            </a:r>
            <a:r>
              <a:rPr lang="en-US" i="1" dirty="0"/>
              <a:t>The Star</a:t>
            </a:r>
            <a:r>
              <a:rPr lang="en-US" dirty="0"/>
              <a:t> (Toronto)</a:t>
            </a:r>
          </a:p>
        </p:txBody>
      </p:sp>
    </p:spTree>
    <p:extLst>
      <p:ext uri="{BB962C8B-B14F-4D97-AF65-F5344CB8AC3E}">
        <p14:creationId xmlns:p14="http://schemas.microsoft.com/office/powerpoint/2010/main" val="21042157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Interactive Games: Kinect</a:t>
            </a:r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Object Recognition: </a:t>
            </a:r>
            <a:r>
              <a:rPr lang="en-US" sz="2400" dirty="0">
                <a:hlinkClick r:id="rId2"/>
              </a:rPr>
              <a:t>http://www.youtube.com/watch?feature=iv&amp;v=fQ59dXOo63o</a:t>
            </a:r>
            <a:endParaRPr lang="en-US" sz="2400" dirty="0">
              <a:hlinkClick r:id="rId3"/>
            </a:endParaRPr>
          </a:p>
          <a:p>
            <a:r>
              <a:rPr lang="en-US" sz="2400" dirty="0"/>
              <a:t>Mario: </a:t>
            </a:r>
            <a:r>
              <a:rPr lang="en-US" sz="2400" dirty="0">
                <a:hlinkClick r:id="rId3"/>
              </a:rPr>
              <a:t>http://www.youtube.com/watch?v=8CTJL5lUjHg</a:t>
            </a:r>
            <a:endParaRPr lang="en-US" sz="2400" dirty="0">
              <a:hlinkClick r:id="rId4"/>
            </a:endParaRPr>
          </a:p>
          <a:p>
            <a:r>
              <a:rPr lang="en-US" sz="2400" dirty="0"/>
              <a:t>3D: </a:t>
            </a:r>
            <a:r>
              <a:rPr lang="en-US" sz="2400" dirty="0">
                <a:hlinkClick r:id="rId4"/>
              </a:rPr>
              <a:t>http://www.youtube.com/watch?v=7QrnwoO1-8A</a:t>
            </a:r>
            <a:endParaRPr lang="en-US" sz="2400" dirty="0"/>
          </a:p>
          <a:p>
            <a:r>
              <a:rPr lang="en-US" sz="2400" dirty="0"/>
              <a:t>Robot: </a:t>
            </a:r>
            <a:r>
              <a:rPr lang="en-US" sz="2400" dirty="0">
                <a:hlinkClick r:id="rId5"/>
              </a:rPr>
              <a:t>http://www.youtube.com/watch?v=w8BmgtMKFbY</a:t>
            </a:r>
            <a:endParaRPr lang="en-US" sz="2400" dirty="0"/>
          </a:p>
        </p:txBody>
      </p:sp>
      <p:pic>
        <p:nvPicPr>
          <p:cNvPr id="34820" name="Picture 2" descr="http://news.cnet.com/i/tim/2010/06/22/Kinect_specs_610x40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000" y="4246563"/>
            <a:ext cx="3352800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4" descr="http://xbox360media.ign.com/xbox360/image/article/111/1112845/dance-central-20100816111932700-00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43400" y="4267200"/>
            <a:ext cx="3924300" cy="220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901302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Augmented Reality and Virtual Reality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2500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71800" y="6248400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Magic Leap, Oculus, </a:t>
            </a:r>
            <a:r>
              <a:rPr lang="en-US" dirty="0" err="1"/>
              <a:t>Hololens</a:t>
            </a:r>
            <a:r>
              <a:rPr lang="en-US" dirty="0"/>
              <a:t>, etc.</a:t>
            </a:r>
          </a:p>
        </p:txBody>
      </p:sp>
    </p:spTree>
    <p:extLst>
      <p:ext uri="{BB962C8B-B14F-4D97-AF65-F5344CB8AC3E}">
        <p14:creationId xmlns:p14="http://schemas.microsoft.com/office/powerpoint/2010/main" val="13784051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Industrial robots</a:t>
            </a:r>
          </a:p>
        </p:txBody>
      </p:sp>
      <p:pic>
        <p:nvPicPr>
          <p:cNvPr id="3686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828800"/>
            <a:ext cx="4645025" cy="388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8" name="TextBox 6"/>
          <p:cNvSpPr txBox="1">
            <a:spLocks noChangeArrowheads="1"/>
          </p:cNvSpPr>
          <p:nvPr/>
        </p:nvSpPr>
        <p:spPr bwMode="auto">
          <a:xfrm>
            <a:off x="1533525" y="6019800"/>
            <a:ext cx="54768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latin typeface="Arial" charset="0"/>
              </a:rPr>
              <a:t>Vision-guided robots position nut runners on wheels</a:t>
            </a:r>
          </a:p>
        </p:txBody>
      </p:sp>
      <p:pic>
        <p:nvPicPr>
          <p:cNvPr id="3686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1200" y="2667000"/>
            <a:ext cx="2867025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573780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eaLnBrk="1" hangingPunct="1"/>
            <a:r>
              <a:rPr lang="en-US"/>
              <a:t>Vision in space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35844" name="Picture 6" descr="1198865273_31824-1_Sol1369A_WestValley_L257F_br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4800" y="1276350"/>
            <a:ext cx="8534400" cy="233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5" name="Rectangle 7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85800" y="4495800"/>
            <a:ext cx="8001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>
                <a:solidFill>
                  <a:prstClr val="black"/>
                </a:solidFill>
                <a:latin typeface="Arial" charset="0"/>
              </a:rPr>
              <a:t>Vision systems (JPL) used for several tasks</a:t>
            </a: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>
                <a:solidFill>
                  <a:prstClr val="black"/>
                </a:solidFill>
                <a:latin typeface="Arial" charset="0"/>
              </a:rPr>
              <a:t>Panorama stitching</a:t>
            </a: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>
                <a:solidFill>
                  <a:prstClr val="black"/>
                </a:solidFill>
                <a:latin typeface="Arial" charset="0"/>
              </a:rPr>
              <a:t>3D terrain modeling</a:t>
            </a: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>
                <a:solidFill>
                  <a:prstClr val="black"/>
                </a:solidFill>
                <a:latin typeface="Arial" charset="0"/>
              </a:rPr>
              <a:t>Obstacle detection, position tracking</a:t>
            </a: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>
                <a:solidFill>
                  <a:prstClr val="black"/>
                </a:solidFill>
                <a:latin typeface="Arial" charset="0"/>
              </a:rPr>
              <a:t>For more, read “</a:t>
            </a:r>
            <a:r>
              <a:rPr lang="en-US" sz="2000">
                <a:solidFill>
                  <a:prstClr val="black"/>
                </a:solidFill>
                <a:latin typeface="Arial" charset="0"/>
                <a:hlinkClick r:id="rId9"/>
              </a:rPr>
              <a:t>Computer Vision on Mars</a:t>
            </a:r>
            <a:r>
              <a:rPr lang="en-US" sz="2000">
                <a:solidFill>
                  <a:prstClr val="black"/>
                </a:solidFill>
                <a:latin typeface="Arial" charset="0"/>
              </a:rPr>
              <a:t>” by Matthies et al.</a:t>
            </a:r>
          </a:p>
        </p:txBody>
      </p:sp>
      <p:sp>
        <p:nvSpPr>
          <p:cNvPr id="35846" name="Rectangle 8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838200" y="3609975"/>
            <a:ext cx="77724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prstClr val="black"/>
                </a:solidFill>
                <a:latin typeface="Arial" charset="0"/>
                <a:hlinkClick r:id="rId10"/>
              </a:rPr>
              <a:t>NASA'S Mars Exploration Rover Spirit </a:t>
            </a:r>
            <a:r>
              <a:rPr lang="en-US" sz="1600">
                <a:solidFill>
                  <a:prstClr val="black"/>
                </a:solidFill>
                <a:latin typeface="Arial" charset="0"/>
              </a:rPr>
              <a:t>captured this westward view from atop </a:t>
            </a:r>
            <a:br>
              <a:rPr lang="en-US" sz="1600">
                <a:solidFill>
                  <a:prstClr val="black"/>
                </a:solidFill>
                <a:latin typeface="Arial" charset="0"/>
              </a:rPr>
            </a:br>
            <a:r>
              <a:rPr lang="en-US" sz="1600">
                <a:solidFill>
                  <a:prstClr val="black"/>
                </a:solidFill>
                <a:latin typeface="Arial" charset="0"/>
              </a:rPr>
              <a:t>a low plateau where Spirit spent the closing months of 2007. </a:t>
            </a:r>
          </a:p>
        </p:txBody>
      </p:sp>
    </p:spTree>
    <p:extLst>
      <p:ext uri="{BB962C8B-B14F-4D97-AF65-F5344CB8AC3E}">
        <p14:creationId xmlns:p14="http://schemas.microsoft.com/office/powerpoint/2010/main" val="27569638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Amazon Prime Air</a:t>
            </a:r>
          </a:p>
        </p:txBody>
      </p:sp>
      <p:sp>
        <p:nvSpPr>
          <p:cNvPr id="3" name="Rectangle 2"/>
          <p:cNvSpPr/>
          <p:nvPr/>
        </p:nvSpPr>
        <p:spPr>
          <a:xfrm>
            <a:off x="1905000" y="4876800"/>
            <a:ext cx="609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https://www.amazon.com/b?node=8037720011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AAB1D1-E2DF-DC49-AF29-24ADF3B00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1981200"/>
            <a:ext cx="5001079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5013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of the art today?</a:t>
            </a:r>
          </a:p>
        </p:txBody>
      </p:sp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304800" y="1295400"/>
            <a:ext cx="868680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800" dirty="0"/>
              <a:t>With enough training data, computer vision nearly matches human vision at most recognition tasks</a:t>
            </a:r>
          </a:p>
          <a:p>
            <a:pPr eaLnBrk="1" hangingPunct="1"/>
            <a:endParaRPr lang="en-US" sz="2800" dirty="0"/>
          </a:p>
          <a:p>
            <a:pPr eaLnBrk="1" hangingPunct="1"/>
            <a:r>
              <a:rPr lang="en-US" sz="2800" dirty="0"/>
              <a:t>Deep learning has been an enormous disruption to the field. More and more techniques are being “</a:t>
            </a:r>
            <a:r>
              <a:rPr lang="en-US" sz="2800" dirty="0" err="1"/>
              <a:t>deepified</a:t>
            </a:r>
            <a:r>
              <a:rPr lang="en-US" sz="2800" dirty="0"/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2450763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4426" y="0"/>
            <a:ext cx="10392852" cy="6858000"/>
          </a:xfrm>
        </p:spPr>
      </p:pic>
    </p:spTree>
    <p:extLst>
      <p:ext uri="{BB962C8B-B14F-4D97-AF65-F5344CB8AC3E}">
        <p14:creationId xmlns:p14="http://schemas.microsoft.com/office/powerpoint/2010/main" val="16594883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8889" t="12667" r="37222" b="6445"/>
          <a:stretch/>
        </p:blipFill>
        <p:spPr>
          <a:xfrm>
            <a:off x="2209800" y="0"/>
            <a:ext cx="4572000" cy="6820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4582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8611" t="15333" r="36945" b="21556"/>
          <a:stretch/>
        </p:blipFill>
        <p:spPr>
          <a:xfrm>
            <a:off x="1562100" y="0"/>
            <a:ext cx="6019800" cy="6893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6165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Computer Vision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dirty="0"/>
              <a:t>	Make computers understand images and video </a:t>
            </a:r>
            <a:r>
              <a:rPr lang="en-US" dirty="0">
                <a:solidFill>
                  <a:srgbClr val="FF0000"/>
                </a:solidFill>
              </a:rPr>
              <a:t>or any visual data</a:t>
            </a:r>
            <a:r>
              <a:rPr lang="en-US" dirty="0"/>
              <a:t>.</a:t>
            </a:r>
          </a:p>
        </p:txBody>
      </p:sp>
      <p:pic>
        <p:nvPicPr>
          <p:cNvPr id="1126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2667000"/>
            <a:ext cx="52832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096000" y="2895600"/>
            <a:ext cx="3048000" cy="30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prstClr val="black"/>
                </a:solidFill>
                <a:latin typeface="Arial" charset="0"/>
              </a:rPr>
              <a:t>What kind of scene?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prstClr val="black"/>
                </a:solidFill>
                <a:latin typeface="Arial" charset="0"/>
              </a:rPr>
              <a:t>Where are the cars?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prstClr val="black"/>
                </a:solidFill>
                <a:latin typeface="Arial" charset="0"/>
              </a:rPr>
              <a:t>How far is the building?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prstClr val="black"/>
                </a:solidFill>
                <a:latin typeface="Arial" charset="0"/>
              </a:rPr>
              <a:t>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8889" t="11778" r="37222" b="3778"/>
          <a:stretch/>
        </p:blipFill>
        <p:spPr>
          <a:xfrm>
            <a:off x="2362200" y="0"/>
            <a:ext cx="4419600" cy="688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246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8056" t="13111" r="19167" b="4667"/>
          <a:stretch/>
        </p:blipFill>
        <p:spPr>
          <a:xfrm>
            <a:off x="381811" y="-2045"/>
            <a:ext cx="8380379" cy="6860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2908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0278" t="10000" r="11666" b="10888"/>
          <a:stretch/>
        </p:blipFill>
        <p:spPr>
          <a:xfrm>
            <a:off x="0" y="76200"/>
            <a:ext cx="9124736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4794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FAE8C2D-8756-EA45-B962-504EEE7D8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BigGAN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2674B9-C17C-3D41-AC3E-4F2895607A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3A9190-7117-3647-AA05-811299B7C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70866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33</a:t>
            </a:fld>
            <a:endParaRPr lang="en" sz="2000">
              <a:solidFill>
                <a:srgbClr val="FFFFFF"/>
              </a:solidFill>
            </a:endParaRPr>
          </a:p>
        </p:txBody>
      </p:sp>
      <p:pic>
        <p:nvPicPr>
          <p:cNvPr id="1026" name="Picture 2" descr="https://cdn-images-1.medium.com/max/2000/1*Yw2KxjmIkj8yqS-ykLCQCQ.png">
            <a:extLst>
              <a:ext uri="{FF2B5EF4-FFF2-40B4-BE49-F238E27FC236}">
                <a16:creationId xmlns:a16="http://schemas.microsoft.com/office/drawing/2014/main" id="{8F40C497-E57F-CB42-96BE-6283493632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7125"/>
            <a:ext cx="9144000" cy="460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221479-236C-5C43-A2B1-9D5602ADD3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5818585"/>
            <a:ext cx="5486400" cy="4667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9130CFA-5D09-414C-A346-8AA926C7DE90}"/>
              </a:ext>
            </a:extLst>
          </p:cNvPr>
          <p:cNvSpPr txBox="1"/>
          <p:nvPr/>
        </p:nvSpPr>
        <p:spPr>
          <a:xfrm>
            <a:off x="5622763" y="433000"/>
            <a:ext cx="17084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2018 </a:t>
            </a:r>
            <a:r>
              <a:rPr lang="en-US" dirty="0" err="1">
                <a:solidFill>
                  <a:srgbClr val="FF0000"/>
                </a:solidFill>
              </a:rPr>
              <a:t>Arxiv</a:t>
            </a:r>
            <a:r>
              <a:rPr lang="en-US" dirty="0">
                <a:solidFill>
                  <a:srgbClr val="FF0000"/>
                </a:solidFill>
              </a:rPr>
              <a:t>, ICLR 2019</a:t>
            </a:r>
          </a:p>
        </p:txBody>
      </p:sp>
    </p:spTree>
    <p:extLst>
      <p:ext uri="{BB962C8B-B14F-4D97-AF65-F5344CB8AC3E}">
        <p14:creationId xmlns:p14="http://schemas.microsoft.com/office/powerpoint/2010/main" val="13936355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FAE8C2D-8756-EA45-B962-504EEE7D8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person does not exist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393E4463-40F8-6640-A58D-9A68AFDE74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1" y="1066800"/>
            <a:ext cx="4399925" cy="52578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3A9190-7117-3647-AA05-811299B7C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70866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34</a:t>
            </a:fld>
            <a:endParaRPr lang="en" sz="2000">
              <a:solidFill>
                <a:srgbClr val="FFFFFF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50B4F9C-870B-C645-B6E6-64D0FDA36D42}"/>
              </a:ext>
            </a:extLst>
          </p:cNvPr>
          <p:cNvSpPr/>
          <p:nvPr/>
        </p:nvSpPr>
        <p:spPr>
          <a:xfrm>
            <a:off x="3124200" y="6490900"/>
            <a:ext cx="295901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https://www.thispersondoesnotexist.com/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EB5912-9915-1443-940A-7707AFA909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0" y="1066800"/>
            <a:ext cx="4415317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1439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Vision is really hard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663" y="1295400"/>
            <a:ext cx="8262937" cy="5257800"/>
          </a:xfrm>
        </p:spPr>
        <p:txBody>
          <a:bodyPr/>
          <a:lstStyle/>
          <a:p>
            <a:pPr eaLnBrk="1" hangingPunct="1"/>
            <a:r>
              <a:rPr lang="en-US" dirty="0"/>
              <a:t>Vision is an amazing feat of natural intelligence	</a:t>
            </a:r>
          </a:p>
          <a:p>
            <a:pPr lvl="1" eaLnBrk="1" hangingPunct="1"/>
            <a:r>
              <a:rPr lang="en-US" sz="2400" dirty="0"/>
              <a:t>Visual cortex occupies about 50% of Macaque brain</a:t>
            </a:r>
          </a:p>
          <a:p>
            <a:pPr lvl="1" eaLnBrk="1" hangingPunct="1"/>
            <a:r>
              <a:rPr lang="en-US" sz="2400" dirty="0"/>
              <a:t>One third of human brain devoted to vision (more than anything else)</a:t>
            </a:r>
          </a:p>
        </p:txBody>
      </p:sp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4200" y="3657600"/>
            <a:ext cx="20701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loud 8"/>
          <p:cNvSpPr/>
          <p:nvPr/>
        </p:nvSpPr>
        <p:spPr bwMode="auto">
          <a:xfrm>
            <a:off x="5105400" y="3657600"/>
            <a:ext cx="2438400" cy="1371600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prstClr val="black"/>
                </a:solidFill>
                <a:latin typeface="Comic Sans MS" pitchFamily="66" charset="0"/>
              </a:rPr>
              <a:t>Is that a queen or a bishop?</a:t>
            </a:r>
          </a:p>
        </p:txBody>
      </p:sp>
      <p:sp>
        <p:nvSpPr>
          <p:cNvPr id="10" name="Cloud 9"/>
          <p:cNvSpPr/>
          <p:nvPr/>
        </p:nvSpPr>
        <p:spPr bwMode="auto">
          <a:xfrm>
            <a:off x="4343400" y="3886200"/>
            <a:ext cx="152400" cy="152400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>
            <a:normAutofit fontScale="25000" lnSpcReduction="20000"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" name="Cloud 10"/>
          <p:cNvSpPr/>
          <p:nvPr/>
        </p:nvSpPr>
        <p:spPr bwMode="auto">
          <a:xfrm>
            <a:off x="4724400" y="3886200"/>
            <a:ext cx="304800" cy="228600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>
            <a:normAutofit fontScale="25000" lnSpcReduction="20000"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Why computer vision matters</a:t>
            </a:r>
          </a:p>
        </p:txBody>
      </p:sp>
      <p:pic>
        <p:nvPicPr>
          <p:cNvPr id="1331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609725"/>
            <a:ext cx="213836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TextBox 5"/>
          <p:cNvSpPr txBox="1">
            <a:spLocks noChangeArrowheads="1"/>
          </p:cNvSpPr>
          <p:nvPr/>
        </p:nvSpPr>
        <p:spPr bwMode="auto">
          <a:xfrm>
            <a:off x="990600" y="3286125"/>
            <a:ext cx="12033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prstClr val="black"/>
                </a:solidFill>
                <a:latin typeface="Arial" charset="0"/>
              </a:rPr>
              <a:t>Safety</a:t>
            </a:r>
          </a:p>
        </p:txBody>
      </p:sp>
      <p:pic>
        <p:nvPicPr>
          <p:cNvPr id="1331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1609725"/>
            <a:ext cx="2401888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8" name="TextBox 7"/>
          <p:cNvSpPr txBox="1">
            <a:spLocks noChangeArrowheads="1"/>
          </p:cNvSpPr>
          <p:nvPr/>
        </p:nvSpPr>
        <p:spPr bwMode="auto">
          <a:xfrm>
            <a:off x="3810000" y="3209925"/>
            <a:ext cx="12255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prstClr val="black"/>
                </a:solidFill>
                <a:latin typeface="Arial" charset="0"/>
              </a:rPr>
              <a:t>Health</a:t>
            </a:r>
          </a:p>
        </p:txBody>
      </p:sp>
      <p:pic>
        <p:nvPicPr>
          <p:cNvPr id="1331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8400" y="1609725"/>
            <a:ext cx="2005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0" name="TextBox 9"/>
          <p:cNvSpPr txBox="1">
            <a:spLocks noChangeArrowheads="1"/>
          </p:cNvSpPr>
          <p:nvPr/>
        </p:nvSpPr>
        <p:spPr bwMode="auto">
          <a:xfrm>
            <a:off x="6400800" y="3209925"/>
            <a:ext cx="14827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prstClr val="black"/>
                </a:solidFill>
                <a:latin typeface="Arial" charset="0"/>
              </a:rPr>
              <a:t>Security</a:t>
            </a:r>
          </a:p>
        </p:txBody>
      </p:sp>
      <p:sp>
        <p:nvSpPr>
          <p:cNvPr id="13321" name="TextBox 11"/>
          <p:cNvSpPr txBox="1">
            <a:spLocks noChangeArrowheads="1"/>
          </p:cNvSpPr>
          <p:nvPr/>
        </p:nvSpPr>
        <p:spPr bwMode="auto">
          <a:xfrm>
            <a:off x="914400" y="5953125"/>
            <a:ext cx="14636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prstClr val="black"/>
                </a:solidFill>
                <a:latin typeface="Arial" charset="0"/>
              </a:rPr>
              <a:t>Comfort</a:t>
            </a:r>
          </a:p>
        </p:txBody>
      </p:sp>
      <p:pic>
        <p:nvPicPr>
          <p:cNvPr id="1332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48400" y="4343400"/>
            <a:ext cx="2095500" cy="1600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3323" name="TextBox 13"/>
          <p:cNvSpPr txBox="1">
            <a:spLocks noChangeArrowheads="1"/>
          </p:cNvSpPr>
          <p:nvPr/>
        </p:nvSpPr>
        <p:spPr bwMode="auto">
          <a:xfrm>
            <a:off x="6705600" y="5943600"/>
            <a:ext cx="13414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prstClr val="black"/>
                </a:solidFill>
                <a:latin typeface="Arial" charset="0"/>
              </a:rPr>
              <a:t>Access</a:t>
            </a:r>
          </a:p>
        </p:txBody>
      </p:sp>
      <p:pic>
        <p:nvPicPr>
          <p:cNvPr id="13324" name="Picture 2"/>
          <p:cNvPicPr>
            <a:picLocks noChangeAspect="1" noChangeArrowheads="1"/>
          </p:cNvPicPr>
          <p:nvPr/>
        </p:nvPicPr>
        <p:blipFill>
          <a:blip r:embed="rId6" cstate="print"/>
          <a:srcRect l="20078" t="7430"/>
          <a:stretch>
            <a:fillRect/>
          </a:stretch>
        </p:blipFill>
        <p:spPr bwMode="auto">
          <a:xfrm>
            <a:off x="3276600" y="4343400"/>
            <a:ext cx="221615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5" name="TextBox 15"/>
          <p:cNvSpPr txBox="1">
            <a:spLocks noChangeArrowheads="1"/>
          </p:cNvSpPr>
          <p:nvPr/>
        </p:nvSpPr>
        <p:spPr bwMode="auto">
          <a:xfrm>
            <a:off x="3962400" y="5867400"/>
            <a:ext cx="8048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prstClr val="black"/>
                </a:solidFill>
                <a:latin typeface="Arial" charset="0"/>
              </a:rPr>
              <a:t>Fun</a:t>
            </a:r>
          </a:p>
        </p:txBody>
      </p:sp>
      <p:pic>
        <p:nvPicPr>
          <p:cNvPr id="13326" name="Picture 2"/>
          <p:cNvPicPr>
            <a:picLocks noChangeAspect="1" noChangeArrowheads="1"/>
          </p:cNvPicPr>
          <p:nvPr/>
        </p:nvPicPr>
        <p:blipFill>
          <a:blip r:embed="rId7" cstate="print"/>
          <a:srcRect l="26999" r="8202" b="32710"/>
          <a:stretch>
            <a:fillRect/>
          </a:stretch>
        </p:blipFill>
        <p:spPr bwMode="auto">
          <a:xfrm>
            <a:off x="762000" y="4343400"/>
            <a:ext cx="1920875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Ridiculously brief history of computer vision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0" y="762000"/>
            <a:ext cx="1752600" cy="167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5486400" cy="5486400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sz="2400" dirty="0"/>
              <a:t>1966: </a:t>
            </a:r>
            <a:r>
              <a:rPr lang="en-US" sz="2400" dirty="0" err="1"/>
              <a:t>Minsky</a:t>
            </a:r>
            <a:r>
              <a:rPr lang="en-US" sz="2400" dirty="0"/>
              <a:t> assigns computer vision as an undergrad summer project</a:t>
            </a:r>
          </a:p>
          <a:p>
            <a:pPr>
              <a:defRPr/>
            </a:pPr>
            <a:r>
              <a:rPr lang="en-US" sz="2400" dirty="0"/>
              <a:t>1960’s: interpretation of synthetic worlds</a:t>
            </a:r>
          </a:p>
          <a:p>
            <a:pPr>
              <a:defRPr/>
            </a:pPr>
            <a:r>
              <a:rPr lang="en-US" sz="2400" dirty="0"/>
              <a:t>1970’s: some progress on interpreting selected images</a:t>
            </a:r>
          </a:p>
          <a:p>
            <a:pPr>
              <a:defRPr/>
            </a:pPr>
            <a:r>
              <a:rPr lang="en-US" sz="2400" dirty="0"/>
              <a:t>1980’s: ANNs come and go; shift toward geometry and increased mathematical rigor</a:t>
            </a:r>
            <a:endParaRPr lang="en-US" sz="2400" dirty="0">
              <a:sym typeface="Wingdings" pitchFamily="2" charset="2"/>
            </a:endParaRPr>
          </a:p>
          <a:p>
            <a:pPr>
              <a:defRPr/>
            </a:pPr>
            <a:r>
              <a:rPr lang="en-US" sz="2400" dirty="0">
                <a:sym typeface="Wingdings" pitchFamily="2" charset="2"/>
              </a:rPr>
              <a:t>1990’s: face recognition; statistical analysis in vogue</a:t>
            </a:r>
          </a:p>
          <a:p>
            <a:pPr>
              <a:defRPr/>
            </a:pPr>
            <a:r>
              <a:rPr lang="en-US" sz="2400" dirty="0">
                <a:sym typeface="Wingdings" pitchFamily="2" charset="2"/>
              </a:rPr>
              <a:t>2000’s: broader recognition; large annotated datasets available; video processing starts</a:t>
            </a:r>
          </a:p>
          <a:p>
            <a:pPr>
              <a:defRPr/>
            </a:pPr>
            <a:r>
              <a:rPr lang="en-US" sz="2400" dirty="0">
                <a:sym typeface="Wingdings" pitchFamily="2" charset="2"/>
              </a:rPr>
              <a:t>2010’s: Deep learning with </a:t>
            </a:r>
            <a:r>
              <a:rPr lang="en-US" sz="2400" dirty="0" err="1">
                <a:sym typeface="Wingdings" pitchFamily="2" charset="2"/>
              </a:rPr>
              <a:t>ConvNets</a:t>
            </a:r>
            <a:endParaRPr lang="en-US" sz="2400" dirty="0">
              <a:sym typeface="Wingdings" pitchFamily="2" charset="2"/>
            </a:endParaRPr>
          </a:p>
          <a:p>
            <a:pPr>
              <a:defRPr/>
            </a:pPr>
            <a:r>
              <a:rPr lang="en-US" sz="2400" dirty="0">
                <a:sym typeface="Wingdings" pitchFamily="2" charset="2"/>
              </a:rPr>
              <a:t>2020’s: Widespread autonomous vehicles?</a:t>
            </a:r>
          </a:p>
          <a:p>
            <a:pPr>
              <a:defRPr/>
            </a:pPr>
            <a:r>
              <a:rPr lang="en-US" sz="2400" dirty="0">
                <a:sym typeface="Wingdings" pitchFamily="2" charset="2"/>
              </a:rPr>
              <a:t>2030’s: robot uprising?</a:t>
            </a:r>
          </a:p>
          <a:p>
            <a:pPr>
              <a:defRPr/>
            </a:pPr>
            <a:endParaRPr lang="en-US" sz="2400" dirty="0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781800" y="2286000"/>
            <a:ext cx="11493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Arial" charset="0"/>
              </a:rPr>
              <a:t>Guzman ‘68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 l="64282" t="2711" r="4964" b="19205"/>
          <a:stretch>
            <a:fillRect/>
          </a:stretch>
        </p:blipFill>
        <p:spPr bwMode="auto">
          <a:xfrm>
            <a:off x="6477000" y="2590800"/>
            <a:ext cx="1863725" cy="183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781800" y="4343400"/>
            <a:ext cx="15287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Arial" charset="0"/>
              </a:rPr>
              <a:t>Ohta Kanade ‘78</a:t>
            </a:r>
          </a:p>
        </p:txBody>
      </p:sp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05600" y="4800600"/>
            <a:ext cx="146685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477000" y="6477000"/>
            <a:ext cx="19288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Arial" charset="0"/>
              </a:rPr>
              <a:t>Turk and Pentland ‘91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390" name="Rectangle 72">
            <a:extLst>
              <a:ext uri="{FF2B5EF4-FFF2-40B4-BE49-F238E27FC236}">
                <a16:creationId xmlns:a16="http://schemas.microsoft.com/office/drawing/2014/main" id="{16F9E488-0718-4E1E-9D12-26779F606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91" name="Freeform: Shape 74">
            <a:extLst>
              <a:ext uri="{FF2B5EF4-FFF2-40B4-BE49-F238E27FC236}">
                <a16:creationId xmlns:a16="http://schemas.microsoft.com/office/drawing/2014/main" id="{D20AEB5B-DFC7-42B4-9FAA-6B95E01D0F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36343" y="0"/>
            <a:ext cx="5607657" cy="6858000"/>
          </a:xfrm>
          <a:custGeom>
            <a:avLst/>
            <a:gdLst>
              <a:gd name="connsiteX0" fmla="*/ 637332 w 7476877"/>
              <a:gd name="connsiteY0" fmla="*/ 4332728 h 6858000"/>
              <a:gd name="connsiteX1" fmla="*/ 1576347 w 7476877"/>
              <a:gd name="connsiteY1" fmla="*/ 4332728 h 6858000"/>
              <a:gd name="connsiteX2" fmla="*/ 1720345 w 7476877"/>
              <a:gd name="connsiteY2" fmla="*/ 4419228 h 6858000"/>
              <a:gd name="connsiteX3" fmla="*/ 2190864 w 7476877"/>
              <a:gd name="connsiteY3" fmla="*/ 5245095 h 6858000"/>
              <a:gd name="connsiteX4" fmla="*/ 2190864 w 7476877"/>
              <a:gd name="connsiteY4" fmla="*/ 5413976 h 6858000"/>
              <a:gd name="connsiteX5" fmla="*/ 1720345 w 7476877"/>
              <a:gd name="connsiteY5" fmla="*/ 6239844 h 6858000"/>
              <a:gd name="connsiteX6" fmla="*/ 1576347 w 7476877"/>
              <a:gd name="connsiteY6" fmla="*/ 6326343 h 6858000"/>
              <a:gd name="connsiteX7" fmla="*/ 637332 w 7476877"/>
              <a:gd name="connsiteY7" fmla="*/ 6326343 h 6858000"/>
              <a:gd name="connsiteX8" fmla="*/ 491309 w 7476877"/>
              <a:gd name="connsiteY8" fmla="*/ 6239844 h 6858000"/>
              <a:gd name="connsiteX9" fmla="*/ 22817 w 7476877"/>
              <a:gd name="connsiteY9" fmla="*/ 5413976 h 6858000"/>
              <a:gd name="connsiteX10" fmla="*/ 22817 w 7476877"/>
              <a:gd name="connsiteY10" fmla="*/ 5245095 h 6858000"/>
              <a:gd name="connsiteX11" fmla="*/ 491309 w 7476877"/>
              <a:gd name="connsiteY11" fmla="*/ 4419228 h 6858000"/>
              <a:gd name="connsiteX12" fmla="*/ 637332 w 7476877"/>
              <a:gd name="connsiteY12" fmla="*/ 4332728 h 6858000"/>
              <a:gd name="connsiteX13" fmla="*/ 3853980 w 7476877"/>
              <a:gd name="connsiteY13" fmla="*/ 0 h 6858000"/>
              <a:gd name="connsiteX14" fmla="*/ 5043644 w 7476877"/>
              <a:gd name="connsiteY14" fmla="*/ 0 h 6858000"/>
              <a:gd name="connsiteX15" fmla="*/ 5083740 w 7476877"/>
              <a:gd name="connsiteY15" fmla="*/ 70378 h 6858000"/>
              <a:gd name="connsiteX16" fmla="*/ 5225307 w 7476877"/>
              <a:gd name="connsiteY16" fmla="*/ 318859 h 6858000"/>
              <a:gd name="connsiteX17" fmla="*/ 5225307 w 7476877"/>
              <a:gd name="connsiteY17" fmla="*/ 577503 h 6858000"/>
              <a:gd name="connsiteX18" fmla="*/ 4504695 w 7476877"/>
              <a:gd name="connsiteY18" fmla="*/ 1842337 h 6858000"/>
              <a:gd name="connsiteX19" fmla="*/ 4284162 w 7476877"/>
              <a:gd name="connsiteY19" fmla="*/ 1974811 h 6858000"/>
              <a:gd name="connsiteX20" fmla="*/ 2846045 w 7476877"/>
              <a:gd name="connsiteY20" fmla="*/ 1974811 h 6858000"/>
              <a:gd name="connsiteX21" fmla="*/ 2778342 w 7476877"/>
              <a:gd name="connsiteY21" fmla="*/ 1965645 h 6858000"/>
              <a:gd name="connsiteX22" fmla="*/ 2731777 w 7476877"/>
              <a:gd name="connsiteY22" fmla="*/ 1945746 h 6858000"/>
              <a:gd name="connsiteX23" fmla="*/ 2760233 w 7476877"/>
              <a:gd name="connsiteY23" fmla="*/ 1895581 h 6858000"/>
              <a:gd name="connsiteX24" fmla="*/ 3768459 w 7476877"/>
              <a:gd name="connsiteY24" fmla="*/ 118263 h 6858000"/>
              <a:gd name="connsiteX25" fmla="*/ 3819932 w 7476877"/>
              <a:gd name="connsiteY25" fmla="*/ 39732 h 6858000"/>
              <a:gd name="connsiteX26" fmla="*/ 1880237 w 7476877"/>
              <a:gd name="connsiteY26" fmla="*/ 0 h 6858000"/>
              <a:gd name="connsiteX27" fmla="*/ 2102124 w 7476877"/>
              <a:gd name="connsiteY27" fmla="*/ 0 h 6858000"/>
              <a:gd name="connsiteX28" fmla="*/ 2086946 w 7476877"/>
              <a:gd name="connsiteY28" fmla="*/ 26756 h 6858000"/>
              <a:gd name="connsiteX29" fmla="*/ 1911773 w 7476877"/>
              <a:gd name="connsiteY29" fmla="*/ 335552 h 6858000"/>
              <a:gd name="connsiteX30" fmla="*/ 1911773 w 7476877"/>
              <a:gd name="connsiteY30" fmla="*/ 594199 h 6858000"/>
              <a:gd name="connsiteX31" fmla="*/ 2629280 w 7476877"/>
              <a:gd name="connsiteY31" fmla="*/ 1859030 h 6858000"/>
              <a:gd name="connsiteX32" fmla="*/ 2723627 w 7476877"/>
              <a:gd name="connsiteY32" fmla="*/ 1956020 h 6858000"/>
              <a:gd name="connsiteX33" fmla="*/ 2734544 w 7476877"/>
              <a:gd name="connsiteY33" fmla="*/ 1960685 h 6858000"/>
              <a:gd name="connsiteX34" fmla="*/ 2676021 w 7476877"/>
              <a:gd name="connsiteY34" fmla="*/ 2063851 h 6858000"/>
              <a:gd name="connsiteX35" fmla="*/ 2632495 w 7476877"/>
              <a:gd name="connsiteY35" fmla="*/ 2140578 h 6858000"/>
              <a:gd name="connsiteX36" fmla="*/ 2677641 w 7476877"/>
              <a:gd name="connsiteY36" fmla="*/ 2159871 h 6858000"/>
              <a:gd name="connsiteX37" fmla="*/ 2754009 w 7476877"/>
              <a:gd name="connsiteY37" fmla="*/ 2170210 h 6858000"/>
              <a:gd name="connsiteX38" fmla="*/ 4376198 w 7476877"/>
              <a:gd name="connsiteY38" fmla="*/ 2170210 h 6858000"/>
              <a:gd name="connsiteX39" fmla="*/ 4624956 w 7476877"/>
              <a:gd name="connsiteY39" fmla="*/ 2020780 h 6858000"/>
              <a:gd name="connsiteX40" fmla="*/ 5437803 w 7476877"/>
              <a:gd name="connsiteY40" fmla="*/ 594055 h 6858000"/>
              <a:gd name="connsiteX41" fmla="*/ 5437803 w 7476877"/>
              <a:gd name="connsiteY41" fmla="*/ 302307 h 6858000"/>
              <a:gd name="connsiteX42" fmla="*/ 5294722 w 7476877"/>
              <a:gd name="connsiteY42" fmla="*/ 51168 h 6858000"/>
              <a:gd name="connsiteX43" fmla="*/ 5265570 w 7476877"/>
              <a:gd name="connsiteY43" fmla="*/ 0 h 6858000"/>
              <a:gd name="connsiteX44" fmla="*/ 7476877 w 7476877"/>
              <a:gd name="connsiteY44" fmla="*/ 0 h 6858000"/>
              <a:gd name="connsiteX45" fmla="*/ 7476877 w 7476877"/>
              <a:gd name="connsiteY45" fmla="*/ 6858000 h 6858000"/>
              <a:gd name="connsiteX46" fmla="*/ 3343303 w 7476877"/>
              <a:gd name="connsiteY46" fmla="*/ 6858000 h 6858000"/>
              <a:gd name="connsiteX47" fmla="*/ 3297958 w 7476877"/>
              <a:gd name="connsiteY47" fmla="*/ 6778065 h 6858000"/>
              <a:gd name="connsiteX48" fmla="*/ 1841286 w 7476877"/>
              <a:gd name="connsiteY48" fmla="*/ 4210218 h 6858000"/>
              <a:gd name="connsiteX49" fmla="*/ 1841286 w 7476877"/>
              <a:gd name="connsiteY49" fmla="*/ 3515516 h 6858000"/>
              <a:gd name="connsiteX50" fmla="*/ 2556859 w 7476877"/>
              <a:gd name="connsiteY50" fmla="*/ 2254092 h 6858000"/>
              <a:gd name="connsiteX51" fmla="*/ 2617166 w 7476877"/>
              <a:gd name="connsiteY51" fmla="*/ 2147787 h 6858000"/>
              <a:gd name="connsiteX52" fmla="*/ 2615044 w 7476877"/>
              <a:gd name="connsiteY52" fmla="*/ 2146880 h 6858000"/>
              <a:gd name="connsiteX53" fmla="*/ 2508620 w 7476877"/>
              <a:gd name="connsiteY53" fmla="*/ 2037473 h 6858000"/>
              <a:gd name="connsiteX54" fmla="*/ 1699276 w 7476877"/>
              <a:gd name="connsiteY54" fmla="*/ 610749 h 6858000"/>
              <a:gd name="connsiteX55" fmla="*/ 1699276 w 7476877"/>
              <a:gd name="connsiteY55" fmla="*/ 319000 h 6858000"/>
              <a:gd name="connsiteX56" fmla="*/ 1843322 w 7476877"/>
              <a:gd name="connsiteY56" fmla="*/ 650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7476877" h="6858000">
                <a:moveTo>
                  <a:pt x="637332" y="4332728"/>
                </a:moveTo>
                <a:cubicBezTo>
                  <a:pt x="637332" y="4332728"/>
                  <a:pt x="637332" y="4332728"/>
                  <a:pt x="1576347" y="4332728"/>
                </a:cubicBezTo>
                <a:cubicBezTo>
                  <a:pt x="1635163" y="4332728"/>
                  <a:pt x="1691949" y="4365681"/>
                  <a:pt x="1720345" y="4419228"/>
                </a:cubicBezTo>
                <a:cubicBezTo>
                  <a:pt x="1720345" y="4419228"/>
                  <a:pt x="1720345" y="4419228"/>
                  <a:pt x="2190864" y="5245095"/>
                </a:cubicBezTo>
                <a:cubicBezTo>
                  <a:pt x="2221287" y="5296583"/>
                  <a:pt x="2221287" y="5362488"/>
                  <a:pt x="2190864" y="5413976"/>
                </a:cubicBezTo>
                <a:cubicBezTo>
                  <a:pt x="2190864" y="5413976"/>
                  <a:pt x="2190864" y="5413976"/>
                  <a:pt x="1720345" y="6239844"/>
                </a:cubicBezTo>
                <a:cubicBezTo>
                  <a:pt x="1691949" y="6293391"/>
                  <a:pt x="1635163" y="6326343"/>
                  <a:pt x="1576347" y="6326343"/>
                </a:cubicBezTo>
                <a:cubicBezTo>
                  <a:pt x="1576347" y="6326343"/>
                  <a:pt x="1576347" y="6326343"/>
                  <a:pt x="637332" y="6326343"/>
                </a:cubicBezTo>
                <a:cubicBezTo>
                  <a:pt x="576490" y="6326343"/>
                  <a:pt x="521732" y="6293391"/>
                  <a:pt x="491309" y="6239844"/>
                </a:cubicBezTo>
                <a:cubicBezTo>
                  <a:pt x="491309" y="6239844"/>
                  <a:pt x="491309" y="6239844"/>
                  <a:pt x="22817" y="5413976"/>
                </a:cubicBezTo>
                <a:cubicBezTo>
                  <a:pt x="-7605" y="5362488"/>
                  <a:pt x="-7605" y="5296583"/>
                  <a:pt x="22817" y="5245095"/>
                </a:cubicBezTo>
                <a:cubicBezTo>
                  <a:pt x="22817" y="5245095"/>
                  <a:pt x="22817" y="5245095"/>
                  <a:pt x="491309" y="4419228"/>
                </a:cubicBezTo>
                <a:cubicBezTo>
                  <a:pt x="521732" y="4365681"/>
                  <a:pt x="576490" y="4332728"/>
                  <a:pt x="637332" y="4332728"/>
                </a:cubicBezTo>
                <a:close/>
                <a:moveTo>
                  <a:pt x="3853980" y="0"/>
                </a:moveTo>
                <a:lnTo>
                  <a:pt x="5043644" y="0"/>
                </a:lnTo>
                <a:lnTo>
                  <a:pt x="5083740" y="70378"/>
                </a:lnTo>
                <a:cubicBezTo>
                  <a:pt x="5127533" y="147245"/>
                  <a:pt x="5174639" y="229925"/>
                  <a:pt x="5225307" y="318859"/>
                </a:cubicBezTo>
                <a:cubicBezTo>
                  <a:pt x="5271897" y="397715"/>
                  <a:pt x="5271897" y="498649"/>
                  <a:pt x="5225307" y="577503"/>
                </a:cubicBezTo>
                <a:cubicBezTo>
                  <a:pt x="5225307" y="577503"/>
                  <a:pt x="5225307" y="577503"/>
                  <a:pt x="4504695" y="1842337"/>
                </a:cubicBezTo>
                <a:cubicBezTo>
                  <a:pt x="4461209" y="1924345"/>
                  <a:pt x="4374239" y="1974811"/>
                  <a:pt x="4284162" y="1974811"/>
                </a:cubicBezTo>
                <a:cubicBezTo>
                  <a:pt x="4284162" y="1974811"/>
                  <a:pt x="4284162" y="1974811"/>
                  <a:pt x="2846045" y="1974811"/>
                </a:cubicBezTo>
                <a:cubicBezTo>
                  <a:pt x="2822750" y="1974811"/>
                  <a:pt x="2800035" y="1971656"/>
                  <a:pt x="2778342" y="1965645"/>
                </a:cubicBezTo>
                <a:lnTo>
                  <a:pt x="2731777" y="1945746"/>
                </a:lnTo>
                <a:lnTo>
                  <a:pt x="2760233" y="1895581"/>
                </a:lnTo>
                <a:cubicBezTo>
                  <a:pt x="3017539" y="1441999"/>
                  <a:pt x="3346890" y="861413"/>
                  <a:pt x="3768459" y="118263"/>
                </a:cubicBezTo>
                <a:cubicBezTo>
                  <a:pt x="3784101" y="90729"/>
                  <a:pt x="3801308" y="64519"/>
                  <a:pt x="3819932" y="39732"/>
                </a:cubicBezTo>
                <a:close/>
                <a:moveTo>
                  <a:pt x="1880237" y="0"/>
                </a:moveTo>
                <a:lnTo>
                  <a:pt x="2102124" y="0"/>
                </a:lnTo>
                <a:lnTo>
                  <a:pt x="2086946" y="26756"/>
                </a:lnTo>
                <a:cubicBezTo>
                  <a:pt x="1911773" y="335552"/>
                  <a:pt x="1911773" y="335552"/>
                  <a:pt x="1911773" y="335552"/>
                </a:cubicBezTo>
                <a:cubicBezTo>
                  <a:pt x="1865182" y="414408"/>
                  <a:pt x="1865182" y="515344"/>
                  <a:pt x="1911773" y="594199"/>
                </a:cubicBezTo>
                <a:cubicBezTo>
                  <a:pt x="2629280" y="1859030"/>
                  <a:pt x="2629280" y="1859030"/>
                  <a:pt x="2629280" y="1859030"/>
                </a:cubicBezTo>
                <a:cubicBezTo>
                  <a:pt x="2652576" y="1900035"/>
                  <a:pt x="2685189" y="1933154"/>
                  <a:pt x="2723627" y="1956020"/>
                </a:cubicBezTo>
                <a:lnTo>
                  <a:pt x="2734544" y="1960685"/>
                </a:lnTo>
                <a:lnTo>
                  <a:pt x="2676021" y="2063851"/>
                </a:lnTo>
                <a:lnTo>
                  <a:pt x="2632495" y="2140578"/>
                </a:lnTo>
                <a:lnTo>
                  <a:pt x="2677641" y="2159871"/>
                </a:lnTo>
                <a:cubicBezTo>
                  <a:pt x="2702113" y="2166652"/>
                  <a:pt x="2727732" y="2170210"/>
                  <a:pt x="2754009" y="2170210"/>
                </a:cubicBezTo>
                <a:cubicBezTo>
                  <a:pt x="4376198" y="2170210"/>
                  <a:pt x="4376198" y="2170210"/>
                  <a:pt x="4376198" y="2170210"/>
                </a:cubicBezTo>
                <a:cubicBezTo>
                  <a:pt x="4477805" y="2170210"/>
                  <a:pt x="4575904" y="2113286"/>
                  <a:pt x="4624956" y="2020780"/>
                </a:cubicBezTo>
                <a:cubicBezTo>
                  <a:pt x="5437803" y="594055"/>
                  <a:pt x="5437803" y="594055"/>
                  <a:pt x="5437803" y="594055"/>
                </a:cubicBezTo>
                <a:cubicBezTo>
                  <a:pt x="5490358" y="505109"/>
                  <a:pt x="5490358" y="391256"/>
                  <a:pt x="5437803" y="302307"/>
                </a:cubicBezTo>
                <a:cubicBezTo>
                  <a:pt x="5387000" y="213137"/>
                  <a:pt x="5339373" y="129540"/>
                  <a:pt x="5294722" y="51168"/>
                </a:cubicBezTo>
                <a:lnTo>
                  <a:pt x="5265570" y="0"/>
                </a:lnTo>
                <a:lnTo>
                  <a:pt x="7476877" y="0"/>
                </a:lnTo>
                <a:lnTo>
                  <a:pt x="7476877" y="6858000"/>
                </a:lnTo>
                <a:lnTo>
                  <a:pt x="3343303" y="6858000"/>
                </a:lnTo>
                <a:lnTo>
                  <a:pt x="3297958" y="6778065"/>
                </a:lnTo>
                <a:cubicBezTo>
                  <a:pt x="3015657" y="6280421"/>
                  <a:pt x="2563976" y="5484189"/>
                  <a:pt x="1841286" y="4210218"/>
                </a:cubicBezTo>
                <a:cubicBezTo>
                  <a:pt x="1716144" y="3998418"/>
                  <a:pt x="1716144" y="3727316"/>
                  <a:pt x="1841286" y="3515516"/>
                </a:cubicBezTo>
                <a:cubicBezTo>
                  <a:pt x="1841286" y="3515516"/>
                  <a:pt x="1841286" y="3515516"/>
                  <a:pt x="2556859" y="2254092"/>
                </a:cubicBezTo>
                <a:lnTo>
                  <a:pt x="2617166" y="2147787"/>
                </a:lnTo>
                <a:lnTo>
                  <a:pt x="2615044" y="2146880"/>
                </a:lnTo>
                <a:cubicBezTo>
                  <a:pt x="2571686" y="2121084"/>
                  <a:pt x="2534897" y="2083728"/>
                  <a:pt x="2508620" y="2037473"/>
                </a:cubicBezTo>
                <a:cubicBezTo>
                  <a:pt x="2508620" y="2037473"/>
                  <a:pt x="2508620" y="2037473"/>
                  <a:pt x="1699276" y="610749"/>
                </a:cubicBezTo>
                <a:cubicBezTo>
                  <a:pt x="1646720" y="521803"/>
                  <a:pt x="1646720" y="407950"/>
                  <a:pt x="1699276" y="319000"/>
                </a:cubicBezTo>
                <a:cubicBezTo>
                  <a:pt x="1699276" y="319000"/>
                  <a:pt x="1699276" y="319000"/>
                  <a:pt x="1843322" y="65075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1017689" y="2945524"/>
            <a:ext cx="4842887" cy="2274388"/>
          </a:xfrm>
        </p:spPr>
        <p:txBody>
          <a:bodyPr vert="horz" lIns="91440" tIns="45720" rIns="91440" bIns="45720" rtlCol="0" anchor="t"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63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How vision is used now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998610" y="1234285"/>
            <a:ext cx="3760245" cy="1683292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4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Examples of real world applications</a:t>
            </a: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64B93721-934F-4F1E-A868-0B2BA110D3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1470" y="561256"/>
            <a:ext cx="846286" cy="847206"/>
            <a:chOff x="7393391" y="1075612"/>
            <a:chExt cx="1128382" cy="847206"/>
          </a:xfrm>
        </p:grpSpPr>
        <p:sp>
          <p:nvSpPr>
            <p:cNvPr id="78" name="Freeform 5">
              <a:extLst>
                <a:ext uri="{FF2B5EF4-FFF2-40B4-BE49-F238E27FC236}">
                  <a16:creationId xmlns:a16="http://schemas.microsoft.com/office/drawing/2014/main" id="{99494AF8-52DE-4016-B1B9-5D16974BAE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93391" y="1327438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5">
              <a:extLst>
                <a:ext uri="{FF2B5EF4-FFF2-40B4-BE49-F238E27FC236}">
                  <a16:creationId xmlns:a16="http://schemas.microsoft.com/office/drawing/2014/main" id="{C27115E3-8DBD-460F-8EAD-44E1261741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971281" y="1075612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6388" name="TextBox 3"/>
          <p:cNvSpPr txBox="1">
            <a:spLocks noChangeArrowheads="1"/>
          </p:cNvSpPr>
          <p:nvPr/>
        </p:nvSpPr>
        <p:spPr bwMode="auto">
          <a:xfrm>
            <a:off x="0" y="6519863"/>
            <a:ext cx="409416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sz="1600">
                <a:solidFill>
                  <a:prstClr val="black"/>
                </a:solidFill>
                <a:latin typeface="Arial" charset="0"/>
              </a:rPr>
              <a:t>Some of the following slides by Steve Seitz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eaLnBrk="1" hangingPunct="1"/>
            <a:r>
              <a:rPr lang="en-US"/>
              <a:t>Optical character recognition (OCR)</a:t>
            </a:r>
          </a:p>
        </p:txBody>
      </p:sp>
      <p:pic>
        <p:nvPicPr>
          <p:cNvPr id="21507" name="Picture 3" descr="asamples"/>
          <p:cNvPicPr>
            <a:picLocks noChangeAspect="1" noChangeArrowheads="1" noCrop="1"/>
          </p:cNvPicPr>
          <p:nvPr>
            <p:custDataLst>
              <p:tags r:id="rId2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9600" y="2690813"/>
            <a:ext cx="3657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Text Box 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85800" y="5362575"/>
            <a:ext cx="3379788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prstClr val="black"/>
                </a:solidFill>
                <a:latin typeface="Arial" charset="0"/>
              </a:rPr>
              <a:t>Digit recognition, AT&amp;T labs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prstClr val="black"/>
                </a:solidFill>
                <a:latin typeface="Arial" charset="0"/>
                <a:hlinkClick r:id="rId10"/>
              </a:rPr>
              <a:t>http://www.research.att.com/~yann</a:t>
            </a:r>
            <a:r>
              <a:rPr lang="en-US" sz="1600">
                <a:solidFill>
                  <a:prstClr val="black"/>
                </a:solidFill>
                <a:latin typeface="Arial" charset="0"/>
              </a:rPr>
              <a:t>/</a:t>
            </a:r>
          </a:p>
        </p:txBody>
      </p:sp>
      <p:sp>
        <p:nvSpPr>
          <p:cNvPr id="21509" name="Rectangle 5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85800" y="990600"/>
            <a:ext cx="77724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>
                <a:solidFill>
                  <a:prstClr val="black"/>
                </a:solidFill>
                <a:latin typeface="Arial" charset="0"/>
              </a:rPr>
              <a:t>Technology to convert scanned docs to text</a:t>
            </a: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>
                <a:solidFill>
                  <a:prstClr val="black"/>
                </a:solidFill>
                <a:latin typeface="Arial" charset="0"/>
              </a:rPr>
              <a:t>If you have a scanner, it probably came with OCR software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endParaRPr lang="en-US" sz="280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21510" name="Picture 6" descr="California_license_plate_ANPR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876800" y="2419350"/>
            <a:ext cx="3581400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1" name="Text Box 7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511675" y="5362575"/>
            <a:ext cx="45132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prstClr val="black"/>
                </a:solidFill>
                <a:latin typeface="Arial" charset="0"/>
              </a:rPr>
              <a:t>License plate readers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prstClr val="black"/>
                </a:solidFill>
                <a:latin typeface="Arial" charset="0"/>
                <a:hlinkClick r:id="rId12"/>
              </a:rPr>
              <a:t>http://en.wikipedia.org/wiki/Automatic_number_plate_recognition</a:t>
            </a:r>
            <a:endParaRPr lang="en-US" sz="1200">
              <a:solidFill>
                <a:prstClr val="black"/>
              </a:solidFill>
              <a:latin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5" descr="tested_485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6" cstate="print"/>
          <a:srcRect r="9666" b="-1"/>
          <a:stretch/>
        </p:blipFill>
        <p:spPr bwMode="auto">
          <a:xfrm>
            <a:off x="20" y="10"/>
            <a:ext cx="9143980" cy="6857990"/>
          </a:xfrm>
          <a:prstGeom prst="rect">
            <a:avLst/>
          </a:prstGeom>
          <a:noFill/>
        </p:spPr>
      </p:pic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6B3BAD04-E614-4C16-8360-019FCF0045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8262707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tx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30936" y="5543643"/>
            <a:ext cx="6642044" cy="47970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1700">
                <a:solidFill>
                  <a:srgbClr val="FFFFFF"/>
                </a:solidFill>
              </a:rPr>
              <a:t>Digital cameras detect faces</a:t>
            </a:r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title"/>
            <p:custDataLst>
              <p:tags r:id="rId3"/>
            </p:custDataLst>
          </p:nvPr>
        </p:nvSpPr>
        <p:spPr>
          <a:xfrm>
            <a:off x="630936" y="4199861"/>
            <a:ext cx="6642044" cy="1336826"/>
          </a:xfrm>
        </p:spPr>
        <p:txBody>
          <a:bodyPr vert="horz" lIns="91440" tIns="45720" rIns="91440" bIns="45720" rtlCol="0" anchor="b"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4700">
                <a:solidFill>
                  <a:srgbClr val="FFFFFF"/>
                </a:solidFill>
              </a:rPr>
              <a:t>Face detection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834</Words>
  <Application>Microsoft Macintosh PowerPoint</Application>
  <PresentationFormat>On-screen Show (4:3)</PresentationFormat>
  <Paragraphs>141</Paragraphs>
  <Slides>34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Arial</vt:lpstr>
      <vt:lpstr>Calibri</vt:lpstr>
      <vt:lpstr>Comic Sans MS</vt:lpstr>
      <vt:lpstr>Times New Roman</vt:lpstr>
      <vt:lpstr>Blank Presentation</vt:lpstr>
      <vt:lpstr>1_Office Theme</vt:lpstr>
      <vt:lpstr>3_Office Theme</vt:lpstr>
      <vt:lpstr>What is Computer Vision?</vt:lpstr>
      <vt:lpstr>Scope of CS 6476</vt:lpstr>
      <vt:lpstr>Computer Vision</vt:lpstr>
      <vt:lpstr>Vision is really hard</vt:lpstr>
      <vt:lpstr>Why computer vision matters</vt:lpstr>
      <vt:lpstr>Ridiculously brief history of computer vision</vt:lpstr>
      <vt:lpstr>How vision is used now</vt:lpstr>
      <vt:lpstr>Optical character recognition (OCR)</vt:lpstr>
      <vt:lpstr>Face detection</vt:lpstr>
      <vt:lpstr>Smile detection</vt:lpstr>
      <vt:lpstr>Vision-based biometrics</vt:lpstr>
      <vt:lpstr>Login without a password…</vt:lpstr>
      <vt:lpstr>Object recognition (in mobile phones)</vt:lpstr>
      <vt:lpstr>iNaturalist</vt:lpstr>
      <vt:lpstr>Special effects:  shape capture</vt:lpstr>
      <vt:lpstr>Special effects:  motion capture</vt:lpstr>
      <vt:lpstr>Sports</vt:lpstr>
      <vt:lpstr>Medical imaging</vt:lpstr>
      <vt:lpstr>Smart cars</vt:lpstr>
      <vt:lpstr>Google cars</vt:lpstr>
      <vt:lpstr>Interactive Games: Kinect</vt:lpstr>
      <vt:lpstr>Augmented Reality and Virtual Reality</vt:lpstr>
      <vt:lpstr>Industrial robots</vt:lpstr>
      <vt:lpstr>Vision in space</vt:lpstr>
      <vt:lpstr>Amazon Prime Air</vt:lpstr>
      <vt:lpstr>State of the art today?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BigGAN</vt:lpstr>
      <vt:lpstr>This person does not exist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6476: Computer Vision</dc:title>
  <dc:creator>Frank Dellaert</dc:creator>
  <cp:lastModifiedBy>Frank Dellaert</cp:lastModifiedBy>
  <cp:revision>3</cp:revision>
  <dcterms:created xsi:type="dcterms:W3CDTF">2020-08-17T20:50:31Z</dcterms:created>
  <dcterms:modified xsi:type="dcterms:W3CDTF">2020-08-18T14:37:32Z</dcterms:modified>
</cp:coreProperties>
</file>