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409" r:id="rId4"/>
    <p:sldId id="257" r:id="rId5"/>
    <p:sldId id="2412" r:id="rId6"/>
    <p:sldId id="441" r:id="rId7"/>
    <p:sldId id="443" r:id="rId8"/>
    <p:sldId id="259" r:id="rId9"/>
    <p:sldId id="260" r:id="rId10"/>
    <p:sldId id="274" r:id="rId11"/>
    <p:sldId id="258" r:id="rId12"/>
    <p:sldId id="2410" r:id="rId13"/>
    <p:sldId id="442" r:id="rId14"/>
    <p:sldId id="301" r:id="rId15"/>
    <p:sldId id="311" r:id="rId16"/>
    <p:sldId id="2411" r:id="rId17"/>
    <p:sldId id="314" r:id="rId18"/>
    <p:sldId id="31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342" autoAdjust="0"/>
    <p:restoredTop sz="96993"/>
  </p:normalViewPr>
  <p:slideViewPr>
    <p:cSldViewPr>
      <p:cViewPr varScale="1">
        <p:scale>
          <a:sx n="128" d="100"/>
          <a:sy n="128" d="100"/>
        </p:scale>
        <p:origin x="21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A8D3EF-8F9F-48EE-8265-74D0B88FC84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12029B5-02CB-4B06-8DF4-B4FC9E36D08D}">
      <dgm:prSet/>
      <dgm:spPr/>
      <dgm:t>
        <a:bodyPr/>
        <a:lstStyle/>
        <a:p>
          <a:r>
            <a:rPr lang="en-US"/>
            <a:t>Who are we?</a:t>
          </a:r>
        </a:p>
      </dgm:t>
    </dgm:pt>
    <dgm:pt modelId="{073C9FB5-5DFF-4031-B3E3-063FB36E8C37}" type="parTrans" cxnId="{DD48F348-3683-4470-96D1-E01A26770BD0}">
      <dgm:prSet/>
      <dgm:spPr/>
      <dgm:t>
        <a:bodyPr/>
        <a:lstStyle/>
        <a:p>
          <a:endParaRPr lang="en-US"/>
        </a:p>
      </dgm:t>
    </dgm:pt>
    <dgm:pt modelId="{4BF1D0C7-E7CB-4B90-82EF-E63E65C89D0E}" type="sibTrans" cxnId="{DD48F348-3683-4470-96D1-E01A26770BD0}">
      <dgm:prSet/>
      <dgm:spPr/>
      <dgm:t>
        <a:bodyPr/>
        <a:lstStyle/>
        <a:p>
          <a:endParaRPr lang="en-US"/>
        </a:p>
      </dgm:t>
    </dgm:pt>
    <dgm:pt modelId="{91E7E57A-41DF-4BD3-A616-F47F7C989900}">
      <dgm:prSet/>
      <dgm:spPr/>
      <dgm:t>
        <a:bodyPr/>
        <a:lstStyle/>
        <a:p>
          <a:r>
            <a:rPr lang="en-US"/>
            <a:t>Specifics of this course</a:t>
          </a:r>
        </a:p>
      </dgm:t>
    </dgm:pt>
    <dgm:pt modelId="{FEF5C6DA-AAE1-4F98-8D66-37E16D432FA6}" type="parTrans" cxnId="{BC04F897-3A51-49CB-BF04-5AC8447B59F5}">
      <dgm:prSet/>
      <dgm:spPr/>
      <dgm:t>
        <a:bodyPr/>
        <a:lstStyle/>
        <a:p>
          <a:endParaRPr lang="en-US"/>
        </a:p>
      </dgm:t>
    </dgm:pt>
    <dgm:pt modelId="{18F35358-2592-490B-B726-B055C7C30B95}" type="sibTrans" cxnId="{BC04F897-3A51-49CB-BF04-5AC8447B59F5}">
      <dgm:prSet/>
      <dgm:spPr/>
      <dgm:t>
        <a:bodyPr/>
        <a:lstStyle/>
        <a:p>
          <a:endParaRPr lang="en-US"/>
        </a:p>
      </dgm:t>
    </dgm:pt>
    <dgm:pt modelId="{741DB96A-E838-4424-9E2B-BA6DF0135314}">
      <dgm:prSet/>
      <dgm:spPr/>
      <dgm:t>
        <a:bodyPr/>
        <a:lstStyle/>
        <a:p>
          <a:r>
            <a:rPr lang="en-US"/>
            <a:t>What is Computer Vision?</a:t>
          </a:r>
        </a:p>
      </dgm:t>
    </dgm:pt>
    <dgm:pt modelId="{0E6AC42A-E0B0-4988-9A2E-CCAE679838C9}" type="parTrans" cxnId="{1CEAB4E4-23CA-41A7-A6F4-4F50BAFC9AF9}">
      <dgm:prSet/>
      <dgm:spPr/>
      <dgm:t>
        <a:bodyPr/>
        <a:lstStyle/>
        <a:p>
          <a:endParaRPr lang="en-US"/>
        </a:p>
      </dgm:t>
    </dgm:pt>
    <dgm:pt modelId="{85893CEF-EE06-4DB0-93D3-E82D122CFE49}" type="sibTrans" cxnId="{1CEAB4E4-23CA-41A7-A6F4-4F50BAFC9AF9}">
      <dgm:prSet/>
      <dgm:spPr/>
      <dgm:t>
        <a:bodyPr/>
        <a:lstStyle/>
        <a:p>
          <a:endParaRPr lang="en-US"/>
        </a:p>
      </dgm:t>
    </dgm:pt>
    <dgm:pt modelId="{5ACA9D3F-1E4B-EF44-BCDA-A2DA341F9761}" type="pres">
      <dgm:prSet presAssocID="{51A8D3EF-8F9F-48EE-8265-74D0B88FC848}" presName="linear" presStyleCnt="0">
        <dgm:presLayoutVars>
          <dgm:animLvl val="lvl"/>
          <dgm:resizeHandles val="exact"/>
        </dgm:presLayoutVars>
      </dgm:prSet>
      <dgm:spPr/>
    </dgm:pt>
    <dgm:pt modelId="{D4E0C3E0-D3B4-F54B-9475-0EE1D028A6DE}" type="pres">
      <dgm:prSet presAssocID="{E12029B5-02CB-4B06-8DF4-B4FC9E36D08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B01549B-328A-CA47-99B6-0D47A5669309}" type="pres">
      <dgm:prSet presAssocID="{4BF1D0C7-E7CB-4B90-82EF-E63E65C89D0E}" presName="spacer" presStyleCnt="0"/>
      <dgm:spPr/>
    </dgm:pt>
    <dgm:pt modelId="{699377F8-9F5F-7646-92B8-405CBF3FFEA9}" type="pres">
      <dgm:prSet presAssocID="{91E7E57A-41DF-4BD3-A616-F47F7C98990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7BBDA38-D9A8-284D-B5F7-BF81807555D8}" type="pres">
      <dgm:prSet presAssocID="{18F35358-2592-490B-B726-B055C7C30B95}" presName="spacer" presStyleCnt="0"/>
      <dgm:spPr/>
    </dgm:pt>
    <dgm:pt modelId="{09D27BA3-0567-FA43-B6F5-496FA183A465}" type="pres">
      <dgm:prSet presAssocID="{741DB96A-E838-4424-9E2B-BA6DF013531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D48F348-3683-4470-96D1-E01A26770BD0}" srcId="{51A8D3EF-8F9F-48EE-8265-74D0B88FC848}" destId="{E12029B5-02CB-4B06-8DF4-B4FC9E36D08D}" srcOrd="0" destOrd="0" parTransId="{073C9FB5-5DFF-4031-B3E3-063FB36E8C37}" sibTransId="{4BF1D0C7-E7CB-4B90-82EF-E63E65C89D0E}"/>
    <dgm:cxn modelId="{76B20965-4E81-8040-AADE-D83EBE87F0A4}" type="presOf" srcId="{91E7E57A-41DF-4BD3-A616-F47F7C989900}" destId="{699377F8-9F5F-7646-92B8-405CBF3FFEA9}" srcOrd="0" destOrd="0" presId="urn:microsoft.com/office/officeart/2005/8/layout/vList2"/>
    <dgm:cxn modelId="{65150296-D122-8A44-86DC-0B64E9DE67B1}" type="presOf" srcId="{51A8D3EF-8F9F-48EE-8265-74D0B88FC848}" destId="{5ACA9D3F-1E4B-EF44-BCDA-A2DA341F9761}" srcOrd="0" destOrd="0" presId="urn:microsoft.com/office/officeart/2005/8/layout/vList2"/>
    <dgm:cxn modelId="{BC04F897-3A51-49CB-BF04-5AC8447B59F5}" srcId="{51A8D3EF-8F9F-48EE-8265-74D0B88FC848}" destId="{91E7E57A-41DF-4BD3-A616-F47F7C989900}" srcOrd="1" destOrd="0" parTransId="{FEF5C6DA-AAE1-4F98-8D66-37E16D432FA6}" sibTransId="{18F35358-2592-490B-B726-B055C7C30B95}"/>
    <dgm:cxn modelId="{2ADEFFB4-6316-E447-A3A0-899847A8F8F1}" type="presOf" srcId="{741DB96A-E838-4424-9E2B-BA6DF0135314}" destId="{09D27BA3-0567-FA43-B6F5-496FA183A465}" srcOrd="0" destOrd="0" presId="urn:microsoft.com/office/officeart/2005/8/layout/vList2"/>
    <dgm:cxn modelId="{A78AD4DE-BB06-2448-B109-9A148D0093F9}" type="presOf" srcId="{E12029B5-02CB-4B06-8DF4-B4FC9E36D08D}" destId="{D4E0C3E0-D3B4-F54B-9475-0EE1D028A6DE}" srcOrd="0" destOrd="0" presId="urn:microsoft.com/office/officeart/2005/8/layout/vList2"/>
    <dgm:cxn modelId="{1CEAB4E4-23CA-41A7-A6F4-4F50BAFC9AF9}" srcId="{51A8D3EF-8F9F-48EE-8265-74D0B88FC848}" destId="{741DB96A-E838-4424-9E2B-BA6DF0135314}" srcOrd="2" destOrd="0" parTransId="{0E6AC42A-E0B0-4988-9A2E-CCAE679838C9}" sibTransId="{85893CEF-EE06-4DB0-93D3-E82D122CFE49}"/>
    <dgm:cxn modelId="{23710368-7238-4541-A865-B4DCFA333F3E}" type="presParOf" srcId="{5ACA9D3F-1E4B-EF44-BCDA-A2DA341F9761}" destId="{D4E0C3E0-D3B4-F54B-9475-0EE1D028A6DE}" srcOrd="0" destOrd="0" presId="urn:microsoft.com/office/officeart/2005/8/layout/vList2"/>
    <dgm:cxn modelId="{1ACA1330-BBE1-5449-B515-AEC1BA7A6076}" type="presParOf" srcId="{5ACA9D3F-1E4B-EF44-BCDA-A2DA341F9761}" destId="{7B01549B-328A-CA47-99B6-0D47A5669309}" srcOrd="1" destOrd="0" presId="urn:microsoft.com/office/officeart/2005/8/layout/vList2"/>
    <dgm:cxn modelId="{0D808FC6-E754-FC4E-BFA7-B50499CE59BA}" type="presParOf" srcId="{5ACA9D3F-1E4B-EF44-BCDA-A2DA341F9761}" destId="{699377F8-9F5F-7646-92B8-405CBF3FFEA9}" srcOrd="2" destOrd="0" presId="urn:microsoft.com/office/officeart/2005/8/layout/vList2"/>
    <dgm:cxn modelId="{DBFAE746-8EDC-6340-8FEC-089EC0B1DE9F}" type="presParOf" srcId="{5ACA9D3F-1E4B-EF44-BCDA-A2DA341F9761}" destId="{97BBDA38-D9A8-284D-B5F7-BF81807555D8}" srcOrd="3" destOrd="0" presId="urn:microsoft.com/office/officeart/2005/8/layout/vList2"/>
    <dgm:cxn modelId="{C0F3F6B9-7DAF-614E-8907-C711054EEE7C}" type="presParOf" srcId="{5ACA9D3F-1E4B-EF44-BCDA-A2DA341F9761}" destId="{09D27BA3-0567-FA43-B6F5-496FA183A46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E0C3E0-D3B4-F54B-9475-0EE1D028A6DE}">
      <dsp:nvSpPr>
        <dsp:cNvPr id="0" name=""/>
        <dsp:cNvSpPr/>
      </dsp:nvSpPr>
      <dsp:spPr>
        <a:xfrm>
          <a:off x="0" y="60819"/>
          <a:ext cx="4941945" cy="16287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Who are we?</a:t>
          </a:r>
        </a:p>
      </dsp:txBody>
      <dsp:txXfrm>
        <a:off x="79508" y="140327"/>
        <a:ext cx="4782929" cy="1469715"/>
      </dsp:txXfrm>
    </dsp:sp>
    <dsp:sp modelId="{699377F8-9F5F-7646-92B8-405CBF3FFEA9}">
      <dsp:nvSpPr>
        <dsp:cNvPr id="0" name=""/>
        <dsp:cNvSpPr/>
      </dsp:nvSpPr>
      <dsp:spPr>
        <a:xfrm>
          <a:off x="0" y="1807630"/>
          <a:ext cx="4941945" cy="1628731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Specifics of this course</a:t>
          </a:r>
        </a:p>
      </dsp:txBody>
      <dsp:txXfrm>
        <a:off x="79508" y="1887138"/>
        <a:ext cx="4782929" cy="1469715"/>
      </dsp:txXfrm>
    </dsp:sp>
    <dsp:sp modelId="{09D27BA3-0567-FA43-B6F5-496FA183A465}">
      <dsp:nvSpPr>
        <dsp:cNvPr id="0" name=""/>
        <dsp:cNvSpPr/>
      </dsp:nvSpPr>
      <dsp:spPr>
        <a:xfrm>
          <a:off x="0" y="3554442"/>
          <a:ext cx="4941945" cy="1628731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What is Computer Vision?</a:t>
          </a:r>
        </a:p>
      </dsp:txBody>
      <dsp:txXfrm>
        <a:off x="79508" y="3633950"/>
        <a:ext cx="4782929" cy="1469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7E044-45C7-49D4-B616-C1EB0EB337FB}" type="datetimeFigureOut">
              <a:rPr lang="en-US" smtClean="0"/>
              <a:t>8/17/20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839A6-008C-4A28-B9D2-6B4E741E0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15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57799" marR="57799" defTabSz="1295400">
              <a:spcBef>
                <a:spcPts val="500"/>
              </a:spcBef>
              <a:buClr>
                <a:srgbClr val="000000"/>
              </a:buClr>
              <a:buFont typeface="Arial"/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The associated factor graph, as imported in mfqr</a:t>
            </a:r>
          </a:p>
        </p:txBody>
      </p:sp>
    </p:spTree>
    <p:extLst>
      <p:ext uri="{BB962C8B-B14F-4D97-AF65-F5344CB8AC3E}">
        <p14:creationId xmlns:p14="http://schemas.microsoft.com/office/powerpoint/2010/main" val="3339918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6E931-C069-450B-8EF2-1C865EB7A2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30404-31A5-4F0F-A145-0D9D19CAE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17503-2D4F-4536-B1C2-FE328F3BE4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8240C-0365-4142-A327-B897804C49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7CE67-B026-4840-B768-F1CAFDCD2D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71FF3-B3AF-44DC-85C6-AB16392F40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0238C-F269-4C95-BABA-B6F71368EA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19D9B-9577-4CF0-A0C8-09640C22F4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1CDA9-A9FD-427E-9C56-5854917F6B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D413D-6DF0-45FA-9676-E9C0433C0F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32511-99DE-4C82-A4BC-F5E58EDA6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1E842-CFC8-4452-A590-3086AD7B5E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78963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57E4DB7-B118-45E1-8164-F9EA1F5F12F9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2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7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dellaert.github.io/20F-6476/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ellaert.github.io/" TargetMode="Externa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ys\Desktop\143 Computer Vision\slides\01\BioMech_Eye_by_kirk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1019" y="152400"/>
            <a:ext cx="9751219" cy="650081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  <a:solidFill>
            <a:schemeClr val="tx1">
              <a:alpha val="6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CS 6476: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Computer Vision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0" y="4876800"/>
            <a:ext cx="9144000" cy="1828800"/>
          </a:xfrm>
          <a:solidFill>
            <a:schemeClr val="tx1"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Instructor: Frank Dellaert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Tas:  Sergio Aguilera (head TA), and Arvind, </a:t>
            </a:r>
            <a:r>
              <a:rPr lang="en-US" dirty="0" err="1">
                <a:solidFill>
                  <a:schemeClr val="bg1"/>
                </a:solidFill>
              </a:rPr>
              <a:t>Ayush</a:t>
            </a:r>
            <a:r>
              <a:rPr lang="en-US" dirty="0">
                <a:solidFill>
                  <a:schemeClr val="bg1"/>
                </a:solidFill>
              </a:rPr>
              <a:t>, Sen, and possible a few more hires soon…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48600" y="645789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Image by kirkh.deviantart.com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DA9EF5A-DF3E-E149-A67D-B891BD212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06" y="1256168"/>
            <a:ext cx="881139" cy="10298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DD3B9B-879F-FA4F-B9D2-4D95E9774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1353783"/>
            <a:ext cx="4724400" cy="74295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3076B8"/>
                </a:solidFill>
              </a:rPr>
              <a:t>The Scene Understanding and Modeling Challenge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E5B4AE-FADD-F34E-BB47-D74C646239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7400" y="2286000"/>
            <a:ext cx="2557830" cy="17972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38275A-8C8E-7840-9252-E3FE1989C6B0}"/>
              </a:ext>
            </a:extLst>
          </p:cNvPr>
          <p:cNvSpPr txBox="1"/>
          <p:nvPr/>
        </p:nvSpPr>
        <p:spPr>
          <a:xfrm>
            <a:off x="5524500" y="3934493"/>
            <a:ext cx="3207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Object-based representation of a room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48371F-55E9-0A48-A871-499DE616C898}"/>
              </a:ext>
            </a:extLst>
          </p:cNvPr>
          <p:cNvSpPr txBox="1"/>
          <p:nvPr/>
        </p:nvSpPr>
        <p:spPr>
          <a:xfrm>
            <a:off x="1252742" y="3928694"/>
            <a:ext cx="252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RGB-D 360 degree image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C8242D9-AC37-0040-9DC3-08419CBEFB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210873"/>
              </p:ext>
            </p:extLst>
          </p:nvPr>
        </p:nvGraphicFramePr>
        <p:xfrm>
          <a:off x="942975" y="4919905"/>
          <a:ext cx="2971800" cy="1127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26987285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Organizers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6309635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Daniel Huber (Facebook)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9653334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err="1"/>
                        <a:t>Lyne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Tchapmi</a:t>
                      </a:r>
                      <a:r>
                        <a:rPr lang="en-US" sz="1400" dirty="0"/>
                        <a:t> (Stanford University)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1190613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Frank Dellaert (FB / Georgia Tech)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7361921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FB31365-55EB-9B42-8433-94050ED87F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39666"/>
              </p:ext>
            </p:extLst>
          </p:nvPr>
        </p:nvGraphicFramePr>
        <p:xfrm>
          <a:off x="4314824" y="4919905"/>
          <a:ext cx="4295776" cy="1127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47888">
                  <a:extLst>
                    <a:ext uri="{9D8B030D-6E8A-4147-A177-3AD203B41FA5}">
                      <a16:colId xmlns:a16="http://schemas.microsoft.com/office/drawing/2014/main" val="2269872854"/>
                    </a:ext>
                  </a:extLst>
                </a:gridCol>
                <a:gridCol w="2147888">
                  <a:extLst>
                    <a:ext uri="{9D8B030D-6E8A-4147-A177-3AD203B41FA5}">
                      <a16:colId xmlns:a16="http://schemas.microsoft.com/office/drawing/2014/main" val="316884878"/>
                    </a:ext>
                  </a:extLst>
                </a:gridCol>
              </a:tblGrid>
              <a:tr h="278130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Vision Problems Addressed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09635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Object segmentation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6-DOF pose estimation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9653334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Object completion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Appearance modeling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1190613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Instance labeling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Layout estimation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73619216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B8209634-A74C-0F4E-93A9-53AE32128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05" y="3267113"/>
            <a:ext cx="3662285" cy="6103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B956F8-F22E-9747-AF59-9229CA9BD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06" y="2580704"/>
            <a:ext cx="3662285" cy="6103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257DDE8-AE12-6546-8B76-A03014A2DC70}"/>
              </a:ext>
            </a:extLst>
          </p:cNvPr>
          <p:cNvSpPr/>
          <p:nvPr/>
        </p:nvSpPr>
        <p:spPr>
          <a:xfrm>
            <a:off x="136340" y="2738964"/>
            <a:ext cx="5477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Color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82D5D-005A-E040-94FF-792D8A052E98}"/>
              </a:ext>
            </a:extLst>
          </p:cNvPr>
          <p:cNvSpPr/>
          <p:nvPr/>
        </p:nvSpPr>
        <p:spPr>
          <a:xfrm>
            <a:off x="-98640" y="3425820"/>
            <a:ext cx="7914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Depth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27AB389D-DE7D-EA4E-8B3D-E9FAA50479BF}"/>
              </a:ext>
            </a:extLst>
          </p:cNvPr>
          <p:cNvSpPr/>
          <p:nvPr/>
        </p:nvSpPr>
        <p:spPr>
          <a:xfrm>
            <a:off x="4510618" y="2847176"/>
            <a:ext cx="1203997" cy="1030319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76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Skydio">
            <a:extLst>
              <a:ext uri="{FF2B5EF4-FFF2-40B4-BE49-F238E27FC236}">
                <a16:creationId xmlns:a16="http://schemas.microsoft.com/office/drawing/2014/main" id="{561FF21E-F5C2-DF4C-83DC-362DE0428A78}"/>
              </a:ext>
            </a:extLst>
          </p:cNvPr>
          <p:cNvSpPr txBox="1"/>
          <p:nvPr/>
        </p:nvSpPr>
        <p:spPr>
          <a:xfrm>
            <a:off x="816581" y="96908"/>
            <a:ext cx="7311874" cy="580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700">
                <a:solidFill>
                  <a:srgbClr val="FFFFFF"/>
                </a:solidFill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Silicon Valley intermission at </a:t>
            </a:r>
            <a:r>
              <a:rPr lang="en-US" sz="3200" dirty="0">
                <a:solidFill>
                  <a:srgbClr val="3076B8"/>
                </a:solidFill>
              </a:rPr>
              <a:t>Facebook</a:t>
            </a:r>
            <a:endParaRPr sz="3200" dirty="0">
              <a:solidFill>
                <a:srgbClr val="3076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08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kydio">
            <a:extLst>
              <a:ext uri="{FF2B5EF4-FFF2-40B4-BE49-F238E27FC236}">
                <a16:creationId xmlns:a16="http://schemas.microsoft.com/office/drawing/2014/main" id="{561FF21E-F5C2-DF4C-83DC-362DE0428A78}"/>
              </a:ext>
            </a:extLst>
          </p:cNvPr>
          <p:cNvSpPr txBox="1"/>
          <p:nvPr/>
        </p:nvSpPr>
        <p:spPr>
          <a:xfrm>
            <a:off x="939787" y="152400"/>
            <a:ext cx="7264426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700">
                <a:solidFill>
                  <a:srgbClr val="FFFFFF"/>
                </a:solidFill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Silicon Valley engagement at Google AI</a:t>
            </a:r>
            <a:endParaRPr sz="3200" dirty="0">
              <a:solidFill>
                <a:srgbClr val="3076B8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F894E1-CCF0-394B-B7C1-4BAFE77B2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3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9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715962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What’s next? Robot Art! Dynamics! </a:t>
            </a:r>
            <a:r>
              <a:rPr lang="en-US" sz="2800" dirty="0" err="1"/>
              <a:t>SwiftFusion</a:t>
            </a:r>
            <a:r>
              <a:rPr lang="en-US" sz="2800" dirty="0"/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6103014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For-credit projects available for </a:t>
            </a:r>
            <a:r>
              <a:rPr lang="en-US" dirty="0" err="1"/>
              <a:t>SwiftFusion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97AE22-E3DE-194A-8D7A-9FDF914AF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41370">
            <a:off x="319910" y="1007600"/>
            <a:ext cx="2946400" cy="4445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ED8A5D-814E-494B-A282-9188D018F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942">
            <a:off x="2948500" y="1676374"/>
            <a:ext cx="3595193" cy="40386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F92F2D-21C1-E74F-9445-8780CD891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07594">
            <a:off x="5463100" y="1977880"/>
            <a:ext cx="3429000" cy="47117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B8081B-69FC-8D4D-9B5E-CB3AD4CAD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404" y="941119"/>
            <a:ext cx="3826095" cy="12552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F68F8B-73E4-C74E-B90D-161BAB0F3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1471318"/>
            <a:ext cx="1797996" cy="26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3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Course Website/Syllabus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181" y="5562600"/>
            <a:ext cx="8229600" cy="1046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hlinkClick r:id="rId2"/>
              </a:rPr>
              <a:t>https://dellaert.github.io/20F-6476/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8ED4A8-7036-DD40-AAD7-9DA14A35B5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65"/>
          <a:stretch/>
        </p:blipFill>
        <p:spPr>
          <a:xfrm>
            <a:off x="1600200" y="1295400"/>
            <a:ext cx="5643563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73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Project 0: Linear Algebra with Pytorch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454832"/>
            <a:ext cx="8229600" cy="3022168"/>
          </a:xfrm>
        </p:spPr>
        <p:txBody>
          <a:bodyPr>
            <a:noAutofit/>
          </a:bodyPr>
          <a:lstStyle/>
          <a:p>
            <a:pPr marL="0" indent="0"/>
            <a:r>
              <a:rPr lang="en-US" sz="1800" dirty="0"/>
              <a:t>Out: 6.30 today</a:t>
            </a:r>
          </a:p>
          <a:p>
            <a:pPr marL="0" indent="0"/>
            <a:r>
              <a:rPr lang="en-US" sz="1800" dirty="0"/>
              <a:t>Due: September 1</a:t>
            </a:r>
            <a:r>
              <a:rPr lang="en-US" sz="1800" baseline="30000" dirty="0"/>
              <a:t>st</a:t>
            </a:r>
            <a:r>
              <a:rPr lang="en-US" sz="1800" dirty="0"/>
              <a:t>, midnight</a:t>
            </a:r>
          </a:p>
          <a:p>
            <a:pPr marL="0" indent="0"/>
            <a:r>
              <a:rPr lang="en-US" sz="1800" dirty="0"/>
              <a:t>Late policy: 10% per day</a:t>
            </a:r>
          </a:p>
          <a:p>
            <a:pPr marL="0" indent="0"/>
            <a:r>
              <a:rPr lang="en-US" sz="1800" dirty="0"/>
              <a:t>Learning Objectives: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Set up a </a:t>
            </a:r>
            <a:r>
              <a:rPr lang="en-US" sz="1800" dirty="0" err="1"/>
              <a:t>conda</a:t>
            </a:r>
            <a:r>
              <a:rPr lang="en-US" sz="1800" dirty="0"/>
              <a:t> environment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Understand how to start a </a:t>
            </a:r>
            <a:r>
              <a:rPr lang="en-US" sz="1800" dirty="0" err="1"/>
              <a:t>jupyter</a:t>
            </a:r>
            <a:r>
              <a:rPr lang="en-US" sz="1800" dirty="0"/>
              <a:t>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err="1"/>
              <a:t>Linera</a:t>
            </a:r>
            <a:r>
              <a:rPr lang="en-US" sz="1800" dirty="0"/>
              <a:t> algebra in python using pytorch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Test your code using unit tests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Use </a:t>
            </a:r>
            <a:r>
              <a:rPr lang="en-US" sz="1800" dirty="0" err="1"/>
              <a:t>gradescope</a:t>
            </a:r>
            <a:r>
              <a:rPr lang="en-US" sz="1800" dirty="0"/>
              <a:t> to submit your work</a:t>
            </a:r>
          </a:p>
        </p:txBody>
      </p:sp>
      <p:pic>
        <p:nvPicPr>
          <p:cNvPr id="1026" name="Picture 2" descr="Reasons to Choose PyTorch for Deep Learning | by Claire D. Costa ...">
            <a:extLst>
              <a:ext uri="{FF2B5EF4-FFF2-40B4-BE49-F238E27FC236}">
                <a16:creationId xmlns:a16="http://schemas.microsoft.com/office/drawing/2014/main" id="{035F632C-9257-A542-845B-9E340EF96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3" b="17070"/>
          <a:stretch/>
        </p:blipFill>
        <p:spPr bwMode="auto">
          <a:xfrm>
            <a:off x="1109980" y="1345768"/>
            <a:ext cx="692404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44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0400"/>
            <a:ext cx="777240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Project 1: Image Filtering and Hybrid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" y="1137920"/>
            <a:ext cx="8229600" cy="1828800"/>
          </a:xfrm>
        </p:spPr>
        <p:txBody>
          <a:bodyPr>
            <a:noAutofit/>
          </a:bodyPr>
          <a:lstStyle/>
          <a:p>
            <a:r>
              <a:rPr lang="en-US" sz="2400" dirty="0"/>
              <a:t>Implement image filtering to separate high and low frequencies</a:t>
            </a:r>
          </a:p>
          <a:p>
            <a:r>
              <a:rPr lang="en-US" sz="2400" dirty="0"/>
              <a:t>Combine high frequencies and low frequencies from different images to create an image with scale-dependent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3450221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685800"/>
          </a:xfrm>
        </p:spPr>
        <p:txBody>
          <a:bodyPr>
            <a:noAutofit/>
          </a:bodyPr>
          <a:lstStyle/>
          <a:p>
            <a:r>
              <a:rPr lang="en-US" sz="2800" dirty="0"/>
              <a:t>Project 2: Scene Recognition with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73751"/>
            <a:ext cx="8229600" cy="1828800"/>
          </a:xfrm>
        </p:spPr>
        <p:txBody>
          <a:bodyPr>
            <a:normAutofit/>
          </a:bodyPr>
          <a:lstStyle/>
          <a:p>
            <a:r>
              <a:rPr lang="en-US" sz="1800" dirty="0"/>
              <a:t>Learning Objectives: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Understanding the rationale behind data pre-processing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Construct a basic CNN for multi-class classification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Understand the use of some basic layers used in CNNS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Set up the training workflow in Pytorch.</a:t>
            </a:r>
          </a:p>
          <a:p>
            <a:endParaRPr lang="en-US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B324A2-2388-FF41-BC65-30C89AA07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1351"/>
            <a:ext cx="7262497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789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05000"/>
            <a:ext cx="7183582" cy="464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/>
              <a:t>Project 3: Local Feature 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1524000"/>
          </a:xfrm>
        </p:spPr>
        <p:txBody>
          <a:bodyPr>
            <a:normAutofit/>
          </a:bodyPr>
          <a:lstStyle/>
          <a:p>
            <a:r>
              <a:rPr lang="en-US" sz="2400" dirty="0"/>
              <a:t>Implement interest point detector, SIFT-like local feature descriptor, and simple matching algorithm.</a:t>
            </a:r>
          </a:p>
        </p:txBody>
      </p:sp>
    </p:spTree>
    <p:extLst>
      <p:ext uri="{BB962C8B-B14F-4D97-AF65-F5344CB8AC3E}">
        <p14:creationId xmlns:p14="http://schemas.microsoft.com/office/powerpoint/2010/main" val="407720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99CD12-9F9D-0743-B735-8053942536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r="13519" b="5"/>
          <a:stretch/>
        </p:blipFill>
        <p:spPr>
          <a:xfrm>
            <a:off x="20" y="-6235"/>
            <a:ext cx="244153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DDE48A-BFF2-0746-BA60-36E88B2E39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t="3599" b="747"/>
          <a:stretch/>
        </p:blipFill>
        <p:spPr>
          <a:xfrm>
            <a:off x="5536407" y="10"/>
            <a:ext cx="3607593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6F180-DD33-7742-B0B4-82E86110C7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2842" r="5" b="6"/>
          <a:stretch/>
        </p:blipFill>
        <p:spPr>
          <a:xfrm>
            <a:off x="3506652" y="-6235"/>
            <a:ext cx="2758363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6B165D-BECB-C441-AF9A-A51CC6D9E1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</a:extLst>
          </a:blip>
          <a:srcRect r="2" b="8624"/>
          <a:stretch/>
        </p:blipFill>
        <p:spPr>
          <a:xfrm>
            <a:off x="20" y="2660089"/>
            <a:ext cx="534187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14787" y="2660089"/>
            <a:ext cx="5129213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945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434825-6057-CB40-9AC8-5A4D81237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4373" y="4189864"/>
            <a:ext cx="3748015" cy="216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 almost 200 of you!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F6A3B2-A27D-704E-9EB3-8AB05BD17DD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/>
                    </a14:imgEffect>
                  </a14:imgLayer>
                </a14:imgProps>
              </a:ext>
            </a:extLst>
          </a:blip>
          <a:srcRect l="5780" r="5479" b="-6"/>
          <a:stretch/>
        </p:blipFill>
        <p:spPr>
          <a:xfrm>
            <a:off x="1696476" y="10"/>
            <a:ext cx="2545457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0605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344094-430A-400B-804B-910E696A1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8743" y="709375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3C67DF-7782-4E57-AB9B-F1B4811AD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084243" y="1789005"/>
            <a:ext cx="5413238" cy="3244751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725" y="675564"/>
            <a:ext cx="2707375" cy="5204085"/>
          </a:xfrm>
        </p:spPr>
        <p:txBody>
          <a:bodyPr>
            <a:normAutofit/>
          </a:bodyPr>
          <a:lstStyle/>
          <a:p>
            <a:r>
              <a:rPr lang="en-US" dirty="0"/>
              <a:t>Today’s Class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3A5AE3-BD30-455C-842B-7626C8BE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BECAA5-1F2D-470D-875C-8F2C2CA3E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7A685EC-8A4A-489D-A307-CC7D4045A7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4347386"/>
              </p:ext>
            </p:extLst>
          </p:nvPr>
        </p:nvGraphicFramePr>
        <p:xfrm>
          <a:off x="3582547" y="819369"/>
          <a:ext cx="4941945" cy="524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42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F277EAE-FC73-4AE5-9BDB-0BE814F95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66CC8DCE-8D82-400F-A315-4CD008FDA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339B13E9-2F1D-489D-842D-20AC7313D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1E7447BD-F39C-4290-8A87-E61FD98A2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AEB36854-40EE-40C4-A488-60EAA83B2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77165098-3853-4969-9EAF-796B9751F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A7EF9153-D515-4DA2-A63C-58C0298309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4" name="Picture 6">
            <a:extLst>
              <a:ext uri="{FF2B5EF4-FFF2-40B4-BE49-F238E27FC236}">
                <a16:creationId xmlns:a16="http://schemas.microsoft.com/office/drawing/2014/main" id="{BF28C536-BCA2-3B42-A49A-F7B969ABC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r="7801" b="1"/>
          <a:stretch/>
        </p:blipFill>
        <p:spPr bwMode="auto">
          <a:xfrm>
            <a:off x="450342" y="412377"/>
            <a:ext cx="1985549" cy="316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5" name="Group 154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4839" y="615017"/>
            <a:ext cx="304800" cy="322326"/>
            <a:chOff x="215328" y="-46937"/>
            <a:chExt cx="304800" cy="2773841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8" name="Picture 10">
            <a:extLst>
              <a:ext uri="{FF2B5EF4-FFF2-40B4-BE49-F238E27FC236}">
                <a16:creationId xmlns:a16="http://schemas.microsoft.com/office/drawing/2014/main" id="{2BCC28D0-F0E5-084D-AE46-5291764DA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1" r="11248"/>
          <a:stretch/>
        </p:blipFill>
        <p:spPr bwMode="auto">
          <a:xfrm>
            <a:off x="2507803" y="412377"/>
            <a:ext cx="1985549" cy="316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FC9F7DB-D4B5-DB43-AAA5-22798321A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10883" b="-2"/>
          <a:stretch/>
        </p:blipFill>
        <p:spPr bwMode="auto">
          <a:xfrm>
            <a:off x="4565265" y="412377"/>
            <a:ext cx="1985549" cy="316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Rectangle 16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276A9B71-60FB-A54B-B0FD-FD9632579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 r="8106" b="-2"/>
          <a:stretch/>
        </p:blipFill>
        <p:spPr bwMode="auto">
          <a:xfrm>
            <a:off x="6622727" y="412377"/>
            <a:ext cx="1985549" cy="316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" name="Rectangle 168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416B802-8AB6-AD40-B86A-6FEE6634B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4018137"/>
            <a:ext cx="3412998" cy="2129586"/>
          </a:xfrm>
          <a:noFill/>
        </p:spPr>
        <p:txBody>
          <a:bodyPr anchor="t">
            <a:normAutofit/>
          </a:bodyPr>
          <a:lstStyle/>
          <a:p>
            <a:pPr algn="l"/>
            <a:r>
              <a:rPr lang="en-US" sz="4200">
                <a:solidFill>
                  <a:schemeClr val="bg1"/>
                </a:solidFill>
              </a:rPr>
              <a:t>Teaching Assistants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F9096-1926-3A43-9FEF-EB70DF6ED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560" y="4018143"/>
            <a:ext cx="4495999" cy="2129599"/>
          </a:xfrm>
          <a:noFill/>
        </p:spPr>
        <p:txBody>
          <a:bodyPr anchor="t">
            <a:norm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Sergio</a:t>
            </a:r>
            <a:r>
              <a:rPr lang="en-US" sz="1600">
                <a:solidFill>
                  <a:schemeClr val="bg1"/>
                </a:solidFill>
              </a:rPr>
              <a:t> Aguilera</a:t>
            </a:r>
          </a:p>
          <a:p>
            <a:r>
              <a:rPr lang="en-US" sz="1600" b="1">
                <a:solidFill>
                  <a:schemeClr val="bg1"/>
                </a:solidFill>
              </a:rPr>
              <a:t>Sen</a:t>
            </a:r>
            <a:r>
              <a:rPr lang="en-US" sz="1600">
                <a:solidFill>
                  <a:schemeClr val="bg1"/>
                </a:solidFill>
              </a:rPr>
              <a:t> Wang</a:t>
            </a:r>
          </a:p>
          <a:p>
            <a:r>
              <a:rPr lang="en-US" sz="1600" b="1">
                <a:solidFill>
                  <a:schemeClr val="bg1"/>
                </a:solidFill>
              </a:rPr>
              <a:t>Ayush</a:t>
            </a:r>
            <a:r>
              <a:rPr lang="en-US" sz="1600">
                <a:solidFill>
                  <a:schemeClr val="bg1"/>
                </a:solidFill>
              </a:rPr>
              <a:t> Rakesh Baid</a:t>
            </a:r>
          </a:p>
          <a:p>
            <a:r>
              <a:rPr lang="en-US" sz="1600" b="1">
                <a:solidFill>
                  <a:schemeClr val="bg1"/>
                </a:solidFill>
              </a:rPr>
              <a:t>Arvind</a:t>
            </a:r>
            <a:r>
              <a:rPr lang="en-US" sz="1600">
                <a:solidFill>
                  <a:schemeClr val="bg1"/>
                </a:solidFill>
              </a:rPr>
              <a:t> Krishnakumar</a:t>
            </a:r>
          </a:p>
        </p:txBody>
      </p:sp>
    </p:spTree>
    <p:extLst>
      <p:ext uri="{BB962C8B-B14F-4D97-AF65-F5344CB8AC3E}">
        <p14:creationId xmlns:p14="http://schemas.microsoft.com/office/powerpoint/2010/main" val="3498249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36D89-8EEA-0342-A0CC-D18953DA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about me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AA2DBCC-0B1F-B440-B1A6-201EC4B07C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6990632"/>
              </p:ext>
            </p:extLst>
          </p:nvPr>
        </p:nvGraphicFramePr>
        <p:xfrm>
          <a:off x="420624" y="3335910"/>
          <a:ext cx="3962400" cy="33696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5192">
                  <a:extLst>
                    <a:ext uri="{9D8B030D-6E8A-4147-A177-3AD203B41FA5}">
                      <a16:colId xmlns:a16="http://schemas.microsoft.com/office/drawing/2014/main" val="2920904314"/>
                    </a:ext>
                  </a:extLst>
                </a:gridCol>
                <a:gridCol w="2360677">
                  <a:extLst>
                    <a:ext uri="{9D8B030D-6E8A-4147-A177-3AD203B41FA5}">
                      <a16:colId xmlns:a16="http://schemas.microsoft.com/office/drawing/2014/main" val="375075554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108445611"/>
                    </a:ext>
                  </a:extLst>
                </a:gridCol>
                <a:gridCol w="506931">
                  <a:extLst>
                    <a:ext uri="{9D8B030D-6E8A-4147-A177-3AD203B41FA5}">
                      <a16:colId xmlns:a16="http://schemas.microsoft.com/office/drawing/2014/main" val="3160524834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7641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Machine Learning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02, 03, 04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4463988"/>
                  </a:ext>
                </a:extLst>
              </a:tr>
              <a:tr h="285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8803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3D Reconstruction and Mapping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02, 09, 10,12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900302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4495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effectLst/>
                        </a:rPr>
                        <a:t>Computer Vision</a:t>
                      </a:r>
                      <a:r>
                        <a:rPr lang="en-US" sz="1200" u="none" strike="noStrike" dirty="0">
                          <a:effectLst/>
                        </a:rPr>
                        <a:t>, undergraduate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04, 05, 06, 07, 19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278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33320728"/>
                  </a:ext>
                </a:extLst>
              </a:tr>
              <a:tr h="3083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8803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Intro to Perception and Robotics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05, 06, 07,13,14, 20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485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505529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7495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Computer Vision</a:t>
                      </a:r>
                      <a:r>
                        <a:rPr lang="en-US" sz="1200" u="none" strike="noStrike" dirty="0">
                          <a:effectLst/>
                        </a:rPr>
                        <a:t>, </a:t>
                      </a:r>
                      <a:r>
                        <a:rPr lang="en-US" sz="1200" b="1" u="none" strike="noStrike" dirty="0">
                          <a:effectLst/>
                        </a:rPr>
                        <a:t>graduate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06, 07, 11, 12, 13, 20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353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232743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4475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Computational Photography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07, 09, </a:t>
                      </a:r>
                      <a:r>
                        <a:rPr lang="en-US" sz="1200" b="1" u="none" strike="noStrike" dirty="0">
                          <a:effectLst/>
                        </a:rPr>
                        <a:t>18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9031136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4480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Digital Video Special effects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08, 09, 10, 11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146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6074463"/>
                  </a:ext>
                </a:extLst>
              </a:tr>
              <a:tr h="194055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1432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94825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445DA5-DEE8-074B-8BD8-064468B25AAC}"/>
              </a:ext>
            </a:extLst>
          </p:cNvPr>
          <p:cNvSpPr txBox="1">
            <a:spLocks/>
          </p:cNvSpPr>
          <p:nvPr/>
        </p:nvSpPr>
        <p:spPr bwMode="auto">
          <a:xfrm>
            <a:off x="685800" y="914400"/>
            <a:ext cx="3733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US" sz="1800" kern="0" dirty="0"/>
              <a:t>Originally from Belgium</a:t>
            </a:r>
          </a:p>
          <a:p>
            <a:pPr marL="0" indent="0"/>
            <a:r>
              <a:rPr lang="en-US" sz="1800" kern="0" dirty="0"/>
              <a:t>1989 EE in Leuven</a:t>
            </a:r>
          </a:p>
          <a:p>
            <a:pPr marL="0" indent="0"/>
            <a:r>
              <a:rPr lang="en-US" sz="1800" kern="0" dirty="0"/>
              <a:t>1993 M.Sc. ECE at CWRU</a:t>
            </a:r>
          </a:p>
          <a:p>
            <a:pPr marL="0" indent="0"/>
            <a:r>
              <a:rPr lang="en-US" sz="1800" kern="0" dirty="0"/>
              <a:t>2001 Ph.D. CS, Carnegie Mellon</a:t>
            </a:r>
          </a:p>
          <a:p>
            <a:pPr marL="0" indent="0"/>
            <a:endParaRPr lang="en-US" sz="1800" kern="0" dirty="0"/>
          </a:p>
          <a:p>
            <a:pPr marL="0" indent="0"/>
            <a:r>
              <a:rPr lang="en-US" sz="1800" kern="0" dirty="0"/>
              <a:t>Georgia Tech since August 2001</a:t>
            </a:r>
          </a:p>
          <a:p>
            <a:pPr marL="0" indent="0"/>
            <a:r>
              <a:rPr lang="en-US" sz="1800" kern="0" dirty="0"/>
              <a:t>Teaching Computer Vision etc.: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6F29A3-D7DB-FC4D-A451-E28CDE472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49"/>
          <a:stretch/>
        </p:blipFill>
        <p:spPr>
          <a:xfrm>
            <a:off x="4533900" y="914400"/>
            <a:ext cx="3924300" cy="5791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265F10-1538-7B4A-BBD3-4484D7D3B02C}"/>
              </a:ext>
            </a:extLst>
          </p:cNvPr>
          <p:cNvSpPr/>
          <p:nvPr/>
        </p:nvSpPr>
        <p:spPr>
          <a:xfrm>
            <a:off x="5943600" y="310634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3"/>
              </a:rPr>
              <a:t>https://dellaert.github.io/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090234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60A41-FD57-0144-8F8C-8072BB265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6BE8E-FE51-D945-8EB2-7257F09A0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F40687-B80A-EF46-A200-EB9D4BAD2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0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838200"/>
          </a:xfrm>
        </p:spPr>
        <p:txBody>
          <a:bodyPr/>
          <a:lstStyle/>
          <a:p>
            <a:r>
              <a:rPr lang="en-US" dirty="0"/>
              <a:t>A bit about 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EBA9AF-24E5-7F40-A95F-73024B005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3E86C8-C398-B24A-ABB3-4DE6E5007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Factor Graph -&gt; Smoothing and Mapping (SAM) !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37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dirty="0"/>
              <a:t>Factor Graph</a:t>
            </a:r>
            <a:r>
              <a:rPr lang="en-US" dirty="0"/>
              <a:t>s</a:t>
            </a:r>
            <a:r>
              <a:rPr dirty="0"/>
              <a:t> -&gt; </a:t>
            </a:r>
            <a:r>
              <a:rPr lang="en-US" dirty="0"/>
              <a:t>GTSAM !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06DC8B-1763-1D4F-813A-AFF2EF2F0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grpSp>
        <p:nvGrpSpPr>
          <p:cNvPr id="187" name="Group"/>
          <p:cNvGrpSpPr/>
          <p:nvPr/>
        </p:nvGrpSpPr>
        <p:grpSpPr>
          <a:xfrm>
            <a:off x="0" y="1375172"/>
            <a:ext cx="9144000" cy="5482828"/>
            <a:chOff x="0" y="0"/>
            <a:chExt cx="13004800" cy="7797800"/>
          </a:xfrm>
        </p:grpSpPr>
        <p:sp>
          <p:nvSpPr>
            <p:cNvPr id="185" name="Rectangle"/>
            <p:cNvSpPr/>
            <p:nvPr/>
          </p:nvSpPr>
          <p:spPr>
            <a:xfrm>
              <a:off x="0" y="0"/>
              <a:ext cx="13004800" cy="7797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5398">
                <a:defRPr sz="16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pic>
          <p:nvPicPr>
            <p:cNvPr id="186" name="image.png" descr="image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3004800" cy="7797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0" name="droppedImage.png" descr="droppedImage.png"/>
          <p:cNvPicPr>
            <a:picLocks noChangeAspect="1"/>
          </p:cNvPicPr>
          <p:nvPr/>
        </p:nvPicPr>
        <p:blipFill>
          <a:blip r:embed="rId4">
            <a:alphaModFix amt="55000"/>
          </a:blip>
          <a:stretch>
            <a:fillRect/>
          </a:stretch>
        </p:blipFill>
        <p:spPr>
          <a:xfrm flipH="1">
            <a:off x="5455643" y="1212129"/>
            <a:ext cx="735920" cy="982267"/>
          </a:xfrm>
          <a:prstGeom prst="rect">
            <a:avLst/>
          </a:prstGeom>
          <a:ln w="12700" cap="flat">
            <a:noFill/>
            <a:round/>
          </a:ln>
          <a:effectLst/>
        </p:spPr>
      </p:pic>
      <p:grpSp>
        <p:nvGrpSpPr>
          <p:cNvPr id="197" name="Group"/>
          <p:cNvGrpSpPr/>
          <p:nvPr/>
        </p:nvGrpSpPr>
        <p:grpSpPr>
          <a:xfrm>
            <a:off x="7846219" y="735409"/>
            <a:ext cx="1268016" cy="1366244"/>
            <a:chOff x="0" y="0"/>
            <a:chExt cx="1803399" cy="1943100"/>
          </a:xfrm>
        </p:grpSpPr>
        <p:sp>
          <p:nvSpPr>
            <p:cNvPr id="195" name="Rectangle"/>
            <p:cNvSpPr/>
            <p:nvPr/>
          </p:nvSpPr>
          <p:spPr>
            <a:xfrm>
              <a:off x="0" y="0"/>
              <a:ext cx="1803400" cy="19431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5398">
                <a:defRPr sz="16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pic>
          <p:nvPicPr>
            <p:cNvPr id="196" name="sam8.png" descr="sam8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803400" cy="1943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8" name="Factor Graphs and AD for Flexible Inference in Robotics and Computer Vision, © 2008-2018 Frank Dellaert"/>
          <p:cNvSpPr txBox="1"/>
          <p:nvPr/>
        </p:nvSpPr>
        <p:spPr>
          <a:xfrm>
            <a:off x="106957" y="6606562"/>
            <a:ext cx="5348686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12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>
              <a:defRPr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844" dirty="0"/>
              <a:t>Factor Graphs and AD for Flexible Inference in Robotics and Computer Vision, © 2008-2018 Frank Dellaert</a:t>
            </a:r>
          </a:p>
        </p:txBody>
      </p:sp>
    </p:spTree>
    <p:extLst>
      <p:ext uri="{BB962C8B-B14F-4D97-AF65-F5344CB8AC3E}">
        <p14:creationId xmlns:p14="http://schemas.microsoft.com/office/powerpoint/2010/main" val="3052320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kydio"/>
          <p:cNvSpPr txBox="1"/>
          <p:nvPr/>
        </p:nvSpPr>
        <p:spPr>
          <a:xfrm>
            <a:off x="1281034" y="152400"/>
            <a:ext cx="6581931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700">
                <a:solidFill>
                  <a:srgbClr val="FFFFFF"/>
                </a:solidFill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Silicon Valley intermission at </a:t>
            </a:r>
            <a:r>
              <a:rPr sz="3200" dirty="0">
                <a:solidFill>
                  <a:schemeClr val="tx1"/>
                </a:solidFill>
              </a:rPr>
              <a:t>Skydio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FC34F7-3C6B-964D-8EDC-6B4281811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289"/>
            <a:ext cx="9144000" cy="520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8788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496</Words>
  <Application>Microsoft Macintosh PowerPoint</Application>
  <PresentationFormat>On-screen Show (4:3)</PresentationFormat>
  <Paragraphs>100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Helvetica</vt:lpstr>
      <vt:lpstr>Helvetica Neue Thin</vt:lpstr>
      <vt:lpstr>Times New Roman</vt:lpstr>
      <vt:lpstr>Office Theme</vt:lpstr>
      <vt:lpstr>Blank Presentation</vt:lpstr>
      <vt:lpstr>CS 6476: Computer Vision</vt:lpstr>
      <vt:lpstr>And almost 200 of you!</vt:lpstr>
      <vt:lpstr>Today’s Class</vt:lpstr>
      <vt:lpstr>Teaching Assistants</vt:lpstr>
      <vt:lpstr>A bit about me</vt:lpstr>
      <vt:lpstr>PowerPoint Presentation</vt:lpstr>
      <vt:lpstr>A bit about me</vt:lpstr>
      <vt:lpstr>Factor Graphs -&gt; GTSAM !</vt:lpstr>
      <vt:lpstr>PowerPoint Presentation</vt:lpstr>
      <vt:lpstr>The Scene Understanding and Modeling Challenge</vt:lpstr>
      <vt:lpstr>PowerPoint Presentation</vt:lpstr>
      <vt:lpstr>What’s next? Robot Art! Dynamics! SwiftFusion!</vt:lpstr>
      <vt:lpstr>Course Website/Syllabus</vt:lpstr>
      <vt:lpstr>Project 0: Linear Algebra with Pytorch</vt:lpstr>
      <vt:lpstr>Project 1: Image Filtering and Hybrid Images</vt:lpstr>
      <vt:lpstr>Project 2: Scene Recognition with Deep Learning</vt:lpstr>
      <vt:lpstr>Project 3: Local Feature Matching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6476: Computer Vision</dc:title>
  <dc:creator>Frank Dellaert</dc:creator>
  <cp:lastModifiedBy>Frank Dellaert</cp:lastModifiedBy>
  <cp:revision>3</cp:revision>
  <dcterms:created xsi:type="dcterms:W3CDTF">2020-08-17T20:50:31Z</dcterms:created>
  <dcterms:modified xsi:type="dcterms:W3CDTF">2020-08-17T22:30:50Z</dcterms:modified>
</cp:coreProperties>
</file>