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1008" r:id="rId3"/>
    <p:sldId id="461" r:id="rId4"/>
    <p:sldId id="564" r:id="rId5"/>
    <p:sldId id="1009" r:id="rId6"/>
    <p:sldId id="1010" r:id="rId7"/>
    <p:sldId id="1011" r:id="rId8"/>
    <p:sldId id="1013" r:id="rId9"/>
    <p:sldId id="1014" r:id="rId10"/>
    <p:sldId id="1015" r:id="rId11"/>
    <p:sldId id="968" r:id="rId12"/>
    <p:sldId id="1016" r:id="rId13"/>
    <p:sldId id="538" r:id="rId14"/>
    <p:sldId id="539" r:id="rId15"/>
    <p:sldId id="540" r:id="rId16"/>
    <p:sldId id="1018" r:id="rId17"/>
    <p:sldId id="541" r:id="rId18"/>
    <p:sldId id="567" r:id="rId19"/>
    <p:sldId id="571" r:id="rId20"/>
    <p:sldId id="636" r:id="rId21"/>
    <p:sldId id="635" r:id="rId22"/>
    <p:sldId id="634" r:id="rId23"/>
    <p:sldId id="631" r:id="rId24"/>
    <p:sldId id="632" r:id="rId25"/>
    <p:sldId id="633" r:id="rId26"/>
    <p:sldId id="578" r:id="rId27"/>
    <p:sldId id="579" r:id="rId28"/>
    <p:sldId id="582" r:id="rId29"/>
    <p:sldId id="583" r:id="rId30"/>
    <p:sldId id="584" r:id="rId31"/>
    <p:sldId id="585" r:id="rId32"/>
    <p:sldId id="586" r:id="rId33"/>
    <p:sldId id="588" r:id="rId34"/>
    <p:sldId id="593" r:id="rId35"/>
    <p:sldId id="613" r:id="rId36"/>
    <p:sldId id="594" r:id="rId37"/>
    <p:sldId id="595" r:id="rId38"/>
    <p:sldId id="596" r:id="rId39"/>
    <p:sldId id="1017" r:id="rId40"/>
    <p:sldId id="611" r:id="rId41"/>
    <p:sldId id="638" r:id="rId42"/>
    <p:sldId id="614" r:id="rId43"/>
    <p:sldId id="615" r:id="rId44"/>
    <p:sldId id="616" r:id="rId45"/>
    <p:sldId id="612" r:id="rId46"/>
    <p:sldId id="617" r:id="rId47"/>
    <p:sldId id="628" r:id="rId48"/>
    <p:sldId id="639" r:id="rId49"/>
    <p:sldId id="815" r:id="rId50"/>
    <p:sldId id="948" r:id="rId51"/>
    <p:sldId id="983" r:id="rId52"/>
    <p:sldId id="1006" r:id="rId53"/>
    <p:sldId id="1007" r:id="rId54"/>
    <p:sldId id="999" r:id="rId55"/>
    <p:sldId id="1000" r:id="rId56"/>
    <p:sldId id="995" r:id="rId57"/>
    <p:sldId id="470" r:id="rId58"/>
    <p:sldId id="946" r:id="rId59"/>
    <p:sldId id="654" r:id="rId60"/>
    <p:sldId id="657" r:id="rId61"/>
    <p:sldId id="658" r:id="rId6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1B93"/>
    <a:srgbClr val="333299"/>
    <a:srgbClr val="0432FF"/>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4" autoAdjust="0"/>
    <p:restoredTop sz="84894" autoAdjust="0"/>
  </p:normalViewPr>
  <p:slideViewPr>
    <p:cSldViewPr>
      <p:cViewPr varScale="1">
        <p:scale>
          <a:sx n="96" d="100"/>
          <a:sy n="96" d="100"/>
        </p:scale>
        <p:origin x="1400" y="176"/>
      </p:cViewPr>
      <p:guideLst>
        <p:guide orient="horz" pos="2160"/>
        <p:guide pos="3840"/>
      </p:guideLst>
    </p:cSldViewPr>
  </p:slideViewPr>
  <p:outlineViewPr>
    <p:cViewPr>
      <p:scale>
        <a:sx n="33" d="100"/>
        <a:sy n="33" d="100"/>
      </p:scale>
      <p:origin x="0" y="1293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4" Type="http://schemas.openxmlformats.org/officeDocument/2006/relationships/image" Target="../media/image10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11/10/19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34676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2FE718A-B13E-4858-BA09-16BE4C23CC04}"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29122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98579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39320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E70510-2B3D-4C2E-B966-D8384A2F4829}"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55637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E70510-2B3D-4C2E-B966-D8384A2F4829}"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080608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A04DF54D-9D7A-4D2B-9F85-FB7EE1255232}" type="slidenum">
              <a:rPr lang="en-US" smtClean="0"/>
              <a:pPr/>
              <a:t>19</a:t>
            </a:fld>
            <a:endParaRPr lang="en-US"/>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1315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8219007-84FB-4B26-A6D9-D986B992FFB3}" type="slidenum">
              <a:rPr lang="en-US" smtClean="0"/>
              <a:pPr/>
              <a:t>21</a:t>
            </a:fld>
            <a:endParaRPr lang="en-US"/>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40915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30FF7FF-0277-4253-8A5E-E3ABAF69B8A1}" type="slidenum">
              <a:rPr lang="en-US" smtClean="0"/>
              <a:pPr/>
              <a:t>22</a:t>
            </a:fld>
            <a:endParaRPr lang="en-US"/>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14082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C669971-97E3-427C-96A0-BC854088E888}" type="slidenum">
              <a:rPr lang="en-US" smtClean="0"/>
              <a:pPr/>
              <a:t>23</a:t>
            </a:fld>
            <a:endParaRPr lang="en-US"/>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32757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D34F40A-8C2F-404F-8DFB-9A4D4EA60D93}" type="slidenum">
              <a:rPr lang="en-US" smtClean="0"/>
              <a:pPr/>
              <a:t>24</a:t>
            </a:fld>
            <a:endParaRPr lang="en-US"/>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8791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3</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4198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A7898D9-FBF5-4208-937C-CB612769A58C}" type="slidenum">
              <a:rPr lang="en-US" smtClean="0"/>
              <a:pPr/>
              <a:t>25</a:t>
            </a:fld>
            <a:endParaRPr lang="en-US"/>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8681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6935390-C588-4DB4-AE6D-1DFF726F3E17}" type="slidenum">
              <a:rPr lang="en-US" smtClean="0"/>
              <a:pPr/>
              <a:t>26</a:t>
            </a:fld>
            <a:endParaRPr lang="en-US"/>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634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46A9417-A6DD-4E64-A7EF-CC7A4175027C}" type="slidenum">
              <a:rPr lang="en-US" smtClean="0"/>
              <a:pPr/>
              <a:t>27</a:t>
            </a:fld>
            <a:endParaRPr lang="en-US"/>
          </a:p>
        </p:txBody>
      </p:sp>
      <p:sp>
        <p:nvSpPr>
          <p:cNvPr id="50179" name="Rectangle 2"/>
          <p:cNvSpPr>
            <a:spLocks noGrp="1" noRot="1" noChangeAspect="1" noChangeArrowheads="1" noTextEdit="1"/>
          </p:cNvSpPr>
          <p:nvPr>
            <p:ph type="sldImg"/>
          </p:nvPr>
        </p:nvSpPr>
        <p:spPr>
          <a:xfrm>
            <a:off x="381000" y="685800"/>
            <a:ext cx="6096000" cy="3429000"/>
          </a:xfrm>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61487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27D0F2B-DD80-4325-8E2C-A6A9F2BBF26B}" type="slidenum">
              <a:rPr lang="en-US" smtClean="0"/>
              <a:pPr/>
              <a:t>28</a:t>
            </a:fld>
            <a:endParaRPr lang="en-US"/>
          </a:p>
        </p:txBody>
      </p:sp>
      <p:sp>
        <p:nvSpPr>
          <p:cNvPr id="52227" name="Rectangle 2"/>
          <p:cNvSpPr>
            <a:spLocks noGrp="1" noRot="1" noChangeAspect="1" noChangeArrowheads="1" noTextEdit="1"/>
          </p:cNvSpPr>
          <p:nvPr>
            <p:ph type="sldImg"/>
          </p:nvPr>
        </p:nvSpPr>
        <p:spPr>
          <a:xfrm>
            <a:off x="381000" y="685800"/>
            <a:ext cx="6096000" cy="3429000"/>
          </a:xfrm>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12937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2D66C4A-DA1F-4C39-8F9B-A1E0793E1E6C}" type="slidenum">
              <a:rPr lang="en-US" smtClean="0"/>
              <a:pPr/>
              <a:t>29</a:t>
            </a:fld>
            <a:endParaRPr lang="en-US"/>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35873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54F9F03-7F69-4911-BAEA-F6D8F67035CB}" type="slidenum">
              <a:rPr lang="en-US" smtClean="0"/>
              <a:pPr/>
              <a:t>30</a:t>
            </a:fld>
            <a:endParaRPr lang="en-US"/>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50257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9574625-3DEA-4EF9-8557-B459AD8B7A01}" type="slidenum">
              <a:rPr lang="en-US" smtClean="0"/>
              <a:pPr/>
              <a:t>31</a:t>
            </a:fld>
            <a:endParaRPr 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4960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623D99D-9279-43E1-AAAF-FE193CBFAB70}" type="slidenum">
              <a:rPr lang="en-US" smtClean="0"/>
              <a:pPr>
                <a:defRPr/>
              </a:pPr>
              <a:t>32</a:t>
            </a:fld>
            <a:endParaRPr lang="en-US"/>
          </a:p>
        </p:txBody>
      </p:sp>
    </p:spTree>
    <p:extLst>
      <p:ext uri="{BB962C8B-B14F-4D97-AF65-F5344CB8AC3E}">
        <p14:creationId xmlns:p14="http://schemas.microsoft.com/office/powerpoint/2010/main" val="2095708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6935390-C588-4DB4-AE6D-1DFF726F3E17}" type="slidenum">
              <a:rPr lang="en-US" smtClean="0">
                <a:solidFill>
                  <a:prstClr val="black"/>
                </a:solidFill>
              </a:rPr>
              <a:pPr/>
              <a:t>33</a:t>
            </a:fld>
            <a:endParaRPr lang="en-US">
              <a:solidFill>
                <a:prstClr val="black"/>
              </a:solidFill>
            </a:endParaRPr>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63964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5E86032-689E-4614-9BFC-AC39C3130AA0}" type="slidenum">
              <a:rPr lang="en-US" smtClean="0">
                <a:solidFill>
                  <a:srgbClr val="000000"/>
                </a:solidFill>
              </a:rPr>
              <a:pPr/>
              <a:t>34</a:t>
            </a:fld>
            <a:endParaRPr lang="en-US">
              <a:solidFill>
                <a:srgbClr val="000000"/>
              </a:solidFill>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7232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5</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57738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5E86032-689E-4614-9BFC-AC39C3130AA0}" type="slidenum">
              <a:rPr lang="en-US" smtClean="0">
                <a:solidFill>
                  <a:srgbClr val="000000"/>
                </a:solidFill>
              </a:rPr>
              <a:pPr/>
              <a:t>35</a:t>
            </a:fld>
            <a:endParaRPr lang="en-US">
              <a:solidFill>
                <a:srgbClr val="000000"/>
              </a:solidFill>
            </a:endParaRPr>
          </a:p>
        </p:txBody>
      </p:sp>
      <p:sp>
        <p:nvSpPr>
          <p:cNvPr id="28675" name="Rectangle 2"/>
          <p:cNvSpPr>
            <a:spLocks noGrp="1" noRot="1" noChangeAspect="1" noChangeArrowheads="1" noTextEdit="1"/>
          </p:cNvSpPr>
          <p:nvPr>
            <p:ph type="sldImg"/>
          </p:nvPr>
        </p:nvSpPr>
        <p:spPr>
          <a:xfrm>
            <a:off x="381000" y="685800"/>
            <a:ext cx="6096000" cy="3429000"/>
          </a:xfrm>
          <a:ln/>
        </p:spPr>
      </p:sp>
      <p:sp>
        <p:nvSpPr>
          <p:cNvPr id="28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48914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C2206379-FE5E-4643-9814-4A859E308A11}" type="slidenum">
              <a:rPr lang="en-US" smtClean="0">
                <a:solidFill>
                  <a:srgbClr val="000000"/>
                </a:solidFill>
              </a:rPr>
              <a:pPr/>
              <a:t>36</a:t>
            </a:fld>
            <a:endParaRPr lang="en-US">
              <a:solidFill>
                <a:srgbClr val="000000"/>
              </a:solidFill>
            </a:endParaRPr>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3106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2FD43A95-FEC9-4DA1-B128-8EF16BBEFEED}" type="slidenum">
              <a:rPr lang="en-US" smtClean="0">
                <a:solidFill>
                  <a:srgbClr val="000000"/>
                </a:solidFill>
              </a:rPr>
              <a:pPr/>
              <a:t>37</a:t>
            </a:fld>
            <a:endParaRPr lang="en-US">
              <a:solidFill>
                <a:srgbClr val="000000"/>
              </a:solidFill>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1566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1DD8DB8-F816-499B-A006-9641909FF5BB}" type="slidenum">
              <a:rPr lang="en-US" smtClean="0">
                <a:solidFill>
                  <a:srgbClr val="000000"/>
                </a:solidFill>
              </a:rPr>
              <a:pPr/>
              <a:t>38</a:t>
            </a:fld>
            <a:endParaRPr lang="en-US">
              <a:solidFill>
                <a:srgbClr val="000000"/>
              </a:solidFil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99670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“Non-parametric” classifier: the</a:t>
            </a:r>
            <a:r>
              <a:rPr lang="en-US" baseline="0" dirty="0"/>
              <a:t> entire training set is essentially the model parameters.</a:t>
            </a:r>
            <a:endParaRPr lang="en-US" dirty="0"/>
          </a:p>
          <a:p>
            <a:r>
              <a:rPr lang="en-US" dirty="0"/>
              <a:t>Pros:</a:t>
            </a:r>
          </a:p>
          <a:p>
            <a:pPr marL="171450" indent="-171450">
              <a:buFontTx/>
              <a:buChar char="-"/>
            </a:pPr>
            <a:r>
              <a:rPr lang="en-US" dirty="0"/>
              <a:t>Very fast at training time</a:t>
            </a:r>
          </a:p>
          <a:p>
            <a:pPr marL="171450" indent="-171450">
              <a:buFontTx/>
              <a:buChar char="-"/>
            </a:pPr>
            <a:r>
              <a:rPr lang="en-US" dirty="0"/>
              <a:t>Flexible:</a:t>
            </a:r>
            <a:r>
              <a:rPr lang="en-US" baseline="0" dirty="0"/>
              <a:t> all it requires is a way to compute similarity or distances between pairs of features. Applies to many different kinds of features.</a:t>
            </a:r>
          </a:p>
          <a:p>
            <a:pPr marL="171450" indent="-171450">
              <a:buFontTx/>
              <a:buChar char="-"/>
            </a:pPr>
            <a:r>
              <a:rPr lang="en-US" baseline="0" dirty="0"/>
              <a:t>Works with any number of classes.</a:t>
            </a:r>
          </a:p>
          <a:p>
            <a:pPr marL="171450" indent="-171450">
              <a:buFontTx/>
              <a:buChar char="-"/>
            </a:pPr>
            <a:r>
              <a:rPr lang="en-US" baseline="0" dirty="0"/>
              <a:t>Works well in practice for large datasets (but see cons)</a:t>
            </a:r>
          </a:p>
          <a:p>
            <a:pPr marL="0" indent="0">
              <a:buFontTx/>
              <a:buNone/>
            </a:pPr>
            <a:r>
              <a:rPr lang="en-US" baseline="0" dirty="0"/>
              <a:t>Cons:</a:t>
            </a:r>
          </a:p>
          <a:p>
            <a:pPr marL="171450" indent="-171450">
              <a:buFontTx/>
              <a:buChar char="-"/>
            </a:pPr>
            <a:r>
              <a:rPr lang="en-US" dirty="0"/>
              <a:t>Slow at test time (need to compute distances between test example and every training example)</a:t>
            </a:r>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527180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91F10DC-D56E-4E91-B2B3-56010723A964}" type="slidenum">
              <a:rPr lang="en-US" smtClean="0"/>
              <a:pPr/>
              <a:t>41</a:t>
            </a:fld>
            <a:endParaRPr lang="en-US"/>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9304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1EE19B0-EAF0-49F1-BCD0-769F37B56A2D}" type="slidenum">
              <a:rPr lang="en-US" smtClean="0"/>
              <a:pPr/>
              <a:t>42</a:t>
            </a:fld>
            <a:endParaRPr lang="en-US"/>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20917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“Parametric” classifier: model defined by a small number of parameters</a:t>
            </a:r>
            <a:r>
              <a:rPr lang="en-US" baseline="0" dirty="0"/>
              <a:t> (w, b)</a:t>
            </a:r>
          </a:p>
          <a:p>
            <a:r>
              <a:rPr lang="en-US" baseline="0" dirty="0"/>
              <a:t>Pros:</a:t>
            </a:r>
          </a:p>
          <a:p>
            <a:pPr marL="171450" indent="-171450">
              <a:buFontTx/>
              <a:buChar char="-"/>
            </a:pPr>
            <a:r>
              <a:rPr lang="en-US" baseline="0" dirty="0"/>
              <a:t>Very fast at test time</a:t>
            </a:r>
          </a:p>
          <a:p>
            <a:pPr marL="0" indent="0">
              <a:buFontTx/>
              <a:buNone/>
            </a:pPr>
            <a:r>
              <a:rPr lang="en-US" baseline="0" dirty="0"/>
              <a:t>Cons: </a:t>
            </a:r>
          </a:p>
          <a:p>
            <a:pPr marL="171450" indent="-171450">
              <a:buFontTx/>
              <a:buChar char="-"/>
            </a:pPr>
            <a:r>
              <a:rPr lang="en-US" dirty="0"/>
              <a:t>Slow at training time: need</a:t>
            </a:r>
            <a:r>
              <a:rPr lang="en-US" baseline="0" dirty="0"/>
              <a:t> to estimate the parameters</a:t>
            </a:r>
          </a:p>
          <a:p>
            <a:pPr marL="171450" indent="-171450">
              <a:buFontTx/>
              <a:buChar char="-"/>
            </a:pPr>
            <a:r>
              <a:rPr lang="en-US" baseline="0" dirty="0"/>
              <a:t>Only works for two classes</a:t>
            </a:r>
          </a:p>
          <a:p>
            <a:pPr marL="171450" indent="-171450">
              <a:buFontTx/>
              <a:buChar char="-"/>
            </a:pPr>
            <a:r>
              <a:rPr lang="en-US" baseline="0" dirty="0"/>
              <a:t>Data may not be </a:t>
            </a:r>
            <a:r>
              <a:rPr lang="en-US" baseline="0"/>
              <a:t>linearly separable</a:t>
            </a:r>
            <a:endParaRPr lang="en-US" dirty="0"/>
          </a:p>
        </p:txBody>
      </p:sp>
      <p:sp>
        <p:nvSpPr>
          <p:cNvPr id="4" name="Slide Number Placeholder 3"/>
          <p:cNvSpPr>
            <a:spLocks noGrp="1"/>
          </p:cNvSpPr>
          <p:nvPr>
            <p:ph type="sldNum" sz="quarter" idx="10"/>
          </p:nvPr>
        </p:nvSpPr>
        <p:spPr/>
        <p:txBody>
          <a:bodyPr/>
          <a:lstStyle/>
          <a:p>
            <a:fld id="{623B36A2-D391-4BB6-B1CB-0A6BDE1DFAD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466648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77209CF-311C-42D5-A10E-DC4B7A434FF7}" type="slidenum">
              <a:rPr lang="en-US" smtClean="0">
                <a:solidFill>
                  <a:prstClr val="black"/>
                </a:solidFill>
              </a:rPr>
              <a:pPr/>
              <a:t>48</a:t>
            </a:fld>
            <a:endParaRPr lang="en-US">
              <a:solidFill>
                <a:prstClr val="black"/>
              </a:solidFill>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3194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BB0408-F7D0-4348-886E-24DD55A4A6FC}" type="slidenum">
              <a:rPr lang="en-US" smtClean="0"/>
              <a:pPr>
                <a:defRPr/>
              </a:pPr>
              <a:t>49</a:t>
            </a:fld>
            <a:endParaRPr lang="en-US"/>
          </a:p>
        </p:txBody>
      </p:sp>
    </p:spTree>
    <p:extLst>
      <p:ext uri="{BB962C8B-B14F-4D97-AF65-F5344CB8AC3E}">
        <p14:creationId xmlns:p14="http://schemas.microsoft.com/office/powerpoint/2010/main" val="2208835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6</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53492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 clear that classic methods, e.g.</a:t>
            </a:r>
            <a:r>
              <a:rPr lang="en-US" baseline="0" dirty="0"/>
              <a:t> </a:t>
            </a:r>
            <a:r>
              <a:rPr lang="en-US" baseline="0" dirty="0" err="1"/>
              <a:t>convnets</a:t>
            </a:r>
            <a:r>
              <a:rPr lang="en-US" baseline="0" dirty="0"/>
              <a:t> are purely supervised.</a:t>
            </a:r>
            <a:endParaRPr lang="en-US" dirty="0"/>
          </a:p>
        </p:txBody>
      </p:sp>
      <p:sp>
        <p:nvSpPr>
          <p:cNvPr id="4" name="Slide Number Placeholder 3"/>
          <p:cNvSpPr>
            <a:spLocks noGrp="1"/>
          </p:cNvSpPr>
          <p:nvPr>
            <p:ph type="sldNum" sz="quarter" idx="10"/>
          </p:nvPr>
        </p:nvSpPr>
        <p:spPr/>
        <p:txBody>
          <a:bodyPr/>
          <a:lstStyle/>
          <a:p>
            <a:fld id="{E07FFFF1-8662-394F-907E-7BF21FC6F649}" type="slidenum">
              <a:rPr lang="en-US" smtClean="0"/>
              <a:pPr/>
              <a:t>50</a:t>
            </a:fld>
            <a:endParaRPr lang="en-US"/>
          </a:p>
        </p:txBody>
      </p:sp>
    </p:spTree>
    <p:extLst>
      <p:ext uri="{BB962C8B-B14F-4D97-AF65-F5344CB8AC3E}">
        <p14:creationId xmlns:p14="http://schemas.microsoft.com/office/powerpoint/2010/main" val="489955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EC01E2-A5DA-4CED-AB94-E8AA331F7020}" type="slidenum">
              <a:rPr lang="en-US" smtClean="0"/>
              <a:pPr>
                <a:defRPr/>
              </a:pPr>
              <a:t>54</a:t>
            </a:fld>
            <a:endParaRPr lang="en-US"/>
          </a:p>
        </p:txBody>
      </p:sp>
    </p:spTree>
    <p:extLst>
      <p:ext uri="{BB962C8B-B14F-4D97-AF65-F5344CB8AC3E}">
        <p14:creationId xmlns:p14="http://schemas.microsoft.com/office/powerpoint/2010/main" val="1381315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EC01E2-A5DA-4CED-AB94-E8AA331F7020}" type="slidenum">
              <a:rPr lang="en-US" smtClean="0"/>
              <a:pPr>
                <a:defRPr/>
              </a:pPr>
              <a:t>55</a:t>
            </a:fld>
            <a:endParaRPr lang="en-US"/>
          </a:p>
        </p:txBody>
      </p:sp>
    </p:spTree>
    <p:extLst>
      <p:ext uri="{BB962C8B-B14F-4D97-AF65-F5344CB8AC3E}">
        <p14:creationId xmlns:p14="http://schemas.microsoft.com/office/powerpoint/2010/main" val="1582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0EC01E2-A5DA-4CED-AB94-E8AA331F7020}" type="slidenum">
              <a:rPr lang="en-US" smtClean="0"/>
              <a:pPr>
                <a:defRPr/>
              </a:pPr>
              <a:t>56</a:t>
            </a:fld>
            <a:endParaRPr lang="en-US"/>
          </a:p>
        </p:txBody>
      </p:sp>
    </p:spTree>
    <p:extLst>
      <p:ext uri="{BB962C8B-B14F-4D97-AF65-F5344CB8AC3E}">
        <p14:creationId xmlns:p14="http://schemas.microsoft.com/office/powerpoint/2010/main" val="717329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97EAD1-C33D-48A2-8CAB-582B6385EBDB}" type="slidenum">
              <a:rPr lang="en-US" smtClean="0"/>
              <a:pPr>
                <a:defRPr/>
              </a:pPr>
              <a:t>57</a:t>
            </a:fld>
            <a:endParaRPr lang="en-US"/>
          </a:p>
        </p:txBody>
      </p:sp>
    </p:spTree>
    <p:extLst>
      <p:ext uri="{BB962C8B-B14F-4D97-AF65-F5344CB8AC3E}">
        <p14:creationId xmlns:p14="http://schemas.microsoft.com/office/powerpoint/2010/main" val="176991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7</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2315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8</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536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9</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112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10</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66344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66FC59C-E5E3-4882-8D71-C40C6F4545D2}" type="slidenum">
              <a:rPr lang="en-US" smtClean="0"/>
              <a:pPr/>
              <a:t>12</a:t>
            </a:fld>
            <a:endParaRPr lang="en-US"/>
          </a:p>
        </p:txBody>
      </p:sp>
      <p:sp>
        <p:nvSpPr>
          <p:cNvPr id="48131" name="Rectangle 2"/>
          <p:cNvSpPr>
            <a:spLocks noGrp="1" noRot="1" noChangeAspect="1" noChangeArrowheads="1" noTextEdit="1"/>
          </p:cNvSpPr>
          <p:nvPr>
            <p:ph type="sldImg"/>
          </p:nvPr>
        </p:nvSpPr>
        <p:spPr>
          <a:xfrm>
            <a:off x="458788" y="720725"/>
            <a:ext cx="6400800" cy="36004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2305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3"/>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11/10/19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11/10/19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cxnSp>
        <p:nvCxnSpPr>
          <p:cNvPr id="8" name="Straight Connector 7">
            <a:extLst>
              <a:ext uri="{FF2B5EF4-FFF2-40B4-BE49-F238E27FC236}">
                <a16:creationId xmlns:a16="http://schemas.microsoft.com/office/drawing/2014/main" id="{DAEC7A80-3098-0845-A6EF-5FA0A60A2F90}"/>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11/10/19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ctr">
              <a:defRPr sz="4000">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11/10/19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cxnSp>
        <p:nvCxnSpPr>
          <p:cNvPr id="7" name="Straight Connector 6">
            <a:extLst>
              <a:ext uri="{FF2B5EF4-FFF2-40B4-BE49-F238E27FC236}">
                <a16:creationId xmlns:a16="http://schemas.microsoft.com/office/drawing/2014/main" id="{2933B8C5-FA8C-9248-AFA5-05FC77CDDB7F}"/>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11/10/19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11/10/19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cxnSp>
        <p:nvCxnSpPr>
          <p:cNvPr id="9" name="Straight Connector 8">
            <a:extLst>
              <a:ext uri="{FF2B5EF4-FFF2-40B4-BE49-F238E27FC236}">
                <a16:creationId xmlns:a16="http://schemas.microsoft.com/office/drawing/2014/main" id="{3D262444-8E82-B842-8E59-02863785C6A6}"/>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11/10/19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cxnSp>
        <p:nvCxnSpPr>
          <p:cNvPr id="11" name="Straight Connector 10">
            <a:extLst>
              <a:ext uri="{FF2B5EF4-FFF2-40B4-BE49-F238E27FC236}">
                <a16:creationId xmlns:a16="http://schemas.microsoft.com/office/drawing/2014/main" id="{631A52D6-8991-344A-A4C7-1B2AE86F00B3}"/>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11/10/19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cxnSp>
        <p:nvCxnSpPr>
          <p:cNvPr id="7" name="Straight Connector 6">
            <a:extLst>
              <a:ext uri="{FF2B5EF4-FFF2-40B4-BE49-F238E27FC236}">
                <a16:creationId xmlns:a16="http://schemas.microsoft.com/office/drawing/2014/main" id="{1BA14B1D-E3A6-3E45-84D9-6B7C9281105E}"/>
              </a:ext>
            </a:extLst>
          </p:cNvPr>
          <p:cNvCxnSpPr>
            <a:cxnSpLocks/>
          </p:cNvCxnSpPr>
          <p:nvPr userDrawn="1"/>
        </p:nvCxnSpPr>
        <p:spPr>
          <a:xfrm>
            <a:off x="508000" y="838200"/>
            <a:ext cx="1117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11/10/19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11/10/19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11/10/19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41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11/10/19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kern="1200">
          <a:solidFill>
            <a:schemeClr val="accent1">
              <a:lumMod val="75000"/>
            </a:schemeClr>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arxiv.org/pdf/1405.0312.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16.xml"/><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charleyharperprints.com/shop/tree-of-life-gicle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27.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1.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31.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9.png"/><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notesSlide" Target="../notesSlides/notesSlide33.xml"/><Relationship Id="rId16"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5.xml"/><Relationship Id="rId7"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8.wmf"/><Relationship Id="rId5" Type="http://schemas.openxmlformats.org/officeDocument/2006/relationships/image" Target="../media/image105.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07.wmf"/></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cs231n.github.io/classification/"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cs231n.github.io/classification/"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hyperlink" Target="http://cs231n.github.io/linear-classify/"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playground.tensorflow.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9.png"/><Relationship Id="rId5" Type="http://schemas.openxmlformats.org/officeDocument/2006/relationships/image" Target="../media/image117.wmf"/><Relationship Id="rId4"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17.wmf"/><Relationship Id="rId4"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3" Type="http://schemas.openxmlformats.org/officeDocument/2006/relationships/hyperlink" Target="http://neuralnetworksanddeeplearning.com/chap4.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cs231n.github.io/neural-networks-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cs231n.github.io/neural-networks-1/" TargetMode="Externa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www.holehouse.org/mlclass/07_Regularization.html" TargetMode="External"/><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holehouse.org/mlclass/07_Regularization.html" TargetMode="External"/><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E5BC9C74-D4CC-A54E-9FB6-DF3C38A3F758}"/>
              </a:ext>
            </a:extLst>
          </p:cNvPr>
          <p:cNvSpPr txBox="1">
            <a:spLocks noChangeArrowheads="1"/>
          </p:cNvSpPr>
          <p:nvPr/>
        </p:nvSpPr>
        <p:spPr bwMode="auto">
          <a:xfrm>
            <a:off x="1524000" y="126971"/>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r>
              <a:rPr lang="en-US" dirty="0">
                <a:solidFill>
                  <a:schemeClr val="accent1">
                    <a:lumMod val="75000"/>
                  </a:schemeClr>
                </a:solidFill>
              </a:rPr>
              <a:t>CS 4476: Computer Vision</a:t>
            </a:r>
            <a:endParaRPr lang="en-US" sz="3600" dirty="0">
              <a:solidFill>
                <a:schemeClr val="accent1">
                  <a:lumMod val="75000"/>
                </a:schemeClr>
              </a:solidFill>
            </a:endParaRPr>
          </a:p>
        </p:txBody>
      </p:sp>
      <p:sp>
        <p:nvSpPr>
          <p:cNvPr id="2" name="Title 1"/>
          <p:cNvSpPr>
            <a:spLocks noGrp="1"/>
          </p:cNvSpPr>
          <p:nvPr>
            <p:ph type="ctrTitle"/>
          </p:nvPr>
        </p:nvSpPr>
        <p:spPr>
          <a:xfrm>
            <a:off x="2209799" y="838200"/>
            <a:ext cx="7772400" cy="1143000"/>
          </a:xfrm>
        </p:spPr>
        <p:txBody>
          <a:bodyPr>
            <a:normAutofit/>
          </a:bodyPr>
          <a:lstStyle/>
          <a:p>
            <a:r>
              <a:rPr lang="en-US" sz="3600" dirty="0">
                <a:solidFill>
                  <a:schemeClr val="tx1"/>
                </a:solidFill>
              </a:rPr>
              <a:t>Introduction to Object Recognition</a:t>
            </a:r>
          </a:p>
        </p:txBody>
      </p:sp>
      <p:sp>
        <p:nvSpPr>
          <p:cNvPr id="16" name="Subtitle 3"/>
          <p:cNvSpPr>
            <a:spLocks noGrp="1"/>
          </p:cNvSpPr>
          <p:nvPr>
            <p:ph type="subTitle" idx="1"/>
          </p:nvPr>
        </p:nvSpPr>
        <p:spPr>
          <a:xfrm>
            <a:off x="1524000" y="5257800"/>
            <a:ext cx="9144000" cy="1447800"/>
          </a:xfrm>
        </p:spPr>
        <p:txBody>
          <a:bodyPr/>
          <a:lstStyle/>
          <a:p>
            <a:endParaRPr lang="en-US" dirty="0">
              <a:solidFill>
                <a:schemeClr val="tx1">
                  <a:lumMod val="65000"/>
                  <a:lumOff val="35000"/>
                </a:schemeClr>
              </a:solidFill>
            </a:endParaRPr>
          </a:p>
          <a:p>
            <a:r>
              <a:rPr lang="en-US" dirty="0">
                <a:solidFill>
                  <a:schemeClr val="tx1">
                    <a:lumMod val="65000"/>
                    <a:lumOff val="35000"/>
                  </a:schemeClr>
                </a:solidFill>
              </a:rPr>
              <a:t>Guest Lecturer: Judy Hoffman</a:t>
            </a:r>
          </a:p>
        </p:txBody>
      </p:sp>
      <p:sp>
        <p:nvSpPr>
          <p:cNvPr id="5" name="Slide Number Placeholder 4">
            <a:extLst>
              <a:ext uri="{FF2B5EF4-FFF2-40B4-BE49-F238E27FC236}">
                <a16:creationId xmlns:a16="http://schemas.microsoft.com/office/drawing/2014/main" id="{E3B6B5DB-C21E-EF46-BC34-3EABB947DE04}"/>
              </a:ext>
            </a:extLst>
          </p:cNvPr>
          <p:cNvSpPr txBox="1">
            <a:spLocks/>
          </p:cNvSpPr>
          <p:nvPr/>
        </p:nvSpPr>
        <p:spPr bwMode="auto">
          <a:xfrm>
            <a:off x="1676400" y="6400800"/>
            <a:ext cx="8763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a:t>Slides by Lana </a:t>
            </a:r>
            <a:r>
              <a:rPr lang="en-US" sz="1200" dirty="0" err="1"/>
              <a:t>Lazebnik</a:t>
            </a:r>
            <a:r>
              <a:rPr lang="en-US" sz="1200" dirty="0"/>
              <a:t> except where indicated otherwise</a:t>
            </a:r>
          </a:p>
        </p:txBody>
      </p:sp>
      <p:pic>
        <p:nvPicPr>
          <p:cNvPr id="6" name="Picture 5">
            <a:extLst>
              <a:ext uri="{FF2B5EF4-FFF2-40B4-BE49-F238E27FC236}">
                <a16:creationId xmlns:a16="http://schemas.microsoft.com/office/drawing/2014/main" id="{09F977A9-7879-1141-9B9A-1C987C797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58" y="485755"/>
            <a:ext cx="2337642" cy="1040847"/>
          </a:xfrm>
          <a:prstGeom prst="rect">
            <a:avLst/>
          </a:prstGeom>
        </p:spPr>
      </p:pic>
      <p:pic>
        <p:nvPicPr>
          <p:cNvPr id="7" name="Picture 6">
            <a:extLst>
              <a:ext uri="{FF2B5EF4-FFF2-40B4-BE49-F238E27FC236}">
                <a16:creationId xmlns:a16="http://schemas.microsoft.com/office/drawing/2014/main" id="{578E20E2-FA89-5646-8188-1D709CB3B397}"/>
              </a:ext>
            </a:extLst>
          </p:cNvPr>
          <p:cNvPicPr>
            <a:picLocks noChangeAspect="1"/>
          </p:cNvPicPr>
          <p:nvPr/>
        </p:nvPicPr>
        <p:blipFill>
          <a:blip r:embed="rId4"/>
          <a:stretch>
            <a:fillRect/>
          </a:stretch>
        </p:blipFill>
        <p:spPr>
          <a:xfrm>
            <a:off x="3213942" y="1905000"/>
            <a:ext cx="5687921" cy="3657600"/>
          </a:xfrm>
          <a:prstGeom prst="rect">
            <a:avLst/>
          </a:prstGeom>
        </p:spPr>
      </p:pic>
    </p:spTree>
    <p:extLst>
      <p:ext uri="{BB962C8B-B14F-4D97-AF65-F5344CB8AC3E}">
        <p14:creationId xmlns:p14="http://schemas.microsoft.com/office/powerpoint/2010/main" val="135574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Semantic Segmentation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9" name="Text Box 4">
            <a:extLst>
              <a:ext uri="{FF2B5EF4-FFF2-40B4-BE49-F238E27FC236}">
                <a16:creationId xmlns:a16="http://schemas.microsoft.com/office/drawing/2014/main" id="{A500F4E5-83AA-4441-9C01-CA7A5759294F}"/>
              </a:ext>
            </a:extLst>
          </p:cNvPr>
          <p:cNvSpPr txBox="1">
            <a:spLocks noChangeArrowheads="1"/>
          </p:cNvSpPr>
          <p:nvPr/>
        </p:nvSpPr>
        <p:spPr bwMode="auto">
          <a:xfrm>
            <a:off x="6858000" y="1219203"/>
            <a:ext cx="19812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a:solidFill>
                  <a:schemeClr val="bg1"/>
                </a:solidFill>
              </a:rPr>
              <a:t>mountain</a:t>
            </a:r>
          </a:p>
        </p:txBody>
      </p:sp>
      <p:sp>
        <p:nvSpPr>
          <p:cNvPr id="10" name="Text Box 5">
            <a:extLst>
              <a:ext uri="{FF2B5EF4-FFF2-40B4-BE49-F238E27FC236}">
                <a16:creationId xmlns:a16="http://schemas.microsoft.com/office/drawing/2014/main" id="{EB176FB6-D7B5-A64A-BFAC-3AA1914B6355}"/>
              </a:ext>
            </a:extLst>
          </p:cNvPr>
          <p:cNvSpPr txBox="1">
            <a:spLocks noChangeArrowheads="1"/>
          </p:cNvSpPr>
          <p:nvPr/>
        </p:nvSpPr>
        <p:spPr bwMode="auto">
          <a:xfrm>
            <a:off x="6477000" y="3276603"/>
            <a:ext cx="18288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building</a:t>
            </a:r>
          </a:p>
        </p:txBody>
      </p:sp>
      <p:sp>
        <p:nvSpPr>
          <p:cNvPr id="11" name="Text Box 6">
            <a:extLst>
              <a:ext uri="{FF2B5EF4-FFF2-40B4-BE49-F238E27FC236}">
                <a16:creationId xmlns:a16="http://schemas.microsoft.com/office/drawing/2014/main" id="{6D271876-3FBC-D747-BAA5-D28CB58CCC0B}"/>
              </a:ext>
            </a:extLst>
          </p:cNvPr>
          <p:cNvSpPr txBox="1">
            <a:spLocks noChangeArrowheads="1"/>
          </p:cNvSpPr>
          <p:nvPr/>
        </p:nvSpPr>
        <p:spPr bwMode="auto">
          <a:xfrm>
            <a:off x="3352800" y="2590803"/>
            <a:ext cx="1066800" cy="519113"/>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a:solidFill>
                  <a:schemeClr val="bg1"/>
                </a:solidFill>
              </a:rPr>
              <a:t>tree</a:t>
            </a:r>
          </a:p>
        </p:txBody>
      </p:sp>
      <p:sp>
        <p:nvSpPr>
          <p:cNvPr id="12" name="Text Box 8">
            <a:extLst>
              <a:ext uri="{FF2B5EF4-FFF2-40B4-BE49-F238E27FC236}">
                <a16:creationId xmlns:a16="http://schemas.microsoft.com/office/drawing/2014/main" id="{F42DE2E5-4F12-974C-BD9C-A337A91E000D}"/>
              </a:ext>
            </a:extLst>
          </p:cNvPr>
          <p:cNvSpPr txBox="1">
            <a:spLocks noChangeArrowheads="1"/>
          </p:cNvSpPr>
          <p:nvPr/>
        </p:nvSpPr>
        <p:spPr bwMode="auto">
          <a:xfrm>
            <a:off x="3429000" y="4648200"/>
            <a:ext cx="1752600" cy="523220"/>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umbrella</a:t>
            </a:r>
          </a:p>
        </p:txBody>
      </p:sp>
      <p:sp>
        <p:nvSpPr>
          <p:cNvPr id="13" name="Text Box 10">
            <a:extLst>
              <a:ext uri="{FF2B5EF4-FFF2-40B4-BE49-F238E27FC236}">
                <a16:creationId xmlns:a16="http://schemas.microsoft.com/office/drawing/2014/main" id="{267900DD-50C3-D443-8C4B-7D496DB80857}"/>
              </a:ext>
            </a:extLst>
          </p:cNvPr>
          <p:cNvSpPr txBox="1">
            <a:spLocks noChangeArrowheads="1"/>
          </p:cNvSpPr>
          <p:nvPr/>
        </p:nvSpPr>
        <p:spPr bwMode="auto">
          <a:xfrm>
            <a:off x="3352800" y="5486403"/>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14" name="Text Box 13">
            <a:extLst>
              <a:ext uri="{FF2B5EF4-FFF2-40B4-BE49-F238E27FC236}">
                <a16:creationId xmlns:a16="http://schemas.microsoft.com/office/drawing/2014/main" id="{E59B3D7E-B518-8A41-9F14-83195565C8F9}"/>
              </a:ext>
            </a:extLst>
          </p:cNvPr>
          <p:cNvSpPr txBox="1">
            <a:spLocks noChangeArrowheads="1"/>
          </p:cNvSpPr>
          <p:nvPr/>
        </p:nvSpPr>
        <p:spPr bwMode="auto">
          <a:xfrm>
            <a:off x="7467600" y="4419603"/>
            <a:ext cx="1219200" cy="519113"/>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lamp</a:t>
            </a:r>
          </a:p>
        </p:txBody>
      </p:sp>
      <p:sp>
        <p:nvSpPr>
          <p:cNvPr id="15" name="Text Box 4">
            <a:extLst>
              <a:ext uri="{FF2B5EF4-FFF2-40B4-BE49-F238E27FC236}">
                <a16:creationId xmlns:a16="http://schemas.microsoft.com/office/drawing/2014/main" id="{3D5F4E65-C608-0B4F-9791-18BAFE997AD2}"/>
              </a:ext>
            </a:extLst>
          </p:cNvPr>
          <p:cNvSpPr txBox="1">
            <a:spLocks noChangeArrowheads="1"/>
          </p:cNvSpPr>
          <p:nvPr/>
        </p:nvSpPr>
        <p:spPr bwMode="auto">
          <a:xfrm>
            <a:off x="3892990" y="952503"/>
            <a:ext cx="914400" cy="519113"/>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sky</a:t>
            </a:r>
          </a:p>
        </p:txBody>
      </p:sp>
      <p:sp>
        <p:nvSpPr>
          <p:cNvPr id="16" name="Text Box 5">
            <a:extLst>
              <a:ext uri="{FF2B5EF4-FFF2-40B4-BE49-F238E27FC236}">
                <a16:creationId xmlns:a16="http://schemas.microsoft.com/office/drawing/2014/main" id="{1B8C179F-2266-D74D-B165-51940ECB3B41}"/>
              </a:ext>
            </a:extLst>
          </p:cNvPr>
          <p:cNvSpPr txBox="1">
            <a:spLocks noChangeArrowheads="1"/>
          </p:cNvSpPr>
          <p:nvPr/>
        </p:nvSpPr>
        <p:spPr bwMode="auto">
          <a:xfrm>
            <a:off x="4495800" y="1981203"/>
            <a:ext cx="18288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building</a:t>
            </a:r>
          </a:p>
        </p:txBody>
      </p:sp>
      <p:sp>
        <p:nvSpPr>
          <p:cNvPr id="17" name="Text Box 9">
            <a:extLst>
              <a:ext uri="{FF2B5EF4-FFF2-40B4-BE49-F238E27FC236}">
                <a16:creationId xmlns:a16="http://schemas.microsoft.com/office/drawing/2014/main" id="{194A35C2-A7A5-504F-B379-105DAE1A1FBE}"/>
              </a:ext>
            </a:extLst>
          </p:cNvPr>
          <p:cNvSpPr txBox="1">
            <a:spLocks noChangeArrowheads="1"/>
          </p:cNvSpPr>
          <p:nvPr/>
        </p:nvSpPr>
        <p:spPr bwMode="auto">
          <a:xfrm>
            <a:off x="6248400" y="5562600"/>
            <a:ext cx="2514600" cy="523220"/>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market stall</a:t>
            </a:r>
          </a:p>
        </p:txBody>
      </p:sp>
      <p:sp>
        <p:nvSpPr>
          <p:cNvPr id="18" name="Text Box 13">
            <a:extLst>
              <a:ext uri="{FF2B5EF4-FFF2-40B4-BE49-F238E27FC236}">
                <a16:creationId xmlns:a16="http://schemas.microsoft.com/office/drawing/2014/main" id="{D46C7E3E-D0CB-8646-9C40-5296BD2588BC}"/>
              </a:ext>
            </a:extLst>
          </p:cNvPr>
          <p:cNvSpPr txBox="1">
            <a:spLocks noChangeArrowheads="1"/>
          </p:cNvSpPr>
          <p:nvPr/>
        </p:nvSpPr>
        <p:spPr bwMode="auto">
          <a:xfrm>
            <a:off x="4343400" y="3810003"/>
            <a:ext cx="1219200" cy="519113"/>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lamp</a:t>
            </a:r>
          </a:p>
        </p:txBody>
      </p:sp>
      <p:sp>
        <p:nvSpPr>
          <p:cNvPr id="19" name="Text Box 10">
            <a:extLst>
              <a:ext uri="{FF2B5EF4-FFF2-40B4-BE49-F238E27FC236}">
                <a16:creationId xmlns:a16="http://schemas.microsoft.com/office/drawing/2014/main" id="{E31B1E17-DA3F-8C4B-B414-78D693065CF4}"/>
              </a:ext>
            </a:extLst>
          </p:cNvPr>
          <p:cNvSpPr txBox="1">
            <a:spLocks noChangeArrowheads="1"/>
          </p:cNvSpPr>
          <p:nvPr/>
        </p:nvSpPr>
        <p:spPr bwMode="auto">
          <a:xfrm>
            <a:off x="4038600" y="5638803"/>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20" name="Text Box 10">
            <a:extLst>
              <a:ext uri="{FF2B5EF4-FFF2-40B4-BE49-F238E27FC236}">
                <a16:creationId xmlns:a16="http://schemas.microsoft.com/office/drawing/2014/main" id="{E0F6A1D4-7AF4-9C4D-8F71-4915E91AC2A0}"/>
              </a:ext>
            </a:extLst>
          </p:cNvPr>
          <p:cNvSpPr txBox="1">
            <a:spLocks noChangeArrowheads="1"/>
          </p:cNvSpPr>
          <p:nvPr/>
        </p:nvSpPr>
        <p:spPr bwMode="auto">
          <a:xfrm>
            <a:off x="3581400" y="5957890"/>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21" name="Text Box 10">
            <a:extLst>
              <a:ext uri="{FF2B5EF4-FFF2-40B4-BE49-F238E27FC236}">
                <a16:creationId xmlns:a16="http://schemas.microsoft.com/office/drawing/2014/main" id="{0EC8C68C-4A08-E34E-9C83-207C98A12698}"/>
              </a:ext>
            </a:extLst>
          </p:cNvPr>
          <p:cNvSpPr txBox="1">
            <a:spLocks noChangeArrowheads="1"/>
          </p:cNvSpPr>
          <p:nvPr/>
        </p:nvSpPr>
        <p:spPr bwMode="auto">
          <a:xfrm>
            <a:off x="3276600" y="6248403"/>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22" name="Text Box 10">
            <a:extLst>
              <a:ext uri="{FF2B5EF4-FFF2-40B4-BE49-F238E27FC236}">
                <a16:creationId xmlns:a16="http://schemas.microsoft.com/office/drawing/2014/main" id="{27F32E22-F1CF-164D-93C6-F8F1BF5D0912}"/>
              </a:ext>
            </a:extLst>
          </p:cNvPr>
          <p:cNvSpPr txBox="1">
            <a:spLocks noChangeArrowheads="1"/>
          </p:cNvSpPr>
          <p:nvPr/>
        </p:nvSpPr>
        <p:spPr bwMode="auto">
          <a:xfrm>
            <a:off x="4876800" y="6338890"/>
            <a:ext cx="1905000" cy="519113"/>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person</a:t>
            </a:r>
          </a:p>
        </p:txBody>
      </p:sp>
      <p:sp>
        <p:nvSpPr>
          <p:cNvPr id="23" name="Text Box 9">
            <a:extLst>
              <a:ext uri="{FF2B5EF4-FFF2-40B4-BE49-F238E27FC236}">
                <a16:creationId xmlns:a16="http://schemas.microsoft.com/office/drawing/2014/main" id="{060D5812-0D93-0C4A-B255-4BBF8EA5CB8A}"/>
              </a:ext>
            </a:extLst>
          </p:cNvPr>
          <p:cNvSpPr txBox="1">
            <a:spLocks noChangeArrowheads="1"/>
          </p:cNvSpPr>
          <p:nvPr/>
        </p:nvSpPr>
        <p:spPr bwMode="auto">
          <a:xfrm>
            <a:off x="6553200" y="6248400"/>
            <a:ext cx="1524000" cy="523220"/>
          </a:xfrm>
          <a:prstGeom prst="rect">
            <a:avLst/>
          </a:prstGeom>
          <a:solidFill>
            <a:schemeClr val="tx2"/>
          </a:solidFill>
          <a:ln w="9525">
            <a:noFill/>
            <a:miter lim="800000"/>
            <a:headEnd/>
            <a:tailEnd/>
          </a:ln>
        </p:spPr>
        <p:txBody>
          <a:bodyPr>
            <a:spAutoFit/>
          </a:bodyPr>
          <a:lstStyle/>
          <a:p>
            <a:pPr algn="ctr">
              <a:spcBef>
                <a:spcPct val="50000"/>
              </a:spcBef>
            </a:pPr>
            <a:r>
              <a:rPr lang="en-US" sz="2800" b="1" dirty="0">
                <a:solidFill>
                  <a:schemeClr val="bg1"/>
                </a:solidFill>
              </a:rPr>
              <a:t>ground</a:t>
            </a:r>
          </a:p>
        </p:txBody>
      </p:sp>
      <p:sp>
        <p:nvSpPr>
          <p:cNvPr id="24" name="Text Box 8">
            <a:extLst>
              <a:ext uri="{FF2B5EF4-FFF2-40B4-BE49-F238E27FC236}">
                <a16:creationId xmlns:a16="http://schemas.microsoft.com/office/drawing/2014/main" id="{924E80F6-90FA-3447-9815-16386322B669}"/>
              </a:ext>
            </a:extLst>
          </p:cNvPr>
          <p:cNvSpPr txBox="1">
            <a:spLocks noChangeArrowheads="1"/>
          </p:cNvSpPr>
          <p:nvPr/>
        </p:nvSpPr>
        <p:spPr bwMode="auto">
          <a:xfrm>
            <a:off x="5105400" y="4876800"/>
            <a:ext cx="1752600" cy="523220"/>
          </a:xfrm>
          <a:prstGeom prst="rect">
            <a:avLst/>
          </a:prstGeom>
          <a:solidFill>
            <a:schemeClr val="tx2"/>
          </a:solidFill>
          <a:ln w="9525">
            <a:noFill/>
            <a:miter lim="800000"/>
            <a:headEnd/>
            <a:tailEnd/>
          </a:ln>
        </p:spPr>
        <p:txBody>
          <a:bodyPr wrap="square">
            <a:spAutoFit/>
          </a:bodyPr>
          <a:lstStyle/>
          <a:p>
            <a:pPr algn="ctr">
              <a:spcBef>
                <a:spcPct val="50000"/>
              </a:spcBef>
            </a:pPr>
            <a:r>
              <a:rPr lang="en-US" sz="2800" b="1" dirty="0">
                <a:solidFill>
                  <a:schemeClr val="bg1"/>
                </a:solidFill>
              </a:rPr>
              <a:t>umbrella</a:t>
            </a:r>
          </a:p>
        </p:txBody>
      </p:sp>
      <p:sp>
        <p:nvSpPr>
          <p:cNvPr id="25" name="TextBox 24">
            <a:extLst>
              <a:ext uri="{FF2B5EF4-FFF2-40B4-BE49-F238E27FC236}">
                <a16:creationId xmlns:a16="http://schemas.microsoft.com/office/drawing/2014/main" id="{9B370407-DB6B-D74F-9570-ADFB9C5DC181}"/>
              </a:ext>
            </a:extLst>
          </p:cNvPr>
          <p:cNvSpPr txBox="1"/>
          <p:nvPr/>
        </p:nvSpPr>
        <p:spPr>
          <a:xfrm>
            <a:off x="396301" y="2360522"/>
            <a:ext cx="2651700" cy="461665"/>
          </a:xfrm>
          <a:prstGeom prst="rect">
            <a:avLst/>
          </a:prstGeom>
          <a:noFill/>
        </p:spPr>
        <p:txBody>
          <a:bodyPr wrap="square" rtlCol="0">
            <a:spAutoFit/>
          </a:bodyPr>
          <a:lstStyle/>
          <a:p>
            <a:pPr algn="ctr"/>
            <a:r>
              <a:rPr lang="en-US" sz="2400" dirty="0">
                <a:solidFill>
                  <a:srgbClr val="C00000"/>
                </a:solidFill>
              </a:rPr>
              <a:t>Label Every Pixel</a:t>
            </a:r>
          </a:p>
        </p:txBody>
      </p:sp>
    </p:spTree>
    <p:extLst>
      <p:ext uri="{BB962C8B-B14F-4D97-AF65-F5344CB8AC3E}">
        <p14:creationId xmlns:p14="http://schemas.microsoft.com/office/powerpoint/2010/main" val="2947782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748472"/>
          </a:xfrm>
        </p:spPr>
        <p:txBody>
          <a:bodyPr>
            <a:normAutofit/>
          </a:bodyPr>
          <a:lstStyle/>
          <a:p>
            <a:r>
              <a:rPr lang="en-US" sz="3600" dirty="0"/>
              <a:t>Detection, semantic and instance segmentation</a:t>
            </a:r>
          </a:p>
        </p:txBody>
      </p:sp>
      <p:pic>
        <p:nvPicPr>
          <p:cNvPr id="6" name="Picture 5">
            <a:extLst>
              <a:ext uri="{FF2B5EF4-FFF2-40B4-BE49-F238E27FC236}">
                <a16:creationId xmlns:a16="http://schemas.microsoft.com/office/drawing/2014/main" id="{4CEF917D-102B-BF4A-A979-C3741319E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690" y="3962400"/>
            <a:ext cx="7699310" cy="1967672"/>
          </a:xfrm>
          <a:prstGeom prst="rect">
            <a:avLst/>
          </a:prstGeom>
        </p:spPr>
      </p:pic>
      <p:sp>
        <p:nvSpPr>
          <p:cNvPr id="7" name="TextBox 6">
            <a:extLst>
              <a:ext uri="{FF2B5EF4-FFF2-40B4-BE49-F238E27FC236}">
                <a16:creationId xmlns:a16="http://schemas.microsoft.com/office/drawing/2014/main" id="{499842D6-2475-B84C-897A-93B94FE7507F}"/>
              </a:ext>
            </a:extLst>
          </p:cNvPr>
          <p:cNvSpPr txBox="1"/>
          <p:nvPr/>
        </p:nvSpPr>
        <p:spPr>
          <a:xfrm>
            <a:off x="2679251" y="6004109"/>
            <a:ext cx="2557110" cy="369332"/>
          </a:xfrm>
          <a:prstGeom prst="rect">
            <a:avLst/>
          </a:prstGeom>
          <a:noFill/>
        </p:spPr>
        <p:txBody>
          <a:bodyPr wrap="none" rtlCol="0">
            <a:spAutoFit/>
          </a:bodyPr>
          <a:lstStyle/>
          <a:p>
            <a:r>
              <a:rPr lang="en-US" dirty="0"/>
              <a:t>semantic segmentation</a:t>
            </a:r>
          </a:p>
        </p:txBody>
      </p:sp>
      <p:sp>
        <p:nvSpPr>
          <p:cNvPr id="8" name="TextBox 7">
            <a:extLst>
              <a:ext uri="{FF2B5EF4-FFF2-40B4-BE49-F238E27FC236}">
                <a16:creationId xmlns:a16="http://schemas.microsoft.com/office/drawing/2014/main" id="{5332CC83-FFA0-0945-B687-9B8CAAD042EA}"/>
              </a:ext>
            </a:extLst>
          </p:cNvPr>
          <p:cNvSpPr txBox="1"/>
          <p:nvPr/>
        </p:nvSpPr>
        <p:spPr>
          <a:xfrm>
            <a:off x="6879610" y="6019800"/>
            <a:ext cx="2492990" cy="369332"/>
          </a:xfrm>
          <a:prstGeom prst="rect">
            <a:avLst/>
          </a:prstGeom>
          <a:noFill/>
        </p:spPr>
        <p:txBody>
          <a:bodyPr wrap="none" rtlCol="0">
            <a:spAutoFit/>
          </a:bodyPr>
          <a:lstStyle/>
          <a:p>
            <a:r>
              <a:rPr lang="en-US" dirty="0"/>
              <a:t>instance segmentation</a:t>
            </a:r>
          </a:p>
        </p:txBody>
      </p:sp>
      <p:pic>
        <p:nvPicPr>
          <p:cNvPr id="9" name="Picture 8">
            <a:extLst>
              <a:ext uri="{FF2B5EF4-FFF2-40B4-BE49-F238E27FC236}">
                <a16:creationId xmlns:a16="http://schemas.microsoft.com/office/drawing/2014/main" id="{E2065235-75BA-0042-88B9-5E40F9EAD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371600"/>
            <a:ext cx="7696200" cy="1969974"/>
          </a:xfrm>
          <a:prstGeom prst="rect">
            <a:avLst/>
          </a:prstGeom>
        </p:spPr>
      </p:pic>
      <p:sp>
        <p:nvSpPr>
          <p:cNvPr id="10" name="TextBox 9">
            <a:extLst>
              <a:ext uri="{FF2B5EF4-FFF2-40B4-BE49-F238E27FC236}">
                <a16:creationId xmlns:a16="http://schemas.microsoft.com/office/drawing/2014/main" id="{41A36286-CD1E-3849-B460-97CA6A8F2DF0}"/>
              </a:ext>
            </a:extLst>
          </p:cNvPr>
          <p:cNvSpPr txBox="1"/>
          <p:nvPr/>
        </p:nvSpPr>
        <p:spPr>
          <a:xfrm>
            <a:off x="2946579" y="3341574"/>
            <a:ext cx="2185214" cy="369332"/>
          </a:xfrm>
          <a:prstGeom prst="rect">
            <a:avLst/>
          </a:prstGeom>
          <a:noFill/>
        </p:spPr>
        <p:txBody>
          <a:bodyPr wrap="none" rtlCol="0">
            <a:spAutoFit/>
          </a:bodyPr>
          <a:lstStyle/>
          <a:p>
            <a:r>
              <a:rPr lang="en-US" dirty="0"/>
              <a:t>image classification</a:t>
            </a:r>
          </a:p>
        </p:txBody>
      </p:sp>
      <p:sp>
        <p:nvSpPr>
          <p:cNvPr id="11" name="TextBox 10">
            <a:extLst>
              <a:ext uri="{FF2B5EF4-FFF2-40B4-BE49-F238E27FC236}">
                <a16:creationId xmlns:a16="http://schemas.microsoft.com/office/drawing/2014/main" id="{0199F88F-8517-FC4D-A8CA-796B28E80F01}"/>
              </a:ext>
            </a:extLst>
          </p:cNvPr>
          <p:cNvSpPr txBox="1"/>
          <p:nvPr/>
        </p:nvSpPr>
        <p:spPr>
          <a:xfrm>
            <a:off x="7194946" y="3352800"/>
            <a:ext cx="1800493" cy="369332"/>
          </a:xfrm>
          <a:prstGeom prst="rect">
            <a:avLst/>
          </a:prstGeom>
          <a:noFill/>
        </p:spPr>
        <p:txBody>
          <a:bodyPr wrap="none" rtlCol="0">
            <a:spAutoFit/>
          </a:bodyPr>
          <a:lstStyle/>
          <a:p>
            <a:r>
              <a:rPr lang="en-US" dirty="0"/>
              <a:t>object detection</a:t>
            </a:r>
          </a:p>
        </p:txBody>
      </p:sp>
      <p:sp>
        <p:nvSpPr>
          <p:cNvPr id="3" name="TextBox 2">
            <a:extLst>
              <a:ext uri="{FF2B5EF4-FFF2-40B4-BE49-F238E27FC236}">
                <a16:creationId xmlns:a16="http://schemas.microsoft.com/office/drawing/2014/main" id="{499B5215-F409-4843-989F-E6A1C538F83B}"/>
              </a:ext>
            </a:extLst>
          </p:cNvPr>
          <p:cNvSpPr txBox="1"/>
          <p:nvPr/>
        </p:nvSpPr>
        <p:spPr>
          <a:xfrm>
            <a:off x="9323504" y="6477003"/>
            <a:ext cx="1268296" cy="307777"/>
          </a:xfrm>
          <a:prstGeom prst="rect">
            <a:avLst/>
          </a:prstGeom>
          <a:noFill/>
        </p:spPr>
        <p:txBody>
          <a:bodyPr wrap="non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110914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Image Description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8" name="Text Box 4">
            <a:extLst>
              <a:ext uri="{FF2B5EF4-FFF2-40B4-BE49-F238E27FC236}">
                <a16:creationId xmlns:a16="http://schemas.microsoft.com/office/drawing/2014/main" id="{105910D5-BAED-3748-8D3D-619E7B57CE42}"/>
              </a:ext>
            </a:extLst>
          </p:cNvPr>
          <p:cNvSpPr txBox="1">
            <a:spLocks noChangeArrowheads="1"/>
          </p:cNvSpPr>
          <p:nvPr/>
        </p:nvSpPr>
        <p:spPr bwMode="auto">
          <a:xfrm>
            <a:off x="6477000" y="1318414"/>
            <a:ext cx="4114800" cy="2585323"/>
          </a:xfrm>
          <a:prstGeom prst="rect">
            <a:avLst/>
          </a:prstGeom>
          <a:solidFill>
            <a:schemeClr val="tx2"/>
          </a:solidFill>
          <a:ln w="9525">
            <a:noFill/>
            <a:miter lim="800000"/>
            <a:headEnd/>
            <a:tailEnd/>
          </a:ln>
        </p:spPr>
        <p:txBody>
          <a:bodyPr wrap="square">
            <a:spAutoFit/>
          </a:bodyPr>
          <a:lstStyle/>
          <a:p>
            <a:pPr algn="l"/>
            <a:r>
              <a:rPr lang="en-US" dirty="0">
                <a:solidFill>
                  <a:schemeClr val="bg1"/>
                </a:solidFill>
              </a:rPr>
              <a:t>This is a busy street in an Asian city. Mountains and a large palace or fortress loom in the background. In the foreground, we see colorful souvenir stalls and people walking around and shopping. One person in the lower left is pushing an empty cart, and a couple of people in the middle are sitting, possibly posing for a photograph.</a:t>
            </a:r>
          </a:p>
        </p:txBody>
      </p:sp>
    </p:spTree>
    <p:extLst>
      <p:ext uri="{BB962C8B-B14F-4D97-AF65-F5344CB8AC3E}">
        <p14:creationId xmlns:p14="http://schemas.microsoft.com/office/powerpoint/2010/main" val="184646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p:pic>
        <p:nvPicPr>
          <p:cNvPr id="4" name="Picture 2"/>
          <p:cNvPicPr>
            <a:picLocks noChangeAspect="1" noChangeArrowheads="1"/>
          </p:cNvPicPr>
          <p:nvPr/>
        </p:nvPicPr>
        <p:blipFill>
          <a:blip r:embed="rId3" cstate="print"/>
          <a:srcRect/>
          <a:stretch>
            <a:fillRect/>
          </a:stretch>
        </p:blipFill>
        <p:spPr bwMode="auto">
          <a:xfrm>
            <a:off x="3366105" y="1447800"/>
            <a:ext cx="5459790" cy="4648200"/>
          </a:xfrm>
          <a:prstGeom prst="rect">
            <a:avLst/>
          </a:prstGeom>
          <a:noFill/>
          <a:ln w="9525">
            <a:noFill/>
            <a:miter lim="800000"/>
            <a:headEnd/>
            <a:tailEnd/>
          </a:ln>
        </p:spPr>
      </p:pic>
    </p:spTree>
    <p:extLst>
      <p:ext uri="{BB962C8B-B14F-4D97-AF65-F5344CB8AC3E}">
        <p14:creationId xmlns:p14="http://schemas.microsoft.com/office/powerpoint/2010/main" val="1367198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statistical learning framework</a:t>
            </a:r>
          </a:p>
        </p:txBody>
      </p:sp>
      <p:sp>
        <p:nvSpPr>
          <p:cNvPr id="3" name="Content Placeholder 2"/>
          <p:cNvSpPr>
            <a:spLocks noGrp="1"/>
          </p:cNvSpPr>
          <p:nvPr>
            <p:ph idx="1"/>
          </p:nvPr>
        </p:nvSpPr>
        <p:spPr>
          <a:xfrm>
            <a:off x="1981200" y="1676403"/>
            <a:ext cx="8229600" cy="4449763"/>
          </a:xfrm>
        </p:spPr>
        <p:txBody>
          <a:bodyPr>
            <a:normAutofit fontScale="92500" lnSpcReduction="10000"/>
          </a:bodyPr>
          <a:lstStyle/>
          <a:p>
            <a:pPr marL="0" indent="0">
              <a:buNone/>
            </a:pPr>
            <a:r>
              <a:rPr lang="en-US" sz="3000" dirty="0"/>
              <a:t>Apply a prediction function to a feature representation of the image to get the desired output:</a:t>
            </a:r>
            <a:br>
              <a:rPr lang="en-US" dirty="0"/>
            </a:br>
            <a:endParaRPr lang="en-US" dirty="0"/>
          </a:p>
          <a:p>
            <a:pPr>
              <a:buNone/>
            </a:pPr>
            <a:r>
              <a:rPr lang="en-US" sz="2400" dirty="0">
                <a:solidFill>
                  <a:srgbClr val="0000FF"/>
                </a:solidFill>
              </a:rPr>
              <a:t>			</a:t>
            </a:r>
            <a:r>
              <a:rPr lang="en-US" sz="6000" dirty="0">
                <a:solidFill>
                  <a:srgbClr val="0070C0"/>
                </a:solidFill>
              </a:rPr>
              <a:t>f(     ) = “apple”</a:t>
            </a:r>
          </a:p>
          <a:p>
            <a:pPr>
              <a:buNone/>
            </a:pPr>
            <a:r>
              <a:rPr lang="en-US" sz="6000" dirty="0">
                <a:solidFill>
                  <a:srgbClr val="0070C0"/>
                </a:solidFill>
              </a:rPr>
              <a:t>			f(     ) = “tomato”</a:t>
            </a:r>
          </a:p>
          <a:p>
            <a:pPr>
              <a:buNone/>
            </a:pPr>
            <a:r>
              <a:rPr lang="en-US" sz="6000" dirty="0">
                <a:solidFill>
                  <a:srgbClr val="0070C0"/>
                </a:solidFill>
              </a:rPr>
              <a:t>			f(     ) = “cow”</a:t>
            </a:r>
          </a:p>
          <a:p>
            <a:pPr>
              <a:buNone/>
            </a:pPr>
            <a:endParaRPr lang="en-US" dirty="0"/>
          </a:p>
          <a:p>
            <a:pPr>
              <a:buNone/>
            </a:pPr>
            <a:endParaRPr lang="en-US" dirty="0"/>
          </a:p>
          <a:p>
            <a:pPr>
              <a:buNone/>
            </a:pPr>
            <a:endParaRPr lang="en-US" dirty="0"/>
          </a:p>
        </p:txBody>
      </p:sp>
      <p:pic>
        <p:nvPicPr>
          <p:cNvPr id="35842" name="Picture 2"/>
          <p:cNvPicPr>
            <a:picLocks noChangeAspect="1" noChangeArrowheads="1"/>
          </p:cNvPicPr>
          <p:nvPr/>
        </p:nvPicPr>
        <p:blipFill>
          <a:blip r:embed="rId3" cstate="print"/>
          <a:srcRect/>
          <a:stretch>
            <a:fillRect/>
          </a:stretch>
        </p:blipFill>
        <p:spPr bwMode="auto">
          <a:xfrm>
            <a:off x="4412676" y="3198088"/>
            <a:ext cx="692727" cy="681182"/>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4401130" y="4107870"/>
            <a:ext cx="704273" cy="681182"/>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4401130" y="4946073"/>
            <a:ext cx="704273" cy="692727"/>
          </a:xfrm>
          <a:prstGeom prst="rect">
            <a:avLst/>
          </a:prstGeom>
          <a:noFill/>
          <a:ln w="9525">
            <a:noFill/>
            <a:miter lim="800000"/>
            <a:headEnd/>
            <a:tailEnd/>
          </a:ln>
        </p:spPr>
      </p:pic>
    </p:spTree>
    <p:extLst>
      <p:ext uri="{BB962C8B-B14F-4D97-AF65-F5344CB8AC3E}">
        <p14:creationId xmlns:p14="http://schemas.microsoft.com/office/powerpoint/2010/main" val="2062519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statistical learning framework</a:t>
            </a:r>
          </a:p>
        </p:txBody>
      </p:sp>
      <p:sp>
        <p:nvSpPr>
          <p:cNvPr id="3" name="Content Placeholder 2"/>
          <p:cNvSpPr>
            <a:spLocks noGrp="1"/>
          </p:cNvSpPr>
          <p:nvPr>
            <p:ph idx="1"/>
          </p:nvPr>
        </p:nvSpPr>
        <p:spPr>
          <a:xfrm>
            <a:off x="1219200" y="3810000"/>
            <a:ext cx="1447800" cy="609600"/>
          </a:xfrm>
        </p:spPr>
        <p:txBody>
          <a:bodyPr>
            <a:noAutofit/>
          </a:bodyPr>
          <a:lstStyle/>
          <a:p>
            <a:pPr marL="0" indent="0">
              <a:buNone/>
            </a:pPr>
            <a:r>
              <a:rPr lang="en-US" sz="2800" b="1" u="sng" dirty="0"/>
              <a:t>Training</a:t>
            </a:r>
          </a:p>
        </p:txBody>
      </p:sp>
      <p:grpSp>
        <p:nvGrpSpPr>
          <p:cNvPr id="22" name="Group 21">
            <a:extLst>
              <a:ext uri="{FF2B5EF4-FFF2-40B4-BE49-F238E27FC236}">
                <a16:creationId xmlns:a16="http://schemas.microsoft.com/office/drawing/2014/main" id="{7E164A7F-D031-6340-BAC8-92F74D4B61AC}"/>
              </a:ext>
            </a:extLst>
          </p:cNvPr>
          <p:cNvGrpSpPr/>
          <p:nvPr/>
        </p:nvGrpSpPr>
        <p:grpSpPr>
          <a:xfrm>
            <a:off x="4267200" y="1949923"/>
            <a:ext cx="1040670" cy="1458497"/>
            <a:chOff x="2743197" y="1949920"/>
            <a:chExt cx="1040670" cy="1458497"/>
          </a:xfrm>
        </p:grpSpPr>
        <p:cxnSp>
          <p:nvCxnSpPr>
            <p:cNvPr id="5" name="Straight Arrow Connector 4"/>
            <p:cNvCxnSpPr>
              <a:cxnSpLocks/>
              <a:stCxn id="9" idx="0"/>
            </p:cNvCxnSpPr>
            <p:nvPr/>
          </p:nvCxnSpPr>
          <p:spPr>
            <a:xfrm flipV="1">
              <a:off x="3263532" y="1949920"/>
              <a:ext cx="165465" cy="99683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43197" y="2946752"/>
              <a:ext cx="1040670" cy="461665"/>
            </a:xfrm>
            <a:prstGeom prst="rect">
              <a:avLst/>
            </a:prstGeom>
            <a:noFill/>
          </p:spPr>
          <p:txBody>
            <a:bodyPr wrap="none" rtlCol="0">
              <a:spAutoFit/>
            </a:bodyPr>
            <a:lstStyle/>
            <a:p>
              <a:r>
                <a:rPr lang="en-US" sz="2400" dirty="0">
                  <a:solidFill>
                    <a:schemeClr val="tx1">
                      <a:lumMod val="65000"/>
                      <a:lumOff val="35000"/>
                    </a:schemeClr>
                  </a:solidFill>
                </a:rPr>
                <a:t>output</a:t>
              </a:r>
            </a:p>
          </p:txBody>
        </p:sp>
      </p:grpSp>
      <p:grpSp>
        <p:nvGrpSpPr>
          <p:cNvPr id="24" name="Group 23">
            <a:extLst>
              <a:ext uri="{FF2B5EF4-FFF2-40B4-BE49-F238E27FC236}">
                <a16:creationId xmlns:a16="http://schemas.microsoft.com/office/drawing/2014/main" id="{6DF95136-9269-8947-A072-CBB29AAAB045}"/>
              </a:ext>
            </a:extLst>
          </p:cNvPr>
          <p:cNvGrpSpPr/>
          <p:nvPr/>
        </p:nvGrpSpPr>
        <p:grpSpPr>
          <a:xfrm>
            <a:off x="5181603" y="2041277"/>
            <a:ext cx="1892667" cy="1736475"/>
            <a:chOff x="3657600" y="2041274"/>
            <a:chExt cx="1892667" cy="1736475"/>
          </a:xfrm>
        </p:grpSpPr>
        <p:cxnSp>
          <p:nvCxnSpPr>
            <p:cNvPr id="7" name="Straight Arrow Connector 6"/>
            <p:cNvCxnSpPr>
              <a:cxnSpLocks/>
              <a:stCxn id="10" idx="0"/>
            </p:cNvCxnSpPr>
            <p:nvPr/>
          </p:nvCxnSpPr>
          <p:spPr>
            <a:xfrm flipV="1">
              <a:off x="4603934" y="2041274"/>
              <a:ext cx="0" cy="90547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657600" y="2946752"/>
              <a:ext cx="1892667" cy="830997"/>
            </a:xfrm>
            <a:prstGeom prst="rect">
              <a:avLst/>
            </a:prstGeom>
            <a:noFill/>
          </p:spPr>
          <p:txBody>
            <a:bodyPr wrap="square" rtlCol="0">
              <a:spAutoFit/>
            </a:bodyPr>
            <a:lstStyle/>
            <a:p>
              <a:pPr algn="ctr"/>
              <a:r>
                <a:rPr lang="en-US" sz="2400" dirty="0">
                  <a:solidFill>
                    <a:schemeClr val="tx1">
                      <a:lumMod val="65000"/>
                      <a:lumOff val="35000"/>
                    </a:schemeClr>
                  </a:solidFill>
                </a:rPr>
                <a:t>prediction function</a:t>
              </a:r>
            </a:p>
          </p:txBody>
        </p:sp>
      </p:grpSp>
      <p:grpSp>
        <p:nvGrpSpPr>
          <p:cNvPr id="23" name="Group 22">
            <a:extLst>
              <a:ext uri="{FF2B5EF4-FFF2-40B4-BE49-F238E27FC236}">
                <a16:creationId xmlns:a16="http://schemas.microsoft.com/office/drawing/2014/main" id="{9AA06123-9540-E541-8175-78E17089C4CF}"/>
              </a:ext>
            </a:extLst>
          </p:cNvPr>
          <p:cNvGrpSpPr/>
          <p:nvPr/>
        </p:nvGrpSpPr>
        <p:grpSpPr>
          <a:xfrm>
            <a:off x="6844874" y="1949923"/>
            <a:ext cx="2222926" cy="1827829"/>
            <a:chOff x="5320874" y="1949920"/>
            <a:chExt cx="2222926" cy="1827829"/>
          </a:xfrm>
        </p:grpSpPr>
        <p:cxnSp>
          <p:nvCxnSpPr>
            <p:cNvPr id="8" name="Straight Arrow Connector 7"/>
            <p:cNvCxnSpPr>
              <a:cxnSpLocks/>
            </p:cNvCxnSpPr>
            <p:nvPr/>
          </p:nvCxnSpPr>
          <p:spPr>
            <a:xfrm flipH="1" flipV="1">
              <a:off x="5320874" y="1949920"/>
              <a:ext cx="686593" cy="99683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21667" y="2946752"/>
              <a:ext cx="2222133" cy="830997"/>
            </a:xfrm>
            <a:prstGeom prst="rect">
              <a:avLst/>
            </a:prstGeom>
            <a:noFill/>
          </p:spPr>
          <p:txBody>
            <a:bodyPr wrap="square" rtlCol="0">
              <a:spAutoFit/>
            </a:bodyPr>
            <a:lstStyle/>
            <a:p>
              <a:pPr algn="ctr"/>
              <a:r>
                <a:rPr lang="en-US" sz="2400" dirty="0">
                  <a:solidFill>
                    <a:schemeClr val="tx1">
                      <a:lumMod val="65000"/>
                      <a:lumOff val="35000"/>
                    </a:schemeClr>
                  </a:solidFill>
                </a:rPr>
                <a:t>feature representation</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8D3452-BBA1-7A4C-9178-B8E661412F9B}"/>
                  </a:ext>
                </a:extLst>
              </p:cNvPr>
              <p:cNvSpPr txBox="1"/>
              <p:nvPr/>
            </p:nvSpPr>
            <p:spPr>
              <a:xfrm>
                <a:off x="4695388" y="1143003"/>
                <a:ext cx="2725105"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800" i="1">
                          <a:solidFill>
                            <a:srgbClr val="0070C0"/>
                          </a:solidFill>
                          <a:latin typeface="Cambria Math" panose="02040503050406030204" pitchFamily="18" charset="0"/>
                        </a:rPr>
                        <m:t>𝑦</m:t>
                      </m:r>
                      <m:r>
                        <a:rPr lang="en-US" sz="4800" i="1">
                          <a:solidFill>
                            <a:srgbClr val="0070C0"/>
                          </a:solidFill>
                          <a:latin typeface="Cambria Math" panose="02040503050406030204" pitchFamily="18" charset="0"/>
                        </a:rPr>
                        <m:t>=</m:t>
                      </m:r>
                      <m:r>
                        <a:rPr lang="en-US" sz="4800" i="1">
                          <a:solidFill>
                            <a:srgbClr val="0070C0"/>
                          </a:solidFill>
                          <a:latin typeface="Cambria Math" panose="02040503050406030204" pitchFamily="18" charset="0"/>
                        </a:rPr>
                        <m:t>𝑓</m:t>
                      </m:r>
                      <m:r>
                        <a:rPr lang="en-US" sz="4800" i="1">
                          <a:solidFill>
                            <a:srgbClr val="0070C0"/>
                          </a:solidFill>
                          <a:latin typeface="Cambria Math" panose="02040503050406030204" pitchFamily="18" charset="0"/>
                        </a:rPr>
                        <m:t>(</m:t>
                      </m:r>
                      <m:r>
                        <a:rPr lang="en-US" sz="4800" b="1" i="1">
                          <a:solidFill>
                            <a:srgbClr val="0070C0"/>
                          </a:solidFill>
                          <a:latin typeface="Cambria Math" panose="02040503050406030204" pitchFamily="18" charset="0"/>
                        </a:rPr>
                        <m:t>𝒙</m:t>
                      </m:r>
                      <m:r>
                        <a:rPr lang="en-US" sz="4800" i="1">
                          <a:solidFill>
                            <a:srgbClr val="0070C0"/>
                          </a:solidFill>
                          <a:latin typeface="Cambria Math" panose="02040503050406030204" pitchFamily="18" charset="0"/>
                        </a:rPr>
                        <m:t>)</m:t>
                      </m:r>
                    </m:oMath>
                  </m:oMathPara>
                </a14:m>
                <a:endParaRPr lang="en-US" sz="4800" dirty="0">
                  <a:solidFill>
                    <a:srgbClr val="0070C0"/>
                  </a:solidFill>
                </a:endParaRPr>
              </a:p>
            </p:txBody>
          </p:sp>
        </mc:Choice>
        <mc:Fallback xmlns="">
          <p:sp>
            <p:nvSpPr>
              <p:cNvPr id="4" name="TextBox 3">
                <a:extLst>
                  <a:ext uri="{FF2B5EF4-FFF2-40B4-BE49-F238E27FC236}">
                    <a16:creationId xmlns:a16="http://schemas.microsoft.com/office/drawing/2014/main" id="{768D3452-BBA1-7A4C-9178-B8E661412F9B}"/>
                  </a:ext>
                </a:extLst>
              </p:cNvPr>
              <p:cNvSpPr txBox="1">
                <a:spLocks noRot="1" noChangeAspect="1" noMove="1" noResize="1" noEditPoints="1" noAdjustHandles="1" noChangeArrowheads="1" noChangeShapeType="1" noTextEdit="1"/>
              </p:cNvSpPr>
              <p:nvPr/>
            </p:nvSpPr>
            <p:spPr>
              <a:xfrm>
                <a:off x="4695388" y="1143003"/>
                <a:ext cx="2725105" cy="830997"/>
              </a:xfrm>
              <a:prstGeom prst="rect">
                <a:avLst/>
              </a:prstGeom>
              <a:blipFill>
                <a:blip r:embed="rId3"/>
                <a:stretch>
                  <a:fillRect l="-930" r="-3721" b="-28788"/>
                </a:stretch>
              </a:blipFill>
            </p:spPr>
            <p:txBody>
              <a:bodyPr/>
              <a:lstStyle/>
              <a:p>
                <a:r>
                  <a:rPr lang="en-US">
                    <a:noFill/>
                  </a:rPr>
                  <a:t> </a:t>
                </a:r>
              </a:p>
            </p:txBody>
          </p:sp>
        </mc:Fallback>
      </mc:AlternateContent>
      <p:sp>
        <p:nvSpPr>
          <p:cNvPr id="17" name="Content Placeholder 2">
            <a:extLst>
              <a:ext uri="{FF2B5EF4-FFF2-40B4-BE49-F238E27FC236}">
                <a16:creationId xmlns:a16="http://schemas.microsoft.com/office/drawing/2014/main" id="{D2544297-9660-6146-B415-1F8F9D992B83}"/>
              </a:ext>
            </a:extLst>
          </p:cNvPr>
          <p:cNvSpPr txBox="1">
            <a:spLocks/>
          </p:cNvSpPr>
          <p:nvPr/>
        </p:nvSpPr>
        <p:spPr bwMode="auto">
          <a:xfrm>
            <a:off x="7340964" y="3810000"/>
            <a:ext cx="144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u="sng" dirty="0"/>
              <a:t>Testing</a:t>
            </a:r>
          </a:p>
        </p:txBody>
      </p:sp>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2A632680-D545-3E4F-B98E-E9B33222DB5F}"/>
                  </a:ext>
                </a:extLst>
              </p:cNvPr>
              <p:cNvSpPr txBox="1">
                <a:spLocks/>
              </p:cNvSpPr>
              <p:nvPr/>
            </p:nvSpPr>
            <p:spPr bwMode="auto">
              <a:xfrm>
                <a:off x="1275030" y="4330552"/>
                <a:ext cx="4038600" cy="1074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Given labeled </a:t>
                </a:r>
                <a:r>
                  <a:rPr lang="en-US" sz="2400" i="1" dirty="0"/>
                  <a:t>training set     </a:t>
                </a:r>
                <a14:m>
                  <m:oMath xmlns:m="http://schemas.openxmlformats.org/officeDocument/2006/math">
                    <m:r>
                      <a:rPr lang="en-US" sz="2400">
                        <a:solidFill>
                          <a:srgbClr val="0070C0"/>
                        </a:solidFill>
                        <a:latin typeface="Cambria Math" panose="02040503050406030204" pitchFamily="18" charset="0"/>
                      </a:rPr>
                      <m:t>{</m:t>
                    </m:r>
                    <m:d>
                      <m:dPr>
                        <m:ctrlPr>
                          <a:rPr lang="en-US" sz="2400" i="1">
                            <a:solidFill>
                              <a:srgbClr val="0070C0"/>
                            </a:solidFill>
                            <a:latin typeface="Cambria Math" panose="02040503050406030204" pitchFamily="18" charset="0"/>
                          </a:rPr>
                        </m:ctrlPr>
                      </m:dPr>
                      <m:e>
                        <m:sSub>
                          <m:sSubPr>
                            <m:ctrlPr>
                              <a:rPr lang="en-US" sz="2400"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𝒙</m:t>
                            </m:r>
                          </m:e>
                          <m:sub>
                            <m:r>
                              <a:rPr lang="en-US" sz="2400" i="1">
                                <a:solidFill>
                                  <a:srgbClr val="0070C0"/>
                                </a:solidFill>
                                <a:latin typeface="Cambria Math" panose="02040503050406030204" pitchFamily="18" charset="0"/>
                              </a:rPr>
                              <m:t>1</m:t>
                            </m:r>
                          </m:sub>
                        </m:sSub>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𝑦</m:t>
                            </m:r>
                          </m:e>
                          <m:sub>
                            <m:r>
                              <a:rPr lang="en-US" sz="2400" i="1">
                                <a:solidFill>
                                  <a:srgbClr val="0070C0"/>
                                </a:solidFill>
                                <a:latin typeface="Cambria Math" panose="02040503050406030204" pitchFamily="18" charset="0"/>
                              </a:rPr>
                              <m:t>1</m:t>
                            </m:r>
                          </m:sub>
                        </m:sSub>
                      </m:e>
                    </m:d>
                    <m:r>
                      <a:rPr lang="en-US" sz="2400" i="1">
                        <a:solidFill>
                          <a:srgbClr val="0070C0"/>
                        </a:solidFill>
                        <a:latin typeface="Cambria Math" panose="02040503050406030204" pitchFamily="18" charset="0"/>
                      </a:rPr>
                      <m:t>,…, </m:t>
                    </m:r>
                    <m:d>
                      <m:dPr>
                        <m:ctrlPr>
                          <a:rPr lang="en-US" sz="2400" i="1">
                            <a:solidFill>
                              <a:srgbClr val="0070C0"/>
                            </a:solidFill>
                            <a:latin typeface="Cambria Math" panose="02040503050406030204" pitchFamily="18" charset="0"/>
                          </a:rPr>
                        </m:ctrlPr>
                      </m:dPr>
                      <m:e>
                        <m:sSub>
                          <m:sSubPr>
                            <m:ctrlPr>
                              <a:rPr lang="en-US" sz="2400" i="1">
                                <a:solidFill>
                                  <a:srgbClr val="0070C0"/>
                                </a:solidFill>
                                <a:latin typeface="Cambria Math" panose="02040503050406030204" pitchFamily="18" charset="0"/>
                              </a:rPr>
                            </m:ctrlPr>
                          </m:sSubPr>
                          <m:e>
                            <m:r>
                              <a:rPr lang="en-US" sz="2400" b="1" i="1">
                                <a:solidFill>
                                  <a:srgbClr val="0070C0"/>
                                </a:solidFill>
                                <a:latin typeface="Cambria Math" panose="02040503050406030204" pitchFamily="18" charset="0"/>
                              </a:rPr>
                              <m:t>𝒙</m:t>
                            </m:r>
                          </m:e>
                          <m:sub>
                            <m:r>
                              <a:rPr lang="en-US" sz="2400" i="1">
                                <a:solidFill>
                                  <a:srgbClr val="0070C0"/>
                                </a:solidFill>
                                <a:latin typeface="Cambria Math" panose="02040503050406030204" pitchFamily="18" charset="0"/>
                              </a:rPr>
                              <m:t>𝑁</m:t>
                            </m:r>
                          </m:sub>
                        </m:sSub>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𝑦</m:t>
                            </m:r>
                          </m:e>
                          <m:sub>
                            <m:r>
                              <a:rPr lang="en-US" sz="2400" i="1">
                                <a:solidFill>
                                  <a:srgbClr val="0070C0"/>
                                </a:solidFill>
                                <a:latin typeface="Cambria Math" panose="02040503050406030204" pitchFamily="18" charset="0"/>
                              </a:rPr>
                              <m:t>𝑁</m:t>
                            </m:r>
                          </m:sub>
                        </m:sSub>
                      </m:e>
                    </m:d>
                    <m:r>
                      <a:rPr lang="en-US" sz="2400" i="1">
                        <a:solidFill>
                          <a:srgbClr val="0070C0"/>
                        </a:solidFill>
                        <a:latin typeface="Cambria Math" panose="02040503050406030204" pitchFamily="18" charset="0"/>
                      </a:rPr>
                      <m:t>}</m:t>
                    </m:r>
                  </m:oMath>
                </a14:m>
                <a:endParaRPr lang="en-US" sz="2400" i="1" dirty="0"/>
              </a:p>
            </p:txBody>
          </p:sp>
        </mc:Choice>
        <mc:Fallback xmlns="">
          <p:sp>
            <p:nvSpPr>
              <p:cNvPr id="18" name="Content Placeholder 2">
                <a:extLst>
                  <a:ext uri="{FF2B5EF4-FFF2-40B4-BE49-F238E27FC236}">
                    <a16:creationId xmlns:a16="http://schemas.microsoft.com/office/drawing/2014/main" id="{2A632680-D545-3E4F-B98E-E9B33222DB5F}"/>
                  </a:ext>
                </a:extLst>
              </p:cNvPr>
              <p:cNvSpPr txBox="1">
                <a:spLocks noRot="1" noChangeAspect="1" noMove="1" noResize="1" noEditPoints="1" noAdjustHandles="1" noChangeArrowheads="1" noChangeShapeType="1" noTextEdit="1"/>
              </p:cNvSpPr>
              <p:nvPr/>
            </p:nvSpPr>
            <p:spPr bwMode="auto">
              <a:xfrm>
                <a:off x="1275030" y="4330552"/>
                <a:ext cx="4038600" cy="1074003"/>
              </a:xfrm>
              <a:prstGeom prst="rect">
                <a:avLst/>
              </a:prstGeom>
              <a:blipFill>
                <a:blip r:embed="rId4"/>
                <a:stretch>
                  <a:fillRect l="-2194" t="-465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A2F0BB88-CB95-3F41-AD7C-93593057684B}"/>
                  </a:ext>
                </a:extLst>
              </p:cNvPr>
              <p:cNvSpPr txBox="1">
                <a:spLocks/>
              </p:cNvSpPr>
              <p:nvPr/>
            </p:nvSpPr>
            <p:spPr bwMode="auto">
              <a:xfrm>
                <a:off x="1275030" y="5479200"/>
                <a:ext cx="3830370" cy="10740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Learn the prediction function</a:t>
                </a:r>
                <a:r>
                  <a:rPr lang="en-US" sz="2400" i="1" dirty="0"/>
                  <a:t> </a:t>
                </a:r>
                <a14:m>
                  <m:oMath xmlns:m="http://schemas.openxmlformats.org/officeDocument/2006/math">
                    <m:r>
                      <a:rPr lang="en-US" sz="2400" i="1">
                        <a:solidFill>
                          <a:srgbClr val="0070C0"/>
                        </a:solidFill>
                        <a:latin typeface="Cambria Math" panose="02040503050406030204" pitchFamily="18" charset="0"/>
                      </a:rPr>
                      <m:t>𝑓</m:t>
                    </m:r>
                  </m:oMath>
                </a14:m>
                <a:r>
                  <a:rPr lang="en-US" sz="2400" i="1" dirty="0"/>
                  <a:t>, </a:t>
                </a:r>
                <a:r>
                  <a:rPr lang="en-US" sz="2400" dirty="0"/>
                  <a:t>by minimizing prediction error on </a:t>
                </a:r>
                <a:r>
                  <a:rPr lang="en-US" sz="2400" i="1" dirty="0"/>
                  <a:t>training set</a:t>
                </a:r>
              </a:p>
            </p:txBody>
          </p:sp>
        </mc:Choice>
        <mc:Fallback xmlns="">
          <p:sp>
            <p:nvSpPr>
              <p:cNvPr id="19" name="Content Placeholder 2">
                <a:extLst>
                  <a:ext uri="{FF2B5EF4-FFF2-40B4-BE49-F238E27FC236}">
                    <a16:creationId xmlns:a16="http://schemas.microsoft.com/office/drawing/2014/main" id="{A2F0BB88-CB95-3F41-AD7C-93593057684B}"/>
                  </a:ext>
                </a:extLst>
              </p:cNvPr>
              <p:cNvSpPr txBox="1">
                <a:spLocks noRot="1" noChangeAspect="1" noMove="1" noResize="1" noEditPoints="1" noAdjustHandles="1" noChangeArrowheads="1" noChangeShapeType="1" noTextEdit="1"/>
              </p:cNvSpPr>
              <p:nvPr/>
            </p:nvSpPr>
            <p:spPr bwMode="auto">
              <a:xfrm>
                <a:off x="1275030" y="5479200"/>
                <a:ext cx="3830370" cy="1074003"/>
              </a:xfrm>
              <a:prstGeom prst="rect">
                <a:avLst/>
              </a:prstGeom>
              <a:blipFill>
                <a:blip r:embed="rId5"/>
                <a:stretch>
                  <a:fillRect l="-2310" t="-3488" r="-1650" b="-2209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54CEA291-17E0-5441-9ABD-D60CF7F152B5}"/>
                  </a:ext>
                </a:extLst>
              </p:cNvPr>
              <p:cNvSpPr txBox="1">
                <a:spLocks/>
              </p:cNvSpPr>
              <p:nvPr/>
            </p:nvSpPr>
            <p:spPr bwMode="auto">
              <a:xfrm>
                <a:off x="7364355" y="4314857"/>
                <a:ext cx="3837045" cy="8680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Given unlabeled </a:t>
                </a:r>
                <a:r>
                  <a:rPr lang="en-US" sz="2400" i="1" dirty="0"/>
                  <a:t>test instance 		</a:t>
                </a:r>
                <a14:m>
                  <m:oMath xmlns:m="http://schemas.openxmlformats.org/officeDocument/2006/math">
                    <m:r>
                      <a:rPr lang="en-US" sz="2400" b="1" i="1">
                        <a:solidFill>
                          <a:srgbClr val="0070C0"/>
                        </a:solidFill>
                        <a:latin typeface="Cambria Math" panose="02040503050406030204" pitchFamily="18" charset="0"/>
                      </a:rPr>
                      <m:t>𝒙</m:t>
                    </m:r>
                  </m:oMath>
                </a14:m>
                <a:endParaRPr lang="en-US" sz="2400" b="1" i="1" dirty="0"/>
              </a:p>
            </p:txBody>
          </p:sp>
        </mc:Choice>
        <mc:Fallback xmlns="">
          <p:sp>
            <p:nvSpPr>
              <p:cNvPr id="20" name="Content Placeholder 2">
                <a:extLst>
                  <a:ext uri="{FF2B5EF4-FFF2-40B4-BE49-F238E27FC236}">
                    <a16:creationId xmlns:a16="http://schemas.microsoft.com/office/drawing/2014/main" id="{54CEA291-17E0-5441-9ABD-D60CF7F152B5}"/>
                  </a:ext>
                </a:extLst>
              </p:cNvPr>
              <p:cNvSpPr txBox="1">
                <a:spLocks noRot="1" noChangeAspect="1" noMove="1" noResize="1" noEditPoints="1" noAdjustHandles="1" noChangeArrowheads="1" noChangeShapeType="1" noTextEdit="1"/>
              </p:cNvSpPr>
              <p:nvPr/>
            </p:nvSpPr>
            <p:spPr bwMode="auto">
              <a:xfrm>
                <a:off x="7364355" y="4314857"/>
                <a:ext cx="3837045" cy="868009"/>
              </a:xfrm>
              <a:prstGeom prst="rect">
                <a:avLst/>
              </a:prstGeom>
              <a:blipFill>
                <a:blip r:embed="rId6"/>
                <a:stretch>
                  <a:fillRect l="-2310" t="-4348" r="-363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a:extLst>
                  <a:ext uri="{FF2B5EF4-FFF2-40B4-BE49-F238E27FC236}">
                    <a16:creationId xmlns:a16="http://schemas.microsoft.com/office/drawing/2014/main" id="{C148ABD5-7530-9C4E-993D-66CC263973ED}"/>
                  </a:ext>
                </a:extLst>
              </p:cNvPr>
              <p:cNvSpPr txBox="1">
                <a:spLocks/>
              </p:cNvSpPr>
              <p:nvPr/>
            </p:nvSpPr>
            <p:spPr bwMode="auto">
              <a:xfrm>
                <a:off x="7340967" y="5479197"/>
                <a:ext cx="3837045" cy="8680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Predict the output label </a:t>
                </a:r>
                <a14:m>
                  <m:oMath xmlns:m="http://schemas.openxmlformats.org/officeDocument/2006/math">
                    <m:r>
                      <a:rPr lang="en-US" sz="2400" i="1">
                        <a:solidFill>
                          <a:srgbClr val="0070C0"/>
                        </a:solidFill>
                        <a:latin typeface="Cambria Math" panose="02040503050406030204" pitchFamily="18" charset="0"/>
                      </a:rPr>
                      <m:t>𝑦</m:t>
                    </m:r>
                  </m:oMath>
                </a14:m>
                <a:r>
                  <a:rPr lang="en-US" sz="2400" dirty="0"/>
                  <a:t> as 	      </a:t>
                </a:r>
                <a14:m>
                  <m:oMath xmlns:m="http://schemas.openxmlformats.org/officeDocument/2006/math">
                    <m:r>
                      <a:rPr lang="en-US" sz="2400" i="1">
                        <a:solidFill>
                          <a:srgbClr val="0070C0"/>
                        </a:solidFill>
                        <a:latin typeface="Cambria Math" panose="02040503050406030204" pitchFamily="18" charset="0"/>
                      </a:rPr>
                      <m:t>𝑦</m:t>
                    </m:r>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rPr>
                      <m:t>𝑓</m:t>
                    </m:r>
                    <m:r>
                      <a:rPr lang="en-US" sz="2400" i="1">
                        <a:solidFill>
                          <a:srgbClr val="0070C0"/>
                        </a:solidFill>
                        <a:latin typeface="Cambria Math" panose="02040503050406030204" pitchFamily="18" charset="0"/>
                      </a:rPr>
                      <m:t>(</m:t>
                    </m:r>
                    <m:r>
                      <a:rPr lang="en-US" sz="2400" b="1" i="1">
                        <a:solidFill>
                          <a:srgbClr val="0070C0"/>
                        </a:solidFill>
                        <a:latin typeface="Cambria Math" panose="02040503050406030204" pitchFamily="18" charset="0"/>
                      </a:rPr>
                      <m:t>𝒙</m:t>
                    </m:r>
                    <m:r>
                      <a:rPr lang="en-US" sz="2400" i="1">
                        <a:solidFill>
                          <a:srgbClr val="0070C0"/>
                        </a:solidFill>
                        <a:latin typeface="Cambria Math" panose="02040503050406030204" pitchFamily="18" charset="0"/>
                      </a:rPr>
                      <m:t>)</m:t>
                    </m:r>
                  </m:oMath>
                </a14:m>
                <a:endParaRPr lang="en-US" sz="2400" b="1" i="1" dirty="0"/>
              </a:p>
            </p:txBody>
          </p:sp>
        </mc:Choice>
        <mc:Fallback xmlns="">
          <p:sp>
            <p:nvSpPr>
              <p:cNvPr id="21" name="Content Placeholder 2">
                <a:extLst>
                  <a:ext uri="{FF2B5EF4-FFF2-40B4-BE49-F238E27FC236}">
                    <a16:creationId xmlns:a16="http://schemas.microsoft.com/office/drawing/2014/main" id="{C148ABD5-7530-9C4E-993D-66CC263973ED}"/>
                  </a:ext>
                </a:extLst>
              </p:cNvPr>
              <p:cNvSpPr txBox="1">
                <a:spLocks noRot="1" noChangeAspect="1" noMove="1" noResize="1" noEditPoints="1" noAdjustHandles="1" noChangeArrowheads="1" noChangeShapeType="1" noTextEdit="1"/>
              </p:cNvSpPr>
              <p:nvPr/>
            </p:nvSpPr>
            <p:spPr bwMode="auto">
              <a:xfrm>
                <a:off x="7340967" y="5479197"/>
                <a:ext cx="3837045" cy="868010"/>
              </a:xfrm>
              <a:prstGeom prst="rect">
                <a:avLst/>
              </a:prstGeom>
              <a:blipFill>
                <a:blip r:embed="rId7"/>
                <a:stretch>
                  <a:fillRect l="-2310" t="-2857" r="-330" b="-2857"/>
                </a:stretch>
              </a:blipFill>
              <a:ln w="9525">
                <a:noFill/>
                <a:miter lim="800000"/>
                <a:headEnd/>
                <a:tailEnd/>
              </a:ln>
            </p:spPr>
            <p:txBody>
              <a:bodyPr/>
              <a:lstStyle/>
              <a:p>
                <a:r>
                  <a:rPr lang="en-US">
                    <a:noFill/>
                  </a:rPr>
                  <a:t> </a:t>
                </a:r>
              </a:p>
            </p:txBody>
          </p:sp>
        </mc:Fallback>
      </mc:AlternateContent>
      <p:pic>
        <p:nvPicPr>
          <p:cNvPr id="25" name="Picture 2">
            <a:extLst>
              <a:ext uri="{FF2B5EF4-FFF2-40B4-BE49-F238E27FC236}">
                <a16:creationId xmlns:a16="http://schemas.microsoft.com/office/drawing/2014/main" id="{BD1AC77D-31D3-8E46-8ABB-AB198353020C}"/>
              </a:ext>
            </a:extLst>
          </p:cNvPr>
          <p:cNvPicPr>
            <a:picLocks noChangeAspect="1" noChangeArrowheads="1"/>
          </p:cNvPicPr>
          <p:nvPr/>
        </p:nvPicPr>
        <p:blipFill>
          <a:blip r:embed="rId8" cstate="print"/>
          <a:srcRect/>
          <a:stretch>
            <a:fillRect/>
          </a:stretch>
        </p:blipFill>
        <p:spPr bwMode="auto">
          <a:xfrm>
            <a:off x="7794703" y="2183489"/>
            <a:ext cx="692727" cy="681182"/>
          </a:xfrm>
          <a:prstGeom prst="rect">
            <a:avLst/>
          </a:prstGeom>
          <a:noFill/>
          <a:ln w="9525">
            <a:noFill/>
            <a:miter lim="800000"/>
            <a:headEnd/>
            <a:tailEnd/>
          </a:ln>
        </p:spPr>
      </p:pic>
      <p:sp>
        <p:nvSpPr>
          <p:cNvPr id="6" name="TextBox 5">
            <a:extLst>
              <a:ext uri="{FF2B5EF4-FFF2-40B4-BE49-F238E27FC236}">
                <a16:creationId xmlns:a16="http://schemas.microsoft.com/office/drawing/2014/main" id="{52F5986B-A703-8248-B7BC-E44B2332C100}"/>
              </a:ext>
            </a:extLst>
          </p:cNvPr>
          <p:cNvSpPr txBox="1"/>
          <p:nvPr/>
        </p:nvSpPr>
        <p:spPr>
          <a:xfrm>
            <a:off x="3572089" y="2383796"/>
            <a:ext cx="1151277" cy="461665"/>
          </a:xfrm>
          <a:prstGeom prst="rect">
            <a:avLst/>
          </a:prstGeom>
          <a:noFill/>
        </p:spPr>
        <p:txBody>
          <a:bodyPr wrap="none" rtlCol="0">
            <a:spAutoFit/>
          </a:bodyPr>
          <a:lstStyle/>
          <a:p>
            <a:r>
              <a:rPr lang="en-US" sz="2400" dirty="0">
                <a:solidFill>
                  <a:srgbClr val="0070C0"/>
                </a:solidFill>
              </a:rPr>
              <a:t>“apple”</a:t>
            </a:r>
          </a:p>
        </p:txBody>
      </p:sp>
    </p:spTree>
    <p:extLst>
      <p:ext uri="{BB962C8B-B14F-4D97-AF65-F5344CB8AC3E}">
        <p14:creationId xmlns:p14="http://schemas.microsoft.com/office/powerpoint/2010/main" val="47763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17" grpId="1" build="allAtOnce"/>
      <p:bldP spid="18" grpId="1" build="allAtOnce"/>
      <p:bldP spid="19" grpId="1" build="allAtOnce"/>
      <p:bldP spid="20" grpId="1" build="allAtOnce"/>
      <p:bldP spid="21" grpId="1" build="allAtOnce"/>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981200" y="0"/>
            <a:ext cx="8229600" cy="792162"/>
          </a:xfrm>
        </p:spPr>
        <p:txBody>
          <a:bodyPr/>
          <a:lstStyle/>
          <a:p>
            <a:r>
              <a:rPr lang="en-US" dirty="0"/>
              <a:t>Steps</a:t>
            </a:r>
          </a:p>
        </p:txBody>
      </p:sp>
      <p:sp>
        <p:nvSpPr>
          <p:cNvPr id="10" name="Rounded Rectangle 9"/>
          <p:cNvSpPr/>
          <p:nvPr/>
        </p:nvSpPr>
        <p:spPr>
          <a:xfrm>
            <a:off x="6781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 Labels</a:t>
            </a:r>
          </a:p>
        </p:txBody>
      </p:sp>
      <p:grpSp>
        <p:nvGrpSpPr>
          <p:cNvPr id="2" name="Group 12"/>
          <p:cNvGrpSpPr>
            <a:grpSpLocks/>
          </p:cNvGrpSpPr>
          <p:nvPr/>
        </p:nvGrpSpPr>
        <p:grpSpPr bwMode="auto">
          <a:xfrm>
            <a:off x="1600200" y="1570038"/>
            <a:ext cx="2438400" cy="3078162"/>
            <a:chOff x="228600" y="1417320"/>
            <a:chExt cx="2438400" cy="2849880"/>
          </a:xfrm>
        </p:grpSpPr>
        <p:sp>
          <p:nvSpPr>
            <p:cNvPr id="10268" name="TextBox 7"/>
            <p:cNvSpPr txBox="1">
              <a:spLocks noChangeArrowheads="1"/>
            </p:cNvSpPr>
            <p:nvPr/>
          </p:nvSpPr>
          <p:spPr bwMode="auto">
            <a:xfrm>
              <a:off x="533400" y="1417320"/>
              <a:ext cx="1828800" cy="769369"/>
            </a:xfrm>
            <a:prstGeom prst="rect">
              <a:avLst/>
            </a:prstGeom>
            <a:noFill/>
            <a:ln w="9525">
              <a:noFill/>
              <a:miter lim="800000"/>
              <a:headEnd/>
              <a:tailEnd/>
            </a:ln>
          </p:spPr>
          <p:txBody>
            <a:bodyPr>
              <a:spAutoFit/>
            </a:bodyPr>
            <a:lstStyle/>
            <a:p>
              <a:pPr algn="ctr"/>
              <a:r>
                <a:rPr lang="en-US" sz="2400" dirty="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000000"/>
                </a:solidFill>
              </a:endParaRPr>
            </a:p>
          </p:txBody>
        </p:sp>
      </p:grpSp>
      <p:sp>
        <p:nvSpPr>
          <p:cNvPr id="12" name="Rounded Rectangle 11"/>
          <p:cNvSpPr/>
          <p:nvPr/>
        </p:nvSpPr>
        <p:spPr>
          <a:xfrm>
            <a:off x="6934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a:t>
            </a:r>
          </a:p>
        </p:txBody>
      </p:sp>
      <p:sp>
        <p:nvSpPr>
          <p:cNvPr id="10246" name="TextBox 13"/>
          <p:cNvSpPr txBox="1">
            <a:spLocks noChangeArrowheads="1"/>
          </p:cNvSpPr>
          <p:nvPr/>
        </p:nvSpPr>
        <p:spPr bwMode="auto">
          <a:xfrm>
            <a:off x="2075692" y="838200"/>
            <a:ext cx="1581908" cy="523220"/>
          </a:xfrm>
          <a:prstGeom prst="rect">
            <a:avLst/>
          </a:prstGeom>
          <a:noFill/>
          <a:ln w="9525">
            <a:noFill/>
            <a:miter lim="800000"/>
            <a:headEnd/>
            <a:tailEnd/>
          </a:ln>
        </p:spPr>
        <p:txBody>
          <a:bodyPr wrap="none">
            <a:spAutoFit/>
          </a:bodyPr>
          <a:lstStyle/>
          <a:p>
            <a:r>
              <a:rPr lang="en-US" sz="2800" b="1" dirty="0">
                <a:solidFill>
                  <a:srgbClr val="000000"/>
                </a:solidFill>
              </a:rPr>
              <a:t>Training</a:t>
            </a:r>
          </a:p>
        </p:txBody>
      </p:sp>
      <p:sp>
        <p:nvSpPr>
          <p:cNvPr id="15" name="Rounded Rectangle 14"/>
          <p:cNvSpPr/>
          <p:nvPr/>
        </p:nvSpPr>
        <p:spPr>
          <a:xfrm>
            <a:off x="4724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16" name="Right Arrow 15"/>
          <p:cNvSpPr/>
          <p:nvPr/>
        </p:nvSpPr>
        <p:spPr>
          <a:xfrm>
            <a:off x="4114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ight Arrow 16"/>
          <p:cNvSpPr/>
          <p:nvPr/>
        </p:nvSpPr>
        <p:spPr>
          <a:xfrm>
            <a:off x="6324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ight Arrow 17"/>
          <p:cNvSpPr/>
          <p:nvPr/>
        </p:nvSpPr>
        <p:spPr>
          <a:xfrm rot="5400000">
            <a:off x="7345362"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Right Arrow 22"/>
          <p:cNvSpPr/>
          <p:nvPr/>
        </p:nvSpPr>
        <p:spPr>
          <a:xfrm>
            <a:off x="8382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ounded Rectangle 23"/>
          <p:cNvSpPr/>
          <p:nvPr/>
        </p:nvSpPr>
        <p:spPr>
          <a:xfrm>
            <a:off x="9067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sp>
        <p:nvSpPr>
          <p:cNvPr id="31" name="TextBox 30"/>
          <p:cNvSpPr txBox="1"/>
          <p:nvPr/>
        </p:nvSpPr>
        <p:spPr>
          <a:xfrm>
            <a:off x="8998956" y="6581004"/>
            <a:ext cx="1669047" cy="276999"/>
          </a:xfrm>
          <a:prstGeom prst="rect">
            <a:avLst/>
          </a:prstGeom>
          <a:noFill/>
        </p:spPr>
        <p:txBody>
          <a:bodyPr wrap="none" rtlCol="0">
            <a:spAutoFit/>
          </a:bodyPr>
          <a:lstStyle/>
          <a:p>
            <a:r>
              <a:rPr lang="en-US" sz="1200" dirty="0">
                <a:solidFill>
                  <a:srgbClr val="000000"/>
                </a:solidFill>
              </a:rPr>
              <a:t>Slide credit: D. </a:t>
            </a:r>
            <a:r>
              <a:rPr lang="en-US" sz="1200" dirty="0" err="1">
                <a:solidFill>
                  <a:srgbClr val="000000"/>
                </a:solidFill>
              </a:rPr>
              <a:t>Hoiem</a:t>
            </a:r>
            <a:endParaRPr lang="en-US" sz="1200" dirty="0">
              <a:solidFill>
                <a:srgbClr val="000000"/>
              </a:solidFill>
            </a:endParaRPr>
          </a:p>
        </p:txBody>
      </p:sp>
      <p:pic>
        <p:nvPicPr>
          <p:cNvPr id="33" name="Picture 2"/>
          <p:cNvPicPr>
            <a:picLocks noChangeAspect="1" noChangeArrowheads="1"/>
          </p:cNvPicPr>
          <p:nvPr/>
        </p:nvPicPr>
        <p:blipFill>
          <a:blip r:embed="rId3" cstate="print"/>
          <a:srcRect/>
          <a:stretch>
            <a:fillRect/>
          </a:stretch>
        </p:blipFill>
        <p:spPr bwMode="auto">
          <a:xfrm>
            <a:off x="1676400" y="2438400"/>
            <a:ext cx="2237618" cy="1905000"/>
          </a:xfrm>
          <a:prstGeom prst="rect">
            <a:avLst/>
          </a:prstGeom>
          <a:noFill/>
          <a:ln w="9525">
            <a:noFill/>
            <a:miter lim="800000"/>
            <a:headEnd/>
            <a:tailEnd/>
          </a:ln>
        </p:spPr>
      </p:pic>
    </p:spTree>
    <p:extLst>
      <p:ext uri="{BB962C8B-B14F-4D97-AF65-F5344CB8AC3E}">
        <p14:creationId xmlns:p14="http://schemas.microsoft.com/office/powerpoint/2010/main" val="165470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P spid="16" grpId="0" animBg="1"/>
      <p:bldP spid="17" grpId="0" animBg="1"/>
      <p:bldP spid="18"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67056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Prediction</a:t>
            </a:r>
          </a:p>
        </p:txBody>
      </p:sp>
      <p:sp>
        <p:nvSpPr>
          <p:cNvPr id="10242" name="Title 1"/>
          <p:cNvSpPr>
            <a:spLocks noGrp="1"/>
          </p:cNvSpPr>
          <p:nvPr>
            <p:ph type="title"/>
          </p:nvPr>
        </p:nvSpPr>
        <p:spPr>
          <a:xfrm>
            <a:off x="1981200" y="0"/>
            <a:ext cx="8229600" cy="792162"/>
          </a:xfrm>
        </p:spPr>
        <p:txBody>
          <a:bodyPr/>
          <a:lstStyle/>
          <a:p>
            <a:r>
              <a:rPr lang="en-US" dirty="0"/>
              <a:t>Steps</a:t>
            </a:r>
          </a:p>
        </p:txBody>
      </p:sp>
      <p:sp>
        <p:nvSpPr>
          <p:cNvPr id="19" name="Rounded Rectangle 18"/>
          <p:cNvSpPr/>
          <p:nvPr/>
        </p:nvSpPr>
        <p:spPr>
          <a:xfrm>
            <a:off x="4267200" y="55626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20" name="Right Arrow 19"/>
          <p:cNvSpPr/>
          <p:nvPr/>
        </p:nvSpPr>
        <p:spPr>
          <a:xfrm>
            <a:off x="3657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54" name="TextBox 20"/>
          <p:cNvSpPr txBox="1">
            <a:spLocks noChangeArrowheads="1"/>
          </p:cNvSpPr>
          <p:nvPr/>
        </p:nvSpPr>
        <p:spPr bwMode="auto">
          <a:xfrm>
            <a:off x="2144212" y="4800600"/>
            <a:ext cx="1437188" cy="523220"/>
          </a:xfrm>
          <a:prstGeom prst="rect">
            <a:avLst/>
          </a:prstGeom>
          <a:noFill/>
          <a:ln w="9525">
            <a:noFill/>
            <a:miter lim="800000"/>
            <a:headEnd/>
            <a:tailEnd/>
          </a:ln>
        </p:spPr>
        <p:txBody>
          <a:bodyPr wrap="none">
            <a:spAutoFit/>
          </a:bodyPr>
          <a:lstStyle/>
          <a:p>
            <a:r>
              <a:rPr lang="en-US" sz="2800" b="1" dirty="0">
                <a:solidFill>
                  <a:srgbClr val="000000"/>
                </a:solidFill>
              </a:rPr>
              <a:t>Testing</a:t>
            </a:r>
          </a:p>
        </p:txBody>
      </p:sp>
      <p:sp>
        <p:nvSpPr>
          <p:cNvPr id="10255" name="TextBox 21"/>
          <p:cNvSpPr txBox="1">
            <a:spLocks noChangeArrowheads="1"/>
          </p:cNvSpPr>
          <p:nvPr/>
        </p:nvSpPr>
        <p:spPr bwMode="auto">
          <a:xfrm>
            <a:off x="1981200" y="6396040"/>
            <a:ext cx="1689100" cy="461963"/>
          </a:xfrm>
          <a:prstGeom prst="rect">
            <a:avLst/>
          </a:prstGeom>
          <a:noFill/>
          <a:ln w="9525">
            <a:noFill/>
            <a:miter lim="800000"/>
            <a:headEnd/>
            <a:tailEnd/>
          </a:ln>
        </p:spPr>
        <p:txBody>
          <a:bodyPr wrap="none">
            <a:spAutoFit/>
          </a:bodyPr>
          <a:lstStyle/>
          <a:p>
            <a:r>
              <a:rPr lang="en-US" sz="2400" dirty="0">
                <a:solidFill>
                  <a:srgbClr val="000000"/>
                </a:solidFill>
              </a:rPr>
              <a:t>Test Image</a:t>
            </a:r>
          </a:p>
        </p:txBody>
      </p:sp>
      <p:sp>
        <p:nvSpPr>
          <p:cNvPr id="25" name="Rounded Rectangle 24"/>
          <p:cNvSpPr/>
          <p:nvPr/>
        </p:nvSpPr>
        <p:spPr>
          <a:xfrm>
            <a:off x="6705600" y="39624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sp>
        <p:nvSpPr>
          <p:cNvPr id="26" name="Right Arrow 25"/>
          <p:cNvSpPr/>
          <p:nvPr/>
        </p:nvSpPr>
        <p:spPr>
          <a:xfrm>
            <a:off x="60960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TextBox 30"/>
          <p:cNvSpPr txBox="1"/>
          <p:nvPr/>
        </p:nvSpPr>
        <p:spPr>
          <a:xfrm>
            <a:off x="8998956" y="6581004"/>
            <a:ext cx="1669047" cy="276999"/>
          </a:xfrm>
          <a:prstGeom prst="rect">
            <a:avLst/>
          </a:prstGeom>
          <a:noFill/>
        </p:spPr>
        <p:txBody>
          <a:bodyPr wrap="none" rtlCol="0">
            <a:spAutoFit/>
          </a:bodyPr>
          <a:lstStyle/>
          <a:p>
            <a:r>
              <a:rPr lang="en-US" sz="1200" dirty="0">
                <a:solidFill>
                  <a:srgbClr val="000000"/>
                </a:solidFill>
              </a:rPr>
              <a:t>Slide credit: D. </a:t>
            </a:r>
            <a:r>
              <a:rPr lang="en-US" sz="1200" dirty="0" err="1">
                <a:solidFill>
                  <a:srgbClr val="000000"/>
                </a:solidFill>
              </a:rPr>
              <a:t>Hoiem</a:t>
            </a:r>
            <a:endParaRPr lang="en-US" sz="1200" dirty="0">
              <a:solidFill>
                <a:srgbClr val="000000"/>
              </a:solidFill>
            </a:endParaRPr>
          </a:p>
        </p:txBody>
      </p:sp>
      <p:sp>
        <p:nvSpPr>
          <p:cNvPr id="32" name="Right Arrow 31"/>
          <p:cNvSpPr/>
          <p:nvPr/>
        </p:nvSpPr>
        <p:spPr>
          <a:xfrm rot="5400000">
            <a:off x="7391400" y="5029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6" name="Group 5">
            <a:extLst>
              <a:ext uri="{FF2B5EF4-FFF2-40B4-BE49-F238E27FC236}">
                <a16:creationId xmlns:a16="http://schemas.microsoft.com/office/drawing/2014/main" id="{D5525F22-C07A-FE43-8EEE-C3CE968E9457}"/>
              </a:ext>
            </a:extLst>
          </p:cNvPr>
          <p:cNvGrpSpPr/>
          <p:nvPr/>
        </p:nvGrpSpPr>
        <p:grpSpPr>
          <a:xfrm>
            <a:off x="1600200" y="838200"/>
            <a:ext cx="8991600" cy="3810000"/>
            <a:chOff x="1600200" y="838200"/>
            <a:chExt cx="8991600" cy="3810000"/>
          </a:xfrm>
        </p:grpSpPr>
        <p:sp>
          <p:nvSpPr>
            <p:cNvPr id="10" name="Rounded Rectangle 9"/>
            <p:cNvSpPr/>
            <p:nvPr/>
          </p:nvSpPr>
          <p:spPr>
            <a:xfrm>
              <a:off x="6781800" y="990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 Labels</a:t>
              </a:r>
            </a:p>
          </p:txBody>
        </p:sp>
        <p:grpSp>
          <p:nvGrpSpPr>
            <p:cNvPr id="2" name="Group 12"/>
            <p:cNvGrpSpPr>
              <a:grpSpLocks/>
            </p:cNvGrpSpPr>
            <p:nvPr/>
          </p:nvGrpSpPr>
          <p:grpSpPr bwMode="auto">
            <a:xfrm>
              <a:off x="1600200" y="1570038"/>
              <a:ext cx="2438400" cy="3078162"/>
              <a:chOff x="228600" y="1417320"/>
              <a:chExt cx="2438400" cy="2849880"/>
            </a:xfrm>
          </p:grpSpPr>
          <p:sp>
            <p:nvSpPr>
              <p:cNvPr id="10268" name="TextBox 7"/>
              <p:cNvSpPr txBox="1">
                <a:spLocks noChangeArrowheads="1"/>
              </p:cNvSpPr>
              <p:nvPr/>
            </p:nvSpPr>
            <p:spPr bwMode="auto">
              <a:xfrm>
                <a:off x="533400" y="1417320"/>
                <a:ext cx="1828800" cy="769369"/>
              </a:xfrm>
              <a:prstGeom prst="rect">
                <a:avLst/>
              </a:prstGeom>
              <a:noFill/>
              <a:ln w="9525">
                <a:noFill/>
                <a:miter lim="800000"/>
                <a:headEnd/>
                <a:tailEnd/>
              </a:ln>
            </p:spPr>
            <p:txBody>
              <a:bodyPr>
                <a:spAutoFit/>
              </a:bodyPr>
              <a:lstStyle/>
              <a:p>
                <a:pPr algn="ctr"/>
                <a:r>
                  <a:rPr lang="en-US" sz="2400" dirty="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rgbClr val="000000"/>
                  </a:solidFill>
                </a:endParaRPr>
              </a:p>
            </p:txBody>
          </p:sp>
        </p:grpSp>
        <p:sp>
          <p:nvSpPr>
            <p:cNvPr id="12" name="Rounded Rectangle 11"/>
            <p:cNvSpPr/>
            <p:nvPr/>
          </p:nvSpPr>
          <p:spPr>
            <a:xfrm>
              <a:off x="6934200" y="2438400"/>
              <a:ext cx="1371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Training</a:t>
              </a:r>
            </a:p>
          </p:txBody>
        </p:sp>
        <p:sp>
          <p:nvSpPr>
            <p:cNvPr id="10246" name="TextBox 13"/>
            <p:cNvSpPr txBox="1">
              <a:spLocks noChangeArrowheads="1"/>
            </p:cNvSpPr>
            <p:nvPr/>
          </p:nvSpPr>
          <p:spPr bwMode="auto">
            <a:xfrm>
              <a:off x="2075692" y="838200"/>
              <a:ext cx="1581908" cy="523220"/>
            </a:xfrm>
            <a:prstGeom prst="rect">
              <a:avLst/>
            </a:prstGeom>
            <a:noFill/>
            <a:ln w="9525">
              <a:noFill/>
              <a:miter lim="800000"/>
              <a:headEnd/>
              <a:tailEnd/>
            </a:ln>
          </p:spPr>
          <p:txBody>
            <a:bodyPr wrap="none">
              <a:spAutoFit/>
            </a:bodyPr>
            <a:lstStyle/>
            <a:p>
              <a:r>
                <a:rPr lang="en-US" sz="2800" b="1" dirty="0">
                  <a:solidFill>
                    <a:srgbClr val="000000"/>
                  </a:solidFill>
                </a:rPr>
                <a:t>Training</a:t>
              </a:r>
            </a:p>
          </p:txBody>
        </p:sp>
        <p:sp>
          <p:nvSpPr>
            <p:cNvPr id="15" name="Rounded Rectangle 14"/>
            <p:cNvSpPr/>
            <p:nvPr/>
          </p:nvSpPr>
          <p:spPr>
            <a:xfrm>
              <a:off x="47244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Image Features</a:t>
              </a:r>
            </a:p>
          </p:txBody>
        </p:sp>
        <p:sp>
          <p:nvSpPr>
            <p:cNvPr id="16" name="Right Arrow 15"/>
            <p:cNvSpPr/>
            <p:nvPr/>
          </p:nvSpPr>
          <p:spPr>
            <a:xfrm>
              <a:off x="41148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Right Arrow 16"/>
            <p:cNvSpPr/>
            <p:nvPr/>
          </p:nvSpPr>
          <p:spPr>
            <a:xfrm>
              <a:off x="63246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Right Arrow 17"/>
            <p:cNvSpPr/>
            <p:nvPr/>
          </p:nvSpPr>
          <p:spPr>
            <a:xfrm rot="5400000">
              <a:off x="7345362" y="19812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Right Arrow 22"/>
            <p:cNvSpPr/>
            <p:nvPr/>
          </p:nvSpPr>
          <p:spPr>
            <a:xfrm>
              <a:off x="8382000" y="27432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 name="Rounded Rectangle 23"/>
            <p:cNvSpPr/>
            <p:nvPr/>
          </p:nvSpPr>
          <p:spPr>
            <a:xfrm>
              <a:off x="9067800" y="2438400"/>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00"/>
                  </a:solidFill>
                </a:rPr>
                <a:t>Learned model</a:t>
              </a:r>
            </a:p>
          </p:txBody>
        </p:sp>
        <p:pic>
          <p:nvPicPr>
            <p:cNvPr id="33" name="Picture 2"/>
            <p:cNvPicPr>
              <a:picLocks noChangeAspect="1" noChangeArrowheads="1"/>
            </p:cNvPicPr>
            <p:nvPr/>
          </p:nvPicPr>
          <p:blipFill>
            <a:blip r:embed="rId3" cstate="print"/>
            <a:srcRect/>
            <a:stretch>
              <a:fillRect/>
            </a:stretch>
          </p:blipFill>
          <p:spPr bwMode="auto">
            <a:xfrm>
              <a:off x="1676400" y="2438400"/>
              <a:ext cx="2237618" cy="1905000"/>
            </a:xfrm>
            <a:prstGeom prst="rect">
              <a:avLst/>
            </a:prstGeom>
            <a:noFill/>
            <a:ln w="9525">
              <a:noFill/>
              <a:miter lim="800000"/>
              <a:headEnd/>
              <a:tailEnd/>
            </a:ln>
          </p:spPr>
        </p:pic>
      </p:grpSp>
      <p:pic>
        <p:nvPicPr>
          <p:cNvPr id="30721" name="Picture 1"/>
          <p:cNvPicPr>
            <a:picLocks noChangeAspect="1" noChangeArrowheads="1"/>
          </p:cNvPicPr>
          <p:nvPr/>
        </p:nvPicPr>
        <p:blipFill>
          <a:blip r:embed="rId4" cstate="print"/>
          <a:srcRect/>
          <a:stretch>
            <a:fillRect/>
          </a:stretch>
        </p:blipFill>
        <p:spPr bwMode="auto">
          <a:xfrm>
            <a:off x="2438400" y="5638800"/>
            <a:ext cx="800100" cy="800100"/>
          </a:xfrm>
          <a:prstGeom prst="rect">
            <a:avLst/>
          </a:prstGeom>
          <a:noFill/>
          <a:ln w="9525">
            <a:noFill/>
            <a:miter lim="800000"/>
            <a:headEnd/>
            <a:tailEnd/>
          </a:ln>
        </p:spPr>
      </p:pic>
      <p:sp>
        <p:nvSpPr>
          <p:cNvPr id="27" name="TextBox 26">
            <a:extLst>
              <a:ext uri="{FF2B5EF4-FFF2-40B4-BE49-F238E27FC236}">
                <a16:creationId xmlns:a16="http://schemas.microsoft.com/office/drawing/2014/main" id="{B7E747D1-862F-1B47-8C59-403CED4447D4}"/>
              </a:ext>
            </a:extLst>
          </p:cNvPr>
          <p:cNvSpPr txBox="1"/>
          <p:nvPr/>
        </p:nvSpPr>
        <p:spPr>
          <a:xfrm>
            <a:off x="8998956" y="5786735"/>
            <a:ext cx="1151277" cy="461665"/>
          </a:xfrm>
          <a:prstGeom prst="rect">
            <a:avLst/>
          </a:prstGeom>
          <a:noFill/>
        </p:spPr>
        <p:txBody>
          <a:bodyPr wrap="none" rtlCol="0">
            <a:spAutoFit/>
          </a:bodyPr>
          <a:lstStyle/>
          <a:p>
            <a:r>
              <a:rPr lang="en-US" sz="2400" dirty="0">
                <a:solidFill>
                  <a:srgbClr val="0070C0"/>
                </a:solidFill>
              </a:rPr>
              <a:t>“apple”</a:t>
            </a:r>
          </a:p>
        </p:txBody>
      </p:sp>
      <p:sp>
        <p:nvSpPr>
          <p:cNvPr id="28" name="Right Arrow 27">
            <a:extLst>
              <a:ext uri="{FF2B5EF4-FFF2-40B4-BE49-F238E27FC236}">
                <a16:creationId xmlns:a16="http://schemas.microsoft.com/office/drawing/2014/main" id="{3D4EE8A3-A38A-8740-8770-CB6C592D5213}"/>
              </a:ext>
            </a:extLst>
          </p:cNvPr>
          <p:cNvSpPr/>
          <p:nvPr/>
        </p:nvSpPr>
        <p:spPr>
          <a:xfrm>
            <a:off x="8476740" y="5857164"/>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4" name="Straight Arrow Connector 3">
            <a:extLst>
              <a:ext uri="{FF2B5EF4-FFF2-40B4-BE49-F238E27FC236}">
                <a16:creationId xmlns:a16="http://schemas.microsoft.com/office/drawing/2014/main" id="{BD6A9452-1D7C-F142-9A0B-B835A029EFEA}"/>
              </a:ext>
            </a:extLst>
          </p:cNvPr>
          <p:cNvCxnSpPr>
            <a:cxnSpLocks/>
          </p:cNvCxnSpPr>
          <p:nvPr/>
        </p:nvCxnSpPr>
        <p:spPr>
          <a:xfrm flipH="1">
            <a:off x="8409864" y="3380604"/>
            <a:ext cx="1164730" cy="652225"/>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6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2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25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07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9" grpId="0" animBg="1"/>
      <p:bldP spid="20" grpId="0" animBg="1"/>
      <p:bldP spid="10254" grpId="0"/>
      <p:bldP spid="10255" grpId="0"/>
      <p:bldP spid="25" grpId="0" animBg="1"/>
      <p:bldP spid="26" grpId="0" animBg="1"/>
      <p:bldP spid="32" grpId="0" animBg="1"/>
      <p:bldP spid="27" grpId="0"/>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a:latin typeface="+mn-lt"/>
              </a:rPr>
              <a:t>“Classic” recognition pipeline</a:t>
            </a:r>
          </a:p>
        </p:txBody>
      </p:sp>
      <p:sp>
        <p:nvSpPr>
          <p:cNvPr id="2" name="Rounded Rectangle 1"/>
          <p:cNvSpPr>
            <a:spLocks noChangeArrowheads="1"/>
          </p:cNvSpPr>
          <p:nvPr/>
        </p:nvSpPr>
        <p:spPr bwMode="auto">
          <a:xfrm>
            <a:off x="3273428" y="2057400"/>
            <a:ext cx="2593975" cy="1600200"/>
          </a:xfrm>
          <a:prstGeom prst="roundRect">
            <a:avLst>
              <a:gd name="adj" fmla="val 16667"/>
            </a:avLst>
          </a:prstGeom>
          <a:solidFill>
            <a:schemeClr val="accent2">
              <a:lumMod val="60000"/>
              <a:lumOff val="40000"/>
            </a:schemeClr>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dirty="0">
                <a:solidFill>
                  <a:srgbClr val="000000"/>
                </a:solidFill>
                <a:latin typeface="Arial"/>
                <a:cs typeface="Adobe Caslon Pro"/>
              </a:rPr>
              <a:t>Feature representation</a:t>
            </a:r>
          </a:p>
        </p:txBody>
      </p:sp>
      <p:sp>
        <p:nvSpPr>
          <p:cNvPr id="12" name="Rounded Rectangle 11"/>
          <p:cNvSpPr>
            <a:spLocks noChangeArrowheads="1"/>
          </p:cNvSpPr>
          <p:nvPr/>
        </p:nvSpPr>
        <p:spPr bwMode="auto">
          <a:xfrm>
            <a:off x="6400313" y="2057400"/>
            <a:ext cx="2593975" cy="1600200"/>
          </a:xfrm>
          <a:prstGeom prst="roundRect">
            <a:avLst>
              <a:gd name="adj" fmla="val 16667"/>
            </a:avLst>
          </a:prstGeom>
          <a:solidFill>
            <a:schemeClr val="tx2">
              <a:lumMod val="40000"/>
              <a:lumOff val="60000"/>
            </a:schemeClr>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dirty="0">
                <a:solidFill>
                  <a:srgbClr val="000000"/>
                </a:solidFill>
                <a:latin typeface="Arial"/>
                <a:cs typeface="Adobe Caslon Pro"/>
              </a:rPr>
              <a:t>Trainable</a:t>
            </a:r>
            <a:br>
              <a:rPr lang="en-US" sz="2400" dirty="0">
                <a:solidFill>
                  <a:srgbClr val="000000"/>
                </a:solidFill>
                <a:latin typeface="Arial"/>
                <a:cs typeface="Adobe Caslon Pro"/>
              </a:rPr>
            </a:br>
            <a:r>
              <a:rPr lang="en-US" sz="2400" dirty="0">
                <a:solidFill>
                  <a:srgbClr val="000000"/>
                </a:solidFill>
                <a:latin typeface="Arial"/>
                <a:cs typeface="Adobe Caslon Pro"/>
              </a:rPr>
              <a:t>classifier</a:t>
            </a:r>
          </a:p>
        </p:txBody>
      </p:sp>
      <p:sp>
        <p:nvSpPr>
          <p:cNvPr id="16" name="Right Arrow 15"/>
          <p:cNvSpPr>
            <a:spLocks noChangeArrowheads="1"/>
          </p:cNvSpPr>
          <p:nvPr/>
        </p:nvSpPr>
        <p:spPr bwMode="auto">
          <a:xfrm>
            <a:off x="2895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
        <p:nvSpPr>
          <p:cNvPr id="18" name="Right Arrow 17"/>
          <p:cNvSpPr>
            <a:spLocks noChangeArrowheads="1"/>
          </p:cNvSpPr>
          <p:nvPr/>
        </p:nvSpPr>
        <p:spPr bwMode="auto">
          <a:xfrm>
            <a:off x="9067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
        <p:nvSpPr>
          <p:cNvPr id="10253" name="TextBox 20"/>
          <p:cNvSpPr txBox="1">
            <a:spLocks noChangeArrowheads="1"/>
          </p:cNvSpPr>
          <p:nvPr/>
        </p:nvSpPr>
        <p:spPr bwMode="auto">
          <a:xfrm>
            <a:off x="1771276" y="2362203"/>
            <a:ext cx="1048124" cy="8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0"/>
              </a:spcBef>
            </a:pPr>
            <a:r>
              <a:rPr lang="en-US" sz="2400" dirty="0">
                <a:solidFill>
                  <a:srgbClr val="000000"/>
                </a:solidFill>
                <a:latin typeface="Arial"/>
              </a:rPr>
              <a:t>Image</a:t>
            </a:r>
          </a:p>
          <a:p>
            <a:pPr algn="ctr" eaLnBrk="1" hangingPunct="1">
              <a:spcBef>
                <a:spcPct val="0"/>
              </a:spcBef>
            </a:pPr>
            <a:r>
              <a:rPr lang="en-US" sz="2400" dirty="0">
                <a:solidFill>
                  <a:srgbClr val="000000"/>
                </a:solidFill>
                <a:latin typeface="Arial"/>
              </a:rPr>
              <a:t>Pixels</a:t>
            </a:r>
          </a:p>
        </p:txBody>
      </p:sp>
      <p:sp>
        <p:nvSpPr>
          <p:cNvPr id="10254" name="Content Placeholder 2"/>
          <p:cNvSpPr txBox="1">
            <a:spLocks/>
          </p:cNvSpPr>
          <p:nvPr/>
        </p:nvSpPr>
        <p:spPr bwMode="auto">
          <a:xfrm>
            <a:off x="1676400" y="4343400"/>
            <a:ext cx="8839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marL="342900" indent="-342900" eaLnBrk="0" hangingPunct="0">
              <a:defRPr>
                <a:solidFill>
                  <a:schemeClr val="tx1"/>
                </a:solidFill>
                <a:latin typeface="Arial" charset="0"/>
                <a:ea typeface="ＭＳ Ｐゴシック" charset="0"/>
                <a:cs typeface="ＭＳ Ｐゴシック" charset="0"/>
              </a:defRPr>
            </a:lvl1pPr>
            <a:lvl2pPr marL="342900" indent="-3429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algn="l" eaLnBrk="1" hangingPunct="1">
              <a:spcBef>
                <a:spcPct val="20000"/>
              </a:spcBef>
              <a:buFont typeface="Arial" charset="0"/>
              <a:buChar char="•"/>
            </a:pPr>
            <a:r>
              <a:rPr lang="en-US" sz="2800" dirty="0">
                <a:solidFill>
                  <a:srgbClr val="000000"/>
                </a:solidFill>
                <a:latin typeface="Arial"/>
                <a:cs typeface="Arial" charset="0"/>
              </a:rPr>
              <a:t>Hand-crafted feature representation</a:t>
            </a:r>
          </a:p>
          <a:p>
            <a:pPr lvl="1" algn="l" eaLnBrk="1" hangingPunct="1">
              <a:spcBef>
                <a:spcPct val="20000"/>
              </a:spcBef>
              <a:buFont typeface="Arial" charset="0"/>
              <a:buChar char="•"/>
            </a:pPr>
            <a:r>
              <a:rPr lang="en-US" sz="2800" dirty="0">
                <a:solidFill>
                  <a:srgbClr val="000000"/>
                </a:solidFill>
                <a:latin typeface="Arial"/>
                <a:cs typeface="Arial" charset="0"/>
              </a:rPr>
              <a:t>Off-the-shelf trainable classifier </a:t>
            </a:r>
          </a:p>
        </p:txBody>
      </p:sp>
      <p:sp>
        <p:nvSpPr>
          <p:cNvPr id="20" name="TextBox 20"/>
          <p:cNvSpPr txBox="1">
            <a:spLocks noChangeArrowheads="1"/>
          </p:cNvSpPr>
          <p:nvPr/>
        </p:nvSpPr>
        <p:spPr bwMode="auto">
          <a:xfrm>
            <a:off x="9441290" y="2438403"/>
            <a:ext cx="1226713" cy="8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0"/>
              </a:spcBef>
            </a:pPr>
            <a:r>
              <a:rPr lang="en-US" sz="2400" dirty="0">
                <a:solidFill>
                  <a:srgbClr val="000000"/>
                </a:solidFill>
                <a:latin typeface="Arial"/>
              </a:rPr>
              <a:t>Class label</a:t>
            </a:r>
          </a:p>
        </p:txBody>
      </p:sp>
      <p:sp>
        <p:nvSpPr>
          <p:cNvPr id="13" name="Right Arrow 12"/>
          <p:cNvSpPr>
            <a:spLocks noChangeArrowheads="1"/>
          </p:cNvSpPr>
          <p:nvPr/>
        </p:nvSpPr>
        <p:spPr bwMode="auto">
          <a:xfrm>
            <a:off x="5943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Tree>
    <p:extLst>
      <p:ext uri="{BB962C8B-B14F-4D97-AF65-F5344CB8AC3E}">
        <p14:creationId xmlns:p14="http://schemas.microsoft.com/office/powerpoint/2010/main" val="306475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09800" y="76200"/>
            <a:ext cx="8229600" cy="838200"/>
          </a:xfrm>
        </p:spPr>
        <p:txBody>
          <a:bodyPr>
            <a:normAutofit fontScale="90000"/>
          </a:bodyPr>
          <a:lstStyle/>
          <a:p>
            <a:r>
              <a:rPr lang="en-US" dirty="0"/>
              <a:t>“Classic” representation: Bag of features</a:t>
            </a:r>
          </a:p>
        </p:txBody>
      </p:sp>
      <p:pic>
        <p:nvPicPr>
          <p:cNvPr id="17" name="Picture 2" descr="bag_junk"/>
          <p:cNvPicPr>
            <a:picLocks noChangeAspect="1" noChangeArrowheads="1"/>
          </p:cNvPicPr>
          <p:nvPr/>
        </p:nvPicPr>
        <p:blipFill>
          <a:blip r:embed="rId3" cstate="print"/>
          <a:srcRect/>
          <a:stretch>
            <a:fillRect/>
          </a:stretch>
        </p:blipFill>
        <p:spPr bwMode="auto">
          <a:xfrm>
            <a:off x="6916738" y="2362203"/>
            <a:ext cx="3446462" cy="2613025"/>
          </a:xfrm>
          <a:prstGeom prst="rect">
            <a:avLst/>
          </a:prstGeom>
          <a:noFill/>
          <a:ln w="9525">
            <a:solidFill>
              <a:srgbClr val="FF0000"/>
            </a:solidFill>
            <a:miter lim="800000"/>
            <a:headEnd/>
            <a:tailEnd/>
          </a:ln>
        </p:spPr>
      </p:pic>
      <p:pic>
        <p:nvPicPr>
          <p:cNvPr id="18" name="Picture 4" descr="image_0075"/>
          <p:cNvPicPr>
            <a:picLocks noChangeAspect="1" noChangeArrowheads="1"/>
          </p:cNvPicPr>
          <p:nvPr/>
        </p:nvPicPr>
        <p:blipFill>
          <a:blip r:embed="rId4" cstate="print"/>
          <a:srcRect/>
          <a:stretch>
            <a:fillRect/>
          </a:stretch>
        </p:blipFill>
        <p:spPr bwMode="auto">
          <a:xfrm>
            <a:off x="1828803" y="2362203"/>
            <a:ext cx="3903663" cy="2627313"/>
          </a:xfrm>
          <a:prstGeom prst="rect">
            <a:avLst/>
          </a:prstGeom>
          <a:noFill/>
          <a:ln w="9525">
            <a:solidFill>
              <a:srgbClr val="FF0000"/>
            </a:solidFill>
            <a:miter lim="800000"/>
            <a:headEnd/>
            <a:tailEnd/>
          </a:ln>
        </p:spPr>
      </p:pic>
      <p:sp>
        <p:nvSpPr>
          <p:cNvPr id="19" name="AutoShape 5"/>
          <p:cNvSpPr>
            <a:spLocks noChangeArrowheads="1"/>
          </p:cNvSpPr>
          <p:nvPr/>
        </p:nvSpPr>
        <p:spPr bwMode="auto">
          <a:xfrm>
            <a:off x="5943600" y="3321050"/>
            <a:ext cx="762000" cy="79375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189252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30779-326A-2E44-AB53-FE11E617E33A}"/>
              </a:ext>
            </a:extLst>
          </p:cNvPr>
          <p:cNvPicPr>
            <a:picLocks noChangeAspect="1"/>
          </p:cNvPicPr>
          <p:nvPr/>
        </p:nvPicPr>
        <p:blipFill>
          <a:blip r:embed="rId2"/>
          <a:stretch>
            <a:fillRect/>
          </a:stretch>
        </p:blipFill>
        <p:spPr>
          <a:xfrm>
            <a:off x="3087092" y="0"/>
            <a:ext cx="6017816" cy="6858000"/>
          </a:xfrm>
          <a:prstGeom prst="rect">
            <a:avLst/>
          </a:prstGeom>
        </p:spPr>
      </p:pic>
      <p:sp>
        <p:nvSpPr>
          <p:cNvPr id="3" name="Rounded Rectangle 2">
            <a:extLst>
              <a:ext uri="{FF2B5EF4-FFF2-40B4-BE49-F238E27FC236}">
                <a16:creationId xmlns:a16="http://schemas.microsoft.com/office/drawing/2014/main" id="{7D617A20-5505-C04E-8186-51DEBEA72799}"/>
              </a:ext>
            </a:extLst>
          </p:cNvPr>
          <p:cNvSpPr/>
          <p:nvPr/>
        </p:nvSpPr>
        <p:spPr>
          <a:xfrm>
            <a:off x="7315200" y="5181600"/>
            <a:ext cx="1600200" cy="167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670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a:r>
              <a:rPr lang="en-US" sz="3600" dirty="0"/>
              <a:t>Motivation 1: Part-based models </a:t>
            </a:r>
          </a:p>
        </p:txBody>
      </p:sp>
      <p:pic>
        <p:nvPicPr>
          <p:cNvPr id="6" name="Picture 5" descr="Screen Shot 2018-02-13 at 1.25.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156" y="1049092"/>
            <a:ext cx="6811647" cy="4894511"/>
          </a:xfrm>
          <a:prstGeom prst="rect">
            <a:avLst/>
          </a:prstGeom>
        </p:spPr>
      </p:pic>
      <p:sp>
        <p:nvSpPr>
          <p:cNvPr id="10" name="Text Box 23"/>
          <p:cNvSpPr txBox="1">
            <a:spLocks noChangeArrowheads="1"/>
          </p:cNvSpPr>
          <p:nvPr/>
        </p:nvSpPr>
        <p:spPr bwMode="auto">
          <a:xfrm>
            <a:off x="1676400" y="6400800"/>
            <a:ext cx="8915400" cy="338554"/>
          </a:xfrm>
          <a:prstGeom prst="rect">
            <a:avLst/>
          </a:prstGeom>
          <a:noFill/>
          <a:ln w="9525">
            <a:noFill/>
            <a:miter lim="800000"/>
            <a:headEnd/>
            <a:tailEnd/>
          </a:ln>
        </p:spPr>
        <p:txBody>
          <a:bodyPr>
            <a:spAutoFit/>
          </a:bodyPr>
          <a:lstStyle/>
          <a:p>
            <a:pPr algn="ctr" eaLnBrk="0" hangingPunct="0"/>
            <a:r>
              <a:rPr lang="en-US" sz="1600">
                <a:latin typeface="+mn-lt"/>
              </a:rPr>
              <a:t>Weber, Welling &amp; Perona (2000), Fergus, Perona &amp; Zisserman (2003)</a:t>
            </a:r>
          </a:p>
        </p:txBody>
      </p:sp>
    </p:spTree>
    <p:extLst>
      <p:ext uri="{BB962C8B-B14F-4D97-AF65-F5344CB8AC3E}">
        <p14:creationId xmlns:p14="http://schemas.microsoft.com/office/powerpoint/2010/main" val="271625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p:txBody>
          <a:bodyPr/>
          <a:lstStyle/>
          <a:p>
            <a:pPr eaLnBrk="1" hangingPunct="1">
              <a:defRPr/>
            </a:pPr>
            <a:r>
              <a:rPr lang="en-US" dirty="0"/>
              <a:t>Motivation 2: Texture models</a:t>
            </a:r>
          </a:p>
        </p:txBody>
      </p:sp>
      <p:pic>
        <p:nvPicPr>
          <p:cNvPr id="9219" name="Picture 3" descr="hexholes"/>
          <p:cNvPicPr>
            <a:picLocks noChangeAspect="1" noChangeArrowheads="1"/>
          </p:cNvPicPr>
          <p:nvPr/>
        </p:nvPicPr>
        <p:blipFill>
          <a:blip r:embed="rId3" cstate="print"/>
          <a:srcRect/>
          <a:stretch>
            <a:fillRect/>
          </a:stretch>
        </p:blipFill>
        <p:spPr bwMode="auto">
          <a:xfrm>
            <a:off x="3200400" y="1066800"/>
            <a:ext cx="1295400" cy="1295400"/>
          </a:xfrm>
          <a:prstGeom prst="rect">
            <a:avLst/>
          </a:prstGeom>
          <a:noFill/>
          <a:ln w="3175">
            <a:solidFill>
              <a:schemeClr val="bg1"/>
            </a:solidFill>
            <a:miter lim="800000"/>
            <a:headEnd/>
            <a:tailEnd/>
          </a:ln>
        </p:spPr>
      </p:pic>
      <p:pic>
        <p:nvPicPr>
          <p:cNvPr id="9220" name="Picture 4" descr="D001_3"/>
          <p:cNvPicPr>
            <a:picLocks noChangeAspect="1" noChangeArrowheads="1"/>
          </p:cNvPicPr>
          <p:nvPr/>
        </p:nvPicPr>
        <p:blipFill>
          <a:blip r:embed="rId4" cstate="print"/>
          <a:srcRect/>
          <a:stretch>
            <a:fillRect/>
          </a:stretch>
        </p:blipFill>
        <p:spPr bwMode="auto">
          <a:xfrm>
            <a:off x="3200400" y="2819400"/>
            <a:ext cx="1295400" cy="1295400"/>
          </a:xfrm>
          <a:prstGeom prst="rect">
            <a:avLst/>
          </a:prstGeom>
          <a:noFill/>
          <a:ln w="3175">
            <a:solidFill>
              <a:schemeClr val="bg1"/>
            </a:solidFill>
            <a:miter lim="800000"/>
            <a:headEnd/>
            <a:tailEnd/>
          </a:ln>
        </p:spPr>
      </p:pic>
      <p:pic>
        <p:nvPicPr>
          <p:cNvPr id="9221" name="Picture 5" descr="D022_4"/>
          <p:cNvPicPr>
            <a:picLocks noChangeAspect="1" noChangeArrowheads="1"/>
          </p:cNvPicPr>
          <p:nvPr/>
        </p:nvPicPr>
        <p:blipFill>
          <a:blip r:embed="rId5" cstate="print"/>
          <a:srcRect/>
          <a:stretch>
            <a:fillRect/>
          </a:stretch>
        </p:blipFill>
        <p:spPr bwMode="auto">
          <a:xfrm>
            <a:off x="3200400" y="4603750"/>
            <a:ext cx="1295400" cy="1295400"/>
          </a:xfrm>
          <a:prstGeom prst="rect">
            <a:avLst/>
          </a:prstGeom>
          <a:noFill/>
          <a:ln w="3175">
            <a:solidFill>
              <a:schemeClr val="bg1"/>
            </a:solidFill>
            <a:miter lim="800000"/>
            <a:headEnd/>
            <a:tailEnd/>
          </a:ln>
        </p:spPr>
      </p:pic>
      <p:pic>
        <p:nvPicPr>
          <p:cNvPr id="9222" name="Picture 6" descr="hexholes_patch1"/>
          <p:cNvPicPr>
            <a:picLocks noChangeAspect="1" noChangeArrowheads="1"/>
          </p:cNvPicPr>
          <p:nvPr/>
        </p:nvPicPr>
        <p:blipFill>
          <a:blip r:embed="rId6" cstate="print"/>
          <a:srcRect/>
          <a:stretch>
            <a:fillRect/>
          </a:stretch>
        </p:blipFill>
        <p:spPr bwMode="auto">
          <a:xfrm>
            <a:off x="6324600" y="2209800"/>
            <a:ext cx="153988" cy="152400"/>
          </a:xfrm>
          <a:prstGeom prst="rect">
            <a:avLst/>
          </a:prstGeom>
          <a:noFill/>
          <a:ln w="3175">
            <a:solidFill>
              <a:schemeClr val="bg1"/>
            </a:solidFill>
            <a:miter lim="800000"/>
            <a:headEnd/>
            <a:tailEnd/>
          </a:ln>
        </p:spPr>
      </p:pic>
      <p:pic>
        <p:nvPicPr>
          <p:cNvPr id="9223" name="Picture 7" descr="hexholes_patch2"/>
          <p:cNvPicPr>
            <a:picLocks noChangeAspect="1" noChangeArrowheads="1"/>
          </p:cNvPicPr>
          <p:nvPr/>
        </p:nvPicPr>
        <p:blipFill>
          <a:blip r:embed="rId7" cstate="print"/>
          <a:srcRect/>
          <a:stretch>
            <a:fillRect/>
          </a:stretch>
        </p:blipFill>
        <p:spPr bwMode="auto">
          <a:xfrm>
            <a:off x="6553200" y="2211388"/>
            <a:ext cx="152400" cy="150812"/>
          </a:xfrm>
          <a:prstGeom prst="rect">
            <a:avLst/>
          </a:prstGeom>
          <a:noFill/>
          <a:ln w="3175">
            <a:solidFill>
              <a:schemeClr val="bg1"/>
            </a:solidFill>
            <a:miter lim="800000"/>
            <a:headEnd/>
            <a:tailEnd/>
          </a:ln>
        </p:spPr>
      </p:pic>
      <p:pic>
        <p:nvPicPr>
          <p:cNvPr id="9224" name="Picture 8" descr="hexholes_patch3"/>
          <p:cNvPicPr>
            <a:picLocks noChangeAspect="1" noChangeArrowheads="1"/>
          </p:cNvPicPr>
          <p:nvPr/>
        </p:nvPicPr>
        <p:blipFill>
          <a:blip r:embed="rId8" cstate="print"/>
          <a:srcRect/>
          <a:stretch>
            <a:fillRect/>
          </a:stretch>
        </p:blipFill>
        <p:spPr bwMode="auto">
          <a:xfrm>
            <a:off x="6780216" y="2209800"/>
            <a:ext cx="153987" cy="152400"/>
          </a:xfrm>
          <a:prstGeom prst="rect">
            <a:avLst/>
          </a:prstGeom>
          <a:noFill/>
          <a:ln w="3175">
            <a:solidFill>
              <a:schemeClr val="bg1"/>
            </a:solidFill>
            <a:miter lim="800000"/>
            <a:headEnd/>
            <a:tailEnd/>
          </a:ln>
        </p:spPr>
      </p:pic>
      <p:pic>
        <p:nvPicPr>
          <p:cNvPr id="9225" name="Picture 9" descr="brodatz1_1"/>
          <p:cNvPicPr>
            <a:picLocks noChangeAspect="1" noChangeArrowheads="1"/>
          </p:cNvPicPr>
          <p:nvPr/>
        </p:nvPicPr>
        <p:blipFill>
          <a:blip r:embed="rId9" cstate="print"/>
          <a:srcRect/>
          <a:stretch>
            <a:fillRect/>
          </a:stretch>
        </p:blipFill>
        <p:spPr bwMode="auto">
          <a:xfrm>
            <a:off x="7010400" y="3892550"/>
            <a:ext cx="146050" cy="146050"/>
          </a:xfrm>
          <a:prstGeom prst="rect">
            <a:avLst/>
          </a:prstGeom>
          <a:noFill/>
          <a:ln w="3175">
            <a:solidFill>
              <a:schemeClr val="bg1"/>
            </a:solidFill>
            <a:miter lim="800000"/>
            <a:headEnd/>
            <a:tailEnd/>
          </a:ln>
        </p:spPr>
      </p:pic>
      <p:pic>
        <p:nvPicPr>
          <p:cNvPr id="9226" name="Picture 10" descr="brodatz1_4"/>
          <p:cNvPicPr>
            <a:picLocks noChangeAspect="1" noChangeArrowheads="1"/>
          </p:cNvPicPr>
          <p:nvPr/>
        </p:nvPicPr>
        <p:blipFill>
          <a:blip r:embed="rId10" cstate="print"/>
          <a:srcRect/>
          <a:stretch>
            <a:fillRect/>
          </a:stretch>
        </p:blipFill>
        <p:spPr bwMode="auto">
          <a:xfrm>
            <a:off x="7467600" y="3892550"/>
            <a:ext cx="146050" cy="146050"/>
          </a:xfrm>
          <a:prstGeom prst="rect">
            <a:avLst/>
          </a:prstGeom>
          <a:noFill/>
          <a:ln w="3175">
            <a:solidFill>
              <a:schemeClr val="bg1"/>
            </a:solidFill>
            <a:miter lim="800000"/>
            <a:headEnd/>
            <a:tailEnd/>
          </a:ln>
        </p:spPr>
      </p:pic>
      <p:pic>
        <p:nvPicPr>
          <p:cNvPr id="9227" name="Picture 11" descr="brodatz1_2"/>
          <p:cNvPicPr>
            <a:picLocks noChangeAspect="1" noChangeArrowheads="1"/>
          </p:cNvPicPr>
          <p:nvPr/>
        </p:nvPicPr>
        <p:blipFill>
          <a:blip r:embed="rId11" cstate="print"/>
          <a:srcRect/>
          <a:stretch>
            <a:fillRect/>
          </a:stretch>
        </p:blipFill>
        <p:spPr bwMode="auto">
          <a:xfrm>
            <a:off x="7239000" y="3892550"/>
            <a:ext cx="146050" cy="146050"/>
          </a:xfrm>
          <a:prstGeom prst="rect">
            <a:avLst/>
          </a:prstGeom>
          <a:noFill/>
          <a:ln w="3175">
            <a:solidFill>
              <a:schemeClr val="bg1"/>
            </a:solidFill>
            <a:miter lim="800000"/>
            <a:headEnd/>
            <a:tailEnd/>
          </a:ln>
        </p:spPr>
      </p:pic>
      <p:pic>
        <p:nvPicPr>
          <p:cNvPr id="9228" name="Picture 12" descr="brodatz1_5"/>
          <p:cNvPicPr>
            <a:picLocks noChangeAspect="1" noChangeArrowheads="1"/>
          </p:cNvPicPr>
          <p:nvPr/>
        </p:nvPicPr>
        <p:blipFill>
          <a:blip r:embed="rId12" cstate="print"/>
          <a:srcRect/>
          <a:stretch>
            <a:fillRect/>
          </a:stretch>
        </p:blipFill>
        <p:spPr bwMode="auto">
          <a:xfrm>
            <a:off x="7696200" y="3892550"/>
            <a:ext cx="146050" cy="146050"/>
          </a:xfrm>
          <a:prstGeom prst="rect">
            <a:avLst/>
          </a:prstGeom>
          <a:noFill/>
          <a:ln w="3175">
            <a:solidFill>
              <a:schemeClr val="bg1"/>
            </a:solidFill>
            <a:miter lim="800000"/>
            <a:headEnd/>
            <a:tailEnd/>
          </a:ln>
        </p:spPr>
      </p:pic>
      <p:pic>
        <p:nvPicPr>
          <p:cNvPr id="9229" name="Picture 13" descr="brodatz1_6"/>
          <p:cNvPicPr>
            <a:picLocks noChangeAspect="1" noChangeArrowheads="1"/>
          </p:cNvPicPr>
          <p:nvPr/>
        </p:nvPicPr>
        <p:blipFill>
          <a:blip r:embed="rId13" cstate="print"/>
          <a:srcRect/>
          <a:stretch>
            <a:fillRect/>
          </a:stretch>
        </p:blipFill>
        <p:spPr bwMode="auto">
          <a:xfrm>
            <a:off x="7924800" y="3892550"/>
            <a:ext cx="146050" cy="146050"/>
          </a:xfrm>
          <a:prstGeom prst="rect">
            <a:avLst/>
          </a:prstGeom>
          <a:noFill/>
          <a:ln w="3175">
            <a:solidFill>
              <a:schemeClr val="bg1"/>
            </a:solidFill>
            <a:miter lim="800000"/>
            <a:headEnd/>
            <a:tailEnd/>
          </a:ln>
        </p:spPr>
      </p:pic>
      <p:sp>
        <p:nvSpPr>
          <p:cNvPr id="9230" name="Rectangle 14"/>
          <p:cNvSpPr>
            <a:spLocks noChangeArrowheads="1"/>
          </p:cNvSpPr>
          <p:nvPr/>
        </p:nvSpPr>
        <p:spPr bwMode="auto">
          <a:xfrm>
            <a:off x="6324600" y="148220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1" name="Rectangle 15"/>
          <p:cNvSpPr>
            <a:spLocks noChangeArrowheads="1"/>
          </p:cNvSpPr>
          <p:nvPr/>
        </p:nvSpPr>
        <p:spPr bwMode="auto">
          <a:xfrm>
            <a:off x="6553200" y="14155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2" name="Rectangle 16"/>
          <p:cNvSpPr>
            <a:spLocks noChangeArrowheads="1"/>
          </p:cNvSpPr>
          <p:nvPr/>
        </p:nvSpPr>
        <p:spPr bwMode="auto">
          <a:xfrm>
            <a:off x="6781800" y="148220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3" name="Rectangle 17"/>
          <p:cNvSpPr>
            <a:spLocks noChangeArrowheads="1"/>
          </p:cNvSpPr>
          <p:nvPr/>
        </p:nvSpPr>
        <p:spPr bwMode="auto">
          <a:xfrm>
            <a:off x="7010400" y="32760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4" name="Rectangle 18"/>
          <p:cNvSpPr>
            <a:spLocks noChangeArrowheads="1"/>
          </p:cNvSpPr>
          <p:nvPr/>
        </p:nvSpPr>
        <p:spPr bwMode="auto">
          <a:xfrm>
            <a:off x="7239000" y="32062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5" name="Rectangle 19"/>
          <p:cNvSpPr>
            <a:spLocks noChangeArrowheads="1"/>
          </p:cNvSpPr>
          <p:nvPr/>
        </p:nvSpPr>
        <p:spPr bwMode="auto">
          <a:xfrm>
            <a:off x="7467600" y="3258622"/>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6" name="Rectangle 20"/>
          <p:cNvSpPr>
            <a:spLocks noChangeArrowheads="1"/>
          </p:cNvSpPr>
          <p:nvPr/>
        </p:nvSpPr>
        <p:spPr bwMode="auto">
          <a:xfrm>
            <a:off x="7696200" y="32062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7" name="Rectangle 21"/>
          <p:cNvSpPr>
            <a:spLocks noChangeArrowheads="1"/>
          </p:cNvSpPr>
          <p:nvPr/>
        </p:nvSpPr>
        <p:spPr bwMode="auto">
          <a:xfrm>
            <a:off x="7924800" y="31363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38" name="AutoShape 22"/>
          <p:cNvSpPr>
            <a:spLocks noChangeArrowheads="1"/>
          </p:cNvSpPr>
          <p:nvPr/>
        </p:nvSpPr>
        <p:spPr bwMode="auto">
          <a:xfrm>
            <a:off x="5203825" y="1524003"/>
            <a:ext cx="484188"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sp>
        <p:nvSpPr>
          <p:cNvPr id="9239" name="AutoShape 23"/>
          <p:cNvSpPr>
            <a:spLocks noChangeArrowheads="1"/>
          </p:cNvSpPr>
          <p:nvPr/>
        </p:nvSpPr>
        <p:spPr bwMode="auto">
          <a:xfrm>
            <a:off x="5230816" y="3276603"/>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pic>
        <p:nvPicPr>
          <p:cNvPr id="9241" name="Picture 25" descr="brodatz2_1"/>
          <p:cNvPicPr>
            <a:picLocks noChangeAspect="1" noChangeArrowheads="1"/>
          </p:cNvPicPr>
          <p:nvPr/>
        </p:nvPicPr>
        <p:blipFill>
          <a:blip r:embed="rId14" cstate="print"/>
          <a:srcRect/>
          <a:stretch>
            <a:fillRect/>
          </a:stretch>
        </p:blipFill>
        <p:spPr bwMode="auto">
          <a:xfrm>
            <a:off x="8153400" y="5753100"/>
            <a:ext cx="146050" cy="146050"/>
          </a:xfrm>
          <a:prstGeom prst="rect">
            <a:avLst/>
          </a:prstGeom>
          <a:noFill/>
          <a:ln w="3175">
            <a:solidFill>
              <a:schemeClr val="bg1"/>
            </a:solidFill>
            <a:miter lim="800000"/>
            <a:headEnd/>
            <a:tailEnd/>
          </a:ln>
        </p:spPr>
      </p:pic>
      <p:pic>
        <p:nvPicPr>
          <p:cNvPr id="9242" name="Picture 26" descr="brodatz2_2"/>
          <p:cNvPicPr>
            <a:picLocks noChangeAspect="1" noChangeArrowheads="1"/>
          </p:cNvPicPr>
          <p:nvPr/>
        </p:nvPicPr>
        <p:blipFill>
          <a:blip r:embed="rId15" cstate="print"/>
          <a:srcRect/>
          <a:stretch>
            <a:fillRect/>
          </a:stretch>
        </p:blipFill>
        <p:spPr bwMode="auto">
          <a:xfrm>
            <a:off x="8382000" y="5753100"/>
            <a:ext cx="146050" cy="146050"/>
          </a:xfrm>
          <a:prstGeom prst="rect">
            <a:avLst/>
          </a:prstGeom>
          <a:noFill/>
          <a:ln w="3175">
            <a:solidFill>
              <a:schemeClr val="bg1"/>
            </a:solidFill>
            <a:miter lim="800000"/>
            <a:headEnd/>
            <a:tailEnd/>
          </a:ln>
        </p:spPr>
      </p:pic>
      <p:pic>
        <p:nvPicPr>
          <p:cNvPr id="9243" name="Picture 27" descr="brodatz2_3"/>
          <p:cNvPicPr>
            <a:picLocks noChangeAspect="1" noChangeArrowheads="1"/>
          </p:cNvPicPr>
          <p:nvPr/>
        </p:nvPicPr>
        <p:blipFill>
          <a:blip r:embed="rId16" cstate="print"/>
          <a:srcRect/>
          <a:stretch>
            <a:fillRect/>
          </a:stretch>
        </p:blipFill>
        <p:spPr bwMode="auto">
          <a:xfrm>
            <a:off x="8610600" y="5753100"/>
            <a:ext cx="146050" cy="146050"/>
          </a:xfrm>
          <a:prstGeom prst="rect">
            <a:avLst/>
          </a:prstGeom>
          <a:noFill/>
          <a:ln w="3175">
            <a:solidFill>
              <a:schemeClr val="bg1"/>
            </a:solidFill>
            <a:miter lim="800000"/>
            <a:headEnd/>
            <a:tailEnd/>
          </a:ln>
        </p:spPr>
      </p:pic>
      <p:pic>
        <p:nvPicPr>
          <p:cNvPr id="9244" name="Picture 28" descr="brodatz2_5"/>
          <p:cNvPicPr>
            <a:picLocks noChangeAspect="1" noChangeArrowheads="1"/>
          </p:cNvPicPr>
          <p:nvPr/>
        </p:nvPicPr>
        <p:blipFill>
          <a:blip r:embed="rId17" cstate="print"/>
          <a:srcRect/>
          <a:stretch>
            <a:fillRect/>
          </a:stretch>
        </p:blipFill>
        <p:spPr bwMode="auto">
          <a:xfrm>
            <a:off x="8839200" y="5753100"/>
            <a:ext cx="146050" cy="146050"/>
          </a:xfrm>
          <a:prstGeom prst="rect">
            <a:avLst/>
          </a:prstGeom>
          <a:noFill/>
          <a:ln w="3175">
            <a:solidFill>
              <a:schemeClr val="bg1"/>
            </a:solidFill>
            <a:miter lim="800000"/>
            <a:headEnd/>
            <a:tailEnd/>
          </a:ln>
        </p:spPr>
      </p:pic>
      <p:sp>
        <p:nvSpPr>
          <p:cNvPr id="9245" name="Rectangle 29"/>
          <p:cNvSpPr>
            <a:spLocks noChangeArrowheads="1"/>
          </p:cNvSpPr>
          <p:nvPr/>
        </p:nvSpPr>
        <p:spPr bwMode="auto">
          <a:xfrm>
            <a:off x="8153400" y="503185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6" name="Rectangle 30"/>
          <p:cNvSpPr>
            <a:spLocks noChangeArrowheads="1"/>
          </p:cNvSpPr>
          <p:nvPr/>
        </p:nvSpPr>
        <p:spPr bwMode="auto">
          <a:xfrm>
            <a:off x="8382000" y="49397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7" name="Rectangle 31"/>
          <p:cNvSpPr>
            <a:spLocks noChangeArrowheads="1"/>
          </p:cNvSpPr>
          <p:nvPr/>
        </p:nvSpPr>
        <p:spPr bwMode="auto">
          <a:xfrm>
            <a:off x="8610600" y="5008047"/>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8" name="Rectangle 32"/>
          <p:cNvSpPr>
            <a:spLocks noChangeArrowheads="1"/>
          </p:cNvSpPr>
          <p:nvPr/>
        </p:nvSpPr>
        <p:spPr bwMode="auto">
          <a:xfrm>
            <a:off x="8839200" y="49397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49" name="AutoShape 33"/>
          <p:cNvSpPr>
            <a:spLocks noChangeArrowheads="1"/>
          </p:cNvSpPr>
          <p:nvPr/>
        </p:nvSpPr>
        <p:spPr bwMode="auto">
          <a:xfrm>
            <a:off x="5230816" y="5137153"/>
            <a:ext cx="484187" cy="339725"/>
          </a:xfrm>
          <a:prstGeom prst="rightArrow">
            <a:avLst>
              <a:gd name="adj1" fmla="val 50000"/>
              <a:gd name="adj2" fmla="val 35631"/>
            </a:avLst>
          </a:prstGeom>
          <a:solidFill>
            <a:srgbClr val="FF9900"/>
          </a:solidFill>
          <a:ln w="19050">
            <a:solidFill>
              <a:srgbClr val="FF0000"/>
            </a:solidFill>
            <a:miter lim="800000"/>
            <a:headEnd/>
            <a:tailEnd/>
          </a:ln>
        </p:spPr>
        <p:txBody>
          <a:bodyPr wrap="none" anchor="ctr"/>
          <a:lstStyle/>
          <a:p>
            <a:endParaRPr lang="en-US"/>
          </a:p>
        </p:txBody>
      </p:sp>
      <p:pic>
        <p:nvPicPr>
          <p:cNvPr id="9250" name="Picture 34" descr="brodatz1_1"/>
          <p:cNvPicPr>
            <a:picLocks noChangeAspect="1" noChangeArrowheads="1"/>
          </p:cNvPicPr>
          <p:nvPr/>
        </p:nvPicPr>
        <p:blipFill>
          <a:blip r:embed="rId9" cstate="print"/>
          <a:srcRect/>
          <a:stretch>
            <a:fillRect/>
          </a:stretch>
        </p:blipFill>
        <p:spPr bwMode="auto">
          <a:xfrm>
            <a:off x="7010400" y="2209800"/>
            <a:ext cx="146050" cy="146050"/>
          </a:xfrm>
          <a:prstGeom prst="rect">
            <a:avLst/>
          </a:prstGeom>
          <a:noFill/>
          <a:ln w="3175">
            <a:solidFill>
              <a:schemeClr val="bg1"/>
            </a:solidFill>
            <a:miter lim="800000"/>
            <a:headEnd/>
            <a:tailEnd/>
          </a:ln>
        </p:spPr>
      </p:pic>
      <p:pic>
        <p:nvPicPr>
          <p:cNvPr id="9251" name="Picture 35" descr="brodatz1_4"/>
          <p:cNvPicPr>
            <a:picLocks noChangeAspect="1" noChangeArrowheads="1"/>
          </p:cNvPicPr>
          <p:nvPr/>
        </p:nvPicPr>
        <p:blipFill>
          <a:blip r:embed="rId10" cstate="print"/>
          <a:srcRect/>
          <a:stretch>
            <a:fillRect/>
          </a:stretch>
        </p:blipFill>
        <p:spPr bwMode="auto">
          <a:xfrm>
            <a:off x="7467600" y="2209800"/>
            <a:ext cx="146050" cy="146050"/>
          </a:xfrm>
          <a:prstGeom prst="rect">
            <a:avLst/>
          </a:prstGeom>
          <a:noFill/>
          <a:ln w="3175">
            <a:solidFill>
              <a:schemeClr val="bg1"/>
            </a:solidFill>
            <a:miter lim="800000"/>
            <a:headEnd/>
            <a:tailEnd/>
          </a:ln>
        </p:spPr>
      </p:pic>
      <p:pic>
        <p:nvPicPr>
          <p:cNvPr id="9252" name="Picture 36" descr="brodatz1_2"/>
          <p:cNvPicPr>
            <a:picLocks noChangeAspect="1" noChangeArrowheads="1"/>
          </p:cNvPicPr>
          <p:nvPr/>
        </p:nvPicPr>
        <p:blipFill>
          <a:blip r:embed="rId11" cstate="print"/>
          <a:srcRect/>
          <a:stretch>
            <a:fillRect/>
          </a:stretch>
        </p:blipFill>
        <p:spPr bwMode="auto">
          <a:xfrm>
            <a:off x="7239000" y="2209800"/>
            <a:ext cx="146050" cy="146050"/>
          </a:xfrm>
          <a:prstGeom prst="rect">
            <a:avLst/>
          </a:prstGeom>
          <a:noFill/>
          <a:ln w="3175">
            <a:solidFill>
              <a:schemeClr val="bg1"/>
            </a:solidFill>
            <a:miter lim="800000"/>
            <a:headEnd/>
            <a:tailEnd/>
          </a:ln>
        </p:spPr>
      </p:pic>
      <p:pic>
        <p:nvPicPr>
          <p:cNvPr id="9253" name="Picture 37" descr="brodatz1_5"/>
          <p:cNvPicPr>
            <a:picLocks noChangeAspect="1" noChangeArrowheads="1"/>
          </p:cNvPicPr>
          <p:nvPr/>
        </p:nvPicPr>
        <p:blipFill>
          <a:blip r:embed="rId12" cstate="print"/>
          <a:srcRect/>
          <a:stretch>
            <a:fillRect/>
          </a:stretch>
        </p:blipFill>
        <p:spPr bwMode="auto">
          <a:xfrm>
            <a:off x="7696200" y="2209800"/>
            <a:ext cx="146050" cy="146050"/>
          </a:xfrm>
          <a:prstGeom prst="rect">
            <a:avLst/>
          </a:prstGeom>
          <a:noFill/>
          <a:ln w="3175">
            <a:solidFill>
              <a:schemeClr val="bg1"/>
            </a:solidFill>
            <a:miter lim="800000"/>
            <a:headEnd/>
            <a:tailEnd/>
          </a:ln>
        </p:spPr>
      </p:pic>
      <p:pic>
        <p:nvPicPr>
          <p:cNvPr id="9254" name="Picture 38" descr="brodatz1_6"/>
          <p:cNvPicPr>
            <a:picLocks noChangeAspect="1" noChangeArrowheads="1"/>
          </p:cNvPicPr>
          <p:nvPr/>
        </p:nvPicPr>
        <p:blipFill>
          <a:blip r:embed="rId13" cstate="print"/>
          <a:srcRect/>
          <a:stretch>
            <a:fillRect/>
          </a:stretch>
        </p:blipFill>
        <p:spPr bwMode="auto">
          <a:xfrm>
            <a:off x="7924800" y="2209800"/>
            <a:ext cx="146050" cy="146050"/>
          </a:xfrm>
          <a:prstGeom prst="rect">
            <a:avLst/>
          </a:prstGeom>
          <a:noFill/>
          <a:ln w="3175">
            <a:solidFill>
              <a:schemeClr val="bg1"/>
            </a:solidFill>
            <a:miter lim="800000"/>
            <a:headEnd/>
            <a:tailEnd/>
          </a:ln>
        </p:spPr>
      </p:pic>
      <p:pic>
        <p:nvPicPr>
          <p:cNvPr id="9255" name="Picture 39" descr="brodatz2_1"/>
          <p:cNvPicPr>
            <a:picLocks noChangeAspect="1" noChangeArrowheads="1"/>
          </p:cNvPicPr>
          <p:nvPr/>
        </p:nvPicPr>
        <p:blipFill>
          <a:blip r:embed="rId14" cstate="print"/>
          <a:srcRect/>
          <a:stretch>
            <a:fillRect/>
          </a:stretch>
        </p:blipFill>
        <p:spPr bwMode="auto">
          <a:xfrm>
            <a:off x="8153400" y="2209800"/>
            <a:ext cx="146050" cy="146050"/>
          </a:xfrm>
          <a:prstGeom prst="rect">
            <a:avLst/>
          </a:prstGeom>
          <a:noFill/>
          <a:ln w="3175">
            <a:solidFill>
              <a:schemeClr val="bg1"/>
            </a:solidFill>
            <a:miter lim="800000"/>
            <a:headEnd/>
            <a:tailEnd/>
          </a:ln>
        </p:spPr>
      </p:pic>
      <p:pic>
        <p:nvPicPr>
          <p:cNvPr id="9256" name="Picture 40" descr="brodatz2_2"/>
          <p:cNvPicPr>
            <a:picLocks noChangeAspect="1" noChangeArrowheads="1"/>
          </p:cNvPicPr>
          <p:nvPr/>
        </p:nvPicPr>
        <p:blipFill>
          <a:blip r:embed="rId15" cstate="print"/>
          <a:srcRect/>
          <a:stretch>
            <a:fillRect/>
          </a:stretch>
        </p:blipFill>
        <p:spPr bwMode="auto">
          <a:xfrm>
            <a:off x="8382000" y="2209800"/>
            <a:ext cx="146050" cy="146050"/>
          </a:xfrm>
          <a:prstGeom prst="rect">
            <a:avLst/>
          </a:prstGeom>
          <a:noFill/>
          <a:ln w="3175">
            <a:solidFill>
              <a:schemeClr val="bg1"/>
            </a:solidFill>
            <a:miter lim="800000"/>
            <a:headEnd/>
            <a:tailEnd/>
          </a:ln>
        </p:spPr>
      </p:pic>
      <p:pic>
        <p:nvPicPr>
          <p:cNvPr id="9257" name="Picture 41" descr="brodatz2_3"/>
          <p:cNvPicPr>
            <a:picLocks noChangeAspect="1" noChangeArrowheads="1"/>
          </p:cNvPicPr>
          <p:nvPr/>
        </p:nvPicPr>
        <p:blipFill>
          <a:blip r:embed="rId16" cstate="print"/>
          <a:srcRect/>
          <a:stretch>
            <a:fillRect/>
          </a:stretch>
        </p:blipFill>
        <p:spPr bwMode="auto">
          <a:xfrm>
            <a:off x="8610600" y="2209800"/>
            <a:ext cx="146050" cy="146050"/>
          </a:xfrm>
          <a:prstGeom prst="rect">
            <a:avLst/>
          </a:prstGeom>
          <a:noFill/>
          <a:ln w="3175">
            <a:solidFill>
              <a:schemeClr val="bg1"/>
            </a:solidFill>
            <a:miter lim="800000"/>
            <a:headEnd/>
            <a:tailEnd/>
          </a:ln>
        </p:spPr>
      </p:pic>
      <p:pic>
        <p:nvPicPr>
          <p:cNvPr id="9258" name="Picture 42" descr="brodatz2_5"/>
          <p:cNvPicPr>
            <a:picLocks noChangeAspect="1" noChangeArrowheads="1"/>
          </p:cNvPicPr>
          <p:nvPr/>
        </p:nvPicPr>
        <p:blipFill>
          <a:blip r:embed="rId17" cstate="print"/>
          <a:srcRect/>
          <a:stretch>
            <a:fillRect/>
          </a:stretch>
        </p:blipFill>
        <p:spPr bwMode="auto">
          <a:xfrm>
            <a:off x="8839200" y="2209800"/>
            <a:ext cx="146050" cy="146050"/>
          </a:xfrm>
          <a:prstGeom prst="rect">
            <a:avLst/>
          </a:prstGeom>
          <a:noFill/>
          <a:ln w="3175">
            <a:solidFill>
              <a:schemeClr val="bg1"/>
            </a:solidFill>
            <a:miter lim="800000"/>
            <a:headEnd/>
            <a:tailEnd/>
          </a:ln>
        </p:spPr>
      </p:pic>
      <p:sp>
        <p:nvSpPr>
          <p:cNvPr id="9259" name="Rectangle 43"/>
          <p:cNvSpPr>
            <a:spLocks noChangeArrowheads="1"/>
          </p:cNvSpPr>
          <p:nvPr/>
        </p:nvSpPr>
        <p:spPr bwMode="auto">
          <a:xfrm>
            <a:off x="7010400" y="18727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0" name="Rectangle 44"/>
          <p:cNvSpPr>
            <a:spLocks noChangeArrowheads="1"/>
          </p:cNvSpPr>
          <p:nvPr/>
        </p:nvSpPr>
        <p:spPr bwMode="auto">
          <a:xfrm>
            <a:off x="7239000" y="19108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1" name="Rectangle 45"/>
          <p:cNvSpPr>
            <a:spLocks noChangeArrowheads="1"/>
          </p:cNvSpPr>
          <p:nvPr/>
        </p:nvSpPr>
        <p:spPr bwMode="auto">
          <a:xfrm>
            <a:off x="7467600" y="18727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2" name="Rectangle 46"/>
          <p:cNvSpPr>
            <a:spLocks noChangeArrowheads="1"/>
          </p:cNvSpPr>
          <p:nvPr/>
        </p:nvSpPr>
        <p:spPr bwMode="auto">
          <a:xfrm>
            <a:off x="7696200" y="19108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3" name="Rectangle 47"/>
          <p:cNvSpPr>
            <a:spLocks noChangeArrowheads="1"/>
          </p:cNvSpPr>
          <p:nvPr/>
        </p:nvSpPr>
        <p:spPr bwMode="auto">
          <a:xfrm>
            <a:off x="7924800" y="18346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4" name="Rectangle 48"/>
          <p:cNvSpPr>
            <a:spLocks noChangeArrowheads="1"/>
          </p:cNvSpPr>
          <p:nvPr/>
        </p:nvSpPr>
        <p:spPr bwMode="auto">
          <a:xfrm>
            <a:off x="8153400" y="18727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5" name="Rectangle 49"/>
          <p:cNvSpPr>
            <a:spLocks noChangeArrowheads="1"/>
          </p:cNvSpPr>
          <p:nvPr/>
        </p:nvSpPr>
        <p:spPr bwMode="auto">
          <a:xfrm>
            <a:off x="8382000" y="19108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6" name="Rectangle 50"/>
          <p:cNvSpPr>
            <a:spLocks noChangeArrowheads="1"/>
          </p:cNvSpPr>
          <p:nvPr/>
        </p:nvSpPr>
        <p:spPr bwMode="auto">
          <a:xfrm>
            <a:off x="8610600" y="19108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67" name="Rectangle 51"/>
          <p:cNvSpPr>
            <a:spLocks noChangeArrowheads="1"/>
          </p:cNvSpPr>
          <p:nvPr/>
        </p:nvSpPr>
        <p:spPr bwMode="auto">
          <a:xfrm>
            <a:off x="8839200" y="18727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68" name="Picture 52" descr="hexholes_patch1"/>
          <p:cNvPicPr>
            <a:picLocks noChangeAspect="1" noChangeArrowheads="1"/>
          </p:cNvPicPr>
          <p:nvPr/>
        </p:nvPicPr>
        <p:blipFill>
          <a:blip r:embed="rId6" cstate="print"/>
          <a:srcRect/>
          <a:stretch>
            <a:fillRect/>
          </a:stretch>
        </p:blipFill>
        <p:spPr bwMode="auto">
          <a:xfrm>
            <a:off x="6324600" y="3886200"/>
            <a:ext cx="153988" cy="152400"/>
          </a:xfrm>
          <a:prstGeom prst="rect">
            <a:avLst/>
          </a:prstGeom>
          <a:noFill/>
          <a:ln w="3175">
            <a:solidFill>
              <a:schemeClr val="bg1"/>
            </a:solidFill>
            <a:miter lim="800000"/>
            <a:headEnd/>
            <a:tailEnd/>
          </a:ln>
        </p:spPr>
      </p:pic>
      <p:pic>
        <p:nvPicPr>
          <p:cNvPr id="9269" name="Picture 53" descr="hexholes_patch2"/>
          <p:cNvPicPr>
            <a:picLocks noChangeAspect="1" noChangeArrowheads="1"/>
          </p:cNvPicPr>
          <p:nvPr/>
        </p:nvPicPr>
        <p:blipFill>
          <a:blip r:embed="rId7" cstate="print"/>
          <a:srcRect/>
          <a:stretch>
            <a:fillRect/>
          </a:stretch>
        </p:blipFill>
        <p:spPr bwMode="auto">
          <a:xfrm>
            <a:off x="6553200" y="3887788"/>
            <a:ext cx="152400" cy="150812"/>
          </a:xfrm>
          <a:prstGeom prst="rect">
            <a:avLst/>
          </a:prstGeom>
          <a:noFill/>
          <a:ln w="3175">
            <a:solidFill>
              <a:schemeClr val="bg1"/>
            </a:solidFill>
            <a:miter lim="800000"/>
            <a:headEnd/>
            <a:tailEnd/>
          </a:ln>
        </p:spPr>
      </p:pic>
      <p:pic>
        <p:nvPicPr>
          <p:cNvPr id="9270" name="Picture 54" descr="hexholes_patch3"/>
          <p:cNvPicPr>
            <a:picLocks noChangeAspect="1" noChangeArrowheads="1"/>
          </p:cNvPicPr>
          <p:nvPr/>
        </p:nvPicPr>
        <p:blipFill>
          <a:blip r:embed="rId8" cstate="print"/>
          <a:srcRect/>
          <a:stretch>
            <a:fillRect/>
          </a:stretch>
        </p:blipFill>
        <p:spPr bwMode="auto">
          <a:xfrm>
            <a:off x="6780216" y="3886200"/>
            <a:ext cx="153987" cy="152400"/>
          </a:xfrm>
          <a:prstGeom prst="rect">
            <a:avLst/>
          </a:prstGeom>
          <a:noFill/>
          <a:ln w="3175">
            <a:solidFill>
              <a:schemeClr val="bg1"/>
            </a:solidFill>
            <a:miter lim="800000"/>
            <a:headEnd/>
            <a:tailEnd/>
          </a:ln>
        </p:spPr>
      </p:pic>
      <p:pic>
        <p:nvPicPr>
          <p:cNvPr id="9271" name="Picture 55" descr="brodatz2_1"/>
          <p:cNvPicPr>
            <a:picLocks noChangeAspect="1" noChangeArrowheads="1"/>
          </p:cNvPicPr>
          <p:nvPr/>
        </p:nvPicPr>
        <p:blipFill>
          <a:blip r:embed="rId14" cstate="print"/>
          <a:srcRect/>
          <a:stretch>
            <a:fillRect/>
          </a:stretch>
        </p:blipFill>
        <p:spPr bwMode="auto">
          <a:xfrm>
            <a:off x="8153400" y="3892550"/>
            <a:ext cx="146050" cy="146050"/>
          </a:xfrm>
          <a:prstGeom prst="rect">
            <a:avLst/>
          </a:prstGeom>
          <a:noFill/>
          <a:ln w="3175">
            <a:solidFill>
              <a:schemeClr val="bg1"/>
            </a:solidFill>
            <a:miter lim="800000"/>
            <a:headEnd/>
            <a:tailEnd/>
          </a:ln>
        </p:spPr>
      </p:pic>
      <p:pic>
        <p:nvPicPr>
          <p:cNvPr id="9272" name="Picture 56" descr="brodatz2_2"/>
          <p:cNvPicPr>
            <a:picLocks noChangeAspect="1" noChangeArrowheads="1"/>
          </p:cNvPicPr>
          <p:nvPr/>
        </p:nvPicPr>
        <p:blipFill>
          <a:blip r:embed="rId15" cstate="print"/>
          <a:srcRect/>
          <a:stretch>
            <a:fillRect/>
          </a:stretch>
        </p:blipFill>
        <p:spPr bwMode="auto">
          <a:xfrm>
            <a:off x="8382000" y="3892550"/>
            <a:ext cx="146050" cy="146050"/>
          </a:xfrm>
          <a:prstGeom prst="rect">
            <a:avLst/>
          </a:prstGeom>
          <a:noFill/>
          <a:ln w="3175">
            <a:solidFill>
              <a:schemeClr val="bg1"/>
            </a:solidFill>
            <a:miter lim="800000"/>
            <a:headEnd/>
            <a:tailEnd/>
          </a:ln>
        </p:spPr>
      </p:pic>
      <p:pic>
        <p:nvPicPr>
          <p:cNvPr id="9273" name="Picture 57" descr="brodatz2_3"/>
          <p:cNvPicPr>
            <a:picLocks noChangeAspect="1" noChangeArrowheads="1"/>
          </p:cNvPicPr>
          <p:nvPr/>
        </p:nvPicPr>
        <p:blipFill>
          <a:blip r:embed="rId16" cstate="print"/>
          <a:srcRect/>
          <a:stretch>
            <a:fillRect/>
          </a:stretch>
        </p:blipFill>
        <p:spPr bwMode="auto">
          <a:xfrm>
            <a:off x="8610600" y="3892550"/>
            <a:ext cx="146050" cy="146050"/>
          </a:xfrm>
          <a:prstGeom prst="rect">
            <a:avLst/>
          </a:prstGeom>
          <a:noFill/>
          <a:ln w="3175">
            <a:solidFill>
              <a:schemeClr val="bg1"/>
            </a:solidFill>
            <a:miter lim="800000"/>
            <a:headEnd/>
            <a:tailEnd/>
          </a:ln>
        </p:spPr>
      </p:pic>
      <p:pic>
        <p:nvPicPr>
          <p:cNvPr id="9274" name="Picture 58" descr="brodatz2_5"/>
          <p:cNvPicPr>
            <a:picLocks noChangeAspect="1" noChangeArrowheads="1"/>
          </p:cNvPicPr>
          <p:nvPr/>
        </p:nvPicPr>
        <p:blipFill>
          <a:blip r:embed="rId17" cstate="print"/>
          <a:srcRect/>
          <a:stretch>
            <a:fillRect/>
          </a:stretch>
        </p:blipFill>
        <p:spPr bwMode="auto">
          <a:xfrm>
            <a:off x="8839200" y="3892550"/>
            <a:ext cx="146050" cy="146050"/>
          </a:xfrm>
          <a:prstGeom prst="rect">
            <a:avLst/>
          </a:prstGeom>
          <a:noFill/>
          <a:ln w="3175">
            <a:solidFill>
              <a:schemeClr val="bg1"/>
            </a:solidFill>
            <a:miter lim="800000"/>
            <a:headEnd/>
            <a:tailEnd/>
          </a:ln>
        </p:spPr>
      </p:pic>
      <p:sp>
        <p:nvSpPr>
          <p:cNvPr id="9275" name="Rectangle 59"/>
          <p:cNvSpPr>
            <a:spLocks noChangeArrowheads="1"/>
          </p:cNvSpPr>
          <p:nvPr/>
        </p:nvSpPr>
        <p:spPr bwMode="auto">
          <a:xfrm>
            <a:off x="8153400" y="35935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6" name="Rectangle 60"/>
          <p:cNvSpPr>
            <a:spLocks noChangeArrowheads="1"/>
          </p:cNvSpPr>
          <p:nvPr/>
        </p:nvSpPr>
        <p:spPr bwMode="auto">
          <a:xfrm>
            <a:off x="8382000" y="355230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7" name="Rectangle 61"/>
          <p:cNvSpPr>
            <a:spLocks noChangeArrowheads="1"/>
          </p:cNvSpPr>
          <p:nvPr/>
        </p:nvSpPr>
        <p:spPr bwMode="auto">
          <a:xfrm>
            <a:off x="8610600" y="35935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8" name="Rectangle 62"/>
          <p:cNvSpPr>
            <a:spLocks noChangeArrowheads="1"/>
          </p:cNvSpPr>
          <p:nvPr/>
        </p:nvSpPr>
        <p:spPr bwMode="auto">
          <a:xfrm>
            <a:off x="8839200" y="35935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79" name="Rectangle 63"/>
          <p:cNvSpPr>
            <a:spLocks noChangeArrowheads="1"/>
          </p:cNvSpPr>
          <p:nvPr/>
        </p:nvSpPr>
        <p:spPr bwMode="auto">
          <a:xfrm>
            <a:off x="6324600" y="35872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0" name="Rectangle 64"/>
          <p:cNvSpPr>
            <a:spLocks noChangeArrowheads="1"/>
          </p:cNvSpPr>
          <p:nvPr/>
        </p:nvSpPr>
        <p:spPr bwMode="auto">
          <a:xfrm>
            <a:off x="6553200" y="35872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1" name="Rectangle 65"/>
          <p:cNvSpPr>
            <a:spLocks noChangeArrowheads="1"/>
          </p:cNvSpPr>
          <p:nvPr/>
        </p:nvSpPr>
        <p:spPr bwMode="auto">
          <a:xfrm>
            <a:off x="6781800" y="35491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82" name="Picture 66" descr="hexholes_patch1"/>
          <p:cNvPicPr>
            <a:picLocks noChangeAspect="1" noChangeArrowheads="1"/>
          </p:cNvPicPr>
          <p:nvPr/>
        </p:nvPicPr>
        <p:blipFill>
          <a:blip r:embed="rId6" cstate="print"/>
          <a:srcRect/>
          <a:stretch>
            <a:fillRect/>
          </a:stretch>
        </p:blipFill>
        <p:spPr bwMode="auto">
          <a:xfrm>
            <a:off x="6324600" y="5746750"/>
            <a:ext cx="153988" cy="152400"/>
          </a:xfrm>
          <a:prstGeom prst="rect">
            <a:avLst/>
          </a:prstGeom>
          <a:noFill/>
          <a:ln w="3175">
            <a:solidFill>
              <a:schemeClr val="bg1"/>
            </a:solidFill>
            <a:miter lim="800000"/>
            <a:headEnd/>
            <a:tailEnd/>
          </a:ln>
        </p:spPr>
      </p:pic>
      <p:pic>
        <p:nvPicPr>
          <p:cNvPr id="9283" name="Picture 67" descr="hexholes_patch2"/>
          <p:cNvPicPr>
            <a:picLocks noChangeAspect="1" noChangeArrowheads="1"/>
          </p:cNvPicPr>
          <p:nvPr/>
        </p:nvPicPr>
        <p:blipFill>
          <a:blip r:embed="rId7" cstate="print"/>
          <a:srcRect/>
          <a:stretch>
            <a:fillRect/>
          </a:stretch>
        </p:blipFill>
        <p:spPr bwMode="auto">
          <a:xfrm>
            <a:off x="6553200" y="5748338"/>
            <a:ext cx="152400" cy="150812"/>
          </a:xfrm>
          <a:prstGeom prst="rect">
            <a:avLst/>
          </a:prstGeom>
          <a:noFill/>
          <a:ln w="3175">
            <a:solidFill>
              <a:schemeClr val="bg1"/>
            </a:solidFill>
            <a:miter lim="800000"/>
            <a:headEnd/>
            <a:tailEnd/>
          </a:ln>
        </p:spPr>
      </p:pic>
      <p:pic>
        <p:nvPicPr>
          <p:cNvPr id="9284" name="Picture 68" descr="hexholes_patch3"/>
          <p:cNvPicPr>
            <a:picLocks noChangeAspect="1" noChangeArrowheads="1"/>
          </p:cNvPicPr>
          <p:nvPr/>
        </p:nvPicPr>
        <p:blipFill>
          <a:blip r:embed="rId8" cstate="print"/>
          <a:srcRect/>
          <a:stretch>
            <a:fillRect/>
          </a:stretch>
        </p:blipFill>
        <p:spPr bwMode="auto">
          <a:xfrm>
            <a:off x="6780216" y="5746750"/>
            <a:ext cx="153987" cy="152400"/>
          </a:xfrm>
          <a:prstGeom prst="rect">
            <a:avLst/>
          </a:prstGeom>
          <a:noFill/>
          <a:ln w="3175">
            <a:solidFill>
              <a:schemeClr val="bg1"/>
            </a:solidFill>
            <a:miter lim="800000"/>
            <a:headEnd/>
            <a:tailEnd/>
          </a:ln>
        </p:spPr>
      </p:pic>
      <p:sp>
        <p:nvSpPr>
          <p:cNvPr id="9285" name="Rectangle 69"/>
          <p:cNvSpPr>
            <a:spLocks noChangeArrowheads="1"/>
          </p:cNvSpPr>
          <p:nvPr/>
        </p:nvSpPr>
        <p:spPr bwMode="auto">
          <a:xfrm>
            <a:off x="6324600" y="54477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6" name="Rectangle 70"/>
          <p:cNvSpPr>
            <a:spLocks noChangeArrowheads="1"/>
          </p:cNvSpPr>
          <p:nvPr/>
        </p:nvSpPr>
        <p:spPr bwMode="auto">
          <a:xfrm>
            <a:off x="6553200" y="53715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87" name="Rectangle 71"/>
          <p:cNvSpPr>
            <a:spLocks noChangeArrowheads="1"/>
          </p:cNvSpPr>
          <p:nvPr/>
        </p:nvSpPr>
        <p:spPr bwMode="auto">
          <a:xfrm>
            <a:off x="6781800" y="544778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pic>
        <p:nvPicPr>
          <p:cNvPr id="9288" name="Picture 72" descr="brodatz1_1"/>
          <p:cNvPicPr>
            <a:picLocks noChangeAspect="1" noChangeArrowheads="1"/>
          </p:cNvPicPr>
          <p:nvPr/>
        </p:nvPicPr>
        <p:blipFill>
          <a:blip r:embed="rId9" cstate="print"/>
          <a:srcRect/>
          <a:stretch>
            <a:fillRect/>
          </a:stretch>
        </p:blipFill>
        <p:spPr bwMode="auto">
          <a:xfrm>
            <a:off x="7010400" y="5753100"/>
            <a:ext cx="146050" cy="146050"/>
          </a:xfrm>
          <a:prstGeom prst="rect">
            <a:avLst/>
          </a:prstGeom>
          <a:noFill/>
          <a:ln w="3175">
            <a:solidFill>
              <a:schemeClr val="bg1"/>
            </a:solidFill>
            <a:miter lim="800000"/>
            <a:headEnd/>
            <a:tailEnd/>
          </a:ln>
        </p:spPr>
      </p:pic>
      <p:pic>
        <p:nvPicPr>
          <p:cNvPr id="9289" name="Picture 73" descr="brodatz1_4"/>
          <p:cNvPicPr>
            <a:picLocks noChangeAspect="1" noChangeArrowheads="1"/>
          </p:cNvPicPr>
          <p:nvPr/>
        </p:nvPicPr>
        <p:blipFill>
          <a:blip r:embed="rId10" cstate="print"/>
          <a:srcRect/>
          <a:stretch>
            <a:fillRect/>
          </a:stretch>
        </p:blipFill>
        <p:spPr bwMode="auto">
          <a:xfrm>
            <a:off x="7467600" y="5753100"/>
            <a:ext cx="146050" cy="146050"/>
          </a:xfrm>
          <a:prstGeom prst="rect">
            <a:avLst/>
          </a:prstGeom>
          <a:noFill/>
          <a:ln w="3175">
            <a:solidFill>
              <a:schemeClr val="bg1"/>
            </a:solidFill>
            <a:miter lim="800000"/>
            <a:headEnd/>
            <a:tailEnd/>
          </a:ln>
        </p:spPr>
      </p:pic>
      <p:pic>
        <p:nvPicPr>
          <p:cNvPr id="9290" name="Picture 74" descr="brodatz1_2"/>
          <p:cNvPicPr>
            <a:picLocks noChangeAspect="1" noChangeArrowheads="1"/>
          </p:cNvPicPr>
          <p:nvPr/>
        </p:nvPicPr>
        <p:blipFill>
          <a:blip r:embed="rId11" cstate="print"/>
          <a:srcRect/>
          <a:stretch>
            <a:fillRect/>
          </a:stretch>
        </p:blipFill>
        <p:spPr bwMode="auto">
          <a:xfrm>
            <a:off x="7239000" y="5753100"/>
            <a:ext cx="146050" cy="146050"/>
          </a:xfrm>
          <a:prstGeom prst="rect">
            <a:avLst/>
          </a:prstGeom>
          <a:noFill/>
          <a:ln w="3175">
            <a:solidFill>
              <a:schemeClr val="bg1"/>
            </a:solidFill>
            <a:miter lim="800000"/>
            <a:headEnd/>
            <a:tailEnd/>
          </a:ln>
        </p:spPr>
      </p:pic>
      <p:pic>
        <p:nvPicPr>
          <p:cNvPr id="9291" name="Picture 75" descr="brodatz1_5"/>
          <p:cNvPicPr>
            <a:picLocks noChangeAspect="1" noChangeArrowheads="1"/>
          </p:cNvPicPr>
          <p:nvPr/>
        </p:nvPicPr>
        <p:blipFill>
          <a:blip r:embed="rId12" cstate="print"/>
          <a:srcRect/>
          <a:stretch>
            <a:fillRect/>
          </a:stretch>
        </p:blipFill>
        <p:spPr bwMode="auto">
          <a:xfrm>
            <a:off x="7696200" y="5753100"/>
            <a:ext cx="146050" cy="146050"/>
          </a:xfrm>
          <a:prstGeom prst="rect">
            <a:avLst/>
          </a:prstGeom>
          <a:noFill/>
          <a:ln w="3175">
            <a:solidFill>
              <a:schemeClr val="bg1"/>
            </a:solidFill>
            <a:miter lim="800000"/>
            <a:headEnd/>
            <a:tailEnd/>
          </a:ln>
        </p:spPr>
      </p:pic>
      <p:pic>
        <p:nvPicPr>
          <p:cNvPr id="9292" name="Picture 76" descr="brodatz1_6"/>
          <p:cNvPicPr>
            <a:picLocks noChangeAspect="1" noChangeArrowheads="1"/>
          </p:cNvPicPr>
          <p:nvPr/>
        </p:nvPicPr>
        <p:blipFill>
          <a:blip r:embed="rId13" cstate="print"/>
          <a:srcRect/>
          <a:stretch>
            <a:fillRect/>
          </a:stretch>
        </p:blipFill>
        <p:spPr bwMode="auto">
          <a:xfrm>
            <a:off x="7924800" y="5753100"/>
            <a:ext cx="146050" cy="146050"/>
          </a:xfrm>
          <a:prstGeom prst="rect">
            <a:avLst/>
          </a:prstGeom>
          <a:noFill/>
          <a:ln w="3175">
            <a:solidFill>
              <a:schemeClr val="bg1"/>
            </a:solidFill>
            <a:miter lim="800000"/>
            <a:headEnd/>
            <a:tailEnd/>
          </a:ln>
        </p:spPr>
      </p:pic>
      <p:sp>
        <p:nvSpPr>
          <p:cNvPr id="9293" name="Rectangle 77"/>
          <p:cNvSpPr>
            <a:spLocks noChangeArrowheads="1"/>
          </p:cNvSpPr>
          <p:nvPr/>
        </p:nvSpPr>
        <p:spPr bwMode="auto">
          <a:xfrm>
            <a:off x="7010400" y="541285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4" name="Rectangle 78"/>
          <p:cNvSpPr>
            <a:spLocks noChangeArrowheads="1"/>
          </p:cNvSpPr>
          <p:nvPr/>
        </p:nvSpPr>
        <p:spPr bwMode="auto">
          <a:xfrm>
            <a:off x="7239000" y="54541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5" name="Rectangle 79"/>
          <p:cNvSpPr>
            <a:spLocks noChangeArrowheads="1"/>
          </p:cNvSpPr>
          <p:nvPr/>
        </p:nvSpPr>
        <p:spPr bwMode="auto">
          <a:xfrm>
            <a:off x="7467600" y="5454134"/>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6" name="Rectangle 80"/>
          <p:cNvSpPr>
            <a:spLocks noChangeArrowheads="1"/>
          </p:cNvSpPr>
          <p:nvPr/>
        </p:nvSpPr>
        <p:spPr bwMode="auto">
          <a:xfrm>
            <a:off x="7696200" y="541285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7" name="Rectangle 81"/>
          <p:cNvSpPr>
            <a:spLocks noChangeArrowheads="1"/>
          </p:cNvSpPr>
          <p:nvPr/>
        </p:nvSpPr>
        <p:spPr bwMode="auto">
          <a:xfrm>
            <a:off x="7924800" y="5374759"/>
            <a:ext cx="152400" cy="369332"/>
          </a:xfrm>
          <a:prstGeom prst="rect">
            <a:avLst/>
          </a:prstGeom>
          <a:solidFill>
            <a:srgbClr val="FFCC99"/>
          </a:solidFill>
          <a:ln w="6350">
            <a:solidFill>
              <a:srgbClr val="FF6600"/>
            </a:solidFill>
            <a:miter lim="800000"/>
            <a:headEnd/>
            <a:tailEnd/>
          </a:ln>
        </p:spPr>
        <p:txBody>
          <a:bodyPr anchor="ctr">
            <a:spAutoFit/>
          </a:bodyPr>
          <a:lstStyle/>
          <a:p>
            <a:endParaRPr lang="en-US"/>
          </a:p>
        </p:txBody>
      </p:sp>
      <p:sp>
        <p:nvSpPr>
          <p:cNvPr id="9298" name="Text Box 82"/>
          <p:cNvSpPr txBox="1">
            <a:spLocks noChangeArrowheads="1"/>
          </p:cNvSpPr>
          <p:nvPr/>
        </p:nvSpPr>
        <p:spPr bwMode="auto">
          <a:xfrm>
            <a:off x="6973004" y="1374775"/>
            <a:ext cx="1942396" cy="369332"/>
          </a:xfrm>
          <a:prstGeom prst="rect">
            <a:avLst/>
          </a:prstGeom>
          <a:noFill/>
          <a:ln w="9525">
            <a:noFill/>
            <a:miter lim="800000"/>
            <a:headEnd/>
            <a:tailEnd/>
          </a:ln>
        </p:spPr>
        <p:txBody>
          <a:bodyPr wrap="none">
            <a:spAutoFit/>
          </a:bodyPr>
          <a:lstStyle/>
          <a:p>
            <a:pPr algn="ctr" eaLnBrk="1" hangingPunct="1"/>
            <a:r>
              <a:rPr lang="en-US" dirty="0" err="1">
                <a:solidFill>
                  <a:srgbClr val="000000"/>
                </a:solidFill>
              </a:rPr>
              <a:t>Texton</a:t>
            </a:r>
            <a:r>
              <a:rPr lang="en-US" dirty="0">
                <a:solidFill>
                  <a:srgbClr val="000000"/>
                </a:solidFill>
              </a:rPr>
              <a:t> histogram</a:t>
            </a:r>
          </a:p>
        </p:txBody>
      </p:sp>
      <p:sp>
        <p:nvSpPr>
          <p:cNvPr id="954452" name="Rectangle 84"/>
          <p:cNvSpPr>
            <a:spLocks noChangeArrowheads="1"/>
          </p:cNvSpPr>
          <p:nvPr/>
        </p:nvSpPr>
        <p:spPr bwMode="auto">
          <a:xfrm>
            <a:off x="1676400" y="6140450"/>
            <a:ext cx="8915400" cy="641350"/>
          </a:xfrm>
          <a:prstGeom prst="rect">
            <a:avLst/>
          </a:prstGeom>
          <a:noFill/>
          <a:ln w="9525">
            <a:noFill/>
            <a:miter lim="800000"/>
            <a:headEnd/>
            <a:tailEnd/>
          </a:ln>
        </p:spPr>
        <p:txBody>
          <a:bodyPr>
            <a:spAutoFit/>
          </a:bodyPr>
          <a:lstStyle/>
          <a:p>
            <a:r>
              <a:rPr lang="en-US" dirty="0" err="1"/>
              <a:t>Julesz</a:t>
            </a:r>
            <a:r>
              <a:rPr lang="en-US" dirty="0"/>
              <a:t>, 1981; </a:t>
            </a:r>
            <a:r>
              <a:rPr lang="en-US" dirty="0" err="1"/>
              <a:t>Cula</a:t>
            </a:r>
            <a:r>
              <a:rPr lang="en-US" dirty="0"/>
              <a:t> &amp; Dana, 2001; Leung &amp; Malik 2001; Mori, </a:t>
            </a:r>
            <a:r>
              <a:rPr lang="en-US" dirty="0" err="1"/>
              <a:t>Belongie</a:t>
            </a:r>
            <a:r>
              <a:rPr lang="en-US" dirty="0"/>
              <a:t> &amp; Malik, 2001; </a:t>
            </a:r>
            <a:r>
              <a:rPr lang="en-US" dirty="0" err="1"/>
              <a:t>Schmid</a:t>
            </a:r>
            <a:r>
              <a:rPr lang="en-US" dirty="0"/>
              <a:t> 2001; </a:t>
            </a:r>
            <a:r>
              <a:rPr lang="en-US" dirty="0" err="1"/>
              <a:t>Varma</a:t>
            </a:r>
            <a:r>
              <a:rPr lang="en-US" dirty="0"/>
              <a:t> &amp; </a:t>
            </a:r>
            <a:r>
              <a:rPr lang="en-US" dirty="0" err="1"/>
              <a:t>Zisserman</a:t>
            </a:r>
            <a:r>
              <a:rPr lang="en-US" dirty="0"/>
              <a:t>, 2002, 2003; Lazebnik, </a:t>
            </a:r>
            <a:r>
              <a:rPr lang="en-US" dirty="0" err="1"/>
              <a:t>Schmid</a:t>
            </a:r>
            <a:r>
              <a:rPr lang="en-US" dirty="0"/>
              <a:t> &amp; Ponce, 2003</a:t>
            </a:r>
          </a:p>
        </p:txBody>
      </p:sp>
      <p:sp>
        <p:nvSpPr>
          <p:cNvPr id="85" name="Text Box 82"/>
          <p:cNvSpPr txBox="1">
            <a:spLocks noChangeArrowheads="1"/>
          </p:cNvSpPr>
          <p:nvPr/>
        </p:nvSpPr>
        <p:spPr bwMode="auto">
          <a:xfrm>
            <a:off x="6705603" y="2373868"/>
            <a:ext cx="2075621" cy="369332"/>
          </a:xfrm>
          <a:prstGeom prst="rect">
            <a:avLst/>
          </a:prstGeom>
          <a:noFill/>
          <a:ln w="9525">
            <a:noFill/>
            <a:miter lim="800000"/>
            <a:headEnd/>
            <a:tailEnd/>
          </a:ln>
        </p:spPr>
        <p:txBody>
          <a:bodyPr wrap="none">
            <a:spAutoFit/>
          </a:bodyPr>
          <a:lstStyle/>
          <a:p>
            <a:pPr algn="ctr" eaLnBrk="1" hangingPunct="1"/>
            <a:r>
              <a:rPr lang="en-US" dirty="0">
                <a:solidFill>
                  <a:srgbClr val="000000"/>
                </a:solidFill>
              </a:rPr>
              <a:t>“</a:t>
            </a:r>
            <a:r>
              <a:rPr lang="en-US" dirty="0" err="1">
                <a:solidFill>
                  <a:srgbClr val="000000"/>
                </a:solidFill>
              </a:rPr>
              <a:t>Texton</a:t>
            </a:r>
            <a:r>
              <a:rPr lang="en-US" dirty="0">
                <a:solidFill>
                  <a:srgbClr val="000000"/>
                </a:solidFill>
              </a:rPr>
              <a:t> dictionary”</a:t>
            </a:r>
          </a:p>
        </p:txBody>
      </p:sp>
    </p:spTree>
    <p:extLst>
      <p:ext uri="{BB962C8B-B14F-4D97-AF65-F5344CB8AC3E}">
        <p14:creationId xmlns:p14="http://schemas.microsoft.com/office/powerpoint/2010/main" val="306162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5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4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676400" y="914400"/>
            <a:ext cx="8839200" cy="1143000"/>
          </a:xfrm>
        </p:spPr>
        <p:txBody>
          <a:bodyPr/>
          <a:lstStyle/>
          <a:p>
            <a:pPr marL="0" indent="0" eaLnBrk="1" hangingPunct="1">
              <a:buNone/>
            </a:pPr>
            <a:r>
              <a:rPr lang="en-US" sz="2800" dirty="0" err="1"/>
              <a:t>Orderless</a:t>
            </a:r>
            <a:r>
              <a:rPr lang="en-US" sz="2800" dirty="0"/>
              <a:t> document representation: frequencies of words from a dictionary  </a:t>
            </a:r>
            <a:r>
              <a:rPr lang="en-US" sz="1400" dirty="0"/>
              <a:t>Salton &amp; McGill (1983)</a:t>
            </a:r>
          </a:p>
        </p:txBody>
      </p:sp>
      <p:sp>
        <p:nvSpPr>
          <p:cNvPr id="2" name="Title 1"/>
          <p:cNvSpPr>
            <a:spLocks noGrp="1"/>
          </p:cNvSpPr>
          <p:nvPr>
            <p:ph type="title"/>
          </p:nvPr>
        </p:nvSpPr>
        <p:spPr/>
        <p:txBody>
          <a:bodyPr/>
          <a:lstStyle/>
          <a:p>
            <a:r>
              <a:rPr lang="en-US" dirty="0"/>
              <a:t>Motivation 3: Bags of words</a:t>
            </a:r>
          </a:p>
        </p:txBody>
      </p:sp>
    </p:spTree>
    <p:extLst>
      <p:ext uri="{BB962C8B-B14F-4D97-AF65-F5344CB8AC3E}">
        <p14:creationId xmlns:p14="http://schemas.microsoft.com/office/powerpoint/2010/main" val="2999785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7" name="Group 3"/>
          <p:cNvGrpSpPr>
            <a:grpSpLocks/>
          </p:cNvGrpSpPr>
          <p:nvPr/>
        </p:nvGrpSpPr>
        <p:grpSpPr bwMode="auto">
          <a:xfrm>
            <a:off x="2286000" y="2089150"/>
            <a:ext cx="6832600" cy="4660900"/>
            <a:chOff x="480" y="1316"/>
            <a:chExt cx="4304" cy="2936"/>
          </a:xfrm>
        </p:grpSpPr>
        <p:pic>
          <p:nvPicPr>
            <p:cNvPr id="11269"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1270"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sp>
        <p:nvSpPr>
          <p:cNvPr id="2" name="Title 1"/>
          <p:cNvSpPr>
            <a:spLocks noGrp="1"/>
          </p:cNvSpPr>
          <p:nvPr>
            <p:ph type="title"/>
          </p:nvPr>
        </p:nvSpPr>
        <p:spPr/>
        <p:txBody>
          <a:bodyPr/>
          <a:lstStyle/>
          <a:p>
            <a:r>
              <a:rPr lang="en-US" dirty="0"/>
              <a:t>Motivation 3: Bags of words</a:t>
            </a:r>
          </a:p>
        </p:txBody>
      </p:sp>
      <p:sp>
        <p:nvSpPr>
          <p:cNvPr id="9" name="Rectangle 3">
            <a:extLst>
              <a:ext uri="{FF2B5EF4-FFF2-40B4-BE49-F238E27FC236}">
                <a16:creationId xmlns:a16="http://schemas.microsoft.com/office/drawing/2014/main" id="{285990DA-CB26-9843-A632-1DA451EAB9DF}"/>
              </a:ext>
            </a:extLst>
          </p:cNvPr>
          <p:cNvSpPr txBox="1">
            <a:spLocks noChangeArrowheads="1"/>
          </p:cNvSpPr>
          <p:nvPr/>
        </p:nvSpPr>
        <p:spPr bwMode="auto">
          <a:xfrm>
            <a:off x="1676400" y="914400"/>
            <a:ext cx="8839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sz="2800"/>
              <a:t>Orderless document representation: frequencies of words from a dictionary  </a:t>
            </a:r>
            <a:r>
              <a:rPr lang="en-US" sz="1400"/>
              <a:t>Salton &amp; McGill (1983)</a:t>
            </a:r>
            <a:endParaRPr lang="en-US" sz="1400" dirty="0"/>
          </a:p>
        </p:txBody>
      </p:sp>
    </p:spTree>
    <p:extLst>
      <p:ext uri="{BB962C8B-B14F-4D97-AF65-F5344CB8AC3E}">
        <p14:creationId xmlns:p14="http://schemas.microsoft.com/office/powerpoint/2010/main" val="3669489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3"/>
          <p:cNvGrpSpPr>
            <a:grpSpLocks/>
          </p:cNvGrpSpPr>
          <p:nvPr/>
        </p:nvGrpSpPr>
        <p:grpSpPr bwMode="auto">
          <a:xfrm>
            <a:off x="2286000" y="2089150"/>
            <a:ext cx="6832600" cy="4660900"/>
            <a:chOff x="480" y="1316"/>
            <a:chExt cx="4304" cy="2936"/>
          </a:xfrm>
        </p:grpSpPr>
        <p:pic>
          <p:nvPicPr>
            <p:cNvPr id="12294"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2295"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pic>
        <p:nvPicPr>
          <p:cNvPr id="12292" name="Picture 6" descr="speech6"/>
          <p:cNvPicPr>
            <a:picLocks noChangeAspect="1" noChangeArrowheads="1"/>
          </p:cNvPicPr>
          <p:nvPr/>
        </p:nvPicPr>
        <p:blipFill>
          <a:blip r:embed="rId4" cstate="print">
            <a:lum contrast="50000"/>
          </a:blip>
          <a:srcRect/>
          <a:stretch>
            <a:fillRect/>
          </a:stretch>
        </p:blipFill>
        <p:spPr bwMode="auto">
          <a:xfrm>
            <a:off x="2819403" y="2667003"/>
            <a:ext cx="6932613" cy="2644775"/>
          </a:xfrm>
          <a:prstGeom prst="rect">
            <a:avLst/>
          </a:prstGeom>
          <a:noFill/>
          <a:ln w="50800">
            <a:solidFill>
              <a:schemeClr val="hlink"/>
            </a:solidFill>
            <a:miter lim="800000"/>
            <a:headEnd/>
            <a:tailEnd/>
          </a:ln>
        </p:spPr>
      </p:pic>
      <p:sp>
        <p:nvSpPr>
          <p:cNvPr id="2" name="Title 1"/>
          <p:cNvSpPr>
            <a:spLocks noGrp="1"/>
          </p:cNvSpPr>
          <p:nvPr>
            <p:ph type="title"/>
          </p:nvPr>
        </p:nvSpPr>
        <p:spPr/>
        <p:txBody>
          <a:bodyPr/>
          <a:lstStyle/>
          <a:p>
            <a:r>
              <a:rPr lang="en-US" dirty="0"/>
              <a:t>Motivation 3: Bags of words</a:t>
            </a:r>
          </a:p>
        </p:txBody>
      </p:sp>
      <p:sp>
        <p:nvSpPr>
          <p:cNvPr id="10" name="Rectangle 3">
            <a:extLst>
              <a:ext uri="{FF2B5EF4-FFF2-40B4-BE49-F238E27FC236}">
                <a16:creationId xmlns:a16="http://schemas.microsoft.com/office/drawing/2014/main" id="{79032A67-D8EA-EA4E-A141-93EC5A3180F0}"/>
              </a:ext>
            </a:extLst>
          </p:cNvPr>
          <p:cNvSpPr txBox="1">
            <a:spLocks noChangeArrowheads="1"/>
          </p:cNvSpPr>
          <p:nvPr/>
        </p:nvSpPr>
        <p:spPr bwMode="auto">
          <a:xfrm>
            <a:off x="1676400" y="914400"/>
            <a:ext cx="8839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sz="2800"/>
              <a:t>Orderless document representation: frequencies of words from a dictionary  </a:t>
            </a:r>
            <a:r>
              <a:rPr lang="en-US" sz="1400"/>
              <a:t>Salton &amp; McGill (1983)</a:t>
            </a:r>
            <a:endParaRPr lang="en-US" sz="1400" dirty="0"/>
          </a:p>
        </p:txBody>
      </p:sp>
    </p:spTree>
    <p:extLst>
      <p:ext uri="{BB962C8B-B14F-4D97-AF65-F5344CB8AC3E}">
        <p14:creationId xmlns:p14="http://schemas.microsoft.com/office/powerpoint/2010/main" val="2467686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3"/>
          <p:cNvGrpSpPr>
            <a:grpSpLocks/>
          </p:cNvGrpSpPr>
          <p:nvPr/>
        </p:nvGrpSpPr>
        <p:grpSpPr bwMode="auto">
          <a:xfrm>
            <a:off x="2286000" y="2089150"/>
            <a:ext cx="6832600" cy="4660900"/>
            <a:chOff x="480" y="1316"/>
            <a:chExt cx="4304" cy="2936"/>
          </a:xfrm>
        </p:grpSpPr>
        <p:pic>
          <p:nvPicPr>
            <p:cNvPr id="13319" name="Picture 4" descr="speech1"/>
            <p:cNvPicPr>
              <a:picLocks noChangeAspect="1" noChangeArrowheads="1"/>
            </p:cNvPicPr>
            <p:nvPr/>
          </p:nvPicPr>
          <p:blipFill>
            <a:blip r:embed="rId3" cstate="print">
              <a:lum contrast="50000"/>
            </a:blip>
            <a:srcRect/>
            <a:stretch>
              <a:fillRect/>
            </a:stretch>
          </p:blipFill>
          <p:spPr bwMode="auto">
            <a:xfrm>
              <a:off x="480" y="1316"/>
              <a:ext cx="4304" cy="1645"/>
            </a:xfrm>
            <a:prstGeom prst="rect">
              <a:avLst/>
            </a:prstGeom>
            <a:noFill/>
            <a:ln w="50800">
              <a:solidFill>
                <a:schemeClr val="hlink"/>
              </a:solidFill>
              <a:miter lim="800000"/>
              <a:headEnd/>
              <a:tailEnd/>
            </a:ln>
          </p:spPr>
        </p:pic>
        <p:sp>
          <p:nvSpPr>
            <p:cNvPr id="13320" name="Rectangle 5"/>
            <p:cNvSpPr>
              <a:spLocks noChangeArrowheads="1"/>
            </p:cNvSpPr>
            <p:nvPr/>
          </p:nvSpPr>
          <p:spPr bwMode="auto">
            <a:xfrm>
              <a:off x="1707" y="3922"/>
              <a:ext cx="2349" cy="330"/>
            </a:xfrm>
            <a:prstGeom prst="rect">
              <a:avLst/>
            </a:prstGeom>
            <a:noFill/>
            <a:ln w="19050">
              <a:noFill/>
              <a:miter lim="800000"/>
              <a:headEnd/>
              <a:tailEnd/>
            </a:ln>
          </p:spPr>
          <p:txBody>
            <a:bodyPr wrap="none">
              <a:spAutoFit/>
            </a:bodyPr>
            <a:lstStyle/>
            <a:p>
              <a:pPr algn="ctr" eaLnBrk="1" hangingPunct="1">
                <a:spcBef>
                  <a:spcPct val="20000"/>
                </a:spcBef>
              </a:pPr>
              <a:r>
                <a:rPr lang="en-US" sz="1400" dirty="0">
                  <a:solidFill>
                    <a:schemeClr val="bg1"/>
                  </a:solidFill>
                </a:rPr>
                <a:t>US Presidential Speeches Tag Cloud</a:t>
              </a:r>
              <a:br>
                <a:rPr lang="en-US" sz="1400" dirty="0">
                  <a:solidFill>
                    <a:schemeClr val="bg1"/>
                  </a:solidFill>
                </a:rPr>
              </a:br>
              <a:r>
                <a:rPr lang="en-US" sz="1400" b="1" dirty="0">
                  <a:solidFill>
                    <a:schemeClr val="bg1"/>
                  </a:solidFill>
                  <a:latin typeface="Courier New" pitchFamily="49" charset="0"/>
                </a:rPr>
                <a:t>http://chir.ag/projects/preztags/</a:t>
              </a:r>
            </a:p>
          </p:txBody>
        </p:sp>
      </p:grpSp>
      <p:pic>
        <p:nvPicPr>
          <p:cNvPr id="13316" name="Picture 6" descr="speech6"/>
          <p:cNvPicPr>
            <a:picLocks noChangeAspect="1" noChangeArrowheads="1"/>
          </p:cNvPicPr>
          <p:nvPr/>
        </p:nvPicPr>
        <p:blipFill>
          <a:blip r:embed="rId4" cstate="print">
            <a:lum contrast="50000"/>
          </a:blip>
          <a:srcRect/>
          <a:stretch>
            <a:fillRect/>
          </a:stretch>
        </p:blipFill>
        <p:spPr bwMode="auto">
          <a:xfrm>
            <a:off x="2819403" y="2667003"/>
            <a:ext cx="6932613" cy="2644775"/>
          </a:xfrm>
          <a:prstGeom prst="rect">
            <a:avLst/>
          </a:prstGeom>
          <a:noFill/>
          <a:ln w="50800">
            <a:solidFill>
              <a:schemeClr val="hlink"/>
            </a:solidFill>
            <a:miter lim="800000"/>
            <a:headEnd/>
            <a:tailEnd/>
          </a:ln>
        </p:spPr>
      </p:pic>
      <p:pic>
        <p:nvPicPr>
          <p:cNvPr id="13317" name="Picture 7" descr="speech2"/>
          <p:cNvPicPr>
            <a:picLocks noChangeAspect="1" noChangeArrowheads="1"/>
          </p:cNvPicPr>
          <p:nvPr/>
        </p:nvPicPr>
        <p:blipFill>
          <a:blip r:embed="rId5" cstate="print">
            <a:lum contrast="50000"/>
          </a:blip>
          <a:srcRect/>
          <a:stretch>
            <a:fillRect/>
          </a:stretch>
        </p:blipFill>
        <p:spPr bwMode="auto">
          <a:xfrm>
            <a:off x="3352800" y="3254378"/>
            <a:ext cx="6858000" cy="2536825"/>
          </a:xfrm>
          <a:prstGeom prst="rect">
            <a:avLst/>
          </a:prstGeom>
          <a:noFill/>
          <a:ln w="50800">
            <a:solidFill>
              <a:schemeClr val="hlink"/>
            </a:solidFill>
            <a:miter lim="800000"/>
            <a:headEnd/>
            <a:tailEnd/>
          </a:ln>
        </p:spPr>
      </p:pic>
      <p:sp>
        <p:nvSpPr>
          <p:cNvPr id="2" name="Title 1"/>
          <p:cNvSpPr>
            <a:spLocks noGrp="1"/>
          </p:cNvSpPr>
          <p:nvPr>
            <p:ph type="title"/>
          </p:nvPr>
        </p:nvSpPr>
        <p:spPr/>
        <p:txBody>
          <a:bodyPr/>
          <a:lstStyle/>
          <a:p>
            <a:r>
              <a:rPr lang="en-US" dirty="0"/>
              <a:t>Motivation 3: Bags of words</a:t>
            </a:r>
          </a:p>
        </p:txBody>
      </p:sp>
      <p:sp>
        <p:nvSpPr>
          <p:cNvPr id="11" name="Rectangle 3">
            <a:extLst>
              <a:ext uri="{FF2B5EF4-FFF2-40B4-BE49-F238E27FC236}">
                <a16:creationId xmlns:a16="http://schemas.microsoft.com/office/drawing/2014/main" id="{1E438178-9AA1-AB47-96AB-88328F118BEF}"/>
              </a:ext>
            </a:extLst>
          </p:cNvPr>
          <p:cNvSpPr txBox="1">
            <a:spLocks noChangeArrowheads="1"/>
          </p:cNvSpPr>
          <p:nvPr/>
        </p:nvSpPr>
        <p:spPr bwMode="auto">
          <a:xfrm>
            <a:off x="1676400" y="914400"/>
            <a:ext cx="88392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sz="2800"/>
              <a:t>Orderless document representation: frequencies of words from a dictionary  </a:t>
            </a:r>
            <a:r>
              <a:rPr lang="en-US" sz="1400"/>
              <a:t>Salton &amp; McGill (1983)</a:t>
            </a:r>
            <a:endParaRPr lang="en-US" sz="1400" dirty="0"/>
          </a:p>
        </p:txBody>
      </p:sp>
    </p:spTree>
    <p:extLst>
      <p:ext uri="{BB962C8B-B14F-4D97-AF65-F5344CB8AC3E}">
        <p14:creationId xmlns:p14="http://schemas.microsoft.com/office/powerpoint/2010/main" val="3197590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dirty="0"/>
              <a:t>Bag of features: Outline</a:t>
            </a:r>
          </a:p>
        </p:txBody>
      </p:sp>
      <p:sp>
        <p:nvSpPr>
          <p:cNvPr id="18434" name="Rectangle 3"/>
          <p:cNvSpPr>
            <a:spLocks noGrp="1" noChangeArrowheads="1"/>
          </p:cNvSpPr>
          <p:nvPr>
            <p:ph idx="1"/>
          </p:nvPr>
        </p:nvSpPr>
        <p:spPr/>
        <p:txBody>
          <a:bodyPr/>
          <a:lstStyle/>
          <a:p>
            <a:pPr marL="533400" indent="-533400">
              <a:buFontTx/>
              <a:buAutoNum type="arabicPeriod"/>
            </a:pPr>
            <a:r>
              <a:rPr lang="en-US" sz="2400" dirty="0"/>
              <a:t>Extract local features</a:t>
            </a:r>
          </a:p>
          <a:p>
            <a:pPr marL="533400" indent="-533400">
              <a:buFontTx/>
              <a:buAutoNum type="arabicPeriod"/>
            </a:pPr>
            <a:r>
              <a:rPr lang="en-US" sz="2400" dirty="0"/>
              <a:t>Learn “visual vocabulary”</a:t>
            </a:r>
          </a:p>
          <a:p>
            <a:pPr marL="533400" indent="-533400">
              <a:buFontTx/>
              <a:buAutoNum type="arabicPeriod"/>
            </a:pPr>
            <a:r>
              <a:rPr lang="en-US" sz="2400" dirty="0"/>
              <a:t>Quantize local features using visual vocabulary </a:t>
            </a:r>
          </a:p>
          <a:p>
            <a:pPr marL="533400" indent="-533400">
              <a:buFontTx/>
              <a:buAutoNum type="arabicPeriod"/>
            </a:pPr>
            <a:r>
              <a:rPr lang="en-US" sz="2400" dirty="0"/>
              <a:t>Represent images by frequencies of “visual words” </a:t>
            </a:r>
          </a:p>
        </p:txBody>
      </p:sp>
      <p:grpSp>
        <p:nvGrpSpPr>
          <p:cNvPr id="18435" name="Group 4"/>
          <p:cNvGrpSpPr>
            <a:grpSpLocks/>
          </p:cNvGrpSpPr>
          <p:nvPr/>
        </p:nvGrpSpPr>
        <p:grpSpPr bwMode="auto">
          <a:xfrm>
            <a:off x="2590800" y="4899332"/>
            <a:ext cx="7162800" cy="1806271"/>
            <a:chOff x="144" y="1776"/>
            <a:chExt cx="5520" cy="1392"/>
          </a:xfrm>
        </p:grpSpPr>
        <p:sp>
          <p:nvSpPr>
            <p:cNvPr id="18437"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38"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39"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40"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endParaRPr lang="en-US"/>
            </a:p>
          </p:txBody>
        </p:sp>
        <p:sp>
          <p:nvSpPr>
            <p:cNvPr id="18441"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2"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3"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4"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8445"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6"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7"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8"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endParaRPr lang="en-US"/>
            </a:p>
          </p:txBody>
        </p:sp>
        <p:sp>
          <p:nvSpPr>
            <p:cNvPr id="18449"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p:spPr>
          <p:txBody>
            <a:bodyPr/>
            <a:lstStyle/>
            <a:p>
              <a:endParaRPr lang="en-US"/>
            </a:p>
          </p:txBody>
        </p:sp>
        <p:sp>
          <p:nvSpPr>
            <p:cNvPr id="18450"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p:spPr>
          <p:txBody>
            <a:bodyPr/>
            <a:lstStyle/>
            <a:p>
              <a:endParaRPr lang="en-US"/>
            </a:p>
          </p:txBody>
        </p:sp>
        <p:pic>
          <p:nvPicPr>
            <p:cNvPr id="18451" name="Picture 19" descr="ermine"/>
            <p:cNvPicPr>
              <a:picLocks noChangeAspect="1" noChangeArrowheads="1"/>
            </p:cNvPicPr>
            <p:nvPr/>
          </p:nvPicPr>
          <p:blipFill>
            <a:blip r:embed="rId3" cstate="print"/>
            <a:srcRect l="50569" t="17148" r="37727" b="76851"/>
            <a:stretch>
              <a:fillRect/>
            </a:stretch>
          </p:blipFill>
          <p:spPr bwMode="auto">
            <a:xfrm>
              <a:off x="1296" y="2963"/>
              <a:ext cx="240" cy="168"/>
            </a:xfrm>
            <a:prstGeom prst="rect">
              <a:avLst/>
            </a:prstGeom>
            <a:noFill/>
            <a:ln w="9525">
              <a:noFill/>
              <a:miter lim="800000"/>
              <a:headEnd/>
              <a:tailEnd/>
            </a:ln>
          </p:spPr>
        </p:pic>
        <p:pic>
          <p:nvPicPr>
            <p:cNvPr id="18452" name="Picture 20" descr="bicycle"/>
            <p:cNvPicPr>
              <a:picLocks noChangeAspect="1" noChangeArrowheads="1"/>
            </p:cNvPicPr>
            <p:nvPr/>
          </p:nvPicPr>
          <p:blipFill>
            <a:blip r:embed="rId4" cstate="print"/>
            <a:srcRect l="20000" r="55000" b="54236"/>
            <a:stretch>
              <a:fillRect/>
            </a:stretch>
          </p:blipFill>
          <p:spPr bwMode="auto">
            <a:xfrm>
              <a:off x="288" y="2953"/>
              <a:ext cx="197" cy="215"/>
            </a:xfrm>
            <a:prstGeom prst="rect">
              <a:avLst/>
            </a:prstGeom>
            <a:noFill/>
            <a:ln w="9525">
              <a:noFill/>
              <a:miter lim="800000"/>
              <a:headEnd/>
              <a:tailEnd/>
            </a:ln>
          </p:spPr>
        </p:pic>
        <p:pic>
          <p:nvPicPr>
            <p:cNvPr id="18453" name="Picture 21" descr="ermine"/>
            <p:cNvPicPr>
              <a:picLocks noChangeAspect="1" noChangeArrowheads="1"/>
            </p:cNvPicPr>
            <p:nvPr/>
          </p:nvPicPr>
          <p:blipFill>
            <a:blip r:embed="rId3" cstate="print"/>
            <a:srcRect l="49399" t="22293" r="38898" b="71706"/>
            <a:stretch>
              <a:fillRect/>
            </a:stretch>
          </p:blipFill>
          <p:spPr bwMode="auto">
            <a:xfrm>
              <a:off x="576" y="2953"/>
              <a:ext cx="240" cy="168"/>
            </a:xfrm>
            <a:prstGeom prst="rect">
              <a:avLst/>
            </a:prstGeom>
            <a:noFill/>
            <a:ln w="9525">
              <a:noFill/>
              <a:miter lim="800000"/>
              <a:headEnd/>
              <a:tailEnd/>
            </a:ln>
          </p:spPr>
        </p:pic>
        <p:sp>
          <p:nvSpPr>
            <p:cNvPr id="18454"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p:spPr>
          <p:txBody>
            <a:bodyPr/>
            <a:lstStyle/>
            <a:p>
              <a:endParaRPr lang="en-US"/>
            </a:p>
          </p:txBody>
        </p:sp>
        <p:sp>
          <p:nvSpPr>
            <p:cNvPr id="18455"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p:spPr>
          <p:txBody>
            <a:bodyPr/>
            <a:lstStyle/>
            <a:p>
              <a:endParaRPr lang="en-US"/>
            </a:p>
          </p:txBody>
        </p:sp>
        <p:sp>
          <p:nvSpPr>
            <p:cNvPr id="18456"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p:spPr>
          <p:txBody>
            <a:bodyPr/>
            <a:lstStyle/>
            <a:p>
              <a:endParaRPr lang="en-US"/>
            </a:p>
          </p:txBody>
        </p:sp>
        <p:sp>
          <p:nvSpPr>
            <p:cNvPr id="18457"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p:spPr>
          <p:txBody>
            <a:bodyPr/>
            <a:lstStyle/>
            <a:p>
              <a:endParaRPr lang="en-US"/>
            </a:p>
          </p:txBody>
        </p:sp>
        <p:pic>
          <p:nvPicPr>
            <p:cNvPr id="18458" name="Picture 26" descr="violin"/>
            <p:cNvPicPr>
              <a:picLocks noChangeAspect="1" noChangeArrowheads="1"/>
            </p:cNvPicPr>
            <p:nvPr/>
          </p:nvPicPr>
          <p:blipFill>
            <a:blip r:embed="rId5" cstate="print"/>
            <a:srcRect t="76233"/>
            <a:stretch>
              <a:fillRect/>
            </a:stretch>
          </p:blipFill>
          <p:spPr bwMode="auto">
            <a:xfrm>
              <a:off x="864" y="2976"/>
              <a:ext cx="336" cy="174"/>
            </a:xfrm>
            <a:prstGeom prst="rect">
              <a:avLst/>
            </a:prstGeom>
            <a:noFill/>
            <a:ln w="9525">
              <a:noFill/>
              <a:miter lim="800000"/>
              <a:headEnd/>
              <a:tailEnd/>
            </a:ln>
          </p:spPr>
        </p:pic>
        <p:pic>
          <p:nvPicPr>
            <p:cNvPr id="18459" name="Picture 27" descr="ermine"/>
            <p:cNvPicPr>
              <a:picLocks noChangeAspect="1" noChangeArrowheads="1"/>
            </p:cNvPicPr>
            <p:nvPr/>
          </p:nvPicPr>
          <p:blipFill>
            <a:blip r:embed="rId3" cstate="print"/>
            <a:srcRect l="50569" t="17148" r="37727" b="76851"/>
            <a:stretch>
              <a:fillRect/>
            </a:stretch>
          </p:blipFill>
          <p:spPr bwMode="auto">
            <a:xfrm>
              <a:off x="3360" y="2963"/>
              <a:ext cx="240" cy="168"/>
            </a:xfrm>
            <a:prstGeom prst="rect">
              <a:avLst/>
            </a:prstGeom>
            <a:noFill/>
            <a:ln w="9525">
              <a:noFill/>
              <a:miter lim="800000"/>
              <a:headEnd/>
              <a:tailEnd/>
            </a:ln>
          </p:spPr>
        </p:pic>
        <p:pic>
          <p:nvPicPr>
            <p:cNvPr id="18460" name="Picture 28" descr="bicycle"/>
            <p:cNvPicPr>
              <a:picLocks noChangeAspect="1" noChangeArrowheads="1"/>
            </p:cNvPicPr>
            <p:nvPr/>
          </p:nvPicPr>
          <p:blipFill>
            <a:blip r:embed="rId4" cstate="print"/>
            <a:srcRect l="20000" r="55000" b="54236"/>
            <a:stretch>
              <a:fillRect/>
            </a:stretch>
          </p:blipFill>
          <p:spPr bwMode="auto">
            <a:xfrm>
              <a:off x="2304" y="2953"/>
              <a:ext cx="197" cy="215"/>
            </a:xfrm>
            <a:prstGeom prst="rect">
              <a:avLst/>
            </a:prstGeom>
            <a:noFill/>
            <a:ln w="9525">
              <a:noFill/>
              <a:miter lim="800000"/>
              <a:headEnd/>
              <a:tailEnd/>
            </a:ln>
          </p:spPr>
        </p:pic>
        <p:pic>
          <p:nvPicPr>
            <p:cNvPr id="18461" name="Picture 29" descr="ermine"/>
            <p:cNvPicPr>
              <a:picLocks noChangeAspect="1" noChangeArrowheads="1"/>
            </p:cNvPicPr>
            <p:nvPr/>
          </p:nvPicPr>
          <p:blipFill>
            <a:blip r:embed="rId3" cstate="print"/>
            <a:srcRect l="49399" t="22293" r="38898" b="71706"/>
            <a:stretch>
              <a:fillRect/>
            </a:stretch>
          </p:blipFill>
          <p:spPr bwMode="auto">
            <a:xfrm>
              <a:off x="2592" y="2976"/>
              <a:ext cx="240" cy="168"/>
            </a:xfrm>
            <a:prstGeom prst="rect">
              <a:avLst/>
            </a:prstGeom>
            <a:noFill/>
            <a:ln w="9525">
              <a:noFill/>
              <a:miter lim="800000"/>
              <a:headEnd/>
              <a:tailEnd/>
            </a:ln>
          </p:spPr>
        </p:pic>
        <p:pic>
          <p:nvPicPr>
            <p:cNvPr id="18462" name="Picture 30" descr="violin"/>
            <p:cNvPicPr>
              <a:picLocks noChangeAspect="1" noChangeArrowheads="1"/>
            </p:cNvPicPr>
            <p:nvPr/>
          </p:nvPicPr>
          <p:blipFill>
            <a:blip r:embed="rId5" cstate="print"/>
            <a:srcRect t="76233"/>
            <a:stretch>
              <a:fillRect/>
            </a:stretch>
          </p:blipFill>
          <p:spPr bwMode="auto">
            <a:xfrm>
              <a:off x="2832" y="2976"/>
              <a:ext cx="336" cy="174"/>
            </a:xfrm>
            <a:prstGeom prst="rect">
              <a:avLst/>
            </a:prstGeom>
            <a:noFill/>
            <a:ln w="9525">
              <a:noFill/>
              <a:miter lim="800000"/>
              <a:headEnd/>
              <a:tailEnd/>
            </a:ln>
          </p:spPr>
        </p:pic>
        <p:pic>
          <p:nvPicPr>
            <p:cNvPr id="18463" name="Picture 31" descr="ermine"/>
            <p:cNvPicPr>
              <a:picLocks noChangeAspect="1" noChangeArrowheads="1"/>
            </p:cNvPicPr>
            <p:nvPr/>
          </p:nvPicPr>
          <p:blipFill>
            <a:blip r:embed="rId3" cstate="print"/>
            <a:srcRect l="50569" t="17148" r="37727" b="76851"/>
            <a:stretch>
              <a:fillRect/>
            </a:stretch>
          </p:blipFill>
          <p:spPr bwMode="auto">
            <a:xfrm>
              <a:off x="5280" y="2963"/>
              <a:ext cx="240" cy="168"/>
            </a:xfrm>
            <a:prstGeom prst="rect">
              <a:avLst/>
            </a:prstGeom>
            <a:noFill/>
            <a:ln w="9525">
              <a:noFill/>
              <a:miter lim="800000"/>
              <a:headEnd/>
              <a:tailEnd/>
            </a:ln>
          </p:spPr>
        </p:pic>
        <p:pic>
          <p:nvPicPr>
            <p:cNvPr id="18464" name="Picture 32" descr="bicycle"/>
            <p:cNvPicPr>
              <a:picLocks noChangeAspect="1" noChangeArrowheads="1"/>
            </p:cNvPicPr>
            <p:nvPr/>
          </p:nvPicPr>
          <p:blipFill>
            <a:blip r:embed="rId4" cstate="print"/>
            <a:srcRect l="20000" r="55000" b="54236"/>
            <a:stretch>
              <a:fillRect/>
            </a:stretch>
          </p:blipFill>
          <p:spPr bwMode="auto">
            <a:xfrm>
              <a:off x="4224" y="2953"/>
              <a:ext cx="197" cy="215"/>
            </a:xfrm>
            <a:prstGeom prst="rect">
              <a:avLst/>
            </a:prstGeom>
            <a:noFill/>
            <a:ln w="9525">
              <a:noFill/>
              <a:miter lim="800000"/>
              <a:headEnd/>
              <a:tailEnd/>
            </a:ln>
          </p:spPr>
        </p:pic>
        <p:pic>
          <p:nvPicPr>
            <p:cNvPr id="18465" name="Picture 33" descr="ermine"/>
            <p:cNvPicPr>
              <a:picLocks noChangeAspect="1" noChangeArrowheads="1"/>
            </p:cNvPicPr>
            <p:nvPr/>
          </p:nvPicPr>
          <p:blipFill>
            <a:blip r:embed="rId3" cstate="print"/>
            <a:srcRect l="49399" t="22293" r="38898" b="71706"/>
            <a:stretch>
              <a:fillRect/>
            </a:stretch>
          </p:blipFill>
          <p:spPr bwMode="auto">
            <a:xfrm>
              <a:off x="4560" y="2953"/>
              <a:ext cx="240" cy="168"/>
            </a:xfrm>
            <a:prstGeom prst="rect">
              <a:avLst/>
            </a:prstGeom>
            <a:noFill/>
            <a:ln w="9525">
              <a:noFill/>
              <a:miter lim="800000"/>
              <a:headEnd/>
              <a:tailEnd/>
            </a:ln>
          </p:spPr>
        </p:pic>
        <p:pic>
          <p:nvPicPr>
            <p:cNvPr id="18466" name="Picture 34" descr="violin"/>
            <p:cNvPicPr>
              <a:picLocks noChangeAspect="1" noChangeArrowheads="1"/>
            </p:cNvPicPr>
            <p:nvPr/>
          </p:nvPicPr>
          <p:blipFill>
            <a:blip r:embed="rId5" cstate="print"/>
            <a:srcRect t="76233"/>
            <a:stretch>
              <a:fillRect/>
            </a:stretch>
          </p:blipFill>
          <p:spPr bwMode="auto">
            <a:xfrm>
              <a:off x="4848" y="2976"/>
              <a:ext cx="336" cy="174"/>
            </a:xfrm>
            <a:prstGeom prst="rect">
              <a:avLst/>
            </a:prstGeom>
            <a:noFill/>
            <a:ln w="9525">
              <a:noFill/>
              <a:miter lim="800000"/>
              <a:headEnd/>
              <a:tailEnd/>
            </a:ln>
          </p:spPr>
        </p:pic>
      </p:grpSp>
      <p:grpSp>
        <p:nvGrpSpPr>
          <p:cNvPr id="35" name="Group 34"/>
          <p:cNvGrpSpPr/>
          <p:nvPr/>
        </p:nvGrpSpPr>
        <p:grpSpPr>
          <a:xfrm>
            <a:off x="2743200" y="2805115"/>
            <a:ext cx="6934200" cy="1919287"/>
            <a:chOff x="304800" y="2362200"/>
            <a:chExt cx="8534400" cy="2362200"/>
          </a:xfrm>
        </p:grpSpPr>
        <p:grpSp>
          <p:nvGrpSpPr>
            <p:cNvPr id="36" name="Group 54"/>
            <p:cNvGrpSpPr>
              <a:grpSpLocks/>
            </p:cNvGrpSpPr>
            <p:nvPr/>
          </p:nvGrpSpPr>
          <p:grpSpPr bwMode="auto">
            <a:xfrm>
              <a:off x="609602" y="2514592"/>
              <a:ext cx="1547814" cy="2000247"/>
              <a:chOff x="288" y="2928"/>
              <a:chExt cx="864" cy="1116"/>
            </a:xfrm>
          </p:grpSpPr>
          <p:pic>
            <p:nvPicPr>
              <p:cNvPr id="52" name="Picture 55" descr="ermine"/>
              <p:cNvPicPr>
                <a:picLocks noChangeAspect="1" noChangeArrowheads="1"/>
              </p:cNvPicPr>
              <p:nvPr/>
            </p:nvPicPr>
            <p:blipFill>
              <a:blip r:embed="rId3" cstate="print"/>
              <a:srcRect l="49399" t="22293" r="38898" b="71706"/>
              <a:stretch>
                <a:fillRect/>
              </a:stretch>
            </p:blipFill>
            <p:spPr bwMode="auto">
              <a:xfrm>
                <a:off x="720" y="3216"/>
                <a:ext cx="288" cy="202"/>
              </a:xfrm>
              <a:prstGeom prst="rect">
                <a:avLst/>
              </a:prstGeom>
              <a:noFill/>
              <a:ln w="9525">
                <a:noFill/>
                <a:miter lim="800000"/>
                <a:headEnd/>
                <a:tailEnd/>
              </a:ln>
            </p:spPr>
          </p:pic>
          <p:pic>
            <p:nvPicPr>
              <p:cNvPr id="53" name="Picture 56" descr="ermine"/>
              <p:cNvPicPr>
                <a:picLocks noChangeAspect="1" noChangeArrowheads="1"/>
              </p:cNvPicPr>
              <p:nvPr/>
            </p:nvPicPr>
            <p:blipFill>
              <a:blip r:embed="rId3" cstate="print"/>
              <a:srcRect l="57591" t="4288" r="29535" b="88853"/>
              <a:stretch>
                <a:fillRect/>
              </a:stretch>
            </p:blipFill>
            <p:spPr bwMode="auto">
              <a:xfrm>
                <a:off x="864" y="3504"/>
                <a:ext cx="288" cy="209"/>
              </a:xfrm>
              <a:prstGeom prst="rect">
                <a:avLst/>
              </a:prstGeom>
              <a:noFill/>
              <a:ln w="9525">
                <a:noFill/>
                <a:miter lim="800000"/>
                <a:headEnd/>
                <a:tailEnd/>
              </a:ln>
            </p:spPr>
          </p:pic>
          <p:pic>
            <p:nvPicPr>
              <p:cNvPr id="54" name="Picture 57" descr="ermine"/>
              <p:cNvPicPr>
                <a:picLocks noChangeAspect="1" noChangeArrowheads="1"/>
              </p:cNvPicPr>
              <p:nvPr/>
            </p:nvPicPr>
            <p:blipFill>
              <a:blip r:embed="rId3" cstate="print"/>
              <a:srcRect l="58762" t="14577" r="31876" b="79422"/>
              <a:stretch>
                <a:fillRect/>
              </a:stretch>
            </p:blipFill>
            <p:spPr bwMode="auto">
              <a:xfrm>
                <a:off x="384" y="3504"/>
                <a:ext cx="288" cy="252"/>
              </a:xfrm>
              <a:prstGeom prst="rect">
                <a:avLst/>
              </a:prstGeom>
              <a:noFill/>
              <a:ln w="9525">
                <a:noFill/>
                <a:miter lim="800000"/>
                <a:headEnd/>
                <a:tailEnd/>
              </a:ln>
            </p:spPr>
          </p:pic>
          <p:pic>
            <p:nvPicPr>
              <p:cNvPr id="55" name="Picture 58" descr="ermine"/>
              <p:cNvPicPr>
                <a:picLocks noChangeAspect="1" noChangeArrowheads="1"/>
              </p:cNvPicPr>
              <p:nvPr/>
            </p:nvPicPr>
            <p:blipFill>
              <a:blip r:embed="rId3" cstate="print"/>
              <a:srcRect l="58762" t="27437" r="31876" b="67418"/>
              <a:stretch>
                <a:fillRect/>
              </a:stretch>
            </p:blipFill>
            <p:spPr bwMode="auto">
              <a:xfrm>
                <a:off x="288" y="3216"/>
                <a:ext cx="288" cy="216"/>
              </a:xfrm>
              <a:prstGeom prst="rect">
                <a:avLst/>
              </a:prstGeom>
              <a:noFill/>
              <a:ln w="9525">
                <a:noFill/>
                <a:miter lim="800000"/>
                <a:headEnd/>
                <a:tailEnd/>
              </a:ln>
            </p:spPr>
          </p:pic>
          <p:pic>
            <p:nvPicPr>
              <p:cNvPr id="56" name="Picture 59" descr="ermine"/>
              <p:cNvPicPr>
                <a:picLocks noChangeAspect="1" noChangeArrowheads="1"/>
              </p:cNvPicPr>
              <p:nvPr/>
            </p:nvPicPr>
            <p:blipFill>
              <a:blip r:embed="rId3" cstate="print"/>
              <a:srcRect l="59932" t="23151" r="31876" b="71706"/>
              <a:stretch>
                <a:fillRect/>
              </a:stretch>
            </p:blipFill>
            <p:spPr bwMode="auto">
              <a:xfrm>
                <a:off x="624" y="2928"/>
                <a:ext cx="288" cy="247"/>
              </a:xfrm>
              <a:prstGeom prst="rect">
                <a:avLst/>
              </a:prstGeom>
              <a:noFill/>
              <a:ln w="9525">
                <a:noFill/>
                <a:miter lim="800000"/>
                <a:headEnd/>
                <a:tailEnd/>
              </a:ln>
            </p:spPr>
          </p:pic>
          <p:pic>
            <p:nvPicPr>
              <p:cNvPr id="57" name="Picture 60" descr="ermine"/>
              <p:cNvPicPr>
                <a:picLocks noChangeAspect="1" noChangeArrowheads="1"/>
              </p:cNvPicPr>
              <p:nvPr/>
            </p:nvPicPr>
            <p:blipFill>
              <a:blip r:embed="rId3" cstate="print"/>
              <a:srcRect l="50569" t="17148" r="37727" b="76851"/>
              <a:stretch>
                <a:fillRect/>
              </a:stretch>
            </p:blipFill>
            <p:spPr bwMode="auto">
              <a:xfrm>
                <a:off x="768" y="3792"/>
                <a:ext cx="360" cy="252"/>
              </a:xfrm>
              <a:prstGeom prst="rect">
                <a:avLst/>
              </a:prstGeom>
              <a:noFill/>
              <a:ln w="9525">
                <a:noFill/>
                <a:miter lim="800000"/>
                <a:headEnd/>
                <a:tailEnd/>
              </a:ln>
            </p:spPr>
          </p:pic>
        </p:grpSp>
        <p:pic>
          <p:nvPicPr>
            <p:cNvPr id="37" name="Picture 62" descr="bicycle"/>
            <p:cNvPicPr>
              <a:picLocks noChangeAspect="1" noChangeArrowheads="1"/>
            </p:cNvPicPr>
            <p:nvPr/>
          </p:nvPicPr>
          <p:blipFill>
            <a:blip r:embed="rId4" cstate="print">
              <a:clrChange>
                <a:clrFrom>
                  <a:srgbClr val="FFFFFF"/>
                </a:clrFrom>
                <a:clrTo>
                  <a:srgbClr val="FFFFFF">
                    <a:alpha val="0"/>
                  </a:srgbClr>
                </a:clrTo>
              </a:clrChange>
            </a:blip>
            <a:srcRect l="67500" t="75458"/>
            <a:stretch>
              <a:fillRect/>
            </a:stretch>
          </p:blipFill>
          <p:spPr bwMode="auto">
            <a:xfrm>
              <a:off x="3352800" y="3511550"/>
              <a:ext cx="782638" cy="354013"/>
            </a:xfrm>
            <a:prstGeom prst="rect">
              <a:avLst/>
            </a:prstGeom>
            <a:noFill/>
            <a:ln w="9525">
              <a:noFill/>
              <a:miter lim="800000"/>
              <a:headEnd/>
              <a:tailEnd/>
            </a:ln>
          </p:spPr>
        </p:pic>
        <p:pic>
          <p:nvPicPr>
            <p:cNvPr id="38" name="Picture 63" descr="bicycle"/>
            <p:cNvPicPr>
              <a:picLocks noChangeAspect="1" noChangeArrowheads="1"/>
            </p:cNvPicPr>
            <p:nvPr/>
          </p:nvPicPr>
          <p:blipFill>
            <a:blip r:embed="rId4" cstate="print">
              <a:clrChange>
                <a:clrFrom>
                  <a:srgbClr val="FFFFFF"/>
                </a:clrFrom>
                <a:clrTo>
                  <a:srgbClr val="FFFFFF">
                    <a:alpha val="0"/>
                  </a:srgbClr>
                </a:clrTo>
              </a:clrChange>
            </a:blip>
            <a:srcRect l="35001" t="49956" r="42499" b="16507"/>
            <a:stretch>
              <a:fillRect/>
            </a:stretch>
          </p:blipFill>
          <p:spPr bwMode="auto">
            <a:xfrm>
              <a:off x="4862513" y="3670300"/>
              <a:ext cx="568325" cy="504825"/>
            </a:xfrm>
            <a:prstGeom prst="rect">
              <a:avLst/>
            </a:prstGeom>
            <a:noFill/>
            <a:ln w="9525">
              <a:noFill/>
              <a:miter lim="800000"/>
              <a:headEnd/>
              <a:tailEnd/>
            </a:ln>
          </p:spPr>
        </p:pic>
        <p:pic>
          <p:nvPicPr>
            <p:cNvPr id="39" name="Picture 64" descr="bicycle"/>
            <p:cNvPicPr>
              <a:picLocks noChangeAspect="1" noChangeArrowheads="1"/>
            </p:cNvPicPr>
            <p:nvPr/>
          </p:nvPicPr>
          <p:blipFill>
            <a:blip r:embed="rId4" cstate="print">
              <a:clrChange>
                <a:clrFrom>
                  <a:srgbClr val="FFFFFF"/>
                </a:clrFrom>
                <a:clrTo>
                  <a:srgbClr val="FFFFFF">
                    <a:alpha val="0"/>
                  </a:srgbClr>
                </a:clrTo>
              </a:clrChange>
            </a:blip>
            <a:srcRect t="33188" r="60001"/>
            <a:stretch>
              <a:fillRect/>
            </a:stretch>
          </p:blipFill>
          <p:spPr bwMode="auto">
            <a:xfrm>
              <a:off x="3744913" y="2667000"/>
              <a:ext cx="695325" cy="692150"/>
            </a:xfrm>
            <a:prstGeom prst="rect">
              <a:avLst/>
            </a:prstGeom>
            <a:noFill/>
            <a:ln w="9525">
              <a:noFill/>
              <a:miter lim="800000"/>
              <a:headEnd/>
              <a:tailEnd/>
            </a:ln>
          </p:spPr>
        </p:pic>
        <p:pic>
          <p:nvPicPr>
            <p:cNvPr id="40" name="Picture 65" descr="bicycle"/>
            <p:cNvPicPr>
              <a:picLocks noChangeAspect="1" noChangeArrowheads="1"/>
            </p:cNvPicPr>
            <p:nvPr/>
          </p:nvPicPr>
          <p:blipFill>
            <a:blip r:embed="rId4" cstate="print">
              <a:clrChange>
                <a:clrFrom>
                  <a:srgbClr val="FFFFFF"/>
                </a:clrFrom>
                <a:clrTo>
                  <a:srgbClr val="FFFFFF">
                    <a:alpha val="0"/>
                  </a:srgbClr>
                </a:clrTo>
              </a:clrChange>
            </a:blip>
            <a:srcRect l="32500" t="20612" r="22501" b="37468"/>
            <a:stretch>
              <a:fillRect/>
            </a:stretch>
          </p:blipFill>
          <p:spPr bwMode="auto">
            <a:xfrm>
              <a:off x="4600575" y="2974975"/>
              <a:ext cx="782638" cy="434975"/>
            </a:xfrm>
            <a:prstGeom prst="rect">
              <a:avLst/>
            </a:prstGeom>
            <a:noFill/>
            <a:ln w="9525">
              <a:noFill/>
              <a:miter lim="800000"/>
              <a:headEnd/>
              <a:tailEnd/>
            </a:ln>
          </p:spPr>
        </p:pic>
        <p:pic>
          <p:nvPicPr>
            <p:cNvPr id="41" name="Picture 66" descr="bicycle"/>
            <p:cNvPicPr>
              <a:picLocks noChangeAspect="1" noChangeArrowheads="1"/>
            </p:cNvPicPr>
            <p:nvPr/>
          </p:nvPicPr>
          <p:blipFill>
            <a:blip r:embed="rId4" cstate="print">
              <a:clrChange>
                <a:clrFrom>
                  <a:srgbClr val="FFFFFF"/>
                </a:clrFrom>
                <a:clrTo>
                  <a:srgbClr val="FFFFFF">
                    <a:alpha val="0"/>
                  </a:srgbClr>
                </a:clrTo>
              </a:clrChange>
            </a:blip>
            <a:srcRect l="20000" r="55000" b="54236"/>
            <a:stretch>
              <a:fillRect/>
            </a:stretch>
          </p:blipFill>
          <p:spPr bwMode="auto">
            <a:xfrm>
              <a:off x="4167188" y="3670300"/>
              <a:ext cx="515937" cy="563563"/>
            </a:xfrm>
            <a:prstGeom prst="rect">
              <a:avLst/>
            </a:prstGeom>
            <a:noFill/>
            <a:ln w="9525">
              <a:noFill/>
              <a:miter lim="800000"/>
              <a:headEnd/>
              <a:tailEnd/>
            </a:ln>
          </p:spPr>
        </p:pic>
        <p:pic>
          <p:nvPicPr>
            <p:cNvPr id="42" name="Picture 67" descr="violin"/>
            <p:cNvPicPr>
              <a:picLocks noChangeAspect="1" noChangeArrowheads="1"/>
            </p:cNvPicPr>
            <p:nvPr/>
          </p:nvPicPr>
          <p:blipFill>
            <a:blip r:embed="rId5" cstate="print"/>
            <a:srcRect l="35715" t="2991" r="21428" b="71085"/>
            <a:stretch>
              <a:fillRect/>
            </a:stretch>
          </p:blipFill>
          <p:spPr bwMode="auto">
            <a:xfrm>
              <a:off x="7086600" y="3962400"/>
              <a:ext cx="401638" cy="581025"/>
            </a:xfrm>
            <a:prstGeom prst="rect">
              <a:avLst/>
            </a:prstGeom>
            <a:noFill/>
            <a:ln w="9525">
              <a:noFill/>
              <a:miter lim="800000"/>
              <a:headEnd/>
              <a:tailEnd/>
            </a:ln>
          </p:spPr>
        </p:pic>
        <p:grpSp>
          <p:nvGrpSpPr>
            <p:cNvPr id="43" name="Group 68"/>
            <p:cNvGrpSpPr>
              <a:grpSpLocks/>
            </p:cNvGrpSpPr>
            <p:nvPr/>
          </p:nvGrpSpPr>
          <p:grpSpPr bwMode="auto">
            <a:xfrm>
              <a:off x="6738936" y="2651125"/>
              <a:ext cx="2024062" cy="1704975"/>
              <a:chOff x="4416" y="3072"/>
              <a:chExt cx="1035" cy="872"/>
            </a:xfrm>
          </p:grpSpPr>
          <p:pic>
            <p:nvPicPr>
              <p:cNvPr id="47" name="Picture 69" descr="violin"/>
              <p:cNvPicPr>
                <a:picLocks noChangeAspect="1" noChangeArrowheads="1"/>
              </p:cNvPicPr>
              <p:nvPr/>
            </p:nvPicPr>
            <p:blipFill>
              <a:blip r:embed="rId5" cstate="print"/>
              <a:srcRect t="26286" b="52684"/>
              <a:stretch>
                <a:fillRect/>
              </a:stretch>
            </p:blipFill>
            <p:spPr bwMode="auto">
              <a:xfrm>
                <a:off x="4752" y="3600"/>
                <a:ext cx="377" cy="344"/>
              </a:xfrm>
              <a:prstGeom prst="rect">
                <a:avLst/>
              </a:prstGeom>
              <a:noFill/>
              <a:ln w="9525">
                <a:noFill/>
                <a:miter lim="800000"/>
                <a:headEnd/>
                <a:tailEnd/>
              </a:ln>
            </p:spPr>
          </p:pic>
          <p:pic>
            <p:nvPicPr>
              <p:cNvPr id="48" name="Picture 70" descr="violin"/>
              <p:cNvPicPr>
                <a:picLocks noChangeAspect="1" noChangeArrowheads="1"/>
              </p:cNvPicPr>
              <p:nvPr/>
            </p:nvPicPr>
            <p:blipFill>
              <a:blip r:embed="rId5" cstate="print"/>
              <a:srcRect t="50055" b="26286"/>
              <a:stretch>
                <a:fillRect/>
              </a:stretch>
            </p:blipFill>
            <p:spPr bwMode="auto">
              <a:xfrm>
                <a:off x="5040" y="3360"/>
                <a:ext cx="411" cy="233"/>
              </a:xfrm>
              <a:prstGeom prst="rect">
                <a:avLst/>
              </a:prstGeom>
              <a:noFill/>
              <a:ln w="9525">
                <a:noFill/>
                <a:miter lim="800000"/>
                <a:headEnd/>
                <a:tailEnd/>
              </a:ln>
            </p:spPr>
          </p:pic>
          <p:pic>
            <p:nvPicPr>
              <p:cNvPr id="49" name="Picture 71" descr="violin"/>
              <p:cNvPicPr>
                <a:picLocks noChangeAspect="1" noChangeArrowheads="1"/>
              </p:cNvPicPr>
              <p:nvPr/>
            </p:nvPicPr>
            <p:blipFill>
              <a:blip r:embed="rId5" cstate="print"/>
              <a:srcRect t="76233"/>
              <a:stretch>
                <a:fillRect/>
              </a:stretch>
            </p:blipFill>
            <p:spPr bwMode="auto">
              <a:xfrm>
                <a:off x="4560" y="3408"/>
                <a:ext cx="446" cy="195"/>
              </a:xfrm>
              <a:prstGeom prst="rect">
                <a:avLst/>
              </a:prstGeom>
              <a:noFill/>
              <a:ln w="9525">
                <a:noFill/>
                <a:miter lim="800000"/>
                <a:headEnd/>
                <a:tailEnd/>
              </a:ln>
            </p:spPr>
          </p:pic>
          <p:pic>
            <p:nvPicPr>
              <p:cNvPr id="50" name="Picture 72" descr="violin"/>
              <p:cNvPicPr>
                <a:picLocks noChangeAspect="1" noChangeArrowheads="1"/>
              </p:cNvPicPr>
              <p:nvPr/>
            </p:nvPicPr>
            <p:blipFill>
              <a:blip r:embed="rId5" cstate="print"/>
              <a:srcRect l="56544" t="49945" r="-523" b="18510"/>
              <a:stretch>
                <a:fillRect/>
              </a:stretch>
            </p:blipFill>
            <p:spPr bwMode="auto">
              <a:xfrm>
                <a:off x="4416" y="3456"/>
                <a:ext cx="211" cy="361"/>
              </a:xfrm>
              <a:prstGeom prst="rect">
                <a:avLst/>
              </a:prstGeom>
              <a:noFill/>
              <a:ln w="9525">
                <a:noFill/>
                <a:miter lim="800000"/>
                <a:headEnd/>
                <a:tailEnd/>
              </a:ln>
            </p:spPr>
          </p:pic>
          <p:pic>
            <p:nvPicPr>
              <p:cNvPr id="51" name="Picture 73" descr="violin"/>
              <p:cNvPicPr>
                <a:picLocks noChangeAspect="1" noChangeArrowheads="1"/>
              </p:cNvPicPr>
              <p:nvPr/>
            </p:nvPicPr>
            <p:blipFill>
              <a:blip r:embed="rId5" cstate="print"/>
              <a:srcRect t="31544" b="47426"/>
              <a:stretch>
                <a:fillRect/>
              </a:stretch>
            </p:blipFill>
            <p:spPr bwMode="auto">
              <a:xfrm>
                <a:off x="4608" y="3072"/>
                <a:ext cx="480" cy="241"/>
              </a:xfrm>
              <a:prstGeom prst="rect">
                <a:avLst/>
              </a:prstGeom>
              <a:noFill/>
              <a:ln w="9525">
                <a:noFill/>
                <a:miter lim="800000"/>
                <a:headEnd/>
                <a:tailEnd/>
              </a:ln>
            </p:spPr>
          </p:pic>
        </p:grpSp>
        <p:sp>
          <p:nvSpPr>
            <p:cNvPr id="44" name="Rectangle 74"/>
            <p:cNvSpPr>
              <a:spLocks noChangeArrowheads="1"/>
            </p:cNvSpPr>
            <p:nvPr/>
          </p:nvSpPr>
          <p:spPr bwMode="auto">
            <a:xfrm>
              <a:off x="304800" y="2362200"/>
              <a:ext cx="2133600" cy="2362200"/>
            </a:xfrm>
            <a:prstGeom prst="rect">
              <a:avLst/>
            </a:prstGeom>
            <a:noFill/>
            <a:ln w="38100">
              <a:solidFill>
                <a:srgbClr val="864300"/>
              </a:solidFill>
              <a:miter lim="800000"/>
              <a:headEnd/>
              <a:tailEnd/>
            </a:ln>
          </p:spPr>
          <p:txBody>
            <a:bodyPr wrap="none" anchor="ctr"/>
            <a:lstStyle/>
            <a:p>
              <a:endParaRPr lang="en-US"/>
            </a:p>
          </p:txBody>
        </p:sp>
        <p:sp>
          <p:nvSpPr>
            <p:cNvPr id="45" name="Rectangle 75"/>
            <p:cNvSpPr>
              <a:spLocks noChangeArrowheads="1"/>
            </p:cNvSpPr>
            <p:nvPr/>
          </p:nvSpPr>
          <p:spPr bwMode="auto">
            <a:xfrm>
              <a:off x="3200400" y="2362200"/>
              <a:ext cx="2438400" cy="2362200"/>
            </a:xfrm>
            <a:prstGeom prst="rect">
              <a:avLst/>
            </a:prstGeom>
            <a:noFill/>
            <a:ln w="38100">
              <a:solidFill>
                <a:srgbClr val="864300"/>
              </a:solidFill>
              <a:miter lim="800000"/>
              <a:headEnd/>
              <a:tailEnd/>
            </a:ln>
          </p:spPr>
          <p:txBody>
            <a:bodyPr wrap="none" anchor="ctr"/>
            <a:lstStyle/>
            <a:p>
              <a:endParaRPr lang="en-US"/>
            </a:p>
          </p:txBody>
        </p:sp>
        <p:sp>
          <p:nvSpPr>
            <p:cNvPr id="46" name="Rectangle 76"/>
            <p:cNvSpPr>
              <a:spLocks noChangeArrowheads="1"/>
            </p:cNvSpPr>
            <p:nvPr/>
          </p:nvSpPr>
          <p:spPr bwMode="auto">
            <a:xfrm>
              <a:off x="6400800" y="2362200"/>
              <a:ext cx="2438400" cy="2362200"/>
            </a:xfrm>
            <a:prstGeom prst="rect">
              <a:avLst/>
            </a:prstGeom>
            <a:noFill/>
            <a:ln w="38100">
              <a:solidFill>
                <a:srgbClr val="864300"/>
              </a:solidFill>
              <a:miter lim="800000"/>
              <a:headEnd/>
              <a:tailEnd/>
            </a:ln>
          </p:spPr>
          <p:txBody>
            <a:bodyPr wrap="none" anchor="ctr"/>
            <a:lstStyle/>
            <a:p>
              <a:endParaRPr lang="en-US"/>
            </a:p>
          </p:txBody>
        </p:sp>
      </p:grpSp>
      <p:grpSp>
        <p:nvGrpSpPr>
          <p:cNvPr id="3" name="Group 2">
            <a:extLst>
              <a:ext uri="{FF2B5EF4-FFF2-40B4-BE49-F238E27FC236}">
                <a16:creationId xmlns:a16="http://schemas.microsoft.com/office/drawing/2014/main" id="{E05F7942-CF8A-9D44-A882-C4E1E3DC3C81}"/>
              </a:ext>
            </a:extLst>
          </p:cNvPr>
          <p:cNvGrpSpPr/>
          <p:nvPr/>
        </p:nvGrpSpPr>
        <p:grpSpPr>
          <a:xfrm>
            <a:off x="2752267" y="4875322"/>
            <a:ext cx="6819014" cy="1511069"/>
            <a:chOff x="1228267" y="4875319"/>
            <a:chExt cx="6819014" cy="1511069"/>
          </a:xfrm>
        </p:grpSpPr>
        <p:sp>
          <p:nvSpPr>
            <p:cNvPr id="2" name="Rectangle 1">
              <a:extLst>
                <a:ext uri="{FF2B5EF4-FFF2-40B4-BE49-F238E27FC236}">
                  <a16:creationId xmlns:a16="http://schemas.microsoft.com/office/drawing/2014/main" id="{88046659-4776-1F4C-AD22-CDB0D8D9ECD9}"/>
                </a:ext>
              </a:extLst>
            </p:cNvPr>
            <p:cNvSpPr/>
            <p:nvPr/>
          </p:nvSpPr>
          <p:spPr>
            <a:xfrm>
              <a:off x="1228267" y="4946497"/>
              <a:ext cx="1619415" cy="140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1BC2D1D-1F6A-3148-ACBA-7A7FAB62FA3D}"/>
                </a:ext>
              </a:extLst>
            </p:cNvPr>
            <p:cNvSpPr/>
            <p:nvPr/>
          </p:nvSpPr>
          <p:spPr>
            <a:xfrm>
              <a:off x="3852926" y="4983284"/>
              <a:ext cx="1619415" cy="140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421B171-1D4A-864C-B52C-439167561C37}"/>
                </a:ext>
              </a:extLst>
            </p:cNvPr>
            <p:cNvSpPr/>
            <p:nvPr/>
          </p:nvSpPr>
          <p:spPr>
            <a:xfrm>
              <a:off x="6427866" y="4875319"/>
              <a:ext cx="1619415" cy="147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65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3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434">
                                            <p:txEl>
                                              <p:pRg st="3" end="3"/>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9" name="Rectangle 19"/>
          <p:cNvSpPr>
            <a:spLocks noGrp="1" noChangeArrowheads="1"/>
          </p:cNvSpPr>
          <p:nvPr>
            <p:ph type="title"/>
          </p:nvPr>
        </p:nvSpPr>
        <p:spPr/>
        <p:txBody>
          <a:bodyPr/>
          <a:lstStyle/>
          <a:p>
            <a:pPr eaLnBrk="1" hangingPunct="1">
              <a:defRPr/>
            </a:pPr>
            <a:r>
              <a:rPr lang="en-US" dirty="0">
                <a:effectLst>
                  <a:outerShdw blurRad="38100" dist="38100" dir="2700000" algn="tl">
                    <a:srgbClr val="FFFFFF"/>
                  </a:outerShdw>
                </a:effectLst>
              </a:rPr>
              <a:t>1. Local feature extraction</a:t>
            </a:r>
          </a:p>
        </p:txBody>
      </p:sp>
      <p:sp>
        <p:nvSpPr>
          <p:cNvPr id="21" name="Content Placeholder 20"/>
          <p:cNvSpPr>
            <a:spLocks noGrp="1"/>
          </p:cNvSpPr>
          <p:nvPr>
            <p:ph idx="1"/>
          </p:nvPr>
        </p:nvSpPr>
        <p:spPr/>
        <p:txBody>
          <a:bodyPr/>
          <a:lstStyle/>
          <a:p>
            <a:pPr marL="0" indent="0">
              <a:buNone/>
            </a:pPr>
            <a:r>
              <a:rPr lang="en-US" dirty="0"/>
              <a:t>Sample patches and extract descriptors</a:t>
            </a:r>
          </a:p>
        </p:txBody>
      </p:sp>
      <p:pic>
        <p:nvPicPr>
          <p:cNvPr id="18" name="Picture 1035" descr="C:\Documents and Settings\Lana\My Documents\work\presentations\burma_patches.jpg"/>
          <p:cNvPicPr>
            <a:picLocks noChangeArrowheads="1"/>
          </p:cNvPicPr>
          <p:nvPr/>
        </p:nvPicPr>
        <p:blipFill>
          <a:blip r:embed="rId3" cstate="print"/>
          <a:srcRect/>
          <a:stretch>
            <a:fillRect/>
          </a:stretch>
        </p:blipFill>
        <p:spPr bwMode="auto">
          <a:xfrm>
            <a:off x="6348258" y="2514603"/>
            <a:ext cx="3786345" cy="2740551"/>
          </a:xfrm>
          <a:prstGeom prst="rect">
            <a:avLst/>
          </a:prstGeom>
          <a:noFill/>
          <a:ln w="6350">
            <a:solidFill>
              <a:schemeClr val="bg1"/>
            </a:solidFill>
            <a:miter lim="800000"/>
            <a:headEnd/>
            <a:tailEnd/>
          </a:ln>
        </p:spPr>
      </p:pic>
      <p:pic>
        <p:nvPicPr>
          <p:cNvPr id="19" name="Picture 1036" descr="C:\Documents and Settings\Lana\My Documents\work\presentations\badgers_color2_ellipses.jpg"/>
          <p:cNvPicPr>
            <a:picLocks noChangeArrowheads="1"/>
          </p:cNvPicPr>
          <p:nvPr/>
        </p:nvPicPr>
        <p:blipFill>
          <a:blip r:embed="rId4" cstate="print"/>
          <a:srcRect/>
          <a:stretch>
            <a:fillRect/>
          </a:stretch>
        </p:blipFill>
        <p:spPr bwMode="auto">
          <a:xfrm>
            <a:off x="2157258" y="2514603"/>
            <a:ext cx="3786345" cy="2740551"/>
          </a:xfrm>
          <a:prstGeom prst="rect">
            <a:avLst/>
          </a:prstGeom>
          <a:noFill/>
          <a:ln w="6350">
            <a:solidFill>
              <a:schemeClr val="bg1"/>
            </a:solidFill>
            <a:miter lim="800000"/>
            <a:headEnd/>
            <a:tailEnd/>
          </a:ln>
        </p:spPr>
      </p:pic>
    </p:spTree>
    <p:extLst>
      <p:ext uri="{BB962C8B-B14F-4D97-AF65-F5344CB8AC3E}">
        <p14:creationId xmlns:p14="http://schemas.microsoft.com/office/powerpoint/2010/main" val="2967447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2514603" y="1362078"/>
            <a:ext cx="555625" cy="1000125"/>
            <a:chOff x="2532" y="1542"/>
            <a:chExt cx="184" cy="332"/>
          </a:xfrm>
        </p:grpSpPr>
        <p:sp>
          <p:nvSpPr>
            <p:cNvPr id="24645"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46"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7"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8"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9"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50"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4579" name="Line 9"/>
          <p:cNvSpPr>
            <a:spLocks noChangeShapeType="1"/>
          </p:cNvSpPr>
          <p:nvPr/>
        </p:nvSpPr>
        <p:spPr bwMode="auto">
          <a:xfrm flipV="1">
            <a:off x="2286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4580" name="Line 10"/>
          <p:cNvSpPr>
            <a:spLocks noChangeShapeType="1"/>
          </p:cNvSpPr>
          <p:nvPr/>
        </p:nvSpPr>
        <p:spPr bwMode="auto">
          <a:xfrm>
            <a:off x="2286000" y="62420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4581" name="Line 11"/>
          <p:cNvSpPr>
            <a:spLocks noChangeShapeType="1"/>
          </p:cNvSpPr>
          <p:nvPr/>
        </p:nvSpPr>
        <p:spPr bwMode="auto">
          <a:xfrm flipV="1">
            <a:off x="2286000" y="45640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4582" name="Oval 12"/>
          <p:cNvSpPr>
            <a:spLocks noChangeAspect="1" noChangeArrowheads="1"/>
          </p:cNvSpPr>
          <p:nvPr/>
        </p:nvSpPr>
        <p:spPr bwMode="auto">
          <a:xfrm>
            <a:off x="3236916"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3" name="Oval 13"/>
          <p:cNvSpPr>
            <a:spLocks noChangeAspect="1" noChangeArrowheads="1"/>
          </p:cNvSpPr>
          <p:nvPr/>
        </p:nvSpPr>
        <p:spPr bwMode="auto">
          <a:xfrm>
            <a:off x="3389316"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4" name="Oval 14"/>
          <p:cNvSpPr>
            <a:spLocks noChangeAspect="1" noChangeArrowheads="1"/>
          </p:cNvSpPr>
          <p:nvPr/>
        </p:nvSpPr>
        <p:spPr bwMode="auto">
          <a:xfrm>
            <a:off x="2895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5" name="Oval 15"/>
          <p:cNvSpPr>
            <a:spLocks noChangeAspect="1" noChangeArrowheads="1"/>
          </p:cNvSpPr>
          <p:nvPr/>
        </p:nvSpPr>
        <p:spPr bwMode="auto">
          <a:xfrm>
            <a:off x="3200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6" name="Oval 16"/>
          <p:cNvSpPr>
            <a:spLocks noChangeAspect="1" noChangeArrowheads="1"/>
          </p:cNvSpPr>
          <p:nvPr/>
        </p:nvSpPr>
        <p:spPr bwMode="auto">
          <a:xfrm>
            <a:off x="2971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7" name="Oval 17"/>
          <p:cNvSpPr>
            <a:spLocks noChangeAspect="1" noChangeArrowheads="1"/>
          </p:cNvSpPr>
          <p:nvPr/>
        </p:nvSpPr>
        <p:spPr bwMode="auto">
          <a:xfrm>
            <a:off x="4267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8" name="Oval 18"/>
          <p:cNvSpPr>
            <a:spLocks noChangeAspect="1" noChangeArrowheads="1"/>
          </p:cNvSpPr>
          <p:nvPr/>
        </p:nvSpPr>
        <p:spPr bwMode="auto">
          <a:xfrm>
            <a:off x="4191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89" name="Oval 19"/>
          <p:cNvSpPr>
            <a:spLocks noChangeAspect="1" noChangeArrowheads="1"/>
          </p:cNvSpPr>
          <p:nvPr/>
        </p:nvSpPr>
        <p:spPr bwMode="auto">
          <a:xfrm>
            <a:off x="3962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0" name="Oval 20"/>
          <p:cNvSpPr>
            <a:spLocks noChangeAspect="1" noChangeArrowheads="1"/>
          </p:cNvSpPr>
          <p:nvPr/>
        </p:nvSpPr>
        <p:spPr bwMode="auto">
          <a:xfrm>
            <a:off x="4267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1" name="Oval 21"/>
          <p:cNvSpPr>
            <a:spLocks noChangeAspect="1" noChangeArrowheads="1"/>
          </p:cNvSpPr>
          <p:nvPr/>
        </p:nvSpPr>
        <p:spPr bwMode="auto">
          <a:xfrm>
            <a:off x="3733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2" name="Oval 22"/>
          <p:cNvSpPr>
            <a:spLocks noChangeAspect="1" noChangeArrowheads="1"/>
          </p:cNvSpPr>
          <p:nvPr/>
        </p:nvSpPr>
        <p:spPr bwMode="auto">
          <a:xfrm>
            <a:off x="3048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3" name="Oval 23"/>
          <p:cNvSpPr>
            <a:spLocks noChangeAspect="1" noChangeArrowheads="1"/>
          </p:cNvSpPr>
          <p:nvPr/>
        </p:nvSpPr>
        <p:spPr bwMode="auto">
          <a:xfrm>
            <a:off x="5105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4" name="Oval 24"/>
          <p:cNvSpPr>
            <a:spLocks noChangeAspect="1" noChangeArrowheads="1"/>
          </p:cNvSpPr>
          <p:nvPr/>
        </p:nvSpPr>
        <p:spPr bwMode="auto">
          <a:xfrm>
            <a:off x="4953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4595" name="Oval 25"/>
          <p:cNvSpPr>
            <a:spLocks noChangeAspect="1" noChangeArrowheads="1"/>
          </p:cNvSpPr>
          <p:nvPr/>
        </p:nvSpPr>
        <p:spPr bwMode="auto">
          <a:xfrm>
            <a:off x="4724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4596" name="Group 26"/>
          <p:cNvGrpSpPr>
            <a:grpSpLocks/>
          </p:cNvGrpSpPr>
          <p:nvPr/>
        </p:nvGrpSpPr>
        <p:grpSpPr bwMode="auto">
          <a:xfrm>
            <a:off x="3178178" y="1362078"/>
            <a:ext cx="555625" cy="1000125"/>
            <a:chOff x="2532" y="1542"/>
            <a:chExt cx="184" cy="332"/>
          </a:xfrm>
        </p:grpSpPr>
        <p:sp>
          <p:nvSpPr>
            <p:cNvPr id="24639"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40"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1"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2"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3"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44"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597" name="Group 33"/>
          <p:cNvGrpSpPr>
            <a:grpSpLocks/>
          </p:cNvGrpSpPr>
          <p:nvPr/>
        </p:nvGrpSpPr>
        <p:grpSpPr bwMode="auto">
          <a:xfrm>
            <a:off x="3863978" y="1371603"/>
            <a:ext cx="555625" cy="1000125"/>
            <a:chOff x="2532" y="1542"/>
            <a:chExt cx="184" cy="332"/>
          </a:xfrm>
        </p:grpSpPr>
        <p:sp>
          <p:nvSpPr>
            <p:cNvPr id="24633"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34"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5"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6"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7"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8"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598" name="Group 40"/>
          <p:cNvGrpSpPr>
            <a:grpSpLocks/>
          </p:cNvGrpSpPr>
          <p:nvPr/>
        </p:nvGrpSpPr>
        <p:grpSpPr bwMode="auto">
          <a:xfrm>
            <a:off x="4549778" y="1371603"/>
            <a:ext cx="555625" cy="1000125"/>
            <a:chOff x="2532" y="1542"/>
            <a:chExt cx="184" cy="332"/>
          </a:xfrm>
        </p:grpSpPr>
        <p:sp>
          <p:nvSpPr>
            <p:cNvPr id="24627"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28"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9"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0"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1"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32"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882735" name="Rectangle 47"/>
          <p:cNvSpPr>
            <a:spLocks noGrp="1" noChangeArrowheads="1"/>
          </p:cNvSpPr>
          <p:nvPr>
            <p:ph type="title"/>
          </p:nvPr>
        </p:nvSpPr>
        <p:spPr/>
        <p:txBody>
          <a:bodyPr/>
          <a:lstStyle/>
          <a:p>
            <a:pPr eaLnBrk="1" hangingPunct="1">
              <a:defRPr/>
            </a:pPr>
            <a:r>
              <a:rPr lang="en-US" dirty="0">
                <a:effectLst>
                  <a:outerShdw blurRad="38100" dist="38100" dir="2700000" algn="tl">
                    <a:srgbClr val="FFFFFF"/>
                  </a:outerShdw>
                </a:effectLst>
              </a:rPr>
              <a:t>2. Learning the visual vocabulary</a:t>
            </a:r>
          </a:p>
        </p:txBody>
      </p:sp>
      <p:sp>
        <p:nvSpPr>
          <p:cNvPr id="24600" name="Freeform 48"/>
          <p:cNvSpPr>
            <a:spLocks/>
          </p:cNvSpPr>
          <p:nvPr/>
        </p:nvSpPr>
        <p:spPr bwMode="auto">
          <a:xfrm>
            <a:off x="3390900" y="2438400"/>
            <a:ext cx="800100" cy="1295400"/>
          </a:xfrm>
          <a:custGeom>
            <a:avLst/>
            <a:gdLst>
              <a:gd name="T0" fmla="*/ 2147483647 w 504"/>
              <a:gd name="T1" fmla="*/ 0 h 816"/>
              <a:gd name="T2" fmla="*/ 2147483647 w 504"/>
              <a:gd name="T3" fmla="*/ 2147483647 h 816"/>
              <a:gd name="T4" fmla="*/ 2147483647 w 504"/>
              <a:gd name="T5" fmla="*/ 2147483647 h 816"/>
              <a:gd name="T6" fmla="*/ 0 60000 65536"/>
              <a:gd name="T7" fmla="*/ 0 60000 65536"/>
              <a:gd name="T8" fmla="*/ 0 60000 65536"/>
              <a:gd name="T9" fmla="*/ 0 w 504"/>
              <a:gd name="T10" fmla="*/ 0 h 816"/>
              <a:gd name="T11" fmla="*/ 504 w 504"/>
              <a:gd name="T12" fmla="*/ 816 h 816"/>
            </a:gdLst>
            <a:ahLst/>
            <a:cxnLst>
              <a:cxn ang="T6">
                <a:pos x="T0" y="T1"/>
              </a:cxn>
              <a:cxn ang="T7">
                <a:pos x="T2" y="T3"/>
              </a:cxn>
              <a:cxn ang="T8">
                <a:pos x="T4" y="T5"/>
              </a:cxn>
            </a:cxnLst>
            <a:rect l="T9" t="T10" r="T11" b="T12"/>
            <a:pathLst>
              <a:path w="504" h="816">
                <a:moveTo>
                  <a:pt x="72" y="0"/>
                </a:moveTo>
                <a:cubicBezTo>
                  <a:pt x="36" y="124"/>
                  <a:pt x="0" y="248"/>
                  <a:pt x="72" y="384"/>
                </a:cubicBezTo>
                <a:cubicBezTo>
                  <a:pt x="144" y="520"/>
                  <a:pt x="324" y="668"/>
                  <a:pt x="504" y="816"/>
                </a:cubicBezTo>
              </a:path>
            </a:pathLst>
          </a:custGeom>
          <a:noFill/>
          <a:ln w="9525">
            <a:solidFill>
              <a:schemeClr val="tx1"/>
            </a:solidFill>
            <a:prstDash val="dash"/>
            <a:round/>
            <a:headEnd/>
            <a:tailEnd type="triangle" w="med" len="med"/>
          </a:ln>
        </p:spPr>
        <p:txBody>
          <a:bodyPr/>
          <a:lstStyle/>
          <a:p>
            <a:endParaRPr lang="en-US"/>
          </a:p>
        </p:txBody>
      </p:sp>
      <p:sp>
        <p:nvSpPr>
          <p:cNvPr id="24601" name="Freeform 49"/>
          <p:cNvSpPr>
            <a:spLocks/>
          </p:cNvSpPr>
          <p:nvPr/>
        </p:nvSpPr>
        <p:spPr bwMode="auto">
          <a:xfrm>
            <a:off x="3581400" y="2514600"/>
            <a:ext cx="1320800" cy="2997200"/>
          </a:xfrm>
          <a:custGeom>
            <a:avLst/>
            <a:gdLst>
              <a:gd name="T0" fmla="*/ 2147483647 w 832"/>
              <a:gd name="T1" fmla="*/ 0 h 1888"/>
              <a:gd name="T2" fmla="*/ 2147483647 w 832"/>
              <a:gd name="T3" fmla="*/ 2147483647 h 1888"/>
              <a:gd name="T4" fmla="*/ 2147483647 w 832"/>
              <a:gd name="T5" fmla="*/ 2147483647 h 1888"/>
              <a:gd name="T6" fmla="*/ 0 w 832"/>
              <a:gd name="T7" fmla="*/ 2147483647 h 1888"/>
              <a:gd name="T8" fmla="*/ 0 60000 65536"/>
              <a:gd name="T9" fmla="*/ 0 60000 65536"/>
              <a:gd name="T10" fmla="*/ 0 60000 65536"/>
              <a:gd name="T11" fmla="*/ 0 60000 65536"/>
              <a:gd name="T12" fmla="*/ 0 w 832"/>
              <a:gd name="T13" fmla="*/ 0 h 1888"/>
              <a:gd name="T14" fmla="*/ 832 w 832"/>
              <a:gd name="T15" fmla="*/ 1888 h 1888"/>
            </a:gdLst>
            <a:ahLst/>
            <a:cxnLst>
              <a:cxn ang="T8">
                <a:pos x="T0" y="T1"/>
              </a:cxn>
              <a:cxn ang="T9">
                <a:pos x="T2" y="T3"/>
              </a:cxn>
              <a:cxn ang="T10">
                <a:pos x="T4" y="T5"/>
              </a:cxn>
              <a:cxn ang="T11">
                <a:pos x="T6" y="T7"/>
              </a:cxn>
            </a:cxnLst>
            <a:rect l="T12" t="T13" r="T14" b="T15"/>
            <a:pathLst>
              <a:path w="832" h="1888">
                <a:moveTo>
                  <a:pt x="432" y="0"/>
                </a:moveTo>
                <a:cubicBezTo>
                  <a:pt x="632" y="472"/>
                  <a:pt x="832" y="944"/>
                  <a:pt x="816" y="1248"/>
                </a:cubicBezTo>
                <a:cubicBezTo>
                  <a:pt x="800" y="1552"/>
                  <a:pt x="472" y="1760"/>
                  <a:pt x="336" y="1824"/>
                </a:cubicBezTo>
                <a:cubicBezTo>
                  <a:pt x="200" y="1888"/>
                  <a:pt x="100" y="1760"/>
                  <a:pt x="0" y="1632"/>
                </a:cubicBezTo>
              </a:path>
            </a:pathLst>
          </a:custGeom>
          <a:noFill/>
          <a:ln w="9525">
            <a:solidFill>
              <a:schemeClr val="tx1"/>
            </a:solidFill>
            <a:prstDash val="dash"/>
            <a:round/>
            <a:headEnd/>
            <a:tailEnd type="triangle" w="med" len="med"/>
          </a:ln>
        </p:spPr>
        <p:txBody>
          <a:bodyPr/>
          <a:lstStyle/>
          <a:p>
            <a:endParaRPr lang="en-US"/>
          </a:p>
        </p:txBody>
      </p:sp>
      <p:sp>
        <p:nvSpPr>
          <p:cNvPr id="24602" name="Freeform 50"/>
          <p:cNvSpPr>
            <a:spLocks/>
          </p:cNvSpPr>
          <p:nvPr/>
        </p:nvSpPr>
        <p:spPr bwMode="auto">
          <a:xfrm>
            <a:off x="4876800" y="2514600"/>
            <a:ext cx="990600" cy="3124200"/>
          </a:xfrm>
          <a:custGeom>
            <a:avLst/>
            <a:gdLst>
              <a:gd name="T0" fmla="*/ 0 w 624"/>
              <a:gd name="T1" fmla="*/ 0 h 1968"/>
              <a:gd name="T2" fmla="*/ 2147483647 w 624"/>
              <a:gd name="T3" fmla="*/ 2147483647 h 1968"/>
              <a:gd name="T4" fmla="*/ 2147483647 w 624"/>
              <a:gd name="T5" fmla="*/ 2147483647 h 1968"/>
              <a:gd name="T6" fmla="*/ 0 60000 65536"/>
              <a:gd name="T7" fmla="*/ 0 60000 65536"/>
              <a:gd name="T8" fmla="*/ 0 60000 65536"/>
              <a:gd name="T9" fmla="*/ 0 w 624"/>
              <a:gd name="T10" fmla="*/ 0 h 1968"/>
              <a:gd name="T11" fmla="*/ 624 w 624"/>
              <a:gd name="T12" fmla="*/ 1968 h 1968"/>
            </a:gdLst>
            <a:ahLst/>
            <a:cxnLst>
              <a:cxn ang="T6">
                <a:pos x="T0" y="T1"/>
              </a:cxn>
              <a:cxn ang="T7">
                <a:pos x="T2" y="T3"/>
              </a:cxn>
              <a:cxn ang="T8">
                <a:pos x="T4" y="T5"/>
              </a:cxn>
            </a:cxnLst>
            <a:rect l="T9" t="T10" r="T11" b="T12"/>
            <a:pathLst>
              <a:path w="624" h="1968">
                <a:moveTo>
                  <a:pt x="0" y="0"/>
                </a:moveTo>
                <a:cubicBezTo>
                  <a:pt x="264" y="220"/>
                  <a:pt x="528" y="440"/>
                  <a:pt x="576" y="768"/>
                </a:cubicBezTo>
                <a:cubicBezTo>
                  <a:pt x="624" y="1096"/>
                  <a:pt x="456" y="1532"/>
                  <a:pt x="288" y="1968"/>
                </a:cubicBezTo>
              </a:path>
            </a:pathLst>
          </a:custGeom>
          <a:noFill/>
          <a:ln w="9525">
            <a:solidFill>
              <a:schemeClr val="tx1"/>
            </a:solidFill>
            <a:prstDash val="dash"/>
            <a:round/>
            <a:headEnd/>
            <a:tailEnd type="triangle" w="med" len="med"/>
          </a:ln>
        </p:spPr>
        <p:txBody>
          <a:bodyPr/>
          <a:lstStyle/>
          <a:p>
            <a:endParaRPr lang="en-US"/>
          </a:p>
        </p:txBody>
      </p:sp>
      <p:sp>
        <p:nvSpPr>
          <p:cNvPr id="24603" name="Freeform 51"/>
          <p:cNvSpPr>
            <a:spLocks/>
          </p:cNvSpPr>
          <p:nvPr/>
        </p:nvSpPr>
        <p:spPr bwMode="auto">
          <a:xfrm>
            <a:off x="1828800" y="2362200"/>
            <a:ext cx="1295400" cy="2057400"/>
          </a:xfrm>
          <a:custGeom>
            <a:avLst/>
            <a:gdLst>
              <a:gd name="T0" fmla="*/ 2147483647 w 816"/>
              <a:gd name="T1" fmla="*/ 0 h 1296"/>
              <a:gd name="T2" fmla="*/ 0 w 816"/>
              <a:gd name="T3" fmla="*/ 2147483647 h 1296"/>
              <a:gd name="T4" fmla="*/ 2147483647 w 816"/>
              <a:gd name="T5" fmla="*/ 2147483647 h 1296"/>
              <a:gd name="T6" fmla="*/ 2147483647 w 816"/>
              <a:gd name="T7" fmla="*/ 2147483647 h 1296"/>
              <a:gd name="T8" fmla="*/ 0 60000 65536"/>
              <a:gd name="T9" fmla="*/ 0 60000 65536"/>
              <a:gd name="T10" fmla="*/ 0 60000 65536"/>
              <a:gd name="T11" fmla="*/ 0 60000 65536"/>
              <a:gd name="T12" fmla="*/ 0 w 816"/>
              <a:gd name="T13" fmla="*/ 0 h 1296"/>
              <a:gd name="T14" fmla="*/ 816 w 816"/>
              <a:gd name="T15" fmla="*/ 1296 h 1296"/>
            </a:gdLst>
            <a:ahLst/>
            <a:cxnLst>
              <a:cxn ang="T8">
                <a:pos x="T0" y="T1"/>
              </a:cxn>
              <a:cxn ang="T9">
                <a:pos x="T2" y="T3"/>
              </a:cxn>
              <a:cxn ang="T10">
                <a:pos x="T4" y="T5"/>
              </a:cxn>
              <a:cxn ang="T11">
                <a:pos x="T6" y="T7"/>
              </a:cxn>
            </a:cxnLst>
            <a:rect l="T12" t="T13" r="T14" b="T15"/>
            <a:pathLst>
              <a:path w="816" h="1296">
                <a:moveTo>
                  <a:pt x="624" y="0"/>
                </a:moveTo>
                <a:cubicBezTo>
                  <a:pt x="312" y="180"/>
                  <a:pt x="0" y="360"/>
                  <a:pt x="0" y="528"/>
                </a:cubicBezTo>
                <a:cubicBezTo>
                  <a:pt x="0" y="696"/>
                  <a:pt x="488" y="880"/>
                  <a:pt x="624" y="1008"/>
                </a:cubicBezTo>
                <a:cubicBezTo>
                  <a:pt x="760" y="1136"/>
                  <a:pt x="788" y="1216"/>
                  <a:pt x="816" y="1296"/>
                </a:cubicBezTo>
              </a:path>
            </a:pathLst>
          </a:custGeom>
          <a:noFill/>
          <a:ln w="9525">
            <a:solidFill>
              <a:schemeClr val="tx1"/>
            </a:solidFill>
            <a:prstDash val="dash"/>
            <a:round/>
            <a:headEnd/>
            <a:tailEnd type="triangle" w="med" len="med"/>
          </a:ln>
        </p:spPr>
        <p:txBody>
          <a:bodyPr/>
          <a:lstStyle/>
          <a:p>
            <a:endParaRPr lang="en-US"/>
          </a:p>
        </p:txBody>
      </p:sp>
      <p:grpSp>
        <p:nvGrpSpPr>
          <p:cNvPr id="24604" name="Group 52"/>
          <p:cNvGrpSpPr>
            <a:grpSpLocks/>
          </p:cNvGrpSpPr>
          <p:nvPr/>
        </p:nvGrpSpPr>
        <p:grpSpPr bwMode="auto">
          <a:xfrm>
            <a:off x="3178175" y="1362075"/>
            <a:ext cx="2578100" cy="1009650"/>
            <a:chOff x="1042" y="858"/>
            <a:chExt cx="1624" cy="636"/>
          </a:xfrm>
        </p:grpSpPr>
        <p:grpSp>
          <p:nvGrpSpPr>
            <p:cNvPr id="24605" name="Group 53"/>
            <p:cNvGrpSpPr>
              <a:grpSpLocks/>
            </p:cNvGrpSpPr>
            <p:nvPr/>
          </p:nvGrpSpPr>
          <p:grpSpPr bwMode="auto">
            <a:xfrm>
              <a:off x="1042" y="858"/>
              <a:ext cx="350" cy="630"/>
              <a:chOff x="2532" y="1542"/>
              <a:chExt cx="184" cy="332"/>
            </a:xfrm>
          </p:grpSpPr>
          <p:sp>
            <p:nvSpPr>
              <p:cNvPr id="24621" name="AutoShape 5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22" name="Line 5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3" name="Line 5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4" name="Line 5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5" name="Line 5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6" name="Line 5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606" name="Group 60"/>
            <p:cNvGrpSpPr>
              <a:grpSpLocks/>
            </p:cNvGrpSpPr>
            <p:nvPr/>
          </p:nvGrpSpPr>
          <p:grpSpPr bwMode="auto">
            <a:xfrm>
              <a:off x="1474" y="864"/>
              <a:ext cx="350" cy="630"/>
              <a:chOff x="2532" y="1542"/>
              <a:chExt cx="184" cy="332"/>
            </a:xfrm>
          </p:grpSpPr>
          <p:sp>
            <p:nvSpPr>
              <p:cNvPr id="24615" name="AutoShape 6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16" name="Line 6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7" name="Line 6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8" name="Line 6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9" name="Line 6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20" name="Line 6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4607" name="Group 67"/>
            <p:cNvGrpSpPr>
              <a:grpSpLocks/>
            </p:cNvGrpSpPr>
            <p:nvPr/>
          </p:nvGrpSpPr>
          <p:grpSpPr bwMode="auto">
            <a:xfrm>
              <a:off x="1906" y="864"/>
              <a:ext cx="350" cy="630"/>
              <a:chOff x="2532" y="1542"/>
              <a:chExt cx="184" cy="332"/>
            </a:xfrm>
          </p:grpSpPr>
          <p:sp>
            <p:nvSpPr>
              <p:cNvPr id="24609" name="AutoShape 68"/>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4610" name="Line 69"/>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1" name="Line 70"/>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2" name="Line 71"/>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3" name="Line 72"/>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4614" name="Line 73"/>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4608" name="Text Box 74"/>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75" name="Text Box 17"/>
          <p:cNvSpPr txBox="1">
            <a:spLocks noChangeArrowheads="1"/>
          </p:cNvSpPr>
          <p:nvPr/>
        </p:nvSpPr>
        <p:spPr bwMode="auto">
          <a:xfrm>
            <a:off x="8320088" y="6500813"/>
            <a:ext cx="2271712" cy="336550"/>
          </a:xfrm>
          <a:prstGeom prst="rect">
            <a:avLst/>
          </a:prstGeom>
          <a:noFill/>
          <a:ln w="9525">
            <a:noFill/>
            <a:miter lim="800000"/>
            <a:headEnd/>
            <a:tailEnd/>
          </a:ln>
        </p:spPr>
        <p:txBody>
          <a:bodyPr wrap="none">
            <a:spAutoFit/>
          </a:bodyPr>
          <a:lstStyle/>
          <a:p>
            <a:pPr eaLnBrk="1" hangingPunct="1"/>
            <a:r>
              <a:rPr lang="en-US" sz="1600" dirty="0">
                <a:solidFill>
                  <a:schemeClr val="tx1">
                    <a:lumMod val="65000"/>
                    <a:lumOff val="35000"/>
                  </a:schemeClr>
                </a:solidFill>
              </a:rPr>
              <a:t>Slide credit: Josef </a:t>
            </a:r>
            <a:r>
              <a:rPr lang="en-US" sz="1600" dirty="0" err="1">
                <a:solidFill>
                  <a:schemeClr val="tx1">
                    <a:lumMod val="65000"/>
                    <a:lumOff val="35000"/>
                  </a:schemeClr>
                </a:solidFill>
              </a:rPr>
              <a:t>Sivic</a:t>
            </a:r>
            <a:endParaRPr lang="en-US" sz="1600" dirty="0">
              <a:solidFill>
                <a:schemeClr val="tx1">
                  <a:lumMod val="65000"/>
                  <a:lumOff val="35000"/>
                </a:schemeClr>
              </a:solidFill>
            </a:endParaRPr>
          </a:p>
        </p:txBody>
      </p:sp>
      <p:sp>
        <p:nvSpPr>
          <p:cNvPr id="2" name="TextBox 1"/>
          <p:cNvSpPr txBox="1"/>
          <p:nvPr/>
        </p:nvSpPr>
        <p:spPr>
          <a:xfrm>
            <a:off x="6096000" y="2667000"/>
            <a:ext cx="4114800" cy="1077218"/>
          </a:xfrm>
          <a:prstGeom prst="rect">
            <a:avLst/>
          </a:prstGeom>
          <a:noFill/>
        </p:spPr>
        <p:txBody>
          <a:bodyPr wrap="square" rtlCol="0">
            <a:spAutoFit/>
          </a:bodyPr>
          <a:lstStyle/>
          <a:p>
            <a:r>
              <a:rPr lang="en-US" sz="3200" dirty="0"/>
              <a:t>Extracted descriptors from the training set</a:t>
            </a:r>
          </a:p>
        </p:txBody>
      </p:sp>
    </p:spTree>
    <p:extLst>
      <p:ext uri="{BB962C8B-B14F-4D97-AF65-F5344CB8AC3E}">
        <p14:creationId xmlns:p14="http://schemas.microsoft.com/office/powerpoint/2010/main" val="249677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2514603" y="1362078"/>
            <a:ext cx="555625" cy="1000125"/>
            <a:chOff x="2532" y="1542"/>
            <a:chExt cx="184" cy="332"/>
          </a:xfrm>
        </p:grpSpPr>
        <p:sp>
          <p:nvSpPr>
            <p:cNvPr id="25687"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88"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9"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0"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1"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92"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5603" name="Line 9"/>
          <p:cNvSpPr>
            <a:spLocks noChangeShapeType="1"/>
          </p:cNvSpPr>
          <p:nvPr/>
        </p:nvSpPr>
        <p:spPr bwMode="auto">
          <a:xfrm flipV="1">
            <a:off x="2286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5604" name="Line 10"/>
          <p:cNvSpPr>
            <a:spLocks noChangeShapeType="1"/>
          </p:cNvSpPr>
          <p:nvPr/>
        </p:nvSpPr>
        <p:spPr bwMode="auto">
          <a:xfrm>
            <a:off x="2286000" y="62420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5605" name="Line 11"/>
          <p:cNvSpPr>
            <a:spLocks noChangeShapeType="1"/>
          </p:cNvSpPr>
          <p:nvPr/>
        </p:nvSpPr>
        <p:spPr bwMode="auto">
          <a:xfrm flipV="1">
            <a:off x="2286000" y="45640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5606" name="Oval 12"/>
          <p:cNvSpPr>
            <a:spLocks noChangeAspect="1" noChangeArrowheads="1"/>
          </p:cNvSpPr>
          <p:nvPr/>
        </p:nvSpPr>
        <p:spPr bwMode="auto">
          <a:xfrm>
            <a:off x="3236916"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7" name="Oval 13"/>
          <p:cNvSpPr>
            <a:spLocks noChangeAspect="1" noChangeArrowheads="1"/>
          </p:cNvSpPr>
          <p:nvPr/>
        </p:nvSpPr>
        <p:spPr bwMode="auto">
          <a:xfrm>
            <a:off x="3389316"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8" name="Oval 14"/>
          <p:cNvSpPr>
            <a:spLocks noChangeAspect="1" noChangeArrowheads="1"/>
          </p:cNvSpPr>
          <p:nvPr/>
        </p:nvSpPr>
        <p:spPr bwMode="auto">
          <a:xfrm>
            <a:off x="2895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09" name="Oval 15"/>
          <p:cNvSpPr>
            <a:spLocks noChangeAspect="1" noChangeArrowheads="1"/>
          </p:cNvSpPr>
          <p:nvPr/>
        </p:nvSpPr>
        <p:spPr bwMode="auto">
          <a:xfrm>
            <a:off x="3200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0" name="Oval 16"/>
          <p:cNvSpPr>
            <a:spLocks noChangeAspect="1" noChangeArrowheads="1"/>
          </p:cNvSpPr>
          <p:nvPr/>
        </p:nvSpPr>
        <p:spPr bwMode="auto">
          <a:xfrm>
            <a:off x="2971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1" name="Oval 17"/>
          <p:cNvSpPr>
            <a:spLocks noChangeAspect="1" noChangeArrowheads="1"/>
          </p:cNvSpPr>
          <p:nvPr/>
        </p:nvSpPr>
        <p:spPr bwMode="auto">
          <a:xfrm>
            <a:off x="4267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2" name="Oval 18"/>
          <p:cNvSpPr>
            <a:spLocks noChangeAspect="1" noChangeArrowheads="1"/>
          </p:cNvSpPr>
          <p:nvPr/>
        </p:nvSpPr>
        <p:spPr bwMode="auto">
          <a:xfrm>
            <a:off x="4191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3" name="Oval 19"/>
          <p:cNvSpPr>
            <a:spLocks noChangeAspect="1" noChangeArrowheads="1"/>
          </p:cNvSpPr>
          <p:nvPr/>
        </p:nvSpPr>
        <p:spPr bwMode="auto">
          <a:xfrm>
            <a:off x="3962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4" name="Oval 20"/>
          <p:cNvSpPr>
            <a:spLocks noChangeAspect="1" noChangeArrowheads="1"/>
          </p:cNvSpPr>
          <p:nvPr/>
        </p:nvSpPr>
        <p:spPr bwMode="auto">
          <a:xfrm>
            <a:off x="4267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5" name="Oval 21"/>
          <p:cNvSpPr>
            <a:spLocks noChangeAspect="1" noChangeArrowheads="1"/>
          </p:cNvSpPr>
          <p:nvPr/>
        </p:nvSpPr>
        <p:spPr bwMode="auto">
          <a:xfrm>
            <a:off x="3733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6" name="Oval 22"/>
          <p:cNvSpPr>
            <a:spLocks noChangeAspect="1" noChangeArrowheads="1"/>
          </p:cNvSpPr>
          <p:nvPr/>
        </p:nvSpPr>
        <p:spPr bwMode="auto">
          <a:xfrm>
            <a:off x="3048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7" name="Oval 23"/>
          <p:cNvSpPr>
            <a:spLocks noChangeAspect="1" noChangeArrowheads="1"/>
          </p:cNvSpPr>
          <p:nvPr/>
        </p:nvSpPr>
        <p:spPr bwMode="auto">
          <a:xfrm>
            <a:off x="5105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8" name="Oval 24"/>
          <p:cNvSpPr>
            <a:spLocks noChangeAspect="1" noChangeArrowheads="1"/>
          </p:cNvSpPr>
          <p:nvPr/>
        </p:nvSpPr>
        <p:spPr bwMode="auto">
          <a:xfrm>
            <a:off x="4953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5619" name="Oval 25"/>
          <p:cNvSpPr>
            <a:spLocks noChangeAspect="1" noChangeArrowheads="1"/>
          </p:cNvSpPr>
          <p:nvPr/>
        </p:nvSpPr>
        <p:spPr bwMode="auto">
          <a:xfrm>
            <a:off x="4724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5620" name="Group 26"/>
          <p:cNvGrpSpPr>
            <a:grpSpLocks/>
          </p:cNvGrpSpPr>
          <p:nvPr/>
        </p:nvGrpSpPr>
        <p:grpSpPr bwMode="auto">
          <a:xfrm>
            <a:off x="3178178" y="1362078"/>
            <a:ext cx="555625" cy="1000125"/>
            <a:chOff x="2532" y="1542"/>
            <a:chExt cx="184" cy="332"/>
          </a:xfrm>
        </p:grpSpPr>
        <p:sp>
          <p:nvSpPr>
            <p:cNvPr id="25681"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82"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3"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4"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5"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6"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21" name="Group 33"/>
          <p:cNvGrpSpPr>
            <a:grpSpLocks/>
          </p:cNvGrpSpPr>
          <p:nvPr/>
        </p:nvGrpSpPr>
        <p:grpSpPr bwMode="auto">
          <a:xfrm>
            <a:off x="3863978" y="1371603"/>
            <a:ext cx="555625" cy="1000125"/>
            <a:chOff x="2532" y="1542"/>
            <a:chExt cx="184" cy="332"/>
          </a:xfrm>
        </p:grpSpPr>
        <p:sp>
          <p:nvSpPr>
            <p:cNvPr id="25675"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76"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7"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8"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9"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80"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22" name="Group 40"/>
          <p:cNvGrpSpPr>
            <a:grpSpLocks/>
          </p:cNvGrpSpPr>
          <p:nvPr/>
        </p:nvGrpSpPr>
        <p:grpSpPr bwMode="auto">
          <a:xfrm>
            <a:off x="4549778" y="1371603"/>
            <a:ext cx="555625" cy="1000125"/>
            <a:chOff x="2532" y="1542"/>
            <a:chExt cx="184" cy="332"/>
          </a:xfrm>
        </p:grpSpPr>
        <p:sp>
          <p:nvSpPr>
            <p:cNvPr id="25669"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70"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1"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2"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3"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74"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883759" name="Line 47"/>
          <p:cNvSpPr>
            <a:spLocks noChangeShapeType="1"/>
          </p:cNvSpPr>
          <p:nvPr/>
        </p:nvSpPr>
        <p:spPr bwMode="auto">
          <a:xfrm flipV="1">
            <a:off x="6705600" y="914400"/>
            <a:ext cx="0" cy="3270250"/>
          </a:xfrm>
          <a:prstGeom prst="line">
            <a:avLst/>
          </a:prstGeom>
          <a:noFill/>
          <a:ln w="19050">
            <a:solidFill>
              <a:srgbClr val="0000FF"/>
            </a:solidFill>
            <a:round/>
            <a:headEnd/>
            <a:tailEnd type="triangle" w="med" len="med"/>
          </a:ln>
        </p:spPr>
        <p:txBody>
          <a:bodyPr wrap="none" anchor="ctr"/>
          <a:lstStyle/>
          <a:p>
            <a:endParaRPr lang="en-US"/>
          </a:p>
        </p:txBody>
      </p:sp>
      <p:sp>
        <p:nvSpPr>
          <p:cNvPr id="883760" name="Line 48"/>
          <p:cNvSpPr>
            <a:spLocks noChangeShapeType="1"/>
          </p:cNvSpPr>
          <p:nvPr/>
        </p:nvSpPr>
        <p:spPr bwMode="auto">
          <a:xfrm>
            <a:off x="6705600" y="41846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883761" name="Line 49"/>
          <p:cNvSpPr>
            <a:spLocks noChangeShapeType="1"/>
          </p:cNvSpPr>
          <p:nvPr/>
        </p:nvSpPr>
        <p:spPr bwMode="auto">
          <a:xfrm flipV="1">
            <a:off x="6705600" y="25066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883762" name="Oval 50"/>
          <p:cNvSpPr>
            <a:spLocks noChangeAspect="1" noChangeArrowheads="1"/>
          </p:cNvSpPr>
          <p:nvPr/>
        </p:nvSpPr>
        <p:spPr bwMode="auto">
          <a:xfrm>
            <a:off x="7656516" y="2740025"/>
            <a:ext cx="173037" cy="158750"/>
          </a:xfrm>
          <a:prstGeom prst="ellipse">
            <a:avLst/>
          </a:prstGeom>
          <a:solidFill>
            <a:srgbClr val="FF0000"/>
          </a:solidFill>
          <a:ln w="19050">
            <a:noFill/>
            <a:round/>
            <a:headEnd/>
            <a:tailEnd/>
          </a:ln>
        </p:spPr>
        <p:txBody>
          <a:bodyPr wrap="none" anchor="ctr"/>
          <a:lstStyle/>
          <a:p>
            <a:endParaRPr lang="en-US"/>
          </a:p>
        </p:txBody>
      </p:sp>
      <p:sp>
        <p:nvSpPr>
          <p:cNvPr id="883763" name="Oval 51"/>
          <p:cNvSpPr>
            <a:spLocks noChangeAspect="1" noChangeArrowheads="1"/>
          </p:cNvSpPr>
          <p:nvPr/>
        </p:nvSpPr>
        <p:spPr bwMode="auto">
          <a:xfrm>
            <a:off x="7808916" y="2892425"/>
            <a:ext cx="173037" cy="158750"/>
          </a:xfrm>
          <a:prstGeom prst="ellipse">
            <a:avLst/>
          </a:prstGeom>
          <a:solidFill>
            <a:srgbClr val="FF0000"/>
          </a:solidFill>
          <a:ln w="19050">
            <a:noFill/>
            <a:round/>
            <a:headEnd/>
            <a:tailEnd/>
          </a:ln>
        </p:spPr>
        <p:txBody>
          <a:bodyPr wrap="none" anchor="ctr"/>
          <a:lstStyle/>
          <a:p>
            <a:endParaRPr lang="en-US"/>
          </a:p>
        </p:txBody>
      </p:sp>
      <p:sp>
        <p:nvSpPr>
          <p:cNvPr id="883764" name="Oval 52"/>
          <p:cNvSpPr>
            <a:spLocks noChangeAspect="1" noChangeArrowheads="1"/>
          </p:cNvSpPr>
          <p:nvPr/>
        </p:nvSpPr>
        <p:spPr bwMode="auto">
          <a:xfrm>
            <a:off x="7315200" y="2743200"/>
            <a:ext cx="173038" cy="158750"/>
          </a:xfrm>
          <a:prstGeom prst="ellipse">
            <a:avLst/>
          </a:prstGeom>
          <a:solidFill>
            <a:srgbClr val="FF0000"/>
          </a:solidFill>
          <a:ln w="19050">
            <a:noFill/>
            <a:round/>
            <a:headEnd/>
            <a:tailEnd/>
          </a:ln>
        </p:spPr>
        <p:txBody>
          <a:bodyPr wrap="none" anchor="ctr"/>
          <a:lstStyle/>
          <a:p>
            <a:endParaRPr lang="en-US"/>
          </a:p>
        </p:txBody>
      </p:sp>
      <p:sp>
        <p:nvSpPr>
          <p:cNvPr id="883765" name="Oval 53"/>
          <p:cNvSpPr>
            <a:spLocks noChangeAspect="1" noChangeArrowheads="1"/>
          </p:cNvSpPr>
          <p:nvPr/>
        </p:nvSpPr>
        <p:spPr bwMode="auto">
          <a:xfrm>
            <a:off x="7620000" y="3124200"/>
            <a:ext cx="173038" cy="158750"/>
          </a:xfrm>
          <a:prstGeom prst="ellipse">
            <a:avLst/>
          </a:prstGeom>
          <a:solidFill>
            <a:srgbClr val="FF0000"/>
          </a:solidFill>
          <a:ln w="19050">
            <a:noFill/>
            <a:round/>
            <a:headEnd/>
            <a:tailEnd/>
          </a:ln>
        </p:spPr>
        <p:txBody>
          <a:bodyPr wrap="none" anchor="ctr"/>
          <a:lstStyle/>
          <a:p>
            <a:endParaRPr lang="en-US"/>
          </a:p>
        </p:txBody>
      </p:sp>
      <p:sp>
        <p:nvSpPr>
          <p:cNvPr id="883766" name="Oval 54"/>
          <p:cNvSpPr>
            <a:spLocks noChangeAspect="1" noChangeArrowheads="1"/>
          </p:cNvSpPr>
          <p:nvPr/>
        </p:nvSpPr>
        <p:spPr bwMode="auto">
          <a:xfrm>
            <a:off x="7391400" y="3048000"/>
            <a:ext cx="173038" cy="158750"/>
          </a:xfrm>
          <a:prstGeom prst="ellipse">
            <a:avLst/>
          </a:prstGeom>
          <a:solidFill>
            <a:srgbClr val="FF0000"/>
          </a:solidFill>
          <a:ln w="19050">
            <a:noFill/>
            <a:round/>
            <a:headEnd/>
            <a:tailEnd/>
          </a:ln>
        </p:spPr>
        <p:txBody>
          <a:bodyPr wrap="none" anchor="ctr"/>
          <a:lstStyle/>
          <a:p>
            <a:endParaRPr lang="en-US"/>
          </a:p>
        </p:txBody>
      </p:sp>
      <p:sp>
        <p:nvSpPr>
          <p:cNvPr id="883767" name="Oval 55"/>
          <p:cNvSpPr>
            <a:spLocks noChangeAspect="1" noChangeArrowheads="1"/>
          </p:cNvSpPr>
          <p:nvPr/>
        </p:nvSpPr>
        <p:spPr bwMode="auto">
          <a:xfrm>
            <a:off x="8686800" y="1676400"/>
            <a:ext cx="173038" cy="158750"/>
          </a:xfrm>
          <a:prstGeom prst="ellipse">
            <a:avLst/>
          </a:prstGeom>
          <a:solidFill>
            <a:srgbClr val="008000"/>
          </a:solidFill>
          <a:ln w="19050">
            <a:noFill/>
            <a:round/>
            <a:headEnd/>
            <a:tailEnd/>
          </a:ln>
        </p:spPr>
        <p:txBody>
          <a:bodyPr wrap="none" anchor="ctr"/>
          <a:lstStyle/>
          <a:p>
            <a:endParaRPr lang="en-US"/>
          </a:p>
        </p:txBody>
      </p:sp>
      <p:sp>
        <p:nvSpPr>
          <p:cNvPr id="883768" name="Oval 56"/>
          <p:cNvSpPr>
            <a:spLocks noChangeAspect="1" noChangeArrowheads="1"/>
          </p:cNvSpPr>
          <p:nvPr/>
        </p:nvSpPr>
        <p:spPr bwMode="auto">
          <a:xfrm>
            <a:off x="8610600" y="2286000"/>
            <a:ext cx="173038" cy="158750"/>
          </a:xfrm>
          <a:prstGeom prst="ellipse">
            <a:avLst/>
          </a:prstGeom>
          <a:solidFill>
            <a:srgbClr val="008000"/>
          </a:solidFill>
          <a:ln w="19050">
            <a:noFill/>
            <a:round/>
            <a:headEnd/>
            <a:tailEnd/>
          </a:ln>
        </p:spPr>
        <p:txBody>
          <a:bodyPr wrap="none" anchor="ctr"/>
          <a:lstStyle/>
          <a:p>
            <a:endParaRPr lang="en-US"/>
          </a:p>
        </p:txBody>
      </p:sp>
      <p:sp>
        <p:nvSpPr>
          <p:cNvPr id="883769" name="Oval 57"/>
          <p:cNvSpPr>
            <a:spLocks noChangeAspect="1" noChangeArrowheads="1"/>
          </p:cNvSpPr>
          <p:nvPr/>
        </p:nvSpPr>
        <p:spPr bwMode="auto">
          <a:xfrm>
            <a:off x="83820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883770" name="Oval 58"/>
          <p:cNvSpPr>
            <a:spLocks noChangeAspect="1" noChangeArrowheads="1"/>
          </p:cNvSpPr>
          <p:nvPr/>
        </p:nvSpPr>
        <p:spPr bwMode="auto">
          <a:xfrm>
            <a:off x="86868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883771" name="Oval 59"/>
          <p:cNvSpPr>
            <a:spLocks noChangeAspect="1" noChangeArrowheads="1"/>
          </p:cNvSpPr>
          <p:nvPr/>
        </p:nvSpPr>
        <p:spPr bwMode="auto">
          <a:xfrm>
            <a:off x="8153400" y="2743200"/>
            <a:ext cx="173038" cy="158750"/>
          </a:xfrm>
          <a:prstGeom prst="ellipse">
            <a:avLst/>
          </a:prstGeom>
          <a:solidFill>
            <a:srgbClr val="FF0000"/>
          </a:solidFill>
          <a:ln w="19050">
            <a:noFill/>
            <a:round/>
            <a:headEnd/>
            <a:tailEnd/>
          </a:ln>
        </p:spPr>
        <p:txBody>
          <a:bodyPr wrap="none" anchor="ctr"/>
          <a:lstStyle/>
          <a:p>
            <a:endParaRPr lang="en-US"/>
          </a:p>
        </p:txBody>
      </p:sp>
      <p:sp>
        <p:nvSpPr>
          <p:cNvPr id="883772" name="Oval 60"/>
          <p:cNvSpPr>
            <a:spLocks noChangeAspect="1" noChangeArrowheads="1"/>
          </p:cNvSpPr>
          <p:nvPr/>
        </p:nvSpPr>
        <p:spPr bwMode="auto">
          <a:xfrm>
            <a:off x="7467600" y="2438400"/>
            <a:ext cx="173038" cy="158750"/>
          </a:xfrm>
          <a:prstGeom prst="ellipse">
            <a:avLst/>
          </a:prstGeom>
          <a:solidFill>
            <a:srgbClr val="FF0000"/>
          </a:solidFill>
          <a:ln w="19050">
            <a:noFill/>
            <a:round/>
            <a:headEnd/>
            <a:tailEnd/>
          </a:ln>
        </p:spPr>
        <p:txBody>
          <a:bodyPr wrap="none" anchor="ctr"/>
          <a:lstStyle/>
          <a:p>
            <a:endParaRPr lang="en-US"/>
          </a:p>
        </p:txBody>
      </p:sp>
      <p:sp>
        <p:nvSpPr>
          <p:cNvPr id="883773" name="Oval 61"/>
          <p:cNvSpPr>
            <a:spLocks noChangeAspect="1" noChangeArrowheads="1"/>
          </p:cNvSpPr>
          <p:nvPr/>
        </p:nvSpPr>
        <p:spPr bwMode="auto">
          <a:xfrm>
            <a:off x="9525000" y="3657600"/>
            <a:ext cx="173038" cy="158750"/>
          </a:xfrm>
          <a:prstGeom prst="ellipse">
            <a:avLst/>
          </a:prstGeom>
          <a:solidFill>
            <a:srgbClr val="00FFFF"/>
          </a:solidFill>
          <a:ln w="19050">
            <a:noFill/>
            <a:round/>
            <a:headEnd/>
            <a:tailEnd/>
          </a:ln>
        </p:spPr>
        <p:txBody>
          <a:bodyPr wrap="none" anchor="ctr"/>
          <a:lstStyle/>
          <a:p>
            <a:endParaRPr lang="en-US"/>
          </a:p>
        </p:txBody>
      </p:sp>
      <p:sp>
        <p:nvSpPr>
          <p:cNvPr id="883774" name="Oval 62"/>
          <p:cNvSpPr>
            <a:spLocks noChangeAspect="1" noChangeArrowheads="1"/>
          </p:cNvSpPr>
          <p:nvPr/>
        </p:nvSpPr>
        <p:spPr bwMode="auto">
          <a:xfrm>
            <a:off x="9372600" y="3429000"/>
            <a:ext cx="173038" cy="158750"/>
          </a:xfrm>
          <a:prstGeom prst="ellipse">
            <a:avLst/>
          </a:prstGeom>
          <a:solidFill>
            <a:srgbClr val="00FFFF"/>
          </a:solidFill>
          <a:ln w="19050">
            <a:noFill/>
            <a:round/>
            <a:headEnd/>
            <a:tailEnd/>
          </a:ln>
        </p:spPr>
        <p:txBody>
          <a:bodyPr wrap="none" anchor="ctr"/>
          <a:lstStyle/>
          <a:p>
            <a:endParaRPr lang="en-US"/>
          </a:p>
        </p:txBody>
      </p:sp>
      <p:sp>
        <p:nvSpPr>
          <p:cNvPr id="883775" name="Oval 63"/>
          <p:cNvSpPr>
            <a:spLocks noChangeAspect="1" noChangeArrowheads="1"/>
          </p:cNvSpPr>
          <p:nvPr/>
        </p:nvSpPr>
        <p:spPr bwMode="auto">
          <a:xfrm>
            <a:off x="9144000" y="3657600"/>
            <a:ext cx="173038" cy="158750"/>
          </a:xfrm>
          <a:prstGeom prst="ellipse">
            <a:avLst/>
          </a:prstGeom>
          <a:solidFill>
            <a:srgbClr val="00FFFF"/>
          </a:solidFill>
          <a:ln w="19050">
            <a:noFill/>
            <a:round/>
            <a:headEnd/>
            <a:tailEnd/>
          </a:ln>
        </p:spPr>
        <p:txBody>
          <a:bodyPr wrap="none" anchor="ctr"/>
          <a:lstStyle/>
          <a:p>
            <a:endParaRPr lang="en-US"/>
          </a:p>
        </p:txBody>
      </p:sp>
      <p:sp>
        <p:nvSpPr>
          <p:cNvPr id="883776" name="Rectangle 64"/>
          <p:cNvSpPr>
            <a:spLocks noGrp="1" noChangeArrowheads="1"/>
          </p:cNvSpPr>
          <p:nvPr>
            <p:ph type="title"/>
          </p:nvPr>
        </p:nvSpPr>
        <p:spPr/>
        <p:txBody>
          <a:bodyPr/>
          <a:lstStyle/>
          <a:p>
            <a:pPr eaLnBrk="1" hangingPunct="1">
              <a:defRPr/>
            </a:pPr>
            <a:r>
              <a:rPr lang="en-US" sz="4000" dirty="0">
                <a:effectLst>
                  <a:outerShdw blurRad="38100" dist="38100" dir="2700000" algn="tl">
                    <a:srgbClr val="FFFFFF"/>
                  </a:outerShdw>
                </a:effectLst>
              </a:rPr>
              <a:t>2. Learning the visual vocabulary</a:t>
            </a:r>
          </a:p>
        </p:txBody>
      </p:sp>
      <p:sp>
        <p:nvSpPr>
          <p:cNvPr id="883777" name="Line 65"/>
          <p:cNvSpPr>
            <a:spLocks noChangeShapeType="1"/>
          </p:cNvSpPr>
          <p:nvPr/>
        </p:nvSpPr>
        <p:spPr bwMode="auto">
          <a:xfrm>
            <a:off x="6324600" y="5638800"/>
            <a:ext cx="2057400" cy="0"/>
          </a:xfrm>
          <a:prstGeom prst="line">
            <a:avLst/>
          </a:prstGeom>
          <a:noFill/>
          <a:ln w="152400">
            <a:solidFill>
              <a:srgbClr val="FF9900"/>
            </a:solidFill>
            <a:round/>
            <a:headEnd/>
            <a:tailEnd/>
          </a:ln>
        </p:spPr>
        <p:txBody>
          <a:bodyPr/>
          <a:lstStyle/>
          <a:p>
            <a:endParaRPr lang="en-US"/>
          </a:p>
        </p:txBody>
      </p:sp>
      <p:sp>
        <p:nvSpPr>
          <p:cNvPr id="883778" name="Line 66"/>
          <p:cNvSpPr>
            <a:spLocks noChangeShapeType="1"/>
          </p:cNvSpPr>
          <p:nvPr/>
        </p:nvSpPr>
        <p:spPr bwMode="auto">
          <a:xfrm flipV="1">
            <a:off x="8686800" y="4419600"/>
            <a:ext cx="0" cy="1219200"/>
          </a:xfrm>
          <a:prstGeom prst="line">
            <a:avLst/>
          </a:prstGeom>
          <a:noFill/>
          <a:ln w="152400">
            <a:solidFill>
              <a:srgbClr val="FF9900"/>
            </a:solidFill>
            <a:round/>
            <a:headEnd/>
            <a:tailEnd type="triangle" w="med" len="med"/>
          </a:ln>
        </p:spPr>
        <p:txBody>
          <a:bodyPr/>
          <a:lstStyle/>
          <a:p>
            <a:endParaRPr lang="en-US"/>
          </a:p>
        </p:txBody>
      </p:sp>
      <p:sp>
        <p:nvSpPr>
          <p:cNvPr id="883779" name="Text Box 67"/>
          <p:cNvSpPr txBox="1">
            <a:spLocks noChangeArrowheads="1"/>
          </p:cNvSpPr>
          <p:nvPr/>
        </p:nvSpPr>
        <p:spPr bwMode="auto">
          <a:xfrm>
            <a:off x="7927975" y="5337178"/>
            <a:ext cx="1570262"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Clustering</a:t>
            </a:r>
          </a:p>
        </p:txBody>
      </p:sp>
      <p:grpSp>
        <p:nvGrpSpPr>
          <p:cNvPr id="25644" name="Group 68"/>
          <p:cNvGrpSpPr>
            <a:grpSpLocks/>
          </p:cNvGrpSpPr>
          <p:nvPr/>
        </p:nvGrpSpPr>
        <p:grpSpPr bwMode="auto">
          <a:xfrm>
            <a:off x="3178175" y="1362075"/>
            <a:ext cx="2578100" cy="1009650"/>
            <a:chOff x="1042" y="858"/>
            <a:chExt cx="1624" cy="636"/>
          </a:xfrm>
        </p:grpSpPr>
        <p:grpSp>
          <p:nvGrpSpPr>
            <p:cNvPr id="25647" name="Group 69"/>
            <p:cNvGrpSpPr>
              <a:grpSpLocks/>
            </p:cNvGrpSpPr>
            <p:nvPr/>
          </p:nvGrpSpPr>
          <p:grpSpPr bwMode="auto">
            <a:xfrm>
              <a:off x="1042" y="858"/>
              <a:ext cx="350" cy="630"/>
              <a:chOff x="2532" y="1542"/>
              <a:chExt cx="184" cy="332"/>
            </a:xfrm>
          </p:grpSpPr>
          <p:sp>
            <p:nvSpPr>
              <p:cNvPr id="25663"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64" name="Line 71"/>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5" name="Line 72"/>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6" name="Line 73"/>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7" name="Line 74"/>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8" name="Line 75"/>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48" name="Group 76"/>
            <p:cNvGrpSpPr>
              <a:grpSpLocks/>
            </p:cNvGrpSpPr>
            <p:nvPr/>
          </p:nvGrpSpPr>
          <p:grpSpPr bwMode="auto">
            <a:xfrm>
              <a:off x="1474" y="864"/>
              <a:ext cx="350" cy="630"/>
              <a:chOff x="2532" y="1542"/>
              <a:chExt cx="184" cy="332"/>
            </a:xfrm>
          </p:grpSpPr>
          <p:sp>
            <p:nvSpPr>
              <p:cNvPr id="25657"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58" name="Line 7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9" name="Line 7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0" name="Line 8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1" name="Line 8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62" name="Line 8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5649" name="Group 83"/>
            <p:cNvGrpSpPr>
              <a:grpSpLocks/>
            </p:cNvGrpSpPr>
            <p:nvPr/>
          </p:nvGrpSpPr>
          <p:grpSpPr bwMode="auto">
            <a:xfrm>
              <a:off x="1906" y="864"/>
              <a:ext cx="350" cy="630"/>
              <a:chOff x="2532" y="1542"/>
              <a:chExt cx="184" cy="332"/>
            </a:xfrm>
          </p:grpSpPr>
          <p:sp>
            <p:nvSpPr>
              <p:cNvPr id="25651"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5652" name="Line 8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3" name="Line 8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4" name="Line 8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5" name="Line 8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5656" name="Line 8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5650" name="Text Box 90"/>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25645" name="Line 91"/>
          <p:cNvSpPr>
            <a:spLocks noChangeShapeType="1"/>
          </p:cNvSpPr>
          <p:nvPr/>
        </p:nvSpPr>
        <p:spPr bwMode="auto">
          <a:xfrm>
            <a:off x="3810000" y="2514600"/>
            <a:ext cx="0" cy="990600"/>
          </a:xfrm>
          <a:prstGeom prst="line">
            <a:avLst/>
          </a:prstGeom>
          <a:noFill/>
          <a:ln w="152400">
            <a:solidFill>
              <a:srgbClr val="FF9900"/>
            </a:solidFill>
            <a:round/>
            <a:headEnd/>
            <a:tailEnd type="triangle" w="med" len="med"/>
          </a:ln>
        </p:spPr>
        <p:txBody>
          <a:bodyPr/>
          <a:lstStyle/>
          <a:p>
            <a:endParaRPr lang="en-US"/>
          </a:p>
        </p:txBody>
      </p:sp>
      <p:sp>
        <p:nvSpPr>
          <p:cNvPr id="93" name="Text Box 17">
            <a:extLst>
              <a:ext uri="{FF2B5EF4-FFF2-40B4-BE49-F238E27FC236}">
                <a16:creationId xmlns:a16="http://schemas.microsoft.com/office/drawing/2014/main" id="{15EF5DBB-7D67-574E-BDCD-B08C95D011FB}"/>
              </a:ext>
            </a:extLst>
          </p:cNvPr>
          <p:cNvSpPr txBox="1">
            <a:spLocks noChangeArrowheads="1"/>
          </p:cNvSpPr>
          <p:nvPr/>
        </p:nvSpPr>
        <p:spPr bwMode="auto">
          <a:xfrm>
            <a:off x="8320088" y="6500813"/>
            <a:ext cx="2271712" cy="336550"/>
          </a:xfrm>
          <a:prstGeom prst="rect">
            <a:avLst/>
          </a:prstGeom>
          <a:noFill/>
          <a:ln w="9525">
            <a:noFill/>
            <a:miter lim="800000"/>
            <a:headEnd/>
            <a:tailEnd/>
          </a:ln>
        </p:spPr>
        <p:txBody>
          <a:bodyPr wrap="none">
            <a:spAutoFit/>
          </a:bodyPr>
          <a:lstStyle/>
          <a:p>
            <a:pPr eaLnBrk="1" hangingPunct="1"/>
            <a:r>
              <a:rPr lang="en-US" sz="1600" dirty="0">
                <a:solidFill>
                  <a:schemeClr val="tx1">
                    <a:lumMod val="65000"/>
                    <a:lumOff val="35000"/>
                  </a:schemeClr>
                </a:solidFill>
              </a:rPr>
              <a:t>Slide credit: Josef </a:t>
            </a:r>
            <a:r>
              <a:rPr lang="en-US" sz="1600" dirty="0" err="1">
                <a:solidFill>
                  <a:schemeClr val="tx1">
                    <a:lumMod val="65000"/>
                    <a:lumOff val="35000"/>
                  </a:schemeClr>
                </a:solidFill>
              </a:rPr>
              <a:t>Sivic</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54134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37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37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37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37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37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37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37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37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837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837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37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37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37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837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37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37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37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377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83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59" grpId="0" animBg="1"/>
      <p:bldP spid="883760" grpId="0" animBg="1"/>
      <p:bldP spid="883761" grpId="0" animBg="1"/>
      <p:bldP spid="883762" grpId="0" animBg="1"/>
      <p:bldP spid="883763" grpId="0" animBg="1"/>
      <p:bldP spid="883764" grpId="0" animBg="1"/>
      <p:bldP spid="883765" grpId="0" animBg="1"/>
      <p:bldP spid="883766" grpId="0" animBg="1"/>
      <p:bldP spid="883767" grpId="0" animBg="1"/>
      <p:bldP spid="883768" grpId="0" animBg="1"/>
      <p:bldP spid="883769" grpId="0" animBg="1"/>
      <p:bldP spid="883770" grpId="0" animBg="1"/>
      <p:bldP spid="883771" grpId="0" animBg="1"/>
      <p:bldP spid="883772" grpId="0" animBg="1"/>
      <p:bldP spid="883773" grpId="0" animBg="1"/>
      <p:bldP spid="883774" grpId="0" animBg="1"/>
      <p:bldP spid="883775" grpId="0" animBg="1"/>
      <p:bldP spid="883777" grpId="0" animBg="1"/>
      <p:bldP spid="883778" grpId="0" animBg="1"/>
      <p:bldP spid="8837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Introduction to recognition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sp>
        <p:nvSpPr>
          <p:cNvPr id="6149" name="Text Box 6"/>
          <p:cNvSpPr txBox="1">
            <a:spLocks noChangeArrowheads="1"/>
          </p:cNvSpPr>
          <p:nvPr/>
        </p:nvSpPr>
        <p:spPr bwMode="auto">
          <a:xfrm>
            <a:off x="9677400" y="5943600"/>
            <a:ext cx="914400" cy="738664"/>
          </a:xfrm>
          <a:prstGeom prst="rect">
            <a:avLst/>
          </a:prstGeom>
          <a:noFill/>
          <a:ln w="9525">
            <a:noFill/>
            <a:miter lim="800000"/>
            <a:headEnd/>
            <a:tailEnd/>
          </a:ln>
        </p:spPr>
        <p:txBody>
          <a:bodyPr wrap="square">
            <a:spAutoFit/>
          </a:bodyPr>
          <a:lstStyle/>
          <a:p>
            <a:r>
              <a:rPr lang="en-US" sz="1400" dirty="0"/>
              <a:t>Source: </a:t>
            </a:r>
            <a:r>
              <a:rPr lang="en-US" sz="1400" dirty="0">
                <a:hlinkClick r:id="rId3"/>
              </a:rPr>
              <a:t>Charley Harper</a:t>
            </a:r>
            <a:endParaRPr lang="en-US" sz="1400" dirty="0"/>
          </a:p>
        </p:txBody>
      </p:sp>
      <p:pic>
        <p:nvPicPr>
          <p:cNvPr id="2" name="Picture 1"/>
          <p:cNvPicPr>
            <a:picLocks noChangeAspect="1"/>
          </p:cNvPicPr>
          <p:nvPr/>
        </p:nvPicPr>
        <p:blipFill>
          <a:blip r:embed="rId4"/>
          <a:stretch>
            <a:fillRect/>
          </a:stretch>
        </p:blipFill>
        <p:spPr>
          <a:xfrm>
            <a:off x="2667000" y="914400"/>
            <a:ext cx="6867198" cy="5926392"/>
          </a:xfrm>
          <a:prstGeom prst="rect">
            <a:avLst/>
          </a:prstGeom>
        </p:spPr>
      </p:pic>
    </p:spTree>
    <p:extLst>
      <p:ext uri="{BB962C8B-B14F-4D97-AF65-F5344CB8AC3E}">
        <p14:creationId xmlns:p14="http://schemas.microsoft.com/office/powerpoint/2010/main" val="2974642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2514603" y="1362078"/>
            <a:ext cx="555625" cy="1000125"/>
            <a:chOff x="2532" y="1542"/>
            <a:chExt cx="184" cy="332"/>
          </a:xfrm>
        </p:grpSpPr>
        <p:sp>
          <p:nvSpPr>
            <p:cNvPr id="26701" name="AutoShape 3"/>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702" name="Line 4"/>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3" name="Line 5"/>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4" name="Line 6"/>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5" name="Line 7"/>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6" name="Line 8"/>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27" name="Line 9"/>
          <p:cNvSpPr>
            <a:spLocks noChangeShapeType="1"/>
          </p:cNvSpPr>
          <p:nvPr/>
        </p:nvSpPr>
        <p:spPr bwMode="auto">
          <a:xfrm flipV="1">
            <a:off x="2286000" y="3200400"/>
            <a:ext cx="0" cy="3041650"/>
          </a:xfrm>
          <a:prstGeom prst="line">
            <a:avLst/>
          </a:prstGeom>
          <a:noFill/>
          <a:ln w="19050">
            <a:solidFill>
              <a:srgbClr val="0000FF"/>
            </a:solidFill>
            <a:round/>
            <a:headEnd/>
            <a:tailEnd type="triangle" w="med" len="med"/>
          </a:ln>
        </p:spPr>
        <p:txBody>
          <a:bodyPr wrap="none" anchor="ctr"/>
          <a:lstStyle/>
          <a:p>
            <a:endParaRPr lang="en-US"/>
          </a:p>
        </p:txBody>
      </p:sp>
      <p:sp>
        <p:nvSpPr>
          <p:cNvPr id="26628" name="Line 10"/>
          <p:cNvSpPr>
            <a:spLocks noChangeShapeType="1"/>
          </p:cNvSpPr>
          <p:nvPr/>
        </p:nvSpPr>
        <p:spPr bwMode="auto">
          <a:xfrm>
            <a:off x="2286000" y="62420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6629" name="Line 11"/>
          <p:cNvSpPr>
            <a:spLocks noChangeShapeType="1"/>
          </p:cNvSpPr>
          <p:nvPr/>
        </p:nvSpPr>
        <p:spPr bwMode="auto">
          <a:xfrm flipV="1">
            <a:off x="2286000" y="45640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6630" name="Oval 12"/>
          <p:cNvSpPr>
            <a:spLocks noChangeAspect="1" noChangeArrowheads="1"/>
          </p:cNvSpPr>
          <p:nvPr/>
        </p:nvSpPr>
        <p:spPr bwMode="auto">
          <a:xfrm>
            <a:off x="3236916" y="47974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1" name="Oval 13"/>
          <p:cNvSpPr>
            <a:spLocks noChangeAspect="1" noChangeArrowheads="1"/>
          </p:cNvSpPr>
          <p:nvPr/>
        </p:nvSpPr>
        <p:spPr bwMode="auto">
          <a:xfrm>
            <a:off x="3389316" y="4949825"/>
            <a:ext cx="173037"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2" name="Oval 14"/>
          <p:cNvSpPr>
            <a:spLocks noChangeAspect="1" noChangeArrowheads="1"/>
          </p:cNvSpPr>
          <p:nvPr/>
        </p:nvSpPr>
        <p:spPr bwMode="auto">
          <a:xfrm>
            <a:off x="28956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3" name="Oval 15"/>
          <p:cNvSpPr>
            <a:spLocks noChangeAspect="1" noChangeArrowheads="1"/>
          </p:cNvSpPr>
          <p:nvPr/>
        </p:nvSpPr>
        <p:spPr bwMode="auto">
          <a:xfrm>
            <a:off x="3200400" y="5181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4" name="Oval 16"/>
          <p:cNvSpPr>
            <a:spLocks noChangeAspect="1" noChangeArrowheads="1"/>
          </p:cNvSpPr>
          <p:nvPr/>
        </p:nvSpPr>
        <p:spPr bwMode="auto">
          <a:xfrm>
            <a:off x="2971800" y="5105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5" name="Oval 17"/>
          <p:cNvSpPr>
            <a:spLocks noChangeAspect="1" noChangeArrowheads="1"/>
          </p:cNvSpPr>
          <p:nvPr/>
        </p:nvSpPr>
        <p:spPr bwMode="auto">
          <a:xfrm>
            <a:off x="4267200" y="3733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6" name="Oval 18"/>
          <p:cNvSpPr>
            <a:spLocks noChangeAspect="1" noChangeArrowheads="1"/>
          </p:cNvSpPr>
          <p:nvPr/>
        </p:nvSpPr>
        <p:spPr bwMode="auto">
          <a:xfrm>
            <a:off x="4191000" y="4343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7" name="Oval 19"/>
          <p:cNvSpPr>
            <a:spLocks noChangeAspect="1" noChangeArrowheads="1"/>
          </p:cNvSpPr>
          <p:nvPr/>
        </p:nvSpPr>
        <p:spPr bwMode="auto">
          <a:xfrm>
            <a:off x="39624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8" name="Oval 20"/>
          <p:cNvSpPr>
            <a:spLocks noChangeAspect="1" noChangeArrowheads="1"/>
          </p:cNvSpPr>
          <p:nvPr/>
        </p:nvSpPr>
        <p:spPr bwMode="auto">
          <a:xfrm>
            <a:off x="4267200" y="4038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39" name="Oval 21"/>
          <p:cNvSpPr>
            <a:spLocks noChangeAspect="1" noChangeArrowheads="1"/>
          </p:cNvSpPr>
          <p:nvPr/>
        </p:nvSpPr>
        <p:spPr bwMode="auto">
          <a:xfrm>
            <a:off x="3733800" y="48006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0" name="Oval 22"/>
          <p:cNvSpPr>
            <a:spLocks noChangeAspect="1" noChangeArrowheads="1"/>
          </p:cNvSpPr>
          <p:nvPr/>
        </p:nvSpPr>
        <p:spPr bwMode="auto">
          <a:xfrm>
            <a:off x="3048000" y="44958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1" name="Oval 23"/>
          <p:cNvSpPr>
            <a:spLocks noChangeAspect="1" noChangeArrowheads="1"/>
          </p:cNvSpPr>
          <p:nvPr/>
        </p:nvSpPr>
        <p:spPr bwMode="auto">
          <a:xfrm>
            <a:off x="5105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2" name="Oval 24"/>
          <p:cNvSpPr>
            <a:spLocks noChangeAspect="1" noChangeArrowheads="1"/>
          </p:cNvSpPr>
          <p:nvPr/>
        </p:nvSpPr>
        <p:spPr bwMode="auto">
          <a:xfrm>
            <a:off x="4953000" y="54864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sp>
        <p:nvSpPr>
          <p:cNvPr id="26643" name="Oval 25"/>
          <p:cNvSpPr>
            <a:spLocks noChangeAspect="1" noChangeArrowheads="1"/>
          </p:cNvSpPr>
          <p:nvPr/>
        </p:nvSpPr>
        <p:spPr bwMode="auto">
          <a:xfrm>
            <a:off x="4724400" y="5715000"/>
            <a:ext cx="173038" cy="158750"/>
          </a:xfrm>
          <a:prstGeom prst="ellipse">
            <a:avLst/>
          </a:prstGeom>
          <a:solidFill>
            <a:schemeClr val="tx1"/>
          </a:solidFill>
          <a:ln w="19050">
            <a:solidFill>
              <a:schemeClr val="tx1"/>
            </a:solidFill>
            <a:round/>
            <a:headEnd/>
            <a:tailEnd/>
          </a:ln>
        </p:spPr>
        <p:txBody>
          <a:bodyPr wrap="none" anchor="ctr"/>
          <a:lstStyle/>
          <a:p>
            <a:endParaRPr lang="en-US"/>
          </a:p>
        </p:txBody>
      </p:sp>
      <p:grpSp>
        <p:nvGrpSpPr>
          <p:cNvPr id="26644" name="Group 26"/>
          <p:cNvGrpSpPr>
            <a:grpSpLocks/>
          </p:cNvGrpSpPr>
          <p:nvPr/>
        </p:nvGrpSpPr>
        <p:grpSpPr bwMode="auto">
          <a:xfrm>
            <a:off x="3178178" y="1362078"/>
            <a:ext cx="555625" cy="1000125"/>
            <a:chOff x="2532" y="1542"/>
            <a:chExt cx="184" cy="332"/>
          </a:xfrm>
        </p:grpSpPr>
        <p:sp>
          <p:nvSpPr>
            <p:cNvPr id="26695" name="AutoShape 2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96" name="Line 2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7" name="Line 2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8" name="Line 3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9" name="Line 3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700" name="Line 3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45" name="Group 33"/>
          <p:cNvGrpSpPr>
            <a:grpSpLocks/>
          </p:cNvGrpSpPr>
          <p:nvPr/>
        </p:nvGrpSpPr>
        <p:grpSpPr bwMode="auto">
          <a:xfrm>
            <a:off x="3863978" y="1371603"/>
            <a:ext cx="555625" cy="1000125"/>
            <a:chOff x="2532" y="1542"/>
            <a:chExt cx="184" cy="332"/>
          </a:xfrm>
        </p:grpSpPr>
        <p:sp>
          <p:nvSpPr>
            <p:cNvPr id="26689" name="AutoShape 3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90" name="Line 3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1" name="Line 3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2" name="Line 3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3" name="Line 3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94" name="Line 3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46" name="Group 40"/>
          <p:cNvGrpSpPr>
            <a:grpSpLocks/>
          </p:cNvGrpSpPr>
          <p:nvPr/>
        </p:nvGrpSpPr>
        <p:grpSpPr bwMode="auto">
          <a:xfrm>
            <a:off x="4549778" y="1371603"/>
            <a:ext cx="555625" cy="1000125"/>
            <a:chOff x="2532" y="1542"/>
            <a:chExt cx="184" cy="332"/>
          </a:xfrm>
        </p:grpSpPr>
        <p:sp>
          <p:nvSpPr>
            <p:cNvPr id="26683" name="AutoShape 41"/>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84" name="Line 42"/>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5" name="Line 43"/>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6" name="Line 44"/>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7" name="Line 45"/>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8" name="Line 46"/>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47" name="Line 47"/>
          <p:cNvSpPr>
            <a:spLocks noChangeShapeType="1"/>
          </p:cNvSpPr>
          <p:nvPr/>
        </p:nvSpPr>
        <p:spPr bwMode="auto">
          <a:xfrm flipV="1">
            <a:off x="6705600" y="914400"/>
            <a:ext cx="0" cy="3270250"/>
          </a:xfrm>
          <a:prstGeom prst="line">
            <a:avLst/>
          </a:prstGeom>
          <a:noFill/>
          <a:ln w="19050">
            <a:solidFill>
              <a:srgbClr val="0000FF"/>
            </a:solidFill>
            <a:round/>
            <a:headEnd/>
            <a:tailEnd type="triangle" w="med" len="med"/>
          </a:ln>
        </p:spPr>
        <p:txBody>
          <a:bodyPr wrap="none" anchor="ctr"/>
          <a:lstStyle/>
          <a:p>
            <a:endParaRPr lang="en-US"/>
          </a:p>
        </p:txBody>
      </p:sp>
      <p:sp>
        <p:nvSpPr>
          <p:cNvPr id="26648" name="Line 48"/>
          <p:cNvSpPr>
            <a:spLocks noChangeShapeType="1"/>
          </p:cNvSpPr>
          <p:nvPr/>
        </p:nvSpPr>
        <p:spPr bwMode="auto">
          <a:xfrm>
            <a:off x="6705600" y="4184653"/>
            <a:ext cx="3810000" cy="3175"/>
          </a:xfrm>
          <a:prstGeom prst="line">
            <a:avLst/>
          </a:prstGeom>
          <a:noFill/>
          <a:ln w="19050">
            <a:solidFill>
              <a:srgbClr val="0000FF"/>
            </a:solidFill>
            <a:round/>
            <a:headEnd/>
            <a:tailEnd type="triangle" w="med" len="med"/>
          </a:ln>
        </p:spPr>
        <p:txBody>
          <a:bodyPr wrap="none" anchor="ctr"/>
          <a:lstStyle/>
          <a:p>
            <a:endParaRPr lang="en-US"/>
          </a:p>
        </p:txBody>
      </p:sp>
      <p:sp>
        <p:nvSpPr>
          <p:cNvPr id="26649" name="Line 49"/>
          <p:cNvSpPr>
            <a:spLocks noChangeShapeType="1"/>
          </p:cNvSpPr>
          <p:nvPr/>
        </p:nvSpPr>
        <p:spPr bwMode="auto">
          <a:xfrm flipV="1">
            <a:off x="6705600" y="2506666"/>
            <a:ext cx="2819400" cy="1677987"/>
          </a:xfrm>
          <a:prstGeom prst="line">
            <a:avLst/>
          </a:prstGeom>
          <a:noFill/>
          <a:ln w="19050">
            <a:solidFill>
              <a:srgbClr val="0000FF"/>
            </a:solidFill>
            <a:round/>
            <a:headEnd/>
            <a:tailEnd type="triangle" w="med" len="med"/>
          </a:ln>
        </p:spPr>
        <p:txBody>
          <a:bodyPr wrap="none" anchor="ctr"/>
          <a:lstStyle/>
          <a:p>
            <a:endParaRPr lang="en-US"/>
          </a:p>
        </p:txBody>
      </p:sp>
      <p:sp>
        <p:nvSpPr>
          <p:cNvPr id="26650" name="Oval 50"/>
          <p:cNvSpPr>
            <a:spLocks noChangeAspect="1" noChangeArrowheads="1"/>
          </p:cNvSpPr>
          <p:nvPr/>
        </p:nvSpPr>
        <p:spPr bwMode="auto">
          <a:xfrm>
            <a:off x="7656516" y="2740025"/>
            <a:ext cx="173037" cy="158750"/>
          </a:xfrm>
          <a:prstGeom prst="ellipse">
            <a:avLst/>
          </a:prstGeom>
          <a:solidFill>
            <a:srgbClr val="FF0000"/>
          </a:solidFill>
          <a:ln w="19050">
            <a:noFill/>
            <a:round/>
            <a:headEnd/>
            <a:tailEnd/>
          </a:ln>
        </p:spPr>
        <p:txBody>
          <a:bodyPr wrap="none" anchor="ctr"/>
          <a:lstStyle/>
          <a:p>
            <a:endParaRPr lang="en-US"/>
          </a:p>
        </p:txBody>
      </p:sp>
      <p:sp>
        <p:nvSpPr>
          <p:cNvPr id="26651" name="Oval 58"/>
          <p:cNvSpPr>
            <a:spLocks noChangeAspect="1" noChangeArrowheads="1"/>
          </p:cNvSpPr>
          <p:nvPr/>
        </p:nvSpPr>
        <p:spPr bwMode="auto">
          <a:xfrm>
            <a:off x="8610600" y="1981200"/>
            <a:ext cx="173038" cy="158750"/>
          </a:xfrm>
          <a:prstGeom prst="ellipse">
            <a:avLst/>
          </a:prstGeom>
          <a:solidFill>
            <a:srgbClr val="008000"/>
          </a:solidFill>
          <a:ln w="19050">
            <a:noFill/>
            <a:round/>
            <a:headEnd/>
            <a:tailEnd/>
          </a:ln>
        </p:spPr>
        <p:txBody>
          <a:bodyPr wrap="none" anchor="ctr"/>
          <a:lstStyle/>
          <a:p>
            <a:endParaRPr lang="en-US"/>
          </a:p>
        </p:txBody>
      </p:sp>
      <p:sp>
        <p:nvSpPr>
          <p:cNvPr id="26652" name="Oval 63"/>
          <p:cNvSpPr>
            <a:spLocks noChangeAspect="1" noChangeArrowheads="1"/>
          </p:cNvSpPr>
          <p:nvPr/>
        </p:nvSpPr>
        <p:spPr bwMode="auto">
          <a:xfrm>
            <a:off x="9351966" y="3581400"/>
            <a:ext cx="173037" cy="158750"/>
          </a:xfrm>
          <a:prstGeom prst="ellipse">
            <a:avLst/>
          </a:prstGeom>
          <a:solidFill>
            <a:srgbClr val="00FFFF"/>
          </a:solidFill>
          <a:ln w="19050">
            <a:noFill/>
            <a:round/>
            <a:headEnd/>
            <a:tailEnd/>
          </a:ln>
        </p:spPr>
        <p:txBody>
          <a:bodyPr wrap="none" anchor="ctr"/>
          <a:lstStyle/>
          <a:p>
            <a:endParaRPr lang="en-US"/>
          </a:p>
        </p:txBody>
      </p:sp>
      <p:sp>
        <p:nvSpPr>
          <p:cNvPr id="964672" name="Rectangle 64"/>
          <p:cNvSpPr>
            <a:spLocks noGrp="1" noChangeArrowheads="1"/>
          </p:cNvSpPr>
          <p:nvPr>
            <p:ph type="title"/>
          </p:nvPr>
        </p:nvSpPr>
        <p:spPr/>
        <p:txBody>
          <a:bodyPr/>
          <a:lstStyle/>
          <a:p>
            <a:pPr eaLnBrk="1" hangingPunct="1">
              <a:defRPr/>
            </a:pPr>
            <a:r>
              <a:rPr lang="en-US" sz="4000" dirty="0">
                <a:effectLst>
                  <a:outerShdw blurRad="38100" dist="38100" dir="2700000" algn="tl">
                    <a:srgbClr val="FFFFFF"/>
                  </a:outerShdw>
                </a:effectLst>
              </a:rPr>
              <a:t>2. Learning the visual vocabulary</a:t>
            </a:r>
          </a:p>
        </p:txBody>
      </p:sp>
      <p:sp>
        <p:nvSpPr>
          <p:cNvPr id="26654" name="Line 65"/>
          <p:cNvSpPr>
            <a:spLocks noChangeShapeType="1"/>
          </p:cNvSpPr>
          <p:nvPr/>
        </p:nvSpPr>
        <p:spPr bwMode="auto">
          <a:xfrm>
            <a:off x="6324600" y="5638800"/>
            <a:ext cx="2057400" cy="0"/>
          </a:xfrm>
          <a:prstGeom prst="line">
            <a:avLst/>
          </a:prstGeom>
          <a:noFill/>
          <a:ln w="152400">
            <a:solidFill>
              <a:srgbClr val="FF9900"/>
            </a:solidFill>
            <a:round/>
            <a:headEnd/>
            <a:tailEnd/>
          </a:ln>
        </p:spPr>
        <p:txBody>
          <a:bodyPr/>
          <a:lstStyle/>
          <a:p>
            <a:endParaRPr lang="en-US"/>
          </a:p>
        </p:txBody>
      </p:sp>
      <p:sp>
        <p:nvSpPr>
          <p:cNvPr id="26655" name="Line 66"/>
          <p:cNvSpPr>
            <a:spLocks noChangeShapeType="1"/>
          </p:cNvSpPr>
          <p:nvPr/>
        </p:nvSpPr>
        <p:spPr bwMode="auto">
          <a:xfrm flipV="1">
            <a:off x="8686800" y="4419600"/>
            <a:ext cx="0" cy="1219200"/>
          </a:xfrm>
          <a:prstGeom prst="line">
            <a:avLst/>
          </a:prstGeom>
          <a:noFill/>
          <a:ln w="152400">
            <a:solidFill>
              <a:srgbClr val="FF9900"/>
            </a:solidFill>
            <a:round/>
            <a:headEnd/>
            <a:tailEnd type="triangle" w="med" len="med"/>
          </a:ln>
        </p:spPr>
        <p:txBody>
          <a:bodyPr/>
          <a:lstStyle/>
          <a:p>
            <a:endParaRPr lang="en-US"/>
          </a:p>
        </p:txBody>
      </p:sp>
      <p:sp>
        <p:nvSpPr>
          <p:cNvPr id="26656" name="Text Box 67"/>
          <p:cNvSpPr txBox="1">
            <a:spLocks noChangeArrowheads="1"/>
          </p:cNvSpPr>
          <p:nvPr/>
        </p:nvSpPr>
        <p:spPr bwMode="auto">
          <a:xfrm>
            <a:off x="7927975" y="5337178"/>
            <a:ext cx="1570262"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Clustering</a:t>
            </a:r>
          </a:p>
        </p:txBody>
      </p:sp>
      <p:grpSp>
        <p:nvGrpSpPr>
          <p:cNvPr id="26657" name="Group 68"/>
          <p:cNvGrpSpPr>
            <a:grpSpLocks/>
          </p:cNvGrpSpPr>
          <p:nvPr/>
        </p:nvGrpSpPr>
        <p:grpSpPr bwMode="auto">
          <a:xfrm>
            <a:off x="3178175" y="1362075"/>
            <a:ext cx="2578100" cy="1009650"/>
            <a:chOff x="1042" y="858"/>
            <a:chExt cx="1624" cy="636"/>
          </a:xfrm>
        </p:grpSpPr>
        <p:grpSp>
          <p:nvGrpSpPr>
            <p:cNvPr id="26661" name="Group 69"/>
            <p:cNvGrpSpPr>
              <a:grpSpLocks/>
            </p:cNvGrpSpPr>
            <p:nvPr/>
          </p:nvGrpSpPr>
          <p:grpSpPr bwMode="auto">
            <a:xfrm>
              <a:off x="1042" y="858"/>
              <a:ext cx="350" cy="630"/>
              <a:chOff x="2532" y="1542"/>
              <a:chExt cx="184" cy="332"/>
            </a:xfrm>
          </p:grpSpPr>
          <p:sp>
            <p:nvSpPr>
              <p:cNvPr id="26677" name="AutoShape 70"/>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78" name="Line 71"/>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9" name="Line 72"/>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0" name="Line 73"/>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1" name="Line 74"/>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82" name="Line 75"/>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62" name="Group 76"/>
            <p:cNvGrpSpPr>
              <a:grpSpLocks/>
            </p:cNvGrpSpPr>
            <p:nvPr/>
          </p:nvGrpSpPr>
          <p:grpSpPr bwMode="auto">
            <a:xfrm>
              <a:off x="1474" y="864"/>
              <a:ext cx="350" cy="630"/>
              <a:chOff x="2532" y="1542"/>
              <a:chExt cx="184" cy="332"/>
            </a:xfrm>
          </p:grpSpPr>
          <p:sp>
            <p:nvSpPr>
              <p:cNvPr id="26671" name="AutoShape 77"/>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72" name="Line 78"/>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3" name="Line 79"/>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4" name="Line 80"/>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5" name="Line 81"/>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6" name="Line 82"/>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grpSp>
          <p:nvGrpSpPr>
            <p:cNvPr id="26663" name="Group 83"/>
            <p:cNvGrpSpPr>
              <a:grpSpLocks/>
            </p:cNvGrpSpPr>
            <p:nvPr/>
          </p:nvGrpSpPr>
          <p:grpSpPr bwMode="auto">
            <a:xfrm>
              <a:off x="1906" y="864"/>
              <a:ext cx="350" cy="630"/>
              <a:chOff x="2532" y="1542"/>
              <a:chExt cx="184" cy="332"/>
            </a:xfrm>
          </p:grpSpPr>
          <p:sp>
            <p:nvSpPr>
              <p:cNvPr id="26665" name="AutoShape 84"/>
              <p:cNvSpPr>
                <a:spLocks noChangeArrowheads="1"/>
              </p:cNvSpPr>
              <p:nvPr/>
            </p:nvSpPr>
            <p:spPr bwMode="auto">
              <a:xfrm>
                <a:off x="2532" y="1542"/>
                <a:ext cx="184" cy="332"/>
              </a:xfrm>
              <a:prstGeom prst="bracketPair">
                <a:avLst>
                  <a:gd name="adj" fmla="val 16667"/>
                </a:avLst>
              </a:prstGeom>
              <a:noFill/>
              <a:ln w="19050">
                <a:solidFill>
                  <a:srgbClr val="0000CC"/>
                </a:solidFill>
                <a:round/>
                <a:headEnd/>
                <a:tailEnd/>
              </a:ln>
            </p:spPr>
            <p:txBody>
              <a:bodyPr wrap="none" anchor="ctr"/>
              <a:lstStyle/>
              <a:p>
                <a:endParaRPr lang="en-US"/>
              </a:p>
            </p:txBody>
          </p:sp>
          <p:sp>
            <p:nvSpPr>
              <p:cNvPr id="26666" name="Line 85"/>
              <p:cNvSpPr>
                <a:spLocks noChangeAspect="1" noChangeShapeType="1"/>
              </p:cNvSpPr>
              <p:nvPr/>
            </p:nvSpPr>
            <p:spPr bwMode="auto">
              <a:xfrm>
                <a:off x="2567" y="1607"/>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7" name="Line 86"/>
              <p:cNvSpPr>
                <a:spLocks noChangeAspect="1" noChangeShapeType="1"/>
              </p:cNvSpPr>
              <p:nvPr/>
            </p:nvSpPr>
            <p:spPr bwMode="auto">
              <a:xfrm>
                <a:off x="2567" y="1655"/>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8" name="Line 87"/>
              <p:cNvSpPr>
                <a:spLocks noChangeAspect="1" noChangeShapeType="1"/>
              </p:cNvSpPr>
              <p:nvPr/>
            </p:nvSpPr>
            <p:spPr bwMode="auto">
              <a:xfrm>
                <a:off x="2568" y="1703"/>
                <a:ext cx="119" cy="1"/>
              </a:xfrm>
              <a:prstGeom prst="line">
                <a:avLst/>
              </a:prstGeom>
              <a:noFill/>
              <a:ln w="38100">
                <a:solidFill>
                  <a:schemeClr val="tx1"/>
                </a:solidFill>
                <a:round/>
                <a:headEnd/>
                <a:tailEnd/>
              </a:ln>
            </p:spPr>
            <p:txBody>
              <a:bodyPr wrap="none" anchor="ctr">
                <a:spAutoFit/>
              </a:bodyPr>
              <a:lstStyle/>
              <a:p>
                <a:endParaRPr lang="en-US"/>
              </a:p>
            </p:txBody>
          </p:sp>
          <p:sp>
            <p:nvSpPr>
              <p:cNvPr id="26669" name="Line 88"/>
              <p:cNvSpPr>
                <a:spLocks noChangeAspect="1" noChangeShapeType="1"/>
              </p:cNvSpPr>
              <p:nvPr/>
            </p:nvSpPr>
            <p:spPr bwMode="auto">
              <a:xfrm>
                <a:off x="2568" y="1751"/>
                <a:ext cx="119" cy="1"/>
              </a:xfrm>
              <a:prstGeom prst="line">
                <a:avLst/>
              </a:prstGeom>
              <a:noFill/>
              <a:ln w="38100">
                <a:solidFill>
                  <a:schemeClr val="tx1"/>
                </a:solidFill>
                <a:round/>
                <a:headEnd/>
                <a:tailEnd/>
              </a:ln>
            </p:spPr>
            <p:txBody>
              <a:bodyPr wrap="none" anchor="ctr">
                <a:spAutoFit/>
              </a:bodyPr>
              <a:lstStyle/>
              <a:p>
                <a:endParaRPr lang="en-US"/>
              </a:p>
            </p:txBody>
          </p:sp>
          <p:sp>
            <p:nvSpPr>
              <p:cNvPr id="26670" name="Line 89"/>
              <p:cNvSpPr>
                <a:spLocks noChangeAspect="1" noChangeShapeType="1"/>
              </p:cNvSpPr>
              <p:nvPr/>
            </p:nvSpPr>
            <p:spPr bwMode="auto">
              <a:xfrm>
                <a:off x="2567" y="1803"/>
                <a:ext cx="119" cy="1"/>
              </a:xfrm>
              <a:prstGeom prst="line">
                <a:avLst/>
              </a:prstGeom>
              <a:noFill/>
              <a:ln w="38100">
                <a:solidFill>
                  <a:schemeClr val="tx1"/>
                </a:solidFill>
                <a:round/>
                <a:headEnd/>
                <a:tailEnd/>
              </a:ln>
            </p:spPr>
            <p:txBody>
              <a:bodyPr wrap="none" anchor="ctr">
                <a:spAutoFit/>
              </a:bodyPr>
              <a:lstStyle/>
              <a:p>
                <a:endParaRPr lang="en-US"/>
              </a:p>
            </p:txBody>
          </p:sp>
        </p:grpSp>
        <p:sp>
          <p:nvSpPr>
            <p:cNvPr id="26664" name="Text Box 90"/>
            <p:cNvSpPr txBox="1">
              <a:spLocks noChangeArrowheads="1"/>
            </p:cNvSpPr>
            <p:nvPr/>
          </p:nvSpPr>
          <p:spPr bwMode="auto">
            <a:xfrm>
              <a:off x="2294" y="922"/>
              <a:ext cx="372" cy="365"/>
            </a:xfrm>
            <a:prstGeom prst="rect">
              <a:avLst/>
            </a:prstGeom>
            <a:noFill/>
            <a:ln w="9525">
              <a:noFill/>
              <a:miter lim="800000"/>
              <a:headEnd/>
              <a:tailEnd/>
            </a:ln>
          </p:spPr>
          <p:txBody>
            <a:bodyPr wrap="none">
              <a:spAutoFit/>
            </a:bodyPr>
            <a:lstStyle/>
            <a:p>
              <a:pPr eaLnBrk="1" hangingPunct="1"/>
              <a:r>
                <a:rPr lang="en-US" sz="3200">
                  <a:solidFill>
                    <a:srgbClr val="000099"/>
                  </a:solidFill>
                </a:rPr>
                <a:t>…</a:t>
              </a:r>
            </a:p>
          </p:txBody>
        </p:sp>
      </p:grpSp>
      <p:sp>
        <p:nvSpPr>
          <p:cNvPr id="26658" name="Line 91"/>
          <p:cNvSpPr>
            <a:spLocks noChangeShapeType="1"/>
          </p:cNvSpPr>
          <p:nvPr/>
        </p:nvSpPr>
        <p:spPr bwMode="auto">
          <a:xfrm>
            <a:off x="3810000" y="2514600"/>
            <a:ext cx="0" cy="990600"/>
          </a:xfrm>
          <a:prstGeom prst="line">
            <a:avLst/>
          </a:prstGeom>
          <a:noFill/>
          <a:ln w="152400">
            <a:solidFill>
              <a:srgbClr val="FF9900"/>
            </a:solidFill>
            <a:round/>
            <a:headEnd/>
            <a:tailEnd type="triangle" w="med" len="med"/>
          </a:ln>
        </p:spPr>
        <p:txBody>
          <a:bodyPr/>
          <a:lstStyle/>
          <a:p>
            <a:endParaRPr lang="en-US"/>
          </a:p>
        </p:txBody>
      </p:sp>
      <p:sp>
        <p:nvSpPr>
          <p:cNvPr id="26660" name="Text Box 93"/>
          <p:cNvSpPr txBox="1">
            <a:spLocks noChangeArrowheads="1"/>
          </p:cNvSpPr>
          <p:nvPr/>
        </p:nvSpPr>
        <p:spPr bwMode="auto">
          <a:xfrm>
            <a:off x="7391400" y="1143003"/>
            <a:ext cx="2591274" cy="461665"/>
          </a:xfrm>
          <a:prstGeom prst="rect">
            <a:avLst/>
          </a:prstGeom>
          <a:solidFill>
            <a:schemeClr val="bg1"/>
          </a:solidFill>
          <a:ln w="38100">
            <a:solidFill>
              <a:srgbClr val="FF9900"/>
            </a:solidFill>
            <a:miter lim="800000"/>
            <a:headEnd/>
            <a:tailEnd/>
          </a:ln>
        </p:spPr>
        <p:txBody>
          <a:bodyPr wrap="none">
            <a:spAutoFit/>
          </a:bodyPr>
          <a:lstStyle/>
          <a:p>
            <a:pPr eaLnBrk="1" hangingPunct="1"/>
            <a:r>
              <a:rPr lang="en-US" sz="2400" dirty="0"/>
              <a:t>Visual vocabulary</a:t>
            </a:r>
          </a:p>
        </p:txBody>
      </p:sp>
      <p:sp>
        <p:nvSpPr>
          <p:cNvPr id="83" name="Text Box 17">
            <a:extLst>
              <a:ext uri="{FF2B5EF4-FFF2-40B4-BE49-F238E27FC236}">
                <a16:creationId xmlns:a16="http://schemas.microsoft.com/office/drawing/2014/main" id="{CFEE9578-3E32-B44D-B24D-197C855FD983}"/>
              </a:ext>
            </a:extLst>
          </p:cNvPr>
          <p:cNvSpPr txBox="1">
            <a:spLocks noChangeArrowheads="1"/>
          </p:cNvSpPr>
          <p:nvPr/>
        </p:nvSpPr>
        <p:spPr bwMode="auto">
          <a:xfrm>
            <a:off x="8320088" y="6500813"/>
            <a:ext cx="2271712" cy="336550"/>
          </a:xfrm>
          <a:prstGeom prst="rect">
            <a:avLst/>
          </a:prstGeom>
          <a:noFill/>
          <a:ln w="9525">
            <a:noFill/>
            <a:miter lim="800000"/>
            <a:headEnd/>
            <a:tailEnd/>
          </a:ln>
        </p:spPr>
        <p:txBody>
          <a:bodyPr wrap="none">
            <a:spAutoFit/>
          </a:bodyPr>
          <a:lstStyle/>
          <a:p>
            <a:pPr eaLnBrk="1" hangingPunct="1"/>
            <a:r>
              <a:rPr lang="en-US" sz="1600" dirty="0">
                <a:solidFill>
                  <a:schemeClr val="tx1">
                    <a:lumMod val="65000"/>
                    <a:lumOff val="35000"/>
                  </a:schemeClr>
                </a:solidFill>
              </a:rPr>
              <a:t>Slide credit: Josef </a:t>
            </a:r>
            <a:r>
              <a:rPr lang="en-US" sz="1600" dirty="0" err="1">
                <a:solidFill>
                  <a:schemeClr val="tx1">
                    <a:lumMod val="65000"/>
                    <a:lumOff val="35000"/>
                  </a:schemeClr>
                </a:solidFill>
              </a:rPr>
              <a:t>Sivic</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645882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a:t>Recall: K-means clustering</a:t>
            </a:r>
          </a:p>
        </p:txBody>
      </p:sp>
      <p:sp>
        <p:nvSpPr>
          <p:cNvPr id="894979" name="Rectangle 3"/>
          <p:cNvSpPr>
            <a:spLocks noGrp="1" noChangeArrowheads="1"/>
          </p:cNvSpPr>
          <p:nvPr>
            <p:ph type="body" idx="1"/>
          </p:nvPr>
        </p:nvSpPr>
        <p:spPr>
          <a:xfrm>
            <a:off x="457200" y="914400"/>
            <a:ext cx="11125200" cy="5943600"/>
          </a:xfrm>
        </p:spPr>
        <p:txBody>
          <a:bodyPr>
            <a:normAutofit/>
          </a:bodyPr>
          <a:lstStyle/>
          <a:p>
            <a:pPr marL="0" indent="0">
              <a:buNone/>
            </a:pPr>
            <a:r>
              <a:rPr lang="en-US" b="1" dirty="0"/>
              <a:t>Goal:</a:t>
            </a:r>
            <a:r>
              <a:rPr lang="en-US" dirty="0"/>
              <a:t> minimize sum of squared Euclidean distances between features </a:t>
            </a:r>
            <a:r>
              <a:rPr lang="en-US" b="1" dirty="0"/>
              <a:t>x</a:t>
            </a:r>
            <a:r>
              <a:rPr lang="en-US" baseline="-25000" dirty="0"/>
              <a:t>i</a:t>
            </a:r>
            <a:r>
              <a:rPr lang="en-US" dirty="0"/>
              <a:t> and their </a:t>
            </a:r>
            <a:r>
              <a:rPr lang="en-US" dirty="0">
                <a:solidFill>
                  <a:srgbClr val="0070C0"/>
                </a:solidFill>
              </a:rPr>
              <a:t>nearest</a:t>
            </a:r>
            <a:r>
              <a:rPr lang="en-US" dirty="0"/>
              <a:t> cluster centers </a:t>
            </a:r>
            <a:r>
              <a:rPr lang="en-US" b="1" dirty="0" err="1"/>
              <a:t>m</a:t>
            </a:r>
            <a:r>
              <a:rPr lang="en-US" baseline="-25000" dirty="0" err="1"/>
              <a:t>k</a:t>
            </a:r>
            <a:br>
              <a:rPr lang="en-US" dirty="0"/>
            </a:br>
            <a:br>
              <a:rPr lang="en-US" dirty="0"/>
            </a:br>
            <a:br>
              <a:rPr lang="en-US" dirty="0"/>
            </a:br>
            <a:endParaRPr lang="en-US" dirty="0"/>
          </a:p>
          <a:p>
            <a:pPr marL="0" indent="0">
              <a:buNone/>
            </a:pPr>
            <a:endParaRPr lang="en-US" b="1" dirty="0"/>
          </a:p>
          <a:p>
            <a:pPr marL="0" indent="0">
              <a:buNone/>
            </a:pPr>
            <a:r>
              <a:rPr lang="en-US" b="1" dirty="0"/>
              <a:t>Algorithm</a:t>
            </a:r>
            <a:r>
              <a:rPr lang="en-US" dirty="0"/>
              <a:t>:</a:t>
            </a:r>
          </a:p>
          <a:p>
            <a:pPr marL="933450" lvl="1" indent="-533400">
              <a:buFontTx/>
              <a:buChar char="•"/>
            </a:pPr>
            <a:r>
              <a:rPr lang="en-US" dirty="0"/>
              <a:t>Randomly initialize K cluster centers</a:t>
            </a:r>
          </a:p>
          <a:p>
            <a:pPr marL="933450" lvl="1" indent="-533400">
              <a:buFontTx/>
              <a:buChar char="•"/>
            </a:pPr>
            <a:r>
              <a:rPr lang="en-US" dirty="0"/>
              <a:t>Iterate until convergence:</a:t>
            </a:r>
          </a:p>
          <a:p>
            <a:pPr marL="1238250" lvl="2" indent="-381000"/>
            <a:r>
              <a:rPr lang="en-US" dirty="0">
                <a:solidFill>
                  <a:schemeClr val="tx1">
                    <a:lumMod val="65000"/>
                    <a:lumOff val="35000"/>
                  </a:schemeClr>
                </a:solidFill>
              </a:rPr>
              <a:t>Assign each feature to the nearest center</a:t>
            </a:r>
          </a:p>
          <a:p>
            <a:pPr marL="1238250" lvl="2" indent="-381000"/>
            <a:r>
              <a:rPr lang="en-US" dirty="0" err="1">
                <a:solidFill>
                  <a:schemeClr val="tx1">
                    <a:lumMod val="65000"/>
                    <a:lumOff val="35000"/>
                  </a:schemeClr>
                </a:solidFill>
              </a:rPr>
              <a:t>Recompute</a:t>
            </a:r>
            <a:r>
              <a:rPr lang="en-US" dirty="0">
                <a:solidFill>
                  <a:schemeClr val="tx1">
                    <a:lumMod val="65000"/>
                    <a:lumOff val="35000"/>
                  </a:schemeClr>
                </a:solidFill>
              </a:rPr>
              <a:t> each cluster center as the mean of all features assigned to it</a:t>
            </a:r>
          </a:p>
        </p:txBody>
      </p:sp>
      <p:graphicFrame>
        <p:nvGraphicFramePr>
          <p:cNvPr id="1026" name="Object 4"/>
          <p:cNvGraphicFramePr>
            <a:graphicFrameLocks noGrp="1" noChangeAspect="1"/>
          </p:cNvGraphicFramePr>
          <p:nvPr>
            <p:ph sz="half" idx="4294967295"/>
            <p:extLst>
              <p:ext uri="{D42A27DB-BD31-4B8C-83A1-F6EECF244321}">
                <p14:modId xmlns:p14="http://schemas.microsoft.com/office/powerpoint/2010/main" val="4033483738"/>
              </p:ext>
            </p:extLst>
          </p:nvPr>
        </p:nvGraphicFramePr>
        <p:xfrm>
          <a:off x="3695700" y="2100263"/>
          <a:ext cx="4800600" cy="1328737"/>
        </p:xfrm>
        <a:graphic>
          <a:graphicData uri="http://schemas.openxmlformats.org/presentationml/2006/ole">
            <mc:AlternateContent xmlns:mc="http://schemas.openxmlformats.org/markup-compatibility/2006">
              <mc:Choice xmlns:v="urn:schemas-microsoft-com:vml" Requires="v">
                <p:oleObj spid="_x0000_s1164" name="Equation" r:id="rId4" imgW="2019240" imgH="558720" progId="Equation.3">
                  <p:embed/>
                </p:oleObj>
              </mc:Choice>
              <mc:Fallback>
                <p:oleObj name="Equation" r:id="rId4" imgW="2019240" imgH="558720" progId="Equation.3">
                  <p:embed/>
                  <p:pic>
                    <p:nvPicPr>
                      <p:cNvPr id="1026" name="Object 4"/>
                      <p:cNvPicPr>
                        <a:picLocks noChangeAspect="1" noChangeArrowheads="1"/>
                      </p:cNvPicPr>
                      <p:nvPr/>
                    </p:nvPicPr>
                    <p:blipFill>
                      <a:blip r:embed="rId5"/>
                      <a:srcRect/>
                      <a:stretch>
                        <a:fillRect/>
                      </a:stretch>
                    </p:blipFill>
                    <p:spPr bwMode="auto">
                      <a:xfrm>
                        <a:off x="3695700" y="2100263"/>
                        <a:ext cx="4800600" cy="13287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2046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4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497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497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4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497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949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Visual vocabularies</a:t>
            </a:r>
          </a:p>
        </p:txBody>
      </p:sp>
      <p:pic>
        <p:nvPicPr>
          <p:cNvPr id="11" name="Picture 10" descr="AgarwalRoth_CBsmall"/>
          <p:cNvPicPr>
            <a:picLocks noChangeAspect="1" noChangeArrowheads="1"/>
          </p:cNvPicPr>
          <p:nvPr/>
        </p:nvPicPr>
        <p:blipFill>
          <a:blip r:embed="rId3" cstate="print"/>
          <a:srcRect/>
          <a:stretch>
            <a:fillRect/>
          </a:stretch>
        </p:blipFill>
        <p:spPr bwMode="auto">
          <a:xfrm>
            <a:off x="6705600" y="990600"/>
            <a:ext cx="3379788" cy="1809750"/>
          </a:xfrm>
          <a:prstGeom prst="rect">
            <a:avLst/>
          </a:prstGeom>
          <a:noFill/>
          <a:ln w="9525">
            <a:noFill/>
            <a:miter lim="800000"/>
            <a:headEnd/>
            <a:tailEnd/>
          </a:ln>
        </p:spPr>
      </p:pic>
      <p:sp>
        <p:nvSpPr>
          <p:cNvPr id="12" name="Line 11"/>
          <p:cNvSpPr>
            <a:spLocks noChangeShapeType="1"/>
          </p:cNvSpPr>
          <p:nvPr/>
        </p:nvSpPr>
        <p:spPr bwMode="auto">
          <a:xfrm>
            <a:off x="6019800" y="1893888"/>
            <a:ext cx="533400" cy="0"/>
          </a:xfrm>
          <a:prstGeom prst="line">
            <a:avLst/>
          </a:prstGeom>
          <a:noFill/>
          <a:ln w="9525">
            <a:solidFill>
              <a:schemeClr val="bg2"/>
            </a:solidFill>
            <a:miter lim="800000"/>
            <a:headEnd/>
            <a:tailEnd type="triangle" w="med" len="med"/>
          </a:ln>
        </p:spPr>
        <p:txBody>
          <a:bodyPr wrap="none"/>
          <a:lstStyle/>
          <a:p>
            <a:endParaRPr lang="en-US"/>
          </a:p>
        </p:txBody>
      </p:sp>
      <p:grpSp>
        <p:nvGrpSpPr>
          <p:cNvPr id="13" name="Group 12"/>
          <p:cNvGrpSpPr>
            <a:grpSpLocks/>
          </p:cNvGrpSpPr>
          <p:nvPr/>
        </p:nvGrpSpPr>
        <p:grpSpPr bwMode="auto">
          <a:xfrm>
            <a:off x="2495550" y="1216028"/>
            <a:ext cx="3379788" cy="1338263"/>
            <a:chOff x="431" y="2886"/>
            <a:chExt cx="2310" cy="915"/>
          </a:xfrm>
        </p:grpSpPr>
        <p:pic>
          <p:nvPicPr>
            <p:cNvPr id="14" name="Picture 13" descr="car5-090-000"/>
            <p:cNvPicPr>
              <a:picLocks noChangeAspect="1" noChangeArrowheads="1"/>
            </p:cNvPicPr>
            <p:nvPr/>
          </p:nvPicPr>
          <p:blipFill>
            <a:blip r:embed="rId4" cstate="print">
              <a:grayscl/>
            </a:blip>
            <a:srcRect/>
            <a:stretch>
              <a:fillRect/>
            </a:stretch>
          </p:blipFill>
          <p:spPr bwMode="auto">
            <a:xfrm>
              <a:off x="1359" y="2886"/>
              <a:ext cx="453" cy="453"/>
            </a:xfrm>
            <a:prstGeom prst="rect">
              <a:avLst/>
            </a:prstGeom>
            <a:noFill/>
            <a:ln w="9525">
              <a:noFill/>
              <a:miter lim="800000"/>
              <a:headEnd/>
              <a:tailEnd/>
            </a:ln>
          </p:spPr>
        </p:pic>
        <p:pic>
          <p:nvPicPr>
            <p:cNvPr id="15" name="Picture 14" descr="car6-090-000"/>
            <p:cNvPicPr>
              <a:picLocks noChangeAspect="1" noChangeArrowheads="1"/>
            </p:cNvPicPr>
            <p:nvPr/>
          </p:nvPicPr>
          <p:blipFill>
            <a:blip r:embed="rId5" cstate="print">
              <a:grayscl/>
            </a:blip>
            <a:srcRect/>
            <a:stretch>
              <a:fillRect/>
            </a:stretch>
          </p:blipFill>
          <p:spPr bwMode="auto">
            <a:xfrm>
              <a:off x="1361" y="3348"/>
              <a:ext cx="453" cy="453"/>
            </a:xfrm>
            <a:prstGeom prst="rect">
              <a:avLst/>
            </a:prstGeom>
            <a:noFill/>
            <a:ln w="9525">
              <a:noFill/>
              <a:miter lim="800000"/>
              <a:headEnd/>
              <a:tailEnd/>
            </a:ln>
          </p:spPr>
        </p:pic>
        <p:pic>
          <p:nvPicPr>
            <p:cNvPr id="16" name="Picture 15" descr="car7-090-000"/>
            <p:cNvPicPr>
              <a:picLocks noChangeAspect="1" noChangeArrowheads="1"/>
            </p:cNvPicPr>
            <p:nvPr/>
          </p:nvPicPr>
          <p:blipFill>
            <a:blip r:embed="rId6" cstate="print">
              <a:grayscl/>
            </a:blip>
            <a:srcRect/>
            <a:stretch>
              <a:fillRect/>
            </a:stretch>
          </p:blipFill>
          <p:spPr bwMode="auto">
            <a:xfrm>
              <a:off x="894" y="3348"/>
              <a:ext cx="453" cy="453"/>
            </a:xfrm>
            <a:prstGeom prst="rect">
              <a:avLst/>
            </a:prstGeom>
            <a:noFill/>
            <a:ln w="9525">
              <a:noFill/>
              <a:miter lim="800000"/>
              <a:headEnd/>
              <a:tailEnd/>
            </a:ln>
          </p:spPr>
        </p:pic>
        <p:pic>
          <p:nvPicPr>
            <p:cNvPr id="17" name="Picture 16" descr="car9-090-000"/>
            <p:cNvPicPr>
              <a:picLocks noChangeAspect="1" noChangeArrowheads="1"/>
            </p:cNvPicPr>
            <p:nvPr/>
          </p:nvPicPr>
          <p:blipFill>
            <a:blip r:embed="rId7" cstate="print">
              <a:grayscl/>
            </a:blip>
            <a:srcRect/>
            <a:stretch>
              <a:fillRect/>
            </a:stretch>
          </p:blipFill>
          <p:spPr bwMode="auto">
            <a:xfrm>
              <a:off x="2288" y="2886"/>
              <a:ext cx="453" cy="453"/>
            </a:xfrm>
            <a:prstGeom prst="rect">
              <a:avLst/>
            </a:prstGeom>
            <a:noFill/>
            <a:ln w="9525">
              <a:noFill/>
              <a:miter lim="800000"/>
              <a:headEnd/>
              <a:tailEnd/>
            </a:ln>
          </p:spPr>
        </p:pic>
        <p:pic>
          <p:nvPicPr>
            <p:cNvPr id="18" name="Picture 17" descr="car11-090-000"/>
            <p:cNvPicPr>
              <a:picLocks noChangeAspect="1" noChangeArrowheads="1"/>
            </p:cNvPicPr>
            <p:nvPr/>
          </p:nvPicPr>
          <p:blipFill>
            <a:blip r:embed="rId8" cstate="print">
              <a:grayscl/>
            </a:blip>
            <a:srcRect/>
            <a:stretch>
              <a:fillRect/>
            </a:stretch>
          </p:blipFill>
          <p:spPr bwMode="auto">
            <a:xfrm>
              <a:off x="1824" y="2886"/>
              <a:ext cx="453" cy="453"/>
            </a:xfrm>
            <a:prstGeom prst="rect">
              <a:avLst/>
            </a:prstGeom>
            <a:noFill/>
            <a:ln w="9525">
              <a:noFill/>
              <a:miter lim="800000"/>
              <a:headEnd/>
              <a:tailEnd/>
            </a:ln>
          </p:spPr>
        </p:pic>
        <p:pic>
          <p:nvPicPr>
            <p:cNvPr id="19" name="Picture 18" descr="car12-090-000"/>
            <p:cNvPicPr>
              <a:picLocks noChangeAspect="1" noChangeArrowheads="1"/>
            </p:cNvPicPr>
            <p:nvPr/>
          </p:nvPicPr>
          <p:blipFill>
            <a:blip r:embed="rId9" cstate="print">
              <a:grayscl/>
            </a:blip>
            <a:srcRect/>
            <a:stretch>
              <a:fillRect/>
            </a:stretch>
          </p:blipFill>
          <p:spPr bwMode="auto">
            <a:xfrm>
              <a:off x="431" y="3348"/>
              <a:ext cx="453" cy="453"/>
            </a:xfrm>
            <a:prstGeom prst="rect">
              <a:avLst/>
            </a:prstGeom>
            <a:noFill/>
            <a:ln w="9525">
              <a:noFill/>
              <a:miter lim="800000"/>
              <a:headEnd/>
              <a:tailEnd/>
            </a:ln>
          </p:spPr>
        </p:pic>
        <p:pic>
          <p:nvPicPr>
            <p:cNvPr id="20" name="Picture 19" descr="car14-090-000"/>
            <p:cNvPicPr>
              <a:picLocks noChangeAspect="1" noChangeArrowheads="1"/>
            </p:cNvPicPr>
            <p:nvPr/>
          </p:nvPicPr>
          <p:blipFill>
            <a:blip r:embed="rId10" cstate="print">
              <a:grayscl/>
            </a:blip>
            <a:srcRect/>
            <a:stretch>
              <a:fillRect/>
            </a:stretch>
          </p:blipFill>
          <p:spPr bwMode="auto">
            <a:xfrm>
              <a:off x="2288" y="3348"/>
              <a:ext cx="453" cy="453"/>
            </a:xfrm>
            <a:prstGeom prst="rect">
              <a:avLst/>
            </a:prstGeom>
            <a:noFill/>
            <a:ln w="9525">
              <a:noFill/>
              <a:miter lim="800000"/>
              <a:headEnd/>
              <a:tailEnd/>
            </a:ln>
          </p:spPr>
        </p:pic>
        <p:pic>
          <p:nvPicPr>
            <p:cNvPr id="21" name="Picture 20" descr="car1-090-000"/>
            <p:cNvPicPr>
              <a:picLocks noChangeAspect="1" noChangeArrowheads="1"/>
            </p:cNvPicPr>
            <p:nvPr/>
          </p:nvPicPr>
          <p:blipFill>
            <a:blip r:embed="rId11" cstate="print">
              <a:grayscl/>
            </a:blip>
            <a:srcRect/>
            <a:stretch>
              <a:fillRect/>
            </a:stretch>
          </p:blipFill>
          <p:spPr bwMode="auto">
            <a:xfrm>
              <a:off x="431" y="2886"/>
              <a:ext cx="453" cy="453"/>
            </a:xfrm>
            <a:prstGeom prst="rect">
              <a:avLst/>
            </a:prstGeom>
            <a:noFill/>
            <a:ln w="9525">
              <a:noFill/>
              <a:miter lim="800000"/>
              <a:headEnd/>
              <a:tailEnd/>
            </a:ln>
          </p:spPr>
        </p:pic>
        <p:pic>
          <p:nvPicPr>
            <p:cNvPr id="22" name="Picture 21" descr="car2-090-000"/>
            <p:cNvPicPr>
              <a:picLocks noChangeAspect="1" noChangeArrowheads="1"/>
            </p:cNvPicPr>
            <p:nvPr/>
          </p:nvPicPr>
          <p:blipFill>
            <a:blip r:embed="rId12" cstate="print">
              <a:grayscl/>
            </a:blip>
            <a:srcRect/>
            <a:stretch>
              <a:fillRect/>
            </a:stretch>
          </p:blipFill>
          <p:spPr bwMode="auto">
            <a:xfrm>
              <a:off x="894" y="2886"/>
              <a:ext cx="453" cy="453"/>
            </a:xfrm>
            <a:prstGeom prst="rect">
              <a:avLst/>
            </a:prstGeom>
            <a:noFill/>
            <a:ln w="9525">
              <a:noFill/>
              <a:miter lim="800000"/>
              <a:headEnd/>
              <a:tailEnd/>
            </a:ln>
          </p:spPr>
        </p:pic>
        <p:pic>
          <p:nvPicPr>
            <p:cNvPr id="23" name="Picture 22" descr="car3-090-000"/>
            <p:cNvPicPr>
              <a:picLocks noChangeAspect="1" noChangeArrowheads="1"/>
            </p:cNvPicPr>
            <p:nvPr/>
          </p:nvPicPr>
          <p:blipFill>
            <a:blip r:embed="rId13" cstate="print">
              <a:grayscl/>
            </a:blip>
            <a:srcRect/>
            <a:stretch>
              <a:fillRect/>
            </a:stretch>
          </p:blipFill>
          <p:spPr bwMode="auto">
            <a:xfrm>
              <a:off x="1824" y="3348"/>
              <a:ext cx="453" cy="453"/>
            </a:xfrm>
            <a:prstGeom prst="rect">
              <a:avLst/>
            </a:prstGeom>
            <a:noFill/>
            <a:ln w="9525">
              <a:noFill/>
              <a:miter lim="800000"/>
              <a:headEnd/>
              <a:tailEnd/>
            </a:ln>
          </p:spPr>
        </p:pic>
      </p:grpSp>
      <p:grpSp>
        <p:nvGrpSpPr>
          <p:cNvPr id="24" name="Group 4"/>
          <p:cNvGrpSpPr>
            <a:grpSpLocks/>
          </p:cNvGrpSpPr>
          <p:nvPr/>
        </p:nvGrpSpPr>
        <p:grpSpPr bwMode="auto">
          <a:xfrm>
            <a:off x="3429000" y="3209925"/>
            <a:ext cx="5688012" cy="3087688"/>
            <a:chOff x="1247" y="808"/>
            <a:chExt cx="3583" cy="1945"/>
          </a:xfrm>
        </p:grpSpPr>
        <p:grpSp>
          <p:nvGrpSpPr>
            <p:cNvPr id="25" name="Group 5"/>
            <p:cNvGrpSpPr>
              <a:grpSpLocks/>
            </p:cNvGrpSpPr>
            <p:nvPr/>
          </p:nvGrpSpPr>
          <p:grpSpPr bwMode="auto">
            <a:xfrm>
              <a:off x="1280" y="808"/>
              <a:ext cx="3550" cy="1761"/>
              <a:chOff x="2698" y="817"/>
              <a:chExt cx="2992" cy="1487"/>
            </a:xfrm>
          </p:grpSpPr>
          <p:pic>
            <p:nvPicPr>
              <p:cNvPr id="28" name="Picture 6"/>
              <p:cNvPicPr>
                <a:picLocks noChangeAspect="1" noChangeArrowheads="1"/>
              </p:cNvPicPr>
              <p:nvPr/>
            </p:nvPicPr>
            <p:blipFill>
              <a:blip r:embed="rId14" cstate="print"/>
              <a:srcRect t="8241" b="11539"/>
              <a:stretch>
                <a:fillRect/>
              </a:stretch>
            </p:blipFill>
            <p:spPr bwMode="auto">
              <a:xfrm>
                <a:off x="2698" y="1567"/>
                <a:ext cx="2055" cy="146"/>
              </a:xfrm>
              <a:prstGeom prst="rect">
                <a:avLst/>
              </a:prstGeom>
              <a:noFill/>
              <a:ln w="12700" cap="sq">
                <a:noFill/>
                <a:miter lim="800000"/>
                <a:headEnd type="none" w="sm" len="sm"/>
                <a:tailEnd type="none" w="sm" len="sm"/>
              </a:ln>
            </p:spPr>
          </p:pic>
          <p:pic>
            <p:nvPicPr>
              <p:cNvPr id="29" name="Picture 7"/>
              <p:cNvPicPr>
                <a:picLocks noChangeAspect="1" noChangeArrowheads="1"/>
              </p:cNvPicPr>
              <p:nvPr/>
            </p:nvPicPr>
            <p:blipFill>
              <a:blip r:embed="rId15" cstate="print"/>
              <a:srcRect b="13483"/>
              <a:stretch>
                <a:fillRect/>
              </a:stretch>
            </p:blipFill>
            <p:spPr bwMode="auto">
              <a:xfrm>
                <a:off x="2698" y="1258"/>
                <a:ext cx="1588" cy="154"/>
              </a:xfrm>
              <a:prstGeom prst="rect">
                <a:avLst/>
              </a:prstGeom>
              <a:noFill/>
              <a:ln w="12700" cap="sq">
                <a:noFill/>
                <a:miter lim="800000"/>
                <a:headEnd type="none" w="sm" len="sm"/>
                <a:tailEnd type="none" w="sm" len="sm"/>
              </a:ln>
            </p:spPr>
          </p:pic>
          <p:pic>
            <p:nvPicPr>
              <p:cNvPr id="30" name="Picture 8"/>
              <p:cNvPicPr>
                <a:picLocks noChangeAspect="1" noChangeArrowheads="1"/>
              </p:cNvPicPr>
              <p:nvPr/>
            </p:nvPicPr>
            <p:blipFill>
              <a:blip r:embed="rId16" cstate="print"/>
              <a:srcRect t="3529" b="8824"/>
              <a:stretch>
                <a:fillRect/>
              </a:stretch>
            </p:blipFill>
            <p:spPr bwMode="auto">
              <a:xfrm>
                <a:off x="2706" y="1412"/>
                <a:ext cx="1245" cy="149"/>
              </a:xfrm>
              <a:prstGeom prst="rect">
                <a:avLst/>
              </a:prstGeom>
              <a:noFill/>
              <a:ln w="12700" cap="sq">
                <a:noFill/>
                <a:miter lim="800000"/>
                <a:headEnd type="none" w="sm" len="sm"/>
                <a:tailEnd type="none" w="sm" len="sm"/>
              </a:ln>
            </p:spPr>
          </p:pic>
          <p:pic>
            <p:nvPicPr>
              <p:cNvPr id="31" name="Picture 9"/>
              <p:cNvPicPr>
                <a:picLocks noChangeAspect="1" noChangeArrowheads="1"/>
              </p:cNvPicPr>
              <p:nvPr/>
            </p:nvPicPr>
            <p:blipFill>
              <a:blip r:embed="rId17" cstate="print"/>
              <a:srcRect t="12370" b="12372"/>
              <a:stretch>
                <a:fillRect/>
              </a:stretch>
            </p:blipFill>
            <p:spPr bwMode="auto">
              <a:xfrm>
                <a:off x="2706" y="2012"/>
                <a:ext cx="932" cy="146"/>
              </a:xfrm>
              <a:prstGeom prst="rect">
                <a:avLst/>
              </a:prstGeom>
              <a:noFill/>
              <a:ln w="12700" cap="sq">
                <a:noFill/>
                <a:miter lim="800000"/>
                <a:headEnd type="none" w="sm" len="sm"/>
                <a:tailEnd type="none" w="sm" len="sm"/>
              </a:ln>
            </p:spPr>
          </p:pic>
          <p:pic>
            <p:nvPicPr>
              <p:cNvPr id="32" name="Picture 10"/>
              <p:cNvPicPr>
                <a:picLocks noChangeAspect="1" noChangeArrowheads="1"/>
              </p:cNvPicPr>
              <p:nvPr/>
            </p:nvPicPr>
            <p:blipFill>
              <a:blip r:embed="rId18" cstate="print"/>
              <a:srcRect l="1105" t="6061" b="15152"/>
              <a:stretch>
                <a:fillRect/>
              </a:stretch>
            </p:blipFill>
            <p:spPr bwMode="auto">
              <a:xfrm>
                <a:off x="2712" y="2148"/>
                <a:ext cx="1881" cy="156"/>
              </a:xfrm>
              <a:prstGeom prst="rect">
                <a:avLst/>
              </a:prstGeom>
              <a:noFill/>
              <a:ln w="12700" cap="sq">
                <a:noFill/>
                <a:miter lim="800000"/>
                <a:headEnd type="none" w="sm" len="sm"/>
                <a:tailEnd type="none" w="sm" len="sm"/>
              </a:ln>
            </p:spPr>
          </p:pic>
          <p:pic>
            <p:nvPicPr>
              <p:cNvPr id="33" name="Picture 11"/>
              <p:cNvPicPr>
                <a:picLocks noChangeAspect="1" noChangeArrowheads="1"/>
              </p:cNvPicPr>
              <p:nvPr/>
            </p:nvPicPr>
            <p:blipFill>
              <a:blip r:embed="rId19" cstate="print"/>
              <a:srcRect t="7692" b="13846"/>
              <a:stretch>
                <a:fillRect/>
              </a:stretch>
            </p:blipFill>
            <p:spPr bwMode="auto">
              <a:xfrm>
                <a:off x="2702" y="1705"/>
                <a:ext cx="1567" cy="153"/>
              </a:xfrm>
              <a:prstGeom prst="rect">
                <a:avLst/>
              </a:prstGeom>
              <a:noFill/>
              <a:ln w="12700" cap="sq">
                <a:noFill/>
                <a:miter lim="800000"/>
                <a:headEnd type="none" w="sm" len="sm"/>
                <a:tailEnd type="none" w="sm" len="sm"/>
              </a:ln>
            </p:spPr>
          </p:pic>
          <p:pic>
            <p:nvPicPr>
              <p:cNvPr id="34" name="Picture 12"/>
              <p:cNvPicPr>
                <a:picLocks noChangeArrowheads="1"/>
              </p:cNvPicPr>
              <p:nvPr/>
            </p:nvPicPr>
            <p:blipFill>
              <a:blip r:embed="rId20" cstate="print"/>
              <a:srcRect b="3726"/>
              <a:stretch>
                <a:fillRect/>
              </a:stretch>
            </p:blipFill>
            <p:spPr bwMode="auto">
              <a:xfrm>
                <a:off x="2705" y="1854"/>
                <a:ext cx="1077" cy="155"/>
              </a:xfrm>
              <a:prstGeom prst="rect">
                <a:avLst/>
              </a:prstGeom>
              <a:noFill/>
              <a:ln w="12700" cap="sq">
                <a:noFill/>
                <a:miter lim="800000"/>
                <a:headEnd type="none" w="sm" len="sm"/>
                <a:tailEnd type="none" w="sm" len="sm"/>
              </a:ln>
            </p:spPr>
          </p:pic>
          <p:pic>
            <p:nvPicPr>
              <p:cNvPr id="35" name="Picture 13"/>
              <p:cNvPicPr>
                <a:picLocks noChangeAspect="1" noChangeArrowheads="1"/>
              </p:cNvPicPr>
              <p:nvPr/>
            </p:nvPicPr>
            <p:blipFill>
              <a:blip r:embed="rId21" cstate="print"/>
              <a:srcRect l="702" b="7018"/>
              <a:stretch>
                <a:fillRect/>
              </a:stretch>
            </p:blipFill>
            <p:spPr bwMode="auto">
              <a:xfrm>
                <a:off x="2722" y="817"/>
                <a:ext cx="2968" cy="159"/>
              </a:xfrm>
              <a:prstGeom prst="rect">
                <a:avLst/>
              </a:prstGeom>
              <a:noFill/>
              <a:ln w="12700" cap="sq">
                <a:noFill/>
                <a:miter lim="800000"/>
                <a:headEnd type="none" w="sm" len="sm"/>
                <a:tailEnd type="none" w="sm" len="sm"/>
              </a:ln>
            </p:spPr>
          </p:pic>
          <p:pic>
            <p:nvPicPr>
              <p:cNvPr id="36" name="Picture 14"/>
              <p:cNvPicPr>
                <a:picLocks noChangeAspect="1" noChangeArrowheads="1"/>
              </p:cNvPicPr>
              <p:nvPr/>
            </p:nvPicPr>
            <p:blipFill>
              <a:blip r:embed="rId22" cstate="print"/>
              <a:srcRect/>
              <a:stretch>
                <a:fillRect/>
              </a:stretch>
            </p:blipFill>
            <p:spPr bwMode="auto">
              <a:xfrm>
                <a:off x="2717" y="971"/>
                <a:ext cx="2962" cy="150"/>
              </a:xfrm>
              <a:prstGeom prst="rect">
                <a:avLst/>
              </a:prstGeom>
              <a:noFill/>
              <a:ln w="12700" cap="sq">
                <a:noFill/>
                <a:miter lim="800000"/>
                <a:headEnd type="none" w="sm" len="sm"/>
                <a:tailEnd type="none" w="sm" len="sm"/>
              </a:ln>
            </p:spPr>
          </p:pic>
          <p:pic>
            <p:nvPicPr>
              <p:cNvPr id="37" name="Picture 15"/>
              <p:cNvPicPr>
                <a:picLocks noChangeAspect="1" noChangeArrowheads="1"/>
              </p:cNvPicPr>
              <p:nvPr/>
            </p:nvPicPr>
            <p:blipFill>
              <a:blip r:embed="rId23" cstate="print"/>
              <a:srcRect/>
              <a:stretch>
                <a:fillRect/>
              </a:stretch>
            </p:blipFill>
            <p:spPr bwMode="auto">
              <a:xfrm>
                <a:off x="2714" y="1116"/>
                <a:ext cx="2969" cy="155"/>
              </a:xfrm>
              <a:prstGeom prst="rect">
                <a:avLst/>
              </a:prstGeom>
              <a:noFill/>
              <a:ln w="12700" cap="sq">
                <a:noFill/>
                <a:miter lim="800000"/>
                <a:headEnd type="none" w="sm" len="sm"/>
                <a:tailEnd type="none" w="sm" len="sm"/>
              </a:ln>
            </p:spPr>
          </p:pic>
        </p:grpSp>
        <p:sp>
          <p:nvSpPr>
            <p:cNvPr id="26" name="Rectangle 16"/>
            <p:cNvSpPr>
              <a:spLocks noChangeArrowheads="1"/>
            </p:cNvSpPr>
            <p:nvPr/>
          </p:nvSpPr>
          <p:spPr bwMode="auto">
            <a:xfrm>
              <a:off x="1247" y="1657"/>
              <a:ext cx="304" cy="234"/>
            </a:xfrm>
            <a:prstGeom prst="rect">
              <a:avLst/>
            </a:prstGeom>
            <a:noFill/>
            <a:ln w="25400" cap="sq">
              <a:solidFill>
                <a:schemeClr val="bg2"/>
              </a:solidFill>
              <a:miter lim="800000"/>
              <a:headEnd type="none" w="sm" len="sm"/>
              <a:tailEnd type="none" w="sm" len="sm"/>
            </a:ln>
          </p:spPr>
          <p:txBody>
            <a:bodyPr lIns="90000" tIns="46800" rIns="90000" bIns="46800" anchor="ctr">
              <a:spAutoFit/>
            </a:bodyPr>
            <a:lstStyle/>
            <a:p>
              <a:endParaRPr lang="de-CH"/>
            </a:p>
          </p:txBody>
        </p:sp>
        <p:sp>
          <p:nvSpPr>
            <p:cNvPr id="27" name="Text Box 17"/>
            <p:cNvSpPr txBox="1">
              <a:spLocks noChangeArrowheads="1"/>
            </p:cNvSpPr>
            <p:nvPr/>
          </p:nvSpPr>
          <p:spPr bwMode="auto">
            <a:xfrm>
              <a:off x="1285" y="2519"/>
              <a:ext cx="217" cy="234"/>
            </a:xfrm>
            <a:prstGeom prst="rect">
              <a:avLst/>
            </a:prstGeom>
            <a:noFill/>
            <a:ln w="12700" cap="sq">
              <a:noFill/>
              <a:miter lim="800000"/>
              <a:headEnd type="none" w="sm" len="sm"/>
              <a:tailEnd type="none" w="sm" len="sm"/>
            </a:ln>
          </p:spPr>
          <p:txBody>
            <a:bodyPr wrap="none" lIns="90000" tIns="46800" rIns="90000" bIns="46800">
              <a:spAutoFit/>
            </a:bodyPr>
            <a:lstStyle/>
            <a:p>
              <a:pPr algn="ctr"/>
              <a:r>
                <a:rPr lang="en-US" b="1">
                  <a:solidFill>
                    <a:schemeClr val="bg2"/>
                  </a:solidFill>
                  <a:latin typeface="ETH Light" pitchFamily="2" charset="0"/>
                </a:rPr>
                <a:t>…</a:t>
              </a:r>
              <a:endParaRPr lang="de-CH" b="1">
                <a:solidFill>
                  <a:schemeClr val="bg2"/>
                </a:solidFill>
                <a:latin typeface="ETH Light" pitchFamily="2" charset="0"/>
              </a:endParaRPr>
            </a:p>
          </p:txBody>
        </p:sp>
      </p:grpSp>
      <p:sp>
        <p:nvSpPr>
          <p:cNvPr id="38" name="Text Box 4"/>
          <p:cNvSpPr txBox="1">
            <a:spLocks noChangeArrowheads="1"/>
          </p:cNvSpPr>
          <p:nvPr/>
        </p:nvSpPr>
        <p:spPr bwMode="auto">
          <a:xfrm>
            <a:off x="9272208" y="6534153"/>
            <a:ext cx="1319592" cy="276999"/>
          </a:xfrm>
          <a:prstGeom prst="rect">
            <a:avLst/>
          </a:prstGeom>
          <a:noFill/>
          <a:ln w="9525">
            <a:noFill/>
            <a:miter lim="800000"/>
            <a:headEnd/>
            <a:tailEnd/>
          </a:ln>
        </p:spPr>
        <p:txBody>
          <a:bodyPr wrap="none">
            <a:spAutoFit/>
          </a:bodyPr>
          <a:lstStyle/>
          <a:p>
            <a:pPr eaLnBrk="1" hangingPunct="1"/>
            <a:r>
              <a:rPr lang="en-US" sz="1200" dirty="0"/>
              <a:t>Source: B. </a:t>
            </a:r>
            <a:r>
              <a:rPr lang="en-US" sz="1200" dirty="0" err="1"/>
              <a:t>Leibe</a:t>
            </a:r>
            <a:endParaRPr lang="en-US" sz="1200" dirty="0"/>
          </a:p>
        </p:txBody>
      </p:sp>
      <p:sp>
        <p:nvSpPr>
          <p:cNvPr id="39" name="Text Box 146"/>
          <p:cNvSpPr txBox="1">
            <a:spLocks noChangeArrowheads="1"/>
          </p:cNvSpPr>
          <p:nvPr/>
        </p:nvSpPr>
        <p:spPr bwMode="auto">
          <a:xfrm>
            <a:off x="4900544" y="6096000"/>
            <a:ext cx="2380780" cy="338554"/>
          </a:xfrm>
          <a:prstGeom prst="rect">
            <a:avLst/>
          </a:prstGeom>
          <a:noFill/>
          <a:ln w="12700" cap="sq">
            <a:noFill/>
            <a:miter lim="800000"/>
            <a:headEnd type="none" w="sm" len="sm"/>
            <a:tailEnd type="none" w="sm" len="sm"/>
          </a:ln>
        </p:spPr>
        <p:txBody>
          <a:bodyPr wrap="none">
            <a:spAutoFit/>
          </a:bodyPr>
          <a:lstStyle/>
          <a:p>
            <a:pPr algn="ctr">
              <a:spcBef>
                <a:spcPct val="20000"/>
              </a:spcBef>
              <a:buClr>
                <a:schemeClr val="bg1"/>
              </a:buClr>
              <a:buSzPct val="50000"/>
              <a:buFont typeface="Wingdings" pitchFamily="2" charset="2"/>
              <a:buNone/>
            </a:pPr>
            <a:r>
              <a:rPr kumimoji="1" lang="en-US" sz="1600" b="1">
                <a:solidFill>
                  <a:schemeClr val="bg2"/>
                </a:solidFill>
              </a:rPr>
              <a:t>Appearance codebook</a:t>
            </a:r>
            <a:endParaRPr lang="en-US" sz="1600"/>
          </a:p>
        </p:txBody>
      </p:sp>
    </p:spTree>
    <p:extLst>
      <p:ext uri="{BB962C8B-B14F-4D97-AF65-F5344CB8AC3E}">
        <p14:creationId xmlns:p14="http://schemas.microsoft.com/office/powerpoint/2010/main" val="3788403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2209800" y="914400"/>
            <a:ext cx="8229600" cy="5257800"/>
          </a:xfrm>
        </p:spPr>
        <p:txBody>
          <a:bodyPr/>
          <a:lstStyle/>
          <a:p>
            <a:pPr marL="533400" indent="-533400">
              <a:buFontTx/>
              <a:buAutoNum type="arabicPeriod"/>
            </a:pPr>
            <a:r>
              <a:rPr lang="en-US" sz="2400" dirty="0"/>
              <a:t>Extract local features</a:t>
            </a:r>
          </a:p>
          <a:p>
            <a:pPr marL="533400" indent="-533400">
              <a:buFontTx/>
              <a:buAutoNum type="arabicPeriod"/>
            </a:pPr>
            <a:r>
              <a:rPr lang="en-US" sz="2400" dirty="0"/>
              <a:t>Learn “visual vocabulary”</a:t>
            </a:r>
          </a:p>
          <a:p>
            <a:pPr marL="533400" indent="-533400">
              <a:buFontTx/>
              <a:buAutoNum type="arabicPeriod"/>
            </a:pPr>
            <a:r>
              <a:rPr lang="en-US" sz="2400" b="1" dirty="0"/>
              <a:t>Quantize local features using visual vocabulary </a:t>
            </a:r>
          </a:p>
          <a:p>
            <a:pPr marL="533400" indent="-533400">
              <a:buFontTx/>
              <a:buAutoNum type="arabicPeriod"/>
            </a:pPr>
            <a:r>
              <a:rPr lang="en-US" sz="2400" b="1" dirty="0"/>
              <a:t>Represent images by frequencies of “visual words” </a:t>
            </a:r>
          </a:p>
        </p:txBody>
      </p:sp>
      <p:grpSp>
        <p:nvGrpSpPr>
          <p:cNvPr id="18435" name="Group 4"/>
          <p:cNvGrpSpPr>
            <a:grpSpLocks/>
          </p:cNvGrpSpPr>
          <p:nvPr/>
        </p:nvGrpSpPr>
        <p:grpSpPr bwMode="auto">
          <a:xfrm>
            <a:off x="2590800" y="4899332"/>
            <a:ext cx="7162800" cy="1806271"/>
            <a:chOff x="144" y="1776"/>
            <a:chExt cx="5520" cy="1392"/>
          </a:xfrm>
        </p:grpSpPr>
        <p:sp>
          <p:nvSpPr>
            <p:cNvPr id="18437"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38"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39"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40"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endParaRPr lang="en-US">
                <a:solidFill>
                  <a:srgbClr val="000000"/>
                </a:solidFill>
              </a:endParaRPr>
            </a:p>
          </p:txBody>
        </p:sp>
        <p:sp>
          <p:nvSpPr>
            <p:cNvPr id="18441"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2"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3"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4"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endParaRPr>
            </a:p>
          </p:txBody>
        </p:sp>
        <p:sp>
          <p:nvSpPr>
            <p:cNvPr id="18445"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6"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7"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8"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endParaRPr lang="en-US">
                <a:solidFill>
                  <a:srgbClr val="000000"/>
                </a:solidFill>
              </a:endParaRPr>
            </a:p>
          </p:txBody>
        </p:sp>
        <p:sp>
          <p:nvSpPr>
            <p:cNvPr id="18449"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0"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pic>
          <p:nvPicPr>
            <p:cNvPr id="18451" name="Picture 19" descr="ermine"/>
            <p:cNvPicPr>
              <a:picLocks noChangeAspect="1" noChangeArrowheads="1"/>
            </p:cNvPicPr>
            <p:nvPr/>
          </p:nvPicPr>
          <p:blipFill>
            <a:blip r:embed="rId3" cstate="print"/>
            <a:srcRect l="50569" t="17148" r="37727" b="76851"/>
            <a:stretch>
              <a:fillRect/>
            </a:stretch>
          </p:blipFill>
          <p:spPr bwMode="auto">
            <a:xfrm>
              <a:off x="1296" y="2963"/>
              <a:ext cx="240" cy="168"/>
            </a:xfrm>
            <a:prstGeom prst="rect">
              <a:avLst/>
            </a:prstGeom>
            <a:noFill/>
            <a:ln w="9525">
              <a:noFill/>
              <a:miter lim="800000"/>
              <a:headEnd/>
              <a:tailEnd/>
            </a:ln>
          </p:spPr>
        </p:pic>
        <p:pic>
          <p:nvPicPr>
            <p:cNvPr id="18452" name="Picture 20" descr="bicycle"/>
            <p:cNvPicPr>
              <a:picLocks noChangeAspect="1" noChangeArrowheads="1"/>
            </p:cNvPicPr>
            <p:nvPr/>
          </p:nvPicPr>
          <p:blipFill>
            <a:blip r:embed="rId4" cstate="print"/>
            <a:srcRect l="20000" r="55000" b="54236"/>
            <a:stretch>
              <a:fillRect/>
            </a:stretch>
          </p:blipFill>
          <p:spPr bwMode="auto">
            <a:xfrm>
              <a:off x="288" y="2953"/>
              <a:ext cx="197" cy="215"/>
            </a:xfrm>
            <a:prstGeom prst="rect">
              <a:avLst/>
            </a:prstGeom>
            <a:noFill/>
            <a:ln w="9525">
              <a:noFill/>
              <a:miter lim="800000"/>
              <a:headEnd/>
              <a:tailEnd/>
            </a:ln>
          </p:spPr>
        </p:pic>
        <p:pic>
          <p:nvPicPr>
            <p:cNvPr id="18453" name="Picture 21" descr="ermine"/>
            <p:cNvPicPr>
              <a:picLocks noChangeAspect="1" noChangeArrowheads="1"/>
            </p:cNvPicPr>
            <p:nvPr/>
          </p:nvPicPr>
          <p:blipFill>
            <a:blip r:embed="rId3" cstate="print"/>
            <a:srcRect l="49399" t="22293" r="38898" b="71706"/>
            <a:stretch>
              <a:fillRect/>
            </a:stretch>
          </p:blipFill>
          <p:spPr bwMode="auto">
            <a:xfrm>
              <a:off x="576" y="2953"/>
              <a:ext cx="240" cy="168"/>
            </a:xfrm>
            <a:prstGeom prst="rect">
              <a:avLst/>
            </a:prstGeom>
            <a:noFill/>
            <a:ln w="9525">
              <a:noFill/>
              <a:miter lim="800000"/>
              <a:headEnd/>
              <a:tailEnd/>
            </a:ln>
          </p:spPr>
        </p:pic>
        <p:sp>
          <p:nvSpPr>
            <p:cNvPr id="18454"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5"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6"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sp>
          <p:nvSpPr>
            <p:cNvPr id="18457"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p:spPr>
          <p:txBody>
            <a:bodyPr/>
            <a:lstStyle/>
            <a:p>
              <a:endParaRPr lang="en-US">
                <a:solidFill>
                  <a:srgbClr val="000000"/>
                </a:solidFill>
              </a:endParaRPr>
            </a:p>
          </p:txBody>
        </p:sp>
        <p:pic>
          <p:nvPicPr>
            <p:cNvPr id="18458" name="Picture 26" descr="violin"/>
            <p:cNvPicPr>
              <a:picLocks noChangeAspect="1" noChangeArrowheads="1"/>
            </p:cNvPicPr>
            <p:nvPr/>
          </p:nvPicPr>
          <p:blipFill>
            <a:blip r:embed="rId5" cstate="print"/>
            <a:srcRect t="76233"/>
            <a:stretch>
              <a:fillRect/>
            </a:stretch>
          </p:blipFill>
          <p:spPr bwMode="auto">
            <a:xfrm>
              <a:off x="864" y="2976"/>
              <a:ext cx="336" cy="174"/>
            </a:xfrm>
            <a:prstGeom prst="rect">
              <a:avLst/>
            </a:prstGeom>
            <a:noFill/>
            <a:ln w="9525">
              <a:noFill/>
              <a:miter lim="800000"/>
              <a:headEnd/>
              <a:tailEnd/>
            </a:ln>
          </p:spPr>
        </p:pic>
        <p:pic>
          <p:nvPicPr>
            <p:cNvPr id="18459" name="Picture 27" descr="ermine"/>
            <p:cNvPicPr>
              <a:picLocks noChangeAspect="1" noChangeArrowheads="1"/>
            </p:cNvPicPr>
            <p:nvPr/>
          </p:nvPicPr>
          <p:blipFill>
            <a:blip r:embed="rId3" cstate="print"/>
            <a:srcRect l="50569" t="17148" r="37727" b="76851"/>
            <a:stretch>
              <a:fillRect/>
            </a:stretch>
          </p:blipFill>
          <p:spPr bwMode="auto">
            <a:xfrm>
              <a:off x="3360" y="2963"/>
              <a:ext cx="240" cy="168"/>
            </a:xfrm>
            <a:prstGeom prst="rect">
              <a:avLst/>
            </a:prstGeom>
            <a:noFill/>
            <a:ln w="9525">
              <a:noFill/>
              <a:miter lim="800000"/>
              <a:headEnd/>
              <a:tailEnd/>
            </a:ln>
          </p:spPr>
        </p:pic>
        <p:pic>
          <p:nvPicPr>
            <p:cNvPr id="18460" name="Picture 28" descr="bicycle"/>
            <p:cNvPicPr>
              <a:picLocks noChangeAspect="1" noChangeArrowheads="1"/>
            </p:cNvPicPr>
            <p:nvPr/>
          </p:nvPicPr>
          <p:blipFill>
            <a:blip r:embed="rId4" cstate="print"/>
            <a:srcRect l="20000" r="55000" b="54236"/>
            <a:stretch>
              <a:fillRect/>
            </a:stretch>
          </p:blipFill>
          <p:spPr bwMode="auto">
            <a:xfrm>
              <a:off x="2304" y="2953"/>
              <a:ext cx="197" cy="215"/>
            </a:xfrm>
            <a:prstGeom prst="rect">
              <a:avLst/>
            </a:prstGeom>
            <a:noFill/>
            <a:ln w="9525">
              <a:noFill/>
              <a:miter lim="800000"/>
              <a:headEnd/>
              <a:tailEnd/>
            </a:ln>
          </p:spPr>
        </p:pic>
        <p:pic>
          <p:nvPicPr>
            <p:cNvPr id="18461" name="Picture 29" descr="ermine"/>
            <p:cNvPicPr>
              <a:picLocks noChangeAspect="1" noChangeArrowheads="1"/>
            </p:cNvPicPr>
            <p:nvPr/>
          </p:nvPicPr>
          <p:blipFill>
            <a:blip r:embed="rId3" cstate="print"/>
            <a:srcRect l="49399" t="22293" r="38898" b="71706"/>
            <a:stretch>
              <a:fillRect/>
            </a:stretch>
          </p:blipFill>
          <p:spPr bwMode="auto">
            <a:xfrm>
              <a:off x="2592" y="2976"/>
              <a:ext cx="240" cy="168"/>
            </a:xfrm>
            <a:prstGeom prst="rect">
              <a:avLst/>
            </a:prstGeom>
            <a:noFill/>
            <a:ln w="9525">
              <a:noFill/>
              <a:miter lim="800000"/>
              <a:headEnd/>
              <a:tailEnd/>
            </a:ln>
          </p:spPr>
        </p:pic>
        <p:pic>
          <p:nvPicPr>
            <p:cNvPr id="18462" name="Picture 30" descr="violin"/>
            <p:cNvPicPr>
              <a:picLocks noChangeAspect="1" noChangeArrowheads="1"/>
            </p:cNvPicPr>
            <p:nvPr/>
          </p:nvPicPr>
          <p:blipFill>
            <a:blip r:embed="rId5" cstate="print"/>
            <a:srcRect t="76233"/>
            <a:stretch>
              <a:fillRect/>
            </a:stretch>
          </p:blipFill>
          <p:spPr bwMode="auto">
            <a:xfrm>
              <a:off x="2832" y="2976"/>
              <a:ext cx="336" cy="174"/>
            </a:xfrm>
            <a:prstGeom prst="rect">
              <a:avLst/>
            </a:prstGeom>
            <a:noFill/>
            <a:ln w="9525">
              <a:noFill/>
              <a:miter lim="800000"/>
              <a:headEnd/>
              <a:tailEnd/>
            </a:ln>
          </p:spPr>
        </p:pic>
        <p:pic>
          <p:nvPicPr>
            <p:cNvPr id="18463" name="Picture 31" descr="ermine"/>
            <p:cNvPicPr>
              <a:picLocks noChangeAspect="1" noChangeArrowheads="1"/>
            </p:cNvPicPr>
            <p:nvPr/>
          </p:nvPicPr>
          <p:blipFill>
            <a:blip r:embed="rId3" cstate="print"/>
            <a:srcRect l="50569" t="17148" r="37727" b="76851"/>
            <a:stretch>
              <a:fillRect/>
            </a:stretch>
          </p:blipFill>
          <p:spPr bwMode="auto">
            <a:xfrm>
              <a:off x="5280" y="2963"/>
              <a:ext cx="240" cy="168"/>
            </a:xfrm>
            <a:prstGeom prst="rect">
              <a:avLst/>
            </a:prstGeom>
            <a:noFill/>
            <a:ln w="9525">
              <a:noFill/>
              <a:miter lim="800000"/>
              <a:headEnd/>
              <a:tailEnd/>
            </a:ln>
          </p:spPr>
        </p:pic>
        <p:pic>
          <p:nvPicPr>
            <p:cNvPr id="18464" name="Picture 32" descr="bicycle"/>
            <p:cNvPicPr>
              <a:picLocks noChangeAspect="1" noChangeArrowheads="1"/>
            </p:cNvPicPr>
            <p:nvPr/>
          </p:nvPicPr>
          <p:blipFill>
            <a:blip r:embed="rId4" cstate="print"/>
            <a:srcRect l="20000" r="55000" b="54236"/>
            <a:stretch>
              <a:fillRect/>
            </a:stretch>
          </p:blipFill>
          <p:spPr bwMode="auto">
            <a:xfrm>
              <a:off x="4224" y="2953"/>
              <a:ext cx="197" cy="215"/>
            </a:xfrm>
            <a:prstGeom prst="rect">
              <a:avLst/>
            </a:prstGeom>
            <a:noFill/>
            <a:ln w="9525">
              <a:noFill/>
              <a:miter lim="800000"/>
              <a:headEnd/>
              <a:tailEnd/>
            </a:ln>
          </p:spPr>
        </p:pic>
        <p:pic>
          <p:nvPicPr>
            <p:cNvPr id="18465" name="Picture 33" descr="ermine"/>
            <p:cNvPicPr>
              <a:picLocks noChangeAspect="1" noChangeArrowheads="1"/>
            </p:cNvPicPr>
            <p:nvPr/>
          </p:nvPicPr>
          <p:blipFill>
            <a:blip r:embed="rId3" cstate="print"/>
            <a:srcRect l="49399" t="22293" r="38898" b="71706"/>
            <a:stretch>
              <a:fillRect/>
            </a:stretch>
          </p:blipFill>
          <p:spPr bwMode="auto">
            <a:xfrm>
              <a:off x="4560" y="2953"/>
              <a:ext cx="240" cy="168"/>
            </a:xfrm>
            <a:prstGeom prst="rect">
              <a:avLst/>
            </a:prstGeom>
            <a:noFill/>
            <a:ln w="9525">
              <a:noFill/>
              <a:miter lim="800000"/>
              <a:headEnd/>
              <a:tailEnd/>
            </a:ln>
          </p:spPr>
        </p:pic>
        <p:pic>
          <p:nvPicPr>
            <p:cNvPr id="18466" name="Picture 34" descr="violin"/>
            <p:cNvPicPr>
              <a:picLocks noChangeAspect="1" noChangeArrowheads="1"/>
            </p:cNvPicPr>
            <p:nvPr/>
          </p:nvPicPr>
          <p:blipFill>
            <a:blip r:embed="rId5" cstate="print"/>
            <a:srcRect t="76233"/>
            <a:stretch>
              <a:fillRect/>
            </a:stretch>
          </p:blipFill>
          <p:spPr bwMode="auto">
            <a:xfrm>
              <a:off x="4848" y="2976"/>
              <a:ext cx="336" cy="174"/>
            </a:xfrm>
            <a:prstGeom prst="rect">
              <a:avLst/>
            </a:prstGeom>
            <a:noFill/>
            <a:ln w="9525">
              <a:noFill/>
              <a:miter lim="800000"/>
              <a:headEnd/>
              <a:tailEnd/>
            </a:ln>
          </p:spPr>
        </p:pic>
      </p:grpSp>
      <p:sp>
        <p:nvSpPr>
          <p:cNvPr id="18436" name="Rectangle 2"/>
          <p:cNvSpPr>
            <a:spLocks noGrp="1" noChangeArrowheads="1"/>
          </p:cNvSpPr>
          <p:nvPr>
            <p:ph type="title"/>
          </p:nvPr>
        </p:nvSpPr>
        <p:spPr>
          <a:xfrm>
            <a:off x="2209800" y="76200"/>
            <a:ext cx="8077200" cy="838200"/>
          </a:xfrm>
        </p:spPr>
        <p:txBody>
          <a:bodyPr/>
          <a:lstStyle/>
          <a:p>
            <a:r>
              <a:rPr lang="en-US" dirty="0"/>
              <a:t>Bag of features: Outline</a:t>
            </a:r>
          </a:p>
        </p:txBody>
      </p:sp>
      <p:grpSp>
        <p:nvGrpSpPr>
          <p:cNvPr id="35" name="Group 34"/>
          <p:cNvGrpSpPr/>
          <p:nvPr/>
        </p:nvGrpSpPr>
        <p:grpSpPr>
          <a:xfrm>
            <a:off x="2743200" y="2805115"/>
            <a:ext cx="6934200" cy="1919287"/>
            <a:chOff x="304800" y="2362200"/>
            <a:chExt cx="8534400" cy="2362200"/>
          </a:xfrm>
        </p:grpSpPr>
        <p:grpSp>
          <p:nvGrpSpPr>
            <p:cNvPr id="36" name="Group 54"/>
            <p:cNvGrpSpPr>
              <a:grpSpLocks/>
            </p:cNvGrpSpPr>
            <p:nvPr/>
          </p:nvGrpSpPr>
          <p:grpSpPr bwMode="auto">
            <a:xfrm>
              <a:off x="609602" y="2514592"/>
              <a:ext cx="1547814" cy="2000247"/>
              <a:chOff x="288" y="2928"/>
              <a:chExt cx="864" cy="1116"/>
            </a:xfrm>
          </p:grpSpPr>
          <p:pic>
            <p:nvPicPr>
              <p:cNvPr id="52" name="Picture 55" descr="ermine"/>
              <p:cNvPicPr>
                <a:picLocks noChangeAspect="1" noChangeArrowheads="1"/>
              </p:cNvPicPr>
              <p:nvPr/>
            </p:nvPicPr>
            <p:blipFill>
              <a:blip r:embed="rId3" cstate="print"/>
              <a:srcRect l="49399" t="22293" r="38898" b="71706"/>
              <a:stretch>
                <a:fillRect/>
              </a:stretch>
            </p:blipFill>
            <p:spPr bwMode="auto">
              <a:xfrm>
                <a:off x="720" y="3216"/>
                <a:ext cx="288" cy="202"/>
              </a:xfrm>
              <a:prstGeom prst="rect">
                <a:avLst/>
              </a:prstGeom>
              <a:noFill/>
              <a:ln w="9525">
                <a:noFill/>
                <a:miter lim="800000"/>
                <a:headEnd/>
                <a:tailEnd/>
              </a:ln>
            </p:spPr>
          </p:pic>
          <p:pic>
            <p:nvPicPr>
              <p:cNvPr id="53" name="Picture 56" descr="ermine"/>
              <p:cNvPicPr>
                <a:picLocks noChangeAspect="1" noChangeArrowheads="1"/>
              </p:cNvPicPr>
              <p:nvPr/>
            </p:nvPicPr>
            <p:blipFill>
              <a:blip r:embed="rId3" cstate="print"/>
              <a:srcRect l="57591" t="4288" r="29535" b="88853"/>
              <a:stretch>
                <a:fillRect/>
              </a:stretch>
            </p:blipFill>
            <p:spPr bwMode="auto">
              <a:xfrm>
                <a:off x="864" y="3504"/>
                <a:ext cx="288" cy="209"/>
              </a:xfrm>
              <a:prstGeom prst="rect">
                <a:avLst/>
              </a:prstGeom>
              <a:noFill/>
              <a:ln w="9525">
                <a:noFill/>
                <a:miter lim="800000"/>
                <a:headEnd/>
                <a:tailEnd/>
              </a:ln>
            </p:spPr>
          </p:pic>
          <p:pic>
            <p:nvPicPr>
              <p:cNvPr id="54" name="Picture 57" descr="ermine"/>
              <p:cNvPicPr>
                <a:picLocks noChangeAspect="1" noChangeArrowheads="1"/>
              </p:cNvPicPr>
              <p:nvPr/>
            </p:nvPicPr>
            <p:blipFill>
              <a:blip r:embed="rId3" cstate="print"/>
              <a:srcRect l="58762" t="14577" r="31876" b="79422"/>
              <a:stretch>
                <a:fillRect/>
              </a:stretch>
            </p:blipFill>
            <p:spPr bwMode="auto">
              <a:xfrm>
                <a:off x="384" y="3504"/>
                <a:ext cx="288" cy="252"/>
              </a:xfrm>
              <a:prstGeom prst="rect">
                <a:avLst/>
              </a:prstGeom>
              <a:noFill/>
              <a:ln w="9525">
                <a:noFill/>
                <a:miter lim="800000"/>
                <a:headEnd/>
                <a:tailEnd/>
              </a:ln>
            </p:spPr>
          </p:pic>
          <p:pic>
            <p:nvPicPr>
              <p:cNvPr id="55" name="Picture 58" descr="ermine"/>
              <p:cNvPicPr>
                <a:picLocks noChangeAspect="1" noChangeArrowheads="1"/>
              </p:cNvPicPr>
              <p:nvPr/>
            </p:nvPicPr>
            <p:blipFill>
              <a:blip r:embed="rId3" cstate="print"/>
              <a:srcRect l="58762" t="27437" r="31876" b="67418"/>
              <a:stretch>
                <a:fillRect/>
              </a:stretch>
            </p:blipFill>
            <p:spPr bwMode="auto">
              <a:xfrm>
                <a:off x="288" y="3216"/>
                <a:ext cx="288" cy="216"/>
              </a:xfrm>
              <a:prstGeom prst="rect">
                <a:avLst/>
              </a:prstGeom>
              <a:noFill/>
              <a:ln w="9525">
                <a:noFill/>
                <a:miter lim="800000"/>
                <a:headEnd/>
                <a:tailEnd/>
              </a:ln>
            </p:spPr>
          </p:pic>
          <p:pic>
            <p:nvPicPr>
              <p:cNvPr id="56" name="Picture 59" descr="ermine"/>
              <p:cNvPicPr>
                <a:picLocks noChangeAspect="1" noChangeArrowheads="1"/>
              </p:cNvPicPr>
              <p:nvPr/>
            </p:nvPicPr>
            <p:blipFill>
              <a:blip r:embed="rId3" cstate="print"/>
              <a:srcRect l="59932" t="23151" r="31876" b="71706"/>
              <a:stretch>
                <a:fillRect/>
              </a:stretch>
            </p:blipFill>
            <p:spPr bwMode="auto">
              <a:xfrm>
                <a:off x="624" y="2928"/>
                <a:ext cx="288" cy="247"/>
              </a:xfrm>
              <a:prstGeom prst="rect">
                <a:avLst/>
              </a:prstGeom>
              <a:noFill/>
              <a:ln w="9525">
                <a:noFill/>
                <a:miter lim="800000"/>
                <a:headEnd/>
                <a:tailEnd/>
              </a:ln>
            </p:spPr>
          </p:pic>
          <p:pic>
            <p:nvPicPr>
              <p:cNvPr id="57" name="Picture 60" descr="ermine"/>
              <p:cNvPicPr>
                <a:picLocks noChangeAspect="1" noChangeArrowheads="1"/>
              </p:cNvPicPr>
              <p:nvPr/>
            </p:nvPicPr>
            <p:blipFill>
              <a:blip r:embed="rId3" cstate="print"/>
              <a:srcRect l="50569" t="17148" r="37727" b="76851"/>
              <a:stretch>
                <a:fillRect/>
              </a:stretch>
            </p:blipFill>
            <p:spPr bwMode="auto">
              <a:xfrm>
                <a:off x="768" y="3792"/>
                <a:ext cx="360" cy="252"/>
              </a:xfrm>
              <a:prstGeom prst="rect">
                <a:avLst/>
              </a:prstGeom>
              <a:noFill/>
              <a:ln w="9525">
                <a:noFill/>
                <a:miter lim="800000"/>
                <a:headEnd/>
                <a:tailEnd/>
              </a:ln>
            </p:spPr>
          </p:pic>
        </p:grpSp>
        <p:pic>
          <p:nvPicPr>
            <p:cNvPr id="37" name="Picture 62" descr="bicycle"/>
            <p:cNvPicPr>
              <a:picLocks noChangeAspect="1" noChangeArrowheads="1"/>
            </p:cNvPicPr>
            <p:nvPr/>
          </p:nvPicPr>
          <p:blipFill>
            <a:blip r:embed="rId4" cstate="print">
              <a:clrChange>
                <a:clrFrom>
                  <a:srgbClr val="FFFFFF"/>
                </a:clrFrom>
                <a:clrTo>
                  <a:srgbClr val="FFFFFF">
                    <a:alpha val="0"/>
                  </a:srgbClr>
                </a:clrTo>
              </a:clrChange>
            </a:blip>
            <a:srcRect l="67500" t="75458"/>
            <a:stretch>
              <a:fillRect/>
            </a:stretch>
          </p:blipFill>
          <p:spPr bwMode="auto">
            <a:xfrm>
              <a:off x="3352800" y="3511550"/>
              <a:ext cx="782638" cy="354013"/>
            </a:xfrm>
            <a:prstGeom prst="rect">
              <a:avLst/>
            </a:prstGeom>
            <a:noFill/>
            <a:ln w="9525">
              <a:noFill/>
              <a:miter lim="800000"/>
              <a:headEnd/>
              <a:tailEnd/>
            </a:ln>
          </p:spPr>
        </p:pic>
        <p:pic>
          <p:nvPicPr>
            <p:cNvPr id="38" name="Picture 63" descr="bicycle"/>
            <p:cNvPicPr>
              <a:picLocks noChangeAspect="1" noChangeArrowheads="1"/>
            </p:cNvPicPr>
            <p:nvPr/>
          </p:nvPicPr>
          <p:blipFill>
            <a:blip r:embed="rId4" cstate="print">
              <a:clrChange>
                <a:clrFrom>
                  <a:srgbClr val="FFFFFF"/>
                </a:clrFrom>
                <a:clrTo>
                  <a:srgbClr val="FFFFFF">
                    <a:alpha val="0"/>
                  </a:srgbClr>
                </a:clrTo>
              </a:clrChange>
            </a:blip>
            <a:srcRect l="35001" t="49956" r="42499" b="16507"/>
            <a:stretch>
              <a:fillRect/>
            </a:stretch>
          </p:blipFill>
          <p:spPr bwMode="auto">
            <a:xfrm>
              <a:off x="4862513" y="3670300"/>
              <a:ext cx="568325" cy="504825"/>
            </a:xfrm>
            <a:prstGeom prst="rect">
              <a:avLst/>
            </a:prstGeom>
            <a:noFill/>
            <a:ln w="9525">
              <a:noFill/>
              <a:miter lim="800000"/>
              <a:headEnd/>
              <a:tailEnd/>
            </a:ln>
          </p:spPr>
        </p:pic>
        <p:pic>
          <p:nvPicPr>
            <p:cNvPr id="39" name="Picture 64" descr="bicycle"/>
            <p:cNvPicPr>
              <a:picLocks noChangeAspect="1" noChangeArrowheads="1"/>
            </p:cNvPicPr>
            <p:nvPr/>
          </p:nvPicPr>
          <p:blipFill>
            <a:blip r:embed="rId4" cstate="print">
              <a:clrChange>
                <a:clrFrom>
                  <a:srgbClr val="FFFFFF"/>
                </a:clrFrom>
                <a:clrTo>
                  <a:srgbClr val="FFFFFF">
                    <a:alpha val="0"/>
                  </a:srgbClr>
                </a:clrTo>
              </a:clrChange>
            </a:blip>
            <a:srcRect t="33188" r="60001"/>
            <a:stretch>
              <a:fillRect/>
            </a:stretch>
          </p:blipFill>
          <p:spPr bwMode="auto">
            <a:xfrm>
              <a:off x="3744913" y="2667000"/>
              <a:ext cx="695325" cy="692150"/>
            </a:xfrm>
            <a:prstGeom prst="rect">
              <a:avLst/>
            </a:prstGeom>
            <a:noFill/>
            <a:ln w="9525">
              <a:noFill/>
              <a:miter lim="800000"/>
              <a:headEnd/>
              <a:tailEnd/>
            </a:ln>
          </p:spPr>
        </p:pic>
        <p:pic>
          <p:nvPicPr>
            <p:cNvPr id="40" name="Picture 65" descr="bicycle"/>
            <p:cNvPicPr>
              <a:picLocks noChangeAspect="1" noChangeArrowheads="1"/>
            </p:cNvPicPr>
            <p:nvPr/>
          </p:nvPicPr>
          <p:blipFill>
            <a:blip r:embed="rId4" cstate="print">
              <a:clrChange>
                <a:clrFrom>
                  <a:srgbClr val="FFFFFF"/>
                </a:clrFrom>
                <a:clrTo>
                  <a:srgbClr val="FFFFFF">
                    <a:alpha val="0"/>
                  </a:srgbClr>
                </a:clrTo>
              </a:clrChange>
            </a:blip>
            <a:srcRect l="32500" t="20612" r="22501" b="37468"/>
            <a:stretch>
              <a:fillRect/>
            </a:stretch>
          </p:blipFill>
          <p:spPr bwMode="auto">
            <a:xfrm>
              <a:off x="4600575" y="2974975"/>
              <a:ext cx="782638" cy="434975"/>
            </a:xfrm>
            <a:prstGeom prst="rect">
              <a:avLst/>
            </a:prstGeom>
            <a:noFill/>
            <a:ln w="9525">
              <a:noFill/>
              <a:miter lim="800000"/>
              <a:headEnd/>
              <a:tailEnd/>
            </a:ln>
          </p:spPr>
        </p:pic>
        <p:pic>
          <p:nvPicPr>
            <p:cNvPr id="41" name="Picture 66" descr="bicycle"/>
            <p:cNvPicPr>
              <a:picLocks noChangeAspect="1" noChangeArrowheads="1"/>
            </p:cNvPicPr>
            <p:nvPr/>
          </p:nvPicPr>
          <p:blipFill>
            <a:blip r:embed="rId4" cstate="print">
              <a:clrChange>
                <a:clrFrom>
                  <a:srgbClr val="FFFFFF"/>
                </a:clrFrom>
                <a:clrTo>
                  <a:srgbClr val="FFFFFF">
                    <a:alpha val="0"/>
                  </a:srgbClr>
                </a:clrTo>
              </a:clrChange>
            </a:blip>
            <a:srcRect l="20000" r="55000" b="54236"/>
            <a:stretch>
              <a:fillRect/>
            </a:stretch>
          </p:blipFill>
          <p:spPr bwMode="auto">
            <a:xfrm>
              <a:off x="4167188" y="3670300"/>
              <a:ext cx="515937" cy="563563"/>
            </a:xfrm>
            <a:prstGeom prst="rect">
              <a:avLst/>
            </a:prstGeom>
            <a:noFill/>
            <a:ln w="9525">
              <a:noFill/>
              <a:miter lim="800000"/>
              <a:headEnd/>
              <a:tailEnd/>
            </a:ln>
          </p:spPr>
        </p:pic>
        <p:pic>
          <p:nvPicPr>
            <p:cNvPr id="42" name="Picture 67" descr="violin"/>
            <p:cNvPicPr>
              <a:picLocks noChangeAspect="1" noChangeArrowheads="1"/>
            </p:cNvPicPr>
            <p:nvPr/>
          </p:nvPicPr>
          <p:blipFill>
            <a:blip r:embed="rId5" cstate="print"/>
            <a:srcRect l="35715" t="2991" r="21428" b="71085"/>
            <a:stretch>
              <a:fillRect/>
            </a:stretch>
          </p:blipFill>
          <p:spPr bwMode="auto">
            <a:xfrm>
              <a:off x="7086600" y="3962400"/>
              <a:ext cx="401638" cy="581025"/>
            </a:xfrm>
            <a:prstGeom prst="rect">
              <a:avLst/>
            </a:prstGeom>
            <a:noFill/>
            <a:ln w="9525">
              <a:noFill/>
              <a:miter lim="800000"/>
              <a:headEnd/>
              <a:tailEnd/>
            </a:ln>
          </p:spPr>
        </p:pic>
        <p:grpSp>
          <p:nvGrpSpPr>
            <p:cNvPr id="43" name="Group 68"/>
            <p:cNvGrpSpPr>
              <a:grpSpLocks/>
            </p:cNvGrpSpPr>
            <p:nvPr/>
          </p:nvGrpSpPr>
          <p:grpSpPr bwMode="auto">
            <a:xfrm>
              <a:off x="6738936" y="2651125"/>
              <a:ext cx="2024062" cy="1704975"/>
              <a:chOff x="4416" y="3072"/>
              <a:chExt cx="1035" cy="872"/>
            </a:xfrm>
          </p:grpSpPr>
          <p:pic>
            <p:nvPicPr>
              <p:cNvPr id="47" name="Picture 69" descr="violin"/>
              <p:cNvPicPr>
                <a:picLocks noChangeAspect="1" noChangeArrowheads="1"/>
              </p:cNvPicPr>
              <p:nvPr/>
            </p:nvPicPr>
            <p:blipFill>
              <a:blip r:embed="rId5" cstate="print"/>
              <a:srcRect t="26286" b="52684"/>
              <a:stretch>
                <a:fillRect/>
              </a:stretch>
            </p:blipFill>
            <p:spPr bwMode="auto">
              <a:xfrm>
                <a:off x="4752" y="3600"/>
                <a:ext cx="377" cy="344"/>
              </a:xfrm>
              <a:prstGeom prst="rect">
                <a:avLst/>
              </a:prstGeom>
              <a:noFill/>
              <a:ln w="9525">
                <a:noFill/>
                <a:miter lim="800000"/>
                <a:headEnd/>
                <a:tailEnd/>
              </a:ln>
            </p:spPr>
          </p:pic>
          <p:pic>
            <p:nvPicPr>
              <p:cNvPr id="48" name="Picture 70" descr="violin"/>
              <p:cNvPicPr>
                <a:picLocks noChangeAspect="1" noChangeArrowheads="1"/>
              </p:cNvPicPr>
              <p:nvPr/>
            </p:nvPicPr>
            <p:blipFill>
              <a:blip r:embed="rId5" cstate="print"/>
              <a:srcRect t="50055" b="26286"/>
              <a:stretch>
                <a:fillRect/>
              </a:stretch>
            </p:blipFill>
            <p:spPr bwMode="auto">
              <a:xfrm>
                <a:off x="5040" y="3360"/>
                <a:ext cx="411" cy="233"/>
              </a:xfrm>
              <a:prstGeom prst="rect">
                <a:avLst/>
              </a:prstGeom>
              <a:noFill/>
              <a:ln w="9525">
                <a:noFill/>
                <a:miter lim="800000"/>
                <a:headEnd/>
                <a:tailEnd/>
              </a:ln>
            </p:spPr>
          </p:pic>
          <p:pic>
            <p:nvPicPr>
              <p:cNvPr id="49" name="Picture 71" descr="violin"/>
              <p:cNvPicPr>
                <a:picLocks noChangeAspect="1" noChangeArrowheads="1"/>
              </p:cNvPicPr>
              <p:nvPr/>
            </p:nvPicPr>
            <p:blipFill>
              <a:blip r:embed="rId5" cstate="print"/>
              <a:srcRect t="76233"/>
              <a:stretch>
                <a:fillRect/>
              </a:stretch>
            </p:blipFill>
            <p:spPr bwMode="auto">
              <a:xfrm>
                <a:off x="4560" y="3408"/>
                <a:ext cx="446" cy="195"/>
              </a:xfrm>
              <a:prstGeom prst="rect">
                <a:avLst/>
              </a:prstGeom>
              <a:noFill/>
              <a:ln w="9525">
                <a:noFill/>
                <a:miter lim="800000"/>
                <a:headEnd/>
                <a:tailEnd/>
              </a:ln>
            </p:spPr>
          </p:pic>
          <p:pic>
            <p:nvPicPr>
              <p:cNvPr id="50" name="Picture 72" descr="violin"/>
              <p:cNvPicPr>
                <a:picLocks noChangeAspect="1" noChangeArrowheads="1"/>
              </p:cNvPicPr>
              <p:nvPr/>
            </p:nvPicPr>
            <p:blipFill>
              <a:blip r:embed="rId5" cstate="print"/>
              <a:srcRect l="56544" t="49945" r="-523" b="18510"/>
              <a:stretch>
                <a:fillRect/>
              </a:stretch>
            </p:blipFill>
            <p:spPr bwMode="auto">
              <a:xfrm>
                <a:off x="4416" y="3456"/>
                <a:ext cx="211" cy="361"/>
              </a:xfrm>
              <a:prstGeom prst="rect">
                <a:avLst/>
              </a:prstGeom>
              <a:noFill/>
              <a:ln w="9525">
                <a:noFill/>
                <a:miter lim="800000"/>
                <a:headEnd/>
                <a:tailEnd/>
              </a:ln>
            </p:spPr>
          </p:pic>
          <p:pic>
            <p:nvPicPr>
              <p:cNvPr id="51" name="Picture 73" descr="violin"/>
              <p:cNvPicPr>
                <a:picLocks noChangeAspect="1" noChangeArrowheads="1"/>
              </p:cNvPicPr>
              <p:nvPr/>
            </p:nvPicPr>
            <p:blipFill>
              <a:blip r:embed="rId5" cstate="print"/>
              <a:srcRect t="31544" b="47426"/>
              <a:stretch>
                <a:fillRect/>
              </a:stretch>
            </p:blipFill>
            <p:spPr bwMode="auto">
              <a:xfrm>
                <a:off x="4608" y="3072"/>
                <a:ext cx="480" cy="241"/>
              </a:xfrm>
              <a:prstGeom prst="rect">
                <a:avLst/>
              </a:prstGeom>
              <a:noFill/>
              <a:ln w="9525">
                <a:noFill/>
                <a:miter lim="800000"/>
                <a:headEnd/>
                <a:tailEnd/>
              </a:ln>
            </p:spPr>
          </p:pic>
        </p:grpSp>
        <p:sp>
          <p:nvSpPr>
            <p:cNvPr id="44" name="Rectangle 74"/>
            <p:cNvSpPr>
              <a:spLocks noChangeArrowheads="1"/>
            </p:cNvSpPr>
            <p:nvPr/>
          </p:nvSpPr>
          <p:spPr bwMode="auto">
            <a:xfrm>
              <a:off x="304800" y="2362200"/>
              <a:ext cx="21336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sp>
          <p:nvSpPr>
            <p:cNvPr id="45" name="Rectangle 75"/>
            <p:cNvSpPr>
              <a:spLocks noChangeArrowheads="1"/>
            </p:cNvSpPr>
            <p:nvPr/>
          </p:nvSpPr>
          <p:spPr bwMode="auto">
            <a:xfrm>
              <a:off x="3200400" y="2362200"/>
              <a:ext cx="24384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sp>
          <p:nvSpPr>
            <p:cNvPr id="46" name="Rectangle 76"/>
            <p:cNvSpPr>
              <a:spLocks noChangeArrowheads="1"/>
            </p:cNvSpPr>
            <p:nvPr/>
          </p:nvSpPr>
          <p:spPr bwMode="auto">
            <a:xfrm>
              <a:off x="6400800" y="2362200"/>
              <a:ext cx="2438400" cy="2362200"/>
            </a:xfrm>
            <a:prstGeom prst="rect">
              <a:avLst/>
            </a:prstGeom>
            <a:noFill/>
            <a:ln w="38100">
              <a:solidFill>
                <a:srgbClr val="864300"/>
              </a:solidFill>
              <a:miter lim="800000"/>
              <a:headEnd/>
              <a:tailEnd/>
            </a:ln>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727481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2057400" y="4316554"/>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cs typeface="Arial" charset="0"/>
            </a:endParaRPr>
          </a:p>
        </p:txBody>
      </p:sp>
      <p:sp>
        <p:nvSpPr>
          <p:cNvPr id="930818" name="Rectangle 2"/>
          <p:cNvSpPr>
            <a:spLocks noGrp="1" noChangeArrowheads="1"/>
          </p:cNvSpPr>
          <p:nvPr>
            <p:ph type="title"/>
          </p:nvPr>
        </p:nvSpPr>
        <p:spPr/>
        <p:txBody>
          <a:bodyPr/>
          <a:lstStyle/>
          <a:p>
            <a:pPr eaLnBrk="1" hangingPunct="1">
              <a:defRPr/>
            </a:pPr>
            <a:r>
              <a:rPr lang="en-US" dirty="0"/>
              <a:t>Spatial pyramids</a:t>
            </a:r>
          </a:p>
        </p:txBody>
      </p:sp>
      <p:pic>
        <p:nvPicPr>
          <p:cNvPr id="16388" name="Picture 4" descr="texton_ind_0"/>
          <p:cNvPicPr>
            <a:picLocks noChangeAspect="1" noChangeArrowheads="1"/>
          </p:cNvPicPr>
          <p:nvPr/>
        </p:nvPicPr>
        <p:blipFill>
          <a:blip r:embed="rId3" cstate="print"/>
          <a:srcRect/>
          <a:stretch>
            <a:fillRect/>
          </a:stretch>
        </p:blipFill>
        <p:spPr bwMode="auto">
          <a:xfrm>
            <a:off x="2209803" y="4362450"/>
            <a:ext cx="1997075" cy="1612900"/>
          </a:xfrm>
          <a:prstGeom prst="rect">
            <a:avLst/>
          </a:prstGeom>
          <a:noFill/>
          <a:ln w="9525">
            <a:noFill/>
            <a:miter lim="800000"/>
            <a:headEnd/>
            <a:tailEnd/>
          </a:ln>
        </p:spPr>
      </p:pic>
      <p:pic>
        <p:nvPicPr>
          <p:cNvPr id="16389" name="Picture 5" descr="burma_bagan"/>
          <p:cNvPicPr>
            <a:picLocks noChangeArrowheads="1"/>
          </p:cNvPicPr>
          <p:nvPr/>
        </p:nvPicPr>
        <p:blipFill>
          <a:blip r:embed="rId4" cstate="print"/>
          <a:srcRect/>
          <a:stretch>
            <a:fillRect/>
          </a:stretch>
        </p:blipFill>
        <p:spPr bwMode="auto">
          <a:xfrm>
            <a:off x="4570416" y="1600200"/>
            <a:ext cx="3114675" cy="2274888"/>
          </a:xfrm>
          <a:prstGeom prst="rect">
            <a:avLst/>
          </a:prstGeom>
          <a:noFill/>
          <a:ln w="12700">
            <a:solidFill>
              <a:schemeClr val="bg1"/>
            </a:solidFill>
            <a:miter lim="800000"/>
            <a:headEnd/>
            <a:tailEnd/>
          </a:ln>
        </p:spPr>
      </p:pic>
      <p:sp>
        <p:nvSpPr>
          <p:cNvPr id="16392" name="AutoShape 8"/>
          <p:cNvSpPr>
            <a:spLocks noChangeArrowheads="1"/>
          </p:cNvSpPr>
          <p:nvPr/>
        </p:nvSpPr>
        <p:spPr bwMode="auto">
          <a:xfrm rot="2426846">
            <a:off x="4181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6393" name="Text Box 9"/>
          <p:cNvSpPr txBox="1">
            <a:spLocks noChangeArrowheads="1"/>
          </p:cNvSpPr>
          <p:nvPr/>
        </p:nvSpPr>
        <p:spPr bwMode="auto">
          <a:xfrm>
            <a:off x="2847978"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0</a:t>
            </a:r>
          </a:p>
        </p:txBody>
      </p:sp>
      <p:sp>
        <p:nvSpPr>
          <p:cNvPr id="16395" name="Text Box 18"/>
          <p:cNvSpPr txBox="1">
            <a:spLocks noChangeArrowheads="1"/>
          </p:cNvSpPr>
          <p:nvPr/>
        </p:nvSpPr>
        <p:spPr bwMode="auto">
          <a:xfrm>
            <a:off x="4418013" y="6477000"/>
            <a:ext cx="3409950" cy="304800"/>
          </a:xfrm>
          <a:prstGeom prst="rect">
            <a:avLst/>
          </a:prstGeom>
          <a:noFill/>
          <a:ln w="9525">
            <a:noFill/>
            <a:miter lim="800000"/>
            <a:headEnd/>
            <a:tailEnd/>
          </a:ln>
        </p:spPr>
        <p:txBody>
          <a:bodyPr wrap="none">
            <a:spAutoFit/>
          </a:bodyPr>
          <a:lstStyle/>
          <a:p>
            <a:pPr algn="ctr" eaLnBrk="1" hangingPunct="1"/>
            <a:r>
              <a:rPr lang="en-US" sz="1400" dirty="0" err="1"/>
              <a:t>Lazebnik</a:t>
            </a:r>
            <a:r>
              <a:rPr lang="en-US" sz="1400" dirty="0"/>
              <a:t>, </a:t>
            </a:r>
            <a:r>
              <a:rPr lang="en-US" sz="1400" dirty="0" err="1"/>
              <a:t>Schmid</a:t>
            </a:r>
            <a:r>
              <a:rPr lang="en-US" sz="1400" dirty="0"/>
              <a:t> &amp; Ponce (CVPR 2006)</a:t>
            </a:r>
          </a:p>
        </p:txBody>
      </p:sp>
    </p:spTree>
    <p:extLst>
      <p:ext uri="{BB962C8B-B14F-4D97-AF65-F5344CB8AC3E}">
        <p14:creationId xmlns:p14="http://schemas.microsoft.com/office/powerpoint/2010/main" val="1088999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2057400" y="4316554"/>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cs typeface="Arial" charset="0"/>
            </a:endParaRPr>
          </a:p>
        </p:txBody>
      </p:sp>
      <p:sp>
        <p:nvSpPr>
          <p:cNvPr id="930818" name="Rectangle 2"/>
          <p:cNvSpPr>
            <a:spLocks noGrp="1" noChangeArrowheads="1"/>
          </p:cNvSpPr>
          <p:nvPr>
            <p:ph type="title"/>
          </p:nvPr>
        </p:nvSpPr>
        <p:spPr/>
        <p:txBody>
          <a:bodyPr/>
          <a:lstStyle/>
          <a:p>
            <a:pPr eaLnBrk="1" hangingPunct="1">
              <a:defRPr/>
            </a:pPr>
            <a:r>
              <a:rPr lang="en-US" dirty="0"/>
              <a:t>Spatial pyramids</a:t>
            </a:r>
          </a:p>
        </p:txBody>
      </p:sp>
      <p:pic>
        <p:nvPicPr>
          <p:cNvPr id="16388" name="Picture 4" descr="texton_ind_0"/>
          <p:cNvPicPr>
            <a:picLocks noChangeAspect="1" noChangeArrowheads="1"/>
          </p:cNvPicPr>
          <p:nvPr/>
        </p:nvPicPr>
        <p:blipFill>
          <a:blip r:embed="rId3" cstate="print"/>
          <a:srcRect/>
          <a:stretch>
            <a:fillRect/>
          </a:stretch>
        </p:blipFill>
        <p:spPr bwMode="auto">
          <a:xfrm>
            <a:off x="2209803" y="4362450"/>
            <a:ext cx="1997075" cy="1612900"/>
          </a:xfrm>
          <a:prstGeom prst="rect">
            <a:avLst/>
          </a:prstGeom>
          <a:noFill/>
          <a:ln w="9525">
            <a:noFill/>
            <a:miter lim="800000"/>
            <a:headEnd/>
            <a:tailEnd/>
          </a:ln>
        </p:spPr>
      </p:pic>
      <p:pic>
        <p:nvPicPr>
          <p:cNvPr id="16389" name="Picture 5" descr="burma_bagan"/>
          <p:cNvPicPr>
            <a:picLocks noChangeArrowheads="1"/>
          </p:cNvPicPr>
          <p:nvPr/>
        </p:nvPicPr>
        <p:blipFill>
          <a:blip r:embed="rId4" cstate="print"/>
          <a:srcRect/>
          <a:stretch>
            <a:fillRect/>
          </a:stretch>
        </p:blipFill>
        <p:spPr bwMode="auto">
          <a:xfrm>
            <a:off x="4570416" y="1600200"/>
            <a:ext cx="3114675" cy="2274888"/>
          </a:xfrm>
          <a:prstGeom prst="rect">
            <a:avLst/>
          </a:prstGeom>
          <a:noFill/>
          <a:ln w="12700">
            <a:solidFill>
              <a:schemeClr val="bg1"/>
            </a:solidFill>
            <a:miter lim="800000"/>
            <a:headEnd/>
            <a:tailEnd/>
          </a:ln>
        </p:spPr>
      </p:pic>
      <p:sp>
        <p:nvSpPr>
          <p:cNvPr id="16390" name="Line 6"/>
          <p:cNvSpPr>
            <a:spLocks noChangeShapeType="1"/>
          </p:cNvSpPr>
          <p:nvPr/>
        </p:nvSpPr>
        <p:spPr bwMode="auto">
          <a:xfrm>
            <a:off x="6127750" y="1600200"/>
            <a:ext cx="0" cy="2274888"/>
          </a:xfrm>
          <a:prstGeom prst="line">
            <a:avLst/>
          </a:prstGeom>
          <a:noFill/>
          <a:ln w="31750">
            <a:solidFill>
              <a:srgbClr val="FFFF00"/>
            </a:solidFill>
            <a:round/>
            <a:headEnd/>
            <a:tailEnd/>
          </a:ln>
        </p:spPr>
        <p:txBody>
          <a:bodyPr/>
          <a:lstStyle/>
          <a:p>
            <a:endParaRPr lang="en-US">
              <a:solidFill>
                <a:srgbClr val="000000"/>
              </a:solidFill>
            </a:endParaRPr>
          </a:p>
        </p:txBody>
      </p:sp>
      <p:sp>
        <p:nvSpPr>
          <p:cNvPr id="16391" name="Line 7"/>
          <p:cNvSpPr>
            <a:spLocks noChangeShapeType="1"/>
          </p:cNvSpPr>
          <p:nvPr/>
        </p:nvSpPr>
        <p:spPr bwMode="auto">
          <a:xfrm>
            <a:off x="4570416" y="2732088"/>
            <a:ext cx="3114675"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6392" name="AutoShape 8"/>
          <p:cNvSpPr>
            <a:spLocks noChangeArrowheads="1"/>
          </p:cNvSpPr>
          <p:nvPr/>
        </p:nvSpPr>
        <p:spPr bwMode="auto">
          <a:xfrm rot="2426846">
            <a:off x="4181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6393" name="Text Box 9"/>
          <p:cNvSpPr txBox="1">
            <a:spLocks noChangeArrowheads="1"/>
          </p:cNvSpPr>
          <p:nvPr/>
        </p:nvSpPr>
        <p:spPr bwMode="auto">
          <a:xfrm>
            <a:off x="2847978"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0</a:t>
            </a:r>
          </a:p>
        </p:txBody>
      </p:sp>
      <p:grpSp>
        <p:nvGrpSpPr>
          <p:cNvPr id="2" name="Group 10"/>
          <p:cNvGrpSpPr>
            <a:grpSpLocks/>
          </p:cNvGrpSpPr>
          <p:nvPr/>
        </p:nvGrpSpPr>
        <p:grpSpPr bwMode="auto">
          <a:xfrm>
            <a:off x="5111753" y="3967163"/>
            <a:ext cx="2017713" cy="2322512"/>
            <a:chOff x="2068" y="2499"/>
            <a:chExt cx="1271" cy="1463"/>
          </a:xfrm>
        </p:grpSpPr>
        <p:grpSp>
          <p:nvGrpSpPr>
            <p:cNvPr id="3" name="Group 11"/>
            <p:cNvGrpSpPr>
              <a:grpSpLocks/>
            </p:cNvGrpSpPr>
            <p:nvPr/>
          </p:nvGrpSpPr>
          <p:grpSpPr bwMode="auto">
            <a:xfrm>
              <a:off x="2068" y="2750"/>
              <a:ext cx="1271" cy="1014"/>
              <a:chOff x="1968" y="2812"/>
              <a:chExt cx="1680" cy="1316"/>
            </a:xfrm>
          </p:grpSpPr>
          <p:pic>
            <p:nvPicPr>
              <p:cNvPr id="16399" name="Picture 12" descr="texton_ind_1_1"/>
              <p:cNvPicPr>
                <a:picLocks noChangeAspect="1" noChangeArrowheads="1"/>
              </p:cNvPicPr>
              <p:nvPr/>
            </p:nvPicPr>
            <p:blipFill>
              <a:blip r:embed="rId5" cstate="print"/>
              <a:srcRect/>
              <a:stretch>
                <a:fillRect/>
              </a:stretch>
            </p:blipFill>
            <p:spPr bwMode="auto">
              <a:xfrm>
                <a:off x="1968" y="3485"/>
                <a:ext cx="816" cy="643"/>
              </a:xfrm>
              <a:prstGeom prst="rect">
                <a:avLst/>
              </a:prstGeom>
              <a:noFill/>
              <a:ln w="9525">
                <a:noFill/>
                <a:miter lim="800000"/>
                <a:headEnd/>
                <a:tailEnd/>
              </a:ln>
            </p:spPr>
          </p:pic>
          <p:pic>
            <p:nvPicPr>
              <p:cNvPr id="16400" name="Picture 13" descr="texton_ind_1_2"/>
              <p:cNvPicPr>
                <a:picLocks noChangeAspect="1" noChangeArrowheads="1"/>
              </p:cNvPicPr>
              <p:nvPr/>
            </p:nvPicPr>
            <p:blipFill>
              <a:blip r:embed="rId6" cstate="print"/>
              <a:srcRect/>
              <a:stretch>
                <a:fillRect/>
              </a:stretch>
            </p:blipFill>
            <p:spPr bwMode="auto">
              <a:xfrm>
                <a:off x="1968" y="2812"/>
                <a:ext cx="816" cy="644"/>
              </a:xfrm>
              <a:prstGeom prst="rect">
                <a:avLst/>
              </a:prstGeom>
              <a:noFill/>
              <a:ln w="9525">
                <a:noFill/>
                <a:miter lim="800000"/>
                <a:headEnd/>
                <a:tailEnd/>
              </a:ln>
            </p:spPr>
          </p:pic>
          <p:pic>
            <p:nvPicPr>
              <p:cNvPr id="16401" name="Picture 14" descr="texton_ind_1_3"/>
              <p:cNvPicPr>
                <a:picLocks noChangeAspect="1" noChangeArrowheads="1"/>
              </p:cNvPicPr>
              <p:nvPr/>
            </p:nvPicPr>
            <p:blipFill>
              <a:blip r:embed="rId7" cstate="print"/>
              <a:srcRect/>
              <a:stretch>
                <a:fillRect/>
              </a:stretch>
            </p:blipFill>
            <p:spPr bwMode="auto">
              <a:xfrm>
                <a:off x="2832" y="2812"/>
                <a:ext cx="816" cy="643"/>
              </a:xfrm>
              <a:prstGeom prst="rect">
                <a:avLst/>
              </a:prstGeom>
              <a:noFill/>
              <a:ln w="9525">
                <a:noFill/>
                <a:miter lim="800000"/>
                <a:headEnd/>
                <a:tailEnd/>
              </a:ln>
            </p:spPr>
          </p:pic>
          <p:pic>
            <p:nvPicPr>
              <p:cNvPr id="16402" name="Picture 15" descr="texton_ind_1_4"/>
              <p:cNvPicPr>
                <a:picLocks noChangeAspect="1" noChangeArrowheads="1"/>
              </p:cNvPicPr>
              <p:nvPr/>
            </p:nvPicPr>
            <p:blipFill>
              <a:blip r:embed="rId8" cstate="print"/>
              <a:srcRect/>
              <a:stretch>
                <a:fillRect/>
              </a:stretch>
            </p:blipFill>
            <p:spPr bwMode="auto">
              <a:xfrm>
                <a:off x="2832" y="3485"/>
                <a:ext cx="816" cy="643"/>
              </a:xfrm>
              <a:prstGeom prst="rect">
                <a:avLst/>
              </a:prstGeom>
              <a:noFill/>
              <a:ln w="9525">
                <a:noFill/>
                <a:miter lim="800000"/>
                <a:headEnd/>
                <a:tailEnd/>
              </a:ln>
            </p:spPr>
          </p:pic>
        </p:grpSp>
        <p:sp>
          <p:nvSpPr>
            <p:cNvPr id="16397" name="AutoShape 16"/>
            <p:cNvSpPr>
              <a:spLocks noChangeArrowheads="1"/>
            </p:cNvSpPr>
            <p:nvPr/>
          </p:nvSpPr>
          <p:spPr bwMode="auto">
            <a:xfrm>
              <a:off x="2589" y="2499"/>
              <a:ext cx="217" cy="194"/>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6398" name="Text Box 17"/>
            <p:cNvSpPr txBox="1">
              <a:spLocks noChangeArrowheads="1"/>
            </p:cNvSpPr>
            <p:nvPr/>
          </p:nvSpPr>
          <p:spPr bwMode="auto">
            <a:xfrm>
              <a:off x="2482" y="3770"/>
              <a:ext cx="439" cy="192"/>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1</a:t>
              </a:r>
            </a:p>
          </p:txBody>
        </p:sp>
      </p:grpSp>
      <p:sp>
        <p:nvSpPr>
          <p:cNvPr id="16395" name="Text Box 18"/>
          <p:cNvSpPr txBox="1">
            <a:spLocks noChangeArrowheads="1"/>
          </p:cNvSpPr>
          <p:nvPr/>
        </p:nvSpPr>
        <p:spPr bwMode="auto">
          <a:xfrm>
            <a:off x="4418013" y="6477000"/>
            <a:ext cx="3409950" cy="304800"/>
          </a:xfrm>
          <a:prstGeom prst="rect">
            <a:avLst/>
          </a:prstGeom>
          <a:noFill/>
          <a:ln w="9525">
            <a:noFill/>
            <a:miter lim="800000"/>
            <a:headEnd/>
            <a:tailEnd/>
          </a:ln>
        </p:spPr>
        <p:txBody>
          <a:bodyPr wrap="none">
            <a:spAutoFit/>
          </a:bodyPr>
          <a:lstStyle/>
          <a:p>
            <a:pPr algn="ctr" eaLnBrk="1" hangingPunct="1"/>
            <a:r>
              <a:rPr lang="en-US" sz="1400" dirty="0" err="1"/>
              <a:t>Lazebnik</a:t>
            </a:r>
            <a:r>
              <a:rPr lang="en-US" sz="1400" dirty="0"/>
              <a:t>, </a:t>
            </a:r>
            <a:r>
              <a:rPr lang="en-US" sz="1400" dirty="0" err="1"/>
              <a:t>Schmid</a:t>
            </a:r>
            <a:r>
              <a:rPr lang="en-US" sz="1400" dirty="0"/>
              <a:t> &amp; Ponce (CVPR 2006)</a:t>
            </a:r>
          </a:p>
        </p:txBody>
      </p:sp>
    </p:spTree>
    <p:extLst>
      <p:ext uri="{BB962C8B-B14F-4D97-AF65-F5344CB8AC3E}">
        <p14:creationId xmlns:p14="http://schemas.microsoft.com/office/powerpoint/2010/main" val="65472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2057400" y="4316554"/>
            <a:ext cx="8153400" cy="1976299"/>
          </a:xfrm>
          <a:prstGeom prst="rect">
            <a:avLst/>
          </a:prstGeom>
          <a:solidFill>
            <a:schemeClr val="tx2">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cs typeface="Arial" charset="0"/>
            </a:endParaRPr>
          </a:p>
        </p:txBody>
      </p:sp>
      <p:sp>
        <p:nvSpPr>
          <p:cNvPr id="931842" name="Rectangle 2"/>
          <p:cNvSpPr>
            <a:spLocks noGrp="1" noChangeArrowheads="1"/>
          </p:cNvSpPr>
          <p:nvPr>
            <p:ph type="title"/>
          </p:nvPr>
        </p:nvSpPr>
        <p:spPr/>
        <p:txBody>
          <a:bodyPr/>
          <a:lstStyle/>
          <a:p>
            <a:pPr eaLnBrk="1" hangingPunct="1">
              <a:defRPr/>
            </a:pPr>
            <a:r>
              <a:rPr lang="en-US" dirty="0"/>
              <a:t>Spatial pyramids</a:t>
            </a:r>
          </a:p>
        </p:txBody>
      </p:sp>
      <p:pic>
        <p:nvPicPr>
          <p:cNvPr id="17411" name="Picture 3" descr="texton_ind_0"/>
          <p:cNvPicPr>
            <a:picLocks noChangeAspect="1" noChangeArrowheads="1"/>
          </p:cNvPicPr>
          <p:nvPr/>
        </p:nvPicPr>
        <p:blipFill>
          <a:blip r:embed="rId3" cstate="print"/>
          <a:srcRect/>
          <a:stretch>
            <a:fillRect/>
          </a:stretch>
        </p:blipFill>
        <p:spPr bwMode="auto">
          <a:xfrm>
            <a:off x="2209803" y="4362450"/>
            <a:ext cx="1997075" cy="1612900"/>
          </a:xfrm>
          <a:prstGeom prst="rect">
            <a:avLst/>
          </a:prstGeom>
          <a:noFill/>
          <a:ln w="9525">
            <a:noFill/>
            <a:miter lim="800000"/>
            <a:headEnd/>
            <a:tailEnd/>
          </a:ln>
        </p:spPr>
      </p:pic>
      <p:grpSp>
        <p:nvGrpSpPr>
          <p:cNvPr id="2" name="Group 4"/>
          <p:cNvGrpSpPr>
            <a:grpSpLocks/>
          </p:cNvGrpSpPr>
          <p:nvPr/>
        </p:nvGrpSpPr>
        <p:grpSpPr bwMode="auto">
          <a:xfrm>
            <a:off x="5111753" y="4365628"/>
            <a:ext cx="2017713" cy="1609725"/>
            <a:chOff x="1968" y="2812"/>
            <a:chExt cx="1680" cy="1316"/>
          </a:xfrm>
        </p:grpSpPr>
        <p:pic>
          <p:nvPicPr>
            <p:cNvPr id="17447" name="Picture 5" descr="texton_ind_1_1"/>
            <p:cNvPicPr>
              <a:picLocks noChangeAspect="1" noChangeArrowheads="1"/>
            </p:cNvPicPr>
            <p:nvPr/>
          </p:nvPicPr>
          <p:blipFill>
            <a:blip r:embed="rId4" cstate="print"/>
            <a:srcRect/>
            <a:stretch>
              <a:fillRect/>
            </a:stretch>
          </p:blipFill>
          <p:spPr bwMode="auto">
            <a:xfrm>
              <a:off x="1968" y="3485"/>
              <a:ext cx="816" cy="643"/>
            </a:xfrm>
            <a:prstGeom prst="rect">
              <a:avLst/>
            </a:prstGeom>
            <a:noFill/>
            <a:ln w="9525">
              <a:noFill/>
              <a:miter lim="800000"/>
              <a:headEnd/>
              <a:tailEnd/>
            </a:ln>
          </p:spPr>
        </p:pic>
        <p:pic>
          <p:nvPicPr>
            <p:cNvPr id="17448" name="Picture 6" descr="texton_ind_1_2"/>
            <p:cNvPicPr>
              <a:picLocks noChangeAspect="1" noChangeArrowheads="1"/>
            </p:cNvPicPr>
            <p:nvPr/>
          </p:nvPicPr>
          <p:blipFill>
            <a:blip r:embed="rId5" cstate="print"/>
            <a:srcRect/>
            <a:stretch>
              <a:fillRect/>
            </a:stretch>
          </p:blipFill>
          <p:spPr bwMode="auto">
            <a:xfrm>
              <a:off x="1968" y="2812"/>
              <a:ext cx="816" cy="644"/>
            </a:xfrm>
            <a:prstGeom prst="rect">
              <a:avLst/>
            </a:prstGeom>
            <a:noFill/>
            <a:ln w="9525">
              <a:noFill/>
              <a:miter lim="800000"/>
              <a:headEnd/>
              <a:tailEnd/>
            </a:ln>
          </p:spPr>
        </p:pic>
        <p:pic>
          <p:nvPicPr>
            <p:cNvPr id="17449" name="Picture 7" descr="texton_ind_1_3"/>
            <p:cNvPicPr>
              <a:picLocks noChangeAspect="1" noChangeArrowheads="1"/>
            </p:cNvPicPr>
            <p:nvPr/>
          </p:nvPicPr>
          <p:blipFill>
            <a:blip r:embed="rId6" cstate="print"/>
            <a:srcRect/>
            <a:stretch>
              <a:fillRect/>
            </a:stretch>
          </p:blipFill>
          <p:spPr bwMode="auto">
            <a:xfrm>
              <a:off x="2832" y="2812"/>
              <a:ext cx="816" cy="643"/>
            </a:xfrm>
            <a:prstGeom prst="rect">
              <a:avLst/>
            </a:prstGeom>
            <a:noFill/>
            <a:ln w="9525">
              <a:noFill/>
              <a:miter lim="800000"/>
              <a:headEnd/>
              <a:tailEnd/>
            </a:ln>
          </p:spPr>
        </p:pic>
        <p:pic>
          <p:nvPicPr>
            <p:cNvPr id="17450" name="Picture 8" descr="texton_ind_1_4"/>
            <p:cNvPicPr>
              <a:picLocks noChangeAspect="1" noChangeArrowheads="1"/>
            </p:cNvPicPr>
            <p:nvPr/>
          </p:nvPicPr>
          <p:blipFill>
            <a:blip r:embed="rId7" cstate="print"/>
            <a:srcRect/>
            <a:stretch>
              <a:fillRect/>
            </a:stretch>
          </p:blipFill>
          <p:spPr bwMode="auto">
            <a:xfrm>
              <a:off x="2832" y="3485"/>
              <a:ext cx="816" cy="643"/>
            </a:xfrm>
            <a:prstGeom prst="rect">
              <a:avLst/>
            </a:prstGeom>
            <a:noFill/>
            <a:ln w="9525">
              <a:noFill/>
              <a:miter lim="800000"/>
              <a:headEnd/>
              <a:tailEnd/>
            </a:ln>
          </p:spPr>
        </p:pic>
      </p:grpSp>
      <p:sp>
        <p:nvSpPr>
          <p:cNvPr id="17413" name="AutoShape 9"/>
          <p:cNvSpPr>
            <a:spLocks noChangeArrowheads="1"/>
          </p:cNvSpPr>
          <p:nvPr/>
        </p:nvSpPr>
        <p:spPr bwMode="auto">
          <a:xfrm>
            <a:off x="5938841" y="3967166"/>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pic>
        <p:nvPicPr>
          <p:cNvPr id="17414" name="Picture 10" descr="burma_bagan"/>
          <p:cNvPicPr>
            <a:picLocks noChangeArrowheads="1"/>
          </p:cNvPicPr>
          <p:nvPr/>
        </p:nvPicPr>
        <p:blipFill>
          <a:blip r:embed="rId8" cstate="print"/>
          <a:srcRect/>
          <a:stretch>
            <a:fillRect/>
          </a:stretch>
        </p:blipFill>
        <p:spPr bwMode="auto">
          <a:xfrm>
            <a:off x="4570416" y="1600200"/>
            <a:ext cx="3114675" cy="2274888"/>
          </a:xfrm>
          <a:prstGeom prst="rect">
            <a:avLst/>
          </a:prstGeom>
          <a:noFill/>
          <a:ln w="12700">
            <a:solidFill>
              <a:schemeClr val="bg1"/>
            </a:solidFill>
            <a:miter lim="800000"/>
            <a:headEnd/>
            <a:tailEnd/>
          </a:ln>
        </p:spPr>
      </p:pic>
      <p:grpSp>
        <p:nvGrpSpPr>
          <p:cNvPr id="3" name="Group 11"/>
          <p:cNvGrpSpPr>
            <a:grpSpLocks/>
          </p:cNvGrpSpPr>
          <p:nvPr/>
        </p:nvGrpSpPr>
        <p:grpSpPr bwMode="auto">
          <a:xfrm>
            <a:off x="4572003" y="1600200"/>
            <a:ext cx="3114675" cy="2274888"/>
            <a:chOff x="1488" y="480"/>
            <a:chExt cx="2784" cy="1929"/>
          </a:xfrm>
        </p:grpSpPr>
        <p:sp>
          <p:nvSpPr>
            <p:cNvPr id="17441" name="Line 12"/>
            <p:cNvSpPr>
              <a:spLocks noChangeShapeType="1"/>
            </p:cNvSpPr>
            <p:nvPr/>
          </p:nvSpPr>
          <p:spPr bwMode="auto">
            <a:xfrm>
              <a:off x="2880"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2" name="Line 13"/>
            <p:cNvSpPr>
              <a:spLocks noChangeShapeType="1"/>
            </p:cNvSpPr>
            <p:nvPr/>
          </p:nvSpPr>
          <p:spPr bwMode="auto">
            <a:xfrm>
              <a:off x="1488" y="144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3" name="Line 14"/>
            <p:cNvSpPr>
              <a:spLocks noChangeShapeType="1"/>
            </p:cNvSpPr>
            <p:nvPr/>
          </p:nvSpPr>
          <p:spPr bwMode="auto">
            <a:xfrm>
              <a:off x="1488" y="96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4" name="Line 15"/>
            <p:cNvSpPr>
              <a:spLocks noChangeShapeType="1"/>
            </p:cNvSpPr>
            <p:nvPr/>
          </p:nvSpPr>
          <p:spPr bwMode="auto">
            <a:xfrm>
              <a:off x="1488" y="1920"/>
              <a:ext cx="2784" cy="0"/>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5" name="Line 16"/>
            <p:cNvSpPr>
              <a:spLocks noChangeShapeType="1"/>
            </p:cNvSpPr>
            <p:nvPr/>
          </p:nvSpPr>
          <p:spPr bwMode="auto">
            <a:xfrm>
              <a:off x="2176" y="480"/>
              <a:ext cx="0" cy="1929"/>
            </a:xfrm>
            <a:prstGeom prst="line">
              <a:avLst/>
            </a:prstGeom>
            <a:noFill/>
            <a:ln w="31750">
              <a:solidFill>
                <a:srgbClr val="FFFF00"/>
              </a:solidFill>
              <a:round/>
              <a:headEnd/>
              <a:tailEnd/>
            </a:ln>
          </p:spPr>
          <p:txBody>
            <a:bodyPr/>
            <a:lstStyle/>
            <a:p>
              <a:endParaRPr lang="en-US">
                <a:solidFill>
                  <a:srgbClr val="000000"/>
                </a:solidFill>
              </a:endParaRPr>
            </a:p>
          </p:txBody>
        </p:sp>
        <p:sp>
          <p:nvSpPr>
            <p:cNvPr id="17446" name="Line 17"/>
            <p:cNvSpPr>
              <a:spLocks noChangeShapeType="1"/>
            </p:cNvSpPr>
            <p:nvPr/>
          </p:nvSpPr>
          <p:spPr bwMode="auto">
            <a:xfrm>
              <a:off x="3570" y="480"/>
              <a:ext cx="0" cy="1929"/>
            </a:xfrm>
            <a:prstGeom prst="line">
              <a:avLst/>
            </a:prstGeom>
            <a:noFill/>
            <a:ln w="31750">
              <a:solidFill>
                <a:srgbClr val="FFFF00"/>
              </a:solidFill>
              <a:round/>
              <a:headEnd/>
              <a:tailEnd/>
            </a:ln>
          </p:spPr>
          <p:txBody>
            <a:bodyPr/>
            <a:lstStyle/>
            <a:p>
              <a:endParaRPr lang="en-US">
                <a:solidFill>
                  <a:srgbClr val="000000"/>
                </a:solidFill>
              </a:endParaRPr>
            </a:p>
          </p:txBody>
        </p:sp>
      </p:grpSp>
      <p:sp>
        <p:nvSpPr>
          <p:cNvPr id="17416" name="AutoShape 18"/>
          <p:cNvSpPr>
            <a:spLocks noChangeArrowheads="1"/>
          </p:cNvSpPr>
          <p:nvPr/>
        </p:nvSpPr>
        <p:spPr bwMode="auto">
          <a:xfrm rot="2426846">
            <a:off x="4181475" y="39322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7417" name="Text Box 19"/>
          <p:cNvSpPr txBox="1">
            <a:spLocks noChangeArrowheads="1"/>
          </p:cNvSpPr>
          <p:nvPr/>
        </p:nvSpPr>
        <p:spPr bwMode="auto">
          <a:xfrm>
            <a:off x="2847978" y="5988050"/>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0</a:t>
            </a:r>
          </a:p>
        </p:txBody>
      </p:sp>
      <p:sp>
        <p:nvSpPr>
          <p:cNvPr id="17418" name="Text Box 20"/>
          <p:cNvSpPr txBox="1">
            <a:spLocks noChangeArrowheads="1"/>
          </p:cNvSpPr>
          <p:nvPr/>
        </p:nvSpPr>
        <p:spPr bwMode="auto">
          <a:xfrm>
            <a:off x="5768978" y="5984875"/>
            <a:ext cx="696913" cy="304800"/>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1</a:t>
            </a:r>
          </a:p>
        </p:txBody>
      </p:sp>
      <p:grpSp>
        <p:nvGrpSpPr>
          <p:cNvPr id="4" name="Group 21"/>
          <p:cNvGrpSpPr>
            <a:grpSpLocks/>
          </p:cNvGrpSpPr>
          <p:nvPr/>
        </p:nvGrpSpPr>
        <p:grpSpPr bwMode="auto">
          <a:xfrm>
            <a:off x="7696200" y="3932240"/>
            <a:ext cx="2362200" cy="2361083"/>
            <a:chOff x="3798" y="3007"/>
            <a:chExt cx="1420" cy="1295"/>
          </a:xfrm>
        </p:grpSpPr>
        <p:grpSp>
          <p:nvGrpSpPr>
            <p:cNvPr id="5" name="Group 22"/>
            <p:cNvGrpSpPr>
              <a:grpSpLocks/>
            </p:cNvGrpSpPr>
            <p:nvPr/>
          </p:nvGrpSpPr>
          <p:grpSpPr bwMode="auto">
            <a:xfrm>
              <a:off x="4005" y="3245"/>
              <a:ext cx="1213" cy="883"/>
              <a:chOff x="3792" y="2812"/>
              <a:chExt cx="1680" cy="1316"/>
            </a:xfrm>
          </p:grpSpPr>
          <p:pic>
            <p:nvPicPr>
              <p:cNvPr id="17425" name="Picture 23" descr="texton_ind_2_1"/>
              <p:cNvPicPr>
                <a:picLocks noChangeAspect="1" noChangeArrowheads="1"/>
              </p:cNvPicPr>
              <p:nvPr/>
            </p:nvPicPr>
            <p:blipFill>
              <a:blip r:embed="rId9" cstate="print"/>
              <a:srcRect/>
              <a:stretch>
                <a:fillRect/>
              </a:stretch>
            </p:blipFill>
            <p:spPr bwMode="auto">
              <a:xfrm>
                <a:off x="3792" y="2812"/>
                <a:ext cx="384" cy="303"/>
              </a:xfrm>
              <a:prstGeom prst="rect">
                <a:avLst/>
              </a:prstGeom>
              <a:noFill/>
              <a:ln w="9525">
                <a:noFill/>
                <a:miter lim="800000"/>
                <a:headEnd/>
                <a:tailEnd/>
              </a:ln>
            </p:spPr>
          </p:pic>
          <p:pic>
            <p:nvPicPr>
              <p:cNvPr id="17426" name="Picture 24" descr="texton_ind_2_2"/>
              <p:cNvPicPr>
                <a:picLocks noChangeAspect="1" noChangeArrowheads="1"/>
              </p:cNvPicPr>
              <p:nvPr/>
            </p:nvPicPr>
            <p:blipFill>
              <a:blip r:embed="rId10" cstate="print"/>
              <a:srcRect/>
              <a:stretch>
                <a:fillRect/>
              </a:stretch>
            </p:blipFill>
            <p:spPr bwMode="auto">
              <a:xfrm>
                <a:off x="4224" y="3153"/>
                <a:ext cx="384" cy="303"/>
              </a:xfrm>
              <a:prstGeom prst="rect">
                <a:avLst/>
              </a:prstGeom>
              <a:noFill/>
              <a:ln w="9525">
                <a:noFill/>
                <a:miter lim="800000"/>
                <a:headEnd/>
                <a:tailEnd/>
              </a:ln>
            </p:spPr>
          </p:pic>
          <p:pic>
            <p:nvPicPr>
              <p:cNvPr id="17427" name="Picture 25" descr="texton_ind_2_3"/>
              <p:cNvPicPr>
                <a:picLocks noChangeAspect="1" noChangeArrowheads="1"/>
              </p:cNvPicPr>
              <p:nvPr/>
            </p:nvPicPr>
            <p:blipFill>
              <a:blip r:embed="rId11" cstate="print"/>
              <a:srcRect/>
              <a:stretch>
                <a:fillRect/>
              </a:stretch>
            </p:blipFill>
            <p:spPr bwMode="auto">
              <a:xfrm>
                <a:off x="4656" y="2812"/>
                <a:ext cx="384" cy="303"/>
              </a:xfrm>
              <a:prstGeom prst="rect">
                <a:avLst/>
              </a:prstGeom>
              <a:noFill/>
              <a:ln w="9525">
                <a:noFill/>
                <a:miter lim="800000"/>
                <a:headEnd/>
                <a:tailEnd/>
              </a:ln>
            </p:spPr>
          </p:pic>
          <p:pic>
            <p:nvPicPr>
              <p:cNvPr id="17428" name="Picture 26" descr="texton_ind_2_4"/>
              <p:cNvPicPr>
                <a:picLocks noChangeAspect="1" noChangeArrowheads="1"/>
              </p:cNvPicPr>
              <p:nvPr/>
            </p:nvPicPr>
            <p:blipFill>
              <a:blip r:embed="rId12" cstate="print"/>
              <a:srcRect/>
              <a:stretch>
                <a:fillRect/>
              </a:stretch>
            </p:blipFill>
            <p:spPr bwMode="auto">
              <a:xfrm>
                <a:off x="5088" y="2817"/>
                <a:ext cx="384" cy="303"/>
              </a:xfrm>
              <a:prstGeom prst="rect">
                <a:avLst/>
              </a:prstGeom>
              <a:noFill/>
              <a:ln w="9525">
                <a:noFill/>
                <a:miter lim="800000"/>
                <a:headEnd/>
                <a:tailEnd/>
              </a:ln>
            </p:spPr>
          </p:pic>
          <p:pic>
            <p:nvPicPr>
              <p:cNvPr id="17429" name="Picture 27" descr="texton_ind_2_5"/>
              <p:cNvPicPr>
                <a:picLocks noChangeAspect="1" noChangeArrowheads="1"/>
              </p:cNvPicPr>
              <p:nvPr/>
            </p:nvPicPr>
            <p:blipFill>
              <a:blip r:embed="rId13" cstate="print"/>
              <a:srcRect/>
              <a:stretch>
                <a:fillRect/>
              </a:stretch>
            </p:blipFill>
            <p:spPr bwMode="auto">
              <a:xfrm>
                <a:off x="3792" y="3153"/>
                <a:ext cx="384" cy="302"/>
              </a:xfrm>
              <a:prstGeom prst="rect">
                <a:avLst/>
              </a:prstGeom>
              <a:noFill/>
              <a:ln w="9525">
                <a:noFill/>
                <a:miter lim="800000"/>
                <a:headEnd/>
                <a:tailEnd/>
              </a:ln>
            </p:spPr>
          </p:pic>
          <p:pic>
            <p:nvPicPr>
              <p:cNvPr id="17430" name="Picture 28" descr="texton_ind_2_6"/>
              <p:cNvPicPr>
                <a:picLocks noChangeAspect="1" noChangeArrowheads="1"/>
              </p:cNvPicPr>
              <p:nvPr/>
            </p:nvPicPr>
            <p:blipFill>
              <a:blip r:embed="rId14" cstate="print"/>
              <a:srcRect/>
              <a:stretch>
                <a:fillRect/>
              </a:stretch>
            </p:blipFill>
            <p:spPr bwMode="auto">
              <a:xfrm>
                <a:off x="4224" y="2812"/>
                <a:ext cx="384" cy="303"/>
              </a:xfrm>
              <a:prstGeom prst="rect">
                <a:avLst/>
              </a:prstGeom>
              <a:noFill/>
              <a:ln w="9525">
                <a:noFill/>
                <a:miter lim="800000"/>
                <a:headEnd/>
                <a:tailEnd/>
              </a:ln>
            </p:spPr>
          </p:pic>
          <p:pic>
            <p:nvPicPr>
              <p:cNvPr id="17431" name="Picture 29" descr="texton_ind_2_7"/>
              <p:cNvPicPr>
                <a:picLocks noChangeAspect="1" noChangeArrowheads="1"/>
              </p:cNvPicPr>
              <p:nvPr/>
            </p:nvPicPr>
            <p:blipFill>
              <a:blip r:embed="rId15" cstate="print"/>
              <a:srcRect/>
              <a:stretch>
                <a:fillRect/>
              </a:stretch>
            </p:blipFill>
            <p:spPr bwMode="auto">
              <a:xfrm>
                <a:off x="5088" y="3153"/>
                <a:ext cx="384" cy="303"/>
              </a:xfrm>
              <a:prstGeom prst="rect">
                <a:avLst/>
              </a:prstGeom>
              <a:noFill/>
              <a:ln w="9525">
                <a:noFill/>
                <a:miter lim="800000"/>
                <a:headEnd/>
                <a:tailEnd/>
              </a:ln>
            </p:spPr>
          </p:pic>
          <p:pic>
            <p:nvPicPr>
              <p:cNvPr id="17432" name="Picture 30" descr="texton_ind_2_8"/>
              <p:cNvPicPr>
                <a:picLocks noChangeAspect="1" noChangeArrowheads="1"/>
              </p:cNvPicPr>
              <p:nvPr/>
            </p:nvPicPr>
            <p:blipFill>
              <a:blip r:embed="rId16" cstate="print"/>
              <a:srcRect/>
              <a:stretch>
                <a:fillRect/>
              </a:stretch>
            </p:blipFill>
            <p:spPr bwMode="auto">
              <a:xfrm flipV="1">
                <a:off x="4656" y="3153"/>
                <a:ext cx="384" cy="302"/>
              </a:xfrm>
              <a:prstGeom prst="rect">
                <a:avLst/>
              </a:prstGeom>
              <a:noFill/>
              <a:ln w="9525">
                <a:noFill/>
                <a:miter lim="800000"/>
                <a:headEnd/>
                <a:tailEnd/>
              </a:ln>
            </p:spPr>
          </p:pic>
          <p:pic>
            <p:nvPicPr>
              <p:cNvPr id="17433" name="Picture 31" descr="texton_ind_2_9"/>
              <p:cNvPicPr>
                <a:picLocks noChangeAspect="1" noChangeArrowheads="1"/>
              </p:cNvPicPr>
              <p:nvPr/>
            </p:nvPicPr>
            <p:blipFill>
              <a:blip r:embed="rId17" cstate="print"/>
              <a:srcRect/>
              <a:stretch>
                <a:fillRect/>
              </a:stretch>
            </p:blipFill>
            <p:spPr bwMode="auto">
              <a:xfrm>
                <a:off x="3792" y="3489"/>
                <a:ext cx="384" cy="303"/>
              </a:xfrm>
              <a:prstGeom prst="rect">
                <a:avLst/>
              </a:prstGeom>
              <a:noFill/>
              <a:ln w="9525">
                <a:noFill/>
                <a:miter lim="800000"/>
                <a:headEnd/>
                <a:tailEnd/>
              </a:ln>
            </p:spPr>
          </p:pic>
          <p:pic>
            <p:nvPicPr>
              <p:cNvPr id="17434" name="Picture 32" descr="texton_ind_2_10"/>
              <p:cNvPicPr>
                <a:picLocks noChangeAspect="1" noChangeArrowheads="1"/>
              </p:cNvPicPr>
              <p:nvPr/>
            </p:nvPicPr>
            <p:blipFill>
              <a:blip r:embed="rId18" cstate="print"/>
              <a:srcRect/>
              <a:stretch>
                <a:fillRect/>
              </a:stretch>
            </p:blipFill>
            <p:spPr bwMode="auto">
              <a:xfrm>
                <a:off x="4656" y="3825"/>
                <a:ext cx="384" cy="303"/>
              </a:xfrm>
              <a:prstGeom prst="rect">
                <a:avLst/>
              </a:prstGeom>
              <a:noFill/>
              <a:ln w="9525">
                <a:noFill/>
                <a:miter lim="800000"/>
                <a:headEnd/>
                <a:tailEnd/>
              </a:ln>
            </p:spPr>
          </p:pic>
          <p:pic>
            <p:nvPicPr>
              <p:cNvPr id="17435" name="Picture 33" descr="texton_ind_2_11"/>
              <p:cNvPicPr>
                <a:picLocks noChangeAspect="1" noChangeArrowheads="1"/>
              </p:cNvPicPr>
              <p:nvPr/>
            </p:nvPicPr>
            <p:blipFill>
              <a:blip r:embed="rId19" cstate="print"/>
              <a:srcRect/>
              <a:stretch>
                <a:fillRect/>
              </a:stretch>
            </p:blipFill>
            <p:spPr bwMode="auto">
              <a:xfrm>
                <a:off x="4656" y="3489"/>
                <a:ext cx="384" cy="303"/>
              </a:xfrm>
              <a:prstGeom prst="rect">
                <a:avLst/>
              </a:prstGeom>
              <a:noFill/>
              <a:ln w="9525">
                <a:noFill/>
                <a:miter lim="800000"/>
                <a:headEnd/>
                <a:tailEnd/>
              </a:ln>
            </p:spPr>
          </p:pic>
          <p:pic>
            <p:nvPicPr>
              <p:cNvPr id="17436" name="Picture 34" descr="texton_ind_2_12"/>
              <p:cNvPicPr>
                <a:picLocks noChangeAspect="1" noChangeArrowheads="1"/>
              </p:cNvPicPr>
              <p:nvPr/>
            </p:nvPicPr>
            <p:blipFill>
              <a:blip r:embed="rId20" cstate="print"/>
              <a:srcRect/>
              <a:stretch>
                <a:fillRect/>
              </a:stretch>
            </p:blipFill>
            <p:spPr bwMode="auto">
              <a:xfrm>
                <a:off x="4224" y="3489"/>
                <a:ext cx="384" cy="303"/>
              </a:xfrm>
              <a:prstGeom prst="rect">
                <a:avLst/>
              </a:prstGeom>
              <a:noFill/>
              <a:ln w="9525">
                <a:noFill/>
                <a:miter lim="800000"/>
                <a:headEnd/>
                <a:tailEnd/>
              </a:ln>
            </p:spPr>
          </p:pic>
          <p:pic>
            <p:nvPicPr>
              <p:cNvPr id="17437" name="Picture 35" descr="texton_ind_2_13"/>
              <p:cNvPicPr>
                <a:picLocks noChangeAspect="1" noChangeArrowheads="1"/>
              </p:cNvPicPr>
              <p:nvPr/>
            </p:nvPicPr>
            <p:blipFill>
              <a:blip r:embed="rId21" cstate="print"/>
              <a:srcRect/>
              <a:stretch>
                <a:fillRect/>
              </a:stretch>
            </p:blipFill>
            <p:spPr bwMode="auto">
              <a:xfrm>
                <a:off x="3800" y="3831"/>
                <a:ext cx="376" cy="297"/>
              </a:xfrm>
              <a:prstGeom prst="rect">
                <a:avLst/>
              </a:prstGeom>
              <a:noFill/>
              <a:ln w="9525">
                <a:noFill/>
                <a:miter lim="800000"/>
                <a:headEnd/>
                <a:tailEnd/>
              </a:ln>
            </p:spPr>
          </p:pic>
          <p:pic>
            <p:nvPicPr>
              <p:cNvPr id="17438" name="Picture 36" descr="texton_ind_2_14"/>
              <p:cNvPicPr>
                <a:picLocks noChangeAspect="1" noChangeArrowheads="1"/>
              </p:cNvPicPr>
              <p:nvPr/>
            </p:nvPicPr>
            <p:blipFill>
              <a:blip r:embed="rId22" cstate="print"/>
              <a:srcRect/>
              <a:stretch>
                <a:fillRect/>
              </a:stretch>
            </p:blipFill>
            <p:spPr bwMode="auto">
              <a:xfrm>
                <a:off x="4224" y="3825"/>
                <a:ext cx="384" cy="303"/>
              </a:xfrm>
              <a:prstGeom prst="rect">
                <a:avLst/>
              </a:prstGeom>
              <a:noFill/>
              <a:ln w="9525">
                <a:noFill/>
                <a:miter lim="800000"/>
                <a:headEnd/>
                <a:tailEnd/>
              </a:ln>
            </p:spPr>
          </p:pic>
          <p:pic>
            <p:nvPicPr>
              <p:cNvPr id="17439" name="Picture 37" descr="texton_ind_2_15"/>
              <p:cNvPicPr>
                <a:picLocks noChangeAspect="1" noChangeArrowheads="1"/>
              </p:cNvPicPr>
              <p:nvPr/>
            </p:nvPicPr>
            <p:blipFill>
              <a:blip r:embed="rId23" cstate="print"/>
              <a:srcRect/>
              <a:stretch>
                <a:fillRect/>
              </a:stretch>
            </p:blipFill>
            <p:spPr bwMode="auto">
              <a:xfrm>
                <a:off x="5088" y="3825"/>
                <a:ext cx="384" cy="303"/>
              </a:xfrm>
              <a:prstGeom prst="rect">
                <a:avLst/>
              </a:prstGeom>
              <a:noFill/>
              <a:ln w="9525">
                <a:noFill/>
                <a:miter lim="800000"/>
                <a:headEnd/>
                <a:tailEnd/>
              </a:ln>
            </p:spPr>
          </p:pic>
          <p:pic>
            <p:nvPicPr>
              <p:cNvPr id="17440" name="Picture 38" descr="texton_ind_2_16"/>
              <p:cNvPicPr>
                <a:picLocks noChangeAspect="1" noChangeArrowheads="1"/>
              </p:cNvPicPr>
              <p:nvPr/>
            </p:nvPicPr>
            <p:blipFill>
              <a:blip r:embed="rId24" cstate="print"/>
              <a:srcRect/>
              <a:stretch>
                <a:fillRect/>
              </a:stretch>
            </p:blipFill>
            <p:spPr bwMode="auto">
              <a:xfrm>
                <a:off x="5088" y="3489"/>
                <a:ext cx="384" cy="303"/>
              </a:xfrm>
              <a:prstGeom prst="rect">
                <a:avLst/>
              </a:prstGeom>
              <a:noFill/>
              <a:ln w="9525">
                <a:noFill/>
                <a:miter lim="800000"/>
                <a:headEnd/>
                <a:tailEnd/>
              </a:ln>
            </p:spPr>
          </p:pic>
        </p:grpSp>
        <p:sp>
          <p:nvSpPr>
            <p:cNvPr id="17423"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p>
              <a:endParaRPr lang="en-US">
                <a:solidFill>
                  <a:srgbClr val="000000"/>
                </a:solidFill>
              </a:endParaRPr>
            </a:p>
          </p:txBody>
        </p:sp>
        <p:sp>
          <p:nvSpPr>
            <p:cNvPr id="17424" name="Text Box 40"/>
            <p:cNvSpPr txBox="1">
              <a:spLocks noChangeArrowheads="1"/>
            </p:cNvSpPr>
            <p:nvPr/>
          </p:nvSpPr>
          <p:spPr bwMode="auto">
            <a:xfrm>
              <a:off x="4389" y="4133"/>
              <a:ext cx="422" cy="169"/>
            </a:xfrm>
            <a:prstGeom prst="rect">
              <a:avLst/>
            </a:prstGeom>
            <a:noFill/>
            <a:ln w="9525">
              <a:noFill/>
              <a:miter lim="800000"/>
              <a:headEnd/>
              <a:tailEnd/>
            </a:ln>
          </p:spPr>
          <p:txBody>
            <a:bodyPr wrap="none">
              <a:spAutoFit/>
            </a:bodyPr>
            <a:lstStyle/>
            <a:p>
              <a:pPr eaLnBrk="1" hangingPunct="1">
                <a:spcBef>
                  <a:spcPct val="50000"/>
                </a:spcBef>
              </a:pPr>
              <a:r>
                <a:rPr lang="en-US" sz="1400">
                  <a:solidFill>
                    <a:srgbClr val="FFFFFF"/>
                  </a:solidFill>
                </a:rPr>
                <a:t>level 2</a:t>
              </a:r>
            </a:p>
          </p:txBody>
        </p:sp>
      </p:grpSp>
      <p:sp>
        <p:nvSpPr>
          <p:cNvPr id="17421" name="Text Box 42"/>
          <p:cNvSpPr txBox="1">
            <a:spLocks noChangeArrowheads="1"/>
          </p:cNvSpPr>
          <p:nvPr/>
        </p:nvSpPr>
        <p:spPr bwMode="auto">
          <a:xfrm>
            <a:off x="4414838" y="6477000"/>
            <a:ext cx="3409950" cy="304800"/>
          </a:xfrm>
          <a:prstGeom prst="rect">
            <a:avLst/>
          </a:prstGeom>
          <a:noFill/>
          <a:ln w="9525">
            <a:noFill/>
            <a:miter lim="800000"/>
            <a:headEnd/>
            <a:tailEnd/>
          </a:ln>
        </p:spPr>
        <p:txBody>
          <a:bodyPr wrap="none">
            <a:spAutoFit/>
          </a:bodyPr>
          <a:lstStyle/>
          <a:p>
            <a:pPr algn="ctr" eaLnBrk="1" hangingPunct="1"/>
            <a:r>
              <a:rPr lang="en-US" sz="1400"/>
              <a:t>Lazebnik, Schmid &amp; Ponce (CVPR 2006)</a:t>
            </a:r>
          </a:p>
        </p:txBody>
      </p:sp>
    </p:spTree>
    <p:extLst>
      <p:ext uri="{BB962C8B-B14F-4D97-AF65-F5344CB8AC3E}">
        <p14:creationId xmlns:p14="http://schemas.microsoft.com/office/powerpoint/2010/main" val="312030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p:txBody>
          <a:bodyPr/>
          <a:lstStyle/>
          <a:p>
            <a:pPr eaLnBrk="1" hangingPunct="1">
              <a:defRPr/>
            </a:pPr>
            <a:r>
              <a:rPr lang="en-US" dirty="0"/>
              <a:t>Spatial pyramids</a:t>
            </a:r>
          </a:p>
        </p:txBody>
      </p:sp>
      <p:sp>
        <p:nvSpPr>
          <p:cNvPr id="2" name="Content Placeholder 1"/>
          <p:cNvSpPr>
            <a:spLocks noGrp="1"/>
          </p:cNvSpPr>
          <p:nvPr>
            <p:ph idx="1"/>
          </p:nvPr>
        </p:nvSpPr>
        <p:spPr/>
        <p:txBody>
          <a:bodyPr/>
          <a:lstStyle/>
          <a:p>
            <a:pPr marL="0" indent="0">
              <a:buNone/>
            </a:pPr>
            <a:r>
              <a:rPr lang="en-US" dirty="0"/>
              <a:t>Scene classification results</a:t>
            </a:r>
          </a:p>
        </p:txBody>
      </p:sp>
      <p:pic>
        <p:nvPicPr>
          <p:cNvPr id="18435" name="Picture 3" descr="scene_categories2"/>
          <p:cNvPicPr>
            <a:picLocks noChangeAspect="1" noChangeArrowheads="1"/>
          </p:cNvPicPr>
          <p:nvPr/>
        </p:nvPicPr>
        <p:blipFill>
          <a:blip r:embed="rId3" cstate="print"/>
          <a:srcRect/>
          <a:stretch>
            <a:fillRect/>
          </a:stretch>
        </p:blipFill>
        <p:spPr bwMode="auto">
          <a:xfrm>
            <a:off x="1524000" y="1765300"/>
            <a:ext cx="9144000" cy="2120900"/>
          </a:xfrm>
          <a:prstGeom prst="rect">
            <a:avLst/>
          </a:prstGeom>
          <a:noFill/>
          <a:ln w="9525">
            <a:noFill/>
            <a:miter lim="800000"/>
            <a:headEnd/>
            <a:tailEnd/>
          </a:ln>
        </p:spPr>
      </p:pic>
      <p:pic>
        <p:nvPicPr>
          <p:cNvPr id="18436" name="Picture 4" descr="scene_categories_results2"/>
          <p:cNvPicPr>
            <a:picLocks noChangeAspect="1" noChangeArrowheads="1"/>
          </p:cNvPicPr>
          <p:nvPr/>
        </p:nvPicPr>
        <p:blipFill>
          <a:blip r:embed="rId4" cstate="print"/>
          <a:srcRect/>
          <a:stretch>
            <a:fillRect/>
          </a:stretch>
        </p:blipFill>
        <p:spPr bwMode="auto">
          <a:xfrm>
            <a:off x="2590800" y="4089400"/>
            <a:ext cx="6934200" cy="2236788"/>
          </a:xfrm>
          <a:prstGeom prst="rect">
            <a:avLst/>
          </a:prstGeom>
          <a:noFill/>
          <a:ln w="9525">
            <a:noFill/>
            <a:miter lim="800000"/>
            <a:headEnd/>
            <a:tailEnd/>
          </a:ln>
        </p:spPr>
      </p:pic>
    </p:spTree>
    <p:extLst>
      <p:ext uri="{BB962C8B-B14F-4D97-AF65-F5344CB8AC3E}">
        <p14:creationId xmlns:p14="http://schemas.microsoft.com/office/powerpoint/2010/main" val="2293043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pPr eaLnBrk="1" hangingPunct="1">
              <a:defRPr/>
            </a:pPr>
            <a:r>
              <a:rPr lang="en-US" dirty="0"/>
              <a:t>Spatial pyramids</a:t>
            </a:r>
          </a:p>
        </p:txBody>
      </p:sp>
      <p:sp>
        <p:nvSpPr>
          <p:cNvPr id="3" name="Content Placeholder 2"/>
          <p:cNvSpPr>
            <a:spLocks noGrp="1"/>
          </p:cNvSpPr>
          <p:nvPr>
            <p:ph idx="1"/>
          </p:nvPr>
        </p:nvSpPr>
        <p:spPr/>
        <p:txBody>
          <a:bodyPr/>
          <a:lstStyle/>
          <a:p>
            <a:pPr marL="0" indent="0">
              <a:buNone/>
            </a:pPr>
            <a:r>
              <a:rPr lang="en-US" dirty="0"/>
              <a:t>Caltech101 classification results</a:t>
            </a:r>
          </a:p>
        </p:txBody>
      </p:sp>
      <p:pic>
        <p:nvPicPr>
          <p:cNvPr id="19459" name="Picture 3" descr="image_0002"/>
          <p:cNvPicPr>
            <a:picLocks noChangeAspect="1" noChangeArrowheads="1"/>
          </p:cNvPicPr>
          <p:nvPr/>
        </p:nvPicPr>
        <p:blipFill>
          <a:blip r:embed="rId3" cstate="print"/>
          <a:srcRect/>
          <a:stretch>
            <a:fillRect/>
          </a:stretch>
        </p:blipFill>
        <p:spPr bwMode="auto">
          <a:xfrm>
            <a:off x="1905003" y="1808163"/>
            <a:ext cx="982663" cy="1071562"/>
          </a:xfrm>
          <a:prstGeom prst="rect">
            <a:avLst/>
          </a:prstGeom>
          <a:noFill/>
          <a:ln w="9525">
            <a:solidFill>
              <a:schemeClr val="bg1"/>
            </a:solidFill>
            <a:miter lim="800000"/>
            <a:headEnd/>
            <a:tailEnd/>
          </a:ln>
        </p:spPr>
      </p:pic>
      <p:pic>
        <p:nvPicPr>
          <p:cNvPr id="19460" name="Picture 4" descr="image_0024"/>
          <p:cNvPicPr>
            <a:picLocks noChangeAspect="1" noChangeArrowheads="1"/>
          </p:cNvPicPr>
          <p:nvPr/>
        </p:nvPicPr>
        <p:blipFill>
          <a:blip r:embed="rId4" cstate="print"/>
          <a:srcRect/>
          <a:stretch>
            <a:fillRect/>
          </a:stretch>
        </p:blipFill>
        <p:spPr bwMode="auto">
          <a:xfrm>
            <a:off x="2943228" y="1808163"/>
            <a:ext cx="1247775" cy="1071562"/>
          </a:xfrm>
          <a:prstGeom prst="rect">
            <a:avLst/>
          </a:prstGeom>
          <a:noFill/>
          <a:ln w="9525">
            <a:solidFill>
              <a:schemeClr val="bg1"/>
            </a:solidFill>
            <a:miter lim="800000"/>
            <a:headEnd/>
            <a:tailEnd/>
          </a:ln>
        </p:spPr>
      </p:pic>
      <p:pic>
        <p:nvPicPr>
          <p:cNvPr id="19461" name="Picture 5" descr="image_0009"/>
          <p:cNvPicPr>
            <a:picLocks noChangeAspect="1" noChangeArrowheads="1"/>
          </p:cNvPicPr>
          <p:nvPr/>
        </p:nvPicPr>
        <p:blipFill>
          <a:blip r:embed="rId5" cstate="print"/>
          <a:srcRect/>
          <a:stretch>
            <a:fillRect/>
          </a:stretch>
        </p:blipFill>
        <p:spPr bwMode="auto">
          <a:xfrm>
            <a:off x="4267200" y="1808163"/>
            <a:ext cx="763588" cy="1071562"/>
          </a:xfrm>
          <a:prstGeom prst="rect">
            <a:avLst/>
          </a:prstGeom>
          <a:noFill/>
          <a:ln w="9525">
            <a:solidFill>
              <a:schemeClr val="bg1"/>
            </a:solidFill>
            <a:miter lim="800000"/>
            <a:headEnd/>
            <a:tailEnd/>
          </a:ln>
        </p:spPr>
      </p:pic>
      <p:pic>
        <p:nvPicPr>
          <p:cNvPr id="19462" name="Picture 6" descr="image_0014"/>
          <p:cNvPicPr>
            <a:picLocks noChangeAspect="1" noChangeArrowheads="1"/>
          </p:cNvPicPr>
          <p:nvPr/>
        </p:nvPicPr>
        <p:blipFill>
          <a:blip r:embed="rId6" cstate="print"/>
          <a:srcRect/>
          <a:stretch>
            <a:fillRect/>
          </a:stretch>
        </p:blipFill>
        <p:spPr bwMode="auto">
          <a:xfrm>
            <a:off x="5094288" y="1808163"/>
            <a:ext cx="1484312" cy="1071562"/>
          </a:xfrm>
          <a:prstGeom prst="rect">
            <a:avLst/>
          </a:prstGeom>
          <a:noFill/>
          <a:ln w="9525">
            <a:solidFill>
              <a:schemeClr val="bg1"/>
            </a:solidFill>
            <a:miter lim="800000"/>
            <a:headEnd/>
            <a:tailEnd/>
          </a:ln>
        </p:spPr>
      </p:pic>
      <p:pic>
        <p:nvPicPr>
          <p:cNvPr id="19463" name="Picture 7" descr="image_0011"/>
          <p:cNvPicPr>
            <a:picLocks noChangeAspect="1" noChangeArrowheads="1"/>
          </p:cNvPicPr>
          <p:nvPr/>
        </p:nvPicPr>
        <p:blipFill>
          <a:blip r:embed="rId7" cstate="print"/>
          <a:srcRect/>
          <a:stretch>
            <a:fillRect/>
          </a:stretch>
        </p:blipFill>
        <p:spPr bwMode="auto">
          <a:xfrm>
            <a:off x="7394578" y="1808163"/>
            <a:ext cx="1516063" cy="1071562"/>
          </a:xfrm>
          <a:prstGeom prst="rect">
            <a:avLst/>
          </a:prstGeom>
          <a:noFill/>
          <a:ln w="9525">
            <a:solidFill>
              <a:schemeClr val="bg1"/>
            </a:solidFill>
            <a:miter lim="800000"/>
            <a:headEnd/>
            <a:tailEnd/>
          </a:ln>
        </p:spPr>
      </p:pic>
      <p:pic>
        <p:nvPicPr>
          <p:cNvPr id="19464" name="Picture 8" descr="image_0018"/>
          <p:cNvPicPr>
            <a:picLocks noChangeAspect="1" noChangeArrowheads="1"/>
          </p:cNvPicPr>
          <p:nvPr/>
        </p:nvPicPr>
        <p:blipFill>
          <a:blip r:embed="rId8" cstate="print"/>
          <a:srcRect/>
          <a:stretch>
            <a:fillRect/>
          </a:stretch>
        </p:blipFill>
        <p:spPr bwMode="auto">
          <a:xfrm>
            <a:off x="1905000" y="2951163"/>
            <a:ext cx="1112838" cy="1071562"/>
          </a:xfrm>
          <a:prstGeom prst="rect">
            <a:avLst/>
          </a:prstGeom>
          <a:noFill/>
          <a:ln w="9525">
            <a:solidFill>
              <a:schemeClr val="bg1"/>
            </a:solidFill>
            <a:miter lim="800000"/>
            <a:headEnd/>
            <a:tailEnd/>
          </a:ln>
        </p:spPr>
      </p:pic>
      <p:pic>
        <p:nvPicPr>
          <p:cNvPr id="19465" name="Picture 9" descr="image_0018"/>
          <p:cNvPicPr>
            <a:picLocks noChangeAspect="1" noChangeArrowheads="1"/>
          </p:cNvPicPr>
          <p:nvPr/>
        </p:nvPicPr>
        <p:blipFill>
          <a:blip r:embed="rId9" cstate="print"/>
          <a:srcRect/>
          <a:stretch>
            <a:fillRect/>
          </a:stretch>
        </p:blipFill>
        <p:spPr bwMode="auto">
          <a:xfrm>
            <a:off x="6651625" y="1808163"/>
            <a:ext cx="660400" cy="1071562"/>
          </a:xfrm>
          <a:prstGeom prst="rect">
            <a:avLst/>
          </a:prstGeom>
          <a:noFill/>
          <a:ln w="9525">
            <a:solidFill>
              <a:schemeClr val="bg1"/>
            </a:solidFill>
            <a:miter lim="800000"/>
            <a:headEnd/>
            <a:tailEnd/>
          </a:ln>
        </p:spPr>
      </p:pic>
      <p:pic>
        <p:nvPicPr>
          <p:cNvPr id="19466" name="Picture 10" descr="image_0012"/>
          <p:cNvPicPr>
            <a:picLocks noChangeAspect="1" noChangeArrowheads="1"/>
          </p:cNvPicPr>
          <p:nvPr/>
        </p:nvPicPr>
        <p:blipFill>
          <a:blip r:embed="rId10" cstate="print"/>
          <a:srcRect/>
          <a:stretch>
            <a:fillRect/>
          </a:stretch>
        </p:blipFill>
        <p:spPr bwMode="auto">
          <a:xfrm>
            <a:off x="8967788" y="1808163"/>
            <a:ext cx="1319212" cy="1071562"/>
          </a:xfrm>
          <a:prstGeom prst="rect">
            <a:avLst/>
          </a:prstGeom>
          <a:noFill/>
          <a:ln w="9525">
            <a:solidFill>
              <a:schemeClr val="bg1"/>
            </a:solidFill>
            <a:miter lim="800000"/>
            <a:headEnd/>
            <a:tailEnd/>
          </a:ln>
        </p:spPr>
      </p:pic>
      <p:pic>
        <p:nvPicPr>
          <p:cNvPr id="19467" name="Picture 11" descr="image_0035"/>
          <p:cNvPicPr>
            <a:picLocks noChangeAspect="1" noChangeArrowheads="1"/>
          </p:cNvPicPr>
          <p:nvPr/>
        </p:nvPicPr>
        <p:blipFill>
          <a:blip r:embed="rId11" cstate="print"/>
          <a:srcRect/>
          <a:stretch>
            <a:fillRect/>
          </a:stretch>
        </p:blipFill>
        <p:spPr bwMode="auto">
          <a:xfrm>
            <a:off x="3092453" y="2951163"/>
            <a:ext cx="1135063" cy="1071562"/>
          </a:xfrm>
          <a:prstGeom prst="rect">
            <a:avLst/>
          </a:prstGeom>
          <a:noFill/>
          <a:ln w="9525">
            <a:solidFill>
              <a:schemeClr val="bg1"/>
            </a:solidFill>
            <a:miter lim="800000"/>
            <a:headEnd/>
            <a:tailEnd/>
          </a:ln>
        </p:spPr>
      </p:pic>
      <p:pic>
        <p:nvPicPr>
          <p:cNvPr id="19468" name="Picture 12" descr="image_0006"/>
          <p:cNvPicPr>
            <a:picLocks noChangeAspect="1" noChangeArrowheads="1"/>
          </p:cNvPicPr>
          <p:nvPr/>
        </p:nvPicPr>
        <p:blipFill>
          <a:blip r:embed="rId12" cstate="print"/>
          <a:srcRect/>
          <a:stretch>
            <a:fillRect/>
          </a:stretch>
        </p:blipFill>
        <p:spPr bwMode="auto">
          <a:xfrm>
            <a:off x="4278313" y="2951163"/>
            <a:ext cx="800100" cy="1071562"/>
          </a:xfrm>
          <a:prstGeom prst="rect">
            <a:avLst/>
          </a:prstGeom>
          <a:noFill/>
          <a:ln w="9525">
            <a:solidFill>
              <a:schemeClr val="bg1"/>
            </a:solidFill>
            <a:miter lim="800000"/>
            <a:headEnd/>
            <a:tailEnd/>
          </a:ln>
        </p:spPr>
      </p:pic>
      <p:pic>
        <p:nvPicPr>
          <p:cNvPr id="19469" name="Picture 13" descr="image_0010"/>
          <p:cNvPicPr>
            <a:picLocks noChangeAspect="1" noChangeArrowheads="1"/>
          </p:cNvPicPr>
          <p:nvPr/>
        </p:nvPicPr>
        <p:blipFill>
          <a:blip r:embed="rId13" cstate="print"/>
          <a:srcRect/>
          <a:stretch>
            <a:fillRect/>
          </a:stretch>
        </p:blipFill>
        <p:spPr bwMode="auto">
          <a:xfrm>
            <a:off x="5140325" y="2951163"/>
            <a:ext cx="1625600" cy="1071562"/>
          </a:xfrm>
          <a:prstGeom prst="rect">
            <a:avLst/>
          </a:prstGeom>
          <a:noFill/>
          <a:ln w="9525">
            <a:solidFill>
              <a:schemeClr val="bg1"/>
            </a:solidFill>
            <a:miter lim="800000"/>
            <a:headEnd/>
            <a:tailEnd/>
          </a:ln>
        </p:spPr>
      </p:pic>
      <p:pic>
        <p:nvPicPr>
          <p:cNvPr id="19470" name="Picture 14" descr="image_0013"/>
          <p:cNvPicPr>
            <a:picLocks noChangeAspect="1" noChangeArrowheads="1"/>
          </p:cNvPicPr>
          <p:nvPr/>
        </p:nvPicPr>
        <p:blipFill>
          <a:blip r:embed="rId14" cstate="print"/>
          <a:srcRect/>
          <a:stretch>
            <a:fillRect/>
          </a:stretch>
        </p:blipFill>
        <p:spPr bwMode="auto">
          <a:xfrm>
            <a:off x="6858000" y="2951163"/>
            <a:ext cx="1352550" cy="1071562"/>
          </a:xfrm>
          <a:prstGeom prst="rect">
            <a:avLst/>
          </a:prstGeom>
          <a:noFill/>
          <a:ln w="9525">
            <a:solidFill>
              <a:schemeClr val="bg1"/>
            </a:solidFill>
            <a:miter lim="800000"/>
            <a:headEnd/>
            <a:tailEnd/>
          </a:ln>
        </p:spPr>
      </p:pic>
      <p:pic>
        <p:nvPicPr>
          <p:cNvPr id="19471" name="Picture 15" descr="image_0028"/>
          <p:cNvPicPr>
            <a:picLocks noChangeAspect="1" noChangeArrowheads="1"/>
          </p:cNvPicPr>
          <p:nvPr/>
        </p:nvPicPr>
        <p:blipFill>
          <a:blip r:embed="rId15" cstate="print"/>
          <a:srcRect/>
          <a:stretch>
            <a:fillRect/>
          </a:stretch>
        </p:blipFill>
        <p:spPr bwMode="auto">
          <a:xfrm>
            <a:off x="8283578" y="2951163"/>
            <a:ext cx="631825" cy="1071562"/>
          </a:xfrm>
          <a:prstGeom prst="rect">
            <a:avLst/>
          </a:prstGeom>
          <a:noFill/>
          <a:ln w="9525">
            <a:solidFill>
              <a:schemeClr val="bg1"/>
            </a:solidFill>
            <a:miter lim="800000"/>
            <a:headEnd/>
            <a:tailEnd/>
          </a:ln>
        </p:spPr>
      </p:pic>
      <p:pic>
        <p:nvPicPr>
          <p:cNvPr id="19472" name="Picture 16" descr="image_0006"/>
          <p:cNvPicPr>
            <a:picLocks noChangeAspect="1" noChangeArrowheads="1"/>
          </p:cNvPicPr>
          <p:nvPr/>
        </p:nvPicPr>
        <p:blipFill>
          <a:blip r:embed="rId16" cstate="print"/>
          <a:srcRect/>
          <a:stretch>
            <a:fillRect/>
          </a:stretch>
        </p:blipFill>
        <p:spPr bwMode="auto">
          <a:xfrm>
            <a:off x="8991600" y="2951163"/>
            <a:ext cx="1295400" cy="1071562"/>
          </a:xfrm>
          <a:prstGeom prst="rect">
            <a:avLst/>
          </a:prstGeom>
          <a:noFill/>
          <a:ln w="9525">
            <a:solidFill>
              <a:schemeClr val="bg1"/>
            </a:solidFill>
            <a:miter lim="800000"/>
            <a:headEnd/>
            <a:tailEnd/>
          </a:ln>
        </p:spPr>
      </p:pic>
      <p:pic>
        <p:nvPicPr>
          <p:cNvPr id="19476" name="Picture 20" descr="caltech101_results2"/>
          <p:cNvPicPr>
            <a:picLocks noChangeAspect="1" noChangeArrowheads="1"/>
          </p:cNvPicPr>
          <p:nvPr/>
        </p:nvPicPr>
        <p:blipFill>
          <a:blip r:embed="rId17" cstate="print"/>
          <a:srcRect/>
          <a:stretch>
            <a:fillRect/>
          </a:stretch>
        </p:blipFill>
        <p:spPr bwMode="auto">
          <a:xfrm>
            <a:off x="2362203" y="4089400"/>
            <a:ext cx="7508875" cy="2540000"/>
          </a:xfrm>
          <a:prstGeom prst="rect">
            <a:avLst/>
          </a:prstGeom>
          <a:noFill/>
          <a:ln w="9525">
            <a:noFill/>
            <a:miter lim="800000"/>
            <a:headEnd/>
            <a:tailEnd/>
          </a:ln>
        </p:spPr>
      </p:pic>
    </p:spTree>
    <p:extLst>
      <p:ext uri="{BB962C8B-B14F-4D97-AF65-F5344CB8AC3E}">
        <p14:creationId xmlns:p14="http://schemas.microsoft.com/office/powerpoint/2010/main" val="3856293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dirty="0">
                <a:latin typeface="+mn-lt"/>
              </a:rPr>
              <a:t>“Classic” recognition pipeline</a:t>
            </a:r>
          </a:p>
        </p:txBody>
      </p:sp>
      <p:sp>
        <p:nvSpPr>
          <p:cNvPr id="2" name="Rounded Rectangle 1"/>
          <p:cNvSpPr>
            <a:spLocks noChangeArrowheads="1"/>
          </p:cNvSpPr>
          <p:nvPr/>
        </p:nvSpPr>
        <p:spPr bwMode="auto">
          <a:xfrm>
            <a:off x="3273428" y="2057400"/>
            <a:ext cx="2593975" cy="1600200"/>
          </a:xfrm>
          <a:prstGeom prst="roundRect">
            <a:avLst>
              <a:gd name="adj" fmla="val 16667"/>
            </a:avLst>
          </a:prstGeom>
          <a:solidFill>
            <a:schemeClr val="accent2">
              <a:lumMod val="60000"/>
              <a:lumOff val="40000"/>
            </a:schemeClr>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dirty="0">
                <a:solidFill>
                  <a:srgbClr val="000000"/>
                </a:solidFill>
                <a:latin typeface="Arial"/>
                <a:cs typeface="Adobe Caslon Pro"/>
              </a:rPr>
              <a:t>Feature representation</a:t>
            </a:r>
          </a:p>
        </p:txBody>
      </p:sp>
      <p:sp>
        <p:nvSpPr>
          <p:cNvPr id="12" name="Rounded Rectangle 11"/>
          <p:cNvSpPr>
            <a:spLocks noChangeArrowheads="1"/>
          </p:cNvSpPr>
          <p:nvPr/>
        </p:nvSpPr>
        <p:spPr bwMode="auto">
          <a:xfrm>
            <a:off x="6400313" y="2057400"/>
            <a:ext cx="2593975" cy="1600200"/>
          </a:xfrm>
          <a:prstGeom prst="roundRect">
            <a:avLst>
              <a:gd name="adj" fmla="val 16667"/>
            </a:avLst>
          </a:prstGeom>
          <a:solidFill>
            <a:schemeClr val="tx2">
              <a:lumMod val="40000"/>
              <a:lumOff val="60000"/>
            </a:schemeClr>
          </a:solidFill>
          <a:ln w="9525">
            <a:solidFill>
              <a:schemeClr val="bg1"/>
            </a:solidFill>
            <a:round/>
            <a:headEnd/>
            <a:tailEnd/>
          </a:ln>
          <a:effectLst>
            <a:outerShdw dist="23000" dir="5400000" rotWithShape="0">
              <a:srgbClr val="808080">
                <a:alpha val="34998"/>
              </a:srgbClr>
            </a:outerShdw>
          </a:effectLst>
        </p:spPr>
        <p:txBody>
          <a:bodyPr lIns="91430" tIns="45715" rIns="91430" bIns="45715" anchor="ctr"/>
          <a:lstStyle/>
          <a:p>
            <a:pPr algn="ctr" eaLnBrk="0" hangingPunct="0">
              <a:spcBef>
                <a:spcPct val="0"/>
              </a:spcBef>
              <a:defRPr/>
            </a:pPr>
            <a:r>
              <a:rPr lang="en-US" sz="2400" dirty="0">
                <a:solidFill>
                  <a:srgbClr val="000000"/>
                </a:solidFill>
                <a:latin typeface="Arial"/>
                <a:cs typeface="Adobe Caslon Pro"/>
              </a:rPr>
              <a:t>Trainable</a:t>
            </a:r>
            <a:br>
              <a:rPr lang="en-US" sz="2400" dirty="0">
                <a:solidFill>
                  <a:srgbClr val="000000"/>
                </a:solidFill>
                <a:latin typeface="Arial"/>
                <a:cs typeface="Adobe Caslon Pro"/>
              </a:rPr>
            </a:br>
            <a:r>
              <a:rPr lang="en-US" sz="2400" dirty="0">
                <a:solidFill>
                  <a:srgbClr val="000000"/>
                </a:solidFill>
                <a:latin typeface="Arial"/>
                <a:cs typeface="Adobe Caslon Pro"/>
              </a:rPr>
              <a:t>classifier</a:t>
            </a:r>
          </a:p>
        </p:txBody>
      </p:sp>
      <p:sp>
        <p:nvSpPr>
          <p:cNvPr id="16" name="Right Arrow 15"/>
          <p:cNvSpPr>
            <a:spLocks noChangeArrowheads="1"/>
          </p:cNvSpPr>
          <p:nvPr/>
        </p:nvSpPr>
        <p:spPr bwMode="auto">
          <a:xfrm>
            <a:off x="2895600" y="27432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
        <p:nvSpPr>
          <p:cNvPr id="18" name="Right Arrow 17"/>
          <p:cNvSpPr>
            <a:spLocks noChangeArrowheads="1"/>
          </p:cNvSpPr>
          <p:nvPr/>
        </p:nvSpPr>
        <p:spPr bwMode="auto">
          <a:xfrm>
            <a:off x="9067309"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
        <p:nvSpPr>
          <p:cNvPr id="10253" name="TextBox 20"/>
          <p:cNvSpPr txBox="1">
            <a:spLocks noChangeArrowheads="1"/>
          </p:cNvSpPr>
          <p:nvPr/>
        </p:nvSpPr>
        <p:spPr bwMode="auto">
          <a:xfrm>
            <a:off x="1771276" y="2362203"/>
            <a:ext cx="1048124" cy="8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0"/>
              </a:spcBef>
            </a:pPr>
            <a:r>
              <a:rPr lang="en-US" sz="2400" dirty="0">
                <a:solidFill>
                  <a:srgbClr val="000000"/>
                </a:solidFill>
                <a:latin typeface="Arial"/>
              </a:rPr>
              <a:t>Image</a:t>
            </a:r>
          </a:p>
          <a:p>
            <a:pPr algn="ctr" eaLnBrk="1" hangingPunct="1">
              <a:spcBef>
                <a:spcPct val="0"/>
              </a:spcBef>
            </a:pPr>
            <a:r>
              <a:rPr lang="en-US" sz="2400" dirty="0">
                <a:solidFill>
                  <a:srgbClr val="000000"/>
                </a:solidFill>
                <a:latin typeface="Arial"/>
              </a:rPr>
              <a:t>Pixels</a:t>
            </a:r>
          </a:p>
        </p:txBody>
      </p:sp>
      <p:sp>
        <p:nvSpPr>
          <p:cNvPr id="10254" name="Content Placeholder 2"/>
          <p:cNvSpPr txBox="1">
            <a:spLocks/>
          </p:cNvSpPr>
          <p:nvPr/>
        </p:nvSpPr>
        <p:spPr bwMode="auto">
          <a:xfrm>
            <a:off x="1676400" y="4343400"/>
            <a:ext cx="8839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lstStyle>
            <a:lvl1pPr marL="342900" indent="-342900" eaLnBrk="0" hangingPunct="0">
              <a:defRPr>
                <a:solidFill>
                  <a:schemeClr val="tx1"/>
                </a:solidFill>
                <a:latin typeface="Arial" charset="0"/>
                <a:ea typeface="ＭＳ Ｐゴシック" charset="0"/>
                <a:cs typeface="ＭＳ Ｐゴシック" charset="0"/>
              </a:defRPr>
            </a:lvl1pPr>
            <a:lvl2pPr marL="342900" indent="-3429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lvl="1" algn="l" eaLnBrk="1" hangingPunct="1">
              <a:spcBef>
                <a:spcPct val="20000"/>
              </a:spcBef>
              <a:buFont typeface="Arial" charset="0"/>
              <a:buChar char="•"/>
            </a:pPr>
            <a:r>
              <a:rPr lang="en-US" sz="2800" dirty="0">
                <a:solidFill>
                  <a:srgbClr val="000000"/>
                </a:solidFill>
                <a:latin typeface="Arial"/>
                <a:cs typeface="Arial" charset="0"/>
              </a:rPr>
              <a:t>Hand-crafted feature representation</a:t>
            </a:r>
          </a:p>
          <a:p>
            <a:pPr lvl="1" algn="l" eaLnBrk="1" hangingPunct="1">
              <a:spcBef>
                <a:spcPct val="20000"/>
              </a:spcBef>
              <a:buFont typeface="Arial" charset="0"/>
              <a:buChar char="•"/>
            </a:pPr>
            <a:r>
              <a:rPr lang="en-US" sz="2800" dirty="0">
                <a:solidFill>
                  <a:srgbClr val="000000"/>
                </a:solidFill>
                <a:latin typeface="Arial"/>
                <a:cs typeface="Arial" charset="0"/>
              </a:rPr>
              <a:t>Off-the-shelf trainable classifier </a:t>
            </a:r>
          </a:p>
        </p:txBody>
      </p:sp>
      <p:sp>
        <p:nvSpPr>
          <p:cNvPr id="20" name="TextBox 20"/>
          <p:cNvSpPr txBox="1">
            <a:spLocks noChangeArrowheads="1"/>
          </p:cNvSpPr>
          <p:nvPr/>
        </p:nvSpPr>
        <p:spPr bwMode="auto">
          <a:xfrm>
            <a:off x="9441290" y="2438403"/>
            <a:ext cx="1226713" cy="8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0"/>
              </a:spcBef>
            </a:pPr>
            <a:r>
              <a:rPr lang="en-US" sz="2400" dirty="0">
                <a:solidFill>
                  <a:srgbClr val="000000"/>
                </a:solidFill>
                <a:latin typeface="Arial"/>
              </a:rPr>
              <a:t>Class label</a:t>
            </a:r>
          </a:p>
        </p:txBody>
      </p:sp>
      <p:sp>
        <p:nvSpPr>
          <p:cNvPr id="13" name="Right Arrow 12"/>
          <p:cNvSpPr>
            <a:spLocks noChangeArrowheads="1"/>
          </p:cNvSpPr>
          <p:nvPr/>
        </p:nvSpPr>
        <p:spPr bwMode="auto">
          <a:xfrm>
            <a:off x="5943600" y="2743200"/>
            <a:ext cx="381000" cy="2286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eaLnBrk="0" hangingPunct="0">
              <a:spcBef>
                <a:spcPct val="0"/>
              </a:spcBef>
              <a:defRPr/>
            </a:pPr>
            <a:endParaRPr lang="en-US" sz="2400">
              <a:solidFill>
                <a:srgbClr val="000000"/>
              </a:solidFill>
              <a:latin typeface="Arial"/>
              <a:cs typeface="Arial" charset="0"/>
            </a:endParaRPr>
          </a:p>
        </p:txBody>
      </p:sp>
    </p:spTree>
    <p:extLst>
      <p:ext uri="{BB962C8B-B14F-4D97-AF65-F5344CB8AC3E}">
        <p14:creationId xmlns:p14="http://schemas.microsoft.com/office/powerpoint/2010/main" val="176220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endParaRPr lang="en-US" dirty="0"/>
          </a:p>
        </p:txBody>
      </p:sp>
      <p:sp>
        <p:nvSpPr>
          <p:cNvPr id="3" name="Content Placeholder 2"/>
          <p:cNvSpPr>
            <a:spLocks noGrp="1"/>
          </p:cNvSpPr>
          <p:nvPr>
            <p:ph idx="1"/>
          </p:nvPr>
        </p:nvSpPr>
        <p:spPr>
          <a:xfrm>
            <a:off x="1981200" y="1371603"/>
            <a:ext cx="8229600" cy="4754563"/>
          </a:xfrm>
        </p:spPr>
        <p:txBody>
          <a:bodyPr>
            <a:normAutofit/>
          </a:bodyPr>
          <a:lstStyle/>
          <a:p>
            <a:pPr>
              <a:buFont typeface="Wingdings" pitchFamily="2" charset="2"/>
              <a:buChar char="§"/>
            </a:pPr>
            <a:r>
              <a:rPr lang="en-US" dirty="0">
                <a:solidFill>
                  <a:srgbClr val="333299"/>
                </a:solidFill>
              </a:rPr>
              <a:t>Overview: </a:t>
            </a:r>
            <a:r>
              <a:rPr lang="en-US" dirty="0">
                <a:solidFill>
                  <a:schemeClr val="tx1">
                    <a:lumMod val="75000"/>
                    <a:lumOff val="25000"/>
                  </a:schemeClr>
                </a:solidFill>
              </a:rPr>
              <a:t>recognition tasks</a:t>
            </a:r>
          </a:p>
          <a:p>
            <a:pPr>
              <a:buFont typeface="Wingdings" pitchFamily="2" charset="2"/>
              <a:buChar char="§"/>
            </a:pPr>
            <a:r>
              <a:rPr lang="en-US" dirty="0">
                <a:solidFill>
                  <a:srgbClr val="333299"/>
                </a:solidFill>
              </a:rPr>
              <a:t>Statistical learning approach</a:t>
            </a:r>
          </a:p>
          <a:p>
            <a:pPr>
              <a:buFont typeface="Wingdings" pitchFamily="2" charset="2"/>
              <a:buChar char="§"/>
            </a:pPr>
            <a:r>
              <a:rPr lang="en-US" dirty="0">
                <a:solidFill>
                  <a:srgbClr val="333299"/>
                </a:solidFill>
              </a:rPr>
              <a:t>Classic / Shallow Pipeline</a:t>
            </a:r>
          </a:p>
          <a:p>
            <a:pPr marL="857250" lvl="1" indent="-457200">
              <a:buFont typeface="Wingdings" pitchFamily="2" charset="2"/>
              <a:buChar char="§"/>
            </a:pPr>
            <a:r>
              <a:rPr lang="en-US" dirty="0">
                <a:solidFill>
                  <a:schemeClr val="tx1">
                    <a:lumMod val="75000"/>
                    <a:lumOff val="25000"/>
                  </a:schemeClr>
                </a:solidFill>
              </a:rPr>
              <a:t>“Bag of features” representation</a:t>
            </a:r>
          </a:p>
          <a:p>
            <a:pPr marL="857250" lvl="1" indent="-457200">
              <a:buFont typeface="Wingdings" pitchFamily="2" charset="2"/>
              <a:buChar char="§"/>
            </a:pPr>
            <a:r>
              <a:rPr lang="en-US" dirty="0">
                <a:solidFill>
                  <a:schemeClr val="tx1">
                    <a:lumMod val="75000"/>
                    <a:lumOff val="25000"/>
                  </a:schemeClr>
                </a:solidFill>
              </a:rPr>
              <a:t>Classifiers: nearest neighbor, linear, SVM</a:t>
            </a:r>
          </a:p>
          <a:p>
            <a:pPr>
              <a:buFont typeface="Wingdings" pitchFamily="2" charset="2"/>
              <a:buChar char="§"/>
            </a:pPr>
            <a:r>
              <a:rPr lang="en-US" dirty="0">
                <a:solidFill>
                  <a:srgbClr val="333299"/>
                </a:solidFill>
              </a:rPr>
              <a:t>Deep Pipeline </a:t>
            </a:r>
          </a:p>
          <a:p>
            <a:pPr lvl="1">
              <a:buFont typeface="Wingdings" pitchFamily="2" charset="2"/>
              <a:buChar char="§"/>
            </a:pPr>
            <a:r>
              <a:rPr lang="en-US" dirty="0">
                <a:solidFill>
                  <a:schemeClr val="tx1">
                    <a:lumMod val="75000"/>
                    <a:lumOff val="25000"/>
                  </a:schemeClr>
                </a:solidFill>
              </a:rPr>
              <a:t>Neural Networks</a:t>
            </a:r>
          </a:p>
        </p:txBody>
      </p:sp>
    </p:spTree>
    <p:extLst>
      <p:ext uri="{BB962C8B-B14F-4D97-AF65-F5344CB8AC3E}">
        <p14:creationId xmlns:p14="http://schemas.microsoft.com/office/powerpoint/2010/main" val="23164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Classifiers: Nearest neighbor</a:t>
            </a:r>
          </a:p>
        </p:txBody>
      </p:sp>
      <p:sp>
        <p:nvSpPr>
          <p:cNvPr id="3" name="Content Placeholder 2"/>
          <p:cNvSpPr>
            <a:spLocks noGrp="1"/>
          </p:cNvSpPr>
          <p:nvPr>
            <p:ph idx="1"/>
          </p:nvPr>
        </p:nvSpPr>
        <p:spPr>
          <a:xfrm>
            <a:off x="1752600" y="4495802"/>
            <a:ext cx="8686800" cy="2057398"/>
          </a:xfrm>
        </p:spPr>
        <p:txBody>
          <a:bodyPr>
            <a:normAutofit fontScale="77500" lnSpcReduction="20000"/>
          </a:bodyPr>
          <a:lstStyle/>
          <a:p>
            <a:pPr>
              <a:buNone/>
            </a:pPr>
            <a:r>
              <a:rPr lang="en-US" sz="3600" dirty="0">
                <a:solidFill>
                  <a:srgbClr val="521B93"/>
                </a:solidFill>
              </a:rPr>
              <a:t>f(</a:t>
            </a:r>
            <a:r>
              <a:rPr lang="en-US" sz="3600" b="1" dirty="0">
                <a:solidFill>
                  <a:srgbClr val="521B93"/>
                </a:solidFill>
              </a:rPr>
              <a:t>x</a:t>
            </a:r>
            <a:r>
              <a:rPr lang="en-US" sz="3600" dirty="0">
                <a:solidFill>
                  <a:srgbClr val="521B93"/>
                </a:solidFill>
              </a:rPr>
              <a:t>) = label of the training example nearest to </a:t>
            </a:r>
            <a:r>
              <a:rPr lang="en-US" sz="3600" b="1" dirty="0">
                <a:solidFill>
                  <a:srgbClr val="521B93"/>
                </a:solidFill>
              </a:rPr>
              <a:t>x</a:t>
            </a:r>
          </a:p>
          <a:p>
            <a:endParaRPr lang="en-US" sz="2400" dirty="0"/>
          </a:p>
          <a:p>
            <a:r>
              <a:rPr lang="en-US" sz="3600" dirty="0"/>
              <a:t>All we need is a distance or similarity function for our inputs</a:t>
            </a:r>
          </a:p>
          <a:p>
            <a:r>
              <a:rPr lang="en-US" sz="3600" dirty="0"/>
              <a:t>No training required!</a:t>
            </a:r>
          </a:p>
        </p:txBody>
      </p:sp>
      <p:sp>
        <p:nvSpPr>
          <p:cNvPr id="4" name="Rectangle 3"/>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5181600" y="2140804"/>
            <a:ext cx="1371600" cy="830997"/>
          </a:xfrm>
          <a:prstGeom prst="rect">
            <a:avLst/>
          </a:prstGeom>
          <a:noFill/>
        </p:spPr>
        <p:txBody>
          <a:bodyPr wrap="square" rtlCol="0">
            <a:spAutoFit/>
          </a:bodyPr>
          <a:lstStyle/>
          <a:p>
            <a:pPr algn="ctr"/>
            <a:r>
              <a:rPr lang="en-US" sz="2400" dirty="0">
                <a:solidFill>
                  <a:srgbClr val="000000"/>
                </a:solidFill>
              </a:rPr>
              <a:t>Test example</a:t>
            </a:r>
          </a:p>
        </p:txBody>
      </p:sp>
      <p:sp>
        <p:nvSpPr>
          <p:cNvPr id="19" name="TextBox 18"/>
          <p:cNvSpPr txBox="1"/>
          <p:nvPr/>
        </p:nvSpPr>
        <p:spPr>
          <a:xfrm>
            <a:off x="1905000" y="2286003"/>
            <a:ext cx="1905000" cy="1200329"/>
          </a:xfrm>
          <a:prstGeom prst="rect">
            <a:avLst/>
          </a:prstGeom>
          <a:noFill/>
        </p:spPr>
        <p:txBody>
          <a:bodyPr wrap="square" rtlCol="0">
            <a:spAutoFit/>
          </a:bodyPr>
          <a:lstStyle/>
          <a:p>
            <a:pPr algn="ctr"/>
            <a:r>
              <a:rPr lang="en-US" sz="2400" dirty="0">
                <a:solidFill>
                  <a:srgbClr val="0000FF"/>
                </a:solidFill>
              </a:rPr>
              <a:t>Training examples from class 1</a:t>
            </a:r>
          </a:p>
        </p:txBody>
      </p:sp>
      <p:sp>
        <p:nvSpPr>
          <p:cNvPr id="20" name="TextBox 19"/>
          <p:cNvSpPr txBox="1"/>
          <p:nvPr/>
        </p:nvSpPr>
        <p:spPr>
          <a:xfrm>
            <a:off x="7772400" y="2133603"/>
            <a:ext cx="1981200" cy="1200329"/>
          </a:xfrm>
          <a:prstGeom prst="rect">
            <a:avLst/>
          </a:prstGeom>
          <a:noFill/>
        </p:spPr>
        <p:txBody>
          <a:bodyPr wrap="square" rtlCol="0">
            <a:spAutoFit/>
          </a:bodyPr>
          <a:lstStyle/>
          <a:p>
            <a:pPr algn="ctr"/>
            <a:r>
              <a:rPr lang="en-US" sz="2400" dirty="0">
                <a:solidFill>
                  <a:srgbClr val="FF0000"/>
                </a:solidFill>
              </a:rPr>
              <a:t>Training examples from class 2</a:t>
            </a:r>
          </a:p>
        </p:txBody>
      </p:sp>
      <p:cxnSp>
        <p:nvCxnSpPr>
          <p:cNvPr id="23" name="Straight Arrow Connector 22"/>
          <p:cNvCxnSpPr/>
          <p:nvPr/>
        </p:nvCxnSpPr>
        <p:spPr>
          <a:xfrm rot="16200000" flipV="1">
            <a:off x="4876800" y="2057400"/>
            <a:ext cx="381000" cy="228600"/>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Diamond 20"/>
          <p:cNvSpPr/>
          <p:nvPr/>
        </p:nvSpPr>
        <p:spPr>
          <a:xfrm>
            <a:off x="5029200" y="2209800"/>
            <a:ext cx="304800" cy="3048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61131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r>
              <a:rPr lang="en-US"/>
              <a:t>Functions for comparing histograms</a:t>
            </a:r>
          </a:p>
        </p:txBody>
      </p:sp>
      <p:sp>
        <p:nvSpPr>
          <p:cNvPr id="945155" name="Rectangle 3"/>
          <p:cNvSpPr>
            <a:spLocks noGrp="1" noChangeArrowheads="1"/>
          </p:cNvSpPr>
          <p:nvPr>
            <p:ph type="body" idx="1"/>
          </p:nvPr>
        </p:nvSpPr>
        <p:spPr>
          <a:xfrm>
            <a:off x="1752600" y="1143000"/>
            <a:ext cx="7772400" cy="4648200"/>
          </a:xfrm>
        </p:spPr>
        <p:txBody>
          <a:bodyPr/>
          <a:lstStyle/>
          <a:p>
            <a:pPr>
              <a:buFontTx/>
              <a:buChar char="•"/>
            </a:pPr>
            <a:r>
              <a:rPr lang="en-US" dirty="0"/>
              <a:t>L1 distance:</a:t>
            </a:r>
            <a:br>
              <a:rPr lang="en-US" dirty="0"/>
            </a:br>
            <a:endParaRPr lang="en-US" dirty="0"/>
          </a:p>
          <a:p>
            <a:pPr>
              <a:buFontTx/>
              <a:buChar char="•"/>
            </a:pPr>
            <a:r>
              <a:rPr lang="el-GR" dirty="0">
                <a:latin typeface="Times New Roman" pitchFamily="18" charset="0"/>
                <a:cs typeface="Times New Roman" pitchFamily="18" charset="0"/>
              </a:rPr>
              <a:t>χ</a:t>
            </a:r>
            <a:r>
              <a:rPr lang="en-US" baseline="30000" dirty="0">
                <a:latin typeface="Times New Roman" pitchFamily="18" charset="0"/>
                <a:cs typeface="Times New Roman" pitchFamily="18" charset="0"/>
              </a:rPr>
              <a:t>2</a:t>
            </a:r>
            <a:r>
              <a:rPr lang="en-US" dirty="0"/>
              <a:t> distance:</a:t>
            </a:r>
            <a:br>
              <a:rPr lang="en-US" dirty="0"/>
            </a:br>
            <a:endParaRPr lang="en-US" dirty="0"/>
          </a:p>
          <a:p>
            <a:pPr>
              <a:buFontTx/>
              <a:buChar char="•"/>
            </a:pPr>
            <a:r>
              <a:rPr lang="en-US" dirty="0"/>
              <a:t>Quadratic distance (</a:t>
            </a:r>
            <a:r>
              <a:rPr lang="en-US" i="1" dirty="0"/>
              <a:t>cross-bin distance</a:t>
            </a:r>
            <a:r>
              <a:rPr lang="en-US" dirty="0"/>
              <a:t>):</a:t>
            </a:r>
            <a:br>
              <a:rPr lang="en-US" dirty="0"/>
            </a:br>
            <a:endParaRPr lang="en-US" dirty="0"/>
          </a:p>
          <a:p>
            <a:pPr>
              <a:buFontTx/>
              <a:buChar char="•"/>
            </a:pPr>
            <a:endParaRPr lang="en-US" dirty="0"/>
          </a:p>
          <a:p>
            <a:pPr>
              <a:buFontTx/>
              <a:buChar char="•"/>
            </a:pPr>
            <a:r>
              <a:rPr lang="en-US" dirty="0"/>
              <a:t>Histogram intersection (similarity function):</a:t>
            </a:r>
          </a:p>
        </p:txBody>
      </p:sp>
      <p:graphicFrame>
        <p:nvGraphicFramePr>
          <p:cNvPr id="945156" name="Object 4"/>
          <p:cNvGraphicFramePr>
            <a:graphicFrameLocks noGrp="1" noChangeAspect="1"/>
          </p:cNvGraphicFramePr>
          <p:nvPr>
            <p:ph sz="quarter" idx="4294967295"/>
          </p:nvPr>
        </p:nvGraphicFramePr>
        <p:xfrm>
          <a:off x="4724400" y="866778"/>
          <a:ext cx="3810000" cy="973137"/>
        </p:xfrm>
        <a:graphic>
          <a:graphicData uri="http://schemas.openxmlformats.org/presentationml/2006/ole">
            <mc:AlternateContent xmlns:mc="http://schemas.openxmlformats.org/markup-compatibility/2006">
              <mc:Choice xmlns:v="urn:schemas-microsoft-com:vml" Requires="v">
                <p:oleObj spid="_x0000_s2605" name="Equation" r:id="rId4" imgW="1688760" imgH="431640" progId="Equation.3">
                  <p:embed/>
                </p:oleObj>
              </mc:Choice>
              <mc:Fallback>
                <p:oleObj name="Equation" r:id="rId4" imgW="1688760" imgH="431640" progId="Equation.3">
                  <p:embed/>
                  <p:pic>
                    <p:nvPicPr>
                      <p:cNvPr id="94515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866778"/>
                        <a:ext cx="3810000" cy="9731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45159" name="Object 7"/>
          <p:cNvGraphicFramePr>
            <a:graphicFrameLocks noGrp="1" noChangeAspect="1"/>
          </p:cNvGraphicFramePr>
          <p:nvPr>
            <p:ph sz="quarter" idx="4294967295"/>
            <p:extLst>
              <p:ext uri="{D42A27DB-BD31-4B8C-83A1-F6EECF244321}">
                <p14:modId xmlns:p14="http://schemas.microsoft.com/office/powerpoint/2010/main" val="937461555"/>
              </p:ext>
            </p:extLst>
          </p:nvPr>
        </p:nvGraphicFramePr>
        <p:xfrm>
          <a:off x="4724403" y="1981200"/>
          <a:ext cx="4037017" cy="1066800"/>
        </p:xfrm>
        <a:graphic>
          <a:graphicData uri="http://schemas.openxmlformats.org/presentationml/2006/ole">
            <mc:AlternateContent xmlns:mc="http://schemas.openxmlformats.org/markup-compatibility/2006">
              <mc:Choice xmlns:v="urn:schemas-microsoft-com:vml" Requires="v">
                <p:oleObj spid="_x0000_s2606" name="Equation" r:id="rId6" imgW="1777680" imgH="469800" progId="Equation.3">
                  <p:embed/>
                </p:oleObj>
              </mc:Choice>
              <mc:Fallback>
                <p:oleObj name="Equation" r:id="rId6" imgW="1777680" imgH="469800" progId="Equation.3">
                  <p:embed/>
                  <p:pic>
                    <p:nvPicPr>
                      <p:cNvPr id="94515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3" y="1981200"/>
                        <a:ext cx="4037017" cy="10668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45162" name="Object 10"/>
          <p:cNvGraphicFramePr>
            <a:graphicFrameLocks noGrp="1" noChangeAspect="1"/>
          </p:cNvGraphicFramePr>
          <p:nvPr>
            <p:ph sz="half" idx="4294967295"/>
            <p:extLst>
              <p:ext uri="{D42A27DB-BD31-4B8C-83A1-F6EECF244321}">
                <p14:modId xmlns:p14="http://schemas.microsoft.com/office/powerpoint/2010/main" val="2402083575"/>
              </p:ext>
            </p:extLst>
          </p:nvPr>
        </p:nvGraphicFramePr>
        <p:xfrm>
          <a:off x="4724400" y="3792512"/>
          <a:ext cx="4343400" cy="1008088"/>
        </p:xfrm>
        <a:graphic>
          <a:graphicData uri="http://schemas.openxmlformats.org/presentationml/2006/ole">
            <mc:AlternateContent xmlns:mc="http://schemas.openxmlformats.org/markup-compatibility/2006">
              <mc:Choice xmlns:v="urn:schemas-microsoft-com:vml" Requires="v">
                <p:oleObj spid="_x0000_s2607" name="Equation" r:id="rId8" imgW="1968480" imgH="457200" progId="Equation.3">
                  <p:embed/>
                </p:oleObj>
              </mc:Choice>
              <mc:Fallback>
                <p:oleObj name="Equation" r:id="rId8" imgW="1968480" imgH="457200" progId="Equation.3">
                  <p:embed/>
                  <p:pic>
                    <p:nvPicPr>
                      <p:cNvPr id="945162"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792512"/>
                        <a:ext cx="4343400" cy="10080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95332" name="Object 4"/>
          <p:cNvGraphicFramePr>
            <a:graphicFrameLocks noChangeAspect="1"/>
          </p:cNvGraphicFramePr>
          <p:nvPr>
            <p:extLst>
              <p:ext uri="{D42A27DB-BD31-4B8C-83A1-F6EECF244321}">
                <p14:modId xmlns:p14="http://schemas.microsoft.com/office/powerpoint/2010/main" val="340565998"/>
              </p:ext>
            </p:extLst>
          </p:nvPr>
        </p:nvGraphicFramePr>
        <p:xfrm>
          <a:off x="4724400" y="5634038"/>
          <a:ext cx="4191000" cy="995363"/>
        </p:xfrm>
        <a:graphic>
          <a:graphicData uri="http://schemas.openxmlformats.org/presentationml/2006/ole">
            <mc:AlternateContent xmlns:mc="http://schemas.openxmlformats.org/markup-compatibility/2006">
              <mc:Choice xmlns:v="urn:schemas-microsoft-com:vml" Requires="v">
                <p:oleObj spid="_x0000_s2608" name="Equation" r:id="rId10" imgW="1815840" imgH="431640" progId="Equation.3">
                  <p:embed/>
                </p:oleObj>
              </mc:Choice>
              <mc:Fallback>
                <p:oleObj name="Equation" r:id="rId10" imgW="1815840" imgH="431640" progId="Equation.3">
                  <p:embed/>
                  <p:pic>
                    <p:nvPicPr>
                      <p:cNvPr id="995332"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5634038"/>
                        <a:ext cx="4191000" cy="9953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28374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 classifier</a:t>
            </a:r>
          </a:p>
        </p:txBody>
      </p:sp>
      <p:sp>
        <p:nvSpPr>
          <p:cNvPr id="18434" name="Rectangle 2"/>
          <p:cNvSpPr>
            <a:spLocks noGrp="1" noChangeArrowheads="1"/>
          </p:cNvSpPr>
          <p:nvPr>
            <p:ph idx="1"/>
          </p:nvPr>
        </p:nvSpPr>
        <p:spPr/>
        <p:txBody>
          <a:bodyPr/>
          <a:lstStyle/>
          <a:p>
            <a:pPr marL="457200" indent="-457200">
              <a:lnSpc>
                <a:spcPct val="90000"/>
              </a:lnSpc>
              <a:buFont typeface="Arial"/>
              <a:buChar char="•"/>
            </a:pPr>
            <a:r>
              <a:rPr lang="en-US" dirty="0"/>
              <a:t>For a new point, find the k closest points from training data</a:t>
            </a:r>
          </a:p>
          <a:p>
            <a:pPr marL="457200" indent="-457200">
              <a:lnSpc>
                <a:spcPct val="90000"/>
              </a:lnSpc>
              <a:buFont typeface="Arial"/>
              <a:buChar char="•"/>
            </a:pPr>
            <a:r>
              <a:rPr lang="en-US" dirty="0"/>
              <a:t>Vote for class label with labels of the k points </a:t>
            </a:r>
          </a:p>
        </p:txBody>
      </p:sp>
      <p:pic>
        <p:nvPicPr>
          <p:cNvPr id="18436" name="Picture 4" descr="duda_4"/>
          <p:cNvPicPr>
            <a:picLocks noChangeAspect="1" noChangeArrowheads="1"/>
          </p:cNvPicPr>
          <p:nvPr/>
        </p:nvPicPr>
        <p:blipFill>
          <a:blip r:embed="rId3" cstate="print"/>
          <a:srcRect l="25735" r="25735" b="27457"/>
          <a:stretch>
            <a:fillRect/>
          </a:stretch>
        </p:blipFill>
        <p:spPr bwMode="auto">
          <a:xfrm>
            <a:off x="4191000" y="2514600"/>
            <a:ext cx="3962400" cy="3750772"/>
          </a:xfrm>
          <a:prstGeom prst="rect">
            <a:avLst/>
          </a:prstGeom>
          <a:noFill/>
          <a:ln w="9525">
            <a:noFill/>
            <a:miter lim="800000"/>
            <a:headEnd/>
            <a:tailEnd/>
          </a:ln>
        </p:spPr>
      </p:pic>
      <p:sp>
        <p:nvSpPr>
          <p:cNvPr id="18437" name="Text Box 7"/>
          <p:cNvSpPr txBox="1">
            <a:spLocks noChangeArrowheads="1"/>
          </p:cNvSpPr>
          <p:nvPr/>
        </p:nvSpPr>
        <p:spPr bwMode="auto">
          <a:xfrm>
            <a:off x="6934202" y="2587133"/>
            <a:ext cx="873957" cy="523220"/>
          </a:xfrm>
          <a:prstGeom prst="rect">
            <a:avLst/>
          </a:prstGeom>
          <a:noFill/>
          <a:ln w="9525">
            <a:noFill/>
            <a:miter lim="800000"/>
            <a:headEnd/>
            <a:tailEnd/>
          </a:ln>
        </p:spPr>
        <p:txBody>
          <a:bodyPr wrap="none">
            <a:spAutoFit/>
          </a:bodyPr>
          <a:lstStyle/>
          <a:p>
            <a:pPr eaLnBrk="1" hangingPunct="1"/>
            <a:r>
              <a:rPr lang="en-US" sz="2800" dirty="0">
                <a:latin typeface="cmmi10" pitchFamily="34" charset="0"/>
              </a:rPr>
              <a:t>k</a:t>
            </a:r>
            <a:r>
              <a:rPr lang="en-US" sz="2800" dirty="0">
                <a:latin typeface="cmr10" pitchFamily="34" charset="0"/>
              </a:rPr>
              <a:t> = 5</a:t>
            </a:r>
          </a:p>
        </p:txBody>
      </p:sp>
      <p:sp>
        <p:nvSpPr>
          <p:cNvPr id="6" name="TextBox 5">
            <a:extLst>
              <a:ext uri="{FF2B5EF4-FFF2-40B4-BE49-F238E27FC236}">
                <a16:creationId xmlns:a16="http://schemas.microsoft.com/office/drawing/2014/main" id="{7C0CBFB7-5AFB-3945-BBE8-6DD8395B987F}"/>
              </a:ext>
            </a:extLst>
          </p:cNvPr>
          <p:cNvSpPr txBox="1"/>
          <p:nvPr/>
        </p:nvSpPr>
        <p:spPr>
          <a:xfrm>
            <a:off x="626164" y="3733800"/>
            <a:ext cx="3107635" cy="1077218"/>
          </a:xfrm>
          <a:prstGeom prst="rect">
            <a:avLst/>
          </a:prstGeom>
          <a:noFill/>
        </p:spPr>
        <p:txBody>
          <a:bodyPr wrap="square" rtlCol="0">
            <a:spAutoFit/>
          </a:bodyPr>
          <a:lstStyle/>
          <a:p>
            <a:pPr algn="ctr"/>
            <a:r>
              <a:rPr lang="en-US" sz="3200" dirty="0">
                <a:solidFill>
                  <a:srgbClr val="C00000"/>
                </a:solidFill>
              </a:rPr>
              <a:t>What is the label for </a:t>
            </a:r>
            <a:r>
              <a:rPr lang="en-US" sz="3200" i="1" dirty="0">
                <a:solidFill>
                  <a:srgbClr val="C00000"/>
                </a:solidFill>
              </a:rPr>
              <a:t>x</a:t>
            </a:r>
            <a:r>
              <a:rPr lang="en-US" sz="3200" dirty="0">
                <a:solidFill>
                  <a:srgbClr val="C00000"/>
                </a:solidFill>
              </a:rPr>
              <a:t>?</a:t>
            </a:r>
          </a:p>
        </p:txBody>
      </p:sp>
    </p:spTree>
    <p:extLst>
      <p:ext uri="{BB962C8B-B14F-4D97-AF65-F5344CB8AC3E}">
        <p14:creationId xmlns:p14="http://schemas.microsoft.com/office/powerpoint/2010/main" val="16990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Quiz</a:t>
            </a:r>
            <a:r>
              <a:rPr lang="en-US" dirty="0"/>
              <a:t>: K-nearest neighbor classifier</a:t>
            </a:r>
          </a:p>
        </p:txBody>
      </p:sp>
      <p:sp>
        <p:nvSpPr>
          <p:cNvPr id="6" name="Content Placeholder 5"/>
          <p:cNvSpPr>
            <a:spLocks noGrp="1"/>
          </p:cNvSpPr>
          <p:nvPr>
            <p:ph idx="1"/>
          </p:nvPr>
        </p:nvSpPr>
        <p:spPr>
          <a:xfrm>
            <a:off x="1981200" y="4419603"/>
            <a:ext cx="8229600" cy="1706563"/>
          </a:xfrm>
        </p:spPr>
        <p:txBody>
          <a:bodyPr/>
          <a:lstStyle/>
          <a:p>
            <a:pPr marL="0" indent="0" algn="ctr">
              <a:buNone/>
            </a:pPr>
            <a:r>
              <a:rPr lang="en-US" dirty="0">
                <a:solidFill>
                  <a:srgbClr val="521B93"/>
                </a:solidFill>
              </a:rPr>
              <a:t>Which classifier is more robust to </a:t>
            </a:r>
            <a:r>
              <a:rPr lang="en-US" i="1" dirty="0">
                <a:solidFill>
                  <a:srgbClr val="521B93"/>
                </a:solidFill>
              </a:rPr>
              <a:t>outliers</a:t>
            </a:r>
            <a:r>
              <a:rPr lang="en-US" dirty="0">
                <a:solidFill>
                  <a:srgbClr val="521B93"/>
                </a:solidFill>
              </a:rPr>
              <a:t>?</a:t>
            </a:r>
          </a:p>
        </p:txBody>
      </p:sp>
      <p:pic>
        <p:nvPicPr>
          <p:cNvPr id="4" name="Picture 3" descr="Screen Shot 2015-11-17 at 1.12.50 PM.png"/>
          <p:cNvPicPr>
            <a:picLocks noChangeAspect="1"/>
          </p:cNvPicPr>
          <p:nvPr/>
        </p:nvPicPr>
        <p:blipFill rotWithShape="1">
          <a:blip r:embed="rId2">
            <a:extLst>
              <a:ext uri="{28A0092B-C50C-407E-A947-70E740481C1C}">
                <a14:useLocalDpi xmlns:a14="http://schemas.microsoft.com/office/drawing/2010/main" val="0"/>
              </a:ext>
            </a:extLst>
          </a:blip>
          <a:srcRect b="40165"/>
          <a:stretch/>
        </p:blipFill>
        <p:spPr>
          <a:xfrm>
            <a:off x="1447800" y="1772400"/>
            <a:ext cx="9448800" cy="2390546"/>
          </a:xfrm>
          <a:prstGeom prst="rect">
            <a:avLst/>
          </a:prstGeom>
        </p:spPr>
      </p:pic>
      <p:sp>
        <p:nvSpPr>
          <p:cNvPr id="5" name="TextBox 4"/>
          <p:cNvSpPr txBox="1"/>
          <p:nvPr/>
        </p:nvSpPr>
        <p:spPr>
          <a:xfrm>
            <a:off x="2971803" y="6324600"/>
            <a:ext cx="6391493" cy="369332"/>
          </a:xfrm>
          <a:prstGeom prst="rect">
            <a:avLst/>
          </a:prstGeom>
          <a:noFill/>
        </p:spPr>
        <p:txBody>
          <a:bodyPr wrap="none" rtlCol="0">
            <a:spAutoFit/>
          </a:bodyPr>
          <a:lstStyle/>
          <a:p>
            <a:r>
              <a:rPr lang="en-US" dirty="0"/>
              <a:t>Credit: Andrej </a:t>
            </a:r>
            <a:r>
              <a:rPr lang="en-US" dirty="0" err="1"/>
              <a:t>Karpathy</a:t>
            </a:r>
            <a:r>
              <a:rPr lang="en-US" dirty="0"/>
              <a:t>, </a:t>
            </a:r>
            <a:r>
              <a:rPr lang="en-US" dirty="0">
                <a:hlinkClick r:id="rId3"/>
              </a:rPr>
              <a:t>http://cs231n.github.io/classification/</a:t>
            </a:r>
            <a:endParaRPr lang="en-US" dirty="0"/>
          </a:p>
        </p:txBody>
      </p:sp>
      <p:sp>
        <p:nvSpPr>
          <p:cNvPr id="3" name="Rectangle 2">
            <a:extLst>
              <a:ext uri="{FF2B5EF4-FFF2-40B4-BE49-F238E27FC236}">
                <a16:creationId xmlns:a16="http://schemas.microsoft.com/office/drawing/2014/main" id="{5DD05537-F3BC-284F-B40D-E515F9C2536A}"/>
              </a:ext>
            </a:extLst>
          </p:cNvPr>
          <p:cNvSpPr/>
          <p:nvPr/>
        </p:nvSpPr>
        <p:spPr>
          <a:xfrm>
            <a:off x="4648200" y="1828800"/>
            <a:ext cx="2971800" cy="233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E89801DD-71D6-8E4E-ADDE-0A78AF5A8CDC}"/>
              </a:ext>
            </a:extLst>
          </p:cNvPr>
          <p:cNvSpPr/>
          <p:nvPr/>
        </p:nvSpPr>
        <p:spPr>
          <a:xfrm>
            <a:off x="7620000" y="1828800"/>
            <a:ext cx="3124200" cy="233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282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uild="p"/>
      <p:bldP spid="3"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 classifier</a:t>
            </a:r>
          </a:p>
        </p:txBody>
      </p:sp>
      <p:pic>
        <p:nvPicPr>
          <p:cNvPr id="4" name="Picture 3" descr="Screen Shot 2015-11-17 at 11.56.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27541"/>
            <a:ext cx="11734800" cy="5172461"/>
          </a:xfrm>
          <a:prstGeom prst="rect">
            <a:avLst/>
          </a:prstGeom>
        </p:spPr>
      </p:pic>
      <p:sp>
        <p:nvSpPr>
          <p:cNvPr id="5" name="TextBox 4"/>
          <p:cNvSpPr txBox="1"/>
          <p:nvPr/>
        </p:nvSpPr>
        <p:spPr>
          <a:xfrm>
            <a:off x="2971803" y="6324600"/>
            <a:ext cx="6391493" cy="369332"/>
          </a:xfrm>
          <a:prstGeom prst="rect">
            <a:avLst/>
          </a:prstGeom>
          <a:noFill/>
        </p:spPr>
        <p:txBody>
          <a:bodyPr wrap="none" rtlCol="0">
            <a:spAutoFit/>
          </a:bodyPr>
          <a:lstStyle/>
          <a:p>
            <a:r>
              <a:rPr lang="en-US" dirty="0"/>
              <a:t>Credit: Andrej </a:t>
            </a:r>
            <a:r>
              <a:rPr lang="en-US" dirty="0" err="1"/>
              <a:t>Karpathy</a:t>
            </a:r>
            <a:r>
              <a:rPr lang="en-US" dirty="0"/>
              <a:t>, </a:t>
            </a:r>
            <a:r>
              <a:rPr lang="en-US" dirty="0">
                <a:hlinkClick r:id="rId3"/>
              </a:rPr>
              <a:t>http://cs231n.github.io/classification/</a:t>
            </a:r>
            <a:endParaRPr lang="en-US" dirty="0"/>
          </a:p>
        </p:txBody>
      </p:sp>
    </p:spTree>
    <p:extLst>
      <p:ext uri="{BB962C8B-B14F-4D97-AF65-F5344CB8AC3E}">
        <p14:creationId xmlns:p14="http://schemas.microsoft.com/office/powerpoint/2010/main" val="1035733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classifiers</a:t>
            </a:r>
          </a:p>
        </p:txBody>
      </p:sp>
      <p:sp>
        <p:nvSpPr>
          <p:cNvPr id="3" name="Content Placeholder 2"/>
          <p:cNvSpPr>
            <a:spLocks noGrp="1"/>
          </p:cNvSpPr>
          <p:nvPr>
            <p:ph idx="1"/>
          </p:nvPr>
        </p:nvSpPr>
        <p:spPr>
          <a:xfrm>
            <a:off x="1752600" y="4800603"/>
            <a:ext cx="8686800" cy="1325563"/>
          </a:xfrm>
        </p:spPr>
        <p:txBody>
          <a:bodyPr/>
          <a:lstStyle/>
          <a:p>
            <a:pPr marL="0" indent="0">
              <a:buNone/>
            </a:pPr>
            <a:r>
              <a:rPr lang="en-US" sz="2800" dirty="0"/>
              <a:t>Find a </a:t>
            </a:r>
            <a:r>
              <a:rPr lang="en-US" sz="2800" i="1" dirty="0"/>
              <a:t>linear function </a:t>
            </a:r>
            <a:r>
              <a:rPr lang="en-US" sz="2800" dirty="0"/>
              <a:t>to separate the classes:</a:t>
            </a:r>
          </a:p>
          <a:p>
            <a:endParaRPr lang="en-US" sz="1200" dirty="0"/>
          </a:p>
          <a:p>
            <a:pPr algn="ctr">
              <a:buNone/>
            </a:pPr>
            <a:r>
              <a:rPr lang="en-US" sz="2800" dirty="0">
                <a:solidFill>
                  <a:srgbClr val="0000FF"/>
                </a:solidFill>
              </a:rPr>
              <a:t>	f(</a:t>
            </a:r>
            <a:r>
              <a:rPr lang="en-US" sz="2800" b="1" dirty="0">
                <a:solidFill>
                  <a:srgbClr val="0000FF"/>
                </a:solidFill>
              </a:rPr>
              <a:t>x</a:t>
            </a:r>
            <a:r>
              <a:rPr lang="en-US" sz="2800" dirty="0">
                <a:solidFill>
                  <a:srgbClr val="0000FF"/>
                </a:solidFill>
              </a:rPr>
              <a:t>) = </a:t>
            </a:r>
            <a:r>
              <a:rPr lang="en-US" sz="2800" dirty="0" err="1">
                <a:solidFill>
                  <a:srgbClr val="0000FF"/>
                </a:solidFill>
              </a:rPr>
              <a:t>sgn</a:t>
            </a:r>
            <a:r>
              <a:rPr lang="en-US" sz="2800" dirty="0">
                <a:solidFill>
                  <a:srgbClr val="0000FF"/>
                </a:solidFill>
              </a:rPr>
              <a:t>(</a:t>
            </a:r>
            <a:r>
              <a:rPr lang="en-US" sz="2800" b="1" dirty="0">
                <a:solidFill>
                  <a:srgbClr val="0000FF"/>
                </a:solidFill>
              </a:rPr>
              <a:t>w </a:t>
            </a:r>
            <a:r>
              <a:rPr lang="en-US" sz="2800" dirty="0">
                <a:solidFill>
                  <a:srgbClr val="0000FF"/>
                </a:solidFill>
                <a:sym typeface="Symbol"/>
              </a:rPr>
              <a:t> </a:t>
            </a:r>
            <a:r>
              <a:rPr lang="en-US" sz="2800" b="1" dirty="0">
                <a:solidFill>
                  <a:srgbClr val="0000FF"/>
                </a:solidFill>
              </a:rPr>
              <a:t>x </a:t>
            </a:r>
            <a:r>
              <a:rPr lang="en-US" sz="2800" dirty="0">
                <a:solidFill>
                  <a:srgbClr val="0000FF"/>
                </a:solidFill>
              </a:rPr>
              <a:t>+ b)</a:t>
            </a:r>
          </a:p>
        </p:txBody>
      </p:sp>
      <p:sp>
        <p:nvSpPr>
          <p:cNvPr id="4" name="Rectangle 3"/>
          <p:cNvSpPr/>
          <p:nvPr/>
        </p:nvSpPr>
        <p:spPr>
          <a:xfrm>
            <a:off x="3733800" y="1828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4267200" y="2514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4800600" y="1752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3886200" y="32766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5257800" y="2971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5105400" y="3733800"/>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7315200" y="2057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6553200" y="2743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7315200" y="31242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6400800" y="1676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6781800" y="22860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6400800" y="3581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2" name="Straight Connector 21"/>
          <p:cNvCxnSpPr/>
          <p:nvPr/>
        </p:nvCxnSpPr>
        <p:spPr>
          <a:xfrm rot="16200000" flipH="1">
            <a:off x="4191000" y="2590800"/>
            <a:ext cx="3276600" cy="533400"/>
          </a:xfrm>
          <a:prstGeom prst="line">
            <a:avLst/>
          </a:prstGeom>
          <a:ln w="38100">
            <a:solidFill>
              <a:srgbClr val="CC0099"/>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0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linear classifiers</a:t>
            </a:r>
          </a:p>
        </p:txBody>
      </p:sp>
      <p:pic>
        <p:nvPicPr>
          <p:cNvPr id="5" name="Picture 4" descr="Screen Shot 2015-11-17 at 12.1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83868"/>
            <a:ext cx="9144000" cy="4442604"/>
          </a:xfrm>
          <a:prstGeom prst="rect">
            <a:avLst/>
          </a:prstGeom>
        </p:spPr>
      </p:pic>
      <p:pic>
        <p:nvPicPr>
          <p:cNvPr id="6" name="Picture 5" descr="Screen Shot 2015-11-17 at 12.11.00 PM.png"/>
          <p:cNvPicPr>
            <a:picLocks noChangeAspect="1"/>
          </p:cNvPicPr>
          <p:nvPr/>
        </p:nvPicPr>
        <p:blipFill rotWithShape="1">
          <a:blip r:embed="rId3">
            <a:extLst>
              <a:ext uri="{28A0092B-C50C-407E-A947-70E740481C1C}">
                <a14:useLocalDpi xmlns:a14="http://schemas.microsoft.com/office/drawing/2010/main" val="0"/>
              </a:ext>
            </a:extLst>
          </a:blip>
          <a:srcRect t="1" b="38569"/>
          <a:stretch/>
        </p:blipFill>
        <p:spPr>
          <a:xfrm>
            <a:off x="1524000" y="4849368"/>
            <a:ext cx="9144000" cy="1170432"/>
          </a:xfrm>
          <a:prstGeom prst="rect">
            <a:avLst/>
          </a:prstGeom>
        </p:spPr>
      </p:pic>
      <p:sp>
        <p:nvSpPr>
          <p:cNvPr id="7" name="TextBox 6"/>
          <p:cNvSpPr txBox="1"/>
          <p:nvPr/>
        </p:nvSpPr>
        <p:spPr>
          <a:xfrm>
            <a:off x="2819400" y="6336268"/>
            <a:ext cx="6596678" cy="369332"/>
          </a:xfrm>
          <a:prstGeom prst="rect">
            <a:avLst/>
          </a:prstGeom>
          <a:noFill/>
        </p:spPr>
        <p:txBody>
          <a:bodyPr wrap="none" rtlCol="0">
            <a:spAutoFit/>
          </a:bodyPr>
          <a:lstStyle/>
          <a:p>
            <a:r>
              <a:rPr lang="en-US" dirty="0"/>
              <a:t>Source: Andrej </a:t>
            </a:r>
            <a:r>
              <a:rPr lang="en-US" dirty="0" err="1"/>
              <a:t>Karpathy</a:t>
            </a:r>
            <a:r>
              <a:rPr lang="en-US" dirty="0"/>
              <a:t>, </a:t>
            </a:r>
            <a:r>
              <a:rPr lang="en-US" dirty="0">
                <a:hlinkClick r:id="rId4"/>
              </a:rPr>
              <a:t>http://cs231n.github.io/linear-classify/</a:t>
            </a:r>
            <a:endParaRPr lang="en-US" dirty="0"/>
          </a:p>
        </p:txBody>
      </p:sp>
    </p:spTree>
    <p:extLst>
      <p:ext uri="{BB962C8B-B14F-4D97-AF65-F5344CB8AC3E}">
        <p14:creationId xmlns:p14="http://schemas.microsoft.com/office/powerpoint/2010/main" val="403207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Nearest neighbor vs. linear classifiers</a:t>
            </a:r>
          </a:p>
        </p:txBody>
      </p:sp>
      <p:sp>
        <p:nvSpPr>
          <p:cNvPr id="3" name="Content Placeholder 2"/>
          <p:cNvSpPr>
            <a:spLocks noGrp="1"/>
          </p:cNvSpPr>
          <p:nvPr>
            <p:ph idx="1"/>
          </p:nvPr>
        </p:nvSpPr>
        <p:spPr>
          <a:xfrm>
            <a:off x="609600" y="990600"/>
            <a:ext cx="5638800" cy="5135563"/>
          </a:xfrm>
        </p:spPr>
        <p:txBody>
          <a:bodyPr>
            <a:normAutofit/>
          </a:bodyPr>
          <a:lstStyle/>
          <a:p>
            <a:pPr marL="0" indent="0">
              <a:buNone/>
            </a:pPr>
            <a:r>
              <a:rPr lang="en-US" sz="2800" dirty="0">
                <a:solidFill>
                  <a:srgbClr val="0070C0"/>
                </a:solidFill>
              </a:rPr>
              <a:t>Nearest Neighbors</a:t>
            </a:r>
          </a:p>
          <a:p>
            <a:pPr>
              <a:buFont typeface="Arial"/>
              <a:buChar char="•"/>
            </a:pPr>
            <a:r>
              <a:rPr lang="en-US" sz="2400" dirty="0">
                <a:solidFill>
                  <a:schemeClr val="accent3">
                    <a:lumMod val="50000"/>
                  </a:schemeClr>
                </a:solidFill>
              </a:rPr>
              <a:t>Pros:</a:t>
            </a:r>
          </a:p>
          <a:p>
            <a:pPr lvl="1"/>
            <a:r>
              <a:rPr lang="en-US" sz="2400" dirty="0"/>
              <a:t>Simple to implement</a:t>
            </a:r>
          </a:p>
          <a:p>
            <a:pPr lvl="1"/>
            <a:r>
              <a:rPr lang="en-US" sz="2400" dirty="0"/>
              <a:t>Decision boundaries not necessarily linear</a:t>
            </a:r>
          </a:p>
          <a:p>
            <a:pPr lvl="1"/>
            <a:r>
              <a:rPr lang="en-US" sz="2400" dirty="0"/>
              <a:t>Works for any number of classes</a:t>
            </a:r>
          </a:p>
          <a:p>
            <a:pPr lvl="1"/>
            <a:r>
              <a:rPr lang="en-US" sz="2400" i="1" dirty="0"/>
              <a:t>Nonparametric</a:t>
            </a:r>
            <a:r>
              <a:rPr lang="en-US" sz="2400" dirty="0"/>
              <a:t> method</a:t>
            </a:r>
          </a:p>
          <a:p>
            <a:pPr>
              <a:buFont typeface="Arial"/>
              <a:buChar char="•"/>
            </a:pPr>
            <a:r>
              <a:rPr lang="en-US" sz="2400" dirty="0">
                <a:solidFill>
                  <a:srgbClr val="C00000"/>
                </a:solidFill>
              </a:rPr>
              <a:t>Cons:</a:t>
            </a:r>
          </a:p>
          <a:p>
            <a:pPr lvl="1"/>
            <a:r>
              <a:rPr lang="en-US" sz="2400" dirty="0"/>
              <a:t>Need good distance function</a:t>
            </a:r>
          </a:p>
          <a:p>
            <a:pPr lvl="1"/>
            <a:r>
              <a:rPr lang="en-US" sz="2400" dirty="0"/>
              <a:t>Slow at test time</a:t>
            </a:r>
          </a:p>
        </p:txBody>
      </p:sp>
      <p:sp>
        <p:nvSpPr>
          <p:cNvPr id="4" name="Content Placeholder 2">
            <a:extLst>
              <a:ext uri="{FF2B5EF4-FFF2-40B4-BE49-F238E27FC236}">
                <a16:creationId xmlns:a16="http://schemas.microsoft.com/office/drawing/2014/main" id="{F25EA961-ACE4-B34F-B5F5-AB11C6477722}"/>
              </a:ext>
            </a:extLst>
          </p:cNvPr>
          <p:cNvSpPr txBox="1">
            <a:spLocks/>
          </p:cNvSpPr>
          <p:nvPr/>
        </p:nvSpPr>
        <p:spPr bwMode="auto">
          <a:xfrm>
            <a:off x="6248400" y="990600"/>
            <a:ext cx="58674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rgbClr val="0070C0"/>
                </a:solidFill>
              </a:rPr>
              <a:t>Linear Models</a:t>
            </a:r>
          </a:p>
          <a:p>
            <a:pPr>
              <a:buFont typeface="Arial"/>
              <a:buChar char="•"/>
            </a:pPr>
            <a:r>
              <a:rPr lang="en-US" sz="2400" dirty="0">
                <a:solidFill>
                  <a:schemeClr val="accent3">
                    <a:lumMod val="50000"/>
                  </a:schemeClr>
                </a:solidFill>
              </a:rPr>
              <a:t>Pros:</a:t>
            </a:r>
          </a:p>
          <a:p>
            <a:pPr lvl="1"/>
            <a:r>
              <a:rPr lang="en-US" sz="2400" dirty="0"/>
              <a:t>Low-dimensional </a:t>
            </a:r>
            <a:r>
              <a:rPr lang="en-US" sz="2400" i="1" dirty="0"/>
              <a:t>parametric</a:t>
            </a:r>
            <a:r>
              <a:rPr lang="en-US" sz="2400" dirty="0"/>
              <a:t> representation</a:t>
            </a:r>
          </a:p>
          <a:p>
            <a:pPr lvl="1"/>
            <a:r>
              <a:rPr lang="en-US" sz="2400" dirty="0"/>
              <a:t>Very fast at test time</a:t>
            </a:r>
          </a:p>
          <a:p>
            <a:pPr lvl="1"/>
            <a:endParaRPr lang="en-US" sz="2400" dirty="0"/>
          </a:p>
          <a:p>
            <a:pPr lvl="1"/>
            <a:endParaRPr lang="en-US" sz="2400" dirty="0"/>
          </a:p>
          <a:p>
            <a:pPr>
              <a:buFont typeface="Arial"/>
              <a:buChar char="•"/>
            </a:pPr>
            <a:r>
              <a:rPr lang="en-US" sz="2400" dirty="0">
                <a:solidFill>
                  <a:srgbClr val="C00000"/>
                </a:solidFill>
              </a:rPr>
              <a:t>Cons:</a:t>
            </a:r>
          </a:p>
          <a:p>
            <a:pPr lvl="1"/>
            <a:r>
              <a:rPr lang="en-US" sz="2400" dirty="0"/>
              <a:t>Works for two classes</a:t>
            </a:r>
          </a:p>
          <a:p>
            <a:pPr lvl="1"/>
            <a:r>
              <a:rPr lang="en-US" sz="2400" dirty="0"/>
              <a:t>How to train the linear function?</a:t>
            </a:r>
          </a:p>
          <a:p>
            <a:pPr lvl="1"/>
            <a:r>
              <a:rPr lang="en-US" sz="2400" dirty="0"/>
              <a:t>What if data is not linearly separable?</a:t>
            </a:r>
          </a:p>
        </p:txBody>
      </p:sp>
    </p:spTree>
    <p:extLst>
      <p:ext uri="{BB962C8B-B14F-4D97-AF65-F5344CB8AC3E}">
        <p14:creationId xmlns:p14="http://schemas.microsoft.com/office/powerpoint/2010/main" val="5101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dirty="0"/>
              <a:t>Linear classifiers</a:t>
            </a:r>
          </a:p>
        </p:txBody>
      </p:sp>
      <p:sp>
        <p:nvSpPr>
          <p:cNvPr id="4100" name="Rectangle 3"/>
          <p:cNvSpPr>
            <a:spLocks noGrp="1" noChangeArrowheads="1"/>
          </p:cNvSpPr>
          <p:nvPr>
            <p:ph type="body" idx="1"/>
          </p:nvPr>
        </p:nvSpPr>
        <p:spPr>
          <a:xfrm>
            <a:off x="2209800" y="914400"/>
            <a:ext cx="8229600" cy="5257800"/>
          </a:xfrm>
        </p:spPr>
        <p:txBody>
          <a:bodyPr/>
          <a:lstStyle/>
          <a:p>
            <a:pPr marL="0" indent="0">
              <a:buNone/>
            </a:pPr>
            <a:r>
              <a:rPr lang="en-US" dirty="0"/>
              <a:t>When the data is linearly separable, there may be more than one separator (</a:t>
            </a:r>
            <a:r>
              <a:rPr lang="en-US" dirty="0" err="1"/>
              <a:t>hyperplane</a:t>
            </a:r>
            <a:r>
              <a:rPr lang="en-US" dirty="0"/>
              <a:t>)</a:t>
            </a:r>
          </a:p>
        </p:txBody>
      </p:sp>
      <p:sp>
        <p:nvSpPr>
          <p:cNvPr id="4101" name="Oval 8"/>
          <p:cNvSpPr>
            <a:spLocks noChangeArrowheads="1"/>
          </p:cNvSpPr>
          <p:nvPr/>
        </p:nvSpPr>
        <p:spPr bwMode="auto">
          <a:xfrm>
            <a:off x="2362200" y="3962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2" name="Oval 9"/>
          <p:cNvSpPr>
            <a:spLocks noChangeArrowheads="1"/>
          </p:cNvSpPr>
          <p:nvPr/>
        </p:nvSpPr>
        <p:spPr bwMode="auto">
          <a:xfrm>
            <a:off x="3048000" y="40386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3" name="Oval 10"/>
          <p:cNvSpPr>
            <a:spLocks noChangeArrowheads="1"/>
          </p:cNvSpPr>
          <p:nvPr/>
        </p:nvSpPr>
        <p:spPr bwMode="auto">
          <a:xfrm>
            <a:off x="3048000" y="47244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4" name="Oval 11"/>
          <p:cNvSpPr>
            <a:spLocks noChangeArrowheads="1"/>
          </p:cNvSpPr>
          <p:nvPr/>
        </p:nvSpPr>
        <p:spPr bwMode="auto">
          <a:xfrm>
            <a:off x="2286000" y="4267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5" name="Oval 12"/>
          <p:cNvSpPr>
            <a:spLocks noChangeArrowheads="1"/>
          </p:cNvSpPr>
          <p:nvPr/>
        </p:nvSpPr>
        <p:spPr bwMode="auto">
          <a:xfrm>
            <a:off x="3810000" y="41148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6" name="Oval 13"/>
          <p:cNvSpPr>
            <a:spLocks noChangeArrowheads="1"/>
          </p:cNvSpPr>
          <p:nvPr/>
        </p:nvSpPr>
        <p:spPr bwMode="auto">
          <a:xfrm>
            <a:off x="4419600" y="4953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7" name="Oval 14"/>
          <p:cNvSpPr>
            <a:spLocks noChangeArrowheads="1"/>
          </p:cNvSpPr>
          <p:nvPr/>
        </p:nvSpPr>
        <p:spPr bwMode="auto">
          <a:xfrm>
            <a:off x="4648200" y="3048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8" name="Oval 15"/>
          <p:cNvSpPr>
            <a:spLocks noChangeArrowheads="1"/>
          </p:cNvSpPr>
          <p:nvPr/>
        </p:nvSpPr>
        <p:spPr bwMode="auto">
          <a:xfrm>
            <a:off x="5410200" y="33528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09" name="Oval 16"/>
          <p:cNvSpPr>
            <a:spLocks noChangeArrowheads="1"/>
          </p:cNvSpPr>
          <p:nvPr/>
        </p:nvSpPr>
        <p:spPr bwMode="auto">
          <a:xfrm>
            <a:off x="56388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0" name="Oval 17"/>
          <p:cNvSpPr>
            <a:spLocks noChangeArrowheads="1"/>
          </p:cNvSpPr>
          <p:nvPr/>
        </p:nvSpPr>
        <p:spPr bwMode="auto">
          <a:xfrm>
            <a:off x="4953000" y="4038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1" name="Oval 18"/>
          <p:cNvSpPr>
            <a:spLocks noChangeArrowheads="1"/>
          </p:cNvSpPr>
          <p:nvPr/>
        </p:nvSpPr>
        <p:spPr bwMode="auto">
          <a:xfrm>
            <a:off x="4191000" y="27432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2" name="Oval 19"/>
          <p:cNvSpPr>
            <a:spLocks noChangeArrowheads="1"/>
          </p:cNvSpPr>
          <p:nvPr/>
        </p:nvSpPr>
        <p:spPr bwMode="auto">
          <a:xfrm>
            <a:off x="6248400" y="4800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3" name="Oval 20"/>
          <p:cNvSpPr>
            <a:spLocks noChangeArrowheads="1"/>
          </p:cNvSpPr>
          <p:nvPr/>
        </p:nvSpPr>
        <p:spPr bwMode="auto">
          <a:xfrm>
            <a:off x="6477000" y="3657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4" name="Oval 21"/>
          <p:cNvSpPr>
            <a:spLocks noChangeArrowheads="1"/>
          </p:cNvSpPr>
          <p:nvPr/>
        </p:nvSpPr>
        <p:spPr bwMode="auto">
          <a:xfrm>
            <a:off x="3810000" y="57150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5" name="Oval 22"/>
          <p:cNvSpPr>
            <a:spLocks noChangeArrowheads="1"/>
          </p:cNvSpPr>
          <p:nvPr/>
        </p:nvSpPr>
        <p:spPr bwMode="auto">
          <a:xfrm>
            <a:off x="5638800" y="2514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6" name="Oval 23"/>
          <p:cNvSpPr>
            <a:spLocks noChangeArrowheads="1"/>
          </p:cNvSpPr>
          <p:nvPr/>
        </p:nvSpPr>
        <p:spPr bwMode="auto">
          <a:xfrm>
            <a:off x="6934200" y="45720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0" name="Line 24"/>
          <p:cNvSpPr>
            <a:spLocks noChangeShapeType="1"/>
          </p:cNvSpPr>
          <p:nvPr/>
        </p:nvSpPr>
        <p:spPr bwMode="auto">
          <a:xfrm>
            <a:off x="2895600" y="2743200"/>
            <a:ext cx="3581400" cy="35814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4118" name="Oval 25"/>
          <p:cNvSpPr>
            <a:spLocks noChangeArrowheads="1"/>
          </p:cNvSpPr>
          <p:nvPr/>
        </p:nvSpPr>
        <p:spPr bwMode="auto">
          <a:xfrm>
            <a:off x="4495800" y="2133600"/>
            <a:ext cx="152400" cy="152400"/>
          </a:xfrm>
          <a:prstGeom prst="ellipse">
            <a:avLst/>
          </a:prstGeom>
          <a:solidFill>
            <a:srgbClr val="FF0000"/>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4119" name="Oval 26"/>
          <p:cNvSpPr>
            <a:spLocks noChangeArrowheads="1"/>
          </p:cNvSpPr>
          <p:nvPr/>
        </p:nvSpPr>
        <p:spPr bwMode="auto">
          <a:xfrm>
            <a:off x="4648200" y="6172200"/>
            <a:ext cx="152400" cy="152400"/>
          </a:xfrm>
          <a:prstGeom prst="ellipse">
            <a:avLst/>
          </a:prstGeom>
          <a:solidFill>
            <a:schemeClr val="accent2"/>
          </a:solidFill>
          <a:ln w="9525">
            <a:solidFill>
              <a:schemeClr val="tx1"/>
            </a:solidFill>
            <a:round/>
            <a:headEnd/>
            <a:tailEnd/>
          </a:ln>
        </p:spPr>
        <p:txBody>
          <a:bodyPr wrap="none" anchor="ctr"/>
          <a:lstStyle/>
          <a:p>
            <a:pPr eaLnBrk="0" hangingPunct="0"/>
            <a:endParaRPr lang="en-US" sz="2400">
              <a:solidFill>
                <a:srgbClr val="000000"/>
              </a:solidFill>
              <a:cs typeface="Arial" charset="0"/>
            </a:endParaRPr>
          </a:p>
        </p:txBody>
      </p:sp>
      <p:sp>
        <p:nvSpPr>
          <p:cNvPr id="966683" name="Text Box 27"/>
          <p:cNvSpPr txBox="1">
            <a:spLocks noChangeArrowheads="1"/>
          </p:cNvSpPr>
          <p:nvPr/>
        </p:nvSpPr>
        <p:spPr bwMode="auto">
          <a:xfrm>
            <a:off x="7760958" y="3397729"/>
            <a:ext cx="2595583" cy="830997"/>
          </a:xfrm>
          <a:prstGeom prst="rect">
            <a:avLst/>
          </a:prstGeom>
          <a:noFill/>
          <a:ln w="9525">
            <a:solidFill>
              <a:schemeClr val="tx1">
                <a:lumMod val="65000"/>
                <a:lumOff val="35000"/>
              </a:schemeClr>
            </a:solidFill>
            <a:miter lim="800000"/>
            <a:headEnd/>
            <a:tailEnd/>
          </a:ln>
        </p:spPr>
        <p:txBody>
          <a:bodyPr wrap="none">
            <a:spAutoFit/>
          </a:bodyPr>
          <a:lstStyle/>
          <a:p>
            <a:pPr algn="ctr" eaLnBrk="0" hangingPunct="0"/>
            <a:r>
              <a:rPr lang="en-US" sz="2400" b="1" dirty="0">
                <a:solidFill>
                  <a:srgbClr val="521B93"/>
                </a:solidFill>
                <a:cs typeface="Arial" charset="0"/>
              </a:rPr>
              <a:t>Which separator</a:t>
            </a:r>
            <a:br>
              <a:rPr lang="en-US" sz="2400" b="1" dirty="0">
                <a:solidFill>
                  <a:srgbClr val="521B93"/>
                </a:solidFill>
                <a:cs typeface="Arial" charset="0"/>
              </a:rPr>
            </a:br>
            <a:r>
              <a:rPr lang="en-US" sz="2400" b="1" dirty="0">
                <a:solidFill>
                  <a:srgbClr val="521B93"/>
                </a:solidFill>
                <a:cs typeface="Arial" charset="0"/>
              </a:rPr>
              <a:t>is best?</a:t>
            </a:r>
          </a:p>
        </p:txBody>
      </p:sp>
      <p:sp>
        <p:nvSpPr>
          <p:cNvPr id="966684" name="Line 28"/>
          <p:cNvSpPr>
            <a:spLocks noChangeShapeType="1"/>
          </p:cNvSpPr>
          <p:nvPr/>
        </p:nvSpPr>
        <p:spPr bwMode="auto">
          <a:xfrm>
            <a:off x="3276600" y="2362200"/>
            <a:ext cx="2438400" cy="40386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966685" name="Line 29"/>
          <p:cNvSpPr>
            <a:spLocks noChangeShapeType="1"/>
          </p:cNvSpPr>
          <p:nvPr/>
        </p:nvSpPr>
        <p:spPr bwMode="auto">
          <a:xfrm>
            <a:off x="3810000" y="1981200"/>
            <a:ext cx="1447800" cy="46482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
        <p:nvSpPr>
          <p:cNvPr id="966686" name="Line 30"/>
          <p:cNvSpPr>
            <a:spLocks noChangeShapeType="1"/>
          </p:cNvSpPr>
          <p:nvPr/>
        </p:nvSpPr>
        <p:spPr bwMode="auto">
          <a:xfrm>
            <a:off x="2590800" y="3276600"/>
            <a:ext cx="4495800" cy="2362200"/>
          </a:xfrm>
          <a:prstGeom prst="line">
            <a:avLst/>
          </a:prstGeom>
          <a:noFill/>
          <a:ln w="38100">
            <a:solidFill>
              <a:schemeClr val="tx1"/>
            </a:solidFill>
            <a:round/>
            <a:headEnd/>
            <a:tailEnd/>
          </a:ln>
        </p:spPr>
        <p:txBody>
          <a:bodyPr/>
          <a:lstStyle/>
          <a:p>
            <a:pPr eaLnBrk="0" hangingPunct="0"/>
            <a:endParaRPr lang="en-US" sz="2400">
              <a:solidFill>
                <a:srgbClr val="000000"/>
              </a:solidFill>
              <a:cs typeface="Arial" charset="0"/>
            </a:endParaRPr>
          </a:p>
        </p:txBody>
      </p:sp>
    </p:spTree>
    <p:extLst>
      <p:ext uri="{BB962C8B-B14F-4D97-AF65-F5344CB8AC3E}">
        <p14:creationId xmlns:p14="http://schemas.microsoft.com/office/powerpoint/2010/main" val="25860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animBg="1"/>
      <p:bldP spid="966684" grpId="0" animBg="1"/>
      <p:bldP spid="966685" grpId="0" animBg="1"/>
      <p:bldP spid="96668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txBox="1">
            <a:spLocks/>
          </p:cNvSpPr>
          <p:nvPr/>
        </p:nvSpPr>
        <p:spPr bwMode="auto">
          <a:xfrm>
            <a:off x="1752600" y="76201"/>
            <a:ext cx="8686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dirty="0">
                <a:solidFill>
                  <a:schemeClr val="accent1">
                    <a:lumMod val="75000"/>
                  </a:schemeClr>
                </a:solidFill>
                <a:latin typeface="+mn-lt"/>
              </a:rPr>
              <a:t>Review: Neural Networks</a:t>
            </a:r>
          </a:p>
        </p:txBody>
      </p:sp>
      <p:sp>
        <p:nvSpPr>
          <p:cNvPr id="6" name="Rectangle 5">
            <a:extLst>
              <a:ext uri="{FF2B5EF4-FFF2-40B4-BE49-F238E27FC236}">
                <a16:creationId xmlns:a16="http://schemas.microsoft.com/office/drawing/2014/main" id="{056C04DF-BF28-0E40-8BB3-39FC13B0F551}"/>
              </a:ext>
            </a:extLst>
          </p:cNvPr>
          <p:cNvSpPr/>
          <p:nvPr/>
        </p:nvSpPr>
        <p:spPr>
          <a:xfrm>
            <a:off x="7391400" y="6324600"/>
            <a:ext cx="6096000" cy="369332"/>
          </a:xfrm>
          <a:prstGeom prst="rect">
            <a:avLst/>
          </a:prstGeom>
        </p:spPr>
        <p:txBody>
          <a:bodyPr wrap="square">
            <a:spAutoFit/>
          </a:bodyPr>
          <a:lstStyle/>
          <a:p>
            <a:pPr algn="ctr"/>
            <a:r>
              <a:rPr lang="en-US" dirty="0">
                <a:hlinkClick r:id="rId3"/>
              </a:rPr>
              <a:t>http://playground.tensorflow.org/</a:t>
            </a:r>
            <a:endParaRPr lang="en-US" dirty="0"/>
          </a:p>
        </p:txBody>
      </p:sp>
      <p:pic>
        <p:nvPicPr>
          <p:cNvPr id="7" name="Picture 6" descr="Screen Shot 2016-04-13 at 12.56.48 PM.png">
            <a:extLst>
              <a:ext uri="{FF2B5EF4-FFF2-40B4-BE49-F238E27FC236}">
                <a16:creationId xmlns:a16="http://schemas.microsoft.com/office/drawing/2014/main" id="{ACCF5E9F-DA5F-DC40-B075-E6F2E5E82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 y="1004331"/>
            <a:ext cx="10439400" cy="5244069"/>
          </a:xfrm>
          <a:prstGeom prst="rect">
            <a:avLst/>
          </a:prstGeom>
        </p:spPr>
      </p:pic>
    </p:spTree>
    <p:extLst>
      <p:ext uri="{BB962C8B-B14F-4D97-AF65-F5344CB8AC3E}">
        <p14:creationId xmlns:p14="http://schemas.microsoft.com/office/powerpoint/2010/main" val="123014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Common Recognition Tasks</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8" name="TextBox 7">
            <a:extLst>
              <a:ext uri="{FF2B5EF4-FFF2-40B4-BE49-F238E27FC236}">
                <a16:creationId xmlns:a16="http://schemas.microsoft.com/office/drawing/2014/main" id="{6E6B10A9-3668-B649-860C-C211A62D594C}"/>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Tree>
    <p:extLst>
      <p:ext uri="{BB962C8B-B14F-4D97-AF65-F5344CB8AC3E}">
        <p14:creationId xmlns:p14="http://schemas.microsoft.com/office/powerpoint/2010/main" val="2241361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pPr eaLnBrk="1" hangingPunct="1"/>
            <a:r>
              <a:rPr lang="en-US" sz="3600" dirty="0">
                <a:latin typeface="+mn-lt"/>
              </a:rPr>
              <a:t>“Deep” recognition pipeline</a:t>
            </a:r>
          </a:p>
        </p:txBody>
      </p:sp>
      <p:sp>
        <p:nvSpPr>
          <p:cNvPr id="10242" name="Content Placeholder 2"/>
          <p:cNvSpPr>
            <a:spLocks noGrp="1"/>
          </p:cNvSpPr>
          <p:nvPr>
            <p:ph idx="1"/>
          </p:nvPr>
        </p:nvSpPr>
        <p:spPr>
          <a:xfrm>
            <a:off x="2209800" y="3352800"/>
            <a:ext cx="7772400" cy="2895600"/>
          </a:xfrm>
        </p:spPr>
        <p:txBody>
          <a:bodyPr/>
          <a:lstStyle/>
          <a:p>
            <a:pPr marL="342865" lvl="1" indent="-342865" eaLnBrk="1" hangingPunct="1">
              <a:spcAft>
                <a:spcPts val="1200"/>
              </a:spcAft>
              <a:buFont typeface="Arial"/>
              <a:buChar char="•"/>
            </a:pPr>
            <a:r>
              <a:rPr lang="en-US" dirty="0"/>
              <a:t>Learn a </a:t>
            </a:r>
            <a:r>
              <a:rPr lang="en-US" i="1" dirty="0"/>
              <a:t>feature hierarchy</a:t>
            </a:r>
            <a:r>
              <a:rPr lang="en-US" dirty="0"/>
              <a:t> from pixels </a:t>
            </a:r>
            <a:r>
              <a:rPr lang="en-US" dirty="0">
                <a:sym typeface="Wingdings" charset="0"/>
              </a:rPr>
              <a:t>to classifier</a:t>
            </a:r>
          </a:p>
          <a:p>
            <a:pPr marL="342865" lvl="1" indent="-342865" eaLnBrk="1" hangingPunct="1">
              <a:spcAft>
                <a:spcPts val="1200"/>
              </a:spcAft>
              <a:buFont typeface="Arial"/>
              <a:buChar char="•"/>
            </a:pPr>
            <a:r>
              <a:rPr lang="en-US" dirty="0"/>
              <a:t>Each layer extracts features from the output of previous layer</a:t>
            </a:r>
          </a:p>
          <a:p>
            <a:pPr marL="342865" lvl="1" indent="-342865" eaLnBrk="1" hangingPunct="1">
              <a:spcAft>
                <a:spcPts val="1200"/>
              </a:spcAft>
              <a:buFont typeface="Arial"/>
              <a:buChar char="•"/>
            </a:pPr>
            <a:r>
              <a:rPr lang="en-US" dirty="0"/>
              <a:t>Train all layers jointly</a:t>
            </a:r>
          </a:p>
        </p:txBody>
      </p:sp>
      <p:sp>
        <p:nvSpPr>
          <p:cNvPr id="2" name="Rounded Rectangle 1"/>
          <p:cNvSpPr>
            <a:spLocks noChangeArrowheads="1"/>
          </p:cNvSpPr>
          <p:nvPr/>
        </p:nvSpPr>
        <p:spPr bwMode="auto">
          <a:xfrm>
            <a:off x="3200400" y="16002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lIns="91430" tIns="45715" rIns="91430" bIns="45715" anchor="ctr"/>
          <a:lstStyle/>
          <a:p>
            <a:pPr algn="ctr">
              <a:defRPr/>
            </a:pPr>
            <a:r>
              <a:rPr lang="en-US" sz="2000" dirty="0">
                <a:latin typeface="+mn-lt"/>
                <a:cs typeface="Adobe Caslon Pro"/>
              </a:rPr>
              <a:t>Layer 1</a:t>
            </a:r>
          </a:p>
        </p:txBody>
      </p:sp>
      <p:sp>
        <p:nvSpPr>
          <p:cNvPr id="12" name="Rounded Rectangle 11"/>
          <p:cNvSpPr>
            <a:spLocks noChangeArrowheads="1"/>
          </p:cNvSpPr>
          <p:nvPr/>
        </p:nvSpPr>
        <p:spPr bwMode="auto">
          <a:xfrm>
            <a:off x="5257800" y="16002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lIns="91430" tIns="45715" rIns="91430" bIns="45715" anchor="ctr"/>
          <a:lstStyle/>
          <a:p>
            <a:pPr algn="ctr">
              <a:defRPr/>
            </a:pPr>
            <a:r>
              <a:rPr lang="en-US" sz="2000" dirty="0">
                <a:latin typeface="+mn-lt"/>
                <a:cs typeface="Adobe Caslon Pro"/>
              </a:rPr>
              <a:t>Layer 2</a:t>
            </a:r>
          </a:p>
        </p:txBody>
      </p:sp>
      <p:sp>
        <p:nvSpPr>
          <p:cNvPr id="13" name="Rounded Rectangle 12"/>
          <p:cNvSpPr>
            <a:spLocks noChangeArrowheads="1"/>
          </p:cNvSpPr>
          <p:nvPr/>
        </p:nvSpPr>
        <p:spPr bwMode="auto">
          <a:xfrm>
            <a:off x="7315200" y="16002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lIns="91430" tIns="45715" rIns="91430" bIns="45715" anchor="ctr"/>
          <a:lstStyle/>
          <a:p>
            <a:pPr algn="ctr">
              <a:defRPr/>
            </a:pPr>
            <a:r>
              <a:rPr lang="en-US" sz="2000" dirty="0">
                <a:latin typeface="+mn-lt"/>
                <a:cs typeface="Adobe Caslon Pro"/>
              </a:rPr>
              <a:t>Layer 3</a:t>
            </a:r>
          </a:p>
        </p:txBody>
      </p:sp>
      <p:sp>
        <p:nvSpPr>
          <p:cNvPr id="19" name="Right Arrow 18"/>
          <p:cNvSpPr>
            <a:spLocks noChangeArrowheads="1"/>
          </p:cNvSpPr>
          <p:nvPr/>
        </p:nvSpPr>
        <p:spPr bwMode="auto">
          <a:xfrm>
            <a:off x="8839200" y="19050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sz="2000">
              <a:latin typeface="+mn-lt"/>
            </a:endParaRPr>
          </a:p>
        </p:txBody>
      </p:sp>
      <p:sp>
        <p:nvSpPr>
          <p:cNvPr id="10252" name="TextBox 19"/>
          <p:cNvSpPr txBox="1">
            <a:spLocks noChangeArrowheads="1"/>
          </p:cNvSpPr>
          <p:nvPr/>
        </p:nvSpPr>
        <p:spPr bwMode="auto">
          <a:xfrm>
            <a:off x="9496416" y="1625253"/>
            <a:ext cx="1120799" cy="707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latin typeface="+mn-lt"/>
              </a:rPr>
              <a:t>Simple </a:t>
            </a:r>
            <a:br>
              <a:rPr lang="en-US" sz="2000" dirty="0">
                <a:latin typeface="+mn-lt"/>
              </a:rPr>
            </a:br>
            <a:r>
              <a:rPr lang="en-US" sz="2000" dirty="0">
                <a:latin typeface="+mn-lt"/>
              </a:rPr>
              <a:t>Classifier</a:t>
            </a:r>
          </a:p>
        </p:txBody>
      </p:sp>
      <p:sp>
        <p:nvSpPr>
          <p:cNvPr id="10253" name="TextBox 20"/>
          <p:cNvSpPr txBox="1">
            <a:spLocks noChangeArrowheads="1"/>
          </p:cNvSpPr>
          <p:nvPr/>
        </p:nvSpPr>
        <p:spPr bwMode="auto">
          <a:xfrm>
            <a:off x="1469548" y="1625253"/>
            <a:ext cx="1353029" cy="707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latin typeface="+mn-lt"/>
              </a:rPr>
              <a:t>Image pixels</a:t>
            </a:r>
          </a:p>
        </p:txBody>
      </p:sp>
      <p:sp>
        <p:nvSpPr>
          <p:cNvPr id="15" name="Right Arrow 14"/>
          <p:cNvSpPr>
            <a:spLocks noChangeArrowheads="1"/>
          </p:cNvSpPr>
          <p:nvPr/>
        </p:nvSpPr>
        <p:spPr bwMode="auto">
          <a:xfrm>
            <a:off x="6784975" y="19050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sz="2000">
              <a:latin typeface="+mn-lt"/>
            </a:endParaRPr>
          </a:p>
        </p:txBody>
      </p:sp>
      <p:sp>
        <p:nvSpPr>
          <p:cNvPr id="20" name="Right Arrow 19"/>
          <p:cNvSpPr>
            <a:spLocks noChangeArrowheads="1"/>
          </p:cNvSpPr>
          <p:nvPr/>
        </p:nvSpPr>
        <p:spPr bwMode="auto">
          <a:xfrm>
            <a:off x="4727575" y="19050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sz="2000">
              <a:latin typeface="+mn-lt"/>
            </a:endParaRPr>
          </a:p>
        </p:txBody>
      </p:sp>
      <p:sp>
        <p:nvSpPr>
          <p:cNvPr id="21" name="Right Arrow 20"/>
          <p:cNvSpPr>
            <a:spLocks noChangeArrowheads="1"/>
          </p:cNvSpPr>
          <p:nvPr/>
        </p:nvSpPr>
        <p:spPr bwMode="auto">
          <a:xfrm>
            <a:off x="2670175" y="19050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lIns="91430" tIns="45715" rIns="91430" bIns="45715" anchor="ctr"/>
          <a:lstStyle/>
          <a:p>
            <a:pPr algn="ctr">
              <a:defRPr/>
            </a:pPr>
            <a:endParaRPr lang="en-US" sz="2000">
              <a:latin typeface="+mn-lt"/>
            </a:endParaRPr>
          </a:p>
        </p:txBody>
      </p:sp>
    </p:spTree>
    <p:extLst>
      <p:ext uri="{BB962C8B-B14F-4D97-AF65-F5344CB8AC3E}">
        <p14:creationId xmlns:p14="http://schemas.microsoft.com/office/powerpoint/2010/main" val="173499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12-02 at 12.0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49" y="990600"/>
            <a:ext cx="10419301" cy="5609475"/>
          </a:xfrm>
          <a:prstGeom prst="rect">
            <a:avLst/>
          </a:prstGeom>
        </p:spPr>
      </p:pic>
      <p:pic>
        <p:nvPicPr>
          <p:cNvPr id="6" name="Picture 5" descr="Screen Shot 2015-12-02 at 12.02.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916" y="2057400"/>
            <a:ext cx="2830284" cy="762000"/>
          </a:xfrm>
          <a:prstGeom prst="rect">
            <a:avLst/>
          </a:prstGeom>
        </p:spPr>
      </p:pic>
      <p:sp>
        <p:nvSpPr>
          <p:cNvPr id="2" name="Title 1"/>
          <p:cNvSpPr>
            <a:spLocks noGrp="1"/>
          </p:cNvSpPr>
          <p:nvPr>
            <p:ph type="title"/>
          </p:nvPr>
        </p:nvSpPr>
        <p:spPr>
          <a:xfrm>
            <a:off x="2209800" y="76200"/>
            <a:ext cx="7772400" cy="762000"/>
          </a:xfrm>
        </p:spPr>
        <p:txBody>
          <a:bodyPr/>
          <a:lstStyle/>
          <a:p>
            <a:pPr algn="ctr"/>
            <a:r>
              <a:rPr lang="en-US" dirty="0"/>
              <a:t>“Deep” vs. “shallow” (SVMs) Learning</a:t>
            </a:r>
          </a:p>
        </p:txBody>
      </p:sp>
    </p:spTree>
    <p:extLst>
      <p:ext uri="{BB962C8B-B14F-4D97-AF65-F5344CB8AC3E}">
        <p14:creationId xmlns:p14="http://schemas.microsoft.com/office/powerpoint/2010/main" val="3145024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76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r>
                  <a:rPr lang="en-US" sz="2400" dirty="0"/>
                  <a:t>     </a:t>
                </a:r>
                <a14:m>
                  <m:oMath xmlns:m="http://schemas.openxmlformats.org/officeDocument/2006/math">
                    <m:r>
                      <a:rPr lang="en-US" sz="2400" i="1">
                        <a:latin typeface="Cambria Math" panose="02040503050406030204" pitchFamily="18" charset="0"/>
                      </a:rPr>
                      <m:t>𝐸</m:t>
                    </m:r>
                    <m:d>
                      <m:dPr>
                        <m:ctrlPr>
                          <a:rPr lang="en-US" sz="2400" b="1" i="1">
                            <a:latin typeface="Cambria Math" panose="02040503050406030204" pitchFamily="18" charset="0"/>
                          </a:rPr>
                        </m:ctrlPr>
                      </m:dPr>
                      <m:e>
                        <m:r>
                          <a:rPr lang="en-US" sz="2400" b="1">
                            <a:latin typeface="Cambria Math" panose="02040503050406030204" pitchFamily="18" charset="0"/>
                          </a:rPr>
                          <m:t>𝐰</m:t>
                        </m:r>
                      </m:e>
                    </m:d>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r>
                          <a:rPr lang="en-US" sz="2400" i="1">
                            <a:latin typeface="Cambria Math" panose="02040503050406030204" pitchFamily="18" charset="0"/>
                          </a:rPr>
                          <m:t>𝑙</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r>
                          <a:rPr lang="en-US" sz="2400" i="1">
                            <a:latin typeface="Cambria Math" panose="02040503050406030204" pitchFamily="18" charset="0"/>
                          </a:rPr>
                          <m:t>)</m:t>
                        </m:r>
                      </m:e>
                    </m:nary>
                  </m:oMath>
                </a14:m>
                <a:endParaRPr lang="en-US" sz="2400" dirty="0"/>
              </a:p>
              <a:p>
                <a:pPr marL="457200" indent="-457200">
                  <a:buFont typeface="Arial"/>
                  <a:buChar char="•"/>
                </a:pPr>
                <a:r>
                  <a:rPr lang="en-US" sz="2400" dirty="0"/>
                  <a:t>Update weights by </a:t>
                </a:r>
                <a:r>
                  <a:rPr lang="en-US" sz="2400" b="1" dirty="0"/>
                  <a:t>gradient descent:</a:t>
                </a:r>
              </a:p>
              <a:p>
                <a:pPr marL="457200" indent="-457200">
                  <a:buFont typeface="Arial"/>
                  <a:buChar char="•"/>
                </a:pPr>
                <a:endParaRPr lang="en-US" sz="2400" dirty="0"/>
              </a:p>
              <a:p>
                <a:pPr marL="457200" indent="-457200">
                  <a:buFont typeface="Arial"/>
                  <a:buChar char="•"/>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76400" y="914400"/>
                <a:ext cx="8458200" cy="5257800"/>
              </a:xfrm>
              <a:blipFill>
                <a:blip r:embed="rId3"/>
                <a:stretch>
                  <a:fillRect l="-1051" t="-966" r="-300"/>
                </a:stretch>
              </a:blipFill>
            </p:spPr>
            <p:txBody>
              <a:bodyPr/>
              <a:lstStyle/>
              <a:p>
                <a:r>
                  <a:rPr lang="en-US">
                    <a:noFill/>
                  </a:rPr>
                  <a:t> </a:t>
                </a:r>
              </a:p>
            </p:txBody>
          </p:sp>
        </mc:Fallback>
      </mc:AlternateContent>
      <p:sp>
        <p:nvSpPr>
          <p:cNvPr id="8" name="Title 1"/>
          <p:cNvSpPr>
            <a:spLocks noGrp="1"/>
          </p:cNvSpPr>
          <p:nvPr>
            <p:ph type="title"/>
          </p:nvPr>
        </p:nvSpPr>
        <p:spPr>
          <a:xfrm>
            <a:off x="1981200" y="-152400"/>
            <a:ext cx="8229600" cy="1143000"/>
          </a:xfrm>
        </p:spPr>
        <p:txBody>
          <a:bodyPr/>
          <a:lstStyle/>
          <a:p>
            <a:r>
              <a:rPr lang="en-US" sz="3600" dirty="0"/>
              <a:t>Training of multi-layer networks</a:t>
            </a:r>
          </a:p>
        </p:txBody>
      </p:sp>
      <p:graphicFrame>
        <p:nvGraphicFramePr>
          <p:cNvPr id="4" name="Object 3">
            <a:extLst>
              <a:ext uri="{FF2B5EF4-FFF2-40B4-BE49-F238E27FC236}">
                <a16:creationId xmlns:a16="http://schemas.microsoft.com/office/drawing/2014/main" id="{0680FCC7-51B4-1A4A-AE54-6E1984845EAF}"/>
              </a:ext>
            </a:extLst>
          </p:cNvPr>
          <p:cNvGraphicFramePr>
            <a:graphicFrameLocks noChangeAspect="1"/>
          </p:cNvGraphicFramePr>
          <p:nvPr>
            <p:extLst>
              <p:ext uri="{D42A27DB-BD31-4B8C-83A1-F6EECF244321}">
                <p14:modId xmlns:p14="http://schemas.microsoft.com/office/powerpoint/2010/main" val="304671799"/>
              </p:ext>
            </p:extLst>
          </p:nvPr>
        </p:nvGraphicFramePr>
        <p:xfrm>
          <a:off x="7269222" y="2186419"/>
          <a:ext cx="2046288" cy="835025"/>
        </p:xfrm>
        <a:graphic>
          <a:graphicData uri="http://schemas.openxmlformats.org/presentationml/2006/ole">
            <mc:AlternateContent xmlns:mc="http://schemas.openxmlformats.org/markup-compatibility/2006">
              <mc:Choice xmlns:v="urn:schemas-microsoft-com:vml" Requires="v">
                <p:oleObj spid="_x0000_s6284" name="Equation" r:id="rId4" imgW="965160" imgH="393480" progId="Equation.3">
                  <p:embed/>
                </p:oleObj>
              </mc:Choice>
              <mc:Fallback>
                <p:oleObj name="Equation" r:id="rId4" imgW="965160" imgH="393480" progId="Equation.3">
                  <p:embed/>
                  <p:pic>
                    <p:nvPicPr>
                      <p:cNvPr id="4" name="Object 3">
                        <a:extLst>
                          <a:ext uri="{FF2B5EF4-FFF2-40B4-BE49-F238E27FC236}">
                            <a16:creationId xmlns:a16="http://schemas.microsoft.com/office/drawing/2014/main" id="{0680FCC7-51B4-1A4A-AE54-6E1984845EAF}"/>
                          </a:ext>
                        </a:extLst>
                      </p:cNvPr>
                      <p:cNvPicPr>
                        <a:picLocks noChangeAspect="1" noChangeArrowheads="1"/>
                      </p:cNvPicPr>
                      <p:nvPr/>
                    </p:nvPicPr>
                    <p:blipFill>
                      <a:blip r:embed="rId5"/>
                      <a:srcRect/>
                      <a:stretch>
                        <a:fillRect/>
                      </a:stretch>
                    </p:blipFill>
                    <p:spPr bwMode="auto">
                      <a:xfrm>
                        <a:off x="7269222" y="2186419"/>
                        <a:ext cx="2046288"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5" name="Group 4">
            <a:extLst>
              <a:ext uri="{FF2B5EF4-FFF2-40B4-BE49-F238E27FC236}">
                <a16:creationId xmlns:a16="http://schemas.microsoft.com/office/drawing/2014/main" id="{BE0C4B6F-C4D9-BC48-AD33-86609E664C06}"/>
              </a:ext>
            </a:extLst>
          </p:cNvPr>
          <p:cNvGrpSpPr/>
          <p:nvPr/>
        </p:nvGrpSpPr>
        <p:grpSpPr>
          <a:xfrm>
            <a:off x="3429002" y="3554844"/>
            <a:ext cx="6490949" cy="3379356"/>
            <a:chOff x="1904999" y="3478644"/>
            <a:chExt cx="6490949" cy="3379356"/>
          </a:xfrm>
        </p:grpSpPr>
        <p:pic>
          <p:nvPicPr>
            <p:cNvPr id="6" name="Picture 5">
              <a:extLst>
                <a:ext uri="{FF2B5EF4-FFF2-40B4-BE49-F238E27FC236}">
                  <a16:creationId xmlns:a16="http://schemas.microsoft.com/office/drawing/2014/main" id="{6BA6B0EA-D01F-3449-A240-6A6388B50F15}"/>
                </a:ext>
              </a:extLst>
            </p:cNvPr>
            <p:cNvPicPr>
              <a:picLocks noChangeAspect="1"/>
            </p:cNvPicPr>
            <p:nvPr/>
          </p:nvPicPr>
          <p:blipFill rotWithShape="1">
            <a:blip r:embed="rId6"/>
            <a:srcRect l="10795" r="-10769"/>
            <a:stretch/>
          </p:blipFill>
          <p:spPr>
            <a:xfrm>
              <a:off x="1904999" y="3478644"/>
              <a:ext cx="6490949" cy="3379356"/>
            </a:xfrm>
            <a:prstGeom prst="rect">
              <a:avLst/>
            </a:prstGeom>
          </p:spPr>
        </p:pic>
        <p:sp>
          <p:nvSpPr>
            <p:cNvPr id="7" name="TextBox 6">
              <a:extLst>
                <a:ext uri="{FF2B5EF4-FFF2-40B4-BE49-F238E27FC236}">
                  <a16:creationId xmlns:a16="http://schemas.microsoft.com/office/drawing/2014/main" id="{E2E993F6-2DE5-DA45-BA35-91ABAAEA182B}"/>
                </a:ext>
              </a:extLst>
            </p:cNvPr>
            <p:cNvSpPr txBox="1"/>
            <p:nvPr/>
          </p:nvSpPr>
          <p:spPr>
            <a:xfrm>
              <a:off x="2971800" y="6324600"/>
              <a:ext cx="436338" cy="369332"/>
            </a:xfrm>
            <a:prstGeom prst="rect">
              <a:avLst/>
            </a:prstGeom>
            <a:solidFill>
              <a:schemeClr val="bg1"/>
            </a:solidFill>
          </p:spPr>
          <p:txBody>
            <a:bodyPr wrap="none" rtlCol="0">
              <a:spAutoFit/>
            </a:bodyPr>
            <a:lstStyle/>
            <a:p>
              <a:r>
                <a:rPr lang="en-US" b="0" dirty="0"/>
                <a:t>w</a:t>
              </a:r>
              <a:r>
                <a:rPr lang="en-US" b="0" baseline="-25000" dirty="0"/>
                <a:t>1</a:t>
              </a:r>
            </a:p>
          </p:txBody>
        </p:sp>
        <p:sp>
          <p:nvSpPr>
            <p:cNvPr id="9" name="TextBox 8">
              <a:extLst>
                <a:ext uri="{FF2B5EF4-FFF2-40B4-BE49-F238E27FC236}">
                  <a16:creationId xmlns:a16="http://schemas.microsoft.com/office/drawing/2014/main" id="{9860D532-A6FB-D34D-AB99-FA223039E3E7}"/>
                </a:ext>
              </a:extLst>
            </p:cNvPr>
            <p:cNvSpPr txBox="1"/>
            <p:nvPr/>
          </p:nvSpPr>
          <p:spPr>
            <a:xfrm>
              <a:off x="6332025" y="6096000"/>
              <a:ext cx="436338" cy="369332"/>
            </a:xfrm>
            <a:prstGeom prst="rect">
              <a:avLst/>
            </a:prstGeom>
            <a:solidFill>
              <a:schemeClr val="bg1"/>
            </a:solidFill>
          </p:spPr>
          <p:txBody>
            <a:bodyPr wrap="none" rtlCol="0">
              <a:spAutoFit/>
            </a:bodyPr>
            <a:lstStyle/>
            <a:p>
              <a:r>
                <a:rPr lang="en-US" b="0" dirty="0"/>
                <a:t>w</a:t>
              </a:r>
              <a:r>
                <a:rPr lang="en-US" b="0" baseline="-25000" dirty="0"/>
                <a:t>2</a:t>
              </a:r>
            </a:p>
          </p:txBody>
        </p:sp>
      </p:grpSp>
    </p:spTree>
    <p:extLst>
      <p:ext uri="{BB962C8B-B14F-4D97-AF65-F5344CB8AC3E}">
        <p14:creationId xmlns:p14="http://schemas.microsoft.com/office/powerpoint/2010/main" val="15479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76400" y="914400"/>
                <a:ext cx="8458200" cy="5257800"/>
              </a:xfrm>
            </p:spPr>
            <p:txBody>
              <a:bodyPr/>
              <a:lstStyle/>
              <a:p>
                <a:pPr marL="457200" indent="-457200">
                  <a:buFont typeface="Arial"/>
                  <a:buChar char="•"/>
                </a:pPr>
                <a:r>
                  <a:rPr lang="en-US" sz="2400" dirty="0"/>
                  <a:t>Find network weights to minimize the prediction loss between true and estimated labels of training examples:</a:t>
                </a:r>
              </a:p>
              <a:p>
                <a:pPr marL="0" indent="0"/>
                <a:endParaRPr lang="en-US" sz="1400" dirty="0"/>
              </a:p>
              <a:p>
                <a:pPr marL="0" indent="0"/>
                <a:r>
                  <a:rPr lang="en-US" sz="2400" dirty="0"/>
                  <a:t>     </a:t>
                </a:r>
                <a14:m>
                  <m:oMath xmlns:m="http://schemas.openxmlformats.org/officeDocument/2006/math">
                    <m:r>
                      <a:rPr lang="en-US" sz="2400" i="1">
                        <a:latin typeface="Cambria Math" panose="02040503050406030204" pitchFamily="18" charset="0"/>
                      </a:rPr>
                      <m:t>𝐸</m:t>
                    </m:r>
                    <m:d>
                      <m:dPr>
                        <m:ctrlPr>
                          <a:rPr lang="en-US" sz="2400" b="1" i="1">
                            <a:latin typeface="Cambria Math" panose="02040503050406030204" pitchFamily="18" charset="0"/>
                          </a:rPr>
                        </m:ctrlPr>
                      </m:dPr>
                      <m:e>
                        <m:r>
                          <a:rPr lang="en-US" sz="2400" b="1">
                            <a:latin typeface="Cambria Math" panose="02040503050406030204" pitchFamily="18" charset="0"/>
                          </a:rPr>
                          <m:t>𝐰</m:t>
                        </m:r>
                      </m:e>
                    </m:d>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r>
                          <a:rPr lang="en-US" sz="2400" i="1">
                            <a:latin typeface="Cambria Math" panose="02040503050406030204" pitchFamily="18" charset="0"/>
                          </a:rPr>
                          <m:t>𝑙</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r>
                          <a:rPr lang="en-US" sz="2400" i="1">
                            <a:latin typeface="Cambria Math" panose="02040503050406030204" pitchFamily="18" charset="0"/>
                          </a:rPr>
                          <m:t>)</m:t>
                        </m:r>
                      </m:e>
                    </m:nary>
                  </m:oMath>
                </a14:m>
                <a:endParaRPr lang="en-US" sz="2400" dirty="0"/>
              </a:p>
              <a:p>
                <a:pPr marL="457200" indent="-457200">
                  <a:buFont typeface="Arial"/>
                  <a:buChar char="•"/>
                </a:pPr>
                <a:r>
                  <a:rPr lang="en-US" sz="2400" dirty="0"/>
                  <a:t>Update weights by </a:t>
                </a:r>
                <a:r>
                  <a:rPr lang="en-US" sz="2400" b="1" dirty="0"/>
                  <a:t>gradient descent:</a:t>
                </a:r>
              </a:p>
              <a:p>
                <a:pPr marL="457200" indent="-457200">
                  <a:buFont typeface="Arial"/>
                  <a:buChar char="•"/>
                </a:pPr>
                <a:endParaRPr lang="en-US" sz="2400" dirty="0"/>
              </a:p>
              <a:p>
                <a:pPr marL="457200" indent="-457200">
                  <a:buFont typeface="Arial"/>
                  <a:buChar char="•"/>
                </a:pPr>
                <a:r>
                  <a:rPr lang="en-US" sz="2400" b="1" dirty="0"/>
                  <a:t>Back-propagation: </a:t>
                </a:r>
                <a:r>
                  <a:rPr lang="en-US" sz="2400" dirty="0"/>
                  <a:t>gradients are computed in the direction from output to input layers and combined using chain rule</a:t>
                </a:r>
              </a:p>
              <a:p>
                <a:pPr marL="457200" indent="-457200">
                  <a:buFont typeface="Arial"/>
                  <a:buChar char="•"/>
                </a:pPr>
                <a:r>
                  <a:rPr lang="en-US" sz="2400" b="1" dirty="0"/>
                  <a:t>Stochastic gradient descent: </a:t>
                </a:r>
                <a:r>
                  <a:rPr lang="en-US" sz="2400" dirty="0"/>
                  <a:t>compute the weight update </a:t>
                </a:r>
                <a:r>
                  <a:rPr lang="en-US" sz="2400" dirty="0" err="1"/>
                  <a:t>w.r.t</a:t>
                </a:r>
                <a:r>
                  <a:rPr lang="en-US" sz="2400" dirty="0"/>
                  <a:t>. one training example (or a small batch of examples) at a time, cycle through training examples in random order in multiple epochs</a:t>
                </a:r>
              </a:p>
              <a:p>
                <a:pPr marL="457200" indent="-457200">
                  <a:buFont typeface="Arial"/>
                  <a:buChar char="•"/>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76400" y="914400"/>
                <a:ext cx="8458200" cy="5257800"/>
              </a:xfrm>
              <a:blipFill>
                <a:blip r:embed="rId3"/>
                <a:stretch>
                  <a:fillRect l="-1051" t="-966" r="-601"/>
                </a:stretch>
              </a:blipFill>
            </p:spPr>
            <p:txBody>
              <a:bodyPr/>
              <a:lstStyle/>
              <a:p>
                <a:r>
                  <a:rPr lang="en-US">
                    <a:noFill/>
                  </a:rPr>
                  <a:t> </a:t>
                </a:r>
              </a:p>
            </p:txBody>
          </p:sp>
        </mc:Fallback>
      </mc:AlternateContent>
      <p:sp>
        <p:nvSpPr>
          <p:cNvPr id="8" name="Title 1"/>
          <p:cNvSpPr>
            <a:spLocks noGrp="1"/>
          </p:cNvSpPr>
          <p:nvPr>
            <p:ph type="title"/>
          </p:nvPr>
        </p:nvSpPr>
        <p:spPr>
          <a:xfrm>
            <a:off x="1981200" y="-152400"/>
            <a:ext cx="8229600" cy="1143000"/>
          </a:xfrm>
        </p:spPr>
        <p:txBody>
          <a:bodyPr/>
          <a:lstStyle/>
          <a:p>
            <a:r>
              <a:rPr lang="en-US" sz="3600" dirty="0"/>
              <a:t>Training of multi-layer networks</a:t>
            </a:r>
          </a:p>
        </p:txBody>
      </p:sp>
      <p:graphicFrame>
        <p:nvGraphicFramePr>
          <p:cNvPr id="5" name="Object 4">
            <a:extLst>
              <a:ext uri="{FF2B5EF4-FFF2-40B4-BE49-F238E27FC236}">
                <a16:creationId xmlns:a16="http://schemas.microsoft.com/office/drawing/2014/main" id="{C6BC7DEE-52F1-D740-A43A-BF1D3113645F}"/>
              </a:ext>
            </a:extLst>
          </p:cNvPr>
          <p:cNvGraphicFramePr>
            <a:graphicFrameLocks noChangeAspect="1"/>
          </p:cNvGraphicFramePr>
          <p:nvPr>
            <p:extLst>
              <p:ext uri="{D42A27DB-BD31-4B8C-83A1-F6EECF244321}">
                <p14:modId xmlns:p14="http://schemas.microsoft.com/office/powerpoint/2010/main" val="3773089252"/>
              </p:ext>
            </p:extLst>
          </p:nvPr>
        </p:nvGraphicFramePr>
        <p:xfrm>
          <a:off x="7269222" y="2186419"/>
          <a:ext cx="2046288" cy="835025"/>
        </p:xfrm>
        <a:graphic>
          <a:graphicData uri="http://schemas.openxmlformats.org/presentationml/2006/ole">
            <mc:AlternateContent xmlns:mc="http://schemas.openxmlformats.org/markup-compatibility/2006">
              <mc:Choice xmlns:v="urn:schemas-microsoft-com:vml" Requires="v">
                <p:oleObj spid="_x0000_s7308" name="Equation" r:id="rId4" imgW="965160" imgH="393480" progId="Equation.3">
                  <p:embed/>
                </p:oleObj>
              </mc:Choice>
              <mc:Fallback>
                <p:oleObj name="Equation" r:id="rId4" imgW="965160" imgH="393480" progId="Equation.3">
                  <p:embed/>
                  <p:pic>
                    <p:nvPicPr>
                      <p:cNvPr id="4" name="Object 3">
                        <a:extLst>
                          <a:ext uri="{FF2B5EF4-FFF2-40B4-BE49-F238E27FC236}">
                            <a16:creationId xmlns:a16="http://schemas.microsoft.com/office/drawing/2014/main" id="{0680FCC7-51B4-1A4A-AE54-6E1984845EAF}"/>
                          </a:ext>
                        </a:extLst>
                      </p:cNvPr>
                      <p:cNvPicPr>
                        <a:picLocks noChangeAspect="1" noChangeArrowheads="1"/>
                      </p:cNvPicPr>
                      <p:nvPr/>
                    </p:nvPicPr>
                    <p:blipFill>
                      <a:blip r:embed="rId5"/>
                      <a:srcRect/>
                      <a:stretch>
                        <a:fillRect/>
                      </a:stretch>
                    </p:blipFill>
                    <p:spPr bwMode="auto">
                      <a:xfrm>
                        <a:off x="7269222" y="2186419"/>
                        <a:ext cx="2046288"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244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with a single hidden layer</a:t>
            </a:r>
          </a:p>
        </p:txBody>
      </p:sp>
      <p:sp>
        <p:nvSpPr>
          <p:cNvPr id="3" name="Content Placeholder 2"/>
          <p:cNvSpPr>
            <a:spLocks noGrp="1"/>
          </p:cNvSpPr>
          <p:nvPr>
            <p:ph idx="1"/>
          </p:nvPr>
        </p:nvSpPr>
        <p:spPr/>
        <p:txBody>
          <a:bodyPr/>
          <a:lstStyle/>
          <a:p>
            <a:pPr marL="457200" indent="-457200">
              <a:buFont typeface="Arial"/>
              <a:buChar char="•"/>
            </a:pPr>
            <a:r>
              <a:rPr lang="en-US" dirty="0"/>
              <a:t>Neural networks with at least one hidden layer are </a:t>
            </a:r>
            <a:r>
              <a:rPr lang="en-US" i="1" dirty="0">
                <a:hlinkClick r:id="rId3"/>
              </a:rPr>
              <a:t>universal function </a:t>
            </a:r>
            <a:r>
              <a:rPr lang="en-US" i="1" dirty="0" err="1">
                <a:hlinkClick r:id="rId3"/>
              </a:rPr>
              <a:t>approximators</a:t>
            </a:r>
            <a:endParaRPr lang="en-US" i="1" dirty="0"/>
          </a:p>
        </p:txBody>
      </p:sp>
      <p:pic>
        <p:nvPicPr>
          <p:cNvPr id="4" name="Picture 3"/>
          <p:cNvPicPr>
            <a:picLocks noChangeAspect="1"/>
          </p:cNvPicPr>
          <p:nvPr/>
        </p:nvPicPr>
        <p:blipFill>
          <a:blip r:embed="rId4"/>
          <a:stretch>
            <a:fillRect/>
          </a:stretch>
        </p:blipFill>
        <p:spPr>
          <a:xfrm>
            <a:off x="2921000" y="2324100"/>
            <a:ext cx="6350000" cy="3924300"/>
          </a:xfrm>
          <a:prstGeom prst="rect">
            <a:avLst/>
          </a:prstGeom>
        </p:spPr>
      </p:pic>
    </p:spTree>
    <p:extLst>
      <p:ext uri="{BB962C8B-B14F-4D97-AF65-F5344CB8AC3E}">
        <p14:creationId xmlns:p14="http://schemas.microsoft.com/office/powerpoint/2010/main" val="3507377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with a single hidden layer</a:t>
            </a:r>
          </a:p>
        </p:txBody>
      </p:sp>
      <p:sp>
        <p:nvSpPr>
          <p:cNvPr id="3" name="Content Placeholder 2"/>
          <p:cNvSpPr>
            <a:spLocks noGrp="1"/>
          </p:cNvSpPr>
          <p:nvPr>
            <p:ph idx="1"/>
          </p:nvPr>
        </p:nvSpPr>
        <p:spPr/>
        <p:txBody>
          <a:bodyPr/>
          <a:lstStyle/>
          <a:p>
            <a:pPr marL="0" indent="0">
              <a:buNone/>
            </a:pPr>
            <a:r>
              <a:rPr lang="en-US" dirty="0"/>
              <a:t>Hidden layer size and </a:t>
            </a:r>
            <a:r>
              <a:rPr lang="en-US" i="1" dirty="0"/>
              <a:t>network capacity</a:t>
            </a:r>
            <a:r>
              <a:rPr lang="en-US" dirty="0"/>
              <a:t>:</a:t>
            </a:r>
          </a:p>
          <a:p>
            <a:endParaRPr lang="en-US" dirty="0"/>
          </a:p>
        </p:txBody>
      </p:sp>
      <p:pic>
        <p:nvPicPr>
          <p:cNvPr id="5" name="Picture 4"/>
          <p:cNvPicPr>
            <a:picLocks noChangeAspect="1"/>
          </p:cNvPicPr>
          <p:nvPr/>
        </p:nvPicPr>
        <p:blipFill>
          <a:blip r:embed="rId3"/>
          <a:stretch>
            <a:fillRect/>
          </a:stretch>
        </p:blipFill>
        <p:spPr>
          <a:xfrm>
            <a:off x="1524000" y="2209800"/>
            <a:ext cx="9144000" cy="3246076"/>
          </a:xfrm>
          <a:prstGeom prst="rect">
            <a:avLst/>
          </a:prstGeom>
        </p:spPr>
      </p:pic>
      <p:sp>
        <p:nvSpPr>
          <p:cNvPr id="8" name="Rectangle 7"/>
          <p:cNvSpPr/>
          <p:nvPr/>
        </p:nvSpPr>
        <p:spPr>
          <a:xfrm>
            <a:off x="2619804" y="6324601"/>
            <a:ext cx="5275803" cy="369332"/>
          </a:xfrm>
          <a:prstGeom prst="rect">
            <a:avLst/>
          </a:prstGeom>
        </p:spPr>
        <p:txBody>
          <a:bodyPr wrap="none">
            <a:spAutoFit/>
          </a:bodyPr>
          <a:lstStyle/>
          <a:p>
            <a:r>
              <a:rPr lang="en-US" b="0" dirty="0"/>
              <a:t>Source: </a:t>
            </a:r>
            <a:r>
              <a:rPr lang="en-US" b="0" dirty="0">
                <a:hlinkClick r:id="rId4"/>
              </a:rPr>
              <a:t>http://cs231n.github.io/neural-networks-1/</a:t>
            </a:r>
            <a:endParaRPr lang="en-US" b="0" dirty="0"/>
          </a:p>
        </p:txBody>
      </p:sp>
    </p:spTree>
    <p:extLst>
      <p:ext uri="{BB962C8B-B14F-4D97-AF65-F5344CB8AC3E}">
        <p14:creationId xmlns:p14="http://schemas.microsoft.com/office/powerpoint/2010/main" val="27468670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pPr>
                  <a:buFont typeface="Arial"/>
                  <a:buChar char="•"/>
                </a:pPr>
                <a:r>
                  <a:rPr lang="en-US" sz="2400" dirty="0"/>
                  <a:t>It is common to add a penalty (e.g., quadratic) on weight magnitudes to the objective function:</a:t>
                </a:r>
                <a:br>
                  <a:rPr lang="en-US" sz="2400" dirty="0"/>
                </a:br>
                <a:endParaRPr lang="en-US" sz="1200" dirty="0"/>
              </a:p>
              <a:p>
                <a:pPr>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𝐸</m:t>
                      </m:r>
                      <m:d>
                        <m:dPr>
                          <m:ctrlPr>
                            <a:rPr lang="en-US" sz="2400" b="1" i="1">
                              <a:latin typeface="Cambria Math" panose="02040503050406030204" pitchFamily="18" charset="0"/>
                            </a:rPr>
                          </m:ctrlPr>
                        </m:dPr>
                        <m:e>
                          <m:r>
                            <a:rPr lang="en-US" sz="2400" b="1">
                              <a:latin typeface="Cambria Math" panose="02040503050406030204" pitchFamily="18" charset="0"/>
                            </a:rPr>
                            <m:t>𝐰</m:t>
                          </m:r>
                        </m:e>
                      </m:d>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r>
                            <a:rPr lang="en-US" sz="2400" i="1">
                              <a:latin typeface="Cambria Math" panose="02040503050406030204" pitchFamily="18" charset="0"/>
                            </a:rPr>
                            <m:t>𝑙</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b="1">
                              <a:latin typeface="Cambria Math" panose="02040503050406030204" pitchFamily="18" charset="0"/>
                            </a:rPr>
                            <m:t>𝐰</m:t>
                          </m:r>
                          <m:r>
                            <a:rPr lang="en-US" sz="2400" i="1">
                              <a:latin typeface="Cambria Math" panose="02040503050406030204" pitchFamily="18" charset="0"/>
                            </a:rPr>
                            <m:t>)</m:t>
                          </m:r>
                        </m:e>
                      </m:nary>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ea typeface="Cambria Math" panose="02040503050406030204" pitchFamily="18" charset="0"/>
                        </a:rPr>
                        <m:t>𝜆</m:t>
                      </m:r>
                      <m:sSup>
                        <m:sSupPr>
                          <m:ctrlPr>
                            <a:rPr lang="en-US" sz="2400" i="1">
                              <a:solidFill>
                                <a:srgbClr val="7030A0"/>
                              </a:solidFill>
                              <a:latin typeface="Cambria Math" panose="02040503050406030204" pitchFamily="18" charset="0"/>
                            </a:rPr>
                          </m:ctrlPr>
                        </m:sSupPr>
                        <m:e>
                          <m:d>
                            <m:dPr>
                              <m:begChr m:val="‖"/>
                              <m:endChr m:val="‖"/>
                              <m:ctrlPr>
                                <a:rPr lang="en-US" sz="2400" i="1">
                                  <a:solidFill>
                                    <a:srgbClr val="7030A0"/>
                                  </a:solidFill>
                                  <a:latin typeface="Cambria Math" panose="02040503050406030204" pitchFamily="18" charset="0"/>
                                </a:rPr>
                              </m:ctrlPr>
                            </m:dPr>
                            <m:e>
                              <m:r>
                                <a:rPr lang="en-US" sz="2400" b="1">
                                  <a:solidFill>
                                    <a:srgbClr val="7030A0"/>
                                  </a:solidFill>
                                  <a:latin typeface="Cambria Math" panose="02040503050406030204" pitchFamily="18" charset="0"/>
                                </a:rPr>
                                <m:t>𝐰</m:t>
                              </m:r>
                            </m:e>
                          </m:d>
                        </m:e>
                        <m:sup>
                          <m:r>
                            <a:rPr lang="en-US" sz="2400" i="1">
                              <a:solidFill>
                                <a:srgbClr val="7030A0"/>
                              </a:solidFill>
                              <a:latin typeface="Cambria Math" panose="02040503050406030204" pitchFamily="18" charset="0"/>
                            </a:rPr>
                            <m:t>2</m:t>
                          </m:r>
                        </m:sup>
                      </m:sSup>
                    </m:oMath>
                  </m:oMathPara>
                </a14:m>
                <a:endParaRPr lang="en-US" sz="2400" dirty="0"/>
              </a:p>
              <a:p>
                <a:pPr lvl="1"/>
                <a:r>
                  <a:rPr lang="en-US" sz="2000" dirty="0"/>
                  <a:t>Quadratic penalty encourages network to use all of its inputs “a little” rather than a few inputs “a lot”</a:t>
                </a:r>
                <a:endParaRPr lang="en-US" sz="2000" b="1"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a:blip r:embed="rId3"/>
                <a:stretch>
                  <a:fillRect l="-979" t="-7488" r="-816"/>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2743200" y="3733803"/>
            <a:ext cx="7010400" cy="2564621"/>
          </a:xfrm>
          <a:prstGeom prst="rect">
            <a:avLst/>
          </a:prstGeom>
        </p:spPr>
      </p:pic>
      <p:sp>
        <p:nvSpPr>
          <p:cNvPr id="8" name="Rectangle 7"/>
          <p:cNvSpPr/>
          <p:nvPr/>
        </p:nvSpPr>
        <p:spPr>
          <a:xfrm>
            <a:off x="4096740" y="6477003"/>
            <a:ext cx="4132863" cy="307777"/>
          </a:xfrm>
          <a:prstGeom prst="rect">
            <a:avLst/>
          </a:prstGeom>
        </p:spPr>
        <p:txBody>
          <a:bodyPr wrap="none">
            <a:spAutoFit/>
          </a:bodyPr>
          <a:lstStyle/>
          <a:p>
            <a:r>
              <a:rPr lang="en-US" sz="1400" dirty="0"/>
              <a:t>Source: </a:t>
            </a:r>
            <a:r>
              <a:rPr lang="en-US" sz="1400" dirty="0">
                <a:hlinkClick r:id="rId5"/>
              </a:rPr>
              <a:t>http://cs231n.github.io/neural-networks-1/</a:t>
            </a:r>
            <a:endParaRPr lang="en-US" sz="1400" dirty="0"/>
          </a:p>
        </p:txBody>
      </p:sp>
    </p:spTree>
    <p:extLst>
      <p:ext uri="{BB962C8B-B14F-4D97-AF65-F5344CB8AC3E}">
        <p14:creationId xmlns:p14="http://schemas.microsoft.com/office/powerpoint/2010/main" val="61949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8FEF-1BDA-B541-B2DC-3E1AAF9C4CFE}"/>
              </a:ext>
            </a:extLst>
          </p:cNvPr>
          <p:cNvSpPr>
            <a:spLocks noGrp="1"/>
          </p:cNvSpPr>
          <p:nvPr>
            <p:ph type="title"/>
          </p:nvPr>
        </p:nvSpPr>
        <p:spPr/>
        <p:txBody>
          <a:bodyPr/>
          <a:lstStyle/>
          <a:p>
            <a:r>
              <a:rPr lang="en-US" dirty="0"/>
              <a:t>Dealing with multiple classes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46A4F55-58CC-5F42-9DA7-8CC13E6260EC}"/>
                  </a:ext>
                </a:extLst>
              </p:cNvPr>
              <p:cNvSpPr>
                <a:spLocks noGrp="1"/>
              </p:cNvSpPr>
              <p:nvPr>
                <p:ph idx="1"/>
              </p:nvPr>
            </p:nvSpPr>
            <p:spPr/>
            <p:txBody>
              <a:bodyPr>
                <a:normAutofit fontScale="92500"/>
              </a:bodyPr>
              <a:lstStyle/>
              <a:p>
                <a:pPr marL="457200" indent="-457200">
                  <a:buFont typeface="Arial" panose="020B0604020202020204" pitchFamily="34" charset="0"/>
                  <a:buChar char="•"/>
                </a:pPr>
                <a:r>
                  <a:rPr lang="en-US" dirty="0"/>
                  <a:t>If we need to classify inputs into C different classes, we put C units in the last layer to produce C </a:t>
                </a:r>
                <a:r>
                  <a:rPr lang="en-US" i="1" dirty="0"/>
                  <a:t>one-vs.-others</a:t>
                </a:r>
                <a:r>
                  <a:rPr lang="en-US" dirty="0"/>
                  <a:t> scores </a:t>
                </a:r>
                <a14:m>
                  <m:oMath xmlns:m="http://schemas.openxmlformats.org/officeDocument/2006/math">
                    <m:sSub>
                      <m:sSubPr>
                        <m:ctrlPr>
                          <a:rPr lang="en-US" i="1" smtClean="0">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 </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2</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𝐶</m:t>
                        </m:r>
                      </m:sub>
                    </m:sSub>
                  </m:oMath>
                </a14:m>
                <a:endParaRPr lang="en-US" dirty="0"/>
              </a:p>
              <a:p>
                <a:pPr marL="457200" indent="-457200">
                  <a:buFont typeface="Arial" panose="020B0604020202020204" pitchFamily="34" charset="0"/>
                  <a:buChar char="•"/>
                </a:pPr>
                <a:r>
                  <a:rPr lang="en-US" dirty="0"/>
                  <a:t>Apply </a:t>
                </a:r>
                <a:r>
                  <a:rPr lang="en-US" i="1" dirty="0" err="1"/>
                  <a:t>softmax</a:t>
                </a:r>
                <a:r>
                  <a:rPr lang="en-US" dirty="0"/>
                  <a:t> function to convert these scores to probabilities:</a:t>
                </a:r>
                <a:br>
                  <a:rPr lang="en-US" dirty="0"/>
                </a:br>
                <a:endParaRPr lang="en-US" sz="800" dirty="0">
                  <a:solidFill>
                    <a:srgbClr val="C00000"/>
                  </a:solidFill>
                </a:endParaRPr>
              </a:p>
              <a:p>
                <a:pPr marL="0" indent="0">
                  <a:buNone/>
                </a:pPr>
                <a:r>
                  <a:rPr lang="en-US" dirty="0">
                    <a:solidFill>
                      <a:srgbClr val="7030A0"/>
                    </a:solidFill>
                  </a:rPr>
                  <a:t>                    </a:t>
                </a:r>
                <a14:m>
                  <m:oMath xmlns:m="http://schemas.openxmlformats.org/officeDocument/2006/math">
                    <m:r>
                      <m:rPr>
                        <m:sty m:val="p"/>
                      </m:rPr>
                      <a:rPr lang="en-US" smtClean="0">
                        <a:solidFill>
                          <a:srgbClr val="7030A0"/>
                        </a:solidFill>
                        <a:latin typeface="Cambria Math" panose="02040503050406030204" pitchFamily="18" charset="0"/>
                      </a:rPr>
                      <m:t>softmax</m:t>
                    </m:r>
                    <m:d>
                      <m:dPr>
                        <m:ctrlPr>
                          <a:rPr lang="en-US" i="1">
                            <a:solidFill>
                              <a:srgbClr val="7030A0"/>
                            </a:solidFill>
                            <a:latin typeface="Cambria Math" panose="02040503050406030204" pitchFamily="18" charset="0"/>
                          </a:rPr>
                        </m:ctrlPr>
                      </m:d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𝑐</m:t>
                            </m:r>
                          </m:sub>
                        </m:sSub>
                      </m:e>
                    </m:d>
                    <m:r>
                      <a:rPr lang="en-US" i="1">
                        <a:solidFill>
                          <a:srgbClr val="7030A0"/>
                        </a:solidFill>
                        <a:latin typeface="Cambria Math" panose="02040503050406030204" pitchFamily="18" charset="0"/>
                      </a:rPr>
                      <m:t>=</m:t>
                    </m:r>
                    <m:d>
                      <m:dPr>
                        <m:ctrlPr>
                          <a:rPr lang="en-US" i="1">
                            <a:solidFill>
                              <a:srgbClr val="7030A0"/>
                            </a:solidFill>
                            <a:latin typeface="Cambria Math" panose="02040503050406030204" pitchFamily="18" charset="0"/>
                          </a:rPr>
                        </m:ctrlPr>
                      </m:dPr>
                      <m:e>
                        <m:f>
                          <m:fPr>
                            <m:ctrlPr>
                              <a:rPr lang="en-US" i="1">
                                <a:solidFill>
                                  <a:srgbClr val="7030A0"/>
                                </a:solidFill>
                                <a:latin typeface="Cambria Math" panose="02040503050406030204" pitchFamily="18" charset="0"/>
                              </a:rPr>
                            </m:ctrlPr>
                          </m:fPr>
                          <m:num>
                            <m:r>
                              <m:rPr>
                                <m:sty m:val="p"/>
                              </m:rPr>
                              <a:rPr lang="en-US">
                                <a:solidFill>
                                  <a:srgbClr val="7030A0"/>
                                </a:solidFill>
                                <a:latin typeface="Cambria Math" panose="02040503050406030204" pitchFamily="18" charset="0"/>
                              </a:rPr>
                              <m:t>exp</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1</m:t>
                                </m:r>
                              </m:sub>
                            </m:sSub>
                            <m:r>
                              <a:rPr lang="en-US" i="1">
                                <a:solidFill>
                                  <a:srgbClr val="7030A0"/>
                                </a:solidFill>
                                <a:latin typeface="Cambria Math" panose="02040503050406030204" pitchFamily="18" charset="0"/>
                              </a:rPr>
                              <m:t>)</m:t>
                            </m:r>
                          </m:num>
                          <m:den>
                            <m:nary>
                              <m:naryPr>
                                <m:chr m:val="∑"/>
                                <m:limLoc m:val="subSup"/>
                                <m:supHide m:val="on"/>
                                <m:ctrlPr>
                                  <a:rPr lang="en-US" i="1">
                                    <a:solidFill>
                                      <a:srgbClr val="7030A0"/>
                                    </a:solidFill>
                                    <a:latin typeface="Cambria Math" panose="02040503050406030204" pitchFamily="18" charset="0"/>
                                  </a:rPr>
                                </m:ctrlPr>
                              </m:naryPr>
                              <m:sub>
                                <m:r>
                                  <m:rPr>
                                    <m:brk m:alnAt="9"/>
                                  </m:rPr>
                                  <a:rPr lang="en-US" i="1">
                                    <a:solidFill>
                                      <a:srgbClr val="7030A0"/>
                                    </a:solidFill>
                                    <a:latin typeface="Cambria Math" panose="02040503050406030204" pitchFamily="18" charset="0"/>
                                  </a:rPr>
                                  <m:t>𝑗</m:t>
                                </m:r>
                              </m:sub>
                              <m:sup/>
                              <m:e>
                                <m:r>
                                  <m:rPr>
                                    <m:sty m:val="p"/>
                                  </m:rPr>
                                  <a:rPr lang="en-US">
                                    <a:solidFill>
                                      <a:srgbClr val="7030A0"/>
                                    </a:solidFill>
                                    <a:latin typeface="Cambria Math" panose="02040503050406030204" pitchFamily="18" charset="0"/>
                                  </a:rPr>
                                  <m:t>exp</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𝑗</m:t>
                                    </m:r>
                                  </m:sub>
                                </m:sSub>
                                <m:r>
                                  <a:rPr lang="en-US" i="1">
                                    <a:solidFill>
                                      <a:srgbClr val="7030A0"/>
                                    </a:solidFill>
                                    <a:latin typeface="Cambria Math" panose="02040503050406030204" pitchFamily="18" charset="0"/>
                                  </a:rPr>
                                  <m:t>)</m:t>
                                </m:r>
                              </m:e>
                            </m:nary>
                          </m:den>
                        </m:f>
                        <m:r>
                          <a:rPr lang="en-US" i="1">
                            <a:solidFill>
                              <a:srgbClr val="7030A0"/>
                            </a:solidFill>
                            <a:latin typeface="Cambria Math" panose="02040503050406030204" pitchFamily="18" charset="0"/>
                          </a:rPr>
                          <m:t>,…,</m:t>
                        </m:r>
                        <m:f>
                          <m:fPr>
                            <m:ctrlPr>
                              <a:rPr lang="en-US" i="1">
                                <a:solidFill>
                                  <a:srgbClr val="7030A0"/>
                                </a:solidFill>
                                <a:latin typeface="Cambria Math" panose="02040503050406030204" pitchFamily="18" charset="0"/>
                              </a:rPr>
                            </m:ctrlPr>
                          </m:fPr>
                          <m:num>
                            <m:r>
                              <m:rPr>
                                <m:sty m:val="p"/>
                              </m:rPr>
                              <a:rPr lang="en-US">
                                <a:solidFill>
                                  <a:srgbClr val="7030A0"/>
                                </a:solidFill>
                                <a:latin typeface="Cambria Math" panose="02040503050406030204" pitchFamily="18" charset="0"/>
                              </a:rPr>
                              <m:t>exp</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𝐶</m:t>
                                </m:r>
                              </m:sub>
                            </m:sSub>
                            <m:r>
                              <a:rPr lang="en-US" i="1">
                                <a:solidFill>
                                  <a:srgbClr val="7030A0"/>
                                </a:solidFill>
                                <a:latin typeface="Cambria Math" panose="02040503050406030204" pitchFamily="18" charset="0"/>
                              </a:rPr>
                              <m:t>)</m:t>
                            </m:r>
                          </m:num>
                          <m:den>
                            <m:nary>
                              <m:naryPr>
                                <m:chr m:val="∑"/>
                                <m:limLoc m:val="subSup"/>
                                <m:supHide m:val="on"/>
                                <m:ctrlPr>
                                  <a:rPr lang="en-US" i="1">
                                    <a:solidFill>
                                      <a:srgbClr val="7030A0"/>
                                    </a:solidFill>
                                    <a:latin typeface="Cambria Math" panose="02040503050406030204" pitchFamily="18" charset="0"/>
                                  </a:rPr>
                                </m:ctrlPr>
                              </m:naryPr>
                              <m:sub>
                                <m:r>
                                  <m:rPr>
                                    <m:brk m:alnAt="9"/>
                                  </m:rPr>
                                  <a:rPr lang="en-US" i="1">
                                    <a:solidFill>
                                      <a:srgbClr val="7030A0"/>
                                    </a:solidFill>
                                    <a:latin typeface="Cambria Math" panose="02040503050406030204" pitchFamily="18" charset="0"/>
                                  </a:rPr>
                                  <m:t>𝑗</m:t>
                                </m:r>
                              </m:sub>
                              <m:sup/>
                              <m:e>
                                <m:r>
                                  <m:rPr>
                                    <m:sty m:val="p"/>
                                  </m:rPr>
                                  <a:rPr lang="en-US">
                                    <a:solidFill>
                                      <a:srgbClr val="7030A0"/>
                                    </a:solidFill>
                                    <a:latin typeface="Cambria Math" panose="02040503050406030204" pitchFamily="18" charset="0"/>
                                  </a:rPr>
                                  <m:t>exp</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𝑓</m:t>
                                    </m:r>
                                  </m:e>
                                  <m:sub>
                                    <m:r>
                                      <a:rPr lang="en-US" i="1">
                                        <a:solidFill>
                                          <a:srgbClr val="7030A0"/>
                                        </a:solidFill>
                                        <a:latin typeface="Cambria Math" panose="02040503050406030204" pitchFamily="18" charset="0"/>
                                      </a:rPr>
                                      <m:t>𝑗</m:t>
                                    </m:r>
                                  </m:sub>
                                </m:sSub>
                                <m:r>
                                  <a:rPr lang="en-US" i="1">
                                    <a:solidFill>
                                      <a:srgbClr val="7030A0"/>
                                    </a:solidFill>
                                    <a:latin typeface="Cambria Math" panose="02040503050406030204" pitchFamily="18" charset="0"/>
                                  </a:rPr>
                                  <m:t>)</m:t>
                                </m:r>
                              </m:e>
                            </m:nary>
                          </m:den>
                        </m:f>
                      </m:e>
                    </m:d>
                  </m:oMath>
                </a14:m>
                <a:endParaRPr lang="en-US" dirty="0">
                  <a:solidFill>
                    <a:srgbClr val="7030A0"/>
                  </a:solidFill>
                </a:endParaRPr>
              </a:p>
              <a:p>
                <a:pPr marL="400050" lvl="1" indent="0">
                  <a:buNone/>
                </a:pPr>
                <a:r>
                  <a:rPr lang="en-US" sz="2400" dirty="0">
                    <a:solidFill>
                      <a:srgbClr val="0070C0"/>
                    </a:solidFill>
                  </a:rPr>
                  <a:t>If one of the inputs is much larger than the others, then the corresponding </a:t>
                </a:r>
                <a:r>
                  <a:rPr lang="en-US" sz="2400" dirty="0" err="1">
                    <a:solidFill>
                      <a:srgbClr val="0070C0"/>
                    </a:solidFill>
                  </a:rPr>
                  <a:t>softmax</a:t>
                </a:r>
                <a:r>
                  <a:rPr lang="en-US" sz="2400" dirty="0">
                    <a:solidFill>
                      <a:srgbClr val="0070C0"/>
                    </a:solidFill>
                  </a:rPr>
                  <a:t> value will be close to 1 and others will be close to 0</a:t>
                </a:r>
              </a:p>
              <a:p>
                <a:pPr marL="457200" indent="-457200">
                  <a:buFont typeface="Arial" panose="020B0604020202020204" pitchFamily="34" charset="0"/>
                  <a:buChar char="•"/>
                </a:pPr>
                <a:r>
                  <a:rPr lang="en-US" dirty="0"/>
                  <a:t>Use log likelihood (</a:t>
                </a:r>
                <a:r>
                  <a:rPr lang="en-US" i="1" dirty="0"/>
                  <a:t>cross-entropy</a:t>
                </a:r>
                <a:r>
                  <a:rPr lang="en-US" dirty="0"/>
                  <a:t>) loss: </a:t>
                </a:r>
                <a:endParaRPr lang="en-US" i="1" dirty="0">
                  <a:latin typeface="Cambria Math" panose="02040503050406030204" pitchFamily="18" charset="0"/>
                </a:endParaRPr>
              </a:p>
              <a:p>
                <a:pPr marL="0" indent="0"/>
                <a:r>
                  <a:rPr lang="en-US" dirty="0"/>
                  <a:t>    </a:t>
                </a:r>
                <a14:m>
                  <m:oMath xmlns:m="http://schemas.openxmlformats.org/officeDocument/2006/math">
                    <m:r>
                      <a:rPr lang="en-US" i="1">
                        <a:latin typeface="Cambria Math" panose="02040503050406030204" pitchFamily="18" charset="0"/>
                      </a:rPr>
                      <m:t>𝑙</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𝐱</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i="1">
                            <a:latin typeface="Cambria Math" panose="02040503050406030204" pitchFamily="18" charset="0"/>
                          </a:rPr>
                          <m:t>;</m:t>
                        </m:r>
                        <m:r>
                          <a:rPr lang="en-US" b="1">
                            <a:latin typeface="Cambria Math" panose="02040503050406030204" pitchFamily="18" charset="0"/>
                          </a:rPr>
                          <m:t>𝐰</m:t>
                        </m:r>
                      </m:e>
                    </m:d>
                    <m:r>
                      <a:rPr lang="en-US" b="1" i="1">
                        <a:latin typeface="Cambria Math" panose="02040503050406030204" pitchFamily="18" charset="0"/>
                      </a:rPr>
                      <m:t>=</m:t>
                    </m:r>
                    <m:r>
                      <a:rPr lang="en-US" i="1">
                        <a:latin typeface="Cambria Math" panose="02040503050406030204" pitchFamily="18" charset="0"/>
                      </a:rPr>
                      <m:t>−</m:t>
                    </m:r>
                    <m:r>
                      <m:rPr>
                        <m:sty m:val="p"/>
                      </m:rPr>
                      <a:rPr lang="en-US">
                        <a:latin typeface="Cambria Math" panose="02040503050406030204" pitchFamily="18" charset="0"/>
                      </a:rPr>
                      <m:t>log</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𝑃</m:t>
                        </m:r>
                      </m:e>
                      <m:sub>
                        <m:r>
                          <a:rPr lang="en-US" b="1">
                            <a:latin typeface="Cambria Math" panose="02040503050406030204" pitchFamily="18" charset="0"/>
                          </a:rPr>
                          <m:t>𝐰</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r>
                              <a:rPr lang="en-US" b="1">
                                <a:latin typeface="Cambria Math" panose="02040503050406030204" pitchFamily="18" charset="0"/>
                              </a:rPr>
                              <m:t> | </m:t>
                            </m:r>
                            <m:r>
                              <a:rPr lang="en-US" b="1">
                                <a:latin typeface="Cambria Math" panose="02040503050406030204" pitchFamily="18" charset="0"/>
                              </a:rPr>
                              <m:t>𝐱</m:t>
                            </m:r>
                          </m:e>
                          <m:sub>
                            <m:r>
                              <a:rPr lang="en-US" i="1">
                                <a:latin typeface="Cambria Math" panose="02040503050406030204" pitchFamily="18" charset="0"/>
                              </a:rPr>
                              <m:t>𝑖</m:t>
                            </m:r>
                          </m:sub>
                        </m:sSub>
                      </m:e>
                    </m:d>
                  </m:oMath>
                </a14:m>
                <a:endParaRPr lang="en-US" dirty="0"/>
              </a:p>
            </p:txBody>
          </p:sp>
        </mc:Choice>
        <mc:Fallback xmlns="">
          <p:sp>
            <p:nvSpPr>
              <p:cNvPr id="3" name="Content Placeholder 2">
                <a:extLst>
                  <a:ext uri="{FF2B5EF4-FFF2-40B4-BE49-F238E27FC236}">
                    <a16:creationId xmlns:a16="http://schemas.microsoft.com/office/drawing/2014/main" id="{646A4F55-58CC-5F42-9DA7-8CC13E6260EC}"/>
                  </a:ext>
                </a:extLst>
              </p:cNvPr>
              <p:cNvSpPr>
                <a:spLocks noGrp="1" noRot="1" noChangeAspect="1" noMove="1" noResize="1" noEditPoints="1" noAdjustHandles="1" noChangeArrowheads="1" noChangeShapeType="1" noTextEdit="1"/>
              </p:cNvSpPr>
              <p:nvPr>
                <p:ph idx="1"/>
              </p:nvPr>
            </p:nvSpPr>
            <p:spPr>
              <a:blipFill>
                <a:blip r:embed="rId3"/>
                <a:stretch>
                  <a:fillRect l="-1273" t="-1235" r="-926"/>
                </a:stretch>
              </a:blipFill>
            </p:spPr>
            <p:txBody>
              <a:bodyPr/>
              <a:lstStyle/>
              <a:p>
                <a:r>
                  <a:rPr lang="en-US">
                    <a:noFill/>
                  </a:rPr>
                  <a:t> </a:t>
                </a:r>
              </a:p>
            </p:txBody>
          </p:sp>
        </mc:Fallback>
      </mc:AlternateContent>
    </p:spTree>
    <p:extLst>
      <p:ext uri="{BB962C8B-B14F-4D97-AF65-F5344CB8AC3E}">
        <p14:creationId xmlns:p14="http://schemas.microsoft.com/office/powerpoint/2010/main" val="112310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networks: Pros and cons</a:t>
            </a:r>
          </a:p>
        </p:txBody>
      </p:sp>
      <p:sp>
        <p:nvSpPr>
          <p:cNvPr id="3" name="Content Placeholder 2"/>
          <p:cNvSpPr>
            <a:spLocks noGrp="1"/>
          </p:cNvSpPr>
          <p:nvPr>
            <p:ph idx="1"/>
          </p:nvPr>
        </p:nvSpPr>
        <p:spPr/>
        <p:txBody>
          <a:bodyPr/>
          <a:lstStyle/>
          <a:p>
            <a:pPr marL="457200" indent="-457200">
              <a:buFont typeface="Arial"/>
              <a:buChar char="•"/>
            </a:pPr>
            <a:r>
              <a:rPr lang="en-US" dirty="0">
                <a:solidFill>
                  <a:schemeClr val="accent3">
                    <a:lumMod val="50000"/>
                  </a:schemeClr>
                </a:solidFill>
              </a:rPr>
              <a:t>Pros</a:t>
            </a:r>
          </a:p>
          <a:p>
            <a:pPr lvl="1"/>
            <a:r>
              <a:rPr lang="en-US" dirty="0"/>
              <a:t>Flexible and general function approximation framework</a:t>
            </a:r>
          </a:p>
          <a:p>
            <a:pPr lvl="1"/>
            <a:r>
              <a:rPr lang="en-US" dirty="0"/>
              <a:t>Can build extremely powerful models by adding more layers</a:t>
            </a:r>
          </a:p>
          <a:p>
            <a:pPr marL="457200" indent="-457200">
              <a:buFont typeface="Arial"/>
              <a:buChar char="•"/>
            </a:pPr>
            <a:r>
              <a:rPr lang="en-US" dirty="0">
                <a:solidFill>
                  <a:srgbClr val="C00000"/>
                </a:solidFill>
              </a:rPr>
              <a:t>Cons</a:t>
            </a:r>
          </a:p>
          <a:p>
            <a:pPr lvl="1"/>
            <a:r>
              <a:rPr lang="en-US" dirty="0"/>
              <a:t>Hard to analyze theoretically (e.g., training is prone to local optima)</a:t>
            </a:r>
          </a:p>
          <a:p>
            <a:pPr lvl="1"/>
            <a:r>
              <a:rPr lang="en-US" dirty="0"/>
              <a:t>Huge amount of training data, computing power may be required to get good performance</a:t>
            </a:r>
          </a:p>
          <a:p>
            <a:pPr lvl="1"/>
            <a:r>
              <a:rPr lang="en-US" dirty="0"/>
              <a:t>The space of implementation choices is huge (network architectures, parameters)</a:t>
            </a:r>
          </a:p>
        </p:txBody>
      </p:sp>
    </p:spTree>
    <p:extLst>
      <p:ext uri="{BB962C8B-B14F-4D97-AF65-F5344CB8AC3E}">
        <p14:creationId xmlns:p14="http://schemas.microsoft.com/office/powerpoint/2010/main" val="182084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practices for training classifiers</a:t>
            </a:r>
          </a:p>
        </p:txBody>
      </p:sp>
      <p:sp>
        <p:nvSpPr>
          <p:cNvPr id="9" name="Content Placeholder 8"/>
          <p:cNvSpPr>
            <a:spLocks noGrp="1"/>
          </p:cNvSpPr>
          <p:nvPr>
            <p:ph idx="1"/>
          </p:nvPr>
        </p:nvSpPr>
        <p:spPr>
          <a:xfrm>
            <a:off x="381000" y="1371600"/>
            <a:ext cx="8153400" cy="5257800"/>
          </a:xfrm>
        </p:spPr>
        <p:txBody>
          <a:bodyPr>
            <a:normAutofit/>
          </a:bodyPr>
          <a:lstStyle/>
          <a:p>
            <a:pPr>
              <a:buFont typeface="Arial"/>
              <a:buChar char="•"/>
            </a:pPr>
            <a:r>
              <a:rPr lang="en-US" sz="2800" dirty="0"/>
              <a:t>Goal: obtain a classifier with </a:t>
            </a:r>
            <a:r>
              <a:rPr lang="en-US" sz="2800" b="1" dirty="0"/>
              <a:t>good generalization </a:t>
            </a:r>
            <a:r>
              <a:rPr lang="en-US" sz="2800" dirty="0"/>
              <a:t>or performance on never before seen data</a:t>
            </a:r>
            <a:br>
              <a:rPr lang="en-US" sz="2800" dirty="0"/>
            </a:br>
            <a:endParaRPr lang="en-US" sz="2800" dirty="0"/>
          </a:p>
          <a:p>
            <a:pPr marL="457200" indent="-457200">
              <a:buFont typeface="+mj-lt"/>
              <a:buAutoNum type="arabicPeriod"/>
            </a:pPr>
            <a:r>
              <a:rPr lang="en-US" sz="2800" dirty="0"/>
              <a:t>Learn </a:t>
            </a:r>
            <a:r>
              <a:rPr lang="en-US" sz="2800" i="1" dirty="0"/>
              <a:t>parameters</a:t>
            </a:r>
            <a:r>
              <a:rPr lang="en-US" sz="2800" dirty="0"/>
              <a:t> on the </a:t>
            </a:r>
            <a:r>
              <a:rPr lang="en-US" sz="2800" b="1" i="1" dirty="0">
                <a:solidFill>
                  <a:srgbClr val="3366FF"/>
                </a:solidFill>
              </a:rPr>
              <a:t>training set</a:t>
            </a:r>
          </a:p>
          <a:p>
            <a:pPr marL="457200" indent="-457200">
              <a:buFont typeface="+mj-lt"/>
              <a:buAutoNum type="arabicPeriod"/>
            </a:pPr>
            <a:r>
              <a:rPr lang="en-US" sz="2800" dirty="0"/>
              <a:t>Tune </a:t>
            </a:r>
            <a:r>
              <a:rPr lang="en-US" sz="2800" i="1" dirty="0" err="1"/>
              <a:t>hyperparameters</a:t>
            </a:r>
            <a:r>
              <a:rPr lang="en-US" sz="2800" dirty="0"/>
              <a:t> (implementation choices) on the </a:t>
            </a:r>
            <a:r>
              <a:rPr lang="en-US" sz="2800" i="1" dirty="0"/>
              <a:t>held out </a:t>
            </a:r>
            <a:r>
              <a:rPr lang="en-US" sz="2800" b="1" i="1" dirty="0">
                <a:solidFill>
                  <a:srgbClr val="008000"/>
                </a:solidFill>
              </a:rPr>
              <a:t>validation set</a:t>
            </a:r>
          </a:p>
          <a:p>
            <a:pPr marL="457200" indent="-457200">
              <a:buFont typeface="+mj-lt"/>
              <a:buAutoNum type="arabicPeriod"/>
            </a:pPr>
            <a:r>
              <a:rPr lang="en-US" sz="2800" dirty="0"/>
              <a:t>Evaluate performance on the </a:t>
            </a:r>
            <a:r>
              <a:rPr lang="en-US" sz="2800" b="1" i="1" dirty="0">
                <a:solidFill>
                  <a:srgbClr val="D60093"/>
                </a:solidFill>
              </a:rPr>
              <a:t>test set</a:t>
            </a:r>
          </a:p>
          <a:p>
            <a:pPr lvl="1"/>
            <a:r>
              <a:rPr lang="en-US" dirty="0"/>
              <a:t>Crucial: do not peek at the test set when iterating steps 1 and 2!</a:t>
            </a:r>
          </a:p>
        </p:txBody>
      </p:sp>
      <p:pic>
        <p:nvPicPr>
          <p:cNvPr id="8" name="Picture 7" descr="Screen Shot 2015-11-17 at 11.10.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00" y="1401417"/>
            <a:ext cx="1809577" cy="4835550"/>
          </a:xfrm>
          <a:prstGeom prst="rect">
            <a:avLst/>
          </a:prstGeom>
        </p:spPr>
      </p:pic>
    </p:spTree>
    <p:extLst>
      <p:ext uri="{BB962C8B-B14F-4D97-AF65-F5344CB8AC3E}">
        <p14:creationId xmlns:p14="http://schemas.microsoft.com/office/powerpoint/2010/main" val="215779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Image Classification and Tagging</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8" name="Text Box 4">
            <a:extLst>
              <a:ext uri="{FF2B5EF4-FFF2-40B4-BE49-F238E27FC236}">
                <a16:creationId xmlns:a16="http://schemas.microsoft.com/office/drawing/2014/main" id="{3391C734-5FEA-3B49-B3BF-22D090A31191}"/>
              </a:ext>
            </a:extLst>
          </p:cNvPr>
          <p:cNvSpPr txBox="1">
            <a:spLocks noChangeArrowheads="1"/>
          </p:cNvSpPr>
          <p:nvPr/>
        </p:nvSpPr>
        <p:spPr bwMode="auto">
          <a:xfrm>
            <a:off x="7865246" y="1103768"/>
            <a:ext cx="2362200" cy="3252172"/>
          </a:xfrm>
          <a:prstGeom prst="rect">
            <a:avLst/>
          </a:prstGeom>
          <a:solidFill>
            <a:schemeClr val="tx2">
              <a:lumMod val="75000"/>
            </a:schemeClr>
          </a:solidFill>
          <a:ln w="9525">
            <a:noFill/>
            <a:miter lim="800000"/>
            <a:headEnd/>
            <a:tailEnd/>
          </a:ln>
        </p:spPr>
        <p:txBody>
          <a:bodyPr wrap="square">
            <a:spAutoFit/>
          </a:bodyPr>
          <a:lstStyle/>
          <a:p>
            <a:pPr>
              <a:lnSpc>
                <a:spcPct val="80000"/>
              </a:lnSpc>
              <a:spcBef>
                <a:spcPct val="50000"/>
              </a:spcBef>
              <a:buFontTx/>
              <a:buChar char="•"/>
            </a:pPr>
            <a:r>
              <a:rPr lang="en-US" sz="2800" b="1" dirty="0">
                <a:solidFill>
                  <a:schemeClr val="bg1">
                    <a:lumMod val="95000"/>
                  </a:schemeClr>
                </a:solidFill>
              </a:rPr>
              <a:t> outdoor</a:t>
            </a:r>
          </a:p>
          <a:p>
            <a:pPr>
              <a:lnSpc>
                <a:spcPct val="80000"/>
              </a:lnSpc>
              <a:spcBef>
                <a:spcPct val="50000"/>
              </a:spcBef>
              <a:buFontTx/>
              <a:buChar char="•"/>
            </a:pPr>
            <a:r>
              <a:rPr lang="en-US" sz="2800" b="1" dirty="0">
                <a:solidFill>
                  <a:schemeClr val="bg1">
                    <a:lumMod val="95000"/>
                  </a:schemeClr>
                </a:solidFill>
              </a:rPr>
              <a:t> mountains</a:t>
            </a:r>
          </a:p>
          <a:p>
            <a:pPr>
              <a:lnSpc>
                <a:spcPct val="80000"/>
              </a:lnSpc>
              <a:spcBef>
                <a:spcPct val="50000"/>
              </a:spcBef>
              <a:buFontTx/>
              <a:buChar char="•"/>
            </a:pPr>
            <a:r>
              <a:rPr lang="en-US" sz="2800" b="1" dirty="0">
                <a:solidFill>
                  <a:schemeClr val="bg1">
                    <a:lumMod val="95000"/>
                  </a:schemeClr>
                </a:solidFill>
              </a:rPr>
              <a:t> city</a:t>
            </a:r>
          </a:p>
          <a:p>
            <a:pPr>
              <a:lnSpc>
                <a:spcPct val="80000"/>
              </a:lnSpc>
              <a:spcBef>
                <a:spcPct val="50000"/>
              </a:spcBef>
              <a:buFontTx/>
              <a:buChar char="•"/>
            </a:pPr>
            <a:r>
              <a:rPr lang="en-US" sz="2800" b="1" dirty="0">
                <a:solidFill>
                  <a:schemeClr val="bg1">
                    <a:lumMod val="95000"/>
                  </a:schemeClr>
                </a:solidFill>
              </a:rPr>
              <a:t> Asia</a:t>
            </a:r>
          </a:p>
          <a:p>
            <a:pPr>
              <a:lnSpc>
                <a:spcPct val="80000"/>
              </a:lnSpc>
              <a:spcBef>
                <a:spcPct val="50000"/>
              </a:spcBef>
              <a:buFontTx/>
              <a:buChar char="•"/>
            </a:pPr>
            <a:r>
              <a:rPr lang="en-US" sz="2800" b="1" dirty="0">
                <a:solidFill>
                  <a:schemeClr val="bg1">
                    <a:lumMod val="95000"/>
                  </a:schemeClr>
                </a:solidFill>
              </a:rPr>
              <a:t> Lhasa</a:t>
            </a:r>
          </a:p>
          <a:p>
            <a:pPr>
              <a:lnSpc>
                <a:spcPct val="80000"/>
              </a:lnSpc>
              <a:spcBef>
                <a:spcPct val="50000"/>
              </a:spcBef>
              <a:buFontTx/>
              <a:buChar char="•"/>
            </a:pPr>
            <a:r>
              <a:rPr lang="en-US" sz="2800" b="1" dirty="0">
                <a:solidFill>
                  <a:schemeClr val="bg1">
                    <a:lumMod val="95000"/>
                  </a:schemeClr>
                </a:solidFill>
              </a:rPr>
              <a:t> </a:t>
            </a:r>
            <a:r>
              <a:rPr lang="mr-IN" sz="2800" b="1" dirty="0">
                <a:solidFill>
                  <a:schemeClr val="bg1">
                    <a:lumMod val="95000"/>
                  </a:schemeClr>
                </a:solidFill>
              </a:rPr>
              <a:t>…</a:t>
            </a:r>
            <a:endParaRPr lang="en-US" sz="2800" b="1" dirty="0">
              <a:solidFill>
                <a:schemeClr val="bg1">
                  <a:lumMod val="95000"/>
                </a:schemeClr>
              </a:solidFill>
            </a:endParaRPr>
          </a:p>
        </p:txBody>
      </p:sp>
      <p:sp>
        <p:nvSpPr>
          <p:cNvPr id="2" name="TextBox 1">
            <a:extLst>
              <a:ext uri="{FF2B5EF4-FFF2-40B4-BE49-F238E27FC236}">
                <a16:creationId xmlns:a16="http://schemas.microsoft.com/office/drawing/2014/main" id="{DDDE2F70-9CA0-E24E-8A8D-685D83701E2C}"/>
              </a:ext>
            </a:extLst>
          </p:cNvPr>
          <p:cNvSpPr txBox="1"/>
          <p:nvPr/>
        </p:nvSpPr>
        <p:spPr>
          <a:xfrm>
            <a:off x="396301" y="2360522"/>
            <a:ext cx="2651700" cy="830997"/>
          </a:xfrm>
          <a:prstGeom prst="rect">
            <a:avLst/>
          </a:prstGeom>
          <a:noFill/>
        </p:spPr>
        <p:txBody>
          <a:bodyPr wrap="square" rtlCol="0">
            <a:spAutoFit/>
          </a:bodyPr>
          <a:lstStyle/>
          <a:p>
            <a:pPr algn="ctr"/>
            <a:r>
              <a:rPr lang="en-US" sz="2400" dirty="0">
                <a:solidFill>
                  <a:srgbClr val="C00000"/>
                </a:solidFill>
              </a:rPr>
              <a:t>What is this an image of?</a:t>
            </a:r>
          </a:p>
        </p:txBody>
      </p:sp>
    </p:spTree>
    <p:extLst>
      <p:ext uri="{BB962C8B-B14F-4D97-AF65-F5344CB8AC3E}">
        <p14:creationId xmlns:p14="http://schemas.microsoft.com/office/powerpoint/2010/main" val="183525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Bias-variance tradeoff</a:t>
            </a:r>
          </a:p>
        </p:txBody>
      </p:sp>
      <p:sp>
        <p:nvSpPr>
          <p:cNvPr id="3" name="Content Placeholder 2"/>
          <p:cNvSpPr>
            <a:spLocks noGrp="1"/>
          </p:cNvSpPr>
          <p:nvPr>
            <p:ph idx="1"/>
          </p:nvPr>
        </p:nvSpPr>
        <p:spPr>
          <a:xfrm>
            <a:off x="533400" y="914400"/>
            <a:ext cx="11125200" cy="5257800"/>
          </a:xfrm>
        </p:spPr>
        <p:txBody>
          <a:bodyPr>
            <a:normAutofit/>
          </a:bodyPr>
          <a:lstStyle/>
          <a:p>
            <a:pPr eaLnBrk="1" hangingPunct="1">
              <a:buFont typeface="Arial"/>
              <a:buChar char="•"/>
            </a:pPr>
            <a:r>
              <a:rPr lang="en-US" sz="2800" dirty="0"/>
              <a:t>Prediction error of learning algorithms has two main components:</a:t>
            </a:r>
            <a:endParaRPr lang="en-US" sz="2800" i="1" dirty="0"/>
          </a:p>
          <a:p>
            <a:pPr lvl="1" eaLnBrk="1" hangingPunct="1">
              <a:buFont typeface="Arial"/>
              <a:buChar char="•"/>
            </a:pPr>
            <a:r>
              <a:rPr lang="en-US" sz="2400" b="1" dirty="0"/>
              <a:t>Bias:</a:t>
            </a:r>
            <a:r>
              <a:rPr lang="en-US" sz="2400" dirty="0"/>
              <a:t> error due to simplifying model assumptions</a:t>
            </a:r>
          </a:p>
          <a:p>
            <a:pPr lvl="1" eaLnBrk="1" hangingPunct="1">
              <a:buFont typeface="Arial"/>
              <a:buChar char="•"/>
            </a:pPr>
            <a:r>
              <a:rPr lang="en-US" sz="2400" b="1" dirty="0"/>
              <a:t>Variance:</a:t>
            </a:r>
            <a:r>
              <a:rPr lang="en-US" sz="2400" dirty="0"/>
              <a:t> error due to randomness of training set</a:t>
            </a:r>
          </a:p>
          <a:p>
            <a:pPr eaLnBrk="1" hangingPunct="1">
              <a:buFont typeface="Arial"/>
              <a:buChar char="•"/>
            </a:pPr>
            <a:r>
              <a:rPr lang="en-US" sz="2800" b="1" dirty="0"/>
              <a:t>Bias-variance tradeoff</a:t>
            </a:r>
            <a:r>
              <a:rPr lang="en-US" sz="2800" dirty="0"/>
              <a:t> can be controlled by turning “knobs” that determine model complexity</a:t>
            </a:r>
          </a:p>
          <a:p>
            <a:pPr marL="457200" indent="-457200">
              <a:buFont typeface="Arial"/>
              <a:buChar char="•"/>
            </a:pPr>
            <a:endParaRPr lang="en-US" sz="2800" dirty="0"/>
          </a:p>
        </p:txBody>
      </p:sp>
      <p:pic>
        <p:nvPicPr>
          <p:cNvPr id="7170" name="Picture 2" descr="http://www.holehouse.org/mlclass/07_Regularization_files/Image%20%5b1%5d.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42919"/>
          <a:stretch/>
        </p:blipFill>
        <p:spPr bwMode="auto">
          <a:xfrm>
            <a:off x="1634984" y="4179332"/>
            <a:ext cx="8880619"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828803" y="3733800"/>
            <a:ext cx="2823209" cy="400110"/>
          </a:xfrm>
          <a:prstGeom prst="rect">
            <a:avLst/>
          </a:prstGeom>
          <a:noFill/>
        </p:spPr>
        <p:txBody>
          <a:bodyPr wrap="none" rtlCol="0">
            <a:spAutoFit/>
          </a:bodyPr>
          <a:lstStyle/>
          <a:p>
            <a:r>
              <a:rPr lang="en-US" sz="2000" dirty="0"/>
              <a:t>High bias, low variance</a:t>
            </a:r>
          </a:p>
        </p:txBody>
      </p:sp>
      <p:sp>
        <p:nvSpPr>
          <p:cNvPr id="6" name="TextBox 5"/>
          <p:cNvSpPr txBox="1"/>
          <p:nvPr/>
        </p:nvSpPr>
        <p:spPr>
          <a:xfrm>
            <a:off x="7581230" y="3733800"/>
            <a:ext cx="2864887" cy="400110"/>
          </a:xfrm>
          <a:prstGeom prst="rect">
            <a:avLst/>
          </a:prstGeom>
          <a:noFill/>
        </p:spPr>
        <p:txBody>
          <a:bodyPr wrap="none" rtlCol="0">
            <a:spAutoFit/>
          </a:bodyPr>
          <a:lstStyle/>
          <a:p>
            <a:r>
              <a:rPr lang="en-US" sz="2000" dirty="0"/>
              <a:t>Low bias, high variance</a:t>
            </a:r>
          </a:p>
        </p:txBody>
      </p:sp>
      <p:sp>
        <p:nvSpPr>
          <p:cNvPr id="5" name="Rectangle 4"/>
          <p:cNvSpPr/>
          <p:nvPr/>
        </p:nvSpPr>
        <p:spPr>
          <a:xfrm>
            <a:off x="8877300" y="6550226"/>
            <a:ext cx="1790700" cy="307777"/>
          </a:xfrm>
          <a:prstGeom prst="rect">
            <a:avLst/>
          </a:prstGeom>
        </p:spPr>
        <p:txBody>
          <a:bodyPr wrap="square">
            <a:spAutoFit/>
          </a:bodyPr>
          <a:lstStyle/>
          <a:p>
            <a:pPr algn="ctr"/>
            <a:r>
              <a:rPr lang="en-US" sz="1400" dirty="0">
                <a:hlinkClick r:id="rId3"/>
              </a:rPr>
              <a:t>Figure source</a:t>
            </a:r>
            <a:endParaRPr lang="en-US" sz="1400" dirty="0"/>
          </a:p>
        </p:txBody>
      </p:sp>
    </p:spTree>
    <p:extLst>
      <p:ext uri="{BB962C8B-B14F-4D97-AF65-F5344CB8AC3E}">
        <p14:creationId xmlns:p14="http://schemas.microsoft.com/office/powerpoint/2010/main" val="335511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Underfitting</a:t>
            </a:r>
            <a:r>
              <a:rPr lang="en-US" dirty="0"/>
              <a:t> and </a:t>
            </a:r>
            <a:r>
              <a:rPr lang="en-US" dirty="0" err="1"/>
              <a:t>overfitting</a:t>
            </a:r>
            <a:endParaRPr lang="en-US" dirty="0"/>
          </a:p>
        </p:txBody>
      </p:sp>
      <p:sp>
        <p:nvSpPr>
          <p:cNvPr id="3" name="Content Placeholder 2"/>
          <p:cNvSpPr>
            <a:spLocks noGrp="1"/>
          </p:cNvSpPr>
          <p:nvPr>
            <p:ph idx="1"/>
          </p:nvPr>
        </p:nvSpPr>
        <p:spPr>
          <a:xfrm>
            <a:off x="304800" y="800100"/>
            <a:ext cx="11582400" cy="5257800"/>
          </a:xfrm>
        </p:spPr>
        <p:txBody>
          <a:bodyPr>
            <a:noAutofit/>
          </a:bodyPr>
          <a:lstStyle/>
          <a:p>
            <a:pPr eaLnBrk="1" hangingPunct="1">
              <a:buFont typeface="Arial"/>
              <a:buChar char="•"/>
            </a:pPr>
            <a:r>
              <a:rPr lang="en-US" sz="2800" b="1" dirty="0" err="1"/>
              <a:t>Underfitting</a:t>
            </a:r>
            <a:r>
              <a:rPr lang="en-US" sz="2800" b="1" dirty="0"/>
              <a:t>:</a:t>
            </a:r>
            <a:r>
              <a:rPr lang="en-US" sz="2800" dirty="0"/>
              <a:t> training and test error are both </a:t>
            </a:r>
            <a:r>
              <a:rPr lang="en-US" sz="2800" i="1" dirty="0"/>
              <a:t>high</a:t>
            </a:r>
            <a:endParaRPr lang="en-US" sz="2800" dirty="0"/>
          </a:p>
          <a:p>
            <a:pPr lvl="1" eaLnBrk="1" hangingPunct="1">
              <a:buFont typeface="Arial" panose="020B0604020202020204" pitchFamily="34" charset="0"/>
              <a:buChar char="–"/>
            </a:pPr>
            <a:r>
              <a:rPr lang="en-US" sz="2400" dirty="0">
                <a:solidFill>
                  <a:schemeClr val="tx1">
                    <a:lumMod val="75000"/>
                    <a:lumOff val="25000"/>
                  </a:schemeClr>
                </a:solidFill>
              </a:rPr>
              <a:t>Model does an equally poor job on the training and the test set</a:t>
            </a:r>
          </a:p>
          <a:p>
            <a:pPr lvl="1" eaLnBrk="1" hangingPunct="1">
              <a:buFont typeface="Arial" panose="020B0604020202020204" pitchFamily="34" charset="0"/>
              <a:buChar char="–"/>
            </a:pPr>
            <a:r>
              <a:rPr lang="en-US" sz="2400" dirty="0">
                <a:solidFill>
                  <a:schemeClr val="tx1">
                    <a:lumMod val="75000"/>
                    <a:lumOff val="25000"/>
                  </a:schemeClr>
                </a:solidFill>
              </a:rPr>
              <a:t>The model is too “simple” to represent the data or the model is not trained well</a:t>
            </a:r>
          </a:p>
          <a:p>
            <a:pPr eaLnBrk="1" hangingPunct="1">
              <a:buFont typeface="Arial"/>
              <a:buChar char="•"/>
            </a:pPr>
            <a:r>
              <a:rPr lang="en-US" sz="2800" b="1" dirty="0" err="1"/>
              <a:t>Overfitting</a:t>
            </a:r>
            <a:r>
              <a:rPr lang="en-US" sz="2800" b="1" dirty="0"/>
              <a:t>:</a:t>
            </a:r>
            <a:r>
              <a:rPr lang="en-US" sz="2800" dirty="0"/>
              <a:t> Training error is </a:t>
            </a:r>
            <a:r>
              <a:rPr lang="en-US" sz="2800" i="1" dirty="0"/>
              <a:t>low</a:t>
            </a:r>
            <a:r>
              <a:rPr lang="en-US" sz="2800" dirty="0"/>
              <a:t> but test error is </a:t>
            </a:r>
            <a:r>
              <a:rPr lang="en-US" sz="2800" i="1" dirty="0"/>
              <a:t>high</a:t>
            </a:r>
          </a:p>
          <a:p>
            <a:pPr lvl="1" eaLnBrk="1" hangingPunct="1"/>
            <a:r>
              <a:rPr lang="en-US" sz="2400" dirty="0">
                <a:solidFill>
                  <a:schemeClr val="tx1">
                    <a:lumMod val="75000"/>
                    <a:lumOff val="25000"/>
                  </a:schemeClr>
                </a:solidFill>
              </a:rPr>
              <a:t>Model fits irrelevant characteristics (noise) in the training data</a:t>
            </a:r>
          </a:p>
          <a:p>
            <a:pPr lvl="1" eaLnBrk="1" hangingPunct="1"/>
            <a:r>
              <a:rPr lang="en-US" sz="2400" dirty="0">
                <a:solidFill>
                  <a:schemeClr val="tx1">
                    <a:lumMod val="75000"/>
                    <a:lumOff val="25000"/>
                  </a:schemeClr>
                </a:solidFill>
              </a:rPr>
              <a:t>Model is too complex or amount of training data is insufficient</a:t>
            </a:r>
          </a:p>
          <a:p>
            <a:pPr marL="457200" indent="-457200">
              <a:buFont typeface="Arial"/>
              <a:buChar char="•"/>
            </a:pPr>
            <a:endParaRPr lang="en-US" sz="2800" dirty="0"/>
          </a:p>
        </p:txBody>
      </p:sp>
      <p:pic>
        <p:nvPicPr>
          <p:cNvPr id="7170" name="Picture 2" descr="http://www.holehouse.org/mlclass/07_Regularization_files/Image%20%5b1%5d.png"/>
          <p:cNvPicPr>
            <a:picLocks noChangeAspect="1" noChangeArrowheads="1"/>
          </p:cNvPicPr>
          <p:nvPr/>
        </p:nvPicPr>
        <p:blipFill rotWithShape="1">
          <a:blip r:embed="rId2">
            <a:extLst>
              <a:ext uri="{28A0092B-C50C-407E-A947-70E740481C1C}">
                <a14:useLocalDpi xmlns:a14="http://schemas.microsoft.com/office/drawing/2010/main" val="0"/>
              </a:ext>
            </a:extLst>
          </a:blip>
          <a:srcRect t="1" b="42919"/>
          <a:stretch/>
        </p:blipFill>
        <p:spPr bwMode="auto">
          <a:xfrm>
            <a:off x="1634984" y="4179332"/>
            <a:ext cx="8880619"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547124" y="3733800"/>
            <a:ext cx="1495922" cy="400110"/>
          </a:xfrm>
          <a:prstGeom prst="rect">
            <a:avLst/>
          </a:prstGeom>
          <a:noFill/>
        </p:spPr>
        <p:txBody>
          <a:bodyPr wrap="none" rtlCol="0">
            <a:spAutoFit/>
          </a:bodyPr>
          <a:lstStyle/>
          <a:p>
            <a:r>
              <a:rPr lang="en-US" sz="2000" dirty="0" err="1"/>
              <a:t>Underfitting</a:t>
            </a:r>
            <a:endParaRPr lang="en-US" sz="2000" dirty="0"/>
          </a:p>
        </p:txBody>
      </p:sp>
      <p:sp>
        <p:nvSpPr>
          <p:cNvPr id="6" name="TextBox 5"/>
          <p:cNvSpPr txBox="1"/>
          <p:nvPr/>
        </p:nvSpPr>
        <p:spPr>
          <a:xfrm>
            <a:off x="8305800" y="3733800"/>
            <a:ext cx="1351652" cy="400110"/>
          </a:xfrm>
          <a:prstGeom prst="rect">
            <a:avLst/>
          </a:prstGeom>
          <a:noFill/>
        </p:spPr>
        <p:txBody>
          <a:bodyPr wrap="none" rtlCol="0">
            <a:spAutoFit/>
          </a:bodyPr>
          <a:lstStyle/>
          <a:p>
            <a:r>
              <a:rPr lang="en-US" sz="2000" dirty="0" err="1"/>
              <a:t>Overfitting</a:t>
            </a:r>
            <a:endParaRPr lang="en-US" sz="2000" dirty="0"/>
          </a:p>
        </p:txBody>
      </p:sp>
      <p:sp>
        <p:nvSpPr>
          <p:cNvPr id="7" name="TextBox 6"/>
          <p:cNvSpPr txBox="1"/>
          <p:nvPr/>
        </p:nvSpPr>
        <p:spPr>
          <a:xfrm>
            <a:off x="5334000" y="3733800"/>
            <a:ext cx="1744580" cy="400110"/>
          </a:xfrm>
          <a:prstGeom prst="rect">
            <a:avLst/>
          </a:prstGeom>
          <a:noFill/>
        </p:spPr>
        <p:txBody>
          <a:bodyPr wrap="none" rtlCol="0">
            <a:spAutoFit/>
          </a:bodyPr>
          <a:lstStyle/>
          <a:p>
            <a:r>
              <a:rPr lang="en-US" sz="2000" dirty="0"/>
              <a:t>Good tradeoff</a:t>
            </a:r>
          </a:p>
        </p:txBody>
      </p:sp>
      <p:sp>
        <p:nvSpPr>
          <p:cNvPr id="5" name="Rectangle 4"/>
          <p:cNvSpPr/>
          <p:nvPr/>
        </p:nvSpPr>
        <p:spPr>
          <a:xfrm>
            <a:off x="8877300" y="6550226"/>
            <a:ext cx="1790700" cy="307777"/>
          </a:xfrm>
          <a:prstGeom prst="rect">
            <a:avLst/>
          </a:prstGeom>
        </p:spPr>
        <p:txBody>
          <a:bodyPr wrap="square">
            <a:spAutoFit/>
          </a:bodyPr>
          <a:lstStyle/>
          <a:p>
            <a:pPr algn="ctr"/>
            <a:r>
              <a:rPr lang="en-US" sz="1400" dirty="0">
                <a:hlinkClick r:id="rId3"/>
              </a:rPr>
              <a:t>Figure source</a:t>
            </a:r>
            <a:endParaRPr lang="en-US" sz="1400" dirty="0"/>
          </a:p>
        </p:txBody>
      </p:sp>
    </p:spTree>
    <p:extLst>
      <p:ext uri="{BB962C8B-B14F-4D97-AF65-F5344CB8AC3E}">
        <p14:creationId xmlns:p14="http://schemas.microsoft.com/office/powerpoint/2010/main" val="91532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Object Detection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8" name="Text Box 4">
            <a:extLst>
              <a:ext uri="{FF2B5EF4-FFF2-40B4-BE49-F238E27FC236}">
                <a16:creationId xmlns:a16="http://schemas.microsoft.com/office/drawing/2014/main" id="{3391C734-5FEA-3B49-B3BF-22D090A31191}"/>
              </a:ext>
            </a:extLst>
          </p:cNvPr>
          <p:cNvSpPr txBox="1">
            <a:spLocks noChangeArrowheads="1"/>
          </p:cNvSpPr>
          <p:nvPr/>
        </p:nvSpPr>
        <p:spPr bwMode="auto">
          <a:xfrm>
            <a:off x="7865246" y="1103768"/>
            <a:ext cx="2362200" cy="781752"/>
          </a:xfrm>
          <a:prstGeom prst="rect">
            <a:avLst/>
          </a:prstGeom>
          <a:solidFill>
            <a:schemeClr val="tx2">
              <a:lumMod val="75000"/>
            </a:schemeClr>
          </a:solidFill>
          <a:ln w="9525">
            <a:noFill/>
            <a:miter lim="800000"/>
            <a:headEnd/>
            <a:tailEnd/>
          </a:ln>
        </p:spPr>
        <p:txBody>
          <a:bodyPr wrap="square">
            <a:spAutoFit/>
          </a:bodyPr>
          <a:lstStyle/>
          <a:p>
            <a:pPr algn="ctr">
              <a:lnSpc>
                <a:spcPct val="80000"/>
              </a:lnSpc>
              <a:spcBef>
                <a:spcPct val="50000"/>
              </a:spcBef>
            </a:pPr>
            <a:r>
              <a:rPr lang="en-US" sz="2800" b="1" dirty="0">
                <a:solidFill>
                  <a:schemeClr val="bg1">
                    <a:lumMod val="95000"/>
                  </a:schemeClr>
                </a:solidFill>
              </a:rPr>
              <a:t> find pedestrians</a:t>
            </a:r>
          </a:p>
        </p:txBody>
      </p:sp>
      <p:grpSp>
        <p:nvGrpSpPr>
          <p:cNvPr id="2" name="Group 1">
            <a:extLst>
              <a:ext uri="{FF2B5EF4-FFF2-40B4-BE49-F238E27FC236}">
                <a16:creationId xmlns:a16="http://schemas.microsoft.com/office/drawing/2014/main" id="{8091AC74-793B-AE49-8EDA-C5D58D7166DB}"/>
              </a:ext>
            </a:extLst>
          </p:cNvPr>
          <p:cNvGrpSpPr/>
          <p:nvPr/>
        </p:nvGrpSpPr>
        <p:grpSpPr>
          <a:xfrm>
            <a:off x="3276600" y="5181600"/>
            <a:ext cx="5105400" cy="1676400"/>
            <a:chOff x="1752600" y="5181600"/>
            <a:chExt cx="5105400" cy="1676400"/>
          </a:xfrm>
        </p:grpSpPr>
        <p:sp>
          <p:nvSpPr>
            <p:cNvPr id="9" name="Rectangle 8">
              <a:extLst>
                <a:ext uri="{FF2B5EF4-FFF2-40B4-BE49-F238E27FC236}">
                  <a16:creationId xmlns:a16="http://schemas.microsoft.com/office/drawing/2014/main" id="{AA769DD2-02E1-F145-877E-C9541A5D9C04}"/>
                </a:ext>
              </a:extLst>
            </p:cNvPr>
            <p:cNvSpPr/>
            <p:nvPr/>
          </p:nvSpPr>
          <p:spPr>
            <a:xfrm>
              <a:off x="2895600" y="5943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7912B-2CBD-0846-9290-9E5A074A11DD}"/>
                </a:ext>
              </a:extLst>
            </p:cNvPr>
            <p:cNvSpPr/>
            <p:nvPr/>
          </p:nvSpPr>
          <p:spPr>
            <a:xfrm>
              <a:off x="3276600" y="5638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1FB40C-C470-5E49-B473-3849A48CEC77}"/>
                </a:ext>
              </a:extLst>
            </p:cNvPr>
            <p:cNvSpPr/>
            <p:nvPr/>
          </p:nvSpPr>
          <p:spPr>
            <a:xfrm>
              <a:off x="2590800" y="6019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4565FE-F2BC-3742-A2BD-68A2F33DE93B}"/>
                </a:ext>
              </a:extLst>
            </p:cNvPr>
            <p:cNvSpPr/>
            <p:nvPr/>
          </p:nvSpPr>
          <p:spPr>
            <a:xfrm>
              <a:off x="2133600" y="5562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96E542-B413-3042-B359-1EA3979314D3}"/>
                </a:ext>
              </a:extLst>
            </p:cNvPr>
            <p:cNvSpPr/>
            <p:nvPr/>
          </p:nvSpPr>
          <p:spPr>
            <a:xfrm>
              <a:off x="4800600" y="61722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3B9804-A075-C445-B850-24EB29E750CF}"/>
                </a:ext>
              </a:extLst>
            </p:cNvPr>
            <p:cNvSpPr/>
            <p:nvPr/>
          </p:nvSpPr>
          <p:spPr>
            <a:xfrm>
              <a:off x="3505200" y="5638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6B1566-7AD0-D547-A366-9B18652CD9C3}"/>
                </a:ext>
              </a:extLst>
            </p:cNvPr>
            <p:cNvSpPr/>
            <p:nvPr/>
          </p:nvSpPr>
          <p:spPr>
            <a:xfrm>
              <a:off x="1752600" y="6096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5FAFD2-3D46-B54B-8B7C-D1A4525EFB46}"/>
                </a:ext>
              </a:extLst>
            </p:cNvPr>
            <p:cNvSpPr/>
            <p:nvPr/>
          </p:nvSpPr>
          <p:spPr>
            <a:xfrm>
              <a:off x="4267200" y="6096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D3D370-098D-6B45-8829-2599C0C548B1}"/>
                </a:ext>
              </a:extLst>
            </p:cNvPr>
            <p:cNvSpPr/>
            <p:nvPr/>
          </p:nvSpPr>
          <p:spPr>
            <a:xfrm>
              <a:off x="4953000" y="5715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BAB82F-C4F4-194D-AB3B-6072918220A8}"/>
                </a:ext>
              </a:extLst>
            </p:cNvPr>
            <p:cNvSpPr/>
            <p:nvPr/>
          </p:nvSpPr>
          <p:spPr>
            <a:xfrm>
              <a:off x="2362200" y="54864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A744BB-5462-F643-A463-146DAF288002}"/>
                </a:ext>
              </a:extLst>
            </p:cNvPr>
            <p:cNvSpPr/>
            <p:nvPr/>
          </p:nvSpPr>
          <p:spPr>
            <a:xfrm>
              <a:off x="6172200" y="61722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5229C5-BAB6-AD43-9179-FD401DA9FB8C}"/>
                </a:ext>
              </a:extLst>
            </p:cNvPr>
            <p:cNvSpPr/>
            <p:nvPr/>
          </p:nvSpPr>
          <p:spPr>
            <a:xfrm>
              <a:off x="6553200" y="6553200"/>
              <a:ext cx="304800" cy="304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C6FEAFA-9838-F449-93C0-D68E30500A59}"/>
                </a:ext>
              </a:extLst>
            </p:cNvPr>
            <p:cNvSpPr/>
            <p:nvPr/>
          </p:nvSpPr>
          <p:spPr>
            <a:xfrm>
              <a:off x="1905000" y="5181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460CD4-A96C-DD43-86B1-5503E26138A9}"/>
                </a:ext>
              </a:extLst>
            </p:cNvPr>
            <p:cNvSpPr/>
            <p:nvPr/>
          </p:nvSpPr>
          <p:spPr>
            <a:xfrm>
              <a:off x="4419600" y="54864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1054772-43EE-8349-A542-6BA30C9EB002}"/>
              </a:ext>
            </a:extLst>
          </p:cNvPr>
          <p:cNvSpPr txBox="1"/>
          <p:nvPr/>
        </p:nvSpPr>
        <p:spPr>
          <a:xfrm>
            <a:off x="396301" y="2360522"/>
            <a:ext cx="2651700" cy="461665"/>
          </a:xfrm>
          <a:prstGeom prst="rect">
            <a:avLst/>
          </a:prstGeom>
          <a:noFill/>
        </p:spPr>
        <p:txBody>
          <a:bodyPr wrap="square" rtlCol="0">
            <a:spAutoFit/>
          </a:bodyPr>
          <a:lstStyle/>
          <a:p>
            <a:pPr algn="ctr"/>
            <a:r>
              <a:rPr lang="en-US" sz="2400" dirty="0">
                <a:solidFill>
                  <a:srgbClr val="C00000"/>
                </a:solidFill>
              </a:rPr>
              <a:t>Localize!</a:t>
            </a:r>
          </a:p>
        </p:txBody>
      </p:sp>
    </p:spTree>
    <p:extLst>
      <p:ext uri="{BB962C8B-B14F-4D97-AF65-F5344CB8AC3E}">
        <p14:creationId xmlns:p14="http://schemas.microsoft.com/office/powerpoint/2010/main" val="24375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Activity Recognition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9" name="Rectangle 8">
            <a:extLst>
              <a:ext uri="{FF2B5EF4-FFF2-40B4-BE49-F238E27FC236}">
                <a16:creationId xmlns:a16="http://schemas.microsoft.com/office/drawing/2014/main" id="{AA769DD2-02E1-F145-877E-C9541A5D9C04}"/>
              </a:ext>
            </a:extLst>
          </p:cNvPr>
          <p:cNvSpPr/>
          <p:nvPr/>
        </p:nvSpPr>
        <p:spPr>
          <a:xfrm>
            <a:off x="4419600" y="5943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7912B-2CBD-0846-9290-9E5A074A11DD}"/>
              </a:ext>
            </a:extLst>
          </p:cNvPr>
          <p:cNvSpPr/>
          <p:nvPr/>
        </p:nvSpPr>
        <p:spPr>
          <a:xfrm>
            <a:off x="4800600" y="5638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1FB40C-C470-5E49-B473-3849A48CEC77}"/>
              </a:ext>
            </a:extLst>
          </p:cNvPr>
          <p:cNvSpPr/>
          <p:nvPr/>
        </p:nvSpPr>
        <p:spPr>
          <a:xfrm>
            <a:off x="4114800" y="6019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4565FE-F2BC-3742-A2BD-68A2F33DE93B}"/>
              </a:ext>
            </a:extLst>
          </p:cNvPr>
          <p:cNvSpPr/>
          <p:nvPr/>
        </p:nvSpPr>
        <p:spPr>
          <a:xfrm>
            <a:off x="3657600" y="5562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96E542-B413-3042-B359-1EA3979314D3}"/>
              </a:ext>
            </a:extLst>
          </p:cNvPr>
          <p:cNvSpPr/>
          <p:nvPr/>
        </p:nvSpPr>
        <p:spPr>
          <a:xfrm>
            <a:off x="6324600" y="61722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3B9804-A075-C445-B850-24EB29E750CF}"/>
              </a:ext>
            </a:extLst>
          </p:cNvPr>
          <p:cNvSpPr/>
          <p:nvPr/>
        </p:nvSpPr>
        <p:spPr>
          <a:xfrm>
            <a:off x="5029200" y="56388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6B1566-7AD0-D547-A366-9B18652CD9C3}"/>
              </a:ext>
            </a:extLst>
          </p:cNvPr>
          <p:cNvSpPr/>
          <p:nvPr/>
        </p:nvSpPr>
        <p:spPr>
          <a:xfrm>
            <a:off x="3276600" y="6096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5FAFD2-3D46-B54B-8B7C-D1A4525EFB46}"/>
              </a:ext>
            </a:extLst>
          </p:cNvPr>
          <p:cNvSpPr/>
          <p:nvPr/>
        </p:nvSpPr>
        <p:spPr>
          <a:xfrm>
            <a:off x="5791200" y="6096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D3D370-098D-6B45-8829-2599C0C548B1}"/>
              </a:ext>
            </a:extLst>
          </p:cNvPr>
          <p:cNvSpPr/>
          <p:nvPr/>
        </p:nvSpPr>
        <p:spPr>
          <a:xfrm>
            <a:off x="6477000" y="57150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BAB82F-C4F4-194D-AB3B-6072918220A8}"/>
              </a:ext>
            </a:extLst>
          </p:cNvPr>
          <p:cNvSpPr/>
          <p:nvPr/>
        </p:nvSpPr>
        <p:spPr>
          <a:xfrm>
            <a:off x="3886200" y="54864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A744BB-5462-F643-A463-146DAF288002}"/>
              </a:ext>
            </a:extLst>
          </p:cNvPr>
          <p:cNvSpPr/>
          <p:nvPr/>
        </p:nvSpPr>
        <p:spPr>
          <a:xfrm>
            <a:off x="7696200" y="61722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5229C5-BAB6-AD43-9179-FD401DA9FB8C}"/>
              </a:ext>
            </a:extLst>
          </p:cNvPr>
          <p:cNvSpPr/>
          <p:nvPr/>
        </p:nvSpPr>
        <p:spPr>
          <a:xfrm>
            <a:off x="8077200" y="6553200"/>
            <a:ext cx="304800" cy="304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C6FEAFA-9838-F449-93C0-D68E30500A59}"/>
              </a:ext>
            </a:extLst>
          </p:cNvPr>
          <p:cNvSpPr/>
          <p:nvPr/>
        </p:nvSpPr>
        <p:spPr>
          <a:xfrm>
            <a:off x="3429000" y="51816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460CD4-A96C-DD43-86B1-5503E26138A9}"/>
              </a:ext>
            </a:extLst>
          </p:cNvPr>
          <p:cNvSpPr/>
          <p:nvPr/>
        </p:nvSpPr>
        <p:spPr>
          <a:xfrm>
            <a:off x="5943600" y="5486400"/>
            <a:ext cx="304800" cy="685800"/>
          </a:xfrm>
          <a:prstGeom prst="rect">
            <a:avLst/>
          </a:prstGeom>
          <a:noFill/>
          <a:ln w="50800">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4">
            <a:extLst>
              <a:ext uri="{FF2B5EF4-FFF2-40B4-BE49-F238E27FC236}">
                <a16:creationId xmlns:a16="http://schemas.microsoft.com/office/drawing/2014/main" id="{7EBD869C-1411-C44A-8A1D-C15D8CC64B51}"/>
              </a:ext>
            </a:extLst>
          </p:cNvPr>
          <p:cNvSpPr txBox="1">
            <a:spLocks noChangeArrowheads="1"/>
          </p:cNvSpPr>
          <p:nvPr/>
        </p:nvSpPr>
        <p:spPr bwMode="auto">
          <a:xfrm>
            <a:off x="7620000" y="1103771"/>
            <a:ext cx="2607446" cy="3237809"/>
          </a:xfrm>
          <a:prstGeom prst="rect">
            <a:avLst/>
          </a:prstGeom>
          <a:solidFill>
            <a:schemeClr val="tx2">
              <a:lumMod val="75000"/>
            </a:schemeClr>
          </a:solidFill>
          <a:ln w="9525">
            <a:noFill/>
            <a:miter lim="800000"/>
            <a:headEnd/>
            <a:tailEnd/>
          </a:ln>
        </p:spPr>
        <p:txBody>
          <a:bodyPr wrap="square">
            <a:spAutoFit/>
          </a:bodyPr>
          <a:lstStyle/>
          <a:p>
            <a:pPr>
              <a:lnSpc>
                <a:spcPct val="80000"/>
              </a:lnSpc>
              <a:spcBef>
                <a:spcPct val="50000"/>
              </a:spcBef>
              <a:buFontTx/>
              <a:buChar char="•"/>
            </a:pPr>
            <a:r>
              <a:rPr lang="en-US" sz="2800" b="1" dirty="0">
                <a:solidFill>
                  <a:schemeClr val="bg1">
                    <a:lumMod val="95000"/>
                  </a:schemeClr>
                </a:solidFill>
              </a:rPr>
              <a:t> walking</a:t>
            </a:r>
          </a:p>
          <a:p>
            <a:pPr>
              <a:lnSpc>
                <a:spcPct val="80000"/>
              </a:lnSpc>
              <a:spcBef>
                <a:spcPct val="50000"/>
              </a:spcBef>
              <a:buFontTx/>
              <a:buChar char="•"/>
            </a:pPr>
            <a:r>
              <a:rPr lang="en-US" sz="2800" b="1" dirty="0">
                <a:solidFill>
                  <a:schemeClr val="bg1">
                    <a:lumMod val="95000"/>
                  </a:schemeClr>
                </a:solidFill>
              </a:rPr>
              <a:t> shopping</a:t>
            </a:r>
          </a:p>
          <a:p>
            <a:pPr>
              <a:lnSpc>
                <a:spcPct val="80000"/>
              </a:lnSpc>
              <a:spcBef>
                <a:spcPct val="50000"/>
              </a:spcBef>
              <a:buFontTx/>
              <a:buChar char="•"/>
            </a:pPr>
            <a:r>
              <a:rPr lang="en-US" sz="2800" b="1" dirty="0">
                <a:solidFill>
                  <a:schemeClr val="bg1">
                    <a:lumMod val="95000"/>
                  </a:schemeClr>
                </a:solidFill>
              </a:rPr>
              <a:t> rolling a cart</a:t>
            </a:r>
          </a:p>
          <a:p>
            <a:pPr>
              <a:lnSpc>
                <a:spcPct val="80000"/>
              </a:lnSpc>
              <a:spcBef>
                <a:spcPct val="50000"/>
              </a:spcBef>
              <a:buFontTx/>
              <a:buChar char="•"/>
            </a:pPr>
            <a:r>
              <a:rPr lang="en-US" sz="2800" b="1" dirty="0">
                <a:solidFill>
                  <a:schemeClr val="bg1">
                    <a:lumMod val="95000"/>
                  </a:schemeClr>
                </a:solidFill>
              </a:rPr>
              <a:t> sitting</a:t>
            </a:r>
          </a:p>
          <a:p>
            <a:pPr>
              <a:lnSpc>
                <a:spcPct val="80000"/>
              </a:lnSpc>
              <a:spcBef>
                <a:spcPct val="50000"/>
              </a:spcBef>
              <a:buFontTx/>
              <a:buChar char="•"/>
            </a:pPr>
            <a:r>
              <a:rPr lang="en-US" sz="2800" b="1" dirty="0">
                <a:solidFill>
                  <a:schemeClr val="bg1">
                    <a:lumMod val="95000"/>
                  </a:schemeClr>
                </a:solidFill>
              </a:rPr>
              <a:t> talking</a:t>
            </a:r>
          </a:p>
          <a:p>
            <a:pPr>
              <a:lnSpc>
                <a:spcPct val="80000"/>
              </a:lnSpc>
              <a:spcBef>
                <a:spcPct val="50000"/>
              </a:spcBef>
              <a:buFontTx/>
              <a:buChar char="•"/>
            </a:pPr>
            <a:r>
              <a:rPr lang="en-US" sz="2800" b="1" dirty="0">
                <a:solidFill>
                  <a:schemeClr val="bg1">
                    <a:lumMod val="95000"/>
                  </a:schemeClr>
                </a:solidFill>
              </a:rPr>
              <a:t> …</a:t>
            </a:r>
          </a:p>
        </p:txBody>
      </p:sp>
      <p:sp>
        <p:nvSpPr>
          <p:cNvPr id="24" name="TextBox 23">
            <a:extLst>
              <a:ext uri="{FF2B5EF4-FFF2-40B4-BE49-F238E27FC236}">
                <a16:creationId xmlns:a16="http://schemas.microsoft.com/office/drawing/2014/main" id="{51C4B3FF-192F-D547-87D3-91FB77601E6B}"/>
              </a:ext>
            </a:extLst>
          </p:cNvPr>
          <p:cNvSpPr txBox="1"/>
          <p:nvPr/>
        </p:nvSpPr>
        <p:spPr>
          <a:xfrm>
            <a:off x="396301" y="2360522"/>
            <a:ext cx="2651700" cy="830997"/>
          </a:xfrm>
          <a:prstGeom prst="rect">
            <a:avLst/>
          </a:prstGeom>
          <a:noFill/>
        </p:spPr>
        <p:txBody>
          <a:bodyPr wrap="square" rtlCol="0">
            <a:spAutoFit/>
          </a:bodyPr>
          <a:lstStyle/>
          <a:p>
            <a:pPr algn="ctr"/>
            <a:r>
              <a:rPr lang="en-US" sz="2400" dirty="0">
                <a:solidFill>
                  <a:srgbClr val="C00000"/>
                </a:solidFill>
              </a:rPr>
              <a:t>What are they doing?</a:t>
            </a:r>
          </a:p>
        </p:txBody>
      </p:sp>
    </p:spTree>
    <p:extLst>
      <p:ext uri="{BB962C8B-B14F-4D97-AF65-F5344CB8AC3E}">
        <p14:creationId xmlns:p14="http://schemas.microsoft.com/office/powerpoint/2010/main" val="398027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76200"/>
            <a:ext cx="8305800" cy="838200"/>
          </a:xfrm>
        </p:spPr>
        <p:txBody>
          <a:bodyPr/>
          <a:lstStyle/>
          <a:p>
            <a:r>
              <a:rPr lang="en-US" dirty="0"/>
              <a:t>Semantic Segmentation</a:t>
            </a:r>
          </a:p>
        </p:txBody>
      </p:sp>
      <p:sp>
        <p:nvSpPr>
          <p:cNvPr id="6147" name="Rectangle 4"/>
          <p:cNvSpPr>
            <a:spLocks noChangeArrowheads="1"/>
          </p:cNvSpPr>
          <p:nvPr/>
        </p:nvSpPr>
        <p:spPr bwMode="auto">
          <a:xfrm>
            <a:off x="7543800" y="1066800"/>
            <a:ext cx="1981200" cy="533400"/>
          </a:xfrm>
          <a:prstGeom prst="rect">
            <a:avLst/>
          </a:prstGeom>
          <a:solidFill>
            <a:schemeClr val="bg1"/>
          </a:solidFill>
          <a:ln w="9525">
            <a:noFill/>
            <a:miter lim="800000"/>
            <a:headEnd/>
            <a:tailEnd/>
          </a:ln>
        </p:spPr>
        <p:txBody>
          <a:bodyPr wrap="none" anchor="ctr"/>
          <a:lstStyle/>
          <a:p>
            <a:endParaRPr lang="en-US"/>
          </a:p>
        </p:txBody>
      </p:sp>
      <p:pic>
        <p:nvPicPr>
          <p:cNvPr id="6" name="Picture 5" descr="IMG_3534">
            <a:extLst>
              <a:ext uri="{FF2B5EF4-FFF2-40B4-BE49-F238E27FC236}">
                <a16:creationId xmlns:a16="http://schemas.microsoft.com/office/drawing/2014/main" id="{46288A57-6AE1-0348-A266-CA065B3910FC}"/>
              </a:ext>
            </a:extLst>
          </p:cNvPr>
          <p:cNvPicPr>
            <a:picLocks noChangeAspect="1" noChangeArrowheads="1"/>
          </p:cNvPicPr>
          <p:nvPr/>
        </p:nvPicPr>
        <p:blipFill>
          <a:blip r:embed="rId3" cstate="print"/>
          <a:srcRect t="8163" b="17346"/>
          <a:stretch>
            <a:fillRect/>
          </a:stretch>
        </p:blipFill>
        <p:spPr bwMode="auto">
          <a:xfrm>
            <a:off x="3362325" y="999657"/>
            <a:ext cx="5467350" cy="5846275"/>
          </a:xfrm>
          <a:prstGeom prst="rect">
            <a:avLst/>
          </a:prstGeom>
          <a:noFill/>
          <a:ln w="9525">
            <a:noFill/>
            <a:miter lim="800000"/>
            <a:headEnd/>
            <a:tailEnd/>
          </a:ln>
        </p:spPr>
      </p:pic>
      <p:sp>
        <p:nvSpPr>
          <p:cNvPr id="7" name="TextBox 6">
            <a:extLst>
              <a:ext uri="{FF2B5EF4-FFF2-40B4-BE49-F238E27FC236}">
                <a16:creationId xmlns:a16="http://schemas.microsoft.com/office/drawing/2014/main" id="{CB4B1663-0F6F-AF43-8F0C-85E560A8FDB5}"/>
              </a:ext>
            </a:extLst>
          </p:cNvPr>
          <p:cNvSpPr txBox="1"/>
          <p:nvPr/>
        </p:nvSpPr>
        <p:spPr>
          <a:xfrm>
            <a:off x="9372600" y="6334780"/>
            <a:ext cx="1295400" cy="523220"/>
          </a:xfrm>
          <a:prstGeom prst="rect">
            <a:avLst/>
          </a:prstGeom>
          <a:noFill/>
        </p:spPr>
        <p:txBody>
          <a:bodyPr wrap="square" rtlCol="0">
            <a:spAutoFit/>
          </a:bodyPr>
          <a:lstStyle/>
          <a:p>
            <a:r>
              <a:rPr lang="en-US" sz="1400" dirty="0">
                <a:solidFill>
                  <a:schemeClr val="tx1">
                    <a:lumMod val="65000"/>
                    <a:lumOff val="35000"/>
                  </a:schemeClr>
                </a:solidFill>
              </a:rPr>
              <a:t>Adapted from </a:t>
            </a:r>
            <a:r>
              <a:rPr lang="en-US" sz="1400" dirty="0" err="1">
                <a:solidFill>
                  <a:schemeClr val="tx1">
                    <a:lumMod val="65000"/>
                    <a:lumOff val="35000"/>
                  </a:schemeClr>
                </a:solidFill>
              </a:rPr>
              <a:t>Fei-Fei</a:t>
            </a:r>
            <a:r>
              <a:rPr lang="en-US" sz="1400" dirty="0">
                <a:solidFill>
                  <a:schemeClr val="tx1">
                    <a:lumMod val="65000"/>
                    <a:lumOff val="35000"/>
                  </a:schemeClr>
                </a:solidFill>
              </a:rPr>
              <a:t> Li</a:t>
            </a:r>
          </a:p>
        </p:txBody>
      </p:sp>
      <p:sp>
        <p:nvSpPr>
          <p:cNvPr id="8" name="TextBox 7">
            <a:extLst>
              <a:ext uri="{FF2B5EF4-FFF2-40B4-BE49-F238E27FC236}">
                <a16:creationId xmlns:a16="http://schemas.microsoft.com/office/drawing/2014/main" id="{1F7C5409-E72C-7F41-9E74-D6668265A878}"/>
              </a:ext>
            </a:extLst>
          </p:cNvPr>
          <p:cNvSpPr txBox="1"/>
          <p:nvPr/>
        </p:nvSpPr>
        <p:spPr>
          <a:xfrm>
            <a:off x="396301" y="2360522"/>
            <a:ext cx="2651700" cy="461665"/>
          </a:xfrm>
          <a:prstGeom prst="rect">
            <a:avLst/>
          </a:prstGeom>
          <a:noFill/>
        </p:spPr>
        <p:txBody>
          <a:bodyPr wrap="square" rtlCol="0">
            <a:spAutoFit/>
          </a:bodyPr>
          <a:lstStyle/>
          <a:p>
            <a:pPr algn="ctr"/>
            <a:r>
              <a:rPr lang="en-US" sz="2400" dirty="0">
                <a:solidFill>
                  <a:srgbClr val="C00000"/>
                </a:solidFill>
              </a:rPr>
              <a:t>Label Every Pixel</a:t>
            </a:r>
          </a:p>
        </p:txBody>
      </p:sp>
    </p:spTree>
    <p:extLst>
      <p:ext uri="{BB962C8B-B14F-4D97-AF65-F5344CB8AC3E}">
        <p14:creationId xmlns:p14="http://schemas.microsoft.com/office/powerpoint/2010/main" val="3120922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23014</TotalTime>
  <Words>2045</Words>
  <Application>Microsoft Macintosh PowerPoint</Application>
  <PresentationFormat>Widescreen</PresentationFormat>
  <Paragraphs>388</Paragraphs>
  <Slides>61</Slides>
  <Notes>44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2" baseType="lpstr">
      <vt:lpstr>Arial</vt:lpstr>
      <vt:lpstr>Calibri</vt:lpstr>
      <vt:lpstr>Cambria Math</vt:lpstr>
      <vt:lpstr>cmmi10</vt:lpstr>
      <vt:lpstr>cmr10</vt:lpstr>
      <vt:lpstr>Courier New</vt:lpstr>
      <vt:lpstr>ETH Light</vt:lpstr>
      <vt:lpstr>Times New Roman</vt:lpstr>
      <vt:lpstr>Wingdings</vt:lpstr>
      <vt:lpstr>Office Theme</vt:lpstr>
      <vt:lpstr>Equation</vt:lpstr>
      <vt:lpstr>Introduction to Object Recognition</vt:lpstr>
      <vt:lpstr>PowerPoint Presentation</vt:lpstr>
      <vt:lpstr>Introduction to recognition</vt:lpstr>
      <vt:lpstr>Outline</vt:lpstr>
      <vt:lpstr>Common Recognition Tasks</vt:lpstr>
      <vt:lpstr>Image Classification and Tagging</vt:lpstr>
      <vt:lpstr>Object Detection</vt:lpstr>
      <vt:lpstr>Activity Recognition</vt:lpstr>
      <vt:lpstr>Semantic Segmentation</vt:lpstr>
      <vt:lpstr>Semantic Segmentation</vt:lpstr>
      <vt:lpstr>Detection, semantic and instance segmentation</vt:lpstr>
      <vt:lpstr>Image Description</vt:lpstr>
      <vt:lpstr>Image classification</vt:lpstr>
      <vt:lpstr>The statistical learning framework</vt:lpstr>
      <vt:lpstr>The statistical learning framework</vt:lpstr>
      <vt:lpstr>Steps</vt:lpstr>
      <vt:lpstr>Steps</vt:lpstr>
      <vt:lpstr>“Classic” recognition pipeline</vt:lpstr>
      <vt:lpstr>“Classic” representation: Bag of features</vt:lpstr>
      <vt:lpstr>Motivation 1: Part-based models </vt:lpstr>
      <vt:lpstr>Motivation 2: Texture models</vt:lpstr>
      <vt:lpstr>Motivation 3: Bags of words</vt:lpstr>
      <vt:lpstr>Motivation 3: Bags of words</vt:lpstr>
      <vt:lpstr>Motivation 3: Bags of words</vt:lpstr>
      <vt:lpstr>Motivation 3: Bags of words</vt:lpstr>
      <vt:lpstr>Bag of features: Outline</vt:lpstr>
      <vt:lpstr>1. Local feature extraction</vt:lpstr>
      <vt:lpstr>2. Learning the visual vocabulary</vt:lpstr>
      <vt:lpstr>2. Learning the visual vocabulary</vt:lpstr>
      <vt:lpstr>2. Learning the visual vocabulary</vt:lpstr>
      <vt:lpstr>Recall: K-means clustering</vt:lpstr>
      <vt:lpstr>Recall: Visual vocabularies</vt:lpstr>
      <vt:lpstr>Bag of features: Outline</vt:lpstr>
      <vt:lpstr>Spatial pyramids</vt:lpstr>
      <vt:lpstr>Spatial pyramids</vt:lpstr>
      <vt:lpstr>Spatial pyramids</vt:lpstr>
      <vt:lpstr>Spatial pyramids</vt:lpstr>
      <vt:lpstr>Spatial pyramids</vt:lpstr>
      <vt:lpstr>“Classic” recognition pipeline</vt:lpstr>
      <vt:lpstr>Classifiers: Nearest neighbor</vt:lpstr>
      <vt:lpstr>Functions for comparing histograms</vt:lpstr>
      <vt:lpstr>K-nearest neighbor classifier</vt:lpstr>
      <vt:lpstr>Quiz: K-nearest neighbor classifier</vt:lpstr>
      <vt:lpstr>K-nearest neighbor classifier</vt:lpstr>
      <vt:lpstr>Linear classifiers</vt:lpstr>
      <vt:lpstr>Visualizing linear classifiers</vt:lpstr>
      <vt:lpstr>Nearest neighbor vs. linear classifiers</vt:lpstr>
      <vt:lpstr>Linear classifiers</vt:lpstr>
      <vt:lpstr>PowerPoint Presentation</vt:lpstr>
      <vt:lpstr>“Deep” recognition pipeline</vt:lpstr>
      <vt:lpstr>“Deep” vs. “shallow” (SVMs) Learning</vt:lpstr>
      <vt:lpstr>Training of multi-layer networks</vt:lpstr>
      <vt:lpstr>Training of multi-layer networks</vt:lpstr>
      <vt:lpstr>Network with a single hidden layer</vt:lpstr>
      <vt:lpstr>Network with a single hidden layer</vt:lpstr>
      <vt:lpstr>Regularization</vt:lpstr>
      <vt:lpstr>Dealing with multiple classes</vt:lpstr>
      <vt:lpstr>Neural networks: Pros and cons</vt:lpstr>
      <vt:lpstr>Best practices for training classifiers</vt:lpstr>
      <vt:lpstr>Bias-variance tradeoff</vt:lpstr>
      <vt:lpstr>Underfitting and overfitting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Dellaert, Frank</cp:lastModifiedBy>
  <cp:revision>251</cp:revision>
  <dcterms:created xsi:type="dcterms:W3CDTF">2009-12-16T02:55:56Z</dcterms:created>
  <dcterms:modified xsi:type="dcterms:W3CDTF">2019-11-10T16:42:30Z</dcterms:modified>
</cp:coreProperties>
</file>