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674" r:id="rId3"/>
    <p:sldId id="678" r:id="rId4"/>
    <p:sldId id="538" r:id="rId5"/>
    <p:sldId id="539" r:id="rId6"/>
    <p:sldId id="540" r:id="rId7"/>
    <p:sldId id="541" r:id="rId8"/>
    <p:sldId id="637" r:id="rId9"/>
    <p:sldId id="602" r:id="rId10"/>
    <p:sldId id="615" r:id="rId11"/>
    <p:sldId id="679" r:id="rId12"/>
    <p:sldId id="687" r:id="rId13"/>
    <p:sldId id="684" r:id="rId14"/>
    <p:sldId id="374" r:id="rId15"/>
    <p:sldId id="686" r:id="rId16"/>
    <p:sldId id="377" r:id="rId17"/>
    <p:sldId id="685" r:id="rId18"/>
    <p:sldId id="612" r:id="rId19"/>
    <p:sldId id="639" r:id="rId20"/>
    <p:sldId id="336" r:id="rId21"/>
    <p:sldId id="628" r:id="rId22"/>
    <p:sldId id="680" r:id="rId23"/>
    <p:sldId id="358" r:id="rId24"/>
    <p:sldId id="359" r:id="rId25"/>
    <p:sldId id="363" r:id="rId26"/>
    <p:sldId id="360" r:id="rId27"/>
    <p:sldId id="381" r:id="rId28"/>
    <p:sldId id="361" r:id="rId29"/>
    <p:sldId id="681" r:id="rId30"/>
    <p:sldId id="364" r:id="rId31"/>
    <p:sldId id="368" r:id="rId32"/>
    <p:sldId id="369" r:id="rId33"/>
    <p:sldId id="371" r:id="rId34"/>
    <p:sldId id="373" r:id="rId35"/>
    <p:sldId id="376" r:id="rId36"/>
    <p:sldId id="379" r:id="rId37"/>
    <p:sldId id="688" r:id="rId38"/>
    <p:sldId id="755" r:id="rId39"/>
    <p:sldId id="756" r:id="rId40"/>
    <p:sldId id="683" r:id="rId41"/>
    <p:sldId id="258" r:id="rId42"/>
    <p:sldId id="259" r:id="rId43"/>
    <p:sldId id="260" r:id="rId44"/>
    <p:sldId id="618" r:id="rId45"/>
    <p:sldId id="619" r:id="rId46"/>
    <p:sldId id="620" r:id="rId47"/>
    <p:sldId id="621" r:id="rId48"/>
    <p:sldId id="622" r:id="rId49"/>
    <p:sldId id="623" r:id="rId50"/>
    <p:sldId id="757" r:id="rId51"/>
    <p:sldId id="625" r:id="rId52"/>
    <p:sldId id="758" r:id="rId53"/>
    <p:sldId id="750" r:id="rId54"/>
    <p:sldId id="751" r:id="rId55"/>
    <p:sldId id="752" r:id="rId56"/>
    <p:sldId id="753" r:id="rId57"/>
    <p:sldId id="75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84898" autoAdjust="0"/>
  </p:normalViewPr>
  <p:slideViewPr>
    <p:cSldViewPr>
      <p:cViewPr varScale="1">
        <p:scale>
          <a:sx n="108" d="100"/>
          <a:sy n="108" d="100"/>
        </p:scale>
        <p:origin x="1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2.xml"/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66A5F9-7C67-4944-A7F8-842E3997D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0E52D-331E-BB4A-BB90-278E816963E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64994" name="Rectangle 2">
            <a:extLst>
              <a:ext uri="{FF2B5EF4-FFF2-40B4-BE49-F238E27FC236}">
                <a16:creationId xmlns:a16="http://schemas.microsoft.com/office/drawing/2014/main" id="{F286465F-A20F-134A-96C2-4B1B3900D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>
            <a:extLst>
              <a:ext uri="{FF2B5EF4-FFF2-40B4-BE49-F238E27FC236}">
                <a16:creationId xmlns:a16="http://schemas.microsoft.com/office/drawing/2014/main" id="{0C82411E-6CEB-D643-91A6-FC1100C9D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8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“Parametric” classifier: model defined by a small number of parameters</a:t>
            </a:r>
            <a:r>
              <a:rPr lang="en-US" baseline="0" dirty="0"/>
              <a:t> (w, b)</a:t>
            </a:r>
          </a:p>
          <a:p>
            <a:r>
              <a:rPr lang="en-US" baseline="0" dirty="0"/>
              <a:t>Pros: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Very fast at test time</a:t>
            </a:r>
          </a:p>
          <a:p>
            <a:pPr marL="0" indent="0">
              <a:buFontTx/>
              <a:buNone/>
            </a:pPr>
            <a:r>
              <a:rPr lang="en-US" baseline="0" dirty="0"/>
              <a:t>Cons: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Slow at training time: need</a:t>
            </a:r>
            <a:r>
              <a:rPr lang="en-US" baseline="0" dirty="0"/>
              <a:t> to estimate the parameters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Only works for two classes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Data may not be </a:t>
            </a:r>
            <a:r>
              <a:rPr lang="en-US" baseline="0"/>
              <a:t>linearly separable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E4BE3F-55E1-7C4B-8724-5D1DA04C0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FAB37-CF62-4D4C-BED9-E2F189F603F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49634" name="Rectangle 2">
            <a:extLst>
              <a:ext uri="{FF2B5EF4-FFF2-40B4-BE49-F238E27FC236}">
                <a16:creationId xmlns:a16="http://schemas.microsoft.com/office/drawing/2014/main" id="{DB20E4E3-F20E-264D-9353-F94AFA57D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5" name="Rectangle 3">
            <a:extLst>
              <a:ext uri="{FF2B5EF4-FFF2-40B4-BE49-F238E27FC236}">
                <a16:creationId xmlns:a16="http://schemas.microsoft.com/office/drawing/2014/main" id="{E88E4A5F-9EF2-E94A-81DD-E264BC735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53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21A3E4-D865-4E49-A8DB-4EC82532C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B2AEA-D978-9544-84A7-86CB914E90E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52706" name="Rectangle 2">
            <a:extLst>
              <a:ext uri="{FF2B5EF4-FFF2-40B4-BE49-F238E27FC236}">
                <a16:creationId xmlns:a16="http://schemas.microsoft.com/office/drawing/2014/main" id="{B337D696-5A4F-EE49-8FC6-BE2C2D8D4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>
            <a:extLst>
              <a:ext uri="{FF2B5EF4-FFF2-40B4-BE49-F238E27FC236}">
                <a16:creationId xmlns:a16="http://schemas.microsoft.com/office/drawing/2014/main" id="{AA3827BB-5B04-9941-8EE9-79253F141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CA918B-D599-5246-A05F-7DC824B22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6C19B-FB23-F644-AA56-83D420A745A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53730" name="Rectangle 2">
            <a:extLst>
              <a:ext uri="{FF2B5EF4-FFF2-40B4-BE49-F238E27FC236}">
                <a16:creationId xmlns:a16="http://schemas.microsoft.com/office/drawing/2014/main" id="{5AD59BA3-E5A3-A747-945A-6C9F0A265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>
            <a:extLst>
              <a:ext uri="{FF2B5EF4-FFF2-40B4-BE49-F238E27FC236}">
                <a16:creationId xmlns:a16="http://schemas.microsoft.com/office/drawing/2014/main" id="{88DCFCFF-6CEA-5446-AB89-6F824C303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33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7EB025-DB91-D443-A45F-B52BD0796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3EDBF-8AE3-6D4B-A456-A6A0C935A96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57826" name="Rectangle 2">
            <a:extLst>
              <a:ext uri="{FF2B5EF4-FFF2-40B4-BE49-F238E27FC236}">
                <a16:creationId xmlns:a16="http://schemas.microsoft.com/office/drawing/2014/main" id="{05B28588-2EE9-3343-BCB6-473883CC1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>
            <a:extLst>
              <a:ext uri="{FF2B5EF4-FFF2-40B4-BE49-F238E27FC236}">
                <a16:creationId xmlns:a16="http://schemas.microsoft.com/office/drawing/2014/main" id="{F1D23421-F411-5742-87B1-B55ECE33E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F95110-2C1B-254E-B937-4414497A3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5338-A572-E249-A4AC-C1CD0F20C9E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54754" name="Rectangle 2">
            <a:extLst>
              <a:ext uri="{FF2B5EF4-FFF2-40B4-BE49-F238E27FC236}">
                <a16:creationId xmlns:a16="http://schemas.microsoft.com/office/drawing/2014/main" id="{730BFD8A-3D6F-3347-A1BC-3189A7563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4755" name="Rectangle 3">
            <a:extLst>
              <a:ext uri="{FF2B5EF4-FFF2-40B4-BE49-F238E27FC236}">
                <a16:creationId xmlns:a16="http://schemas.microsoft.com/office/drawing/2014/main" id="{0A5731DA-A30E-304F-87C0-F7F4A9FFE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3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90DEA1-B759-E04B-A0BE-F8FE36C87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8F86C-6B2A-BD44-8ACC-83FBE315B9D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56802" name="Rectangle 2">
            <a:extLst>
              <a:ext uri="{FF2B5EF4-FFF2-40B4-BE49-F238E27FC236}">
                <a16:creationId xmlns:a16="http://schemas.microsoft.com/office/drawing/2014/main" id="{35A1521B-EBB5-A44C-9C3C-2F13B0C7E9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>
            <a:extLst>
              <a:ext uri="{FF2B5EF4-FFF2-40B4-BE49-F238E27FC236}">
                <a16:creationId xmlns:a16="http://schemas.microsoft.com/office/drawing/2014/main" id="{23BECE0E-A4FD-6340-9D19-B8B57E5CF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848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1F4C71-5EF4-014E-866F-2DC48996C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44A64-8F35-D842-8396-516B934B014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55778" name="Rectangle 2">
            <a:extLst>
              <a:ext uri="{FF2B5EF4-FFF2-40B4-BE49-F238E27FC236}">
                <a16:creationId xmlns:a16="http://schemas.microsoft.com/office/drawing/2014/main" id="{B2B1F187-D83B-C448-8EA5-5DD2FD990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>
            <a:extLst>
              <a:ext uri="{FF2B5EF4-FFF2-40B4-BE49-F238E27FC236}">
                <a16:creationId xmlns:a16="http://schemas.microsoft.com/office/drawing/2014/main" id="{D7624665-3AC5-A24F-83CF-A44BA9275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3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E718A-B13E-4858-BA09-16BE4C23CC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2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60642B-160D-394E-AD2F-B36868CC6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088FE-6BB5-BA47-B53D-B7156365990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27106" name="Rectangle 2">
            <a:extLst>
              <a:ext uri="{FF2B5EF4-FFF2-40B4-BE49-F238E27FC236}">
                <a16:creationId xmlns:a16="http://schemas.microsoft.com/office/drawing/2014/main" id="{76432777-E286-5B43-913E-577D75424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327107" name="Rectangle 3">
            <a:extLst>
              <a:ext uri="{FF2B5EF4-FFF2-40B4-BE49-F238E27FC236}">
                <a16:creationId xmlns:a16="http://schemas.microsoft.com/office/drawing/2014/main" id="{3968C0AC-D8C8-F34B-8E8D-65B090448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real problems results are only as good as the features used...</a:t>
            </a:r>
          </a:p>
          <a:p>
            <a:r>
              <a:rPr lang="en-US" altLang="en-US"/>
              <a:t>    This is the main piece of ad-hoc (or domain) knowledge</a:t>
            </a:r>
          </a:p>
          <a:p>
            <a:endParaRPr lang="en-US" altLang="en-US"/>
          </a:p>
          <a:p>
            <a:r>
              <a:rPr lang="en-US" altLang="en-US"/>
              <a:t>Rather than the pixels,  we have selected a very large set of simple functions </a:t>
            </a:r>
          </a:p>
          <a:p>
            <a:r>
              <a:rPr lang="en-US" altLang="en-US"/>
              <a:t>   Sensitive to edges and other critcal features of the image</a:t>
            </a:r>
          </a:p>
          <a:p>
            <a:r>
              <a:rPr lang="en-US" altLang="en-US"/>
              <a:t>   ** At multiple scales</a:t>
            </a:r>
          </a:p>
          <a:p>
            <a:endParaRPr lang="en-US" altLang="en-US"/>
          </a:p>
          <a:p>
            <a:r>
              <a:rPr lang="en-US" altLang="en-US"/>
              <a:t>Since the final classifier is a perceptron it is important that the features be non-linear</a:t>
            </a:r>
            <a:r>
              <a:rPr lang="en-US" altLang="en-US">
                <a:latin typeface="Verdana" panose="020B0604030504040204" pitchFamily="34" charset="0"/>
              </a:rPr>
              <a:t>…</a:t>
            </a:r>
            <a:r>
              <a:rPr lang="en-US" altLang="en-US"/>
              <a:t>  otherwise the final classifier will be a simple perceptron.</a:t>
            </a:r>
          </a:p>
          <a:p>
            <a:endParaRPr lang="en-US" altLang="en-US"/>
          </a:p>
          <a:p>
            <a:r>
              <a:rPr lang="en-US" altLang="en-US"/>
              <a:t>We introduce a threshold to yield binary features </a:t>
            </a:r>
          </a:p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7292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867775-EC09-974E-9A1C-1A57E5FA3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0E84D-AFFB-2A49-901D-D6FA68A999E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60898" name="Rectangle 2">
            <a:extLst>
              <a:ext uri="{FF2B5EF4-FFF2-40B4-BE49-F238E27FC236}">
                <a16:creationId xmlns:a16="http://schemas.microsoft.com/office/drawing/2014/main" id="{EFD9B3FB-14BB-284D-AFF7-276BD470C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>
            <a:extLst>
              <a:ext uri="{FF2B5EF4-FFF2-40B4-BE49-F238E27FC236}">
                <a16:creationId xmlns:a16="http://schemas.microsoft.com/office/drawing/2014/main" id="{1077288B-E8BC-684E-887B-8A9475CDC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521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0EC1E5-748D-B44A-B8EB-839FE5799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F1CB2-C46C-8742-BC0E-F1CEF1D2A6B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33250" name="Rectangle 2">
            <a:extLst>
              <a:ext uri="{FF2B5EF4-FFF2-40B4-BE49-F238E27FC236}">
                <a16:creationId xmlns:a16="http://schemas.microsoft.com/office/drawing/2014/main" id="{9DED0096-2A81-B945-B9F5-DD83FF73C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333251" name="Rectangle 3">
            <a:extLst>
              <a:ext uri="{FF2B5EF4-FFF2-40B4-BE49-F238E27FC236}">
                <a16:creationId xmlns:a16="http://schemas.microsoft.com/office/drawing/2014/main" id="{A19D5C8D-6B2E-C141-A91C-E9875A00D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general simple classifiers, while they are more efficient,  they are also weaker.</a:t>
            </a:r>
          </a:p>
          <a:p>
            <a:endParaRPr lang="en-US" altLang="en-US"/>
          </a:p>
          <a:p>
            <a:r>
              <a:rPr lang="en-US" altLang="en-US"/>
              <a:t>We could define a computational risk hierarchy (in analogy with structural risk minimization)</a:t>
            </a:r>
            <a:r>
              <a:rPr lang="en-US" altLang="en-US">
                <a:latin typeface="Verdana" panose="020B0604030504040204" pitchFamily="34" charset="0"/>
              </a:rPr>
              <a:t>…</a:t>
            </a:r>
            <a:endParaRPr lang="en-US" altLang="en-US"/>
          </a:p>
          <a:p>
            <a:r>
              <a:rPr lang="en-US" altLang="en-US"/>
              <a:t>  A nested set of  classifier classes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training process is reminiscent of boosting</a:t>
            </a:r>
            <a:r>
              <a:rPr lang="en-US" altLang="en-US">
                <a:latin typeface="Verdana" panose="020B0604030504040204" pitchFamily="34" charset="0"/>
              </a:rPr>
              <a:t>…</a:t>
            </a:r>
            <a:endParaRPr lang="en-US" altLang="en-US"/>
          </a:p>
          <a:p>
            <a:r>
              <a:rPr lang="en-US" altLang="en-US"/>
              <a:t>   - previous classifiers reweight the examples used to train subsequent classifiers</a:t>
            </a:r>
          </a:p>
          <a:p>
            <a:endParaRPr lang="en-US" altLang="en-US"/>
          </a:p>
          <a:p>
            <a:r>
              <a:rPr lang="en-US" altLang="en-US"/>
              <a:t>The goal of the training process is different</a:t>
            </a:r>
          </a:p>
          <a:p>
            <a:r>
              <a:rPr lang="en-US" altLang="en-US"/>
              <a:t>   - instead of minimizing errors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850911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916389-84AD-F74F-93E3-C9FF8B1B2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3F192-A8B0-1E4B-A49F-80984C466B6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36322" name="Rectangle 2">
            <a:extLst>
              <a:ext uri="{FF2B5EF4-FFF2-40B4-BE49-F238E27FC236}">
                <a16:creationId xmlns:a16="http://schemas.microsoft.com/office/drawing/2014/main" id="{D5712C85-D966-1E47-91AA-183BD8354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336323" name="Rectangle 3">
            <a:extLst>
              <a:ext uri="{FF2B5EF4-FFF2-40B4-BE49-F238E27FC236}">
                <a16:creationId xmlns:a16="http://schemas.microsoft.com/office/drawing/2014/main" id="{998B2617-9942-5143-AD08-40DAC39CF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86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D4FD5E-F048-D449-B540-61E6F5199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8263E-7984-A443-A04E-87810683404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361922" name="Rectangle 2">
            <a:extLst>
              <a:ext uri="{FF2B5EF4-FFF2-40B4-BE49-F238E27FC236}">
                <a16:creationId xmlns:a16="http://schemas.microsoft.com/office/drawing/2014/main" id="{126F4847-F126-144C-8CA9-4887DB79E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>
            <a:extLst>
              <a:ext uri="{FF2B5EF4-FFF2-40B4-BE49-F238E27FC236}">
                <a16:creationId xmlns:a16="http://schemas.microsoft.com/office/drawing/2014/main" id="{A163B594-3F11-8A47-B675-25BC22DD3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70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93BEDF-A073-4946-A424-846601D7B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70977-4084-9244-9340-0BE408D3CB2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363970" name="Rectangle 2">
            <a:extLst>
              <a:ext uri="{FF2B5EF4-FFF2-40B4-BE49-F238E27FC236}">
                <a16:creationId xmlns:a16="http://schemas.microsoft.com/office/drawing/2014/main" id="{6A24826B-8058-174D-BF09-E876FCF26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>
            <a:extLst>
              <a:ext uri="{FF2B5EF4-FFF2-40B4-BE49-F238E27FC236}">
                <a16:creationId xmlns:a16="http://schemas.microsoft.com/office/drawing/2014/main" id="{32CC8878-5F17-D149-ABD7-A0A49810A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722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0FE246-A54E-7A4F-9749-0B7CEADDC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76B4C-6FDC-8241-B29B-60501F23F83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366018" name="Rectangle 2">
            <a:extLst>
              <a:ext uri="{FF2B5EF4-FFF2-40B4-BE49-F238E27FC236}">
                <a16:creationId xmlns:a16="http://schemas.microsoft.com/office/drawing/2014/main" id="{CB81B213-2DF5-D84C-8EE1-230A7FFF5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>
            <a:extLst>
              <a:ext uri="{FF2B5EF4-FFF2-40B4-BE49-F238E27FC236}">
                <a16:creationId xmlns:a16="http://schemas.microsoft.com/office/drawing/2014/main" id="{7353A5B6-5D72-D34B-BAFC-63B7B32FC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26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4211A-FFC3-40A9-9BCD-91B10B75973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059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196CB-C8FB-4668-AAEF-4621B19C64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60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A7F0F3-976C-4B58-876A-E2C08D4C7A9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 kernel must be equivalent to a dot product in some space.</a:t>
            </a:r>
          </a:p>
        </p:txBody>
      </p:sp>
    </p:spTree>
    <p:extLst>
      <p:ext uri="{BB962C8B-B14F-4D97-AF65-F5344CB8AC3E}">
        <p14:creationId xmlns:p14="http://schemas.microsoft.com/office/powerpoint/2010/main" val="308009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90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03DE30-B63F-4ECC-BE22-05FC6A1841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79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130E5C-91E2-4FC1-AC5D-78FFC38774C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01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74616-42A4-4357-A23F-3AE9C6853CE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002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495B0-A20F-4722-9E84-45EA33B02EE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08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A699BD-9E9C-4FE1-9E2E-B54C5AF0001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26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655AC7-C199-49F2-B8A4-FA399B2C354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63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2CCC83-1E19-49F1-85B0-45BEB6E2EF0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2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77B625-5FC3-4D20-ABDE-B930CAE03BD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15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EA25E1-73A1-4829-87ED-5A85D848EAD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0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0510-2B3D-4C2E-B966-D8384A2F48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0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D4FD5E-F048-D449-B540-61E6F5199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8263E-7984-A443-A04E-87810683404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61922" name="Rectangle 2">
            <a:extLst>
              <a:ext uri="{FF2B5EF4-FFF2-40B4-BE49-F238E27FC236}">
                <a16:creationId xmlns:a16="http://schemas.microsoft.com/office/drawing/2014/main" id="{126F4847-F126-144C-8CA9-4887DB79E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>
            <a:extLst>
              <a:ext uri="{FF2B5EF4-FFF2-40B4-BE49-F238E27FC236}">
                <a16:creationId xmlns:a16="http://schemas.microsoft.com/office/drawing/2014/main" id="{A163B594-3F11-8A47-B675-25BC22DD3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6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E62FB5-5FDD-6143-90CF-B0E93D42D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9E1FA-FF16-0841-9B06-71C322915E7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62946" name="Rectangle 2">
            <a:extLst>
              <a:ext uri="{FF2B5EF4-FFF2-40B4-BE49-F238E27FC236}">
                <a16:creationId xmlns:a16="http://schemas.microsoft.com/office/drawing/2014/main" id="{B73BA4B0-07A8-D840-A716-1AF9D97E1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>
            <a:extLst>
              <a:ext uri="{FF2B5EF4-FFF2-40B4-BE49-F238E27FC236}">
                <a16:creationId xmlns:a16="http://schemas.microsoft.com/office/drawing/2014/main" id="{22B71FA2-FFA4-6B49-9B72-7726571A5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58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60642B-160D-394E-AD2F-B36868CC6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088FE-6BB5-BA47-B53D-B7156365990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27106" name="Rectangle 2">
            <a:extLst>
              <a:ext uri="{FF2B5EF4-FFF2-40B4-BE49-F238E27FC236}">
                <a16:creationId xmlns:a16="http://schemas.microsoft.com/office/drawing/2014/main" id="{76432777-E286-5B43-913E-577D75424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327107" name="Rectangle 3">
            <a:extLst>
              <a:ext uri="{FF2B5EF4-FFF2-40B4-BE49-F238E27FC236}">
                <a16:creationId xmlns:a16="http://schemas.microsoft.com/office/drawing/2014/main" id="{3968C0AC-D8C8-F34B-8E8D-65B090448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For real problems results are only as good as the features used...</a:t>
            </a:r>
          </a:p>
          <a:p>
            <a:r>
              <a:rPr lang="en-US" altLang="en-US" dirty="0"/>
              <a:t>    This is the main piece of ad-hoc (or domain) knowledge</a:t>
            </a:r>
          </a:p>
          <a:p>
            <a:endParaRPr lang="en-US" altLang="en-US" dirty="0"/>
          </a:p>
          <a:p>
            <a:r>
              <a:rPr lang="en-US" altLang="en-US" dirty="0"/>
              <a:t>Rather than the pixels,  we have selected a very large set of simple functions </a:t>
            </a:r>
          </a:p>
          <a:p>
            <a:r>
              <a:rPr lang="en-US" altLang="en-US" dirty="0"/>
              <a:t>   Sensitive to edges and other </a:t>
            </a:r>
            <a:r>
              <a:rPr lang="en-US" altLang="en-US" dirty="0" err="1"/>
              <a:t>critcal</a:t>
            </a:r>
            <a:r>
              <a:rPr lang="en-US" altLang="en-US" dirty="0"/>
              <a:t> features of the image</a:t>
            </a:r>
          </a:p>
          <a:p>
            <a:r>
              <a:rPr lang="en-US" altLang="en-US" dirty="0"/>
              <a:t>   ** At multiple scales</a:t>
            </a:r>
          </a:p>
          <a:p>
            <a:endParaRPr lang="en-US" altLang="en-US" dirty="0"/>
          </a:p>
          <a:p>
            <a:r>
              <a:rPr lang="en-US" altLang="en-US" dirty="0"/>
              <a:t>Since the final classifier is a perceptron it is important that the features be non-linear</a:t>
            </a:r>
            <a:r>
              <a:rPr lang="en-US" altLang="en-US" dirty="0">
                <a:latin typeface="Verdana" panose="020B0604030504040204" pitchFamily="34" charset="0"/>
              </a:rPr>
              <a:t>…</a:t>
            </a:r>
            <a:r>
              <a:rPr lang="en-US" altLang="en-US" dirty="0"/>
              <a:t>  otherwise the final classifier will be a simple perceptron.</a:t>
            </a:r>
          </a:p>
          <a:p>
            <a:endParaRPr lang="en-US" altLang="en-US" dirty="0"/>
          </a:p>
          <a:p>
            <a:r>
              <a:rPr lang="en-US" altLang="en-US" dirty="0"/>
              <a:t>We introduce a threshold to yield binary features 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41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5244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187898" y="1830586"/>
            <a:ext cx="6630293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69727" y="276820"/>
            <a:ext cx="7804547" cy="15180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1120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E75E0-3088-DE48-8044-C691A2FC7E28}"/>
              </a:ext>
            </a:extLst>
          </p:cNvPr>
          <p:cNvSpPr txBox="1"/>
          <p:nvPr userDrawn="1"/>
        </p:nvSpPr>
        <p:spPr>
          <a:xfrm>
            <a:off x="1066800" y="1219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Recap: Classification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Face Detection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</a:rPr>
              <a:t>Linear Classifiers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Boosting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Viola-Jones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Pedestrian Detection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9370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github.io/classificatio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lear.inrialpes.fr/pubs/2007/ZMLS07/ZhangMarszalekLazebnikSchmid-IJCV07-ClassificationStudy.pdf" TargetMode="Externa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softwar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 Detection:</a:t>
            </a:r>
            <a:br>
              <a:rPr lang="en-US" dirty="0"/>
            </a:br>
            <a:r>
              <a:rPr lang="en-US" dirty="0"/>
              <a:t>Perceptrons</a:t>
            </a:r>
            <a:r>
              <a:rPr lang="en-US"/>
              <a:t>, Boosting, </a:t>
            </a:r>
            <a:r>
              <a:rPr lang="en-US" dirty="0"/>
              <a:t>and SVMs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4478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Frank Dellaert</a:t>
            </a:r>
          </a:p>
          <a:p>
            <a:r>
              <a:rPr lang="en-US" sz="2800" dirty="0"/>
              <a:t>CS 4476 Computer Vision at Georgia Tech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6B5DB-C21E-EF46-BC34-3EABB947DE04}"/>
              </a:ext>
            </a:extLst>
          </p:cNvPr>
          <p:cNvSpPr txBox="1">
            <a:spLocks/>
          </p:cNvSpPr>
          <p:nvPr/>
        </p:nvSpPr>
        <p:spPr bwMode="auto">
          <a:xfrm>
            <a:off x="152400" y="64008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Several Slides by Lana </a:t>
            </a:r>
            <a:r>
              <a:rPr lang="en-US" sz="1200" dirty="0" err="1"/>
              <a:t>Lazebnik</a:t>
            </a:r>
            <a:r>
              <a:rPr lang="en-US" sz="1200" dirty="0"/>
              <a:t> and others</a:t>
            </a:r>
          </a:p>
        </p:txBody>
      </p:sp>
    </p:spTree>
    <p:extLst>
      <p:ext uri="{BB962C8B-B14F-4D97-AF65-F5344CB8AC3E}">
        <p14:creationId xmlns:p14="http://schemas.microsoft.com/office/powerpoint/2010/main" val="13557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 classifier</a:t>
            </a:r>
          </a:p>
        </p:txBody>
      </p:sp>
      <p:pic>
        <p:nvPicPr>
          <p:cNvPr id="4" name="Picture 3" descr="Screen Shot 2015-11-17 at 1.1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5"/>
          <a:stretch/>
        </p:blipFill>
        <p:spPr>
          <a:xfrm>
            <a:off x="-76200" y="1772400"/>
            <a:ext cx="9448800" cy="2390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324600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Andrej </a:t>
            </a:r>
            <a:r>
              <a:rPr lang="en-US" dirty="0" err="1"/>
              <a:t>Karpathy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http://cs231n.github.io/classification/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4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182880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374E-228C-C142-AE34-F7EA2509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Detection: the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64012-3540-A042-B329-06584F32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37591"/>
            <a:ext cx="7023100" cy="563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243B1-24A5-E041-A9E4-157FABD56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943600"/>
            <a:ext cx="5283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0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>
            <a:extLst>
              <a:ext uri="{FF2B5EF4-FFF2-40B4-BE49-F238E27FC236}">
                <a16:creationId xmlns:a16="http://schemas.microsoft.com/office/drawing/2014/main" id="{B2AE11D3-4396-274E-B300-1B630B661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of Face Detector on Test Images</a:t>
            </a:r>
          </a:p>
        </p:txBody>
      </p:sp>
      <p:pic>
        <p:nvPicPr>
          <p:cNvPr id="1338371" name="Picture 3" descr="oksana1-out">
            <a:extLst>
              <a:ext uri="{FF2B5EF4-FFF2-40B4-BE49-F238E27FC236}">
                <a16:creationId xmlns:a16="http://schemas.microsoft.com/office/drawing/2014/main" id="{62A886B1-1B73-8A4F-98B0-310E27D3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2" name="Picture 4" descr="judybats-out">
            <a:extLst>
              <a:ext uri="{FF2B5EF4-FFF2-40B4-BE49-F238E27FC236}">
                <a16:creationId xmlns:a16="http://schemas.microsoft.com/office/drawing/2014/main" id="{4446C54C-BF47-BE47-A0DC-93A5AF37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3" name="Picture 5" descr="newsradio-out">
            <a:extLst>
              <a:ext uri="{FF2B5EF4-FFF2-40B4-BE49-F238E27FC236}">
                <a16:creationId xmlns:a16="http://schemas.microsoft.com/office/drawing/2014/main" id="{429C7F16-7290-4A41-9D5D-0C23A920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4" name="Picture 6" descr="me-out">
            <a:extLst>
              <a:ext uri="{FF2B5EF4-FFF2-40B4-BE49-F238E27FC236}">
                <a16:creationId xmlns:a16="http://schemas.microsoft.com/office/drawing/2014/main" id="{666C248F-DB85-C042-AA9E-F2509912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5" name="Picture 7" descr="rehg-thanksgiving-out">
            <a:extLst>
              <a:ext uri="{FF2B5EF4-FFF2-40B4-BE49-F238E27FC236}">
                <a16:creationId xmlns:a16="http://schemas.microsoft.com/office/drawing/2014/main" id="{C4DB77F6-5ECC-614E-B648-AD34E6A2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5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>
            <a:extLst>
              <a:ext uri="{FF2B5EF4-FFF2-40B4-BE49-F238E27FC236}">
                <a16:creationId xmlns:a16="http://schemas.microsoft.com/office/drawing/2014/main" id="{1712C981-2D8E-FA4C-B94D-86A62CABF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39763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Solving other “Face” Tasks </a:t>
            </a:r>
          </a:p>
        </p:txBody>
      </p:sp>
      <p:pic>
        <p:nvPicPr>
          <p:cNvPr id="1339395" name="Picture 3" descr="debug000002">
            <a:extLst>
              <a:ext uri="{FF2B5EF4-FFF2-40B4-BE49-F238E27FC236}">
                <a16:creationId xmlns:a16="http://schemas.microsoft.com/office/drawing/2014/main" id="{9D62FDAE-ADF6-B94F-A497-22530BF9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396" name="Picture 4" descr="gender">
            <a:extLst>
              <a:ext uri="{FF2B5EF4-FFF2-40B4-BE49-F238E27FC236}">
                <a16:creationId xmlns:a16="http://schemas.microsoft.com/office/drawing/2014/main" id="{254215A0-997C-BF4B-907B-AC92A34D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397" name="Text Box 5">
            <a:extLst>
              <a:ext uri="{FF2B5EF4-FFF2-40B4-BE49-F238E27FC236}">
                <a16:creationId xmlns:a16="http://schemas.microsoft.com/office/drawing/2014/main" id="{8DB5B0B6-512B-1C40-998C-832D1993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351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</a:rPr>
              <a:t>Facial Feature Localization</a:t>
            </a:r>
          </a:p>
        </p:txBody>
      </p:sp>
      <p:sp>
        <p:nvSpPr>
          <p:cNvPr id="1339398" name="Text Box 6">
            <a:extLst>
              <a:ext uri="{FF2B5EF4-FFF2-40B4-BE49-F238E27FC236}">
                <a16:creationId xmlns:a16="http://schemas.microsoft.com/office/drawing/2014/main" id="{002C5C55-514F-5F47-B265-B86DFBDE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76800"/>
            <a:ext cx="1843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</a:rPr>
              <a:t>Demographic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Analysis</a:t>
            </a:r>
          </a:p>
        </p:txBody>
      </p:sp>
      <p:pic>
        <p:nvPicPr>
          <p:cNvPr id="1339399" name="Picture 7" descr="four">
            <a:extLst>
              <a:ext uri="{FF2B5EF4-FFF2-40B4-BE49-F238E27FC236}">
                <a16:creationId xmlns:a16="http://schemas.microsoft.com/office/drawing/2014/main" id="{E98A36BE-1E8D-044B-8171-7A611B9E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6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0" name="Text Box 8">
            <a:extLst>
              <a:ext uri="{FF2B5EF4-FFF2-40B4-BE49-F238E27FC236}">
                <a16:creationId xmlns:a16="http://schemas.microsoft.com/office/drawing/2014/main" id="{A8B87916-ADE1-F24E-AC08-C84C0FEB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5200"/>
            <a:ext cx="235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</a:rPr>
              <a:t>Profile Detection </a:t>
            </a:r>
          </a:p>
        </p:txBody>
      </p:sp>
      <p:sp>
        <p:nvSpPr>
          <p:cNvPr id="1339401" name="Rectangle 9">
            <a:extLst>
              <a:ext uri="{FF2B5EF4-FFF2-40B4-BE49-F238E27FC236}">
                <a16:creationId xmlns:a16="http://schemas.microsoft.com/office/drawing/2014/main" id="{DAF60A49-E096-584B-A7FC-E66C238C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ect">
            <a:avLst/>
          </a:prstGeom>
          <a:noFill/>
          <a:ln w="38100">
            <a:solidFill>
              <a:srgbClr val="FF0F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9402" name="Rectangle 10">
            <a:extLst>
              <a:ext uri="{FF2B5EF4-FFF2-40B4-BE49-F238E27FC236}">
                <a16:creationId xmlns:a16="http://schemas.microsoft.com/office/drawing/2014/main" id="{4B0BBE76-0042-5148-8F35-12756056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ect">
            <a:avLst/>
          </a:prstGeom>
          <a:noFill/>
          <a:ln w="38100">
            <a:solidFill>
              <a:srgbClr val="FF0F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9403" name="Rectangle 11">
            <a:extLst>
              <a:ext uri="{FF2B5EF4-FFF2-40B4-BE49-F238E27FC236}">
                <a16:creationId xmlns:a16="http://schemas.microsoft.com/office/drawing/2014/main" id="{51B729E1-ECB2-924D-A74E-905D38678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ect">
            <a:avLst/>
          </a:prstGeom>
          <a:noFill/>
          <a:ln w="38100">
            <a:solidFill>
              <a:srgbClr val="FF0F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9404" name="Rectangle 12">
            <a:extLst>
              <a:ext uri="{FF2B5EF4-FFF2-40B4-BE49-F238E27FC236}">
                <a16:creationId xmlns:a16="http://schemas.microsoft.com/office/drawing/2014/main" id="{9108B749-80AB-1B46-9592-2162F032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ect">
            <a:avLst/>
          </a:prstGeom>
          <a:noFill/>
          <a:ln w="38100">
            <a:solidFill>
              <a:srgbClr val="FF0F0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1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3" name="Rectangle 3">
            <a:extLst>
              <a:ext uri="{FF2B5EF4-FFF2-40B4-BE49-F238E27FC236}">
                <a16:creationId xmlns:a16="http://schemas.microsoft.com/office/drawing/2014/main" id="{F337FFDC-B809-5645-AA39-82D6B7FAE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Haar Wavelet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9576E-EAD1-704D-9B1A-A5D797E6CDCF}"/>
              </a:ext>
            </a:extLst>
          </p:cNvPr>
          <p:cNvSpPr txBox="1"/>
          <p:nvPr/>
        </p:nvSpPr>
        <p:spPr>
          <a:xfrm>
            <a:off x="4572000" y="5181600"/>
            <a:ext cx="449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384 by 288 pixel images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fps on 700 MHz Intel Pentium III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24x24 detector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180K possible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Scanned </a:t>
            </a:r>
            <a:r>
              <a:rPr lang="en-US" sz="2000" dirty="0">
                <a:sym typeface="Wingdings" pitchFamily="2" charset="2"/>
              </a:rPr>
              <a:t>at multiple locations/scales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B117E-6E47-7144-A2AB-ABCEB5A645D3}"/>
              </a:ext>
            </a:extLst>
          </p:cNvPr>
          <p:cNvSpPr txBox="1"/>
          <p:nvPr/>
        </p:nvSpPr>
        <p:spPr>
          <a:xfrm>
            <a:off x="685800" y="1066800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computed very efficiently using “integral transform”.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FE520-D5AD-3943-8AE5-7DBFDABC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866900"/>
            <a:ext cx="8128000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23CA6-C435-3448-8D60-6149D877F085}"/>
              </a:ext>
            </a:extLst>
          </p:cNvPr>
          <p:cNvSpPr txBox="1"/>
          <p:nvPr/>
        </p:nvSpPr>
        <p:spPr>
          <a:xfrm>
            <a:off x="152400" y="5181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Introduced by Viola &amp; Jones, CVPR 2001</a:t>
            </a:r>
          </a:p>
          <a:p>
            <a:r>
              <a:rPr lang="en-US" dirty="0"/>
              <a:t>“Rapid object detection using a boosted cascade of simple features”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most influential CV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25K citations (SIFT: 54K)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0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>
            <a:extLst>
              <a:ext uri="{FF2B5EF4-FFF2-40B4-BE49-F238E27FC236}">
                <a16:creationId xmlns:a16="http://schemas.microsoft.com/office/drawing/2014/main" id="{F1EA1272-9853-9741-9BC5-A9249ED76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Profile Detection</a:t>
            </a:r>
          </a:p>
        </p:txBody>
      </p:sp>
      <p:pic>
        <p:nvPicPr>
          <p:cNvPr id="1342467" name="Picture 3" descr="fdr-out">
            <a:extLst>
              <a:ext uri="{FF2B5EF4-FFF2-40B4-BE49-F238E27FC236}">
                <a16:creationId xmlns:a16="http://schemas.microsoft.com/office/drawing/2014/main" id="{1A3F1DB2-BAD0-F048-9072-8F640063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5425"/>
            <a:ext cx="43434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fdr-right-out">
            <a:extLst>
              <a:ext uri="{FF2B5EF4-FFF2-40B4-BE49-F238E27FC236}">
                <a16:creationId xmlns:a16="http://schemas.microsoft.com/office/drawing/2014/main" id="{C4AFE256-DBF4-0342-9A25-AEBA46A8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/>
          <a:stretch>
            <a:fillRect/>
          </a:stretch>
        </p:blipFill>
        <p:spPr bwMode="auto">
          <a:xfrm>
            <a:off x="304800" y="4035425"/>
            <a:ext cx="16002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olym">
            <a:extLst>
              <a:ext uri="{FF2B5EF4-FFF2-40B4-BE49-F238E27FC236}">
                <a16:creationId xmlns:a16="http://schemas.microsoft.com/office/drawing/2014/main" id="{DD86506A-082E-E142-96DE-59BF514C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103438"/>
            <a:ext cx="35433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70" name="Picture 6" descr="examples">
            <a:extLst>
              <a:ext uri="{FF2B5EF4-FFF2-40B4-BE49-F238E27FC236}">
                <a16:creationId xmlns:a16="http://schemas.microsoft.com/office/drawing/2014/main" id="{2A70FEAF-0FB7-B74B-8FCB-96AE6BE88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21851"/>
          <a:stretch>
            <a:fillRect/>
          </a:stretch>
        </p:blipFill>
        <p:spPr bwMode="auto">
          <a:xfrm>
            <a:off x="990600" y="1685925"/>
            <a:ext cx="28194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6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237488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aka Perceptrons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325563"/>
          </a:xfrm>
        </p:spPr>
        <p:txBody>
          <a:bodyPr/>
          <a:lstStyle/>
          <a:p>
            <a:r>
              <a:rPr lang="en-US" sz="2800" dirty="0"/>
              <a:t>Find a </a:t>
            </a:r>
            <a:r>
              <a:rPr lang="en-US" sz="2800" i="1" dirty="0"/>
              <a:t>linear function </a:t>
            </a:r>
            <a:r>
              <a:rPr lang="en-US" sz="2800" dirty="0"/>
              <a:t>to separate the classes:</a:t>
            </a:r>
          </a:p>
          <a:p>
            <a:endParaRPr lang="en-US" sz="1200" dirty="0"/>
          </a:p>
          <a:p>
            <a:pPr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	f(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 = </a:t>
            </a:r>
            <a:r>
              <a:rPr lang="en-US" sz="2800" dirty="0" err="1">
                <a:solidFill>
                  <a:srgbClr val="0000FF"/>
                </a:solidFill>
              </a:rPr>
              <a:t>sgn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b="1" dirty="0">
                <a:solidFill>
                  <a:srgbClr val="0000FF"/>
                </a:solidFill>
              </a:rPr>
              <a:t>w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 </a:t>
            </a:r>
            <a:r>
              <a:rPr lang="en-US" sz="2800" b="1" dirty="0">
                <a:solidFill>
                  <a:srgbClr val="0000FF"/>
                </a:solidFill>
              </a:rPr>
              <a:t>x </a:t>
            </a:r>
            <a:r>
              <a:rPr lang="en-US" sz="2800" dirty="0">
                <a:solidFill>
                  <a:srgbClr val="0000FF"/>
                </a:solidFill>
              </a:rPr>
              <a:t>+ b)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752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276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733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2057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743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3124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1676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667000" y="2590800"/>
            <a:ext cx="3276600" cy="533400"/>
          </a:xfrm>
          <a:prstGeom prst="line">
            <a:avLst/>
          </a:prstGeom>
          <a:ln w="381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aka Perceptrons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When the data is linearly separable, there may be more than one separator (</a:t>
            </a:r>
            <a:r>
              <a:rPr lang="en-US" dirty="0" err="1"/>
              <a:t>hyperplane</a:t>
            </a:r>
            <a:r>
              <a:rPr lang="en-US" dirty="0"/>
              <a:t>)</a:t>
            </a:r>
          </a:p>
        </p:txBody>
      </p:sp>
      <p:sp>
        <p:nvSpPr>
          <p:cNvPr id="4101" name="Oval 8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2" name="Oval 9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4" name="Oval 11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5" name="Oval 1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6" name="Oval 13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7" name="Oval 14"/>
          <p:cNvSpPr>
            <a:spLocks noChangeArrowheads="1"/>
          </p:cNvSpPr>
          <p:nvPr/>
        </p:nvSpPr>
        <p:spPr bwMode="auto">
          <a:xfrm>
            <a:off x="31242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8" name="Oval 15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9" name="Oval 16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0" name="Oval 17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1" name="Oval 18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2" name="Oval 1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3" name="Oval 2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4" name="Oval 21"/>
          <p:cNvSpPr>
            <a:spLocks noChangeArrowheads="1"/>
          </p:cNvSpPr>
          <p:nvPr/>
        </p:nvSpPr>
        <p:spPr bwMode="auto">
          <a:xfrm>
            <a:off x="2286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5" name="Oval 22"/>
          <p:cNvSpPr>
            <a:spLocks noChangeArrowheads="1"/>
          </p:cNvSpPr>
          <p:nvPr/>
        </p:nvSpPr>
        <p:spPr bwMode="auto">
          <a:xfrm>
            <a:off x="4114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6" name="Oval 23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371600" y="2743200"/>
            <a:ext cx="35814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8" name="Oval 25"/>
          <p:cNvSpPr>
            <a:spLocks noChangeArrowheads="1"/>
          </p:cNvSpPr>
          <p:nvPr/>
        </p:nvSpPr>
        <p:spPr bwMode="auto">
          <a:xfrm>
            <a:off x="29718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9" name="Oval 26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3" name="Text Box 27"/>
          <p:cNvSpPr txBox="1">
            <a:spLocks noChangeArrowheads="1"/>
          </p:cNvSpPr>
          <p:nvPr/>
        </p:nvSpPr>
        <p:spPr bwMode="auto">
          <a:xfrm>
            <a:off x="5799150" y="5297488"/>
            <a:ext cx="2427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Which separator</a:t>
            </a:r>
            <a:br>
              <a:rPr lang="en-US" sz="2400" dirty="0">
                <a:solidFill>
                  <a:srgbClr val="000000"/>
                </a:solidFill>
                <a:cs typeface="Arial" charset="0"/>
              </a:rPr>
            </a:br>
            <a:r>
              <a:rPr lang="en-US" sz="2400" dirty="0">
                <a:solidFill>
                  <a:srgbClr val="000000"/>
                </a:solidFill>
                <a:cs typeface="Arial" charset="0"/>
              </a:rPr>
              <a:t>is best?</a:t>
            </a:r>
          </a:p>
        </p:txBody>
      </p:sp>
      <p:sp>
        <p:nvSpPr>
          <p:cNvPr id="966684" name="Line 28"/>
          <p:cNvSpPr>
            <a:spLocks noChangeShapeType="1"/>
          </p:cNvSpPr>
          <p:nvPr/>
        </p:nvSpPr>
        <p:spPr bwMode="auto">
          <a:xfrm>
            <a:off x="1752600" y="2362200"/>
            <a:ext cx="24384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5" name="Line 29"/>
          <p:cNvSpPr>
            <a:spLocks noChangeShapeType="1"/>
          </p:cNvSpPr>
          <p:nvPr/>
        </p:nvSpPr>
        <p:spPr bwMode="auto">
          <a:xfrm>
            <a:off x="2286000" y="1981200"/>
            <a:ext cx="144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1066800" y="3276600"/>
            <a:ext cx="4495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0" grpId="0" animBg="1"/>
      <p:bldP spid="966683" grpId="0"/>
      <p:bldP spid="966684" grpId="0" animBg="1"/>
      <p:bldP spid="966685" grpId="0" animBg="1"/>
      <p:bldP spid="9666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5791200" y="5181600"/>
            <a:ext cx="16002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>
            <a:extLst>
              <a:ext uri="{FF2B5EF4-FFF2-40B4-BE49-F238E27FC236}">
                <a16:creationId xmlns:a16="http://schemas.microsoft.com/office/drawing/2014/main" id="{A9F8AAA1-733B-AF4D-9885-E8ABE2952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 Learning</a:t>
            </a:r>
          </a:p>
        </p:txBody>
      </p:sp>
      <p:sp>
        <p:nvSpPr>
          <p:cNvPr id="1289219" name="Rectangle 3">
            <a:extLst>
              <a:ext uri="{FF2B5EF4-FFF2-40B4-BE49-F238E27FC236}">
                <a16:creationId xmlns:a16="http://schemas.microsoft.com/office/drawing/2014/main" id="{A56E77B6-840D-0849-98E4-00F61215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113" y="2743200"/>
            <a:ext cx="7239000" cy="38401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/>
              <a:t>Start with w=0, b=0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/>
              <a:t>R=max |x</a:t>
            </a:r>
            <a:r>
              <a:rPr lang="en-US" altLang="en-US" baseline="-25000" dirty="0"/>
              <a:t>i</a:t>
            </a:r>
            <a:r>
              <a:rPr lang="en-US" altLang="en-US" dirty="0"/>
              <a:t>|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=1:N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	if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i</a:t>
            </a:r>
            <a:r>
              <a:rPr lang="en-US" altLang="en-US" dirty="0"/>
              <a:t>(&lt;</a:t>
            </a:r>
            <a:r>
              <a:rPr lang="en-US" altLang="en-US" dirty="0" err="1"/>
              <a:t>wx</a:t>
            </a:r>
            <a:r>
              <a:rPr lang="en-US" altLang="en-US" baseline="-25000" dirty="0" err="1"/>
              <a:t>i</a:t>
            </a:r>
            <a:r>
              <a:rPr lang="en-US" altLang="en-US" dirty="0"/>
              <a:t>&gt;+b)&lt;=0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	w += f </a:t>
            </a:r>
            <a:r>
              <a:rPr lang="en-US" altLang="en-US" sz="2800" dirty="0" err="1"/>
              <a:t>y</a:t>
            </a:r>
            <a:r>
              <a:rPr lang="en-US" altLang="en-US" sz="2800" baseline="-25000" dirty="0" err="1"/>
              <a:t>i</a:t>
            </a:r>
            <a:r>
              <a:rPr lang="en-US" altLang="en-US" sz="2800" dirty="0"/>
              <a:t> x</a:t>
            </a:r>
            <a:r>
              <a:rPr lang="en-US" altLang="en-US" sz="2800" baseline="-25000" dirty="0"/>
              <a:t>i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	b += f </a:t>
            </a:r>
            <a:r>
              <a:rPr lang="en-US" altLang="en-US" sz="2800" dirty="0" err="1"/>
              <a:t>y</a:t>
            </a:r>
            <a:r>
              <a:rPr lang="en-US" altLang="en-US" sz="2800" baseline="-25000" dirty="0" err="1"/>
              <a:t>i</a:t>
            </a:r>
            <a:r>
              <a:rPr lang="en-US" altLang="en-US" sz="2800" dirty="0"/>
              <a:t> R</a:t>
            </a:r>
            <a:r>
              <a:rPr lang="en-US" altLang="en-US" sz="2800" baseline="30000" dirty="0"/>
              <a:t>2</a:t>
            </a:r>
            <a:endParaRPr lang="en-US" altLang="en-US" dirty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dirty="0"/>
              <a:t>Terminate if all examples correctly classified</a:t>
            </a:r>
          </a:p>
        </p:txBody>
      </p:sp>
    </p:spTree>
    <p:extLst>
      <p:ext uri="{BB962C8B-B14F-4D97-AF65-F5344CB8AC3E}">
        <p14:creationId xmlns:p14="http://schemas.microsoft.com/office/powerpoint/2010/main" val="47310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vs. linear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867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NN pros:</a:t>
            </a:r>
          </a:p>
          <a:p>
            <a:pPr lvl="1"/>
            <a:r>
              <a:rPr lang="en-US" sz="2000" dirty="0"/>
              <a:t>Simple to implement</a:t>
            </a:r>
          </a:p>
          <a:p>
            <a:pPr lvl="1"/>
            <a:r>
              <a:rPr lang="en-US" sz="2000" dirty="0"/>
              <a:t>Decision boundaries not necessarily linear</a:t>
            </a:r>
          </a:p>
          <a:p>
            <a:pPr lvl="1"/>
            <a:r>
              <a:rPr lang="en-US" sz="2000" dirty="0"/>
              <a:t>Works for any number of classes</a:t>
            </a:r>
          </a:p>
          <a:p>
            <a:pPr lvl="1"/>
            <a:r>
              <a:rPr lang="en-US" sz="2000" i="1" dirty="0"/>
              <a:t>Nonparametric</a:t>
            </a:r>
            <a:r>
              <a:rPr lang="en-US" sz="2000" dirty="0"/>
              <a:t> method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NN cons:</a:t>
            </a:r>
          </a:p>
          <a:p>
            <a:pPr lvl="1"/>
            <a:r>
              <a:rPr lang="en-US" sz="2000" dirty="0"/>
              <a:t>Need good distance function</a:t>
            </a:r>
          </a:p>
          <a:p>
            <a:pPr lvl="1"/>
            <a:r>
              <a:rPr lang="en-US" sz="2000" dirty="0"/>
              <a:t>Slow at test time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Linear pros:</a:t>
            </a:r>
          </a:p>
          <a:p>
            <a:pPr lvl="1"/>
            <a:r>
              <a:rPr lang="en-US" sz="2000" dirty="0"/>
              <a:t>Low-dimensional </a:t>
            </a:r>
            <a:r>
              <a:rPr lang="en-US" sz="2000" i="1" dirty="0"/>
              <a:t>parametric</a:t>
            </a:r>
            <a:r>
              <a:rPr lang="en-US" sz="2000" dirty="0"/>
              <a:t> representation</a:t>
            </a:r>
          </a:p>
          <a:p>
            <a:pPr lvl="1"/>
            <a:r>
              <a:rPr lang="en-US" sz="2000" dirty="0"/>
              <a:t>Very fast at test time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Linear cons:</a:t>
            </a:r>
          </a:p>
          <a:p>
            <a:pPr lvl="1"/>
            <a:r>
              <a:rPr lang="en-US" sz="2000" dirty="0"/>
              <a:t>Works for two classes</a:t>
            </a:r>
          </a:p>
          <a:p>
            <a:pPr lvl="1"/>
            <a:r>
              <a:rPr lang="en-US" sz="2000" dirty="0"/>
              <a:t>How to train the linear function?</a:t>
            </a:r>
          </a:p>
          <a:p>
            <a:pPr lvl="1"/>
            <a:r>
              <a:rPr lang="en-US" sz="2000" dirty="0"/>
              <a:t>What if data is not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2543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289560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0D5823-E5A7-B848-A860-A8F76CA9DDE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6184879"/>
            <a:ext cx="8991600" cy="5969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Szeliski, Chapter 14, Section 14.1.1</a:t>
            </a:r>
          </a:p>
        </p:txBody>
      </p:sp>
    </p:spTree>
    <p:extLst>
      <p:ext uri="{BB962C8B-B14F-4D97-AF65-F5344CB8AC3E}">
        <p14:creationId xmlns:p14="http://schemas.microsoft.com/office/powerpoint/2010/main" val="304917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>
            <a:extLst>
              <a:ext uri="{FF2B5EF4-FFF2-40B4-BE49-F238E27FC236}">
                <a16:creationId xmlns:a16="http://schemas.microsoft.com/office/drawing/2014/main" id="{FBF734CB-1613-0548-85A6-ECE302491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 learners</a:t>
            </a:r>
          </a:p>
        </p:txBody>
      </p:sp>
      <p:sp>
        <p:nvSpPr>
          <p:cNvPr id="1319939" name="Rectangle 3">
            <a:extLst>
              <a:ext uri="{FF2B5EF4-FFF2-40B4-BE49-F238E27FC236}">
                <a16:creationId xmlns:a16="http://schemas.microsoft.com/office/drawing/2014/main" id="{CFDF7F92-B6A7-5046-8652-A58E1A3D4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Accurate learners = hard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“so-so” learners = easy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“buy” occurs in email, classify as SPAM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Weak learner = “rule of thumb”</a:t>
            </a:r>
          </a:p>
        </p:txBody>
      </p:sp>
    </p:spTree>
    <p:extLst>
      <p:ext uri="{BB962C8B-B14F-4D97-AF65-F5344CB8AC3E}">
        <p14:creationId xmlns:p14="http://schemas.microsoft.com/office/powerpoint/2010/main" val="57075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>
            <a:extLst>
              <a:ext uri="{FF2B5EF4-FFF2-40B4-BE49-F238E27FC236}">
                <a16:creationId xmlns:a16="http://schemas.microsoft.com/office/drawing/2014/main" id="{6284C537-DA22-9D41-BB49-D5A49ECAE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Weak Learners</a:t>
            </a:r>
          </a:p>
        </p:txBody>
      </p:sp>
      <p:sp>
        <p:nvSpPr>
          <p:cNvPr id="1320963" name="Rectangle 3">
            <a:extLst>
              <a:ext uri="{FF2B5EF4-FFF2-40B4-BE49-F238E27FC236}">
                <a16:creationId xmlns:a16="http://schemas.microsoft.com/office/drawing/2014/main" id="{3ACA04E0-EFC0-5B46-8C5F-B363E20B8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Perceptron</a:t>
            </a:r>
          </a:p>
          <a:p>
            <a:r>
              <a:rPr lang="en-US" altLang="en-US" dirty="0"/>
              <a:t>Decision stumps</a:t>
            </a:r>
          </a:p>
          <a:p>
            <a:r>
              <a:rPr lang="en-US" altLang="en-US" dirty="0"/>
              <a:t>Haar wavelets</a:t>
            </a:r>
            <a:r>
              <a:rPr kumimoji="0" lang="en-US" altLang="en-US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EDF0-F481-1C40-AB3A-A5CCDEFE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3429000"/>
            <a:ext cx="4800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26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>
            <a:extLst>
              <a:ext uri="{FF2B5EF4-FFF2-40B4-BE49-F238E27FC236}">
                <a16:creationId xmlns:a16="http://schemas.microsoft.com/office/drawing/2014/main" id="{4AC66B15-EC8D-4142-92D9-9B8585C7E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1" y="850900"/>
            <a:ext cx="6985000" cy="65722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A Super Efficient Feature Selector</a:t>
            </a:r>
          </a:p>
        </p:txBody>
      </p:sp>
      <p:sp>
        <p:nvSpPr>
          <p:cNvPr id="1325059" name="Rectangle 3">
            <a:extLst>
              <a:ext uri="{FF2B5EF4-FFF2-40B4-BE49-F238E27FC236}">
                <a16:creationId xmlns:a16="http://schemas.microsoft.com/office/drawing/2014/main" id="{387497BB-3AEF-A644-90DD-B3F555E85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578100"/>
            <a:ext cx="7772400" cy="3429000"/>
          </a:xfrm>
        </p:spPr>
        <p:txBody>
          <a:bodyPr/>
          <a:lstStyle/>
          <a:p>
            <a:r>
              <a:rPr lang="en-US" altLang="en-US" sz="3600" dirty="0"/>
              <a:t>Features = Weak Classifiers</a:t>
            </a:r>
          </a:p>
          <a:p>
            <a:r>
              <a:rPr lang="en-US" altLang="en-US" sz="3600" dirty="0"/>
              <a:t>Each round selects the optimal feature given:</a:t>
            </a:r>
          </a:p>
          <a:p>
            <a:pPr lvl="1"/>
            <a:r>
              <a:rPr lang="en-US" altLang="en-US" sz="3200" dirty="0"/>
              <a:t>Previous selected features</a:t>
            </a:r>
          </a:p>
          <a:p>
            <a:pPr lvl="1"/>
            <a:r>
              <a:rPr lang="en-US" altLang="en-US" sz="3200" dirty="0"/>
              <a:t>Exponential Loss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24659C-EC7C-B74B-B6DB-030964BB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28600"/>
            <a:ext cx="7772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Adaboost Algorithm</a:t>
            </a:r>
          </a:p>
        </p:txBody>
      </p:sp>
    </p:spTree>
    <p:extLst>
      <p:ext uri="{BB962C8B-B14F-4D97-AF65-F5344CB8AC3E}">
        <p14:creationId xmlns:p14="http://schemas.microsoft.com/office/powerpoint/2010/main" val="173011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B10C1-829E-304B-9257-900AC898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98" y="4363388"/>
            <a:ext cx="4311502" cy="1504012"/>
          </a:xfrm>
          <a:prstGeom prst="rect">
            <a:avLst/>
          </a:prstGeom>
        </p:spPr>
      </p:pic>
      <p:sp>
        <p:nvSpPr>
          <p:cNvPr id="1321986" name="Rectangle 2">
            <a:extLst>
              <a:ext uri="{FF2B5EF4-FFF2-40B4-BE49-F238E27FC236}">
                <a16:creationId xmlns:a16="http://schemas.microsoft.com/office/drawing/2014/main" id="{F023C65D-C89F-0E48-BD2A-8CB1ADC96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AdaBoost</a:t>
            </a:r>
          </a:p>
        </p:txBody>
      </p:sp>
      <p:sp>
        <p:nvSpPr>
          <p:cNvPr id="1321987" name="Rectangle 3">
            <a:extLst>
              <a:ext uri="{FF2B5EF4-FFF2-40B4-BE49-F238E27FC236}">
                <a16:creationId xmlns:a16="http://schemas.microsoft.com/office/drawing/2014/main" id="{70183F3A-DBB4-DD46-8140-2B91B44F4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35" y="1295400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Given a set of weak classifiers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lvl="1"/>
            <a:r>
              <a:rPr lang="en-US" altLang="en-US" sz="2400" dirty="0"/>
              <a:t>None much better than random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r>
              <a:rPr lang="en-US" altLang="en-US" sz="2800" dirty="0"/>
              <a:t>Iteratively combine classifiers</a:t>
            </a:r>
          </a:p>
          <a:p>
            <a:pPr lvl="1"/>
            <a:r>
              <a:rPr lang="en-US" altLang="en-US" sz="2400" dirty="0"/>
              <a:t>Form a linear combination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Training error converges to 0 quickly</a:t>
            </a:r>
          </a:p>
          <a:p>
            <a:pPr lvl="1"/>
            <a:r>
              <a:rPr lang="en-US" altLang="en-US" sz="2400" dirty="0"/>
              <a:t>Test error is related to training margin</a:t>
            </a:r>
          </a:p>
          <a:p>
            <a:pPr lvl="1"/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BCBC4-A6AC-CE40-B5BD-DB2CE1F90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40" y="1779104"/>
            <a:ext cx="8745920" cy="1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3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E3AC0-0C89-E54C-AA42-EBA4BF380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41" y="928688"/>
            <a:ext cx="7402317" cy="5929312"/>
          </a:xfrm>
          <a:prstGeom prst="rect">
            <a:avLst/>
          </a:prstGeom>
        </p:spPr>
      </p:pic>
      <p:sp>
        <p:nvSpPr>
          <p:cNvPr id="1346562" name="Rectangle 2">
            <a:extLst>
              <a:ext uri="{FF2B5EF4-FFF2-40B4-BE49-F238E27FC236}">
                <a16:creationId xmlns:a16="http://schemas.microsoft.com/office/drawing/2014/main" id="{C9E443A1-8509-634B-A2D2-3B5DB63F3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57225"/>
          </a:xfrm>
        </p:spPr>
        <p:txBody>
          <a:bodyPr/>
          <a:lstStyle/>
          <a:p>
            <a:r>
              <a:rPr lang="en-US" altLang="en-US" dirty="0"/>
              <a:t>Adaboost Algorithm</a:t>
            </a:r>
          </a:p>
        </p:txBody>
      </p:sp>
      <p:sp>
        <p:nvSpPr>
          <p:cNvPr id="1346565" name="Rectangle 5">
            <a:extLst>
              <a:ext uri="{FF2B5EF4-FFF2-40B4-BE49-F238E27FC236}">
                <a16:creationId xmlns:a16="http://schemas.microsoft.com/office/drawing/2014/main" id="{23E9B42B-4077-F249-ABF4-9916106B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05524"/>
            <a:ext cx="3733800" cy="12282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66" name="Rectangle 6">
            <a:extLst>
              <a:ext uri="{FF2B5EF4-FFF2-40B4-BE49-F238E27FC236}">
                <a16:creationId xmlns:a16="http://schemas.microsoft.com/office/drawing/2014/main" id="{7AD34569-8159-7344-A365-642839EE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448" y="5029199"/>
            <a:ext cx="3554152" cy="58841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4CE293F-900C-9848-9085-0EF0AEA5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024" y="6193390"/>
            <a:ext cx="2667000" cy="5884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>
            <a:extLst>
              <a:ext uri="{FF2B5EF4-FFF2-40B4-BE49-F238E27FC236}">
                <a16:creationId xmlns:a16="http://schemas.microsoft.com/office/drawing/2014/main" id="{2442006F-7CF5-CF44-9703-54C62AB25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AdaBoost at work…</a:t>
            </a:r>
          </a:p>
        </p:txBody>
      </p:sp>
      <p:sp>
        <p:nvSpPr>
          <p:cNvPr id="1323011" name="Oval 3">
            <a:extLst>
              <a:ext uri="{FF2B5EF4-FFF2-40B4-BE49-F238E27FC236}">
                <a16:creationId xmlns:a16="http://schemas.microsoft.com/office/drawing/2014/main" id="{51C7F491-1646-CE4E-BC27-4DB2C9BB5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630238"/>
            <a:ext cx="198437" cy="2000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2" name="Oval 4">
            <a:extLst>
              <a:ext uri="{FF2B5EF4-FFF2-40B4-BE49-F238E27FC236}">
                <a16:creationId xmlns:a16="http://schemas.microsoft.com/office/drawing/2014/main" id="{D70B7C66-9549-4E4D-8F42-39BA9B08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31813"/>
            <a:ext cx="201613" cy="19843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Oval 5">
            <a:extLst>
              <a:ext uri="{FF2B5EF4-FFF2-40B4-BE49-F238E27FC236}">
                <a16:creationId xmlns:a16="http://schemas.microsoft.com/office/drawing/2014/main" id="{78737D10-1B63-5C4F-A9D9-BF90138F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930275"/>
            <a:ext cx="201613" cy="2000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4" name="Oval 6">
            <a:extLst>
              <a:ext uri="{FF2B5EF4-FFF2-40B4-BE49-F238E27FC236}">
                <a16:creationId xmlns:a16="http://schemas.microsoft.com/office/drawing/2014/main" id="{E93583DD-B896-D345-B02D-AFF50843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3" y="1487488"/>
            <a:ext cx="198437" cy="19843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5" name="Oval 7">
            <a:extLst>
              <a:ext uri="{FF2B5EF4-FFF2-40B4-BE49-F238E27FC236}">
                <a16:creationId xmlns:a16="http://schemas.microsoft.com/office/drawing/2014/main" id="{75FFCD83-BAEB-3544-977D-B5C45DE5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1387475"/>
            <a:ext cx="198437" cy="2000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6" name="Oval 8">
            <a:extLst>
              <a:ext uri="{FF2B5EF4-FFF2-40B4-BE49-F238E27FC236}">
                <a16:creationId xmlns:a16="http://schemas.microsoft.com/office/drawing/2014/main" id="{04685458-1261-3540-83C4-01E247C2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198438" cy="2000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7" name="Oval 9">
            <a:extLst>
              <a:ext uri="{FF2B5EF4-FFF2-40B4-BE49-F238E27FC236}">
                <a16:creationId xmlns:a16="http://schemas.microsoft.com/office/drawing/2014/main" id="{D86509F8-D76B-564D-8335-B55B63E0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830263"/>
            <a:ext cx="200025" cy="2000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8" name="Oval 10">
            <a:extLst>
              <a:ext uri="{FF2B5EF4-FFF2-40B4-BE49-F238E27FC236}">
                <a16:creationId xmlns:a16="http://schemas.microsoft.com/office/drawing/2014/main" id="{3ECD4438-1938-7145-99D2-DF1A061E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1038225"/>
            <a:ext cx="198438" cy="2000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9" name="Oval 11">
            <a:extLst>
              <a:ext uri="{FF2B5EF4-FFF2-40B4-BE49-F238E27FC236}">
                <a16:creationId xmlns:a16="http://schemas.microsoft.com/office/drawing/2014/main" id="{A9665805-7304-0F4F-9D9D-E60905AC3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1778000"/>
            <a:ext cx="200025" cy="19843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23020" name="Group 12">
            <a:extLst>
              <a:ext uri="{FF2B5EF4-FFF2-40B4-BE49-F238E27FC236}">
                <a16:creationId xmlns:a16="http://schemas.microsoft.com/office/drawing/2014/main" id="{52459A2B-E488-794F-8501-14E7B40449D8}"/>
              </a:ext>
            </a:extLst>
          </p:cNvPr>
          <p:cNvGrpSpPr>
            <a:grpSpLocks/>
          </p:cNvGrpSpPr>
          <p:nvPr/>
        </p:nvGrpSpPr>
        <p:grpSpPr bwMode="auto">
          <a:xfrm>
            <a:off x="5194300" y="838200"/>
            <a:ext cx="3697288" cy="641350"/>
            <a:chOff x="3272" y="528"/>
            <a:chExt cx="2329" cy="404"/>
          </a:xfrm>
        </p:grpSpPr>
        <p:sp>
          <p:nvSpPr>
            <p:cNvPr id="1323021" name="Line 13">
              <a:extLst>
                <a:ext uri="{FF2B5EF4-FFF2-40B4-BE49-F238E27FC236}">
                  <a16:creationId xmlns:a16="http://schemas.microsoft.com/office/drawing/2014/main" id="{A69ADA2A-70DB-6A42-9025-BEB0B56B6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3" y="741"/>
              <a:ext cx="1068" cy="1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3022" name="Text Box 14">
              <a:extLst>
                <a:ext uri="{FF2B5EF4-FFF2-40B4-BE49-F238E27FC236}">
                  <a16:creationId xmlns:a16="http://schemas.microsoft.com/office/drawing/2014/main" id="{69252B4B-2E23-6640-90AA-7C3C58410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" y="528"/>
              <a:ext cx="8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latin typeface="Times New Roman" panose="02020603050405020304" pitchFamily="18" charset="0"/>
                </a:rPr>
                <a:t>Weak </a:t>
              </a:r>
            </a:p>
            <a:p>
              <a:pPr algn="ctr"/>
              <a:r>
                <a:rPr lang="en-US" altLang="en-US" sz="1800" b="1">
                  <a:latin typeface="Times New Roman" panose="02020603050405020304" pitchFamily="18" charset="0"/>
                </a:rPr>
                <a:t>Classifier 1</a:t>
              </a:r>
            </a:p>
          </p:txBody>
        </p:sp>
        <p:cxnSp>
          <p:nvCxnSpPr>
            <p:cNvPr id="1323023" name="AutoShape 15">
              <a:extLst>
                <a:ext uri="{FF2B5EF4-FFF2-40B4-BE49-F238E27FC236}">
                  <a16:creationId xmlns:a16="http://schemas.microsoft.com/office/drawing/2014/main" id="{C700470B-7D31-A941-950D-EB729DE1EFA9}"/>
                </a:ext>
              </a:extLst>
            </p:cNvPr>
            <p:cNvCxnSpPr>
              <a:cxnSpLocks noChangeShapeType="1"/>
              <a:stCxn id="1323022" idx="3"/>
              <a:endCxn id="1323021" idx="0"/>
            </p:cNvCxnSpPr>
            <p:nvPr/>
          </p:nvCxnSpPr>
          <p:spPr bwMode="auto">
            <a:xfrm>
              <a:off x="4080" y="730"/>
              <a:ext cx="453" cy="14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23024" name="Rectangle 16">
            <a:extLst>
              <a:ext uri="{FF2B5EF4-FFF2-40B4-BE49-F238E27FC236}">
                <a16:creationId xmlns:a16="http://schemas.microsoft.com/office/drawing/2014/main" id="{5BBC4516-0FF6-9949-AAA1-7757E80E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381000"/>
            <a:ext cx="1995487" cy="1895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323025" name="Group 17">
            <a:extLst>
              <a:ext uri="{FF2B5EF4-FFF2-40B4-BE49-F238E27FC236}">
                <a16:creationId xmlns:a16="http://schemas.microsoft.com/office/drawing/2014/main" id="{0D56A4D9-19B3-BE45-91C1-34218B85BA2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525713"/>
            <a:ext cx="4038600" cy="1897062"/>
            <a:chOff x="3120" y="1591"/>
            <a:chExt cx="2544" cy="1195"/>
          </a:xfrm>
        </p:grpSpPr>
        <p:sp>
          <p:nvSpPr>
            <p:cNvPr id="1323026" name="Oval 18">
              <a:extLst>
                <a:ext uri="{FF2B5EF4-FFF2-40B4-BE49-F238E27FC236}">
                  <a16:creationId xmlns:a16="http://schemas.microsoft.com/office/drawing/2014/main" id="{92BC235F-EC02-CC41-A105-C1B8D8E5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1749"/>
              <a:ext cx="126" cy="1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3027" name="Oval 19">
              <a:extLst>
                <a:ext uri="{FF2B5EF4-FFF2-40B4-BE49-F238E27FC236}">
                  <a16:creationId xmlns:a16="http://schemas.microsoft.com/office/drawing/2014/main" id="{AB9136D1-FF9E-0A42-AFB1-0914DA14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2288"/>
              <a:ext cx="126" cy="125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3028" name="Oval 20">
              <a:extLst>
                <a:ext uri="{FF2B5EF4-FFF2-40B4-BE49-F238E27FC236}">
                  <a16:creationId xmlns:a16="http://schemas.microsoft.com/office/drawing/2014/main" id="{352EF7B1-6D25-C54D-8B1B-90D00947A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2131"/>
              <a:ext cx="126" cy="125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3029" name="Oval 21">
              <a:extLst>
                <a:ext uri="{FF2B5EF4-FFF2-40B4-BE49-F238E27FC236}">
                  <a16:creationId xmlns:a16="http://schemas.microsoft.com/office/drawing/2014/main" id="{BD1CD1F8-A4B0-B940-AAF8-51387DCBC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503"/>
              <a:ext cx="126" cy="125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3030" name="Oval 22">
              <a:extLst>
                <a:ext uri="{FF2B5EF4-FFF2-40B4-BE49-F238E27FC236}">
                  <a16:creationId xmlns:a16="http://schemas.microsoft.com/office/drawing/2014/main" id="{39F90EAF-78B2-7342-806D-4D488872F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811"/>
              <a:ext cx="125" cy="12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3031" name="Oval 23">
              <a:extLst>
                <a:ext uri="{FF2B5EF4-FFF2-40B4-BE49-F238E27FC236}">
                  <a16:creationId xmlns:a16="http://schemas.microsoft.com/office/drawing/2014/main" id="{9F0FB388-DF77-104E-BF58-2F46F9E62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2000"/>
              <a:ext cx="125" cy="12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23032" name="Oval 24">
              <a:extLst>
                <a:ext uri="{FF2B5EF4-FFF2-40B4-BE49-F238E27FC236}">
                  <a16:creationId xmlns:a16="http://schemas.microsoft.com/office/drawing/2014/main" id="{0A06EA6B-46F0-F74B-839C-48B1EA84E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23"/>
              <a:ext cx="251" cy="251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3033" name="Oval 25">
              <a:extLst>
                <a:ext uri="{FF2B5EF4-FFF2-40B4-BE49-F238E27FC236}">
                  <a16:creationId xmlns:a16="http://schemas.microsoft.com/office/drawing/2014/main" id="{5DA8CB75-34DF-4E4A-8DA0-A2AF616F6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" y="1968"/>
              <a:ext cx="251" cy="252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3034" name="Oval 26">
              <a:extLst>
                <a:ext uri="{FF2B5EF4-FFF2-40B4-BE49-F238E27FC236}">
                  <a16:creationId xmlns:a16="http://schemas.microsoft.com/office/drawing/2014/main" id="{6D159FF8-0760-1348-9DE5-D04EF4876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2314"/>
              <a:ext cx="251" cy="25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3035" name="Text Box 27">
              <a:extLst>
                <a:ext uri="{FF2B5EF4-FFF2-40B4-BE49-F238E27FC236}">
                  <a16:creationId xmlns:a16="http://schemas.microsoft.com/office/drawing/2014/main" id="{707F16F5-F6D5-F940-A7D4-97A819E62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637"/>
              <a:ext cx="7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latin typeface="Times New Roman" panose="02020603050405020304" pitchFamily="18" charset="0"/>
                </a:rPr>
                <a:t>Weights</a:t>
              </a:r>
            </a:p>
            <a:p>
              <a:r>
                <a:rPr lang="en-US" altLang="en-US" sz="1800" b="1">
                  <a:latin typeface="Times New Roman" panose="02020603050405020304" pitchFamily="18" charset="0"/>
                </a:rPr>
                <a:t>Increased</a:t>
              </a:r>
            </a:p>
          </p:txBody>
        </p:sp>
        <p:sp>
          <p:nvSpPr>
            <p:cNvPr id="1323036" name="Rectangle 28">
              <a:extLst>
                <a:ext uri="{FF2B5EF4-FFF2-40B4-BE49-F238E27FC236}">
                  <a16:creationId xmlns:a16="http://schemas.microsoft.com/office/drawing/2014/main" id="{0A3F3399-B6C6-004C-8C2A-BEB75EB71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1591"/>
              <a:ext cx="1257" cy="119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323037" name="AutoShape 29">
              <a:extLst>
                <a:ext uri="{FF2B5EF4-FFF2-40B4-BE49-F238E27FC236}">
                  <a16:creationId xmlns:a16="http://schemas.microsoft.com/office/drawing/2014/main" id="{695ACD32-DEA3-D745-B3E0-0675642A858D}"/>
                </a:ext>
              </a:extLst>
            </p:cNvPr>
            <p:cNvCxnSpPr>
              <a:cxnSpLocks noChangeShapeType="1"/>
              <a:stCxn id="1323035" idx="3"/>
              <a:endCxn id="1323032" idx="2"/>
            </p:cNvCxnSpPr>
            <p:nvPr/>
          </p:nvCxnSpPr>
          <p:spPr bwMode="auto">
            <a:xfrm flipV="1">
              <a:off x="3836" y="1749"/>
              <a:ext cx="1292" cy="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038" name="AutoShape 30">
              <a:extLst>
                <a:ext uri="{FF2B5EF4-FFF2-40B4-BE49-F238E27FC236}">
                  <a16:creationId xmlns:a16="http://schemas.microsoft.com/office/drawing/2014/main" id="{B005B1AB-036D-D648-B579-8FC8E66212F6}"/>
                </a:ext>
              </a:extLst>
            </p:cNvPr>
            <p:cNvCxnSpPr>
              <a:cxnSpLocks noChangeShapeType="1"/>
              <a:stCxn id="1323035" idx="3"/>
              <a:endCxn id="1323033" idx="2"/>
            </p:cNvCxnSpPr>
            <p:nvPr/>
          </p:nvCxnSpPr>
          <p:spPr bwMode="auto">
            <a:xfrm>
              <a:off x="3836" y="1839"/>
              <a:ext cx="1506" cy="25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039" name="AutoShape 31">
              <a:extLst>
                <a:ext uri="{FF2B5EF4-FFF2-40B4-BE49-F238E27FC236}">
                  <a16:creationId xmlns:a16="http://schemas.microsoft.com/office/drawing/2014/main" id="{17895202-9E99-9142-AB11-D684D6B93A88}"/>
                </a:ext>
              </a:extLst>
            </p:cNvPr>
            <p:cNvCxnSpPr>
              <a:cxnSpLocks noChangeShapeType="1"/>
              <a:stCxn id="1323035" idx="3"/>
              <a:endCxn id="1323034" idx="2"/>
            </p:cNvCxnSpPr>
            <p:nvPr/>
          </p:nvCxnSpPr>
          <p:spPr bwMode="auto">
            <a:xfrm>
              <a:off x="3836" y="1839"/>
              <a:ext cx="783" cy="6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23041" name="Oval 33">
            <a:extLst>
              <a:ext uri="{FF2B5EF4-FFF2-40B4-BE49-F238E27FC236}">
                <a16:creationId xmlns:a16="http://schemas.microsoft.com/office/drawing/2014/main" id="{70A1E407-9289-634A-A6B8-093702C6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4905375"/>
            <a:ext cx="198438" cy="19843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42" name="Oval 34">
            <a:extLst>
              <a:ext uri="{FF2B5EF4-FFF2-40B4-BE49-F238E27FC236}">
                <a16:creationId xmlns:a16="http://schemas.microsoft.com/office/drawing/2014/main" id="{FF372473-C2C6-CD48-A7F7-6483DADC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313" y="5802313"/>
            <a:ext cx="201613" cy="2000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43" name="Oval 35">
            <a:extLst>
              <a:ext uri="{FF2B5EF4-FFF2-40B4-BE49-F238E27FC236}">
                <a16:creationId xmlns:a16="http://schemas.microsoft.com/office/drawing/2014/main" id="{D7546628-0D90-4543-BB87-5ED7C7E0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5353050"/>
            <a:ext cx="398463" cy="4000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44" name="Oval 36">
            <a:extLst>
              <a:ext uri="{FF2B5EF4-FFF2-40B4-BE49-F238E27FC236}">
                <a16:creationId xmlns:a16="http://schemas.microsoft.com/office/drawing/2014/main" id="{1CFEE9D3-4F35-2645-B302-DF037012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75" y="60960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45" name="Oval 37">
            <a:extLst>
              <a:ext uri="{FF2B5EF4-FFF2-40B4-BE49-F238E27FC236}">
                <a16:creationId xmlns:a16="http://schemas.microsoft.com/office/drawing/2014/main" id="{ECD2AA7A-8681-3E46-9145-B8367F24C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5003800"/>
            <a:ext cx="198438" cy="20161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46" name="Oval 38">
            <a:extLst>
              <a:ext uri="{FF2B5EF4-FFF2-40B4-BE49-F238E27FC236}">
                <a16:creationId xmlns:a16="http://schemas.microsoft.com/office/drawing/2014/main" id="{0679CF96-8027-0E41-A42D-7414F91E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5303838"/>
            <a:ext cx="200025" cy="2000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47" name="Oval 39">
            <a:extLst>
              <a:ext uri="{FF2B5EF4-FFF2-40B4-BE49-F238E27FC236}">
                <a16:creationId xmlns:a16="http://schemas.microsoft.com/office/drawing/2014/main" id="{BD1314E4-3E2E-F643-80D6-93AF174F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05350"/>
            <a:ext cx="398463" cy="398463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48" name="Oval 40">
            <a:extLst>
              <a:ext uri="{FF2B5EF4-FFF2-40B4-BE49-F238E27FC236}">
                <a16:creationId xmlns:a16="http://schemas.microsoft.com/office/drawing/2014/main" id="{D6BCCF47-5B1E-8249-B9E9-CDEFA8DE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25" y="5253038"/>
            <a:ext cx="398463" cy="4000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49" name="Line 41">
            <a:extLst>
              <a:ext uri="{FF2B5EF4-FFF2-40B4-BE49-F238E27FC236}">
                <a16:creationId xmlns:a16="http://schemas.microsoft.com/office/drawing/2014/main" id="{28D8723C-755B-B047-B16E-428A11804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4588" y="4754563"/>
            <a:ext cx="300038" cy="16970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50" name="Text Box 42">
            <a:extLst>
              <a:ext uri="{FF2B5EF4-FFF2-40B4-BE49-F238E27FC236}">
                <a16:creationId xmlns:a16="http://schemas.microsoft.com/office/drawing/2014/main" id="{8091ED6C-0753-6D46-ADA7-1D9540EF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457200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latin typeface="Times New Roman" panose="02020603050405020304" pitchFamily="18" charset="0"/>
              </a:rPr>
              <a:t>Weak</a:t>
            </a:r>
          </a:p>
          <a:p>
            <a:pPr algn="ctr"/>
            <a:r>
              <a:rPr lang="en-US" altLang="en-US" sz="1800" b="1">
                <a:latin typeface="Times New Roman" panose="02020603050405020304" pitchFamily="18" charset="0"/>
              </a:rPr>
              <a:t> classifier 3</a:t>
            </a:r>
          </a:p>
        </p:txBody>
      </p:sp>
      <p:cxnSp>
        <p:nvCxnSpPr>
          <p:cNvPr id="1323051" name="AutoShape 43">
            <a:extLst>
              <a:ext uri="{FF2B5EF4-FFF2-40B4-BE49-F238E27FC236}">
                <a16:creationId xmlns:a16="http://schemas.microsoft.com/office/drawing/2014/main" id="{01BDADDD-AE7F-A54A-83DD-188BE0048A39}"/>
              </a:ext>
            </a:extLst>
          </p:cNvPr>
          <p:cNvCxnSpPr>
            <a:cxnSpLocks noChangeShapeType="1"/>
            <a:stCxn id="1323050" idx="3"/>
            <a:endCxn id="1323049" idx="0"/>
          </p:cNvCxnSpPr>
          <p:nvPr/>
        </p:nvCxnSpPr>
        <p:spPr bwMode="auto">
          <a:xfrm flipV="1">
            <a:off x="5618163" y="4743450"/>
            <a:ext cx="1876425" cy="79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3052" name="Rectangle 44">
            <a:extLst>
              <a:ext uri="{FF2B5EF4-FFF2-40B4-BE49-F238E27FC236}">
                <a16:creationId xmlns:a16="http://schemas.microsoft.com/office/drawing/2014/main" id="{C5790889-D941-914C-AC84-EC4A58C0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4656138"/>
            <a:ext cx="1995488" cy="1895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3054" name="Oval 46">
            <a:extLst>
              <a:ext uri="{FF2B5EF4-FFF2-40B4-BE49-F238E27FC236}">
                <a16:creationId xmlns:a16="http://schemas.microsoft.com/office/drawing/2014/main" id="{1730E3B3-8389-C140-A635-A6F0CEAC6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5953125"/>
            <a:ext cx="398463" cy="39846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323058" name="Group 50">
            <a:extLst>
              <a:ext uri="{FF2B5EF4-FFF2-40B4-BE49-F238E27FC236}">
                <a16:creationId xmlns:a16="http://schemas.microsoft.com/office/drawing/2014/main" id="{44BC1EE8-49C4-DE42-86A7-B2EA294303E2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2625725"/>
            <a:ext cx="3492500" cy="1597025"/>
            <a:chOff x="3032" y="1654"/>
            <a:chExt cx="2200" cy="1006"/>
          </a:xfrm>
        </p:grpSpPr>
        <p:sp>
          <p:nvSpPr>
            <p:cNvPr id="1323059" name="Line 51">
              <a:extLst>
                <a:ext uri="{FF2B5EF4-FFF2-40B4-BE49-F238E27FC236}">
                  <a16:creationId xmlns:a16="http://schemas.microsoft.com/office/drawing/2014/main" id="{C9C777C5-5A2D-A547-AF55-D75AE3FFF0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64337" flipV="1">
              <a:off x="5012" y="1654"/>
              <a:ext cx="220" cy="10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3060" name="Text Box 52">
              <a:extLst>
                <a:ext uri="{FF2B5EF4-FFF2-40B4-BE49-F238E27FC236}">
                  <a16:creationId xmlns:a16="http://schemas.microsoft.com/office/drawing/2014/main" id="{E14FC8D6-51D4-624C-8C35-1C27E9768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2236"/>
              <a:ext cx="8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Times New Roman" panose="02020603050405020304" pitchFamily="18" charset="0"/>
                </a:rPr>
                <a:t>Weak </a:t>
              </a:r>
            </a:p>
            <a:p>
              <a:pPr algn="ctr"/>
              <a:r>
                <a:rPr lang="en-US" altLang="en-US" sz="1800" b="1">
                  <a:latin typeface="Times New Roman" panose="02020603050405020304" pitchFamily="18" charset="0"/>
                </a:rPr>
                <a:t>Classifier 2</a:t>
              </a:r>
            </a:p>
          </p:txBody>
        </p:sp>
        <p:sp>
          <p:nvSpPr>
            <p:cNvPr id="1323061" name="Line 53">
              <a:extLst>
                <a:ext uri="{FF2B5EF4-FFF2-40B4-BE49-F238E27FC236}">
                  <a16:creationId xmlns:a16="http://schemas.microsoft.com/office/drawing/2014/main" id="{E8D2C86E-C450-6340-9F40-49337E781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2448"/>
              <a:ext cx="12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43A3E2AC-9D68-E54F-B0F9-48C7025E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7" y="1930890"/>
            <a:ext cx="4311502" cy="1504012"/>
          </a:xfrm>
          <a:prstGeom prst="rect">
            <a:avLst/>
          </a:prstGeom>
        </p:spPr>
      </p:pic>
      <p:sp>
        <p:nvSpPr>
          <p:cNvPr id="1323053" name="Text Box 45">
            <a:extLst>
              <a:ext uri="{FF2B5EF4-FFF2-40B4-BE49-F238E27FC236}">
                <a16:creationId xmlns:a16="http://schemas.microsoft.com/office/drawing/2014/main" id="{DD17A3E5-3FA5-2B46-8F84-3D8D5AD2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021556"/>
            <a:ext cx="27765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+mn-lt"/>
              </a:rPr>
              <a:t>Final classifier is </a:t>
            </a:r>
          </a:p>
          <a:p>
            <a:r>
              <a:rPr lang="en-US" altLang="en-US" sz="2000" dirty="0">
                <a:latin typeface="+mn-lt"/>
              </a:rPr>
              <a:t>linear combination of weak classifiers: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9DA8B75-BE3C-E840-B000-74B45620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45" y="4601473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dirty="0"/>
              <a:t>Surprising Phenomenon: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0C339C6-9BCB-1C4F-B561-6A08B32527D1}"/>
              </a:ext>
            </a:extLst>
          </p:cNvPr>
          <p:cNvSpPr txBox="1">
            <a:spLocks noChangeArrowheads="1"/>
          </p:cNvSpPr>
          <p:nvPr/>
        </p:nvSpPr>
        <p:spPr>
          <a:xfrm>
            <a:off x="244545" y="5303838"/>
            <a:ext cx="4800600" cy="1219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After all examples are classified:</a:t>
            </a:r>
          </a:p>
          <a:p>
            <a:r>
              <a:rPr lang="en-US" altLang="en-US" sz="2000" dirty="0"/>
              <a:t>Test error keeps decreasing !</a:t>
            </a:r>
          </a:p>
          <a:p>
            <a:r>
              <a:rPr lang="en-US" altLang="en-US" sz="2000" dirty="0"/>
              <a:t>Connection with SVM: Margin increases</a:t>
            </a:r>
          </a:p>
        </p:txBody>
      </p:sp>
    </p:spTree>
    <p:extLst>
      <p:ext uri="{BB962C8B-B14F-4D97-AF65-F5344CB8AC3E}">
        <p14:creationId xmlns:p14="http://schemas.microsoft.com/office/powerpoint/2010/main" val="22822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342900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121920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3" name="Rectangle 3">
            <a:extLst>
              <a:ext uri="{FF2B5EF4-FFF2-40B4-BE49-F238E27FC236}">
                <a16:creationId xmlns:a16="http://schemas.microsoft.com/office/drawing/2014/main" id="{F337FFDC-B809-5645-AA39-82D6B7FAE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Haar Wavelet Features</a:t>
            </a:r>
          </a:p>
        </p:txBody>
      </p:sp>
      <p:sp>
        <p:nvSpPr>
          <p:cNvPr id="1326085" name="Text Box 5">
            <a:extLst>
              <a:ext uri="{FF2B5EF4-FFF2-40B4-BE49-F238E27FC236}">
                <a16:creationId xmlns:a16="http://schemas.microsoft.com/office/drawing/2014/main" id="{535CE69F-8DCA-1F47-BDAB-64E4187B2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847850"/>
            <a:ext cx="3521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“Rectangle filters”</a:t>
            </a:r>
          </a:p>
        </p:txBody>
      </p:sp>
      <p:pic>
        <p:nvPicPr>
          <p:cNvPr id="1326088" name="Picture 8" descr="query">
            <a:extLst>
              <a:ext uri="{FF2B5EF4-FFF2-40B4-BE49-F238E27FC236}">
                <a16:creationId xmlns:a16="http://schemas.microsoft.com/office/drawing/2014/main" id="{25C41DEB-67BC-1B42-A11E-9556C597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59A0-C237-0942-B019-DA22F18A8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370013"/>
            <a:ext cx="3175000" cy="316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B8A8CC-294C-E446-93BE-AB431CDD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9" y="3657600"/>
            <a:ext cx="4311502" cy="1504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262499-8A75-2240-8563-1211BEEFE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40" y="5128482"/>
            <a:ext cx="8745920" cy="1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>
            <a:extLst>
              <a:ext uri="{FF2B5EF4-FFF2-40B4-BE49-F238E27FC236}">
                <a16:creationId xmlns:a16="http://schemas.microsoft.com/office/drawing/2014/main" id="{C0577C73-9CC0-444B-BD30-3A68F84F7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Classifier for Face Detection</a:t>
            </a:r>
          </a:p>
        </p:txBody>
      </p:sp>
      <p:pic>
        <p:nvPicPr>
          <p:cNvPr id="1331203" name="Picture 3" descr="roc_curve200b">
            <a:extLst>
              <a:ext uri="{FF2B5EF4-FFF2-40B4-BE49-F238E27FC236}">
                <a16:creationId xmlns:a16="http://schemas.microsoft.com/office/drawing/2014/main" id="{C90CB158-BA80-0747-B048-15DB393B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411413"/>
            <a:ext cx="51403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204" name="Group 4">
            <a:extLst>
              <a:ext uri="{FF2B5EF4-FFF2-40B4-BE49-F238E27FC236}">
                <a16:creationId xmlns:a16="http://schemas.microsoft.com/office/drawing/2014/main" id="{DA963C26-E36C-7549-9689-9733DC1649E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267200"/>
            <a:ext cx="3124200" cy="1952625"/>
            <a:chOff x="768" y="2928"/>
            <a:chExt cx="1536" cy="960"/>
          </a:xfrm>
        </p:grpSpPr>
        <p:pic>
          <p:nvPicPr>
            <p:cNvPr id="1331205" name="Picture 5" descr="query">
              <a:extLst>
                <a:ext uri="{FF2B5EF4-FFF2-40B4-BE49-F238E27FC236}">
                  <a16:creationId xmlns:a16="http://schemas.microsoft.com/office/drawing/2014/main" id="{5206251F-E13A-DC4B-AF8C-5BFB8834B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37"/>
              <a:ext cx="480" cy="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06" name="Picture 6" descr="query-f0">
              <a:extLst>
                <a:ext uri="{FF2B5EF4-FFF2-40B4-BE49-F238E27FC236}">
                  <a16:creationId xmlns:a16="http://schemas.microsoft.com/office/drawing/2014/main" id="{8D99964D-B6D6-7A44-9ABF-86E0270CE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928"/>
              <a:ext cx="48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07" name="Picture 7" descr="query-f1">
              <a:extLst>
                <a:ext uri="{FF2B5EF4-FFF2-40B4-BE49-F238E27FC236}">
                  <a16:creationId xmlns:a16="http://schemas.microsoft.com/office/drawing/2014/main" id="{0D10757E-1488-984F-AA17-BFEC36CE8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928"/>
              <a:ext cx="48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08" name="Picture 8" descr="query-i0">
              <a:extLst>
                <a:ext uri="{FF2B5EF4-FFF2-40B4-BE49-F238E27FC236}">
                  <a16:creationId xmlns:a16="http://schemas.microsoft.com/office/drawing/2014/main" id="{A9507643-A2DB-774E-BC1B-EFCF18B50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408"/>
              <a:ext cx="48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09" name="Picture 9" descr="query-i1">
              <a:extLst>
                <a:ext uri="{FF2B5EF4-FFF2-40B4-BE49-F238E27FC236}">
                  <a16:creationId xmlns:a16="http://schemas.microsoft.com/office/drawing/2014/main" id="{20DD54D6-F691-564C-877E-B82FCAB69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408"/>
              <a:ext cx="48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210" name="Text Box 10">
            <a:extLst>
              <a:ext uri="{FF2B5EF4-FFF2-40B4-BE49-F238E27FC236}">
                <a16:creationId xmlns:a16="http://schemas.microsoft.com/office/drawing/2014/main" id="{31BDF496-5D83-7F47-B903-0080E943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216650"/>
            <a:ext cx="3146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</a:rPr>
              <a:t>ROC curve for 200 feature classifier</a:t>
            </a:r>
          </a:p>
        </p:txBody>
      </p:sp>
      <p:sp>
        <p:nvSpPr>
          <p:cNvPr id="1331211" name="Text Box 11">
            <a:extLst>
              <a:ext uri="{FF2B5EF4-FFF2-40B4-BE49-F238E27FC236}">
                <a16:creationId xmlns:a16="http://schemas.microsoft.com/office/drawing/2014/main" id="{4D2A0A21-F0BF-B74A-978F-D7A525F7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6324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A classifier with 200 rectangle features was learned using AdaBoost</a:t>
            </a:r>
          </a:p>
          <a:p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95% correct detection on test set with 1 in 14084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false positives.</a:t>
            </a:r>
          </a:p>
          <a:p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Not quite competitive...</a:t>
            </a:r>
          </a:p>
        </p:txBody>
      </p:sp>
    </p:spTree>
    <p:extLst>
      <p:ext uri="{BB962C8B-B14F-4D97-AF65-F5344CB8AC3E}">
        <p14:creationId xmlns:p14="http://schemas.microsoft.com/office/powerpoint/2010/main" val="3023355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>
            <a:extLst>
              <a:ext uri="{FF2B5EF4-FFF2-40B4-BE49-F238E27FC236}">
                <a16:creationId xmlns:a16="http://schemas.microsoft.com/office/drawing/2014/main" id="{423662A6-C9C4-8F4D-AEA9-8C430E10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Building better (and faster) classifiers</a:t>
            </a:r>
          </a:p>
        </p:txBody>
      </p:sp>
      <p:sp>
        <p:nvSpPr>
          <p:cNvPr id="1332227" name="Rectangle 3">
            <a:extLst>
              <a:ext uri="{FF2B5EF4-FFF2-40B4-BE49-F238E27FC236}">
                <a16:creationId xmlns:a16="http://schemas.microsoft.com/office/drawing/2014/main" id="{C232A2B7-5A4A-5244-87F4-8153C2244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486400" cy="4343400"/>
          </a:xfrm>
        </p:spPr>
        <p:txBody>
          <a:bodyPr/>
          <a:lstStyle/>
          <a:p>
            <a:r>
              <a:rPr lang="en-US" altLang="en-US"/>
              <a:t>Given a nested set of classifier hypothesis classes</a:t>
            </a:r>
          </a:p>
        </p:txBody>
      </p:sp>
      <p:grpSp>
        <p:nvGrpSpPr>
          <p:cNvPr id="1332228" name="Group 4">
            <a:extLst>
              <a:ext uri="{FF2B5EF4-FFF2-40B4-BE49-F238E27FC236}">
                <a16:creationId xmlns:a16="http://schemas.microsoft.com/office/drawing/2014/main" id="{F57B2885-9D4C-3B48-83D3-9A26A9729976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1332229" name="Rectangle 5">
              <a:extLst>
                <a:ext uri="{FF2B5EF4-FFF2-40B4-BE49-F238E27FC236}">
                  <a16:creationId xmlns:a16="http://schemas.microsoft.com/office/drawing/2014/main" id="{9BC1F21A-1922-6243-BEAA-9AA68FCB0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vs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30" name="Rectangle 6">
              <a:extLst>
                <a:ext uri="{FF2B5EF4-FFF2-40B4-BE49-F238E27FC236}">
                  <a16:creationId xmlns:a16="http://schemas.microsoft.com/office/drawing/2014/main" id="{99C4AB83-0DFE-2848-8154-0F7D2E65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1616"/>
              <a:ext cx="3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false 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31" name="Rectangle 7">
              <a:extLst>
                <a:ext uri="{FF2B5EF4-FFF2-40B4-BE49-F238E27FC236}">
                  <a16:creationId xmlns:a16="http://schemas.microsoft.com/office/drawing/2014/main" id="{E9978FBF-6729-A044-B1BD-EC10A9A7F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neg 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32" name="Rectangle 8">
              <a:extLst>
                <a:ext uri="{FF2B5EF4-FFF2-40B4-BE49-F238E27FC236}">
                  <a16:creationId xmlns:a16="http://schemas.microsoft.com/office/drawing/2014/main" id="{1F78BED1-406E-D84C-A584-4AA3822D0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616"/>
              <a:ext cx="7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determined by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33" name="Rectangle 9">
              <a:extLst>
                <a:ext uri="{FF2B5EF4-FFF2-40B4-BE49-F238E27FC236}">
                  <a16:creationId xmlns:a16="http://schemas.microsoft.com/office/drawing/2014/main" id="{0BD3C39A-2164-2844-BD6D-91675D58C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34" name="Rectangle 10">
              <a:extLst>
                <a:ext uri="{FF2B5EF4-FFF2-40B4-BE49-F238E27FC236}">
                  <a16:creationId xmlns:a16="http://schemas.microsoft.com/office/drawing/2014/main" id="{C933AF47-114F-8949-A91A-5DC7AA336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35" name="Rectangle 11">
              <a:extLst>
                <a:ext uri="{FF2B5EF4-FFF2-40B4-BE49-F238E27FC236}">
                  <a16:creationId xmlns:a16="http://schemas.microsoft.com/office/drawing/2014/main" id="{44E337DE-770A-9F49-81F8-90BA2C8C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36" name="Rectangle 12">
              <a:extLst>
                <a:ext uri="{FF2B5EF4-FFF2-40B4-BE49-F238E27FC236}">
                  <a16:creationId xmlns:a16="http://schemas.microsoft.com/office/drawing/2014/main" id="{F3DE7302-07DC-8A49-B829-27D1DE2E6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37" name="Rectangle 13">
              <a:extLst>
                <a:ext uri="{FF2B5EF4-FFF2-40B4-BE49-F238E27FC236}">
                  <a16:creationId xmlns:a16="http://schemas.microsoft.com/office/drawing/2014/main" id="{8E167DF5-07C3-2E4B-9709-1C9217398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302"/>
              <a:ext cx="4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% False Pos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38" name="Rectangle 14">
              <a:extLst>
                <a:ext uri="{FF2B5EF4-FFF2-40B4-BE49-F238E27FC236}">
                  <a16:creationId xmlns:a16="http://schemas.microsoft.com/office/drawing/2014/main" id="{E981E5DD-B20D-AD40-8321-2BFF26120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" y="2246"/>
              <a:ext cx="4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% Detection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39" name="Rectangle 15">
              <a:extLst>
                <a:ext uri="{FF2B5EF4-FFF2-40B4-BE49-F238E27FC236}">
                  <a16:creationId xmlns:a16="http://schemas.microsoft.com/office/drawing/2014/main" id="{2C0F3B67-3028-834B-A63E-F8B7F3E6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0" name="Rectangle 16">
              <a:extLst>
                <a:ext uri="{FF2B5EF4-FFF2-40B4-BE49-F238E27FC236}">
                  <a16:creationId xmlns:a16="http://schemas.microsoft.com/office/drawing/2014/main" id="{88737A6B-5A5F-B74F-8BAE-4967408E1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41" name="Rectangle 17">
              <a:extLst>
                <a:ext uri="{FF2B5EF4-FFF2-40B4-BE49-F238E27FC236}">
                  <a16:creationId xmlns:a16="http://schemas.microsoft.com/office/drawing/2014/main" id="{42CD4596-AD38-914D-8135-3CCBD2EAB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                                       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42" name="Rectangle 18">
              <a:extLst>
                <a:ext uri="{FF2B5EF4-FFF2-40B4-BE49-F238E27FC236}">
                  <a16:creationId xmlns:a16="http://schemas.microsoft.com/office/drawing/2014/main" id="{98A059A3-66CC-4C43-8679-D287EFB05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43" name="Rectangle 19">
              <a:extLst>
                <a:ext uri="{FF2B5EF4-FFF2-40B4-BE49-F238E27FC236}">
                  <a16:creationId xmlns:a16="http://schemas.microsoft.com/office/drawing/2014/main" id="{E6C88635-88DF-274E-A457-5955A234A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" y="1486"/>
              <a:ext cx="1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50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44" name="Rectangle 20">
              <a:extLst>
                <a:ext uri="{FF2B5EF4-FFF2-40B4-BE49-F238E27FC236}">
                  <a16:creationId xmlns:a16="http://schemas.microsoft.com/office/drawing/2014/main" id="{921CB738-7DC0-BA4C-B1DA-BDD130019D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44" y="2195"/>
              <a:ext cx="120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50                                        100</a:t>
              </a:r>
              <a:endParaRPr lang="en-US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332245" name="Oval 21">
              <a:extLst>
                <a:ext uri="{FF2B5EF4-FFF2-40B4-BE49-F238E27FC236}">
                  <a16:creationId xmlns:a16="http://schemas.microsoft.com/office/drawing/2014/main" id="{9328BE60-A451-9142-8B8A-3A71D182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80"/>
              <a:ext cx="96" cy="9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2284" name="Group 60">
            <a:extLst>
              <a:ext uri="{FF2B5EF4-FFF2-40B4-BE49-F238E27FC236}">
                <a16:creationId xmlns:a16="http://schemas.microsoft.com/office/drawing/2014/main" id="{260CD98B-9CDA-2E41-A2E6-51097876136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440363"/>
            <a:ext cx="2763838" cy="1189037"/>
            <a:chOff x="576" y="3427"/>
            <a:chExt cx="1741" cy="749"/>
          </a:xfrm>
        </p:grpSpPr>
        <p:sp>
          <p:nvSpPr>
            <p:cNvPr id="1332248" name="Text Box 24">
              <a:extLst>
                <a:ext uri="{FF2B5EF4-FFF2-40B4-BE49-F238E27FC236}">
                  <a16:creationId xmlns:a16="http://schemas.microsoft.com/office/drawing/2014/main" id="{D089F30F-6DDD-D94B-B0A2-A15D9BC44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427"/>
              <a:ext cx="86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anose="02020603050405020304" pitchFamily="18" charset="0"/>
                </a:rPr>
                <a:t>IMAGE</a:t>
              </a:r>
            </a:p>
            <a:p>
              <a:r>
                <a:rPr lang="en-US" altLang="en-US" sz="1400">
                  <a:latin typeface="Times New Roman" panose="02020603050405020304" pitchFamily="18" charset="0"/>
                </a:rPr>
                <a:t>SUB-WINDOW</a:t>
              </a:r>
            </a:p>
          </p:txBody>
        </p:sp>
        <p:sp>
          <p:nvSpPr>
            <p:cNvPr id="1332249" name="Line 25">
              <a:extLst>
                <a:ext uri="{FF2B5EF4-FFF2-40B4-BE49-F238E27FC236}">
                  <a16:creationId xmlns:a16="http://schemas.microsoft.com/office/drawing/2014/main" id="{73F86CBD-C8A1-884D-A268-9E30EB818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1" name="Oval 27">
              <a:extLst>
                <a:ext uri="{FF2B5EF4-FFF2-40B4-BE49-F238E27FC236}">
                  <a16:creationId xmlns:a16="http://schemas.microsoft.com/office/drawing/2014/main" id="{6F78DC7E-8995-FC48-8016-45A44EC6E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3442"/>
              <a:ext cx="480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52" name="Text Box 28">
              <a:extLst>
                <a:ext uri="{FF2B5EF4-FFF2-40B4-BE49-F238E27FC236}">
                  <a16:creationId xmlns:a16="http://schemas.microsoft.com/office/drawing/2014/main" id="{6BCE1093-2B3D-B649-839F-986E6A2CD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5" y="3496"/>
              <a:ext cx="5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Classifier 1</a:t>
              </a:r>
            </a:p>
          </p:txBody>
        </p:sp>
        <p:sp>
          <p:nvSpPr>
            <p:cNvPr id="1332254" name="Line 30">
              <a:extLst>
                <a:ext uri="{FF2B5EF4-FFF2-40B4-BE49-F238E27FC236}">
                  <a16:creationId xmlns:a16="http://schemas.microsoft.com/office/drawing/2014/main" id="{4EC7489A-7DC1-1A4D-A3F3-0EA03F7A0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5" name="Text Box 31">
              <a:extLst>
                <a:ext uri="{FF2B5EF4-FFF2-40B4-BE49-F238E27FC236}">
                  <a16:creationId xmlns:a16="http://schemas.microsoft.com/office/drawing/2014/main" id="{A3171901-884D-0B4D-A05C-10073A4D5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784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32257" name="Text Box 33">
              <a:extLst>
                <a:ext uri="{FF2B5EF4-FFF2-40B4-BE49-F238E27FC236}">
                  <a16:creationId xmlns:a16="http://schemas.microsoft.com/office/drawing/2014/main" id="{ACE0CF2E-6112-554E-9987-0DE3D1725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4003"/>
              <a:ext cx="6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NON-FACE</a:t>
              </a:r>
            </a:p>
          </p:txBody>
        </p:sp>
        <p:sp>
          <p:nvSpPr>
            <p:cNvPr id="1332266" name="Line 42">
              <a:extLst>
                <a:ext uri="{FF2B5EF4-FFF2-40B4-BE49-F238E27FC236}">
                  <a16:creationId xmlns:a16="http://schemas.microsoft.com/office/drawing/2014/main" id="{A323E2F2-8B6A-1A49-9864-D3BC50C24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381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7" name="Text Box 43">
              <a:extLst>
                <a:ext uri="{FF2B5EF4-FFF2-40B4-BE49-F238E27FC236}">
                  <a16:creationId xmlns:a16="http://schemas.microsoft.com/office/drawing/2014/main" id="{55411567-0198-B641-9FA3-3198AB5D5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4" y="3783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32269" name="Text Box 45">
              <a:extLst>
                <a:ext uri="{FF2B5EF4-FFF2-40B4-BE49-F238E27FC236}">
                  <a16:creationId xmlns:a16="http://schemas.microsoft.com/office/drawing/2014/main" id="{C5C3AACF-D976-734A-9BC2-65F05CF3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" y="4002"/>
              <a:ext cx="6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NON-FACE</a:t>
              </a:r>
            </a:p>
          </p:txBody>
        </p:sp>
      </p:grpSp>
      <p:grpSp>
        <p:nvGrpSpPr>
          <p:cNvPr id="1332286" name="Group 62">
            <a:extLst>
              <a:ext uri="{FF2B5EF4-FFF2-40B4-BE49-F238E27FC236}">
                <a16:creationId xmlns:a16="http://schemas.microsoft.com/office/drawing/2014/main" id="{A4245B4D-AAA9-D045-8F53-5D1BAA8347CB}"/>
              </a:ext>
            </a:extLst>
          </p:cNvPr>
          <p:cNvGrpSpPr>
            <a:grpSpLocks/>
          </p:cNvGrpSpPr>
          <p:nvPr/>
        </p:nvGrpSpPr>
        <p:grpSpPr bwMode="auto">
          <a:xfrm>
            <a:off x="5026025" y="5305425"/>
            <a:ext cx="2822575" cy="1289050"/>
            <a:chOff x="3166" y="3342"/>
            <a:chExt cx="1778" cy="812"/>
          </a:xfrm>
        </p:grpSpPr>
        <p:sp>
          <p:nvSpPr>
            <p:cNvPr id="1332247" name="Text Box 23">
              <a:extLst>
                <a:ext uri="{FF2B5EF4-FFF2-40B4-BE49-F238E27FC236}">
                  <a16:creationId xmlns:a16="http://schemas.microsoft.com/office/drawing/2014/main" id="{3C02997F-64DF-4B4C-8995-6FE13ACB4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475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Times New Roman" panose="02020603050405020304" pitchFamily="18" charset="0"/>
                </a:rPr>
                <a:t>FACE</a:t>
              </a:r>
            </a:p>
          </p:txBody>
        </p:sp>
        <p:sp>
          <p:nvSpPr>
            <p:cNvPr id="1332258" name="Oval 34">
              <a:extLst>
                <a:ext uri="{FF2B5EF4-FFF2-40B4-BE49-F238E27FC236}">
                  <a16:creationId xmlns:a16="http://schemas.microsoft.com/office/drawing/2014/main" id="{CF56677D-FA1D-274E-9B5B-8D0FA2BF2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19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59" name="Text Box 35">
              <a:extLst>
                <a:ext uri="{FF2B5EF4-FFF2-40B4-BE49-F238E27FC236}">
                  <a16:creationId xmlns:a16="http://schemas.microsoft.com/office/drawing/2014/main" id="{3F4E3652-254D-6A4A-A97C-294C661C4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" y="3474"/>
              <a:ext cx="5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Classifier 3</a:t>
              </a:r>
            </a:p>
          </p:txBody>
        </p:sp>
        <p:sp>
          <p:nvSpPr>
            <p:cNvPr id="1332260" name="Line 36">
              <a:extLst>
                <a:ext uri="{FF2B5EF4-FFF2-40B4-BE49-F238E27FC236}">
                  <a16:creationId xmlns:a16="http://schemas.microsoft.com/office/drawing/2014/main" id="{8DED2F78-61EB-FB44-BD75-7FD29795E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1" name="Text Box 37">
              <a:extLst>
                <a:ext uri="{FF2B5EF4-FFF2-40B4-BE49-F238E27FC236}">
                  <a16:creationId xmlns:a16="http://schemas.microsoft.com/office/drawing/2014/main" id="{CE0FE998-431C-6E41-850A-7E88ECD6E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" y="3378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332262" name="Line 38">
              <a:extLst>
                <a:ext uri="{FF2B5EF4-FFF2-40B4-BE49-F238E27FC236}">
                  <a16:creationId xmlns:a16="http://schemas.microsoft.com/office/drawing/2014/main" id="{9AD3E161-217A-394E-99FE-BD56AA908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3" name="Text Box 39">
              <a:extLst>
                <a:ext uri="{FF2B5EF4-FFF2-40B4-BE49-F238E27FC236}">
                  <a16:creationId xmlns:a16="http://schemas.microsoft.com/office/drawing/2014/main" id="{E0B2EEE7-8879-A542-856B-224C75CFE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7" y="3762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32264" name="Text Box 40">
              <a:extLst>
                <a:ext uri="{FF2B5EF4-FFF2-40B4-BE49-F238E27FC236}">
                  <a16:creationId xmlns:a16="http://schemas.microsoft.com/office/drawing/2014/main" id="{9696386C-10C4-B048-B55B-5B63855FA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981"/>
              <a:ext cx="6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NON-FACE</a:t>
              </a:r>
            </a:p>
          </p:txBody>
        </p:sp>
        <p:sp>
          <p:nvSpPr>
            <p:cNvPr id="1332272" name="Line 48">
              <a:extLst>
                <a:ext uri="{FF2B5EF4-FFF2-40B4-BE49-F238E27FC236}">
                  <a16:creationId xmlns:a16="http://schemas.microsoft.com/office/drawing/2014/main" id="{115751BE-9896-724C-87CD-905B45F1F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73" name="Text Box 49">
              <a:extLst>
                <a:ext uri="{FF2B5EF4-FFF2-40B4-BE49-F238E27FC236}">
                  <a16:creationId xmlns:a16="http://schemas.microsoft.com/office/drawing/2014/main" id="{4FB7E160-B208-9641-82B4-1B719481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" y="3378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332285" name="Group 61">
            <a:extLst>
              <a:ext uri="{FF2B5EF4-FFF2-40B4-BE49-F238E27FC236}">
                <a16:creationId xmlns:a16="http://schemas.microsoft.com/office/drawing/2014/main" id="{D94DF2B1-6401-4C4A-B250-1B8D2A507447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5338763"/>
            <a:ext cx="1481137" cy="1255712"/>
            <a:chOff x="2269" y="3363"/>
            <a:chExt cx="933" cy="791"/>
          </a:xfrm>
        </p:grpSpPr>
        <p:sp>
          <p:nvSpPr>
            <p:cNvPr id="1332253" name="Line 29">
              <a:extLst>
                <a:ext uri="{FF2B5EF4-FFF2-40B4-BE49-F238E27FC236}">
                  <a16:creationId xmlns:a16="http://schemas.microsoft.com/office/drawing/2014/main" id="{B2FFBDB4-8611-C24E-906E-7775E63C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56" name="Text Box 32">
              <a:extLst>
                <a:ext uri="{FF2B5EF4-FFF2-40B4-BE49-F238E27FC236}">
                  <a16:creationId xmlns:a16="http://schemas.microsoft.com/office/drawing/2014/main" id="{5A97AB50-790A-6344-A3BF-D6793A558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332265" name="Line 41">
              <a:extLst>
                <a:ext uri="{FF2B5EF4-FFF2-40B4-BE49-F238E27FC236}">
                  <a16:creationId xmlns:a16="http://schemas.microsoft.com/office/drawing/2014/main" id="{E353D4DB-EB40-8D40-97B5-81C2C2E7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68" name="Text Box 44">
              <a:extLst>
                <a:ext uri="{FF2B5EF4-FFF2-40B4-BE49-F238E27FC236}">
                  <a16:creationId xmlns:a16="http://schemas.microsoft.com/office/drawing/2014/main" id="{170D3AB6-361D-EE4E-9684-8099A8AC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332270" name="Oval 46">
              <a:extLst>
                <a:ext uri="{FF2B5EF4-FFF2-40B4-BE49-F238E27FC236}">
                  <a16:creationId xmlns:a16="http://schemas.microsoft.com/office/drawing/2014/main" id="{3594B0F1-B2EA-3245-BBE3-C6F104812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363"/>
              <a:ext cx="611" cy="411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71" name="Text Box 47">
              <a:extLst>
                <a:ext uri="{FF2B5EF4-FFF2-40B4-BE49-F238E27FC236}">
                  <a16:creationId xmlns:a16="http://schemas.microsoft.com/office/drawing/2014/main" id="{5A5CBCF0-F204-CC4F-9757-F9F2DB200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" y="3474"/>
              <a:ext cx="5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Classifier 2</a:t>
              </a:r>
            </a:p>
          </p:txBody>
        </p:sp>
        <p:sp>
          <p:nvSpPr>
            <p:cNvPr id="1332274" name="Line 50">
              <a:extLst>
                <a:ext uri="{FF2B5EF4-FFF2-40B4-BE49-F238E27FC236}">
                  <a16:creationId xmlns:a16="http://schemas.microsoft.com/office/drawing/2014/main" id="{CDEA2A03-13AB-444F-9881-838E88039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1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75" name="Text Box 51">
              <a:extLst>
                <a:ext uri="{FF2B5EF4-FFF2-40B4-BE49-F238E27FC236}">
                  <a16:creationId xmlns:a16="http://schemas.microsoft.com/office/drawing/2014/main" id="{90FEE90A-DD68-864B-AFF7-9F5479C34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3762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32276" name="Text Box 52">
              <a:extLst>
                <a:ext uri="{FF2B5EF4-FFF2-40B4-BE49-F238E27FC236}">
                  <a16:creationId xmlns:a16="http://schemas.microsoft.com/office/drawing/2014/main" id="{81B460EF-FA9E-1444-8703-338D57E96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" y="3981"/>
              <a:ext cx="6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NON-FACE</a:t>
              </a:r>
            </a:p>
          </p:txBody>
        </p:sp>
      </p:grpSp>
      <p:sp>
        <p:nvSpPr>
          <p:cNvPr id="1332277" name="Freeform 53">
            <a:extLst>
              <a:ext uri="{FF2B5EF4-FFF2-40B4-BE49-F238E27FC236}">
                <a16:creationId xmlns:a16="http://schemas.microsoft.com/office/drawing/2014/main" id="{ACBD2801-7AF0-A04C-B4CF-5597F1BB881D}"/>
              </a:ext>
            </a:extLst>
          </p:cNvPr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1008 h 1008"/>
              <a:gd name="T2" fmla="*/ 48 w 1056"/>
              <a:gd name="T3" fmla="*/ 528 h 1008"/>
              <a:gd name="T4" fmla="*/ 288 w 1056"/>
              <a:gd name="T5" fmla="*/ 240 h 1008"/>
              <a:gd name="T6" fmla="*/ 624 w 1056"/>
              <a:gd name="T7" fmla="*/ 48 h 1008"/>
              <a:gd name="T8" fmla="*/ 1056 w 1056"/>
              <a:gd name="T9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78" name="Oval 54">
            <a:extLst>
              <a:ext uri="{FF2B5EF4-FFF2-40B4-BE49-F238E27FC236}">
                <a16:creationId xmlns:a16="http://schemas.microsoft.com/office/drawing/2014/main" id="{97DE793C-DB5F-664F-91DD-C652C706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00475"/>
            <a:ext cx="457200" cy="457200"/>
          </a:xfrm>
          <a:prstGeom prst="ellipse">
            <a:avLst/>
          </a:prstGeom>
          <a:noFill/>
          <a:ln w="28575">
            <a:solidFill>
              <a:srgbClr val="FF19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79" name="Freeform 55">
            <a:extLst>
              <a:ext uri="{FF2B5EF4-FFF2-40B4-BE49-F238E27FC236}">
                <a16:creationId xmlns:a16="http://schemas.microsoft.com/office/drawing/2014/main" id="{D6EDE3A2-C801-CA4F-AF4F-FFD1A5E5401D}"/>
              </a:ext>
            </a:extLst>
          </p:cNvPr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35 w 1879"/>
              <a:gd name="T1" fmla="*/ 1821 h 1821"/>
              <a:gd name="T2" fmla="*/ 45 w 1879"/>
              <a:gd name="T3" fmla="*/ 983 h 1821"/>
              <a:gd name="T4" fmla="*/ 305 w 1879"/>
              <a:gd name="T5" fmla="*/ 298 h 1821"/>
              <a:gd name="T6" fmla="*/ 834 w 1879"/>
              <a:gd name="T7" fmla="*/ 44 h 1821"/>
              <a:gd name="T8" fmla="*/ 1879 w 1879"/>
              <a:gd name="T9" fmla="*/ 34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 cap="flat" cmpd="sng">
            <a:solidFill>
              <a:srgbClr val="33CC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80" name="Oval 56">
            <a:extLst>
              <a:ext uri="{FF2B5EF4-FFF2-40B4-BE49-F238E27FC236}">
                <a16:creationId xmlns:a16="http://schemas.microsoft.com/office/drawing/2014/main" id="{5CB2DBC9-E3D7-B84D-A46F-44FDAF5F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43275"/>
            <a:ext cx="1524000" cy="12954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281" name="Freeform 57">
            <a:extLst>
              <a:ext uri="{FF2B5EF4-FFF2-40B4-BE49-F238E27FC236}">
                <a16:creationId xmlns:a16="http://schemas.microsoft.com/office/drawing/2014/main" id="{5435D935-4E97-214D-BF67-F5A4C0D965BD}"/>
              </a:ext>
            </a:extLst>
          </p:cNvPr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36 w 1953"/>
              <a:gd name="T1" fmla="*/ 1803 h 1803"/>
              <a:gd name="T2" fmla="*/ 31 w 1953"/>
              <a:gd name="T3" fmla="*/ 750 h 1803"/>
              <a:gd name="T4" fmla="*/ 222 w 1953"/>
              <a:gd name="T5" fmla="*/ 152 h 1803"/>
              <a:gd name="T6" fmla="*/ 558 w 1953"/>
              <a:gd name="T7" fmla="*/ 9 h 1803"/>
              <a:gd name="T8" fmla="*/ 1953 w 1953"/>
              <a:gd name="T9" fmla="*/ 11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 cap="flat" cmpd="sng">
            <a:solidFill>
              <a:srgbClr val="FF0F0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82" name="Oval 58">
            <a:extLst>
              <a:ext uri="{FF2B5EF4-FFF2-40B4-BE49-F238E27FC236}">
                <a16:creationId xmlns:a16="http://schemas.microsoft.com/office/drawing/2014/main" id="{2E5577A9-FA0B-FD4F-8350-EDF40FC6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90875"/>
            <a:ext cx="2819400" cy="1905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283" name="Line 59">
            <a:extLst>
              <a:ext uri="{FF2B5EF4-FFF2-40B4-BE49-F238E27FC236}">
                <a16:creationId xmlns:a16="http://schemas.microsoft.com/office/drawing/2014/main" id="{F04D55E3-7F83-B946-A901-5E236C261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743200"/>
            <a:ext cx="14478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>
            <a:extLst>
              <a:ext uri="{FF2B5EF4-FFF2-40B4-BE49-F238E27FC236}">
                <a16:creationId xmlns:a16="http://schemas.microsoft.com/office/drawing/2014/main" id="{00B23852-9DFD-D544-905F-DF32A6108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Cascaded Classifier</a:t>
            </a:r>
          </a:p>
        </p:txBody>
      </p:sp>
      <p:sp>
        <p:nvSpPr>
          <p:cNvPr id="1335299" name="Oval 3">
            <a:extLst>
              <a:ext uri="{FF2B5EF4-FFF2-40B4-BE49-F238E27FC236}">
                <a16:creationId xmlns:a16="http://schemas.microsoft.com/office/drawing/2014/main" id="{730F7AAF-7040-3548-8B09-A78661BD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97075"/>
            <a:ext cx="8382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0" name="Text Box 4">
            <a:extLst>
              <a:ext uri="{FF2B5EF4-FFF2-40B4-BE49-F238E27FC236}">
                <a16:creationId xmlns:a16="http://schemas.microsoft.com/office/drawing/2014/main" id="{EB6C6E4E-6C82-EB45-94B2-C32FC07E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2106613"/>
            <a:ext cx="755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Times New Roman" panose="02020603050405020304" pitchFamily="18" charset="0"/>
              </a:rPr>
              <a:t>1 Feature</a:t>
            </a:r>
          </a:p>
        </p:txBody>
      </p:sp>
      <p:sp>
        <p:nvSpPr>
          <p:cNvPr id="1335301" name="Oval 5">
            <a:extLst>
              <a:ext uri="{FF2B5EF4-FFF2-40B4-BE49-F238E27FC236}">
                <a16:creationId xmlns:a16="http://schemas.microsoft.com/office/drawing/2014/main" id="{C6A49FCC-4E99-3944-9856-1B3592B89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1963738"/>
            <a:ext cx="8382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2" name="Text Box 6">
            <a:extLst>
              <a:ext uri="{FF2B5EF4-FFF2-40B4-BE49-F238E27FC236}">
                <a16:creationId xmlns:a16="http://schemas.microsoft.com/office/drawing/2014/main" id="{D369A19E-9ED5-CB46-8BFE-A54DF46E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2073275"/>
            <a:ext cx="81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Times New Roman" panose="02020603050405020304" pitchFamily="18" charset="0"/>
              </a:rPr>
              <a:t>5 Features</a:t>
            </a:r>
          </a:p>
        </p:txBody>
      </p:sp>
      <p:sp>
        <p:nvSpPr>
          <p:cNvPr id="1335303" name="Line 7">
            <a:extLst>
              <a:ext uri="{FF2B5EF4-FFF2-40B4-BE49-F238E27FC236}">
                <a16:creationId xmlns:a16="http://schemas.microsoft.com/office/drawing/2014/main" id="{9FDC24A8-BAB6-A54B-AC29-C44FCDB5B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2256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04" name="Line 8">
            <a:extLst>
              <a:ext uri="{FF2B5EF4-FFF2-40B4-BE49-F238E27FC236}">
                <a16:creationId xmlns:a16="http://schemas.microsoft.com/office/drawing/2014/main" id="{A4B6F13E-1754-5147-B89B-A191A86CA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606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05" name="Text Box 9">
            <a:extLst>
              <a:ext uri="{FF2B5EF4-FFF2-40B4-BE49-F238E27FC236}">
                <a16:creationId xmlns:a16="http://schemas.microsoft.com/office/drawing/2014/main" id="{AB6C16D6-1F82-144C-976D-FDFF8169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56381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35306" name="Text Box 10">
            <a:extLst>
              <a:ext uri="{FF2B5EF4-FFF2-40B4-BE49-F238E27FC236}">
                <a16:creationId xmlns:a16="http://schemas.microsoft.com/office/drawing/2014/main" id="{D11B6291-6A80-CD42-A4FB-735068C3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20875"/>
            <a:ext cx="476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1335307" name="Oval 11">
            <a:extLst>
              <a:ext uri="{FF2B5EF4-FFF2-40B4-BE49-F238E27FC236}">
                <a16:creationId xmlns:a16="http://schemas.microsoft.com/office/drawing/2014/main" id="{3B4437E0-4B0C-6A40-9746-799485E0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1963738"/>
            <a:ext cx="8382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8" name="Text Box 12">
            <a:extLst>
              <a:ext uri="{FF2B5EF4-FFF2-40B4-BE49-F238E27FC236}">
                <a16:creationId xmlns:a16="http://schemas.microsoft.com/office/drawing/2014/main" id="{56C14B10-1A21-DD40-A5FE-F21419F3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2073275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Times New Roman" panose="02020603050405020304" pitchFamily="18" charset="0"/>
              </a:rPr>
              <a:t>20 Features</a:t>
            </a:r>
          </a:p>
        </p:txBody>
      </p:sp>
      <p:sp>
        <p:nvSpPr>
          <p:cNvPr id="1335309" name="Line 13">
            <a:extLst>
              <a:ext uri="{FF2B5EF4-FFF2-40B4-BE49-F238E27FC236}">
                <a16:creationId xmlns:a16="http://schemas.microsoft.com/office/drawing/2014/main" id="{72BA06E5-4B46-D54D-B148-354875BD0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256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10" name="Text Box 14">
            <a:extLst>
              <a:ext uri="{FF2B5EF4-FFF2-40B4-BE49-F238E27FC236}">
                <a16:creationId xmlns:a16="http://schemas.microsoft.com/office/drawing/2014/main" id="{715DAFC4-0F10-264F-B445-C1D39A007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20875"/>
            <a:ext cx="476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anose="02020603050405020304" pitchFamily="18" charset="0"/>
              </a:rPr>
              <a:t>20%</a:t>
            </a:r>
          </a:p>
        </p:txBody>
      </p:sp>
      <p:sp>
        <p:nvSpPr>
          <p:cNvPr id="1335311" name="Line 15">
            <a:extLst>
              <a:ext uri="{FF2B5EF4-FFF2-40B4-BE49-F238E27FC236}">
                <a16:creationId xmlns:a16="http://schemas.microsoft.com/office/drawing/2014/main" id="{520FD56D-CCF4-7D4E-B549-3C2E0D1F6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256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12" name="Text Box 16">
            <a:extLst>
              <a:ext uri="{FF2B5EF4-FFF2-40B4-BE49-F238E27FC236}">
                <a16:creationId xmlns:a16="http://schemas.microsoft.com/office/drawing/2014/main" id="{053B6651-2167-1E4B-9E2D-43D995EC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20875"/>
            <a:ext cx="400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anose="02020603050405020304" pitchFamily="18" charset="0"/>
              </a:rPr>
              <a:t>2%</a:t>
            </a:r>
          </a:p>
        </p:txBody>
      </p:sp>
      <p:sp>
        <p:nvSpPr>
          <p:cNvPr id="1335313" name="Text Box 17">
            <a:extLst>
              <a:ext uri="{FF2B5EF4-FFF2-40B4-BE49-F238E27FC236}">
                <a16:creationId xmlns:a16="http://schemas.microsoft.com/office/drawing/2014/main" id="{243F2AA9-B448-F24E-9991-771D17F7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8756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panose="02020603050405020304" pitchFamily="18" charset="0"/>
              </a:rPr>
              <a:t>FACE</a:t>
            </a:r>
          </a:p>
        </p:txBody>
      </p:sp>
      <p:sp>
        <p:nvSpPr>
          <p:cNvPr id="1335314" name="Text Box 18">
            <a:extLst>
              <a:ext uri="{FF2B5EF4-FFF2-40B4-BE49-F238E27FC236}">
                <a16:creationId xmlns:a16="http://schemas.microsoft.com/office/drawing/2014/main" id="{8750F1A0-B529-0B4F-ADD0-06E42BBA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2911475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NON-FACE</a:t>
            </a:r>
          </a:p>
        </p:txBody>
      </p:sp>
      <p:sp>
        <p:nvSpPr>
          <p:cNvPr id="1335315" name="Line 19">
            <a:extLst>
              <a:ext uri="{FF2B5EF4-FFF2-40B4-BE49-F238E27FC236}">
                <a16:creationId xmlns:a16="http://schemas.microsoft.com/office/drawing/2014/main" id="{C9184905-4E20-8347-991C-E799E284F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2573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16" name="Text Box 20">
            <a:extLst>
              <a:ext uri="{FF2B5EF4-FFF2-40B4-BE49-F238E27FC236}">
                <a16:creationId xmlns:a16="http://schemas.microsoft.com/office/drawing/2014/main" id="{84FA75B1-536B-2647-934C-BCA88D9D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2530475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35317" name="Text Box 21">
            <a:extLst>
              <a:ext uri="{FF2B5EF4-FFF2-40B4-BE49-F238E27FC236}">
                <a16:creationId xmlns:a16="http://schemas.microsoft.com/office/drawing/2014/main" id="{4FF6861B-A7E3-C84E-9743-2C84533F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878138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NON-FACE</a:t>
            </a:r>
          </a:p>
        </p:txBody>
      </p:sp>
      <p:sp>
        <p:nvSpPr>
          <p:cNvPr id="1335318" name="Line 22">
            <a:extLst>
              <a:ext uri="{FF2B5EF4-FFF2-40B4-BE49-F238E27FC236}">
                <a16:creationId xmlns:a16="http://schemas.microsoft.com/office/drawing/2014/main" id="{1B866D1B-D193-2547-BFEE-0E3CE68D9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73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19" name="Text Box 23">
            <a:extLst>
              <a:ext uri="{FF2B5EF4-FFF2-40B4-BE49-F238E27FC236}">
                <a16:creationId xmlns:a16="http://schemas.microsoft.com/office/drawing/2014/main" id="{05176A86-6BB2-794D-B93B-4DEDEB40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530475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35320" name="Text Box 24">
            <a:extLst>
              <a:ext uri="{FF2B5EF4-FFF2-40B4-BE49-F238E27FC236}">
                <a16:creationId xmlns:a16="http://schemas.microsoft.com/office/drawing/2014/main" id="{C461B2CC-EC66-5246-A24A-BF4A0169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2878138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NON-FACE</a:t>
            </a:r>
          </a:p>
        </p:txBody>
      </p:sp>
      <p:sp>
        <p:nvSpPr>
          <p:cNvPr id="1335321" name="Text Box 25">
            <a:extLst>
              <a:ext uri="{FF2B5EF4-FFF2-40B4-BE49-F238E27FC236}">
                <a16:creationId xmlns:a16="http://schemas.microsoft.com/office/drawing/2014/main" id="{D50CAC53-FB34-D043-AA0C-F0EB47E7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97075"/>
            <a:ext cx="137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anose="02020603050405020304" pitchFamily="18" charset="0"/>
              </a:rPr>
              <a:t>IMAGE</a:t>
            </a:r>
          </a:p>
          <a:p>
            <a:r>
              <a:rPr lang="en-US" altLang="en-US" sz="1400">
                <a:latin typeface="Times New Roman" panose="02020603050405020304" pitchFamily="18" charset="0"/>
              </a:rPr>
              <a:t>SUB-WINDOW</a:t>
            </a:r>
          </a:p>
        </p:txBody>
      </p:sp>
      <p:sp>
        <p:nvSpPr>
          <p:cNvPr id="1335322" name="Line 26">
            <a:extLst>
              <a:ext uri="{FF2B5EF4-FFF2-40B4-BE49-F238E27FC236}">
                <a16:creationId xmlns:a16="http://schemas.microsoft.com/office/drawing/2014/main" id="{536D2DCD-1435-2F48-A909-E695844A6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256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23" name="Rectangle 27">
            <a:extLst>
              <a:ext uri="{FF2B5EF4-FFF2-40B4-BE49-F238E27FC236}">
                <a16:creationId xmlns:a16="http://schemas.microsoft.com/office/drawing/2014/main" id="{482ECAFF-0459-EC45-8B89-EF6BA8EF5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51225"/>
            <a:ext cx="8178800" cy="260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1 feature classifier achieves 100% detection rate and about 50% false positive rate.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 5 feature classifier achieves 100% detection rate and 40% false positive rate (20% cumulative)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using data from previous stage.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 20 feature classifier achieve 100% detection rate with 10% false positive rate (2% cumulative)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511091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>
            <a:extLst>
              <a:ext uri="{FF2B5EF4-FFF2-40B4-BE49-F238E27FC236}">
                <a16:creationId xmlns:a16="http://schemas.microsoft.com/office/drawing/2014/main" id="{B2AE11D3-4396-274E-B300-1B630B661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of Face Detector on Test Images</a:t>
            </a:r>
          </a:p>
        </p:txBody>
      </p:sp>
      <p:pic>
        <p:nvPicPr>
          <p:cNvPr id="1338371" name="Picture 3" descr="oksana1-out">
            <a:extLst>
              <a:ext uri="{FF2B5EF4-FFF2-40B4-BE49-F238E27FC236}">
                <a16:creationId xmlns:a16="http://schemas.microsoft.com/office/drawing/2014/main" id="{62A886B1-1B73-8A4F-98B0-310E27D3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2" name="Picture 4" descr="judybats-out">
            <a:extLst>
              <a:ext uri="{FF2B5EF4-FFF2-40B4-BE49-F238E27FC236}">
                <a16:creationId xmlns:a16="http://schemas.microsoft.com/office/drawing/2014/main" id="{4446C54C-BF47-BE47-A0DC-93A5AF37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3" name="Picture 5" descr="newsradio-out">
            <a:extLst>
              <a:ext uri="{FF2B5EF4-FFF2-40B4-BE49-F238E27FC236}">
                <a16:creationId xmlns:a16="http://schemas.microsoft.com/office/drawing/2014/main" id="{429C7F16-7290-4A41-9D5D-0C23A920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4" name="Picture 6" descr="me-out">
            <a:extLst>
              <a:ext uri="{FF2B5EF4-FFF2-40B4-BE49-F238E27FC236}">
                <a16:creationId xmlns:a16="http://schemas.microsoft.com/office/drawing/2014/main" id="{666C248F-DB85-C042-AA9E-F2509912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375" name="Picture 7" descr="rehg-thanksgiving-out">
            <a:extLst>
              <a:ext uri="{FF2B5EF4-FFF2-40B4-BE49-F238E27FC236}">
                <a16:creationId xmlns:a16="http://schemas.microsoft.com/office/drawing/2014/main" id="{C4DB77F6-5ECC-614E-B648-AD34E6A2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76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>
            <a:extLst>
              <a:ext uri="{FF2B5EF4-FFF2-40B4-BE49-F238E27FC236}">
                <a16:creationId xmlns:a16="http://schemas.microsoft.com/office/drawing/2014/main" id="{56B667B8-A683-3145-A7DA-AD95EB31A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Localization Features</a:t>
            </a:r>
          </a:p>
        </p:txBody>
      </p:sp>
      <p:sp>
        <p:nvSpPr>
          <p:cNvPr id="1341443" name="Rectangle 3">
            <a:extLst>
              <a:ext uri="{FF2B5EF4-FFF2-40B4-BE49-F238E27FC236}">
                <a16:creationId xmlns:a16="http://schemas.microsoft.com/office/drawing/2014/main" id="{D8D42286-5B60-754F-A6E4-F10B2DAC3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Learned features reflect the task</a:t>
            </a:r>
          </a:p>
        </p:txBody>
      </p:sp>
      <p:pic>
        <p:nvPicPr>
          <p:cNvPr id="1341444" name="Picture 4" descr="lefteye">
            <a:extLst>
              <a:ext uri="{FF2B5EF4-FFF2-40B4-BE49-F238E27FC236}">
                <a16:creationId xmlns:a16="http://schemas.microsoft.com/office/drawing/2014/main" id="{4178CD03-6798-F94D-942E-5CA44AB0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45" name="Picture 5" descr="eye">
            <a:extLst>
              <a:ext uri="{FF2B5EF4-FFF2-40B4-BE49-F238E27FC236}">
                <a16:creationId xmlns:a16="http://schemas.microsoft.com/office/drawing/2014/main" id="{27E67292-55A5-DF42-94EC-7BBC688F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9"/>
          <a:stretch>
            <a:fillRect/>
          </a:stretch>
        </p:blipFill>
        <p:spPr bwMode="auto">
          <a:xfrm>
            <a:off x="685800" y="175260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57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>
            <a:extLst>
              <a:ext uri="{FF2B5EF4-FFF2-40B4-BE49-F238E27FC236}">
                <a16:creationId xmlns:a16="http://schemas.microsoft.com/office/drawing/2014/main" id="{6EE42596-68BC-DD4B-A9A9-E0A3A278E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Profile Features </a:t>
            </a:r>
          </a:p>
        </p:txBody>
      </p:sp>
      <p:pic>
        <p:nvPicPr>
          <p:cNvPr id="1344515" name="Picture 3" descr="examples">
            <a:extLst>
              <a:ext uri="{FF2B5EF4-FFF2-40B4-BE49-F238E27FC236}">
                <a16:creationId xmlns:a16="http://schemas.microsoft.com/office/drawing/2014/main" id="{DE595E3D-C36B-5643-8149-31FCF7F5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3342"/>
          <a:stretch>
            <a:fillRect/>
          </a:stretch>
        </p:blipFill>
        <p:spPr bwMode="auto">
          <a:xfrm>
            <a:off x="609600" y="1939925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features">
            <a:extLst>
              <a:ext uri="{FF2B5EF4-FFF2-40B4-BE49-F238E27FC236}">
                <a16:creationId xmlns:a16="http://schemas.microsoft.com/office/drawing/2014/main" id="{505ADB3F-EE25-4D4B-B395-58F04BED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>
            <a:fillRect/>
          </a:stretch>
        </p:blipFill>
        <p:spPr bwMode="auto">
          <a:xfrm>
            <a:off x="4419600" y="1939925"/>
            <a:ext cx="3733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58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403860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0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4E89-8A32-6745-B7CE-23EA29D9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3DC0-A12E-7641-9ED5-BA6DDC3AC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Seminal paper for machine learning in CV: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 and </a:t>
            </a:r>
            <a:r>
              <a:rPr lang="en-US" dirty="0" err="1"/>
              <a:t>Triggs</a:t>
            </a:r>
            <a:r>
              <a:rPr lang="en-US" dirty="0"/>
              <a:t>, CVPR 2005</a:t>
            </a:r>
          </a:p>
          <a:p>
            <a:pPr lvl="1"/>
            <a:r>
              <a:rPr lang="en-US" dirty="0"/>
              <a:t>Found MIT pedestrian test set too easy</a:t>
            </a:r>
          </a:p>
          <a:p>
            <a:pPr lvl="1"/>
            <a:r>
              <a:rPr lang="en-US" dirty="0"/>
              <a:t>Introduces new ‘INRIA’ dataset</a:t>
            </a:r>
          </a:p>
          <a:p>
            <a:pPr lvl="1"/>
            <a:r>
              <a:rPr lang="en-US" dirty="0"/>
              <a:t>Tiny datasets by today’s standards</a:t>
            </a:r>
          </a:p>
          <a:p>
            <a:pPr lvl="2"/>
            <a:r>
              <a:rPr lang="en-US" dirty="0"/>
              <a:t>MIT: 500 train, 200 test</a:t>
            </a:r>
          </a:p>
          <a:p>
            <a:pPr lvl="2"/>
            <a:r>
              <a:rPr lang="en-US" dirty="0"/>
              <a:t>New: 1239 train, 566 test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978A7-22DE-B14C-ABDB-1ABFA1A9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" y="914400"/>
            <a:ext cx="9144000" cy="1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8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3D45-D952-694A-BF62-8EF43F38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Hand-coded Features: HOG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4D6B-2817-8745-8749-77640A99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9758"/>
            <a:ext cx="4051300" cy="4493442"/>
          </a:xfrm>
        </p:spPr>
        <p:txBody>
          <a:bodyPr>
            <a:normAutofit/>
          </a:bodyPr>
          <a:lstStyle/>
          <a:p>
            <a:r>
              <a:rPr lang="en-US" dirty="0"/>
              <a:t>HOG = histogram of oriented gradients</a:t>
            </a:r>
          </a:p>
          <a:p>
            <a:r>
              <a:rPr lang="en-US" dirty="0"/>
              <a:t>Very similar to SIFT</a:t>
            </a:r>
          </a:p>
          <a:p>
            <a:r>
              <a:rPr lang="en-US" dirty="0"/>
              <a:t>Evaluated on regular (overlapping) grid</a:t>
            </a:r>
          </a:p>
          <a:p>
            <a:r>
              <a:rPr lang="en-US" dirty="0"/>
              <a:t>Single scale</a:t>
            </a:r>
          </a:p>
          <a:p>
            <a:r>
              <a:rPr lang="en-US" dirty="0"/>
              <a:t>8x8 pixel cells</a:t>
            </a:r>
          </a:p>
          <a:p>
            <a:r>
              <a:rPr lang="en-US" dirty="0"/>
              <a:t>9 orientation bins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8BB0F-7C34-7E49-9DFA-2DF23BC8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824"/>
            <a:ext cx="9144000" cy="862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380CE7-3903-FA46-BDA9-BAB3BE78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07" y="2059758"/>
            <a:ext cx="4051300" cy="3949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5E719B-672A-A741-94D1-E7AACB597E10}"/>
              </a:ext>
            </a:extLst>
          </p:cNvPr>
          <p:cNvSpPr/>
          <p:nvPr/>
        </p:nvSpPr>
        <p:spPr>
          <a:xfrm>
            <a:off x="3591393" y="5934670"/>
            <a:ext cx="5552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also: </a:t>
            </a:r>
          </a:p>
          <a:p>
            <a:r>
              <a:rPr lang="en-US" dirty="0"/>
              <a:t>https://</a:t>
            </a:r>
            <a:r>
              <a:rPr lang="en-US" dirty="0" err="1"/>
              <a:t>mccormickml.com</a:t>
            </a:r>
            <a:r>
              <a:rPr lang="en-US" dirty="0"/>
              <a:t>/2013/05/09/hog-person-detector-tutorial/</a:t>
            </a:r>
          </a:p>
        </p:txBody>
      </p:sp>
    </p:spTree>
    <p:extLst>
      <p:ext uri="{BB962C8B-B14F-4D97-AF65-F5344CB8AC3E}">
        <p14:creationId xmlns:p14="http://schemas.microsoft.com/office/powerpoint/2010/main" val="421616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5979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198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1A17ED-FD56-8247-A7F9-D79EB14D9630}"/>
              </a:ext>
            </a:extLst>
          </p:cNvPr>
          <p:cNvSpPr/>
          <p:nvPr/>
        </p:nvSpPr>
        <p:spPr>
          <a:xfrm>
            <a:off x="1981200" y="4584680"/>
            <a:ext cx="5105400" cy="596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lassifier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121879"/>
          </a:xfrm>
          <a:prstGeom prst="rect">
            <a:avLst/>
          </a:prstGeom>
        </p:spPr>
        <p:txBody>
          <a:bodyPr/>
          <a:lstStyle/>
          <a:p>
            <a:r>
              <a:t> Classifier </a:t>
            </a:r>
          </a:p>
        </p:txBody>
      </p:sp>
      <p:sp>
        <p:nvSpPr>
          <p:cNvPr id="126" name="Two class example…"/>
          <p:cNvSpPr txBox="1">
            <a:spLocks noGrp="1"/>
          </p:cNvSpPr>
          <p:nvPr>
            <p:ph type="body" sz="quarter" idx="1"/>
          </p:nvPr>
        </p:nvSpPr>
        <p:spPr>
          <a:xfrm>
            <a:off x="637605" y="4705485"/>
            <a:ext cx="7713536" cy="1513175"/>
          </a:xfrm>
          <a:prstGeom prst="rect">
            <a:avLst/>
          </a:prstGeom>
        </p:spPr>
        <p:txBody>
          <a:bodyPr/>
          <a:lstStyle/>
          <a:p>
            <a:r>
              <a:t>Two class example</a:t>
            </a:r>
          </a:p>
          <a:p>
            <a:r>
              <a:t>Linear hyperplane classifier,  f(x) = &lt;w, x&gt;</a:t>
            </a:r>
          </a:p>
        </p:txBody>
      </p:sp>
      <p:pic>
        <p:nvPicPr>
          <p:cNvPr id="127" name="IMG_0196.PNG" descr="IMG_0196.PNG"/>
          <p:cNvPicPr>
            <a:picLocks noChangeAspect="1"/>
          </p:cNvPicPr>
          <p:nvPr/>
        </p:nvPicPr>
        <p:blipFill>
          <a:blip r:embed="rId2"/>
          <a:srcRect l="2459" t="23106" r="5737" b="28571"/>
          <a:stretch>
            <a:fillRect/>
          </a:stretch>
        </p:blipFill>
        <p:spPr>
          <a:xfrm>
            <a:off x="374768" y="1359822"/>
            <a:ext cx="8394493" cy="33138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72120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argin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121879"/>
          </a:xfrm>
          <a:prstGeom prst="rect">
            <a:avLst/>
          </a:prstGeom>
        </p:spPr>
        <p:txBody>
          <a:bodyPr/>
          <a:lstStyle/>
          <a:p>
            <a:r>
              <a:t> Margin </a:t>
            </a:r>
          </a:p>
        </p:txBody>
      </p:sp>
      <p:sp>
        <p:nvSpPr>
          <p:cNvPr id="130" name="Margin of an example…"/>
          <p:cNvSpPr txBox="1">
            <a:spLocks noGrp="1"/>
          </p:cNvSpPr>
          <p:nvPr>
            <p:ph type="body" sz="quarter" idx="1"/>
          </p:nvPr>
        </p:nvSpPr>
        <p:spPr>
          <a:xfrm>
            <a:off x="637605" y="4705485"/>
            <a:ext cx="7713536" cy="1513175"/>
          </a:xfrm>
          <a:prstGeom prst="rect">
            <a:avLst/>
          </a:prstGeom>
        </p:spPr>
        <p:txBody>
          <a:bodyPr/>
          <a:lstStyle/>
          <a:p>
            <a:r>
              <a:t>Margin of an example</a:t>
            </a:r>
          </a:p>
          <a:p>
            <a:r>
              <a:t>Margin of a classifier </a:t>
            </a:r>
          </a:p>
        </p:txBody>
      </p:sp>
      <p:pic>
        <p:nvPicPr>
          <p:cNvPr id="131" name="IMG_0195.PNG" descr="IMG_0195.PNG"/>
          <p:cNvPicPr>
            <a:picLocks noChangeAspect="1"/>
          </p:cNvPicPr>
          <p:nvPr/>
        </p:nvPicPr>
        <p:blipFill>
          <a:blip r:embed="rId2"/>
          <a:srcRect l="9894" t="28337" r="8021" b="25370"/>
          <a:stretch>
            <a:fillRect/>
          </a:stretch>
        </p:blipFill>
        <p:spPr>
          <a:xfrm>
            <a:off x="819159" y="1536492"/>
            <a:ext cx="7505790" cy="317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0197.PNG" descr="IMG_0197.PNG"/>
          <p:cNvPicPr>
            <a:picLocks noChangeAspect="1"/>
          </p:cNvPicPr>
          <p:nvPr/>
        </p:nvPicPr>
        <p:blipFill>
          <a:blip r:embed="rId3"/>
          <a:srcRect l="20140" t="30835" r="22833" b="44028"/>
          <a:stretch>
            <a:fillRect/>
          </a:stretch>
        </p:blipFill>
        <p:spPr>
          <a:xfrm>
            <a:off x="4764731" y="4890572"/>
            <a:ext cx="3457177" cy="1142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503244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earning SVMs"/>
          <p:cNvSpPr txBox="1">
            <a:spLocks noGrp="1"/>
          </p:cNvSpPr>
          <p:nvPr>
            <p:ph type="title"/>
          </p:nvPr>
        </p:nvSpPr>
        <p:spPr>
          <a:xfrm>
            <a:off x="16584" y="41260"/>
            <a:ext cx="5213391" cy="1228951"/>
          </a:xfrm>
          <a:prstGeom prst="rect">
            <a:avLst/>
          </a:prstGeom>
        </p:spPr>
        <p:txBody>
          <a:bodyPr/>
          <a:lstStyle/>
          <a:p>
            <a:r>
              <a:t> Learning SVMs</a:t>
            </a:r>
          </a:p>
        </p:txBody>
      </p:sp>
      <p:pic>
        <p:nvPicPr>
          <p:cNvPr id="135" name="IMG_0198.PNG" descr="IMG_0198.PNG"/>
          <p:cNvPicPr>
            <a:picLocks noChangeAspect="1"/>
          </p:cNvPicPr>
          <p:nvPr/>
        </p:nvPicPr>
        <p:blipFill>
          <a:blip r:embed="rId2"/>
          <a:srcRect l="3278" t="20843" r="9777" b="24512"/>
          <a:stretch>
            <a:fillRect/>
          </a:stretch>
        </p:blipFill>
        <p:spPr>
          <a:xfrm>
            <a:off x="596893" y="2697742"/>
            <a:ext cx="7950142" cy="3747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0195.PNG" descr="IMG_0195.PNG"/>
          <p:cNvPicPr>
            <a:picLocks noChangeAspect="1"/>
          </p:cNvPicPr>
          <p:nvPr/>
        </p:nvPicPr>
        <p:blipFill>
          <a:blip r:embed="rId3"/>
          <a:srcRect l="50409" t="27868" r="7494" b="26307"/>
          <a:stretch>
            <a:fillRect/>
          </a:stretch>
        </p:blipFill>
        <p:spPr>
          <a:xfrm>
            <a:off x="5241203" y="48183"/>
            <a:ext cx="3849261" cy="314258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ounded Rectangle"/>
          <p:cNvSpPr/>
          <p:nvPr/>
        </p:nvSpPr>
        <p:spPr>
          <a:xfrm>
            <a:off x="2933266" y="2625432"/>
            <a:ext cx="1419758" cy="804091"/>
          </a:xfrm>
          <a:prstGeom prst="roundRect">
            <a:avLst>
              <a:gd name="adj" fmla="val 16658"/>
            </a:avLst>
          </a:prstGeom>
          <a:ln w="76200">
            <a:solidFill>
              <a:schemeClr val="accent5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8" name="Intuitive maximization problem:"/>
          <p:cNvSpPr txBox="1"/>
          <p:nvPr/>
        </p:nvSpPr>
        <p:spPr>
          <a:xfrm>
            <a:off x="284183" y="1552034"/>
            <a:ext cx="4521555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/>
          </a:lstStyle>
          <a:p>
            <a:r>
              <a:t>Intuitive maximization problem:</a:t>
            </a:r>
          </a:p>
        </p:txBody>
      </p:sp>
    </p:spTree>
    <p:extLst>
      <p:ext uri="{BB962C8B-B14F-4D97-AF65-F5344CB8AC3E}">
        <p14:creationId xmlns:p14="http://schemas.microsoft.com/office/powerpoint/2010/main" val="333137300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Datasets that are linearly separable work out great: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But what if the dataset is just too hard? 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can map it to a higher-dimensional space: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4267200" y="6324600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6324600" y="632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endParaRPr lang="en-US" altLang="zh-CN" sz="1800" i="1" baseline="300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95550" y="3462338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094" name="Group 21"/>
          <p:cNvGrpSpPr>
            <a:grpSpLocks/>
          </p:cNvGrpSpPr>
          <p:nvPr/>
        </p:nvGrpSpPr>
        <p:grpSpPr bwMode="auto">
          <a:xfrm>
            <a:off x="2457450" y="1752600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514600" y="4724400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9096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89097" name="Text Box 60"/>
          <p:cNvSpPr txBox="1">
            <a:spLocks noChangeArrowheads="1"/>
          </p:cNvSpPr>
          <p:nvPr/>
        </p:nvSpPr>
        <p:spPr bwMode="auto">
          <a:xfrm>
            <a:off x="6754813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4737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2254250" y="3143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 flipV="1">
            <a:off x="633413" y="4754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2284413" y="3975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1709738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8" name="AutoShape 8"/>
          <p:cNvSpPr>
            <a:spLocks noChangeArrowheads="1"/>
          </p:cNvSpPr>
          <p:nvPr/>
        </p:nvSpPr>
        <p:spPr bwMode="auto">
          <a:xfrm>
            <a:off x="1862138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9" name="AutoShape 9"/>
          <p:cNvSpPr>
            <a:spLocks noChangeArrowheads="1"/>
          </p:cNvSpPr>
          <p:nvPr/>
        </p:nvSpPr>
        <p:spPr bwMode="auto">
          <a:xfrm>
            <a:off x="2395538" y="535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1976438" y="4021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1481138" y="4649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2" name="AutoShape 12"/>
          <p:cNvSpPr>
            <a:spLocks noChangeArrowheads="1"/>
          </p:cNvSpPr>
          <p:nvPr/>
        </p:nvSpPr>
        <p:spPr bwMode="auto">
          <a:xfrm>
            <a:off x="1900238" y="539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2395538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4" name="AutoShape 14"/>
          <p:cNvSpPr>
            <a:spLocks noChangeArrowheads="1"/>
          </p:cNvSpPr>
          <p:nvPr/>
        </p:nvSpPr>
        <p:spPr bwMode="auto">
          <a:xfrm>
            <a:off x="3297238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3157538" y="5621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6" name="AutoShape 16"/>
          <p:cNvSpPr>
            <a:spLocks noChangeArrowheads="1"/>
          </p:cNvSpPr>
          <p:nvPr/>
        </p:nvSpPr>
        <p:spPr bwMode="auto">
          <a:xfrm>
            <a:off x="909638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7" name="AutoShape 17"/>
          <p:cNvSpPr>
            <a:spLocks noChangeArrowheads="1"/>
          </p:cNvSpPr>
          <p:nvPr/>
        </p:nvSpPr>
        <p:spPr bwMode="auto">
          <a:xfrm>
            <a:off x="2420938" y="5989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8" name="AutoShape 18"/>
          <p:cNvSpPr>
            <a:spLocks noChangeArrowheads="1"/>
          </p:cNvSpPr>
          <p:nvPr/>
        </p:nvSpPr>
        <p:spPr bwMode="auto">
          <a:xfrm>
            <a:off x="3386138" y="514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9" name="AutoShape 19"/>
          <p:cNvSpPr>
            <a:spLocks noChangeArrowheads="1"/>
          </p:cNvSpPr>
          <p:nvPr/>
        </p:nvSpPr>
        <p:spPr bwMode="auto">
          <a:xfrm>
            <a:off x="1449388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0" name="AutoShape 20"/>
          <p:cNvSpPr>
            <a:spLocks noChangeArrowheads="1"/>
          </p:cNvSpPr>
          <p:nvPr/>
        </p:nvSpPr>
        <p:spPr bwMode="auto">
          <a:xfrm>
            <a:off x="1138238" y="520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1" name="AutoShape 21"/>
          <p:cNvSpPr>
            <a:spLocks noChangeArrowheads="1"/>
          </p:cNvSpPr>
          <p:nvPr/>
        </p:nvSpPr>
        <p:spPr bwMode="auto">
          <a:xfrm>
            <a:off x="1195388" y="3678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2" name="AutoShape 22"/>
          <p:cNvSpPr>
            <a:spLocks noChangeArrowheads="1"/>
          </p:cNvSpPr>
          <p:nvPr/>
        </p:nvSpPr>
        <p:spPr bwMode="auto">
          <a:xfrm>
            <a:off x="2690813" y="4813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3" name="AutoShape 23"/>
          <p:cNvSpPr>
            <a:spLocks noChangeArrowheads="1"/>
          </p:cNvSpPr>
          <p:nvPr/>
        </p:nvSpPr>
        <p:spPr bwMode="auto">
          <a:xfrm>
            <a:off x="2309813" y="4946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4" name="AutoShape 24"/>
          <p:cNvSpPr>
            <a:spLocks noChangeArrowheads="1"/>
          </p:cNvSpPr>
          <p:nvPr/>
        </p:nvSpPr>
        <p:spPr bwMode="auto">
          <a:xfrm>
            <a:off x="2595563" y="370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1300163" y="3794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6" name="AutoShape 26"/>
          <p:cNvSpPr>
            <a:spLocks noChangeArrowheads="1"/>
          </p:cNvSpPr>
          <p:nvPr/>
        </p:nvSpPr>
        <p:spPr bwMode="auto">
          <a:xfrm>
            <a:off x="1347788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7" name="AutoShape 27"/>
          <p:cNvSpPr>
            <a:spLocks noChangeArrowheads="1"/>
          </p:cNvSpPr>
          <p:nvPr/>
        </p:nvSpPr>
        <p:spPr bwMode="auto">
          <a:xfrm>
            <a:off x="3271838" y="3811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6292850" y="2895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39" name="Line 29"/>
          <p:cNvSpPr>
            <a:spLocks noChangeShapeType="1"/>
          </p:cNvSpPr>
          <p:nvPr/>
        </p:nvSpPr>
        <p:spPr bwMode="auto">
          <a:xfrm>
            <a:off x="6262688" y="4983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40" name="AutoShape 30"/>
          <p:cNvSpPr>
            <a:spLocks noChangeArrowheads="1"/>
          </p:cNvSpPr>
          <p:nvPr/>
        </p:nvSpPr>
        <p:spPr bwMode="auto">
          <a:xfrm>
            <a:off x="6561138" y="4346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1" name="AutoShape 31"/>
          <p:cNvSpPr>
            <a:spLocks noChangeArrowheads="1"/>
          </p:cNvSpPr>
          <p:nvPr/>
        </p:nvSpPr>
        <p:spPr bwMode="auto">
          <a:xfrm>
            <a:off x="5986463" y="4703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2" name="AutoShape 32"/>
          <p:cNvSpPr>
            <a:spLocks noChangeArrowheads="1"/>
          </p:cNvSpPr>
          <p:nvPr/>
        </p:nvSpPr>
        <p:spPr bwMode="auto">
          <a:xfrm>
            <a:off x="636746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3" name="AutoShape 33"/>
          <p:cNvSpPr>
            <a:spLocks noChangeArrowheads="1"/>
          </p:cNvSpPr>
          <p:nvPr/>
        </p:nvSpPr>
        <p:spPr bwMode="auto">
          <a:xfrm>
            <a:off x="718661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4" name="AutoShape 34"/>
          <p:cNvSpPr>
            <a:spLocks noChangeArrowheads="1"/>
          </p:cNvSpPr>
          <p:nvPr/>
        </p:nvSpPr>
        <p:spPr bwMode="auto">
          <a:xfrm>
            <a:off x="6253163" y="4392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5" name="AutoShape 35"/>
          <p:cNvSpPr>
            <a:spLocks noChangeArrowheads="1"/>
          </p:cNvSpPr>
          <p:nvPr/>
        </p:nvSpPr>
        <p:spPr bwMode="auto">
          <a:xfrm>
            <a:off x="6462713" y="466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6" name="AutoShape 36"/>
          <p:cNvSpPr>
            <a:spLocks noChangeArrowheads="1"/>
          </p:cNvSpPr>
          <p:nvPr/>
        </p:nvSpPr>
        <p:spPr bwMode="auto">
          <a:xfrm>
            <a:off x="6691313" y="529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7" name="AutoShape 37"/>
          <p:cNvSpPr>
            <a:spLocks noChangeArrowheads="1"/>
          </p:cNvSpPr>
          <p:nvPr/>
        </p:nvSpPr>
        <p:spPr bwMode="auto">
          <a:xfrm>
            <a:off x="6672263" y="4792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8" name="AutoShape 38"/>
          <p:cNvSpPr>
            <a:spLocks noChangeArrowheads="1"/>
          </p:cNvSpPr>
          <p:nvPr/>
        </p:nvSpPr>
        <p:spPr bwMode="auto">
          <a:xfrm>
            <a:off x="827881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9" name="AutoShape 39"/>
          <p:cNvSpPr>
            <a:spLocks noChangeArrowheads="1"/>
          </p:cNvSpPr>
          <p:nvPr/>
        </p:nvSpPr>
        <p:spPr bwMode="auto">
          <a:xfrm>
            <a:off x="8139113" y="5640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0" name="AutoShape 40"/>
          <p:cNvSpPr>
            <a:spLocks noChangeArrowheads="1"/>
          </p:cNvSpPr>
          <p:nvPr/>
        </p:nvSpPr>
        <p:spPr bwMode="auto">
          <a:xfrm>
            <a:off x="7662863" y="339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1" name="AutoShape 41"/>
          <p:cNvSpPr>
            <a:spLocks noChangeArrowheads="1"/>
          </p:cNvSpPr>
          <p:nvPr/>
        </p:nvSpPr>
        <p:spPr bwMode="auto">
          <a:xfrm>
            <a:off x="7669213" y="4656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2" name="AutoShape 42"/>
          <p:cNvSpPr>
            <a:spLocks noChangeArrowheads="1"/>
          </p:cNvSpPr>
          <p:nvPr/>
        </p:nvSpPr>
        <p:spPr bwMode="auto">
          <a:xfrm>
            <a:off x="8367713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3" name="AutoShape 43"/>
          <p:cNvSpPr>
            <a:spLocks noChangeArrowheads="1"/>
          </p:cNvSpPr>
          <p:nvPr/>
        </p:nvSpPr>
        <p:spPr bwMode="auto">
          <a:xfrm>
            <a:off x="719296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4" name="AutoShape 44"/>
          <p:cNvSpPr>
            <a:spLocks noChangeArrowheads="1"/>
          </p:cNvSpPr>
          <p:nvPr/>
        </p:nvSpPr>
        <p:spPr bwMode="auto">
          <a:xfrm>
            <a:off x="7796213" y="533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5" name="AutoShape 45"/>
          <p:cNvSpPr>
            <a:spLocks noChangeArrowheads="1"/>
          </p:cNvSpPr>
          <p:nvPr/>
        </p:nvSpPr>
        <p:spPr bwMode="auto">
          <a:xfrm>
            <a:off x="7586663" y="3602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6" name="AutoShape 46"/>
          <p:cNvSpPr>
            <a:spLocks noChangeArrowheads="1"/>
          </p:cNvSpPr>
          <p:nvPr/>
        </p:nvSpPr>
        <p:spPr bwMode="auto">
          <a:xfrm>
            <a:off x="6196013" y="5108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7" name="AutoShape 47"/>
          <p:cNvSpPr>
            <a:spLocks noChangeArrowheads="1"/>
          </p:cNvSpPr>
          <p:nvPr/>
        </p:nvSpPr>
        <p:spPr bwMode="auto">
          <a:xfrm>
            <a:off x="5815013" y="5241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8" name="AutoShape 48"/>
          <p:cNvSpPr>
            <a:spLocks noChangeArrowheads="1"/>
          </p:cNvSpPr>
          <p:nvPr/>
        </p:nvSpPr>
        <p:spPr bwMode="auto">
          <a:xfrm>
            <a:off x="7577138" y="3727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9" name="AutoShape 49"/>
          <p:cNvSpPr>
            <a:spLocks noChangeArrowheads="1"/>
          </p:cNvSpPr>
          <p:nvPr/>
        </p:nvSpPr>
        <p:spPr bwMode="auto">
          <a:xfrm>
            <a:off x="7129463" y="325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0" name="AutoShape 50"/>
          <p:cNvSpPr>
            <a:spLocks noChangeArrowheads="1"/>
          </p:cNvSpPr>
          <p:nvPr/>
        </p:nvSpPr>
        <p:spPr bwMode="auto">
          <a:xfrm>
            <a:off x="8253413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1" name="Line 51"/>
          <p:cNvSpPr>
            <a:spLocks noChangeShapeType="1"/>
          </p:cNvSpPr>
          <p:nvPr/>
        </p:nvSpPr>
        <p:spPr bwMode="auto">
          <a:xfrm flipH="1">
            <a:off x="5045075" y="4984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2" name="Line 52"/>
          <p:cNvSpPr>
            <a:spLocks noChangeShapeType="1"/>
          </p:cNvSpPr>
          <p:nvPr/>
        </p:nvSpPr>
        <p:spPr bwMode="auto">
          <a:xfrm>
            <a:off x="6281738" y="3632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3" name="Line 53"/>
          <p:cNvSpPr>
            <a:spLocks noChangeShapeType="1"/>
          </p:cNvSpPr>
          <p:nvPr/>
        </p:nvSpPr>
        <p:spPr bwMode="auto">
          <a:xfrm flipV="1">
            <a:off x="6510338" y="5003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4" name="Line 54"/>
          <p:cNvSpPr>
            <a:spLocks noChangeShapeType="1"/>
          </p:cNvSpPr>
          <p:nvPr/>
        </p:nvSpPr>
        <p:spPr bwMode="auto">
          <a:xfrm flipV="1">
            <a:off x="4814888" y="3670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5" name="Line 55"/>
          <p:cNvSpPr>
            <a:spLocks noChangeShapeType="1"/>
          </p:cNvSpPr>
          <p:nvPr/>
        </p:nvSpPr>
        <p:spPr bwMode="auto">
          <a:xfrm>
            <a:off x="4795838" y="4508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6" name="AutoShape 56"/>
          <p:cNvSpPr>
            <a:spLocks noChangeArrowheads="1"/>
          </p:cNvSpPr>
          <p:nvPr/>
        </p:nvSpPr>
        <p:spPr bwMode="auto">
          <a:xfrm>
            <a:off x="3767138" y="2946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7" name="Text Box 57"/>
          <p:cNvSpPr txBox="1">
            <a:spLocks noChangeArrowheads="1"/>
          </p:cNvSpPr>
          <p:nvPr/>
        </p:nvSpPr>
        <p:spPr bwMode="auto">
          <a:xfrm>
            <a:off x="3767138" y="36322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16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90169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>
                <a:ea typeface="宋体" panose="02010600030101010101" pitchFamily="2" charset="-122"/>
              </a:rPr>
              <a:t>General idea: the original input space can always be mapped to some higher-dimensional feature space where the training set is separable: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90170" name="Text Box 61"/>
          <p:cNvSpPr txBox="1">
            <a:spLocks noChangeArrowheads="1"/>
          </p:cNvSpPr>
          <p:nvPr/>
        </p:nvSpPr>
        <p:spPr bwMode="auto">
          <a:xfrm>
            <a:off x="6754813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990268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i="1" dirty="0"/>
              <a:t>The kernel trick</a:t>
            </a:r>
            <a:r>
              <a:rPr lang="en-US" altLang="en-US" dirty="0"/>
              <a:t>: instead of explicitly computing the lifting transformation </a:t>
            </a:r>
            <a:r>
              <a:rPr lang="el-G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b="1" dirty="0">
                <a:latin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</a:rPr>
              <a:t>), </a:t>
            </a:r>
            <a:r>
              <a:rPr lang="en-US" altLang="en-US" dirty="0"/>
              <a:t>define a kernel function K such that</a:t>
            </a:r>
            <a:br>
              <a:rPr lang="en-US" altLang="en-US" dirty="0"/>
            </a:br>
            <a:br>
              <a:rPr lang="en-US" altLang="en-US" sz="800" dirty="0"/>
            </a:br>
            <a:r>
              <a:rPr lang="en-US" altLang="en-US" dirty="0"/>
              <a:t>		       </a:t>
            </a:r>
            <a:r>
              <a:rPr lang="en-US" altLang="en-US" i="1" dirty="0">
                <a:latin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b="1" dirty="0">
                <a:latin typeface="Times New Roman" panose="02020603050405020304" pitchFamily="18" charset="0"/>
              </a:rPr>
              <a:t>x</a:t>
            </a:r>
            <a:r>
              <a:rPr lang="en-US" altLang="en-US" i="1" baseline="-14000" dirty="0">
                <a:latin typeface="Times New Roman" panose="02020603050405020304" pitchFamily="18" charset="0"/>
              </a:rPr>
              <a:t>i</a:t>
            </a:r>
            <a:r>
              <a:rPr lang="en-US" altLang="en-US" sz="800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altLang="en-US" sz="800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</a:t>
            </a:r>
            <a:r>
              <a:rPr lang="en-US" altLang="en-US" i="1" baseline="-12000" dirty="0" err="1"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b="1" i="1" dirty="0">
                <a:latin typeface="Times New Roman" panose="02020603050405020304" pitchFamily="18" charset="0"/>
              </a:rPr>
              <a:t> = </a:t>
            </a:r>
            <a:r>
              <a:rPr lang="el-G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b="1" dirty="0">
                <a:latin typeface="Times New Roman" panose="02020603050405020304" pitchFamily="18" charset="0"/>
              </a:rPr>
              <a:t>x</a:t>
            </a:r>
            <a:r>
              <a:rPr lang="en-US" altLang="en-US" i="1" baseline="-14000" dirty="0">
                <a:latin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Arial" panose="020B0604020202020204" pitchFamily="34" charset="0"/>
              </a:rPr>
              <a:t>· </a:t>
            </a:r>
            <a:r>
              <a:rPr lang="el-G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latin typeface="Times New Roman" panose="02020603050405020304" pitchFamily="18" charset="0"/>
              </a:rPr>
              <a:t>x</a:t>
            </a:r>
            <a:r>
              <a:rPr lang="en-US" altLang="en-US" i="1" baseline="-12000" dirty="0" err="1">
                <a:latin typeface="Times New Roman" panose="02020603050405020304" pitchFamily="18" charset="0"/>
              </a:rPr>
              <a:t>j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900" dirty="0"/>
          </a:p>
          <a:p>
            <a:pPr>
              <a:buFontTx/>
              <a:buChar char="•"/>
            </a:pPr>
            <a:r>
              <a:rPr lang="en-US" altLang="en-US" dirty="0"/>
              <a:t>This gives a nonlinear decision boundary in the original feature space:</a:t>
            </a:r>
            <a:endParaRPr lang="el-GR" altLang="en-US" dirty="0"/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8057122"/>
              </p:ext>
            </p:extLst>
          </p:nvPr>
        </p:nvGraphicFramePr>
        <p:xfrm>
          <a:off x="1204912" y="4495800"/>
          <a:ext cx="6734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2768600" imgH="342900" progId="Equation.3">
                  <p:embed/>
                </p:oleObj>
              </mc:Choice>
              <mc:Fallback>
                <p:oleObj name="Equation" r:id="rId4" imgW="2768600" imgH="342900" progId="Equation.3">
                  <p:embed/>
                  <p:pic>
                    <p:nvPicPr>
                      <p:cNvPr id="1088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2" y="4495800"/>
                        <a:ext cx="6734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0" y="62087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C. Burges,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6"/>
              </a:rPr>
              <a:t>A Tutorial on Support Vector Machines for Pattern Recognition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22020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Consider the mapping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4724400" y="1066800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921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66800"/>
                        <a:ext cx="18716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1749425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6" imgW="2413000" imgH="482600" progId="Equation.3">
                  <p:embed/>
                </p:oleObj>
              </mc:Choice>
              <mc:Fallback>
                <p:oleObj name="Equation" r:id="rId6" imgW="2413000" imgH="482600" progId="Equation.3">
                  <p:embed/>
                  <p:pic>
                    <p:nvPicPr>
                      <p:cNvPr id="921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14600" y="2209800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6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Kernels for bags of features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en-US"/>
              <a:t>Histogram intersection kernel: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Generalized Gaussian kernel: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 i="1"/>
              <a:t>D</a:t>
            </a:r>
            <a:r>
              <a:rPr lang="en-US" altLang="en-US"/>
              <a:t> can be (inverse) L1 distance, Euclidean distance,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distance</a:t>
            </a:r>
            <a:r>
              <a:rPr lang="en-US" altLang="en-US"/>
              <a:t>, etc.</a:t>
            </a:r>
          </a:p>
        </p:txBody>
      </p:sp>
      <p:graphicFrame>
        <p:nvGraphicFramePr>
          <p:cNvPr id="99533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667000" y="1524000"/>
          <a:ext cx="4191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995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4191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533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3276600"/>
          <a:ext cx="4953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6" imgW="1955800" imgH="431800" progId="Equation.3">
                  <p:embed/>
                </p:oleObj>
              </mc:Choice>
              <mc:Fallback>
                <p:oleObj name="Equation" r:id="rId6" imgW="1955800" imgH="431800" progId="Equation.3">
                  <p:embed/>
                  <p:pic>
                    <p:nvPicPr>
                      <p:cNvPr id="9953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9530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0" y="60785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J. Zhang, M. Marszalek, S. Lazebnik, and C. Schmid,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8"/>
              </a:rPr>
              <a:t>Local Features and Kernels for Classifcation of Texture and Object Categories: A Comprehensive Study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IJCV 2007</a:t>
            </a:r>
          </a:p>
        </p:txBody>
      </p:sp>
    </p:spTree>
    <p:extLst>
      <p:ext uri="{BB962C8B-B14F-4D97-AF65-F5344CB8AC3E}">
        <p14:creationId xmlns:p14="http://schemas.microsoft.com/office/powerpoint/2010/main" val="17458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Summary: SVMs for image classification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562600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Pick an image representation (in our case, HOG)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Pick a kernel function for that representation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Compute the matrix of kernel values between every pair of training examples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Feed the kernel matrix into your favorite SVM solver to obtain support vectors and weights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At test time: compute kernel values for your test example and each support vector, and combine them with the learned weights to get the value of the decision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statistical learning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Apply a prediction function to a feature representation of the image to get the desired output: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		</a:t>
            </a:r>
            <a:r>
              <a:rPr lang="en-US" sz="6000" dirty="0">
                <a:solidFill>
                  <a:srgbClr val="0000FF"/>
                </a:solidFill>
              </a:rPr>
              <a:t>f(    ) = “apple”</a:t>
            </a:r>
          </a:p>
          <a:p>
            <a:pPr>
              <a:buNone/>
            </a:pPr>
            <a:r>
              <a:rPr lang="en-US" sz="6000" dirty="0">
                <a:solidFill>
                  <a:srgbClr val="0000FF"/>
                </a:solidFill>
              </a:rPr>
              <a:t>			f(    ) = “tomato”</a:t>
            </a:r>
          </a:p>
          <a:p>
            <a:pPr>
              <a:buNone/>
            </a:pPr>
            <a:r>
              <a:rPr lang="en-US" sz="6000" dirty="0">
                <a:solidFill>
                  <a:srgbClr val="0000FF"/>
                </a:solidFill>
              </a:rPr>
              <a:t>			f(    ) = “cow”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76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7747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486400"/>
            <a:ext cx="774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519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4361-46B2-0E47-A4E6-87219DE5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Pedestrian Detection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12A9-4BE3-744D-A722-2F446DEF0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/>
              <a:t>(f) weighted by the positive SVM weights</a:t>
            </a:r>
          </a:p>
          <a:p>
            <a:r>
              <a:rPr lang="en-US" dirty="0"/>
              <a:t>(g) weighted by the negative SVM weights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E95C7-C375-C84A-AEC4-EDCBA429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7" y="1531938"/>
            <a:ext cx="8788706" cy="2940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5BB74-199E-EC44-8B85-BA4458F924E9}"/>
              </a:ext>
            </a:extLst>
          </p:cNvPr>
          <p:cNvSpPr txBox="1"/>
          <p:nvPr/>
        </p:nvSpPr>
        <p:spPr>
          <a:xfrm>
            <a:off x="2743200" y="6324600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</a:t>
            </a:r>
            <a:r>
              <a:rPr lang="en-US" dirty="0" err="1"/>
              <a:t>Dalal</a:t>
            </a:r>
            <a:r>
              <a:rPr lang="en-US" dirty="0"/>
              <a:t> and </a:t>
            </a:r>
            <a:r>
              <a:rPr lang="en-US" dirty="0" err="1"/>
              <a:t>Triggs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282491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en-US"/>
              <a:t>Pros</a:t>
            </a:r>
          </a:p>
          <a:p>
            <a:pPr lvl="1"/>
            <a:r>
              <a:rPr lang="en-US" altLang="en-US"/>
              <a:t>Many publicly available SVM packages:</a:t>
            </a:r>
            <a:br>
              <a:rPr lang="en-US" altLang="en-US"/>
            </a:br>
            <a:r>
              <a:rPr lang="en-US" altLang="en-US">
                <a:hlinkClick r:id="rId3"/>
              </a:rPr>
              <a:t>http://www.kernel-machines.org/software</a:t>
            </a:r>
            <a:endParaRPr lang="en-US" altLang="en-US"/>
          </a:p>
          <a:p>
            <a:pPr lvl="1"/>
            <a:r>
              <a:rPr lang="en-US" altLang="en-US"/>
              <a:t>Kernel-based framework is very powerful, flexible</a:t>
            </a:r>
          </a:p>
          <a:p>
            <a:pPr lvl="1"/>
            <a:r>
              <a:rPr lang="en-US" altLang="en-US"/>
              <a:t>SVMs work very well in practice, even with very small training sample sizes</a:t>
            </a: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Cons</a:t>
            </a:r>
          </a:p>
          <a:p>
            <a:pPr lvl="1"/>
            <a:r>
              <a:rPr lang="en-US" altLang="en-US"/>
              <a:t>No “direct” multi-class SVM, must combine two-class SVMs</a:t>
            </a:r>
          </a:p>
          <a:p>
            <a:pPr lvl="1"/>
            <a:r>
              <a:rPr lang="en-US" altLang="en-US"/>
              <a:t>Computation, memory </a:t>
            </a:r>
          </a:p>
          <a:p>
            <a:pPr lvl="2"/>
            <a:r>
              <a:rPr lang="en-US" altLang="en-US"/>
              <a:t>During training time, must compute matrix of kernel values for every pair of examples</a:t>
            </a:r>
          </a:p>
          <a:p>
            <a:pPr lvl="2"/>
            <a:r>
              <a:rPr lang="en-US" altLang="en-US"/>
              <a:t>Learning can take a very long time for large-scale problems</a:t>
            </a:r>
          </a:p>
        </p:txBody>
      </p:sp>
    </p:spTree>
    <p:extLst>
      <p:ext uri="{BB962C8B-B14F-4D97-AF65-F5344CB8AC3E}">
        <p14:creationId xmlns:p14="http://schemas.microsoft.com/office/powerpoint/2010/main" val="36351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ECBF5D-DFE8-654B-8521-BAE44BA1B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04BFCB7-6842-DF41-A938-C2CB14141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Integral Images</a:t>
            </a:r>
          </a:p>
        </p:txBody>
      </p:sp>
    </p:spTree>
    <p:extLst>
      <p:ext uri="{BB962C8B-B14F-4D97-AF65-F5344CB8AC3E}">
        <p14:creationId xmlns:p14="http://schemas.microsoft.com/office/powerpoint/2010/main" val="2231817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computation with integral images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64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The </a:t>
            </a:r>
            <a:r>
              <a:rPr lang="en-US" altLang="en-US" i="1"/>
              <a:t>integral image </a:t>
            </a:r>
            <a:r>
              <a:rPr lang="en-US" altLang="en-US"/>
              <a:t>computes a value at each pixel 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 that is the sum of the pixel values above and to the left of 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), inclusive</a:t>
            </a:r>
          </a:p>
          <a:p>
            <a:pPr>
              <a:buFontTx/>
              <a:buChar char="•"/>
            </a:pPr>
            <a:r>
              <a:rPr lang="en-US" altLang="en-US"/>
              <a:t>This can quickly be computed in one pass through the image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562600" y="1447800"/>
            <a:ext cx="2667000" cy="2743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(x,y)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562600" y="1447800"/>
            <a:ext cx="914400" cy="114300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80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the integral image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371600" y="1143000"/>
            <a:ext cx="617220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371600" y="1143000"/>
            <a:ext cx="3200400" cy="2209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4114800" y="28956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44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the integral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371600"/>
          </a:xfrm>
        </p:spPr>
        <p:txBody>
          <a:bodyPr>
            <a:normAutofit fontScale="92500"/>
          </a:bodyPr>
          <a:lstStyle/>
          <a:p>
            <a:r>
              <a:rPr lang="es-ES" altLang="en-US"/>
              <a:t>Cumulative row sum: s(x, y) = s(x–1, y) + i(x, y) </a:t>
            </a:r>
          </a:p>
          <a:p>
            <a:r>
              <a:rPr lang="es-ES" altLang="en-US"/>
              <a:t>Integral image: ii(x, y) = ii(x, y−1) + s(x, y)</a:t>
            </a:r>
            <a:endParaRPr lang="en-US" alt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371600" y="1143000"/>
            <a:ext cx="617220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371600" y="1143000"/>
            <a:ext cx="3200400" cy="1752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371600" y="2895600"/>
            <a:ext cx="27432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114800" y="28956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3225800" y="23622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</a:rPr>
              <a:t>ii(x, y-1)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2767013" y="2890838"/>
            <a:ext cx="1347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</a:rPr>
              <a:t>s(x-1, y)</a:t>
            </a:r>
          </a:p>
        </p:txBody>
      </p:sp>
      <p:sp>
        <p:nvSpPr>
          <p:cNvPr id="54282" name="TextBox 16"/>
          <p:cNvSpPr txBox="1">
            <a:spLocks noChangeArrowheads="1"/>
          </p:cNvSpPr>
          <p:nvPr/>
        </p:nvSpPr>
        <p:spPr bwMode="auto">
          <a:xfrm>
            <a:off x="5257800" y="3500438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</a:rPr>
              <a:t>i(x, y)</a:t>
            </a:r>
          </a:p>
        </p:txBody>
      </p:sp>
      <p:cxnSp>
        <p:nvCxnSpPr>
          <p:cNvPr id="54283" name="Straight Arrow Connector 17"/>
          <p:cNvCxnSpPr>
            <a:cxnSpLocks noChangeShapeType="1"/>
            <a:stCxn id="54282" idx="1"/>
          </p:cNvCxnSpPr>
          <p:nvPr/>
        </p:nvCxnSpPr>
        <p:spPr bwMode="auto">
          <a:xfrm rot="10800000">
            <a:off x="4343400" y="3124200"/>
            <a:ext cx="914400" cy="608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5800" y="5661025"/>
            <a:ext cx="7696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  <a:p>
            <a:r>
              <a:rPr lang="en-US" altLang="en-US" sz="2800">
                <a:solidFill>
                  <a:srgbClr val="000000"/>
                </a:solidFill>
              </a:rPr>
              <a:t>MATLAB: </a:t>
            </a:r>
            <a:r>
              <a:rPr lang="en-US" altLang="en-US" sz="2800">
                <a:solidFill>
                  <a:srgbClr val="0000FF"/>
                </a:solidFill>
              </a:rPr>
              <a:t>ii = cumsum(cumsum(double(i)), 2);</a:t>
            </a:r>
          </a:p>
        </p:txBody>
      </p:sp>
    </p:spTree>
    <p:extLst>
      <p:ext uri="{BB962C8B-B14F-4D97-AF65-F5344CB8AC3E}">
        <p14:creationId xmlns:p14="http://schemas.microsoft.com/office/powerpoint/2010/main" val="41825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Computing sum within a rectangle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45720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Let A,B,C,D be the values of the integral image at the corners of a rectangle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Then the sum of original image values within the rectangle can be computed as: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</a:t>
            </a:r>
            <a:r>
              <a:rPr lang="en-US" altLang="en-US" sz="2400" dirty="0">
                <a:solidFill>
                  <a:srgbClr val="0000FF"/>
                </a:solidFill>
              </a:rPr>
              <a:t>sum = A – B – C + 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Only 3 additions are required for any size of rectangle!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0" y="1524000"/>
            <a:ext cx="3429000" cy="32766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096000" y="2286000"/>
            <a:ext cx="1828800" cy="121920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715000" y="1981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932738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715000" y="3352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993063" y="3276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261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schwartz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>
            <a:fillRect/>
          </a:stretch>
        </p:blipFill>
        <p:spPr bwMode="auto">
          <a:xfrm>
            <a:off x="4784725" y="1371600"/>
            <a:ext cx="38195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a rectangle feature</a:t>
            </a:r>
          </a:p>
        </p:txBody>
      </p:sp>
      <p:pic>
        <p:nvPicPr>
          <p:cNvPr id="56324" name="Picture 4" descr="terminator3_po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7" b="26889"/>
          <a:stretch>
            <a:fillRect/>
          </a:stretch>
        </p:blipFill>
        <p:spPr bwMode="auto">
          <a:xfrm>
            <a:off x="708025" y="1625600"/>
            <a:ext cx="32623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1589088" y="2800350"/>
            <a:ext cx="1652587" cy="1028700"/>
            <a:chOff x="144" y="1296"/>
            <a:chExt cx="864" cy="864"/>
          </a:xfrm>
        </p:grpSpPr>
        <p:sp>
          <p:nvSpPr>
            <p:cNvPr id="56337" name="Rectangle 6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6338" name="Rectangle 7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6326" name="Group 10"/>
          <p:cNvGrpSpPr>
            <a:grpSpLocks/>
          </p:cNvGrpSpPr>
          <p:nvPr/>
        </p:nvGrpSpPr>
        <p:grpSpPr bwMode="auto">
          <a:xfrm>
            <a:off x="6118225" y="2765425"/>
            <a:ext cx="1652588" cy="1027113"/>
            <a:chOff x="144" y="1296"/>
            <a:chExt cx="864" cy="864"/>
          </a:xfrm>
        </p:grpSpPr>
        <p:sp>
          <p:nvSpPr>
            <p:cNvPr id="56335" name="Rectangle 11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6336" name="Rectangle 12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56327" name="Text Box 13"/>
          <p:cNvSpPr txBox="1">
            <a:spLocks noChangeArrowheads="1"/>
          </p:cNvSpPr>
          <p:nvPr/>
        </p:nvSpPr>
        <p:spPr bwMode="auto">
          <a:xfrm>
            <a:off x="5519738" y="2452688"/>
            <a:ext cx="882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-1</a:t>
            </a:r>
          </a:p>
        </p:txBody>
      </p:sp>
      <p:sp>
        <p:nvSpPr>
          <p:cNvPr id="56328" name="Text Box 14"/>
          <p:cNvSpPr txBox="1">
            <a:spLocks noChangeArrowheads="1"/>
          </p:cNvSpPr>
          <p:nvPr/>
        </p:nvSpPr>
        <p:spPr bwMode="auto">
          <a:xfrm>
            <a:off x="7723188" y="2433638"/>
            <a:ext cx="882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+1</a:t>
            </a:r>
          </a:p>
        </p:txBody>
      </p:sp>
      <p:sp>
        <p:nvSpPr>
          <p:cNvPr id="56329" name="Text Box 15"/>
          <p:cNvSpPr txBox="1">
            <a:spLocks noChangeArrowheads="1"/>
          </p:cNvSpPr>
          <p:nvPr/>
        </p:nvSpPr>
        <p:spPr bwMode="auto">
          <a:xfrm>
            <a:off x="5410200" y="2895600"/>
            <a:ext cx="881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+2</a:t>
            </a:r>
          </a:p>
        </p:txBody>
      </p:sp>
      <p:sp>
        <p:nvSpPr>
          <p:cNvPr id="56330" name="Text Box 16"/>
          <p:cNvSpPr txBox="1">
            <a:spLocks noChangeArrowheads="1"/>
          </p:cNvSpPr>
          <p:nvPr/>
        </p:nvSpPr>
        <p:spPr bwMode="auto">
          <a:xfrm>
            <a:off x="5519738" y="3429000"/>
            <a:ext cx="882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-1</a:t>
            </a:r>
          </a:p>
        </p:txBody>
      </p:sp>
      <p:sp>
        <p:nvSpPr>
          <p:cNvPr id="56331" name="Text Box 17"/>
          <p:cNvSpPr txBox="1">
            <a:spLocks noChangeArrowheads="1"/>
          </p:cNvSpPr>
          <p:nvPr/>
        </p:nvSpPr>
        <p:spPr bwMode="auto">
          <a:xfrm>
            <a:off x="7794625" y="2909888"/>
            <a:ext cx="88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-2</a:t>
            </a:r>
          </a:p>
        </p:txBody>
      </p:sp>
      <p:sp>
        <p:nvSpPr>
          <p:cNvPr id="56332" name="Text Box 18"/>
          <p:cNvSpPr txBox="1">
            <a:spLocks noChangeArrowheads="1"/>
          </p:cNvSpPr>
          <p:nvPr/>
        </p:nvSpPr>
        <p:spPr bwMode="auto">
          <a:xfrm>
            <a:off x="7723188" y="3425825"/>
            <a:ext cx="882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</a:rPr>
              <a:t>+1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4800600" y="1617663"/>
            <a:ext cx="1541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Integral Image</a:t>
            </a:r>
          </a:p>
        </p:txBody>
      </p:sp>
      <p:sp>
        <p:nvSpPr>
          <p:cNvPr id="56334" name="AutoShape 34"/>
          <p:cNvSpPr>
            <a:spLocks noChangeArrowheads="1"/>
          </p:cNvSpPr>
          <p:nvPr/>
        </p:nvSpPr>
        <p:spPr bwMode="auto">
          <a:xfrm>
            <a:off x="4267200" y="28956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5380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statistical learning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dirty="0">
                <a:solidFill>
                  <a:srgbClr val="0000FF"/>
                </a:solidFill>
              </a:rPr>
              <a:t>y = f(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r>
              <a:rPr lang="en-US" sz="2800" b="1" dirty="0"/>
              <a:t>Training: </a:t>
            </a:r>
            <a:r>
              <a:rPr lang="en-US" sz="2800" dirty="0"/>
              <a:t>given a </a:t>
            </a:r>
            <a:r>
              <a:rPr lang="en-US" sz="2800" i="1" dirty="0"/>
              <a:t>training set </a:t>
            </a:r>
            <a:r>
              <a:rPr lang="en-US" sz="2800" dirty="0"/>
              <a:t>of labeled examples</a:t>
            </a: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800" dirty="0">
                <a:solidFill>
                  <a:srgbClr val="0000FF"/>
                </a:solidFill>
              </a:rPr>
              <a:t>{(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,y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), …, (</a:t>
            </a:r>
            <a:r>
              <a:rPr lang="en-US" sz="2800" b="1" dirty="0" err="1">
                <a:solidFill>
                  <a:srgbClr val="0000FF"/>
                </a:solidFill>
              </a:rPr>
              <a:t>x</a:t>
            </a:r>
            <a:r>
              <a:rPr lang="en-US" sz="2800" baseline="-25000" dirty="0" err="1">
                <a:solidFill>
                  <a:srgbClr val="0000FF"/>
                </a:solidFill>
              </a:rPr>
              <a:t>N</a:t>
            </a:r>
            <a:r>
              <a:rPr lang="en-US" sz="2800" dirty="0" err="1">
                <a:solidFill>
                  <a:srgbClr val="0000FF"/>
                </a:solidFill>
              </a:rPr>
              <a:t>,y</a:t>
            </a:r>
            <a:r>
              <a:rPr lang="en-US" sz="2800" baseline="-25000" dirty="0" err="1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)}</a:t>
            </a:r>
            <a:r>
              <a:rPr lang="en-US" sz="2800" dirty="0"/>
              <a:t>, estimate the prediction function </a:t>
            </a:r>
            <a:r>
              <a:rPr lang="en-US" sz="2800" dirty="0">
                <a:solidFill>
                  <a:srgbClr val="0000FF"/>
                </a:solidFill>
              </a:rPr>
              <a:t>f </a:t>
            </a:r>
            <a:r>
              <a:rPr lang="en-US" sz="2800" dirty="0"/>
              <a:t>by minimizing the prediction error on the training set</a:t>
            </a:r>
          </a:p>
          <a:p>
            <a:r>
              <a:rPr lang="en-US" sz="2800" b="1" dirty="0"/>
              <a:t>Testing:</a:t>
            </a:r>
            <a:r>
              <a:rPr lang="en-US" sz="2800" dirty="0"/>
              <a:t> apply </a:t>
            </a:r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dirty="0"/>
              <a:t> to a never before seen </a:t>
            </a:r>
            <a:r>
              <a:rPr lang="en-US" sz="2800" i="1" dirty="0"/>
              <a:t>test example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and output the predicted value </a:t>
            </a:r>
            <a:r>
              <a:rPr lang="en-US" sz="2800" dirty="0">
                <a:solidFill>
                  <a:srgbClr val="0000FF"/>
                </a:solidFill>
              </a:rPr>
              <a:t>y = f(</a:t>
            </a:r>
            <a:r>
              <a:rPr lang="en-US" sz="2800" b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239294" y="2933700"/>
            <a:ext cx="6850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381500" y="29337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334000" y="2590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12733" y="3276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2333" y="3276600"/>
            <a:ext cx="18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prediction function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276600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feature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776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1816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Prediction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570038"/>
            <a:ext cx="2438400" cy="3078162"/>
            <a:chOff x="228600" y="1417320"/>
            <a:chExt cx="2438400" cy="2849880"/>
          </a:xfrm>
        </p:grpSpPr>
        <p:sp>
          <p:nvSpPr>
            <p:cNvPr id="10268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Training Images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10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551692" y="838200"/>
            <a:ext cx="1581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Image 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90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00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21362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Image Features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1336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620212" y="4800600"/>
            <a:ext cx="1437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Testing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57200" y="6396037"/>
            <a:ext cx="168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Test Image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858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43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81600" y="3962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5720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74953" y="6581001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Slide credit: D. </a:t>
            </a:r>
            <a:r>
              <a:rPr lang="en-US" sz="1200" dirty="0" err="1">
                <a:solidFill>
                  <a:srgbClr val="000000"/>
                </a:solidFill>
              </a:rPr>
              <a:t>Hoiem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5867400" y="5029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2376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63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6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254" grpId="0"/>
      <p:bldP spid="10255" grpId="0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“Classic” recognition pipeline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749425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Feature representation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876310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Trainable</a:t>
            </a:r>
            <a:b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1371600" y="2743200"/>
            <a:ext cx="304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7543309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247276" y="2362200"/>
            <a:ext cx="1810124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Image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Pixels</a:t>
            </a:r>
          </a:p>
        </p:txBody>
      </p:sp>
      <p:sp>
        <p:nvSpPr>
          <p:cNvPr id="10254" name="Content Placeholder 2"/>
          <p:cNvSpPr txBox="1">
            <a:spLocks/>
          </p:cNvSpPr>
          <p:nvPr/>
        </p:nvSpPr>
        <p:spPr bwMode="auto">
          <a:xfrm>
            <a:off x="152400" y="4343400"/>
            <a:ext cx="883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 charset="0"/>
              </a:rPr>
              <a:t>Hand-crafted feature representation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 charset="0"/>
              </a:rPr>
              <a:t>Off-the-shelf trainable classifier 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7917287" y="2438400"/>
            <a:ext cx="1226713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Class label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419600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9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tour of some classifiers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K-nearest neighbor</a:t>
            </a:r>
          </a:p>
          <a:p>
            <a:r>
              <a:rPr lang="en-US" altLang="en-US" sz="2800" b="1" dirty="0"/>
              <a:t>Perceptron</a:t>
            </a:r>
          </a:p>
          <a:p>
            <a:r>
              <a:rPr lang="en-US" altLang="en-US" sz="2800" b="1" dirty="0"/>
              <a:t>Boosting</a:t>
            </a:r>
          </a:p>
          <a:p>
            <a:r>
              <a:rPr lang="en-US" altLang="en-US" sz="2800" b="1" dirty="0"/>
              <a:t>SVM</a:t>
            </a:r>
          </a:p>
          <a:p>
            <a:r>
              <a:rPr lang="en-US" altLang="en-US" sz="2800" dirty="0"/>
              <a:t>Naïve Bayes</a:t>
            </a:r>
          </a:p>
          <a:p>
            <a:r>
              <a:rPr lang="en-US" altLang="en-US" sz="2800" dirty="0"/>
              <a:t>Bayesian network</a:t>
            </a:r>
          </a:p>
          <a:p>
            <a:r>
              <a:rPr lang="en-US" altLang="en-US" sz="2800" dirty="0"/>
              <a:t>Randomized Forests</a:t>
            </a:r>
          </a:p>
          <a:p>
            <a:r>
              <a:rPr lang="en-US" altLang="en-US" sz="2800" b="1" dirty="0"/>
              <a:t>Convolutional Neural networks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31550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23541</TotalTime>
  <Words>2025</Words>
  <Application>Microsoft Macintosh PowerPoint</Application>
  <PresentationFormat>On-screen Show (4:3)</PresentationFormat>
  <Paragraphs>409</Paragraphs>
  <Slides>57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Verdana</vt:lpstr>
      <vt:lpstr>Office Theme</vt:lpstr>
      <vt:lpstr>Equation</vt:lpstr>
      <vt:lpstr>Object Detection: Perceptrons, Boosting, and SVMs</vt:lpstr>
      <vt:lpstr>PowerPoint Presentation</vt:lpstr>
      <vt:lpstr>PowerPoint Presentation</vt:lpstr>
      <vt:lpstr>Image classification</vt:lpstr>
      <vt:lpstr>The statistical learning framework</vt:lpstr>
      <vt:lpstr>The statistical learning framework</vt:lpstr>
      <vt:lpstr>Steps</vt:lpstr>
      <vt:lpstr>“Classic” recognition pipeline</vt:lpstr>
      <vt:lpstr>Very brief tour of some classifiers</vt:lpstr>
      <vt:lpstr>K-nearest neighbor classifier</vt:lpstr>
      <vt:lpstr>PowerPoint Presentation</vt:lpstr>
      <vt:lpstr>Face Detection: the problem</vt:lpstr>
      <vt:lpstr>Output of Face Detector on Test Images</vt:lpstr>
      <vt:lpstr>Solving other “Face” Tasks </vt:lpstr>
      <vt:lpstr>Haar Wavelet Features</vt:lpstr>
      <vt:lpstr>Profile Detection</vt:lpstr>
      <vt:lpstr>PowerPoint Presentation</vt:lpstr>
      <vt:lpstr>Linear classifiers aka Perceptrons</vt:lpstr>
      <vt:lpstr>Linear classifiers aka Perceptrons</vt:lpstr>
      <vt:lpstr>Perceptron Learning</vt:lpstr>
      <vt:lpstr>Nearest neighbor vs. linear classifiers</vt:lpstr>
      <vt:lpstr>PowerPoint Presentation</vt:lpstr>
      <vt:lpstr>Weak learners</vt:lpstr>
      <vt:lpstr>More Weak Learners</vt:lpstr>
      <vt:lpstr>A Super Efficient Feature Selector</vt:lpstr>
      <vt:lpstr>AdaBoost</vt:lpstr>
      <vt:lpstr>Adaboost Algorithm</vt:lpstr>
      <vt:lpstr>AdaBoost at work…</vt:lpstr>
      <vt:lpstr>PowerPoint Presentation</vt:lpstr>
      <vt:lpstr>Recap: Haar Wavelet Features</vt:lpstr>
      <vt:lpstr>Example Classifier for Face Detection</vt:lpstr>
      <vt:lpstr>Building better (and faster) classifiers</vt:lpstr>
      <vt:lpstr>Cascaded Classifier</vt:lpstr>
      <vt:lpstr>Output of Face Detector on Test Images</vt:lpstr>
      <vt:lpstr>Feature Localization Features</vt:lpstr>
      <vt:lpstr>Profile Features </vt:lpstr>
      <vt:lpstr>PowerPoint Presentation</vt:lpstr>
      <vt:lpstr>The problem</vt:lpstr>
      <vt:lpstr>Hand-coded Features: HOG</vt:lpstr>
      <vt:lpstr>PowerPoint Presentation</vt:lpstr>
      <vt:lpstr> Classifier </vt:lpstr>
      <vt:lpstr> Margin </vt:lpstr>
      <vt:lpstr> Learning SVMs</vt:lpstr>
      <vt:lpstr>Nonlinear SVMs</vt:lpstr>
      <vt:lpstr>Nonlinear SVMs</vt:lpstr>
      <vt:lpstr>Nonlinear SVMs</vt:lpstr>
      <vt:lpstr>Nonlinear kernel: Example</vt:lpstr>
      <vt:lpstr>Kernels for bags of features</vt:lpstr>
      <vt:lpstr>Summary: SVMs for image classification</vt:lpstr>
      <vt:lpstr>Pedestrian Detection Example </vt:lpstr>
      <vt:lpstr>SVMs: Pros and cons</vt:lpstr>
      <vt:lpstr>Bonus Slides</vt:lpstr>
      <vt:lpstr>Fast computation with integral images</vt:lpstr>
      <vt:lpstr>Computing the integral image</vt:lpstr>
      <vt:lpstr>Computing the integral image</vt:lpstr>
      <vt:lpstr>Computing sum within a rectangle</vt:lpstr>
      <vt:lpstr>Computing a rectangle feature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Dellaert, Frank</cp:lastModifiedBy>
  <cp:revision>159</cp:revision>
  <dcterms:created xsi:type="dcterms:W3CDTF">2009-12-16T02:55:56Z</dcterms:created>
  <dcterms:modified xsi:type="dcterms:W3CDTF">2019-11-11T21:19:28Z</dcterms:modified>
</cp:coreProperties>
</file>