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674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9" r:id="rId19"/>
    <p:sldId id="280" r:id="rId20"/>
    <p:sldId id="281" r:id="rId21"/>
    <p:sldId id="283" r:id="rId22"/>
    <p:sldId id="678" r:id="rId23"/>
    <p:sldId id="679" r:id="rId24"/>
    <p:sldId id="680" r:id="rId25"/>
    <p:sldId id="681" r:id="rId26"/>
    <p:sldId id="682" r:id="rId27"/>
    <p:sldId id="683" r:id="rId28"/>
    <p:sldId id="684" r:id="rId29"/>
    <p:sldId id="685" r:id="rId30"/>
    <p:sldId id="686" r:id="rId31"/>
    <p:sldId id="687" r:id="rId32"/>
    <p:sldId id="688" r:id="rId33"/>
    <p:sldId id="689" r:id="rId34"/>
    <p:sldId id="690" r:id="rId35"/>
    <p:sldId id="691" r:id="rId36"/>
    <p:sldId id="692" r:id="rId37"/>
    <p:sldId id="276" r:id="rId38"/>
    <p:sldId id="277" r:id="rId39"/>
    <p:sldId id="278" r:id="rId40"/>
    <p:sldId id="693" r:id="rId41"/>
    <p:sldId id="694" r:id="rId42"/>
    <p:sldId id="695" r:id="rId43"/>
    <p:sldId id="696" r:id="rId44"/>
    <p:sldId id="697" r:id="rId45"/>
    <p:sldId id="284" r:id="rId46"/>
    <p:sldId id="285" r:id="rId47"/>
    <p:sldId id="288" r:id="rId48"/>
    <p:sldId id="289" r:id="rId49"/>
    <p:sldId id="290" r:id="rId50"/>
  </p:sldIdLst>
  <p:sldSz cx="16256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1pPr>
    <a:lvl2pPr marL="0" marR="0" indent="2286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2pPr>
    <a:lvl3pPr marL="0" marR="0" indent="4572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3pPr>
    <a:lvl4pPr marL="0" marR="0" indent="6858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4pPr>
    <a:lvl5pPr marL="0" marR="0" indent="9144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5pPr>
    <a:lvl6pPr marL="0" marR="0" indent="11430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6pPr>
    <a:lvl7pPr marL="0" marR="0" indent="13716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7pPr>
    <a:lvl8pPr marL="0" marR="0" indent="16002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8pPr>
    <a:lvl9pPr marL="0" marR="0" indent="1828800" algn="l" defTabSz="1803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6800" b="0" i="0" u="none" strike="noStrike" cap="none" spc="0" normalizeH="0" baseline="0">
        <a:ln>
          <a:noFill/>
        </a:ln>
        <a:solidFill>
          <a:schemeClr val="accent1">
            <a:hueOff val="273561"/>
            <a:satOff val="2937"/>
            <a:lumOff val="-22233"/>
          </a:schemeClr>
        </a:solidFill>
        <a:effectLst/>
        <a:uFill>
          <a:solidFill>
            <a:srgbClr val="002440"/>
          </a:solidFill>
        </a:uFill>
        <a:latin typeface="+mj-lt"/>
        <a:ea typeface="+mj-ea"/>
        <a:cs typeface="+mj-cs"/>
        <a:sym typeface="Irfan-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pan" initials="A" lastIdx="8" clrIdx="0"/>
  <p:cmAuthor id="1" name="Aaro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0024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D9"/>
          </a:solidFill>
        </a:fill>
      </a:tcStyle>
    </a:wholeTbl>
    <a:band2H>
      <a:tcTxStyle/>
      <a:tcStyle>
        <a:tcBdr/>
        <a:fill>
          <a:solidFill>
            <a:srgbClr val="FDF7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AB26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AB2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AB2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venir Book"/>
          <a:ea typeface="Avenir Book"/>
          <a:cs typeface="Avenir Book"/>
        </a:font>
        <a:srgbClr val="0024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FDF7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AB26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AB26"/>
          </a:solidFill>
        </a:fill>
      </a:tcStyle>
    </a:lastRow>
    <a:firstRow>
      <a:tcTxStyle b="off" i="off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73" d="100"/>
          <a:sy n="73" d="100"/>
        </p:scale>
        <p:origin x="1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3T02:27:01.208" idx="1">
    <p:pos x="4401" y="5012"/>
    <p:text>Might be too small to observe any difference.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3T02:22:18.337" idx="2">
    <p:pos x="7878" y="89"/>
    <p:text>Too much text - use these as further talking points for the previous slide?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3T03:15:15.342" idx="3">
    <p:pos x="7973" y="-156"/>
    <p:text>What about Euclidean? Make this a quiz with “Something else” option?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3T03:19:05.857" idx="4">
    <p:pos x="7998" y="-143"/>
    <p:text>Not sure what the animation does - why not show magnified pictures in the first place? (And maybe then shrink down.)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3T04:01:34.832" idx="7">
    <p:pos x="144" y="2377"/>
    <p:text>Won’t you talk about blending/fading? E.g. if two images have been taken with slightly different exposures, resulting in visible seams.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3T03:44:12.901" idx="8">
    <p:pos x="7209" y="3108"/>
    <p:text>Changed pi to p_in (subscript) - if this is not okay, please revert. I’m guessing this means inlier points.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29T14:27:35.625" idx="1">
    <p:pos x="4875" y="-123"/>
    <p:text>Please adjust the animation build to how you will be talking about this slide</p:text>
    <p:extLst>
      <p:ext uri="{C676402C-5697-4E1C-873F-D02D1690AC5C}">
        <p15:threadingInfo xmlns:p15="http://schemas.microsoft.com/office/powerpoint/2012/main" timeZoneBias="240"/>
      </p:ext>
    </p:extLst>
  </p:cm>
  <p:cm authorId="0" dt="2015-01-29T15:49:15.238" idx="1">
    <p:pos x="6915" y="-33"/>
    <p:text>I’ve changed the order - please verify.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9T16:00:45.162" idx="2">
    <p:pos x="-190" y="-64"/>
    <p:text>I recommend removing all text - just speak it out, while showing the picture.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Relate two images from the same camera center and map a pixel from PP1 to PP2 </a:t>
            </a:r>
          </a:p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rectangle should map to arbitrary quadrilateral </a:t>
            </a:r>
          </a:p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parallel lines aren’t parallel</a:t>
            </a:r>
          </a:p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straight lines must be straight</a:t>
            </a:r>
          </a:p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Referred to as  Homography</a:t>
            </a:r>
          </a:p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 apply a homography H</a:t>
            </a:r>
          </a:p>
          <a:p>
            <a:pPr marL="742950" lvl="1" indent="-285750" defTabSz="9144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Compute     p’ = Hp   (regular matrix multiply)</a:t>
            </a:r>
          </a:p>
          <a:p>
            <a:pPr marL="742950" lvl="1" indent="-285750" defTabSz="9144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Convert p’ from homogeneous to  image coordinates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Clr>
                <a:srgbClr val="000000"/>
              </a:buClr>
              <a:buFont typeface="Arial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 apply a given homography H</a:t>
            </a:r>
          </a:p>
          <a:p>
            <a:pPr marL="742950" lvl="1" indent="-285750" defTabSz="9144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Compute p’ = Hp   (regular matrix multiply)</a:t>
            </a:r>
          </a:p>
          <a:p>
            <a:pPr marL="742950" lvl="1" indent="-285750" defTabSz="9144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•"/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Convert p’ from homogeneous to  image coordinates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SSD: Sum of Squared Differences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Sr: steradian</a:t>
            </a:r>
          </a:p>
        </p:txBody>
      </p:sp>
    </p:spTree>
    <p:extLst>
      <p:ext uri="{BB962C8B-B14F-4D97-AF65-F5344CB8AC3E}">
        <p14:creationId xmlns:p14="http://schemas.microsoft.com/office/powerpoint/2010/main" val="471024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Sr: steradian</a:t>
            </a:r>
          </a:p>
        </p:txBody>
      </p:sp>
    </p:spTree>
    <p:extLst>
      <p:ext uri="{BB962C8B-B14F-4D97-AF65-F5344CB8AC3E}">
        <p14:creationId xmlns:p14="http://schemas.microsoft.com/office/powerpoint/2010/main" val="127233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5" name="Shape 4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Use a Color Chart with precisely know reflectances</a:t>
            </a:r>
          </a:p>
          <a:p>
            <a:pPr>
              <a:defRPr sz="2200"/>
            </a:pPr>
            <a:r>
              <a:t>Multiple camera exposures to fill up the curve.</a:t>
            </a:r>
          </a:p>
          <a:p>
            <a:pPr>
              <a:defRPr sz="2200"/>
            </a:pPr>
            <a:r>
              <a:t>Method assumes constant lighting on all patches and works best when source is  far away (example sunlight).</a:t>
            </a:r>
          </a:p>
          <a:p>
            <a:pPr>
              <a:defRPr sz="2200"/>
            </a:pPr>
            <a:r>
              <a:t>Unique inverse exists because g is monotonic and smooth for all cameras.</a:t>
            </a:r>
          </a:p>
        </p:txBody>
      </p:sp>
    </p:spTree>
    <p:extLst>
      <p:ext uri="{BB962C8B-B14F-4D97-AF65-F5344CB8AC3E}">
        <p14:creationId xmlns:p14="http://schemas.microsoft.com/office/powerpoint/2010/main" val="3823527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Map one set of colors to another in order to approximate the appearance of high dynamic range images</a:t>
            </a:r>
          </a:p>
          <a:p>
            <a:pPr>
              <a:defRPr sz="2200"/>
            </a:pPr>
            <a:r>
              <a:t>For displaying on a medium that has limited dynamic range. </a:t>
            </a:r>
          </a:p>
          <a:p>
            <a:pPr>
              <a:defRPr sz="2200"/>
            </a:pPr>
            <a:r>
              <a:t>Printers,  monitors, and projectors all have a limited dynamic range that is inadequate to reproduce the full range of light intensities present in natural scenes. </a:t>
            </a:r>
          </a:p>
          <a:p>
            <a:pPr>
              <a:defRPr sz="2200"/>
            </a:pPr>
            <a:r>
              <a:t>Addresses the problem of strong contrast reduction from the scene radiance to the displayable range while preserving the image details and color appearance important to appreciate the original scene content.</a:t>
            </a:r>
          </a:p>
          <a:p>
            <a:pPr>
              <a:defRPr sz="2200"/>
            </a:pPr>
            <a:r>
              <a:t>Many well-known Algorithms exist for this. </a:t>
            </a:r>
          </a:p>
          <a:p>
            <a:pPr>
              <a:defRPr sz="2200"/>
            </a:pPr>
            <a:r>
              <a:t>See Banterle, et al. (2011), Reinhard et al. (2002) and Durand and Dorsey (2002)</a:t>
            </a:r>
          </a:p>
        </p:txBody>
      </p:sp>
    </p:spTree>
    <p:extLst>
      <p:ext uri="{BB962C8B-B14F-4D97-AF65-F5344CB8AC3E}">
        <p14:creationId xmlns:p14="http://schemas.microsoft.com/office/powerpoint/2010/main" val="183088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2" name="Shape 6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Map one set of colors to another in order to approximate the appearance of high dynamic range images</a:t>
            </a:r>
          </a:p>
          <a:p>
            <a:pPr>
              <a:defRPr sz="2200"/>
            </a:pPr>
            <a:r>
              <a:t>For displaying on a medium that has limited dynamic range. </a:t>
            </a:r>
          </a:p>
          <a:p>
            <a:pPr>
              <a:defRPr sz="2200"/>
            </a:pPr>
            <a:r>
              <a:t>Printers,  monitors, and projectors all have a limited dynamic range that is inadequate to reproduce the full range of light intensities present in natural scenes. </a:t>
            </a:r>
          </a:p>
          <a:p>
            <a:pPr>
              <a:defRPr sz="2200"/>
            </a:pPr>
            <a:r>
              <a:t>Addresses the problem of strong contrast reduction from the scene radiance to the displayable range while preserving the image details and color appearance important to appreciate the original scene content.</a:t>
            </a:r>
          </a:p>
          <a:p>
            <a:pPr>
              <a:defRPr sz="2200"/>
            </a:pPr>
            <a:r>
              <a:t>Many well-known Algorithms exist for this. </a:t>
            </a:r>
          </a:p>
          <a:p>
            <a:pPr>
              <a:defRPr sz="2200"/>
            </a:pPr>
            <a:r>
              <a:t>See Banterle, et al. (2011), Reinhard et al. (2002) and Durand and Dorsey (2002)</a:t>
            </a:r>
          </a:p>
        </p:txBody>
      </p:sp>
    </p:spTree>
    <p:extLst>
      <p:ext uri="{BB962C8B-B14F-4D97-AF65-F5344CB8AC3E}">
        <p14:creationId xmlns:p14="http://schemas.microsoft.com/office/powerpoint/2010/main" val="233737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355600" y="1317118"/>
            <a:ext cx="15544801" cy="8636001"/>
          </a:xfrm>
          <a:prstGeom prst="rect">
            <a:avLst/>
          </a:prstGeom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994829" y="1623121"/>
            <a:ext cx="12266342" cy="2589001"/>
          </a:xfrm>
          <a:prstGeom prst="rect">
            <a:avLst/>
          </a:prstGeom>
          <a:ln>
            <a:miter lim="400000"/>
          </a:ln>
        </p:spPr>
        <p:txBody>
          <a:bodyPr lIns="40771" tIns="40771" rIns="40771" bIns="40771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94829" y="4299479"/>
            <a:ext cx="12266342" cy="3345367"/>
          </a:xfrm>
          <a:prstGeom prst="rect">
            <a:avLst/>
          </a:prstGeom>
          <a:ln>
            <a:miter lim="400000"/>
          </a:ln>
        </p:spPr>
        <p:txBody>
          <a:bodyPr lIns="40771" tIns="40771" rIns="40771" bIns="40771"/>
          <a:lstStyle>
            <a:lvl1pPr marL="1203157" indent="-1203157">
              <a:buBlip>
                <a:blip r:embed="rId2"/>
              </a:buBlip>
              <a:defRPr sz="8000"/>
            </a:lvl1pPr>
            <a:lvl2pPr marL="1838157" indent="-1203157">
              <a:buBlip>
                <a:blip r:embed="rId2"/>
              </a:buBlip>
              <a:defRPr sz="8000"/>
            </a:lvl2pPr>
            <a:lvl3pPr marL="2473157" indent="-1203157">
              <a:buBlip>
                <a:blip r:embed="rId2"/>
              </a:buBlip>
              <a:defRPr sz="8000"/>
            </a:lvl3pPr>
            <a:lvl4pPr marL="3108157" indent="-1203157">
              <a:buBlip>
                <a:blip r:embed="rId2"/>
              </a:buBlip>
              <a:defRPr sz="8000"/>
            </a:lvl4pPr>
            <a:lvl5pPr marL="3743157" indent="-1203157">
              <a:buBlip>
                <a:blip r:embed="rId2"/>
              </a:buBlip>
              <a:defRPr sz="8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7" name="Group"/>
          <p:cNvGrpSpPr/>
          <p:nvPr/>
        </p:nvGrpSpPr>
        <p:grpSpPr>
          <a:xfrm>
            <a:off x="1037850" y="8184099"/>
            <a:ext cx="3200749" cy="887621"/>
            <a:chOff x="0" y="0"/>
            <a:chExt cx="3200748" cy="887620"/>
          </a:xfrm>
        </p:grpSpPr>
        <p:pic>
          <p:nvPicPr>
            <p:cNvPr id="15" name="gt_coc.png" descr="gt_coc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941" y="0"/>
              <a:ext cx="2943808" cy="59561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6" name="© 2015  Irfan Essa, Georgia Tech, All Rights Reserved"/>
            <p:cNvSpPr txBox="1"/>
            <p:nvPr/>
          </p:nvSpPr>
          <p:spPr>
            <a:xfrm>
              <a:off x="0" y="620610"/>
              <a:ext cx="3200749" cy="26701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604" tIns="44604" rIns="44604" bIns="44604" numCol="1" anchor="ctr">
              <a:spAutoFit/>
            </a:bodyPr>
            <a:lstStyle>
              <a:lvl1pPr algn="ctr">
                <a:spcBef>
                  <a:spcPts val="0"/>
                </a:spcBef>
                <a:buClr>
                  <a:srgbClr val="941100"/>
                </a:buClr>
                <a:buFont typeface="Arial"/>
                <a:defRPr sz="1000">
                  <a:solidFill>
                    <a:schemeClr val="accent4">
                      <a:hueOff val="46120"/>
                      <a:satOff val="4178"/>
                      <a:lumOff val="-16732"/>
                    </a:schemeClr>
                  </a:solidFill>
                  <a:uFill>
                    <a:solidFill>
                      <a:srgbClr val="A96800"/>
                    </a:solidFill>
                  </a:u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t>© 2015  Irfan Essa, Georgia Tech, All Rights Reserved</a:t>
              </a:r>
            </a:p>
          </p:txBody>
        </p:sp>
      </p:grp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2511" y="8759902"/>
            <a:ext cx="243328" cy="264358"/>
          </a:xfrm>
          <a:prstGeom prst="rect">
            <a:avLst/>
          </a:prstGeom>
        </p:spPr>
        <p:txBody>
          <a:bodyPr/>
          <a:lstStyle>
            <a:lvl1pPr algn="ctr" defTabSz="1803400">
              <a:defRPr sz="1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 + IMAG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355600" y="1320800"/>
            <a:ext cx="15544800" cy="8661400"/>
          </a:xfrm>
          <a:prstGeom prst="rect">
            <a:avLst/>
          </a:prstGeom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355600" y="1308100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2857500"/>
            <a:ext cx="9926450" cy="6731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928" y="8759902"/>
            <a:ext cx="243327" cy="264358"/>
          </a:xfrm>
          <a:prstGeom prst="rect">
            <a:avLst/>
          </a:prstGeom>
        </p:spPr>
        <p:txBody>
          <a:bodyPr/>
          <a:lstStyle>
            <a:lvl1pPr algn="ctr" defTabSz="1803400">
              <a:defRPr sz="1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 + IMAG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"/>
          <p:cNvSpPr/>
          <p:nvPr/>
        </p:nvSpPr>
        <p:spPr>
          <a:xfrm>
            <a:off x="355600" y="1320800"/>
            <a:ext cx="15544800" cy="8661400"/>
          </a:xfrm>
          <a:prstGeom prst="rect">
            <a:avLst/>
          </a:prstGeom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355600" y="1308100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/>
          </p:nvPr>
        </p:nvSpPr>
        <p:spPr>
          <a:xfrm>
            <a:off x="5753565" y="2838533"/>
            <a:ext cx="10146835" cy="673100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928" y="8759902"/>
            <a:ext cx="243327" cy="264358"/>
          </a:xfrm>
          <a:prstGeom prst="rect">
            <a:avLst/>
          </a:prstGeom>
        </p:spPr>
        <p:txBody>
          <a:bodyPr/>
          <a:lstStyle>
            <a:lvl1pPr algn="ctr" defTabSz="1803400">
              <a:defRPr sz="1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"/>
          <p:cNvSpPr/>
          <p:nvPr/>
        </p:nvSpPr>
        <p:spPr>
          <a:xfrm>
            <a:off x="355600" y="1320800"/>
            <a:ext cx="15544800" cy="8661400"/>
          </a:xfrm>
          <a:prstGeom prst="rect">
            <a:avLst/>
          </a:prstGeom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55600" y="1308100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928" y="8759902"/>
            <a:ext cx="243327" cy="264358"/>
          </a:xfrm>
          <a:prstGeom prst="rect">
            <a:avLst/>
          </a:prstGeom>
        </p:spPr>
        <p:txBody>
          <a:bodyPr/>
          <a:lstStyle>
            <a:lvl1pPr algn="ctr" defTabSz="1803400">
              <a:defRPr sz="1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2032000" y="136407"/>
            <a:ext cx="12192000" cy="2234260"/>
          </a:xfrm>
          <a:prstGeom prst="rect">
            <a:avLst/>
          </a:prstGeom>
          <a:ln w="12700">
            <a:miter lim="400000"/>
          </a:ln>
        </p:spPr>
        <p:txBody>
          <a:bodyPr lIns="67733" tIns="67733" rIns="67733" bIns="67733">
            <a:noAutofit/>
          </a:bodyPr>
          <a:lstStyle>
            <a:lvl1pPr algn="l" defTabSz="914400">
              <a:buClrTx/>
              <a:defRPr sz="50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2032000" y="2370666"/>
            <a:ext cx="12192000" cy="7789334"/>
          </a:xfrm>
          <a:prstGeom prst="rect">
            <a:avLst/>
          </a:prstGeom>
          <a:ln w="12700">
            <a:miter lim="400000"/>
          </a:ln>
        </p:spPr>
        <p:txBody>
          <a:bodyPr lIns="67733" tIns="67733" rIns="67733" bIns="67733">
            <a:noAutofit/>
          </a:bodyPr>
          <a:lstStyle>
            <a:lvl1pPr marL="342900" indent="-342900" defTabSz="914400">
              <a:spcBef>
                <a:spcPts val="500"/>
              </a:spcBef>
              <a:buClrTx/>
              <a:buSzTx/>
              <a:buNone/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942975" indent="-485775" defTabSz="914400">
              <a:spcBef>
                <a:spcPts val="500"/>
              </a:spcBef>
              <a:buClrTx/>
              <a:buSzPct val="100000"/>
              <a:buChar char="•"/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46200" indent="-431800" defTabSz="914400">
              <a:spcBef>
                <a:spcPts val="5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57375" indent="-485775" defTabSz="914400">
              <a:spcBef>
                <a:spcPts val="500"/>
              </a:spcBef>
              <a:buClrTx/>
              <a:buSzPct val="100000"/>
              <a:buChar char="»"/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383971" indent="-555171" defTabSz="914400">
              <a:spcBef>
                <a:spcPts val="500"/>
              </a:spcBef>
              <a:buClrTx/>
              <a:buSzPct val="100000"/>
              <a:buChar char="»"/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63110" y="9256888"/>
            <a:ext cx="2822223" cy="419258"/>
          </a:xfrm>
          <a:prstGeom prst="rect">
            <a:avLst/>
          </a:prstGeom>
          <a:ln w="12700">
            <a:miter lim="400000"/>
          </a:ln>
        </p:spPr>
        <p:txBody>
          <a:bodyPr wrap="square" lIns="67733" tIns="67733" rIns="67733" bIns="67733">
            <a:spAutoFit/>
          </a:bodyPr>
          <a:lstStyle>
            <a:lvl1pPr defTabSz="914400">
              <a:defRPr sz="20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14630400" cy="1354667"/>
          </a:xfrm>
        </p:spPr>
        <p:txBody>
          <a:bodyPr>
            <a:normAutofit/>
          </a:bodyPr>
          <a:lstStyle>
            <a:lvl1pPr algn="l">
              <a:defRPr sz="5926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467557"/>
            <a:ext cx="14630400" cy="7608241"/>
          </a:xfrm>
        </p:spPr>
        <p:txBody>
          <a:bodyPr>
            <a:normAutofit/>
          </a:bodyPr>
          <a:lstStyle>
            <a:lvl1pPr>
              <a:defRPr sz="4741"/>
            </a:lvl1pPr>
            <a:lvl2pPr>
              <a:defRPr sz="4148"/>
            </a:lvl2pPr>
            <a:lvl3pPr>
              <a:defRPr sz="3556"/>
            </a:lvl3pPr>
            <a:lvl4pPr>
              <a:defRPr sz="2963"/>
            </a:lvl4pPr>
            <a:lvl5pPr>
              <a:defRPr sz="296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2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355600" y="1320800"/>
            <a:ext cx="15544800" cy="8636000"/>
          </a:xfrm>
          <a:prstGeom prst="rect">
            <a:avLst/>
          </a:prstGeom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77132" y="2884973"/>
            <a:ext cx="14701736" cy="67310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/>
          </a:bodyPr>
          <a:lstStyle>
            <a:lvl1pPr>
              <a:buBlip>
                <a:blip r:embed="rId9"/>
              </a:buBlip>
            </a:lvl1pPr>
            <a:lvl2pPr marL="1868714" indent="-1233714">
              <a:buSzPct val="50000"/>
              <a:buBlip>
                <a:blip r:embed="rId9"/>
              </a:buBlip>
            </a:lvl2pPr>
            <a:lvl3pPr marL="2503714" indent="-1233714">
              <a:buSzPct val="50000"/>
              <a:buBlip>
                <a:blip r:embed="rId9"/>
              </a:buBlip>
            </a:lvl3pPr>
            <a:lvl4pPr marL="3138714" indent="-1233714">
              <a:buSzPct val="50000"/>
              <a:buBlip>
                <a:blip r:embed="rId9"/>
              </a:buBlip>
            </a:lvl4pPr>
            <a:lvl5pPr marL="3773714" indent="-1233714">
              <a:buSzPct val="50000"/>
              <a:buBlip>
                <a:blip r:embed="rId9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355600" y="1307180"/>
            <a:ext cx="15544800" cy="144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3343" y="8759902"/>
            <a:ext cx="173249" cy="277058"/>
          </a:xfrm>
          <a:prstGeom prst="rect">
            <a:avLst/>
          </a:prstGeom>
          <a:ln w="3175"/>
        </p:spPr>
        <p:txBody>
          <a:bodyPr wrap="none" lIns="30578" tIns="30578" rIns="30578" bIns="30578">
            <a:normAutofit/>
          </a:bodyPr>
          <a:lstStyle>
            <a:lvl1pPr algn="r" defTabSz="1155700">
              <a:spcBef>
                <a:spcPts val="0"/>
              </a:spcBef>
              <a:defRPr sz="140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</p:sldLayoutIdLst>
  <p:transition spd="med"/>
  <p:txStyles>
    <p:titleStyle>
      <a:lvl1pPr marL="0" marR="0" indent="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1pPr>
      <a:lvl2pPr marL="0" marR="0" indent="2286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2pPr>
      <a:lvl3pPr marL="0" marR="0" indent="4572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3pPr>
      <a:lvl4pPr marL="0" marR="0" indent="6858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4pPr>
      <a:lvl5pPr marL="0" marR="0" indent="9144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5pPr>
      <a:lvl6pPr marL="0" marR="0" indent="11430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6pPr>
      <a:lvl7pPr marL="0" marR="0" indent="13716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7pPr>
      <a:lvl8pPr marL="0" marR="0" indent="16002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8pPr>
      <a:lvl9pPr marL="0" marR="0" indent="1828800" algn="ctr" defTabSz="1803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Tx/>
        <a:buFontTx/>
        <a:buNone/>
        <a:tabLst/>
        <a:defRPr sz="84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j-lt"/>
          <a:ea typeface="+mj-ea"/>
          <a:cs typeface="+mj-cs"/>
          <a:sym typeface="Irfan-Bold"/>
        </a:defRPr>
      </a:lvl9pPr>
    </p:titleStyle>
    <p:bodyStyle>
      <a:lvl1pPr marL="1233714" marR="0" indent="-1233714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50000"/>
        <a:buFontTx/>
        <a:buBlip>
          <a:blip r:embed="rId9"/>
        </a:buBlip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1pPr>
      <a:lvl2pPr marL="1495247" marR="0" indent="-856691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Blip>
          <a:blip r:embed="rId9"/>
        </a:buBlip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2pPr>
      <a:lvl3pPr marL="2212207" marR="0" indent="-941699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Blip>
          <a:blip r:embed="rId9"/>
        </a:buBlip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3pPr>
      <a:lvl4pPr marL="3105460" marR="0" indent="-1199444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Blip>
          <a:blip r:embed="rId9"/>
        </a:buBlip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4pPr>
      <a:lvl5pPr marL="3810000" marR="0" indent="-1270000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Blip>
          <a:blip r:embed="rId9"/>
        </a:buBlip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5pPr>
      <a:lvl6pPr marL="4443983" marR="0" indent="-1269999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Char char="★"/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6pPr>
      <a:lvl7pPr marL="5077967" marR="0" indent="-1270000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Char char="★"/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7pPr>
      <a:lvl8pPr marL="5711952" marR="0" indent="-1270000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Char char="★"/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8pPr>
      <a:lvl9pPr marL="6345936" marR="0" indent="-1270000" algn="l" defTabSz="1803400" latinLnBrk="0">
        <a:lnSpc>
          <a:spcPct val="100000"/>
        </a:lnSpc>
        <a:spcBef>
          <a:spcPts val="1400"/>
        </a:spcBef>
        <a:spcAft>
          <a:spcPts val="0"/>
        </a:spcAft>
        <a:buClr>
          <a:schemeClr val="accent1">
            <a:hueOff val="47394"/>
            <a:satOff val="-25753"/>
            <a:lumOff val="-7544"/>
          </a:schemeClr>
        </a:buClr>
        <a:buSzPct val="80000"/>
        <a:buFontTx/>
        <a:buChar char="★"/>
        <a:tabLst/>
        <a:defRPr sz="6800" b="0" i="0" u="none" strike="noStrike" cap="none" spc="0" baseline="0">
          <a:solidFill>
            <a:schemeClr val="accent1">
              <a:hueOff val="273561"/>
              <a:satOff val="2937"/>
              <a:lumOff val="-22233"/>
            </a:schemeClr>
          </a:solidFill>
          <a:uFill>
            <a:solidFill>
              <a:srgbClr val="002440"/>
            </a:solidFill>
          </a:uFill>
          <a:latin typeface="+mn-lt"/>
          <a:ea typeface="+mn-ea"/>
          <a:cs typeface="+mn-cs"/>
          <a:sym typeface="Irfan"/>
        </a:defRPr>
      </a:lvl9pPr>
    </p:bodyStyle>
    <p:otherStyle>
      <a:lvl1pPr marL="0" marR="0" indent="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1pPr>
      <a:lvl2pPr marL="0" marR="0" indent="2286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2pPr>
      <a:lvl3pPr marL="0" marR="0" indent="4572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3pPr>
      <a:lvl4pPr marL="0" marR="0" indent="6858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4pPr>
      <a:lvl5pPr marL="0" marR="0" indent="9144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5pPr>
      <a:lvl6pPr marL="0" marR="0" indent="11430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6pPr>
      <a:lvl7pPr marL="0" marR="0" indent="13716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7pPr>
      <a:lvl8pPr marL="0" marR="0" indent="16002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8pPr>
      <a:lvl9pPr marL="0" marR="0" indent="1828800" algn="r" defTabSz="1155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Irf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comments" Target="../comments/comment4.xml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cs.bath.ac.uk/brown/papers/iccv2003.pdf" TargetMode="External"/><Relationship Id="rId7" Type="http://schemas.openxmlformats.org/officeDocument/2006/relationships/hyperlink" Target="http://www.ptgui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esearch.microsoft.com/en-us/um/redmond/groups/ivm/ice/" TargetMode="External"/><Relationship Id="rId5" Type="http://schemas.openxmlformats.org/officeDocument/2006/relationships/hyperlink" Target="http://www.cs.bath.ac.uk/brown/papers/iccv2003.ppt" TargetMode="External"/><Relationship Id="rId4" Type="http://schemas.openxmlformats.org/officeDocument/2006/relationships/hyperlink" Target="http://www.cs.bath.ac.uk/brown/papers/bib/iccv2003.txt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%22Sun%22.JPG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7.jpeg"/><Relationship Id="rId7" Type="http://schemas.openxmlformats.org/officeDocument/2006/relationships/image" Target="../media/image4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7.jpeg"/><Relationship Id="rId7" Type="http://schemas.openxmlformats.org/officeDocument/2006/relationships/image" Target="../media/image4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8.xml"/><Relationship Id="rId5" Type="http://schemas.openxmlformats.org/officeDocument/2006/relationships/image" Target="../media/image92.tif"/><Relationship Id="rId4" Type="http://schemas.openxmlformats.org/officeDocument/2006/relationships/hyperlink" Target="http://en.wikipedia.org/wiki/Dynamic_rang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tif"/><Relationship Id="rId5" Type="http://schemas.openxmlformats.org/officeDocument/2006/relationships/hyperlink" Target="http://www.banterle.com/francesco" TargetMode="External"/><Relationship Id="rId4" Type="http://schemas.openxmlformats.org/officeDocument/2006/relationships/hyperlink" Target="http://en.wikipedia.org/wiki/Radianc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yhere.com/gward/papers/cic01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cs.utah.edu/~reinhard/cdrom/" TargetMode="External"/><Relationship Id="rId7" Type="http://schemas.openxmlformats.org/officeDocument/2006/relationships/hyperlink" Target="https://digital.warwick.ac.uk/Ala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igital.warwick.ac.uk/High-Fidelity-Virtual-Environments/kurt-debattista.html" TargetMode="External"/><Relationship Id="rId5" Type="http://schemas.openxmlformats.org/officeDocument/2006/relationships/hyperlink" Target="http://www.cyi.ac.cy/user/51" TargetMode="External"/><Relationship Id="rId4" Type="http://schemas.openxmlformats.org/officeDocument/2006/relationships/hyperlink" Target="http://www.banterle.com/francesco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59" y="0"/>
            <a:ext cx="8915283" cy="10160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3951111" y="5080000"/>
            <a:ext cx="5913858" cy="24835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74"/>
          </a:p>
        </p:txBody>
      </p:sp>
    </p:spTree>
    <p:extLst>
      <p:ext uri="{BB962C8B-B14F-4D97-AF65-F5344CB8AC3E}">
        <p14:creationId xmlns:p14="http://schemas.microsoft.com/office/powerpoint/2010/main" val="290948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all: Image Warping"/>
          <p:cNvSpPr txBox="1">
            <a:spLocks noGrp="1"/>
          </p:cNvSpPr>
          <p:nvPr>
            <p:ph type="title"/>
          </p:nvPr>
        </p:nvSpPr>
        <p:spPr>
          <a:xfrm>
            <a:off x="329777" y="738658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accent1">
                    <a:satOff val="-3355"/>
                    <a:lumOff val="26614"/>
                  </a:schemeClr>
                </a:solidFill>
              </a:rPr>
              <a:t>Recall</a:t>
            </a:r>
            <a:r>
              <a:rPr dirty="0"/>
              <a:t>: </a:t>
            </a:r>
            <a:r>
              <a:rPr lang="en-US" dirty="0"/>
              <a:t>Image Transforms</a:t>
            </a:r>
            <a:endParaRPr dirty="0"/>
          </a:p>
        </p:txBody>
      </p:sp>
      <p:sp>
        <p:nvSpPr>
          <p:cNvPr id="215" name="Line"/>
          <p:cNvSpPr/>
          <p:nvPr/>
        </p:nvSpPr>
        <p:spPr>
          <a:xfrm flipV="1">
            <a:off x="2186739" y="5778500"/>
            <a:ext cx="14" cy="411938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 flipV="1">
            <a:off x="2173275" y="9887687"/>
            <a:ext cx="12504160" cy="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cxnSp>
        <p:nvCxnSpPr>
          <p:cNvPr id="217" name="Connection Line"/>
          <p:cNvCxnSpPr>
            <a:stCxn id="221" idx="0"/>
            <a:endCxn id="226" idx="0"/>
          </p:cNvCxnSpPr>
          <p:nvPr/>
        </p:nvCxnSpPr>
        <p:spPr>
          <a:xfrm flipV="1">
            <a:off x="2795584" y="7816285"/>
            <a:ext cx="11091349" cy="1433852"/>
          </a:xfrm>
          <a:prstGeom prst="straightConnector1">
            <a:avLst/>
          </a:prstGeom>
          <a:ln w="34925">
            <a:solidFill>
              <a:srgbClr val="6095C9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8" name="Connection Line"/>
          <p:cNvCxnSpPr>
            <a:stCxn id="221" idx="0"/>
            <a:endCxn id="222" idx="0"/>
          </p:cNvCxnSpPr>
          <p:nvPr/>
        </p:nvCxnSpPr>
        <p:spPr>
          <a:xfrm flipV="1">
            <a:off x="2795584" y="8040685"/>
            <a:ext cx="3154791" cy="1209452"/>
          </a:xfrm>
          <a:prstGeom prst="straightConnector1">
            <a:avLst/>
          </a:prstGeom>
          <a:ln w="38100">
            <a:solidFill>
              <a:srgbClr val="6095C9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9" name="Connection Line"/>
          <p:cNvCxnSpPr>
            <a:stCxn id="221" idx="0"/>
            <a:endCxn id="223" idx="0"/>
          </p:cNvCxnSpPr>
          <p:nvPr/>
        </p:nvCxnSpPr>
        <p:spPr>
          <a:xfrm flipV="1">
            <a:off x="2795584" y="8751831"/>
            <a:ext cx="7269468" cy="498306"/>
          </a:xfrm>
          <a:prstGeom prst="straightConnector1">
            <a:avLst/>
          </a:prstGeom>
          <a:ln w="34925">
            <a:solidFill>
              <a:srgbClr val="6095C9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0" name="Connection Line"/>
          <p:cNvCxnSpPr>
            <a:stCxn id="221" idx="0"/>
            <a:endCxn id="224" idx="0"/>
          </p:cNvCxnSpPr>
          <p:nvPr/>
        </p:nvCxnSpPr>
        <p:spPr>
          <a:xfrm flipV="1">
            <a:off x="2795584" y="7262624"/>
            <a:ext cx="4805805" cy="1987513"/>
          </a:xfrm>
          <a:prstGeom prst="straightConnector1">
            <a:avLst/>
          </a:prstGeom>
          <a:ln w="34925">
            <a:solidFill>
              <a:srgbClr val="6095C9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1" name="Square"/>
          <p:cNvSpPr/>
          <p:nvPr/>
        </p:nvSpPr>
        <p:spPr>
          <a:xfrm>
            <a:off x="2160584" y="8615136"/>
            <a:ext cx="1270001" cy="1270001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22" name="Rectangle"/>
          <p:cNvSpPr/>
          <p:nvPr/>
        </p:nvSpPr>
        <p:spPr>
          <a:xfrm>
            <a:off x="5315374" y="7485831"/>
            <a:ext cx="1270001" cy="1109709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23" name="Rectangle"/>
          <p:cNvSpPr/>
          <p:nvPr/>
        </p:nvSpPr>
        <p:spPr>
          <a:xfrm rot="19740000">
            <a:off x="9334801" y="8113749"/>
            <a:ext cx="1460501" cy="1276165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24" name="Rectangle"/>
          <p:cNvSpPr/>
          <p:nvPr/>
        </p:nvSpPr>
        <p:spPr>
          <a:xfrm rot="1560000">
            <a:off x="7188845" y="6903543"/>
            <a:ext cx="825086" cy="718163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25" name="Shape"/>
          <p:cNvSpPr/>
          <p:nvPr/>
        </p:nvSpPr>
        <p:spPr>
          <a:xfrm>
            <a:off x="11197883" y="8609193"/>
            <a:ext cx="1998559" cy="110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972" y="0"/>
                </a:lnTo>
                <a:lnTo>
                  <a:pt x="21600" y="0"/>
                </a:lnTo>
                <a:lnTo>
                  <a:pt x="15628" y="21600"/>
                </a:lnTo>
                <a:close/>
              </a:path>
            </a:pathLst>
          </a:cu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Shape"/>
          <p:cNvSpPr/>
          <p:nvPr/>
        </p:nvSpPr>
        <p:spPr>
          <a:xfrm rot="16200000">
            <a:off x="13073673" y="7295788"/>
            <a:ext cx="1626520" cy="1040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456" y="0"/>
                </a:lnTo>
                <a:lnTo>
                  <a:pt x="18144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7" name="Line"/>
          <p:cNvSpPr/>
          <p:nvPr/>
        </p:nvSpPr>
        <p:spPr>
          <a:xfrm>
            <a:off x="3448496" y="9482448"/>
            <a:ext cx="7721601" cy="38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4429" y="0"/>
                  <a:pt x="8859" y="5400"/>
                  <a:pt x="8859" y="10800"/>
                </a:cubicBezTo>
                <a:cubicBezTo>
                  <a:pt x="8859" y="16200"/>
                  <a:pt x="12044" y="21600"/>
                  <a:pt x="15229" y="21600"/>
                </a:cubicBezTo>
                <a:cubicBezTo>
                  <a:pt x="18415" y="21600"/>
                  <a:pt x="21600" y="15542"/>
                  <a:pt x="21600" y="9484"/>
                </a:cubicBezTo>
              </a:path>
            </a:pathLst>
          </a:custGeom>
          <a:ln w="34925">
            <a:solidFill>
              <a:srgbClr val="6095C9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8" name="X"/>
          <p:cNvSpPr txBox="1"/>
          <p:nvPr/>
        </p:nvSpPr>
        <p:spPr>
          <a:xfrm>
            <a:off x="14412191" y="9121253"/>
            <a:ext cx="360931" cy="7596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X</a:t>
            </a:r>
          </a:p>
        </p:txBody>
      </p:sp>
      <p:sp>
        <p:nvSpPr>
          <p:cNvPr id="229" name="Y"/>
          <p:cNvSpPr txBox="1"/>
          <p:nvPr/>
        </p:nvSpPr>
        <p:spPr>
          <a:xfrm>
            <a:off x="1726352" y="5627890"/>
            <a:ext cx="336750" cy="75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Y</a:t>
            </a:r>
          </a:p>
        </p:txBody>
      </p:sp>
      <p:sp>
        <p:nvSpPr>
          <p:cNvPr id="230" name="translation"/>
          <p:cNvSpPr txBox="1"/>
          <p:nvPr/>
        </p:nvSpPr>
        <p:spPr>
          <a:xfrm>
            <a:off x="3272428" y="8254480"/>
            <a:ext cx="2282719" cy="75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translation</a:t>
            </a:r>
          </a:p>
        </p:txBody>
      </p:sp>
      <p:sp>
        <p:nvSpPr>
          <p:cNvPr id="231" name="rotation"/>
          <p:cNvSpPr txBox="1"/>
          <p:nvPr/>
        </p:nvSpPr>
        <p:spPr>
          <a:xfrm>
            <a:off x="6928337" y="8254480"/>
            <a:ext cx="1671061" cy="75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rotation</a:t>
            </a:r>
          </a:p>
        </p:txBody>
      </p:sp>
      <p:sp>
        <p:nvSpPr>
          <p:cNvPr id="232" name="affine"/>
          <p:cNvSpPr txBox="1"/>
          <p:nvPr/>
        </p:nvSpPr>
        <p:spPr>
          <a:xfrm>
            <a:off x="7068423" y="9138223"/>
            <a:ext cx="1421023" cy="75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affine</a:t>
            </a:r>
          </a:p>
        </p:txBody>
      </p:sp>
      <p:sp>
        <p:nvSpPr>
          <p:cNvPr id="233" name="scale"/>
          <p:cNvSpPr txBox="1"/>
          <p:nvPr/>
        </p:nvSpPr>
        <p:spPr>
          <a:xfrm>
            <a:off x="4174382" y="6508972"/>
            <a:ext cx="1124250" cy="7596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scale</a:t>
            </a:r>
          </a:p>
        </p:txBody>
      </p:sp>
      <p:sp>
        <p:nvSpPr>
          <p:cNvPr id="234" name="perspective"/>
          <p:cNvSpPr txBox="1"/>
          <p:nvPr/>
        </p:nvSpPr>
        <p:spPr>
          <a:xfrm>
            <a:off x="11000774" y="6248206"/>
            <a:ext cx="2361586" cy="75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perspective</a:t>
            </a:r>
          </a:p>
        </p:txBody>
      </p:sp>
      <p:sp>
        <p:nvSpPr>
          <p:cNvPr id="235" name="Shape"/>
          <p:cNvSpPr/>
          <p:nvPr/>
        </p:nvSpPr>
        <p:spPr>
          <a:xfrm rot="16200000">
            <a:off x="13316553" y="7461877"/>
            <a:ext cx="1111227" cy="711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456" y="0"/>
                </a:lnTo>
                <a:lnTo>
                  <a:pt x="18144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 w="12700"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6" name="Shape"/>
          <p:cNvSpPr/>
          <p:nvPr/>
        </p:nvSpPr>
        <p:spPr>
          <a:xfrm>
            <a:off x="11446465" y="8773164"/>
            <a:ext cx="1470205" cy="81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972" y="0"/>
                </a:lnTo>
                <a:lnTo>
                  <a:pt x="21600" y="0"/>
                </a:lnTo>
                <a:lnTo>
                  <a:pt x="15628" y="21600"/>
                </a:lnTo>
                <a:close/>
              </a:path>
            </a:pathLst>
          </a:cu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7" name="Rectangle"/>
          <p:cNvSpPr/>
          <p:nvPr/>
        </p:nvSpPr>
        <p:spPr>
          <a:xfrm rot="19740000">
            <a:off x="9528870" y="8284522"/>
            <a:ext cx="1075550" cy="939801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38" name="Rectangle"/>
          <p:cNvSpPr/>
          <p:nvPr/>
        </p:nvSpPr>
        <p:spPr>
          <a:xfrm rot="1560000">
            <a:off x="7311878" y="6995782"/>
            <a:ext cx="583634" cy="508001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39" name="Rectangle"/>
          <p:cNvSpPr/>
          <p:nvPr/>
        </p:nvSpPr>
        <p:spPr>
          <a:xfrm>
            <a:off x="5464766" y="7617464"/>
            <a:ext cx="952501" cy="832282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40" name="Square"/>
          <p:cNvSpPr/>
          <p:nvPr/>
        </p:nvSpPr>
        <p:spPr>
          <a:xfrm>
            <a:off x="2315166" y="8760464"/>
            <a:ext cx="952501" cy="952501"/>
          </a:xfrm>
          <a:prstGeom prst="rect">
            <a:avLst/>
          </a:prstGeom>
          <a:gradFill>
            <a:gsLst>
              <a:gs pos="0">
                <a:srgbClr val="C6C6C6"/>
              </a:gs>
              <a:gs pos="35000">
                <a:srgbClr val="D8D8D8"/>
              </a:gs>
              <a:gs pos="100000">
                <a:srgbClr val="F0F1F1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30578" tIns="30578" rIns="30578" bIns="30578" anchor="ctr"/>
          <a:lstStyle/>
          <a:p>
            <a:pPr algn="ctr" defTabSz="584200">
              <a:spcBef>
                <a:spcPts val="0"/>
              </a:spcBef>
              <a:buClr>
                <a:srgbClr val="000000"/>
              </a:buClr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41" name="Which transform is the right one for warping PP1 into PP2?…"/>
          <p:cNvSpPr txBox="1"/>
          <p:nvPr/>
        </p:nvSpPr>
        <p:spPr>
          <a:xfrm>
            <a:off x="355600" y="2656090"/>
            <a:ext cx="15493154" cy="28697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Which transform is the right one for warping </a:t>
            </a:r>
            <a:r>
              <a:rPr sz="3500" i="1" baseline="14285">
                <a:latin typeface="Arial"/>
                <a:ea typeface="Arial"/>
                <a:cs typeface="Arial"/>
                <a:sym typeface="Arial"/>
              </a:rPr>
              <a:t>PP1</a:t>
            </a:r>
            <a:r>
              <a:t> into </a:t>
            </a:r>
            <a:r>
              <a:rPr sz="3500" i="1" baseline="14285">
                <a:latin typeface="Arial"/>
                <a:ea typeface="Arial"/>
                <a:cs typeface="Arial"/>
                <a:sym typeface="Arial"/>
              </a:rPr>
              <a:t>PP2</a:t>
            </a:r>
            <a:r>
              <a:t>?</a:t>
            </a:r>
          </a:p>
          <a:p>
            <a:pPr lvl="2" indent="0"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    E.g. translation, Euclidean, affine, projective</a:t>
            </a:r>
          </a:p>
          <a:p>
            <a:pPr lvl="2" indent="0"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Translation: 2 unknowns, Euclidean: 3 unknowns</a:t>
            </a:r>
          </a:p>
          <a:p>
            <a:pPr lvl="2" indent="0"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Affine: 6 unknowns, Projective: 8 unknowns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Introducing Homography"/>
          <p:cNvSpPr txBox="1">
            <a:spLocks noGrp="1"/>
          </p:cNvSpPr>
          <p:nvPr>
            <p:ph type="title"/>
          </p:nvPr>
        </p:nvSpPr>
        <p:spPr>
          <a:xfrm>
            <a:off x="355600" y="608199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Homography</a:t>
            </a:r>
            <a:r>
              <a:rPr lang="en-US" dirty="0"/>
              <a:t> Recap</a:t>
            </a:r>
            <a:endParaRPr dirty="0"/>
          </a:p>
        </p:txBody>
      </p:sp>
      <p:sp>
        <p:nvSpPr>
          <p:cNvPr id="244" name="Relates two images from the same camera center…"/>
          <p:cNvSpPr txBox="1">
            <a:spLocks noGrp="1"/>
          </p:cNvSpPr>
          <p:nvPr>
            <p:ph type="body" idx="1"/>
          </p:nvPr>
        </p:nvSpPr>
        <p:spPr>
          <a:xfrm>
            <a:off x="355600" y="2603500"/>
            <a:ext cx="9926450" cy="67310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5600"/>
            </a:pPr>
            <a:r>
              <a:t>Relates two images from the same camera center</a:t>
            </a:r>
          </a:p>
          <a:p>
            <a:pPr marL="762000" indent="-762000">
              <a:buBlip>
                <a:blip r:embed="rId3"/>
              </a:buBlip>
              <a:defRPr sz="5600"/>
            </a:pPr>
            <a:r>
              <a:t>Rectangle should map to arbitrary quadrilateral </a:t>
            </a:r>
          </a:p>
          <a:p>
            <a:pPr marL="762000" indent="-762000">
              <a:buBlip>
                <a:blip r:embed="rId3"/>
              </a:buBlip>
              <a:defRPr sz="5600"/>
            </a:pPr>
            <a:r>
              <a:t>Parallel lines aren’t parallel</a:t>
            </a:r>
          </a:p>
          <a:p>
            <a:pPr marL="762000" indent="-762000">
              <a:buBlip>
                <a:blip r:embed="rId3"/>
              </a:buBlip>
              <a:defRPr sz="5600"/>
            </a:pPr>
            <a:r>
              <a:t>Straight lines must be straight</a:t>
            </a:r>
          </a:p>
        </p:txBody>
      </p:sp>
      <p:pic>
        <p:nvPicPr>
          <p:cNvPr id="245" name="map-31588_1280.png" descr="map-31588_1280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1542" y="2032929"/>
            <a:ext cx="2432001" cy="1689101"/>
          </a:xfrm>
          <a:prstGeom prst="rect">
            <a:avLst/>
          </a:prstGeom>
          <a:ln w="3175">
            <a:miter lim="400000"/>
          </a:ln>
        </p:spPr>
      </p:pic>
      <p:sp>
        <p:nvSpPr>
          <p:cNvPr id="246" name="Shape"/>
          <p:cNvSpPr/>
          <p:nvPr/>
        </p:nvSpPr>
        <p:spPr>
          <a:xfrm>
            <a:off x="11894611" y="3360315"/>
            <a:ext cx="2650380" cy="2260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400"/>
                </a:moveTo>
                <a:lnTo>
                  <a:pt x="0" y="0"/>
                </a:lnTo>
                <a:lnTo>
                  <a:pt x="0" y="16200"/>
                </a:lnTo>
                <a:lnTo>
                  <a:pt x="21600" y="21600"/>
                </a:lnTo>
                <a:lnTo>
                  <a:pt x="21600" y="5400"/>
                </a:lnTo>
              </a:path>
            </a:pathLst>
          </a:custGeom>
          <a:solidFill>
            <a:srgbClr val="FFFFFF"/>
          </a:solidFill>
          <a:ln w="19050" cap="rnd">
            <a:solidFill>
              <a:srgbClr val="929292"/>
            </a:solidFill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47" name="Shape"/>
          <p:cNvSpPr/>
          <p:nvPr/>
        </p:nvSpPr>
        <p:spPr>
          <a:xfrm>
            <a:off x="10860266" y="4318459"/>
            <a:ext cx="2167780" cy="2963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94"/>
                </a:moveTo>
                <a:lnTo>
                  <a:pt x="21600" y="21600"/>
                </a:lnTo>
                <a:lnTo>
                  <a:pt x="21600" y="7097"/>
                </a:lnTo>
                <a:lnTo>
                  <a:pt x="0" y="0"/>
                </a:lnTo>
                <a:lnTo>
                  <a:pt x="0" y="14194"/>
                </a:lnTo>
              </a:path>
            </a:pathLst>
          </a:custGeom>
          <a:solidFill>
            <a:srgbClr val="FFFFFF"/>
          </a:solidFill>
          <a:ln w="19050" cap="rnd">
            <a:solidFill>
              <a:srgbClr val="929292"/>
            </a:solidFill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48" name="PP2"/>
          <p:cNvSpPr txBox="1"/>
          <p:nvPr/>
        </p:nvSpPr>
        <p:spPr>
          <a:xfrm>
            <a:off x="14573975" y="4840800"/>
            <a:ext cx="761034" cy="7596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PP2</a:t>
            </a:r>
          </a:p>
        </p:txBody>
      </p:sp>
      <p:sp>
        <p:nvSpPr>
          <p:cNvPr id="249" name="PP1"/>
          <p:cNvSpPr txBox="1"/>
          <p:nvPr/>
        </p:nvSpPr>
        <p:spPr>
          <a:xfrm>
            <a:off x="12839286" y="6001940"/>
            <a:ext cx="761033" cy="7596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PP1</a:t>
            </a:r>
          </a:p>
        </p:txBody>
      </p:sp>
      <p:grpSp>
        <p:nvGrpSpPr>
          <p:cNvPr id="255" name="Group"/>
          <p:cNvGrpSpPr/>
          <p:nvPr/>
        </p:nvGrpSpPr>
        <p:grpSpPr>
          <a:xfrm>
            <a:off x="11280305" y="2885239"/>
            <a:ext cx="3327405" cy="3810002"/>
            <a:chOff x="0" y="0"/>
            <a:chExt cx="3327404" cy="3810000"/>
          </a:xfrm>
        </p:grpSpPr>
        <p:sp>
          <p:nvSpPr>
            <p:cNvPr id="250" name="Line"/>
            <p:cNvSpPr/>
            <p:nvPr/>
          </p:nvSpPr>
          <p:spPr>
            <a:xfrm flipV="1">
              <a:off x="2550796" y="0"/>
              <a:ext cx="776609" cy="87822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51" name="Line"/>
            <p:cNvSpPr/>
            <p:nvPr/>
          </p:nvSpPr>
          <p:spPr>
            <a:xfrm flipV="1">
              <a:off x="1176292" y="1324811"/>
              <a:ext cx="971573" cy="111491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52" name="Line"/>
            <p:cNvSpPr/>
            <p:nvPr/>
          </p:nvSpPr>
          <p:spPr>
            <a:xfrm flipV="1">
              <a:off x="0" y="3043889"/>
              <a:ext cx="656383" cy="76611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53" name="Oval"/>
            <p:cNvSpPr/>
            <p:nvPr/>
          </p:nvSpPr>
          <p:spPr>
            <a:xfrm>
              <a:off x="2069880" y="1279654"/>
              <a:ext cx="157923" cy="75678"/>
            </a:xfrm>
            <a:prstGeom prst="ellipse">
              <a:avLst/>
            </a:prstGeom>
            <a:solidFill>
              <a:srgbClr val="008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54" name="Oval"/>
            <p:cNvSpPr/>
            <p:nvPr/>
          </p:nvSpPr>
          <p:spPr>
            <a:xfrm>
              <a:off x="588143" y="2998732"/>
              <a:ext cx="157923" cy="75678"/>
            </a:xfrm>
            <a:prstGeom prst="ellipse">
              <a:avLst/>
            </a:prstGeom>
            <a:solidFill>
              <a:srgbClr val="008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pic>
        <p:nvPicPr>
          <p:cNvPr id="256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006" y="6799213"/>
            <a:ext cx="2400301" cy="1333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57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256" y="7683500"/>
            <a:ext cx="7035801" cy="2476500"/>
          </a:xfrm>
          <a:prstGeom prst="rect">
            <a:avLst/>
          </a:prstGeom>
          <a:ln w="3175">
            <a:miter lim="400000"/>
          </a:ln>
        </p:spPr>
      </p:pic>
      <p:sp>
        <p:nvSpPr>
          <p:cNvPr id="258" name="http://en.wikipedia.org/wiki/Homography"/>
          <p:cNvSpPr txBox="1"/>
          <p:nvPr/>
        </p:nvSpPr>
        <p:spPr>
          <a:xfrm>
            <a:off x="-313996" y="9629971"/>
            <a:ext cx="6214345" cy="5334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 defTabSz="457200">
              <a:spcBef>
                <a:spcPts val="0"/>
              </a:spcBef>
              <a:tabLst>
                <a:tab pos="1803400" algn="l"/>
              </a:tabLst>
              <a:defRPr sz="2000">
                <a:solidFill>
                  <a:srgbClr val="A6AAA9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http://en.wikipedia.org/wiki/Homography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060716-144044-048.jpg" descr="060716-144044-0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399" y="3323230"/>
            <a:ext cx="7620001" cy="571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63" name="060716-144042-047.jpg" descr="060716-144042-0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323230"/>
            <a:ext cx="7620001" cy="571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64" name="Rectangle" descr="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5406030"/>
            <a:ext cx="2019301" cy="1549401"/>
          </a:xfrm>
          <a:prstGeom prst="rect">
            <a:avLst/>
          </a:prstGeom>
          <a:effectLst>
            <a:outerShdw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6" name="Rectangle" descr="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26507" y="5614711"/>
            <a:ext cx="2019301" cy="1549401"/>
          </a:xfrm>
          <a:prstGeom prst="rect">
            <a:avLst/>
          </a:prstGeom>
          <a:effectLst>
            <a:outerShdw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69" name="060716-144044-048.jpg"/>
          <p:cNvGrpSpPr/>
          <p:nvPr/>
        </p:nvGrpSpPr>
        <p:grpSpPr>
          <a:xfrm>
            <a:off x="8639207" y="5627412"/>
            <a:ext cx="1997473" cy="1523604"/>
            <a:chOff x="0" y="0"/>
            <a:chExt cx="1997471" cy="1523603"/>
          </a:xfrm>
        </p:grpSpPr>
        <p:pic>
          <p:nvPicPr>
            <p:cNvPr id="268" name="060716-144044-048.jpg" descr="060716-144044-048.jpg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50800"/>
              <a:ext cx="1895816" cy="14218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060716-144044-048.jpg" descr="060716-144044-048.jp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997472" cy="1523604"/>
            </a:xfrm>
            <a:prstGeom prst="rect">
              <a:avLst/>
            </a:prstGeom>
            <a:effectLst/>
          </p:spPr>
        </p:pic>
      </p:grpSp>
      <p:grpSp>
        <p:nvGrpSpPr>
          <p:cNvPr id="272" name="060716-144042-047.jpg"/>
          <p:cNvGrpSpPr/>
          <p:nvPr/>
        </p:nvGrpSpPr>
        <p:grpSpPr>
          <a:xfrm>
            <a:off x="3168650" y="5418730"/>
            <a:ext cx="1998266" cy="1524001"/>
            <a:chOff x="0" y="0"/>
            <a:chExt cx="1998265" cy="1524000"/>
          </a:xfrm>
        </p:grpSpPr>
        <p:pic>
          <p:nvPicPr>
            <p:cNvPr id="271" name="060716-144042-047.jpg" descr="060716-144042-047.jpg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800" y="50800"/>
              <a:ext cx="1896534" cy="1422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" name="060716-144042-047.jpg" descr="060716-144042-047.jp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998266" cy="1524000"/>
            </a:xfrm>
            <a:prstGeom prst="rect">
              <a:avLst/>
            </a:prstGeom>
            <a:effectLst/>
          </p:spPr>
        </p:pic>
      </p:grpSp>
      <p:sp>
        <p:nvSpPr>
          <p:cNvPr id="15" name="Computing Homography">
            <a:extLst>
              <a:ext uri="{FF2B5EF4-FFF2-40B4-BE49-F238E27FC236}">
                <a16:creationId xmlns:a16="http://schemas.microsoft.com/office/drawing/2014/main" id="{D63E8CDE-517B-9F45-AFAA-6C0D0B2686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600" y="510873"/>
            <a:ext cx="15544800" cy="255617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Computing </a:t>
            </a:r>
            <a:r>
              <a:rPr dirty="0" err="1"/>
              <a:t>Homograph</a:t>
            </a:r>
            <a:r>
              <a:rPr lang="en-US" dirty="0" err="1"/>
              <a:t>ies</a:t>
            </a:r>
            <a:br>
              <a:rPr lang="en-US" dirty="0"/>
            </a:br>
            <a:r>
              <a:rPr lang="en-US" dirty="0"/>
              <a:t>Nonlinear Least-Squares (Ch. 6)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72"/>
                                        </p:tgtEl>
                                      </p:cBhvr>
                                      <p:by x="267857" y="26785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64960 -0.112090" pathEditMode="relative">
                                      <p:cBhvr>
                                        <p:cTn id="30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269"/>
                                        </p:tgtEl>
                                      </p:cBhvr>
                                      <p:by x="267958" y="26795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62409 -0.132591" pathEditMode="relative">
                                      <p:cBhvr>
                                        <p:cTn id="3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6" grpId="2" animBg="1" advAuto="0"/>
      <p:bldP spid="269" grpId="4" animBg="1" advAuto="0"/>
      <p:bldP spid="269" grpId="7" animBg="1" advAuto="0"/>
      <p:bldP spid="272" grpId="3" animBg="1" advAuto="0"/>
      <p:bldP spid="272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Warp into a Shared Coordinate Space"/>
          <p:cNvSpPr txBox="1">
            <a:spLocks noGrp="1"/>
          </p:cNvSpPr>
          <p:nvPr>
            <p:ph type="title"/>
          </p:nvPr>
        </p:nvSpPr>
        <p:spPr>
          <a:xfrm>
            <a:off x="355600" y="585127"/>
            <a:ext cx="15544800" cy="1449659"/>
          </a:xfrm>
          <a:prstGeom prst="rect">
            <a:avLst/>
          </a:prstGeom>
        </p:spPr>
        <p:txBody>
          <a:bodyPr/>
          <a:lstStyle>
            <a:lvl1pPr defTabSz="1641094">
              <a:defRPr sz="7644"/>
            </a:lvl1pPr>
          </a:lstStyle>
          <a:p>
            <a:r>
              <a:rPr dirty="0"/>
              <a:t>Warp into a Shared Coordinate Space</a:t>
            </a:r>
          </a:p>
        </p:txBody>
      </p:sp>
      <p:pic>
        <p:nvPicPr>
          <p:cNvPr id="312" name="060716-144042-047.jpg" descr="060716-144042-0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04" y="2529443"/>
            <a:ext cx="5080002" cy="381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13" name="Circle"/>
          <p:cNvSpPr/>
          <p:nvPr/>
        </p:nvSpPr>
        <p:spPr>
          <a:xfrm>
            <a:off x="5092605" y="2821543"/>
            <a:ext cx="190501" cy="190501"/>
          </a:xfrm>
          <a:prstGeom prst="ellipse">
            <a:avLst/>
          </a:prstGeom>
          <a:solidFill>
            <a:srgbClr val="FF4013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14" name="Circle"/>
          <p:cNvSpPr/>
          <p:nvPr/>
        </p:nvSpPr>
        <p:spPr>
          <a:xfrm>
            <a:off x="5092605" y="3189843"/>
            <a:ext cx="190501" cy="190501"/>
          </a:xfrm>
          <a:prstGeom prst="ellipse">
            <a:avLst/>
          </a:prstGeom>
          <a:solidFill>
            <a:srgbClr val="0061FF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pic>
        <p:nvPicPr>
          <p:cNvPr id="315" name="060716-144044-048.jpg" descr="060716-144044-0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841" y="5996258"/>
            <a:ext cx="5080001" cy="381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16" name="Circle"/>
          <p:cNvSpPr/>
          <p:nvPr/>
        </p:nvSpPr>
        <p:spPr>
          <a:xfrm>
            <a:off x="6067841" y="6847158"/>
            <a:ext cx="190501" cy="190501"/>
          </a:xfrm>
          <a:prstGeom prst="ellipse">
            <a:avLst/>
          </a:prstGeom>
          <a:solidFill>
            <a:srgbClr val="0061FF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17" name="Circle"/>
          <p:cNvSpPr/>
          <p:nvPr/>
        </p:nvSpPr>
        <p:spPr>
          <a:xfrm>
            <a:off x="6067841" y="6478858"/>
            <a:ext cx="190501" cy="190501"/>
          </a:xfrm>
          <a:prstGeom prst="ellipse">
            <a:avLst/>
          </a:prstGeom>
          <a:solidFill>
            <a:srgbClr val="FF4013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18" name="Rectangle"/>
          <p:cNvSpPr/>
          <p:nvPr/>
        </p:nvSpPr>
        <p:spPr>
          <a:xfrm>
            <a:off x="8636000" y="3989658"/>
            <a:ext cx="7251700" cy="4191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grpSp>
        <p:nvGrpSpPr>
          <p:cNvPr id="322" name="Group"/>
          <p:cNvGrpSpPr/>
          <p:nvPr/>
        </p:nvGrpSpPr>
        <p:grpSpPr>
          <a:xfrm>
            <a:off x="8890000" y="4269058"/>
            <a:ext cx="5080001" cy="3810001"/>
            <a:chOff x="0" y="0"/>
            <a:chExt cx="5080000" cy="3810000"/>
          </a:xfrm>
        </p:grpSpPr>
        <p:pic>
          <p:nvPicPr>
            <p:cNvPr id="319" name="060716-144042-047.jpg" descr="060716-144042-047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080001" cy="381000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254000" dist="254000" dir="27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20" name="Circle"/>
            <p:cNvSpPr/>
            <p:nvPr/>
          </p:nvSpPr>
          <p:spPr>
            <a:xfrm>
              <a:off x="4559300" y="292100"/>
              <a:ext cx="190500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21" name="Circle"/>
            <p:cNvSpPr/>
            <p:nvPr/>
          </p:nvSpPr>
          <p:spPr>
            <a:xfrm>
              <a:off x="4559300" y="660400"/>
              <a:ext cx="190500" cy="190500"/>
            </a:xfrm>
            <a:prstGeom prst="ellipse">
              <a:avLst/>
            </a:prstGeom>
            <a:solidFill>
              <a:srgbClr val="0061FF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326" name="Group"/>
          <p:cNvGrpSpPr/>
          <p:nvPr/>
        </p:nvGrpSpPr>
        <p:grpSpPr>
          <a:xfrm>
            <a:off x="10629900" y="4091258"/>
            <a:ext cx="5080001" cy="3810001"/>
            <a:chOff x="0" y="0"/>
            <a:chExt cx="5080000" cy="3810000"/>
          </a:xfrm>
        </p:grpSpPr>
        <p:pic>
          <p:nvPicPr>
            <p:cNvPr id="323" name="060716-144044-048.jpg" descr="060716-144044-048.jpg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0" y="0"/>
              <a:ext cx="5080001" cy="381000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254000" dist="127000" dir="27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24" name="Circle"/>
            <p:cNvSpPr/>
            <p:nvPr/>
          </p:nvSpPr>
          <p:spPr>
            <a:xfrm>
              <a:off x="2794000" y="850900"/>
              <a:ext cx="190500" cy="190500"/>
            </a:xfrm>
            <a:prstGeom prst="ellipse">
              <a:avLst/>
            </a:prstGeom>
            <a:solidFill>
              <a:srgbClr val="0061FF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25" name="Circle"/>
            <p:cNvSpPr/>
            <p:nvPr/>
          </p:nvSpPr>
          <p:spPr>
            <a:xfrm>
              <a:off x="2794000" y="482600"/>
              <a:ext cx="190500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330" name="Group"/>
          <p:cNvGrpSpPr/>
          <p:nvPr/>
        </p:nvGrpSpPr>
        <p:grpSpPr>
          <a:xfrm>
            <a:off x="10629900" y="4091258"/>
            <a:ext cx="5080001" cy="3810001"/>
            <a:chOff x="0" y="0"/>
            <a:chExt cx="5080000" cy="3810000"/>
          </a:xfrm>
        </p:grpSpPr>
        <p:pic>
          <p:nvPicPr>
            <p:cNvPr id="327" name="060716-144044-048.jpg" descr="060716-144044-04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80001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28" name="Circle"/>
            <p:cNvSpPr/>
            <p:nvPr/>
          </p:nvSpPr>
          <p:spPr>
            <a:xfrm>
              <a:off x="2794000" y="850900"/>
              <a:ext cx="190500" cy="190500"/>
            </a:xfrm>
            <a:prstGeom prst="ellipse">
              <a:avLst/>
            </a:prstGeom>
            <a:solidFill>
              <a:srgbClr val="0061FF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29" name="Circle"/>
            <p:cNvSpPr/>
            <p:nvPr/>
          </p:nvSpPr>
          <p:spPr>
            <a:xfrm>
              <a:off x="2794000" y="482600"/>
              <a:ext cx="190500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animBg="1" advAuto="0"/>
      <p:bldP spid="314" grpId="2" animBg="1" advAuto="0"/>
      <p:bldP spid="316" grpId="4" animBg="1" advAuto="0"/>
      <p:bldP spid="317" grpId="3" animBg="1" advAuto="0"/>
      <p:bldP spid="318" grpId="5" animBg="1" advAuto="0"/>
      <p:bldP spid="322" grpId="6" animBg="1" advAuto="0"/>
      <p:bldP spid="326" grpId="7" animBg="1" advAuto="0"/>
      <p:bldP spid="330" grpId="8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Warping and Interpolation"/>
          <p:cNvSpPr txBox="1">
            <a:spLocks noGrp="1"/>
          </p:cNvSpPr>
          <p:nvPr>
            <p:ph type="title"/>
          </p:nvPr>
        </p:nvSpPr>
        <p:spPr>
          <a:xfrm>
            <a:off x="355600" y="1308099"/>
            <a:ext cx="5026252" cy="22260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532890">
              <a:defRPr sz="7140"/>
            </a:lvl1pPr>
          </a:lstStyle>
          <a:p>
            <a:r>
              <a:t>Warping and Interpolation</a:t>
            </a:r>
          </a:p>
        </p:txBody>
      </p:sp>
      <p:pic>
        <p:nvPicPr>
          <p:cNvPr id="333" name="sm-060716-144031-041.jpg" descr="sm-060716-144031-0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190" y="1641823"/>
            <a:ext cx="10397062" cy="77978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334" name="OUT-060716-144031-041_060716-144052-051_7_156.71x34.47(-7.79)_C_CU_M(-2)_L_060716-144031-041.png" descr="OUT-060716-144031-041_060716-144052-051_7_156.71x34.47(-7.79)_C_CU_M(-2)_L_060716-144031-041.pn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5067490" y="1578323"/>
            <a:ext cx="10566401" cy="8146355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grpSp>
        <p:nvGrpSpPr>
          <p:cNvPr id="343" name="Group"/>
          <p:cNvGrpSpPr/>
          <p:nvPr/>
        </p:nvGrpSpPr>
        <p:grpSpPr>
          <a:xfrm>
            <a:off x="11531789" y="3534123"/>
            <a:ext cx="3456651" cy="503470"/>
            <a:chOff x="0" y="0"/>
            <a:chExt cx="3456649" cy="503468"/>
          </a:xfrm>
        </p:grpSpPr>
        <p:sp>
          <p:nvSpPr>
            <p:cNvPr id="335" name="Line"/>
            <p:cNvSpPr/>
            <p:nvPr/>
          </p:nvSpPr>
          <p:spPr>
            <a:xfrm flipV="1">
              <a:off x="2728581" y="105238"/>
              <a:ext cx="192750" cy="46270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36" name="Line"/>
            <p:cNvSpPr/>
            <p:nvPr/>
          </p:nvSpPr>
          <p:spPr>
            <a:xfrm flipV="1">
              <a:off x="2730500" y="279400"/>
              <a:ext cx="192750" cy="462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37" name="Line"/>
            <p:cNvSpPr/>
            <p:nvPr/>
          </p:nvSpPr>
          <p:spPr>
            <a:xfrm flipV="1">
              <a:off x="2667000" y="457200"/>
              <a:ext cx="192750" cy="462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38" name="Line"/>
            <p:cNvSpPr/>
            <p:nvPr/>
          </p:nvSpPr>
          <p:spPr>
            <a:xfrm flipV="1">
              <a:off x="63500" y="101600"/>
              <a:ext cx="192750" cy="462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39" name="Line"/>
            <p:cNvSpPr/>
            <p:nvPr/>
          </p:nvSpPr>
          <p:spPr>
            <a:xfrm flipV="1">
              <a:off x="0" y="279400"/>
              <a:ext cx="192750" cy="462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0" name="Line"/>
            <p:cNvSpPr/>
            <p:nvPr/>
          </p:nvSpPr>
          <p:spPr>
            <a:xfrm flipV="1">
              <a:off x="63500" y="457200"/>
              <a:ext cx="192750" cy="462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1" name="Line"/>
            <p:cNvSpPr/>
            <p:nvPr/>
          </p:nvSpPr>
          <p:spPr>
            <a:xfrm flipV="1">
              <a:off x="3263900" y="0"/>
              <a:ext cx="192750" cy="462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2" name="Line"/>
            <p:cNvSpPr/>
            <p:nvPr/>
          </p:nvSpPr>
          <p:spPr>
            <a:xfrm flipV="1">
              <a:off x="3263900" y="165100"/>
              <a:ext cx="192750" cy="462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351" name="Group"/>
          <p:cNvGrpSpPr/>
          <p:nvPr/>
        </p:nvGrpSpPr>
        <p:grpSpPr>
          <a:xfrm>
            <a:off x="7846870" y="1656061"/>
            <a:ext cx="7895417" cy="8033032"/>
            <a:chOff x="0" y="0"/>
            <a:chExt cx="7895415" cy="8033031"/>
          </a:xfrm>
        </p:grpSpPr>
        <p:sp>
          <p:nvSpPr>
            <p:cNvPr id="344" name="Line"/>
            <p:cNvSpPr/>
            <p:nvPr/>
          </p:nvSpPr>
          <p:spPr>
            <a:xfrm flipV="1">
              <a:off x="0" y="7580312"/>
              <a:ext cx="283999" cy="88058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5" name="Line"/>
            <p:cNvSpPr/>
            <p:nvPr/>
          </p:nvSpPr>
          <p:spPr>
            <a:xfrm flipV="1">
              <a:off x="2725044" y="7300962"/>
              <a:ext cx="174725" cy="232669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6" name="Line"/>
            <p:cNvSpPr/>
            <p:nvPr/>
          </p:nvSpPr>
          <p:spPr>
            <a:xfrm flipV="1">
              <a:off x="3481719" y="7798577"/>
              <a:ext cx="114433" cy="234455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7" name="Line"/>
            <p:cNvSpPr/>
            <p:nvPr/>
          </p:nvSpPr>
          <p:spPr>
            <a:xfrm flipV="1">
              <a:off x="7607069" y="0"/>
              <a:ext cx="288347" cy="88520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8" name="Line"/>
            <p:cNvSpPr/>
            <p:nvPr/>
          </p:nvSpPr>
          <p:spPr>
            <a:xfrm flipV="1">
              <a:off x="2822212" y="5878562"/>
              <a:ext cx="191857" cy="106065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49" name="Line"/>
            <p:cNvSpPr/>
            <p:nvPr/>
          </p:nvSpPr>
          <p:spPr>
            <a:xfrm flipV="1">
              <a:off x="7660019" y="1090662"/>
              <a:ext cx="192750" cy="46270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350" name="Line"/>
            <p:cNvSpPr/>
            <p:nvPr/>
          </p:nvSpPr>
          <p:spPr>
            <a:xfrm flipV="1">
              <a:off x="7660019" y="1560562"/>
              <a:ext cx="192750" cy="46270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28" dur="indefinite" fill="hold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1" animBg="1" advAuto="0"/>
      <p:bldP spid="333" grpId="8" animBg="1" advAuto="0"/>
      <p:bldP spid="334" grpId="2" animBg="1" advAuto="0"/>
      <p:bldP spid="334" grpId="7" animBg="1" advAuto="0"/>
      <p:bldP spid="343" grpId="3" animBg="1" advAuto="0"/>
      <p:bldP spid="343" grpId="5" animBg="1" advAuto="0"/>
      <p:bldP spid="351" grpId="4" animBg="1" advAuto="0"/>
      <p:bldP spid="351" grpId="6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060716-144044-048.jpg" descr="060716-144044-048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887" y="2786891"/>
            <a:ext cx="3386668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354" name="060716-144042-047.jpg" descr="060716-144042-047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487" y="2786891"/>
            <a:ext cx="3386668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55" name="Dealing with BAD Matches"/>
          <p:cNvSpPr txBox="1">
            <a:spLocks noGrp="1"/>
          </p:cNvSpPr>
          <p:nvPr>
            <p:ph type="title"/>
          </p:nvPr>
        </p:nvSpPr>
        <p:spPr>
          <a:xfrm>
            <a:off x="355600" y="373302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rPr dirty="0"/>
              <a:t>Dealing with BAD Matches</a:t>
            </a:r>
          </a:p>
        </p:txBody>
      </p:sp>
      <p:pic>
        <p:nvPicPr>
          <p:cNvPr id="356" name="060716-144044-048.jpg" descr="060716-144044-048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34287" y="2786891"/>
            <a:ext cx="4476751" cy="5969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357" name="060716-144042-047.jpg" descr="060716-144042-047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5887" y="2786891"/>
            <a:ext cx="4476751" cy="5969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58" name="L"/>
          <p:cNvSpPr txBox="1"/>
          <p:nvPr/>
        </p:nvSpPr>
        <p:spPr>
          <a:xfrm>
            <a:off x="5932576" y="2757758"/>
            <a:ext cx="323312" cy="75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L</a:t>
            </a:r>
          </a:p>
        </p:txBody>
      </p:sp>
      <p:sp>
        <p:nvSpPr>
          <p:cNvPr id="359" name="R"/>
          <p:cNvSpPr txBox="1"/>
          <p:nvPr/>
        </p:nvSpPr>
        <p:spPr>
          <a:xfrm>
            <a:off x="10867652" y="2660074"/>
            <a:ext cx="344953" cy="7596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R</a:t>
            </a:r>
          </a:p>
        </p:txBody>
      </p:sp>
      <p:sp>
        <p:nvSpPr>
          <p:cNvPr id="360" name="Line"/>
          <p:cNvSpPr/>
          <p:nvPr/>
        </p:nvSpPr>
        <p:spPr>
          <a:xfrm flipV="1">
            <a:off x="10116687" y="8125608"/>
            <a:ext cx="3759136" cy="122283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1" name="Line"/>
          <p:cNvSpPr/>
          <p:nvPr/>
        </p:nvSpPr>
        <p:spPr>
          <a:xfrm flipV="1">
            <a:off x="9621387" y="7933833"/>
            <a:ext cx="3860801" cy="187058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2" name="Line"/>
          <p:cNvSpPr/>
          <p:nvPr/>
        </p:nvSpPr>
        <p:spPr>
          <a:xfrm flipV="1">
            <a:off x="8376787" y="7485891"/>
            <a:ext cx="3860801" cy="187058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3" name="Line"/>
          <p:cNvSpPr/>
          <p:nvPr/>
        </p:nvSpPr>
        <p:spPr>
          <a:xfrm flipV="1">
            <a:off x="8046587" y="6965191"/>
            <a:ext cx="3860801" cy="187058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4" name="Line"/>
          <p:cNvSpPr/>
          <p:nvPr/>
        </p:nvSpPr>
        <p:spPr>
          <a:xfrm flipV="1">
            <a:off x="7708119" y="6393695"/>
            <a:ext cx="3843669" cy="94453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5" name="Line"/>
          <p:cNvSpPr/>
          <p:nvPr/>
        </p:nvSpPr>
        <p:spPr>
          <a:xfrm flipV="1">
            <a:off x="10230987" y="5123691"/>
            <a:ext cx="3843670" cy="94452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6" name="Line"/>
          <p:cNvSpPr/>
          <p:nvPr/>
        </p:nvSpPr>
        <p:spPr>
          <a:xfrm flipV="1">
            <a:off x="6814687" y="5903078"/>
            <a:ext cx="6754550" cy="140565"/>
          </a:xfrm>
          <a:prstGeom prst="line">
            <a:avLst/>
          </a:prstGeom>
          <a:ln w="508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7" name="Line"/>
          <p:cNvSpPr/>
          <p:nvPr/>
        </p:nvSpPr>
        <p:spPr>
          <a:xfrm flipV="1">
            <a:off x="8046587" y="6196215"/>
            <a:ext cx="6332473" cy="109441"/>
          </a:xfrm>
          <a:prstGeom prst="line">
            <a:avLst/>
          </a:prstGeom>
          <a:ln w="508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68" name="Line"/>
          <p:cNvSpPr/>
          <p:nvPr/>
        </p:nvSpPr>
        <p:spPr>
          <a:xfrm flipV="1">
            <a:off x="6459087" y="7346191"/>
            <a:ext cx="6332473" cy="109440"/>
          </a:xfrm>
          <a:prstGeom prst="line">
            <a:avLst/>
          </a:prstGeom>
          <a:ln w="508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  <p:bldP spid="357" grpId="2" animBg="1" advAuto="0"/>
      <p:bldP spid="360" grpId="4" animBg="1" advAuto="0"/>
      <p:bldP spid="361" grpId="3" animBg="1" advAuto="0"/>
      <p:bldP spid="362" grpId="5" animBg="1" advAuto="0"/>
      <p:bldP spid="363" grpId="6" animBg="1" advAuto="0"/>
      <p:bldP spid="364" grpId="7" animBg="1" advAuto="0"/>
      <p:bldP spid="365" grpId="8" animBg="1" advAuto="0"/>
      <p:bldP spid="366" grpId="9" animBg="1" advAuto="0"/>
      <p:bldP spid="367" grpId="10" animBg="1" advAuto="0"/>
      <p:bldP spid="368" grpId="1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060716-144044-048.jpg" descr="060716-144044-048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4533" y="2772324"/>
            <a:ext cx="3386668" cy="254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371" name="060716-144042-047.jpg" descr="060716-144042-047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133" y="2772324"/>
            <a:ext cx="3386668" cy="2540001"/>
          </a:xfrm>
          <a:prstGeom prst="rect">
            <a:avLst/>
          </a:prstGeom>
          <a:ln w="3175">
            <a:miter lim="400000"/>
          </a:ln>
        </p:spPr>
      </p:pic>
      <p:sp>
        <p:nvSpPr>
          <p:cNvPr id="372" name="RANdom SAmple Consensus (RANSA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67332">
              <a:defRPr sz="8232"/>
            </a:pP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RAN</a:t>
            </a:r>
            <a:r>
              <a:t>dom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SA</a:t>
            </a:r>
            <a:r>
              <a:t>mple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C</a:t>
            </a:r>
            <a:r>
              <a:t>onsensus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(RANSAC)</a:t>
            </a:r>
          </a:p>
        </p:txBody>
      </p:sp>
      <p:pic>
        <p:nvPicPr>
          <p:cNvPr id="373" name="060716-144044-048.jpg" descr="060716-144044-048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1933" y="2772324"/>
            <a:ext cx="4476751" cy="5969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374" name="060716-144042-047.jpg" descr="060716-144042-047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63533" y="2772324"/>
            <a:ext cx="4476751" cy="5969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75" name="L"/>
          <p:cNvSpPr txBox="1"/>
          <p:nvPr/>
        </p:nvSpPr>
        <p:spPr>
          <a:xfrm>
            <a:off x="6226621" y="8528383"/>
            <a:ext cx="537612" cy="11025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r>
              <a:t>L</a:t>
            </a:r>
          </a:p>
        </p:txBody>
      </p:sp>
      <p:sp>
        <p:nvSpPr>
          <p:cNvPr id="376" name="R"/>
          <p:cNvSpPr txBox="1"/>
          <p:nvPr/>
        </p:nvSpPr>
        <p:spPr>
          <a:xfrm>
            <a:off x="15111200" y="8565104"/>
            <a:ext cx="499613" cy="11025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r>
              <a:t>R</a:t>
            </a:r>
          </a:p>
        </p:txBody>
      </p:sp>
      <p:sp>
        <p:nvSpPr>
          <p:cNvPr id="377" name="Line"/>
          <p:cNvSpPr/>
          <p:nvPr/>
        </p:nvSpPr>
        <p:spPr>
          <a:xfrm flipV="1">
            <a:off x="10124333" y="8111042"/>
            <a:ext cx="3759136" cy="122284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78" name="Line"/>
          <p:cNvSpPr/>
          <p:nvPr/>
        </p:nvSpPr>
        <p:spPr>
          <a:xfrm flipV="1">
            <a:off x="9629033" y="7919267"/>
            <a:ext cx="3860801" cy="187059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79" name="Line"/>
          <p:cNvSpPr/>
          <p:nvPr/>
        </p:nvSpPr>
        <p:spPr>
          <a:xfrm flipV="1">
            <a:off x="8384433" y="7471325"/>
            <a:ext cx="3860801" cy="187058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80" name="Line"/>
          <p:cNvSpPr/>
          <p:nvPr/>
        </p:nvSpPr>
        <p:spPr>
          <a:xfrm flipV="1">
            <a:off x="8054233" y="6950625"/>
            <a:ext cx="3860801" cy="187058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81" name="Line"/>
          <p:cNvSpPr/>
          <p:nvPr/>
        </p:nvSpPr>
        <p:spPr>
          <a:xfrm flipV="1">
            <a:off x="7715765" y="6379129"/>
            <a:ext cx="3843669" cy="94452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82" name="Line"/>
          <p:cNvSpPr/>
          <p:nvPr/>
        </p:nvSpPr>
        <p:spPr>
          <a:xfrm flipV="1">
            <a:off x="10238633" y="5109124"/>
            <a:ext cx="3843670" cy="94453"/>
          </a:xfrm>
          <a:prstGeom prst="line">
            <a:avLst/>
          </a:prstGeom>
          <a:ln w="50800">
            <a:solidFill>
              <a:schemeClr val="accent3">
                <a:satOff val="18648"/>
                <a:lumOff val="5971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83" name="Line"/>
          <p:cNvSpPr/>
          <p:nvPr/>
        </p:nvSpPr>
        <p:spPr>
          <a:xfrm flipV="1">
            <a:off x="6822333" y="5888511"/>
            <a:ext cx="6754550" cy="140566"/>
          </a:xfrm>
          <a:prstGeom prst="line">
            <a:avLst/>
          </a:prstGeom>
          <a:ln w="508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84" name="Line"/>
          <p:cNvSpPr/>
          <p:nvPr/>
        </p:nvSpPr>
        <p:spPr>
          <a:xfrm flipV="1">
            <a:off x="8054233" y="6181649"/>
            <a:ext cx="6332473" cy="109440"/>
          </a:xfrm>
          <a:prstGeom prst="line">
            <a:avLst/>
          </a:prstGeom>
          <a:ln w="508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85" name="Line"/>
          <p:cNvSpPr/>
          <p:nvPr/>
        </p:nvSpPr>
        <p:spPr>
          <a:xfrm flipV="1">
            <a:off x="6466733" y="7331625"/>
            <a:ext cx="6332473" cy="109440"/>
          </a:xfrm>
          <a:prstGeom prst="line">
            <a:avLst/>
          </a:prstGeom>
          <a:ln w="508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386" name="Select ONE match, Count INLIERS…"/>
          <p:cNvSpPr txBox="1">
            <a:spLocks noGrp="1"/>
          </p:cNvSpPr>
          <p:nvPr>
            <p:ph type="body" sz="half" idx="1"/>
          </p:nvPr>
        </p:nvSpPr>
        <p:spPr>
          <a:xfrm>
            <a:off x="355600" y="2668856"/>
            <a:ext cx="5564826" cy="6731001"/>
          </a:xfrm>
          <a:prstGeom prst="rect">
            <a:avLst/>
          </a:prstGeom>
        </p:spPr>
        <p:txBody>
          <a:bodyPr/>
          <a:lstStyle/>
          <a:p>
            <a:pPr marL="762000" indent="-762000">
              <a:buBlip>
                <a:blip r:embed="rId6"/>
              </a:buBlip>
              <a:defRPr sz="5600"/>
            </a:pPr>
            <a:endParaRPr/>
          </a:p>
          <a:p>
            <a:pPr marL="762000" indent="-762000">
              <a:buBlip>
                <a:blip r:embed="rId6"/>
              </a:buBlip>
              <a:defRPr sz="5600"/>
            </a:pPr>
            <a:r>
              <a:t>Select ONE match, Count INLIERS</a:t>
            </a:r>
          </a:p>
          <a:p>
            <a:pPr marL="762000" indent="-762000">
              <a:buBlip>
                <a:blip r:embed="rId6"/>
              </a:buBlip>
              <a:defRPr sz="5600"/>
            </a:pPr>
            <a:r>
              <a:t>Find “average” translation vector</a:t>
            </a:r>
          </a:p>
        </p:txBody>
      </p:sp>
      <p:sp>
        <p:nvSpPr>
          <p:cNvPr id="387" name="Line"/>
          <p:cNvSpPr/>
          <p:nvPr/>
        </p:nvSpPr>
        <p:spPr>
          <a:xfrm flipV="1">
            <a:off x="8270133" y="6582325"/>
            <a:ext cx="3860801" cy="187058"/>
          </a:xfrm>
          <a:prstGeom prst="line">
            <a:avLst/>
          </a:prstGeom>
          <a:ln w="88900">
            <a:solidFill>
              <a:schemeClr val="accent2">
                <a:hueOff val="-2473792"/>
                <a:satOff val="-50209"/>
                <a:lumOff val="23543"/>
              </a:schemeClr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1" build="p" bldLvl="5" animBg="1" advAuto="0"/>
      <p:bldP spid="387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Loop till find a convergence/popular H 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1244346">
              <a:spcBef>
                <a:spcPts val="900"/>
              </a:spcBef>
              <a:buClrTx/>
              <a:buSzTx/>
              <a:buNone/>
              <a:defRPr sz="4692"/>
            </a:pPr>
            <a:r>
              <a:t>Loop till find a convergence/popular </a:t>
            </a:r>
            <a:r>
              <a:rPr sz="3864" i="1" baseline="12939">
                <a:latin typeface="Times"/>
                <a:ea typeface="Times"/>
                <a:cs typeface="Times"/>
                <a:sym typeface="Times"/>
              </a:rPr>
              <a:t>H </a:t>
            </a:r>
            <a:r>
              <a:t>:</a:t>
            </a:r>
          </a:p>
          <a:p>
            <a:pPr marL="1095375" lvl="1" indent="-657225" defTabSz="1244346">
              <a:spcBef>
                <a:spcPts val="900"/>
              </a:spcBef>
              <a:buClrTx/>
              <a:buSzPct val="100000"/>
              <a:buAutoNum type="arabicPeriod"/>
              <a:defRPr sz="4692"/>
            </a:pPr>
            <a:r>
              <a:t>Select four feature pairs (at random)</a:t>
            </a:r>
          </a:p>
          <a:p>
            <a:pPr marL="1095375" lvl="1" indent="-657225" defTabSz="1244346">
              <a:spcBef>
                <a:spcPts val="900"/>
              </a:spcBef>
              <a:buClrTx/>
              <a:buSzPct val="100000"/>
              <a:buAutoNum type="arabicPeriod"/>
              <a:defRPr sz="4692"/>
            </a:pPr>
            <a:r>
              <a:t>Compute homography </a:t>
            </a:r>
            <a:r>
              <a:rPr sz="3864" i="1" baseline="12939">
                <a:latin typeface="Times"/>
                <a:ea typeface="Times"/>
                <a:cs typeface="Times"/>
                <a:sym typeface="Times"/>
              </a:rPr>
              <a:t>H</a:t>
            </a:r>
            <a:r>
              <a:t> (exact)</a:t>
            </a:r>
          </a:p>
          <a:p>
            <a:pPr marL="1095375" lvl="1" indent="-657225" defTabSz="1244346">
              <a:spcBef>
                <a:spcPts val="900"/>
              </a:spcBef>
              <a:buClrTx/>
              <a:buSzPct val="100000"/>
              <a:buAutoNum type="arabicPeriod"/>
              <a:defRPr sz="4692"/>
            </a:pPr>
            <a:r>
              <a:t>Compute inliers where: </a:t>
            </a:r>
            <a:r>
              <a:rPr sz="3864" i="1" baseline="12939">
                <a:latin typeface="Times"/>
                <a:ea typeface="Times"/>
                <a:cs typeface="Times"/>
                <a:sym typeface="Times"/>
              </a:rPr>
              <a:t>SSD(p</a:t>
            </a:r>
            <a:r>
              <a:rPr sz="3864" i="1" baseline="6939">
                <a:latin typeface="Times"/>
                <a:ea typeface="Times"/>
                <a:cs typeface="Times"/>
                <a:sym typeface="Times"/>
              </a:rPr>
              <a:t>in</a:t>
            </a:r>
            <a:r>
              <a:rPr sz="3864" i="1" baseline="12939">
                <a:latin typeface="Times"/>
                <a:ea typeface="Times"/>
                <a:cs typeface="Times"/>
                <a:sym typeface="Times"/>
              </a:rPr>
              <a:t>', H p</a:t>
            </a:r>
            <a:r>
              <a:rPr sz="3864" i="1" baseline="6939">
                <a:latin typeface="Times"/>
                <a:ea typeface="Times"/>
                <a:cs typeface="Times"/>
                <a:sym typeface="Times"/>
              </a:rPr>
              <a:t>in</a:t>
            </a:r>
            <a:r>
              <a:rPr sz="3864" i="1" baseline="12939">
                <a:latin typeface="Times"/>
                <a:ea typeface="Times"/>
                <a:cs typeface="Times"/>
                <a:sym typeface="Times"/>
              </a:rPr>
              <a:t>) &lt;</a:t>
            </a:r>
            <a:r>
              <a:rPr>
                <a:latin typeface="Times"/>
                <a:ea typeface="Times"/>
                <a:cs typeface="Times"/>
                <a:sym typeface="Times"/>
              </a:rPr>
              <a:t> </a:t>
            </a:r>
            <a:r>
              <a:rPr sz="3864" i="1" baseline="12939">
                <a:latin typeface="Times"/>
                <a:ea typeface="Times"/>
                <a:cs typeface="Times"/>
                <a:sym typeface="Times"/>
              </a:rPr>
              <a:t>ε</a:t>
            </a:r>
          </a:p>
          <a:p>
            <a:pPr marL="1095375" lvl="1" indent="-657225" defTabSz="1244346">
              <a:spcBef>
                <a:spcPts val="900"/>
              </a:spcBef>
              <a:buClrTx/>
              <a:buSzPct val="100000"/>
              <a:buAutoNum type="arabicPeriod"/>
              <a:defRPr sz="4692"/>
            </a:pPr>
            <a:r>
              <a:t>Keep largest set of inliers</a:t>
            </a:r>
          </a:p>
          <a:p>
            <a:pPr marL="1095375" lvl="1" indent="-657225" defTabSz="1244346">
              <a:spcBef>
                <a:spcPts val="900"/>
              </a:spcBef>
              <a:buClrTx/>
              <a:buSzPct val="100000"/>
              <a:buAutoNum type="arabicPeriod"/>
              <a:defRPr sz="4692"/>
            </a:pPr>
            <a:r>
              <a:t>Re-compute least-squares </a:t>
            </a:r>
            <a:r>
              <a:rPr sz="3864" i="1" baseline="12939">
                <a:latin typeface="Times"/>
                <a:ea typeface="Times"/>
                <a:cs typeface="Times"/>
                <a:sym typeface="Times"/>
              </a:rPr>
              <a:t>H</a:t>
            </a:r>
            <a:r>
              <a:t> estimate on all of the inliers</a:t>
            </a:r>
          </a:p>
          <a:p>
            <a:pPr marL="0" indent="0" defTabSz="1244346">
              <a:spcBef>
                <a:spcPts val="900"/>
              </a:spcBef>
              <a:buClrTx/>
              <a:buSzTx/>
              <a:buNone/>
              <a:defRPr sz="4692"/>
            </a:pPr>
            <a:r>
              <a:rPr>
                <a:latin typeface="+mj-lt"/>
                <a:ea typeface="+mj-ea"/>
                <a:cs typeface="+mj-cs"/>
                <a:sym typeface="Irfan-Bold"/>
              </a:rPr>
              <a:t>Key idea</a:t>
            </a:r>
            <a:r>
              <a:t>: Not that there are more inliers than outliers, but that the outliers are wrong in different ways.</a:t>
            </a:r>
          </a:p>
        </p:txBody>
      </p:sp>
      <p:sp>
        <p:nvSpPr>
          <p:cNvPr id="390" name="RANdom SAmple Consensus (RANSAC)"/>
          <p:cNvSpPr txBox="1">
            <a:spLocks noGrp="1"/>
          </p:cNvSpPr>
          <p:nvPr>
            <p:ph type="title"/>
          </p:nvPr>
        </p:nvSpPr>
        <p:spPr>
          <a:xfrm>
            <a:off x="355600" y="1308100"/>
            <a:ext cx="15544800" cy="1449659"/>
          </a:xfrm>
          <a:prstGeom prst="rect">
            <a:avLst/>
          </a:prstGeom>
        </p:spPr>
        <p:txBody>
          <a:bodyPr/>
          <a:lstStyle/>
          <a:p>
            <a:pPr defTabSz="1767332">
              <a:defRPr sz="8232"/>
            </a:pP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RAN</a:t>
            </a:r>
            <a:r>
              <a:t>dom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SA</a:t>
            </a:r>
            <a:r>
              <a:t>mple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C</a:t>
            </a:r>
            <a:r>
              <a:t>onsensus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(RANSAC)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riangle"/>
          <p:cNvSpPr/>
          <p:nvPr/>
        </p:nvSpPr>
        <p:spPr>
          <a:xfrm rot="15454836">
            <a:off x="2792180" y="1909962"/>
            <a:ext cx="1244601" cy="35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D6D6D6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412" name="Not Just a Plane"/>
          <p:cNvSpPr txBox="1">
            <a:spLocks noGrp="1"/>
          </p:cNvSpPr>
          <p:nvPr>
            <p:ph type="title"/>
          </p:nvPr>
        </p:nvSpPr>
        <p:spPr>
          <a:xfrm>
            <a:off x="9937232" y="1308100"/>
            <a:ext cx="5963168" cy="1449659"/>
          </a:xfrm>
          <a:prstGeom prst="rect">
            <a:avLst/>
          </a:prstGeom>
        </p:spPr>
        <p:txBody>
          <a:bodyPr/>
          <a:lstStyle>
            <a:lvl1pPr defTabSz="1388617">
              <a:defRPr sz="6468"/>
            </a:lvl1pPr>
          </a:lstStyle>
          <a:p>
            <a:r>
              <a:t>Not Just a Plane</a:t>
            </a:r>
          </a:p>
        </p:txBody>
      </p:sp>
      <p:sp>
        <p:nvSpPr>
          <p:cNvPr id="413" name="Cylinder…"/>
          <p:cNvSpPr txBox="1">
            <a:spLocks noGrp="1"/>
          </p:cNvSpPr>
          <p:nvPr>
            <p:ph type="body" sz="quarter" idx="1"/>
          </p:nvPr>
        </p:nvSpPr>
        <p:spPr>
          <a:xfrm>
            <a:off x="9845922" y="4301609"/>
            <a:ext cx="3366565" cy="2688893"/>
          </a:xfrm>
          <a:prstGeom prst="rect">
            <a:avLst/>
          </a:prstGeom>
        </p:spPr>
        <p:txBody>
          <a:bodyPr/>
          <a:lstStyle/>
          <a:p>
            <a:pPr marL="762000" indent="-762000">
              <a:buBlip>
                <a:blip r:embed="rId2"/>
              </a:buBlip>
              <a:defRPr sz="5600"/>
            </a:pPr>
            <a:r>
              <a:t>Cylinder</a:t>
            </a:r>
          </a:p>
          <a:p>
            <a:pPr marL="762000" indent="-762000">
              <a:buBlip>
                <a:blip r:embed="rId2"/>
              </a:buBlip>
              <a:defRPr sz="5600"/>
            </a:pPr>
            <a:r>
              <a:t>Sphere</a:t>
            </a:r>
          </a:p>
        </p:txBody>
      </p:sp>
      <p:pic>
        <p:nvPicPr>
          <p:cNvPr id="414" name="droppedImage.tiff" descr="droppedImage.tif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844888">
            <a:off x="1689687" y="3063104"/>
            <a:ext cx="1879847" cy="1983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0" extrusionOk="0">
                <a:moveTo>
                  <a:pt x="6144" y="5"/>
                </a:moveTo>
                <a:cubicBezTo>
                  <a:pt x="5460" y="14"/>
                  <a:pt x="4884" y="35"/>
                  <a:pt x="4536" y="66"/>
                </a:cubicBezTo>
                <a:cubicBezTo>
                  <a:pt x="2709" y="227"/>
                  <a:pt x="2743" y="214"/>
                  <a:pt x="2601" y="748"/>
                </a:cubicBezTo>
                <a:cubicBezTo>
                  <a:pt x="2514" y="1075"/>
                  <a:pt x="2512" y="1247"/>
                  <a:pt x="2591" y="1323"/>
                </a:cubicBezTo>
                <a:cubicBezTo>
                  <a:pt x="2740" y="1463"/>
                  <a:pt x="2740" y="2894"/>
                  <a:pt x="2591" y="2981"/>
                </a:cubicBezTo>
                <a:cubicBezTo>
                  <a:pt x="2514" y="3026"/>
                  <a:pt x="2485" y="4020"/>
                  <a:pt x="2505" y="6068"/>
                </a:cubicBezTo>
                <a:cubicBezTo>
                  <a:pt x="2527" y="8361"/>
                  <a:pt x="2504" y="9103"/>
                  <a:pt x="2405" y="9134"/>
                </a:cubicBezTo>
                <a:cubicBezTo>
                  <a:pt x="2210" y="9196"/>
                  <a:pt x="2226" y="10652"/>
                  <a:pt x="2423" y="10724"/>
                </a:cubicBezTo>
                <a:cubicBezTo>
                  <a:pt x="2530" y="10763"/>
                  <a:pt x="2556" y="10902"/>
                  <a:pt x="2519" y="11220"/>
                </a:cubicBezTo>
                <a:cubicBezTo>
                  <a:pt x="2473" y="11611"/>
                  <a:pt x="2509" y="11700"/>
                  <a:pt x="2801" y="11972"/>
                </a:cubicBezTo>
                <a:cubicBezTo>
                  <a:pt x="2983" y="12140"/>
                  <a:pt x="3132" y="12348"/>
                  <a:pt x="3133" y="12438"/>
                </a:cubicBezTo>
                <a:cubicBezTo>
                  <a:pt x="3135" y="12528"/>
                  <a:pt x="3230" y="12687"/>
                  <a:pt x="3348" y="12788"/>
                </a:cubicBezTo>
                <a:cubicBezTo>
                  <a:pt x="3465" y="12888"/>
                  <a:pt x="3534" y="13007"/>
                  <a:pt x="3502" y="13056"/>
                </a:cubicBezTo>
                <a:cubicBezTo>
                  <a:pt x="3423" y="13178"/>
                  <a:pt x="2842" y="13168"/>
                  <a:pt x="2760" y="13043"/>
                </a:cubicBezTo>
                <a:cubicBezTo>
                  <a:pt x="2676" y="12914"/>
                  <a:pt x="1982" y="12907"/>
                  <a:pt x="1899" y="13034"/>
                </a:cubicBezTo>
                <a:cubicBezTo>
                  <a:pt x="1865" y="13086"/>
                  <a:pt x="1693" y="13161"/>
                  <a:pt x="1517" y="13198"/>
                </a:cubicBezTo>
                <a:cubicBezTo>
                  <a:pt x="1159" y="13273"/>
                  <a:pt x="765" y="13682"/>
                  <a:pt x="765" y="13980"/>
                </a:cubicBezTo>
                <a:cubicBezTo>
                  <a:pt x="765" y="14094"/>
                  <a:pt x="606" y="14265"/>
                  <a:pt x="383" y="14390"/>
                </a:cubicBezTo>
                <a:lnTo>
                  <a:pt x="0" y="14602"/>
                </a:lnTo>
                <a:lnTo>
                  <a:pt x="32" y="15431"/>
                </a:lnTo>
                <a:cubicBezTo>
                  <a:pt x="62" y="16223"/>
                  <a:pt x="77" y="16270"/>
                  <a:pt x="360" y="16398"/>
                </a:cubicBezTo>
                <a:cubicBezTo>
                  <a:pt x="647" y="16528"/>
                  <a:pt x="656" y="16557"/>
                  <a:pt x="656" y="17348"/>
                </a:cubicBezTo>
                <a:cubicBezTo>
                  <a:pt x="656" y="18328"/>
                  <a:pt x="833" y="18720"/>
                  <a:pt x="1371" y="18933"/>
                </a:cubicBezTo>
                <a:cubicBezTo>
                  <a:pt x="1615" y="19029"/>
                  <a:pt x="1789" y="19185"/>
                  <a:pt x="1858" y="19373"/>
                </a:cubicBezTo>
                <a:cubicBezTo>
                  <a:pt x="1917" y="19534"/>
                  <a:pt x="2050" y="19689"/>
                  <a:pt x="2154" y="19714"/>
                </a:cubicBezTo>
                <a:cubicBezTo>
                  <a:pt x="2313" y="19754"/>
                  <a:pt x="2335" y="19854"/>
                  <a:pt x="2300" y="20323"/>
                </a:cubicBezTo>
                <a:lnTo>
                  <a:pt x="2259" y="20880"/>
                </a:lnTo>
                <a:lnTo>
                  <a:pt x="2724" y="20975"/>
                </a:lnTo>
                <a:cubicBezTo>
                  <a:pt x="3126" y="21057"/>
                  <a:pt x="3187" y="21105"/>
                  <a:pt x="3179" y="21325"/>
                </a:cubicBezTo>
                <a:lnTo>
                  <a:pt x="3170" y="21580"/>
                </a:lnTo>
                <a:lnTo>
                  <a:pt x="5306" y="21580"/>
                </a:lnTo>
                <a:lnTo>
                  <a:pt x="7437" y="21580"/>
                </a:lnTo>
                <a:lnTo>
                  <a:pt x="7469" y="20863"/>
                </a:lnTo>
                <a:lnTo>
                  <a:pt x="7501" y="20146"/>
                </a:lnTo>
                <a:lnTo>
                  <a:pt x="10129" y="20073"/>
                </a:lnTo>
                <a:cubicBezTo>
                  <a:pt x="12423" y="20007"/>
                  <a:pt x="12777" y="19974"/>
                  <a:pt x="12894" y="19822"/>
                </a:cubicBezTo>
                <a:cubicBezTo>
                  <a:pt x="13007" y="19675"/>
                  <a:pt x="13092" y="19663"/>
                  <a:pt x="13445" y="19753"/>
                </a:cubicBezTo>
                <a:cubicBezTo>
                  <a:pt x="14110" y="19924"/>
                  <a:pt x="14774" y="19862"/>
                  <a:pt x="14980" y="19607"/>
                </a:cubicBezTo>
                <a:cubicBezTo>
                  <a:pt x="15136" y="19412"/>
                  <a:pt x="15298" y="19381"/>
                  <a:pt x="16396" y="19326"/>
                </a:cubicBezTo>
                <a:cubicBezTo>
                  <a:pt x="17078" y="19292"/>
                  <a:pt x="17767" y="19222"/>
                  <a:pt x="17926" y="19175"/>
                </a:cubicBezTo>
                <a:cubicBezTo>
                  <a:pt x="18135" y="19113"/>
                  <a:pt x="18254" y="19130"/>
                  <a:pt x="18345" y="19235"/>
                </a:cubicBezTo>
                <a:cubicBezTo>
                  <a:pt x="18547" y="19465"/>
                  <a:pt x="19008" y="19408"/>
                  <a:pt x="19548" y="19084"/>
                </a:cubicBezTo>
                <a:cubicBezTo>
                  <a:pt x="20186" y="18700"/>
                  <a:pt x="20570" y="18076"/>
                  <a:pt x="20664" y="17283"/>
                </a:cubicBezTo>
                <a:cubicBezTo>
                  <a:pt x="20743" y="16614"/>
                  <a:pt x="20904" y="16368"/>
                  <a:pt x="21324" y="16268"/>
                </a:cubicBezTo>
                <a:cubicBezTo>
                  <a:pt x="21591" y="16205"/>
                  <a:pt x="21600" y="16184"/>
                  <a:pt x="21547" y="15560"/>
                </a:cubicBezTo>
                <a:cubicBezTo>
                  <a:pt x="21475" y="14706"/>
                  <a:pt x="21280" y="14336"/>
                  <a:pt x="20869" y="14269"/>
                </a:cubicBezTo>
                <a:cubicBezTo>
                  <a:pt x="20623" y="14229"/>
                  <a:pt x="20482" y="14106"/>
                  <a:pt x="20277" y="13751"/>
                </a:cubicBezTo>
                <a:cubicBezTo>
                  <a:pt x="19892" y="13087"/>
                  <a:pt x="19648" y="12821"/>
                  <a:pt x="19038" y="12408"/>
                </a:cubicBezTo>
                <a:cubicBezTo>
                  <a:pt x="18417" y="11988"/>
                  <a:pt x="17788" y="11770"/>
                  <a:pt x="16906" y="11669"/>
                </a:cubicBezTo>
                <a:cubicBezTo>
                  <a:pt x="16215" y="11590"/>
                  <a:pt x="16317" y="11523"/>
                  <a:pt x="15198" y="12727"/>
                </a:cubicBezTo>
                <a:lnTo>
                  <a:pt x="14811" y="13146"/>
                </a:lnTo>
                <a:lnTo>
                  <a:pt x="13349" y="13146"/>
                </a:lnTo>
                <a:cubicBezTo>
                  <a:pt x="12543" y="13146"/>
                  <a:pt x="11853" y="13104"/>
                  <a:pt x="11819" y="13051"/>
                </a:cubicBezTo>
                <a:cubicBezTo>
                  <a:pt x="11785" y="12999"/>
                  <a:pt x="11888" y="12892"/>
                  <a:pt x="12051" y="12818"/>
                </a:cubicBezTo>
                <a:cubicBezTo>
                  <a:pt x="12215" y="12744"/>
                  <a:pt x="12367" y="12593"/>
                  <a:pt x="12388" y="12481"/>
                </a:cubicBezTo>
                <a:cubicBezTo>
                  <a:pt x="12409" y="12369"/>
                  <a:pt x="12559" y="12140"/>
                  <a:pt x="12716" y="11972"/>
                </a:cubicBezTo>
                <a:lnTo>
                  <a:pt x="12998" y="11665"/>
                </a:lnTo>
                <a:lnTo>
                  <a:pt x="12998" y="7373"/>
                </a:lnTo>
                <a:cubicBezTo>
                  <a:pt x="12998" y="4985"/>
                  <a:pt x="12957" y="3013"/>
                  <a:pt x="12903" y="2933"/>
                </a:cubicBezTo>
                <a:cubicBezTo>
                  <a:pt x="12783" y="2756"/>
                  <a:pt x="12820" y="1383"/>
                  <a:pt x="12948" y="1236"/>
                </a:cubicBezTo>
                <a:cubicBezTo>
                  <a:pt x="13002" y="1175"/>
                  <a:pt x="13001" y="1062"/>
                  <a:pt x="12944" y="977"/>
                </a:cubicBezTo>
                <a:cubicBezTo>
                  <a:pt x="12889" y="895"/>
                  <a:pt x="12840" y="706"/>
                  <a:pt x="12839" y="558"/>
                </a:cubicBezTo>
                <a:cubicBezTo>
                  <a:pt x="12837" y="302"/>
                  <a:pt x="12797" y="285"/>
                  <a:pt x="12001" y="165"/>
                </a:cubicBezTo>
                <a:cubicBezTo>
                  <a:pt x="11226" y="48"/>
                  <a:pt x="8197" y="-20"/>
                  <a:pt x="6144" y="5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415" name="Rectangle"/>
          <p:cNvSpPr/>
          <p:nvPr/>
        </p:nvSpPr>
        <p:spPr>
          <a:xfrm>
            <a:off x="9309100" y="850900"/>
            <a:ext cx="228600" cy="8496300"/>
          </a:xfrm>
          <a:prstGeom prst="rect">
            <a:avLst/>
          </a:prstGeom>
          <a:solidFill>
            <a:srgbClr val="001E57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416" name="Triangle"/>
          <p:cNvSpPr/>
          <p:nvPr/>
        </p:nvSpPr>
        <p:spPr>
          <a:xfrm rot="16354836">
            <a:off x="2829524" y="2275080"/>
            <a:ext cx="1244601" cy="35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D6D6D6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pic>
        <p:nvPicPr>
          <p:cNvPr id="417" name="droppedImage.tiff" descr="droppedImage.tif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757321">
            <a:off x="1586916" y="3168804"/>
            <a:ext cx="1879847" cy="1983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0" extrusionOk="0">
                <a:moveTo>
                  <a:pt x="6144" y="5"/>
                </a:moveTo>
                <a:cubicBezTo>
                  <a:pt x="5460" y="14"/>
                  <a:pt x="4884" y="35"/>
                  <a:pt x="4536" y="66"/>
                </a:cubicBezTo>
                <a:cubicBezTo>
                  <a:pt x="2709" y="227"/>
                  <a:pt x="2743" y="214"/>
                  <a:pt x="2601" y="748"/>
                </a:cubicBezTo>
                <a:cubicBezTo>
                  <a:pt x="2514" y="1075"/>
                  <a:pt x="2512" y="1247"/>
                  <a:pt x="2591" y="1323"/>
                </a:cubicBezTo>
                <a:cubicBezTo>
                  <a:pt x="2740" y="1463"/>
                  <a:pt x="2740" y="2894"/>
                  <a:pt x="2591" y="2981"/>
                </a:cubicBezTo>
                <a:cubicBezTo>
                  <a:pt x="2514" y="3026"/>
                  <a:pt x="2485" y="4020"/>
                  <a:pt x="2505" y="6068"/>
                </a:cubicBezTo>
                <a:cubicBezTo>
                  <a:pt x="2527" y="8361"/>
                  <a:pt x="2504" y="9103"/>
                  <a:pt x="2405" y="9134"/>
                </a:cubicBezTo>
                <a:cubicBezTo>
                  <a:pt x="2210" y="9196"/>
                  <a:pt x="2226" y="10652"/>
                  <a:pt x="2423" y="10724"/>
                </a:cubicBezTo>
                <a:cubicBezTo>
                  <a:pt x="2530" y="10763"/>
                  <a:pt x="2556" y="10902"/>
                  <a:pt x="2519" y="11220"/>
                </a:cubicBezTo>
                <a:cubicBezTo>
                  <a:pt x="2473" y="11611"/>
                  <a:pt x="2509" y="11700"/>
                  <a:pt x="2801" y="11972"/>
                </a:cubicBezTo>
                <a:cubicBezTo>
                  <a:pt x="2983" y="12140"/>
                  <a:pt x="3132" y="12348"/>
                  <a:pt x="3133" y="12438"/>
                </a:cubicBezTo>
                <a:cubicBezTo>
                  <a:pt x="3135" y="12528"/>
                  <a:pt x="3230" y="12687"/>
                  <a:pt x="3348" y="12788"/>
                </a:cubicBezTo>
                <a:cubicBezTo>
                  <a:pt x="3465" y="12888"/>
                  <a:pt x="3534" y="13007"/>
                  <a:pt x="3502" y="13056"/>
                </a:cubicBezTo>
                <a:cubicBezTo>
                  <a:pt x="3423" y="13178"/>
                  <a:pt x="2842" y="13168"/>
                  <a:pt x="2760" y="13043"/>
                </a:cubicBezTo>
                <a:cubicBezTo>
                  <a:pt x="2676" y="12914"/>
                  <a:pt x="1982" y="12907"/>
                  <a:pt x="1899" y="13034"/>
                </a:cubicBezTo>
                <a:cubicBezTo>
                  <a:pt x="1865" y="13086"/>
                  <a:pt x="1693" y="13161"/>
                  <a:pt x="1517" y="13198"/>
                </a:cubicBezTo>
                <a:cubicBezTo>
                  <a:pt x="1159" y="13273"/>
                  <a:pt x="765" y="13682"/>
                  <a:pt x="765" y="13980"/>
                </a:cubicBezTo>
                <a:cubicBezTo>
                  <a:pt x="765" y="14094"/>
                  <a:pt x="606" y="14265"/>
                  <a:pt x="383" y="14390"/>
                </a:cubicBezTo>
                <a:lnTo>
                  <a:pt x="0" y="14602"/>
                </a:lnTo>
                <a:lnTo>
                  <a:pt x="32" y="15431"/>
                </a:lnTo>
                <a:cubicBezTo>
                  <a:pt x="62" y="16223"/>
                  <a:pt x="77" y="16270"/>
                  <a:pt x="360" y="16398"/>
                </a:cubicBezTo>
                <a:cubicBezTo>
                  <a:pt x="647" y="16528"/>
                  <a:pt x="656" y="16557"/>
                  <a:pt x="656" y="17348"/>
                </a:cubicBezTo>
                <a:cubicBezTo>
                  <a:pt x="656" y="18328"/>
                  <a:pt x="833" y="18720"/>
                  <a:pt x="1371" y="18933"/>
                </a:cubicBezTo>
                <a:cubicBezTo>
                  <a:pt x="1615" y="19029"/>
                  <a:pt x="1789" y="19185"/>
                  <a:pt x="1858" y="19373"/>
                </a:cubicBezTo>
                <a:cubicBezTo>
                  <a:pt x="1917" y="19534"/>
                  <a:pt x="2050" y="19689"/>
                  <a:pt x="2154" y="19714"/>
                </a:cubicBezTo>
                <a:cubicBezTo>
                  <a:pt x="2313" y="19754"/>
                  <a:pt x="2335" y="19854"/>
                  <a:pt x="2300" y="20323"/>
                </a:cubicBezTo>
                <a:lnTo>
                  <a:pt x="2259" y="20880"/>
                </a:lnTo>
                <a:lnTo>
                  <a:pt x="2724" y="20975"/>
                </a:lnTo>
                <a:cubicBezTo>
                  <a:pt x="3126" y="21057"/>
                  <a:pt x="3187" y="21105"/>
                  <a:pt x="3179" y="21325"/>
                </a:cubicBezTo>
                <a:lnTo>
                  <a:pt x="3170" y="21580"/>
                </a:lnTo>
                <a:lnTo>
                  <a:pt x="5306" y="21580"/>
                </a:lnTo>
                <a:lnTo>
                  <a:pt x="7437" y="21580"/>
                </a:lnTo>
                <a:lnTo>
                  <a:pt x="7469" y="20863"/>
                </a:lnTo>
                <a:lnTo>
                  <a:pt x="7501" y="20146"/>
                </a:lnTo>
                <a:lnTo>
                  <a:pt x="10129" y="20073"/>
                </a:lnTo>
                <a:cubicBezTo>
                  <a:pt x="12423" y="20007"/>
                  <a:pt x="12777" y="19974"/>
                  <a:pt x="12894" y="19822"/>
                </a:cubicBezTo>
                <a:cubicBezTo>
                  <a:pt x="13007" y="19675"/>
                  <a:pt x="13092" y="19663"/>
                  <a:pt x="13445" y="19753"/>
                </a:cubicBezTo>
                <a:cubicBezTo>
                  <a:pt x="14110" y="19924"/>
                  <a:pt x="14774" y="19862"/>
                  <a:pt x="14980" y="19607"/>
                </a:cubicBezTo>
                <a:cubicBezTo>
                  <a:pt x="15136" y="19412"/>
                  <a:pt x="15298" y="19381"/>
                  <a:pt x="16396" y="19326"/>
                </a:cubicBezTo>
                <a:cubicBezTo>
                  <a:pt x="17078" y="19292"/>
                  <a:pt x="17767" y="19222"/>
                  <a:pt x="17926" y="19175"/>
                </a:cubicBezTo>
                <a:cubicBezTo>
                  <a:pt x="18135" y="19113"/>
                  <a:pt x="18254" y="19130"/>
                  <a:pt x="18345" y="19235"/>
                </a:cubicBezTo>
                <a:cubicBezTo>
                  <a:pt x="18547" y="19465"/>
                  <a:pt x="19008" y="19408"/>
                  <a:pt x="19548" y="19084"/>
                </a:cubicBezTo>
                <a:cubicBezTo>
                  <a:pt x="20186" y="18700"/>
                  <a:pt x="20570" y="18076"/>
                  <a:pt x="20664" y="17283"/>
                </a:cubicBezTo>
                <a:cubicBezTo>
                  <a:pt x="20743" y="16614"/>
                  <a:pt x="20904" y="16368"/>
                  <a:pt x="21324" y="16268"/>
                </a:cubicBezTo>
                <a:cubicBezTo>
                  <a:pt x="21591" y="16205"/>
                  <a:pt x="21600" y="16184"/>
                  <a:pt x="21547" y="15560"/>
                </a:cubicBezTo>
                <a:cubicBezTo>
                  <a:pt x="21475" y="14706"/>
                  <a:pt x="21280" y="14336"/>
                  <a:pt x="20869" y="14269"/>
                </a:cubicBezTo>
                <a:cubicBezTo>
                  <a:pt x="20623" y="14229"/>
                  <a:pt x="20482" y="14106"/>
                  <a:pt x="20277" y="13751"/>
                </a:cubicBezTo>
                <a:cubicBezTo>
                  <a:pt x="19892" y="13087"/>
                  <a:pt x="19648" y="12821"/>
                  <a:pt x="19038" y="12408"/>
                </a:cubicBezTo>
                <a:cubicBezTo>
                  <a:pt x="18417" y="11988"/>
                  <a:pt x="17788" y="11770"/>
                  <a:pt x="16906" y="11669"/>
                </a:cubicBezTo>
                <a:cubicBezTo>
                  <a:pt x="16215" y="11590"/>
                  <a:pt x="16317" y="11523"/>
                  <a:pt x="15198" y="12727"/>
                </a:cubicBezTo>
                <a:lnTo>
                  <a:pt x="14811" y="13146"/>
                </a:lnTo>
                <a:lnTo>
                  <a:pt x="13349" y="13146"/>
                </a:lnTo>
                <a:cubicBezTo>
                  <a:pt x="12543" y="13146"/>
                  <a:pt x="11853" y="13104"/>
                  <a:pt x="11819" y="13051"/>
                </a:cubicBezTo>
                <a:cubicBezTo>
                  <a:pt x="11785" y="12999"/>
                  <a:pt x="11888" y="12892"/>
                  <a:pt x="12051" y="12818"/>
                </a:cubicBezTo>
                <a:cubicBezTo>
                  <a:pt x="12215" y="12744"/>
                  <a:pt x="12367" y="12593"/>
                  <a:pt x="12388" y="12481"/>
                </a:cubicBezTo>
                <a:cubicBezTo>
                  <a:pt x="12409" y="12369"/>
                  <a:pt x="12559" y="12140"/>
                  <a:pt x="12716" y="11972"/>
                </a:cubicBezTo>
                <a:lnTo>
                  <a:pt x="12998" y="11665"/>
                </a:lnTo>
                <a:lnTo>
                  <a:pt x="12998" y="7373"/>
                </a:lnTo>
                <a:cubicBezTo>
                  <a:pt x="12998" y="4985"/>
                  <a:pt x="12957" y="3013"/>
                  <a:pt x="12903" y="2933"/>
                </a:cubicBezTo>
                <a:cubicBezTo>
                  <a:pt x="12783" y="2756"/>
                  <a:pt x="12820" y="1383"/>
                  <a:pt x="12948" y="1236"/>
                </a:cubicBezTo>
                <a:cubicBezTo>
                  <a:pt x="13002" y="1175"/>
                  <a:pt x="13001" y="1062"/>
                  <a:pt x="12944" y="977"/>
                </a:cubicBezTo>
                <a:cubicBezTo>
                  <a:pt x="12889" y="895"/>
                  <a:pt x="12840" y="706"/>
                  <a:pt x="12839" y="558"/>
                </a:cubicBezTo>
                <a:cubicBezTo>
                  <a:pt x="12837" y="302"/>
                  <a:pt x="12797" y="285"/>
                  <a:pt x="12001" y="165"/>
                </a:cubicBezTo>
                <a:cubicBezTo>
                  <a:pt x="11226" y="48"/>
                  <a:pt x="8197" y="-20"/>
                  <a:pt x="6144" y="5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418" name="Triangle"/>
          <p:cNvSpPr/>
          <p:nvPr/>
        </p:nvSpPr>
        <p:spPr>
          <a:xfrm rot="17877649">
            <a:off x="2680930" y="2648831"/>
            <a:ext cx="1270001" cy="35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D6D6D6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pic>
        <p:nvPicPr>
          <p:cNvPr id="419" name="droppedImage.tiff" descr="droppedImage.tif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7142379">
            <a:off x="1591655" y="3284528"/>
            <a:ext cx="1879847" cy="1983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0" extrusionOk="0">
                <a:moveTo>
                  <a:pt x="6144" y="5"/>
                </a:moveTo>
                <a:cubicBezTo>
                  <a:pt x="5460" y="14"/>
                  <a:pt x="4884" y="35"/>
                  <a:pt x="4536" y="66"/>
                </a:cubicBezTo>
                <a:cubicBezTo>
                  <a:pt x="2709" y="227"/>
                  <a:pt x="2743" y="214"/>
                  <a:pt x="2601" y="748"/>
                </a:cubicBezTo>
                <a:cubicBezTo>
                  <a:pt x="2514" y="1075"/>
                  <a:pt x="2512" y="1247"/>
                  <a:pt x="2591" y="1323"/>
                </a:cubicBezTo>
                <a:cubicBezTo>
                  <a:pt x="2740" y="1463"/>
                  <a:pt x="2740" y="2894"/>
                  <a:pt x="2591" y="2981"/>
                </a:cubicBezTo>
                <a:cubicBezTo>
                  <a:pt x="2514" y="3026"/>
                  <a:pt x="2485" y="4020"/>
                  <a:pt x="2505" y="6068"/>
                </a:cubicBezTo>
                <a:cubicBezTo>
                  <a:pt x="2527" y="8361"/>
                  <a:pt x="2504" y="9103"/>
                  <a:pt x="2405" y="9134"/>
                </a:cubicBezTo>
                <a:cubicBezTo>
                  <a:pt x="2210" y="9196"/>
                  <a:pt x="2226" y="10652"/>
                  <a:pt x="2423" y="10724"/>
                </a:cubicBezTo>
                <a:cubicBezTo>
                  <a:pt x="2530" y="10763"/>
                  <a:pt x="2556" y="10902"/>
                  <a:pt x="2519" y="11220"/>
                </a:cubicBezTo>
                <a:cubicBezTo>
                  <a:pt x="2473" y="11611"/>
                  <a:pt x="2509" y="11700"/>
                  <a:pt x="2801" y="11972"/>
                </a:cubicBezTo>
                <a:cubicBezTo>
                  <a:pt x="2983" y="12140"/>
                  <a:pt x="3132" y="12348"/>
                  <a:pt x="3133" y="12438"/>
                </a:cubicBezTo>
                <a:cubicBezTo>
                  <a:pt x="3135" y="12528"/>
                  <a:pt x="3230" y="12687"/>
                  <a:pt x="3348" y="12788"/>
                </a:cubicBezTo>
                <a:cubicBezTo>
                  <a:pt x="3465" y="12888"/>
                  <a:pt x="3534" y="13007"/>
                  <a:pt x="3502" y="13056"/>
                </a:cubicBezTo>
                <a:cubicBezTo>
                  <a:pt x="3423" y="13178"/>
                  <a:pt x="2842" y="13168"/>
                  <a:pt x="2760" y="13043"/>
                </a:cubicBezTo>
                <a:cubicBezTo>
                  <a:pt x="2676" y="12914"/>
                  <a:pt x="1982" y="12907"/>
                  <a:pt x="1899" y="13034"/>
                </a:cubicBezTo>
                <a:cubicBezTo>
                  <a:pt x="1865" y="13086"/>
                  <a:pt x="1693" y="13161"/>
                  <a:pt x="1517" y="13198"/>
                </a:cubicBezTo>
                <a:cubicBezTo>
                  <a:pt x="1159" y="13273"/>
                  <a:pt x="765" y="13682"/>
                  <a:pt x="765" y="13980"/>
                </a:cubicBezTo>
                <a:cubicBezTo>
                  <a:pt x="765" y="14094"/>
                  <a:pt x="606" y="14265"/>
                  <a:pt x="383" y="14390"/>
                </a:cubicBezTo>
                <a:lnTo>
                  <a:pt x="0" y="14602"/>
                </a:lnTo>
                <a:lnTo>
                  <a:pt x="32" y="15431"/>
                </a:lnTo>
                <a:cubicBezTo>
                  <a:pt x="62" y="16223"/>
                  <a:pt x="77" y="16270"/>
                  <a:pt x="360" y="16398"/>
                </a:cubicBezTo>
                <a:cubicBezTo>
                  <a:pt x="647" y="16528"/>
                  <a:pt x="656" y="16557"/>
                  <a:pt x="656" y="17348"/>
                </a:cubicBezTo>
                <a:cubicBezTo>
                  <a:pt x="656" y="18328"/>
                  <a:pt x="833" y="18720"/>
                  <a:pt x="1371" y="18933"/>
                </a:cubicBezTo>
                <a:cubicBezTo>
                  <a:pt x="1615" y="19029"/>
                  <a:pt x="1789" y="19185"/>
                  <a:pt x="1858" y="19373"/>
                </a:cubicBezTo>
                <a:cubicBezTo>
                  <a:pt x="1917" y="19534"/>
                  <a:pt x="2050" y="19689"/>
                  <a:pt x="2154" y="19714"/>
                </a:cubicBezTo>
                <a:cubicBezTo>
                  <a:pt x="2313" y="19754"/>
                  <a:pt x="2335" y="19854"/>
                  <a:pt x="2300" y="20323"/>
                </a:cubicBezTo>
                <a:lnTo>
                  <a:pt x="2259" y="20880"/>
                </a:lnTo>
                <a:lnTo>
                  <a:pt x="2724" y="20975"/>
                </a:lnTo>
                <a:cubicBezTo>
                  <a:pt x="3126" y="21057"/>
                  <a:pt x="3187" y="21105"/>
                  <a:pt x="3179" y="21325"/>
                </a:cubicBezTo>
                <a:lnTo>
                  <a:pt x="3170" y="21580"/>
                </a:lnTo>
                <a:lnTo>
                  <a:pt x="5306" y="21580"/>
                </a:lnTo>
                <a:lnTo>
                  <a:pt x="7437" y="21580"/>
                </a:lnTo>
                <a:lnTo>
                  <a:pt x="7469" y="20863"/>
                </a:lnTo>
                <a:lnTo>
                  <a:pt x="7501" y="20146"/>
                </a:lnTo>
                <a:lnTo>
                  <a:pt x="10129" y="20073"/>
                </a:lnTo>
                <a:cubicBezTo>
                  <a:pt x="12423" y="20007"/>
                  <a:pt x="12777" y="19974"/>
                  <a:pt x="12894" y="19822"/>
                </a:cubicBezTo>
                <a:cubicBezTo>
                  <a:pt x="13007" y="19675"/>
                  <a:pt x="13092" y="19663"/>
                  <a:pt x="13445" y="19753"/>
                </a:cubicBezTo>
                <a:cubicBezTo>
                  <a:pt x="14110" y="19924"/>
                  <a:pt x="14774" y="19862"/>
                  <a:pt x="14980" y="19607"/>
                </a:cubicBezTo>
                <a:cubicBezTo>
                  <a:pt x="15136" y="19412"/>
                  <a:pt x="15298" y="19381"/>
                  <a:pt x="16396" y="19326"/>
                </a:cubicBezTo>
                <a:cubicBezTo>
                  <a:pt x="17078" y="19292"/>
                  <a:pt x="17767" y="19222"/>
                  <a:pt x="17926" y="19175"/>
                </a:cubicBezTo>
                <a:cubicBezTo>
                  <a:pt x="18135" y="19113"/>
                  <a:pt x="18254" y="19130"/>
                  <a:pt x="18345" y="19235"/>
                </a:cubicBezTo>
                <a:cubicBezTo>
                  <a:pt x="18547" y="19465"/>
                  <a:pt x="19008" y="19408"/>
                  <a:pt x="19548" y="19084"/>
                </a:cubicBezTo>
                <a:cubicBezTo>
                  <a:pt x="20186" y="18700"/>
                  <a:pt x="20570" y="18076"/>
                  <a:pt x="20664" y="17283"/>
                </a:cubicBezTo>
                <a:cubicBezTo>
                  <a:pt x="20743" y="16614"/>
                  <a:pt x="20904" y="16368"/>
                  <a:pt x="21324" y="16268"/>
                </a:cubicBezTo>
                <a:cubicBezTo>
                  <a:pt x="21591" y="16205"/>
                  <a:pt x="21600" y="16184"/>
                  <a:pt x="21547" y="15560"/>
                </a:cubicBezTo>
                <a:cubicBezTo>
                  <a:pt x="21475" y="14706"/>
                  <a:pt x="21280" y="14336"/>
                  <a:pt x="20869" y="14269"/>
                </a:cubicBezTo>
                <a:cubicBezTo>
                  <a:pt x="20623" y="14229"/>
                  <a:pt x="20482" y="14106"/>
                  <a:pt x="20277" y="13751"/>
                </a:cubicBezTo>
                <a:cubicBezTo>
                  <a:pt x="19892" y="13087"/>
                  <a:pt x="19648" y="12821"/>
                  <a:pt x="19038" y="12408"/>
                </a:cubicBezTo>
                <a:cubicBezTo>
                  <a:pt x="18417" y="11988"/>
                  <a:pt x="17788" y="11770"/>
                  <a:pt x="16906" y="11669"/>
                </a:cubicBezTo>
                <a:cubicBezTo>
                  <a:pt x="16215" y="11590"/>
                  <a:pt x="16317" y="11523"/>
                  <a:pt x="15198" y="12727"/>
                </a:cubicBezTo>
                <a:lnTo>
                  <a:pt x="14811" y="13146"/>
                </a:lnTo>
                <a:lnTo>
                  <a:pt x="13349" y="13146"/>
                </a:lnTo>
                <a:cubicBezTo>
                  <a:pt x="12543" y="13146"/>
                  <a:pt x="11853" y="13104"/>
                  <a:pt x="11819" y="13051"/>
                </a:cubicBezTo>
                <a:cubicBezTo>
                  <a:pt x="11785" y="12999"/>
                  <a:pt x="11888" y="12892"/>
                  <a:pt x="12051" y="12818"/>
                </a:cubicBezTo>
                <a:cubicBezTo>
                  <a:pt x="12215" y="12744"/>
                  <a:pt x="12367" y="12593"/>
                  <a:pt x="12388" y="12481"/>
                </a:cubicBezTo>
                <a:cubicBezTo>
                  <a:pt x="12409" y="12369"/>
                  <a:pt x="12559" y="12140"/>
                  <a:pt x="12716" y="11972"/>
                </a:cubicBezTo>
                <a:lnTo>
                  <a:pt x="12998" y="11665"/>
                </a:lnTo>
                <a:lnTo>
                  <a:pt x="12998" y="7373"/>
                </a:lnTo>
                <a:cubicBezTo>
                  <a:pt x="12998" y="4985"/>
                  <a:pt x="12957" y="3013"/>
                  <a:pt x="12903" y="2933"/>
                </a:cubicBezTo>
                <a:cubicBezTo>
                  <a:pt x="12783" y="2756"/>
                  <a:pt x="12820" y="1383"/>
                  <a:pt x="12948" y="1236"/>
                </a:cubicBezTo>
                <a:cubicBezTo>
                  <a:pt x="13002" y="1175"/>
                  <a:pt x="13001" y="1062"/>
                  <a:pt x="12944" y="977"/>
                </a:cubicBezTo>
                <a:cubicBezTo>
                  <a:pt x="12889" y="895"/>
                  <a:pt x="12840" y="706"/>
                  <a:pt x="12839" y="558"/>
                </a:cubicBezTo>
                <a:cubicBezTo>
                  <a:pt x="12837" y="302"/>
                  <a:pt x="12797" y="285"/>
                  <a:pt x="12001" y="165"/>
                </a:cubicBezTo>
                <a:cubicBezTo>
                  <a:pt x="11226" y="48"/>
                  <a:pt x="8197" y="-20"/>
                  <a:pt x="6144" y="5"/>
                </a:cubicBezTo>
                <a:close/>
              </a:path>
            </a:pathLst>
          </a:custGeom>
          <a:ln w="3175">
            <a:miter lim="400000"/>
          </a:ln>
        </p:spPr>
      </p:pic>
      <p:grpSp>
        <p:nvGrpSpPr>
          <p:cNvPr id="423" name="Group"/>
          <p:cNvGrpSpPr/>
          <p:nvPr/>
        </p:nvGrpSpPr>
        <p:grpSpPr>
          <a:xfrm>
            <a:off x="2410751" y="1008315"/>
            <a:ext cx="6898082" cy="2881284"/>
            <a:chOff x="0" y="0"/>
            <a:chExt cx="6898081" cy="2881282"/>
          </a:xfrm>
        </p:grpSpPr>
        <p:sp>
          <p:nvSpPr>
            <p:cNvPr id="420" name="Line"/>
            <p:cNvSpPr/>
            <p:nvPr/>
          </p:nvSpPr>
          <p:spPr>
            <a:xfrm flipV="1">
              <a:off x="9308" y="0"/>
              <a:ext cx="6882040" cy="274589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21" name="Line"/>
            <p:cNvSpPr/>
            <p:nvPr/>
          </p:nvSpPr>
          <p:spPr>
            <a:xfrm>
              <a:off x="0" y="2784486"/>
              <a:ext cx="6898082" cy="9679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22" name="Rectangle"/>
            <p:cNvSpPr/>
            <p:nvPr/>
          </p:nvSpPr>
          <p:spPr>
            <a:xfrm>
              <a:off x="6758648" y="7684"/>
              <a:ext cx="127001" cy="2844801"/>
            </a:xfrm>
            <a:prstGeom prst="rect">
              <a:avLst/>
            </a:prstGeom>
            <a:solidFill>
              <a:srgbClr val="0042AA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427" name="Group"/>
          <p:cNvGrpSpPr/>
          <p:nvPr/>
        </p:nvGrpSpPr>
        <p:grpSpPr>
          <a:xfrm>
            <a:off x="2419069" y="2959100"/>
            <a:ext cx="7002177" cy="3355975"/>
            <a:chOff x="0" y="0"/>
            <a:chExt cx="7002176" cy="3355974"/>
          </a:xfrm>
        </p:grpSpPr>
        <p:sp>
          <p:nvSpPr>
            <p:cNvPr id="424" name="Line"/>
            <p:cNvSpPr/>
            <p:nvPr/>
          </p:nvSpPr>
          <p:spPr>
            <a:xfrm flipV="1">
              <a:off x="70130" y="1258"/>
              <a:ext cx="6817504" cy="86503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25" name="Line"/>
            <p:cNvSpPr/>
            <p:nvPr/>
          </p:nvSpPr>
          <p:spPr>
            <a:xfrm>
              <a:off x="0" y="830857"/>
              <a:ext cx="7002177" cy="252511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26" name="Rectangle"/>
            <p:cNvSpPr/>
            <p:nvPr/>
          </p:nvSpPr>
          <p:spPr>
            <a:xfrm>
              <a:off x="6648730" y="0"/>
              <a:ext cx="101601" cy="3251200"/>
            </a:xfrm>
            <a:prstGeom prst="rect">
              <a:avLst/>
            </a:prstGeom>
            <a:solidFill>
              <a:srgbClr val="0042AA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431" name="Group"/>
          <p:cNvGrpSpPr/>
          <p:nvPr/>
        </p:nvGrpSpPr>
        <p:grpSpPr>
          <a:xfrm>
            <a:off x="1937742" y="3787426"/>
            <a:ext cx="7359918" cy="5544495"/>
            <a:chOff x="0" y="0"/>
            <a:chExt cx="7359917" cy="5544494"/>
          </a:xfrm>
        </p:grpSpPr>
        <p:sp>
          <p:nvSpPr>
            <p:cNvPr id="428" name="Line"/>
            <p:cNvSpPr/>
            <p:nvPr/>
          </p:nvSpPr>
          <p:spPr>
            <a:xfrm>
              <a:off x="0" y="0"/>
              <a:ext cx="7359918" cy="55444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29" name="Line"/>
            <p:cNvSpPr/>
            <p:nvPr/>
          </p:nvSpPr>
          <p:spPr>
            <a:xfrm>
              <a:off x="477141" y="66737"/>
              <a:ext cx="6879678" cy="21134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30" name="Rectangle"/>
            <p:cNvSpPr/>
            <p:nvPr/>
          </p:nvSpPr>
          <p:spPr>
            <a:xfrm>
              <a:off x="7244357" y="2181573"/>
              <a:ext cx="114301" cy="3251201"/>
            </a:xfrm>
            <a:prstGeom prst="rect">
              <a:avLst/>
            </a:prstGeom>
            <a:solidFill>
              <a:srgbClr val="0042AA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sp>
        <p:nvSpPr>
          <p:cNvPr id="432" name="Projection Plane"/>
          <p:cNvSpPr txBox="1"/>
          <p:nvPr/>
        </p:nvSpPr>
        <p:spPr>
          <a:xfrm>
            <a:off x="9845922" y="3240167"/>
            <a:ext cx="5340338" cy="9120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>
              <a:spcBef>
                <a:spcPts val="0"/>
              </a:spcBef>
              <a:defRPr sz="56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Projection Plane</a:t>
            </a:r>
          </a:p>
        </p:txBody>
      </p:sp>
      <p:pic>
        <p:nvPicPr>
          <p:cNvPr id="433" name="image278.jpg" descr="image2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0" y="7402512"/>
            <a:ext cx="1739900" cy="1739901"/>
          </a:xfrm>
          <a:prstGeom prst="rect">
            <a:avLst/>
          </a:prstGeom>
          <a:ln w="3175">
            <a:miter lim="400000"/>
          </a:ln>
        </p:spPr>
      </p:pic>
      <p:pic>
        <p:nvPicPr>
          <p:cNvPr id="434" name="image294.jpg" descr="image29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212" y="7404100"/>
            <a:ext cx="1765301" cy="17653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5" name="image279.jpg" descr="image27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787" y="7377112"/>
            <a:ext cx="1765301" cy="1765301"/>
          </a:xfrm>
          <a:prstGeom prst="rect">
            <a:avLst/>
          </a:prstGeom>
          <a:ln w="3175">
            <a:miter lim="400000"/>
          </a:ln>
        </p:spPr>
      </p:pic>
      <p:sp>
        <p:nvSpPr>
          <p:cNvPr id="436" name="Cylinder"/>
          <p:cNvSpPr txBox="1"/>
          <p:nvPr/>
        </p:nvSpPr>
        <p:spPr>
          <a:xfrm>
            <a:off x="2920888" y="9144000"/>
            <a:ext cx="1921099" cy="7596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Cylinder</a:t>
            </a:r>
          </a:p>
        </p:txBody>
      </p:sp>
      <p:sp>
        <p:nvSpPr>
          <p:cNvPr id="437" name="Sphere"/>
          <p:cNvSpPr txBox="1"/>
          <p:nvPr/>
        </p:nvSpPr>
        <p:spPr>
          <a:xfrm>
            <a:off x="5021062" y="9144000"/>
            <a:ext cx="1473601" cy="7596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Sphere</a:t>
            </a:r>
          </a:p>
        </p:txBody>
      </p:sp>
      <p:sp>
        <p:nvSpPr>
          <p:cNvPr id="438" name="Plain"/>
          <p:cNvSpPr txBox="1"/>
          <p:nvPr/>
        </p:nvSpPr>
        <p:spPr>
          <a:xfrm>
            <a:off x="1402563" y="9144000"/>
            <a:ext cx="1008189" cy="7596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Plain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2" animBg="1" advAuto="0"/>
      <p:bldP spid="414" grpId="1" animBg="1" advAuto="0"/>
      <p:bldP spid="414" grpId="4" animBg="1" advAuto="0"/>
      <p:bldP spid="416" grpId="6" animBg="1" advAuto="0"/>
      <p:bldP spid="417" grpId="5" animBg="1" advAuto="0"/>
      <p:bldP spid="417" grpId="8" animBg="1" advAuto="0"/>
      <p:bldP spid="418" grpId="10" animBg="1" advAuto="0"/>
      <p:bldP spid="419" grpId="9" animBg="1" advAuto="0"/>
      <p:bldP spid="423" grpId="3" animBg="1" advAuto="0"/>
      <p:bldP spid="427" grpId="7" animBg="1" advAuto="0"/>
      <p:bldP spid="431" grpId="1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nar,…"/>
          <p:cNvSpPr txBox="1">
            <a:spLocks noGrp="1"/>
          </p:cNvSpPr>
          <p:nvPr>
            <p:ph type="title"/>
          </p:nvPr>
        </p:nvSpPr>
        <p:spPr>
          <a:xfrm>
            <a:off x="10596312" y="1308100"/>
            <a:ext cx="5304088" cy="4343400"/>
          </a:xfrm>
          <a:prstGeom prst="rect">
            <a:avLst/>
          </a:prstGeom>
        </p:spPr>
        <p:txBody>
          <a:bodyPr/>
          <a:lstStyle/>
          <a:p>
            <a:pPr defTabSz="1496822">
              <a:defRPr sz="6972"/>
            </a:pPr>
            <a:r>
              <a:t>Planar, </a:t>
            </a:r>
          </a:p>
          <a:p>
            <a:pPr defTabSz="1496822">
              <a:defRPr sz="6972"/>
            </a:pPr>
            <a:r>
              <a:t>Spherical,</a:t>
            </a:r>
          </a:p>
          <a:p>
            <a:pPr defTabSz="1496822">
              <a:defRPr sz="6972"/>
            </a:pPr>
            <a:r>
              <a:t>Cylindrical Panoramas</a:t>
            </a:r>
          </a:p>
        </p:txBody>
      </p:sp>
      <p:pic>
        <p:nvPicPr>
          <p:cNvPr id="441" name="C-060716-144031-041_060716-144052-051_5_165.34x110.76(-11.65)_P_CU_M(-2)_L.tiff" descr="C-060716-144031-041_060716-144052-051_5_165.34x110.76(-11.65)_P_CU_M(-2)_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0" y="990537"/>
            <a:ext cx="14617700" cy="4749863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42" name="S-060716-144031-041_060716-144052-051_5_165.34x110.76(-11.65)_S_CU_M(-2)_L.png" descr="S-060716-144031-041_060716-144052-051_5_165.34x110.76(-11.65)_S_CU_M(-2)_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279624"/>
            <a:ext cx="11341100" cy="7594652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43" name="C-060716-144031-041_060716-144052-051_5_165.34x110.76(-11.65)_C_CU_M(-2)_L.png" descr="C-060716-144031-041_060716-144052-051_5_165.34x110.76(-11.65)_C_CU_M(-2)_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4135133"/>
            <a:ext cx="11264901" cy="12946367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Making a Panorama"/>
          <p:cNvSpPr txBox="1">
            <a:spLocks noGrp="1"/>
          </p:cNvSpPr>
          <p:nvPr>
            <p:ph type="title"/>
          </p:nvPr>
        </p:nvSpPr>
        <p:spPr>
          <a:xfrm>
            <a:off x="1994829" y="209551"/>
            <a:ext cx="12266342" cy="40025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Stitching and HDR,</a:t>
            </a:r>
            <a:endParaRPr dirty="0"/>
          </a:p>
        </p:txBody>
      </p:sp>
      <p:sp>
        <p:nvSpPr>
          <p:cNvPr id="83" name="Stitching a Series of Images to construct a Wide FOV Panorama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904239" indent="-904239" defTabSz="1605025">
              <a:spcBef>
                <a:spcPts val="1200"/>
              </a:spcBef>
              <a:buBlip>
                <a:blip r:embed="rId2"/>
              </a:buBlip>
              <a:defRPr sz="7119"/>
            </a:lvl1pPr>
          </a:lstStyle>
          <a:p>
            <a:r>
              <a:t>Stitching a Series of Images to construct a Wide FOV Panorama.</a:t>
            </a:r>
          </a:p>
        </p:txBody>
      </p:sp>
      <p:pic>
        <p:nvPicPr>
          <p:cNvPr id="84" name="060716-144031-041_060716-144052-051_7_152.66x25.70(-7.02)_C_CA_M(-2)_L-cropped.png" descr="060716-144031-041_060716-144052-051_7_152.66x25.70(-7.02)_C_CA_M(-2)_L-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5" y="3702050"/>
            <a:ext cx="15851810" cy="2755900"/>
          </a:xfrm>
          <a:prstGeom prst="rect">
            <a:avLst/>
          </a:prstGeom>
          <a:ln w="3175">
            <a:miter lim="400000"/>
          </a:ln>
        </p:spPr>
      </p:pic>
      <p:sp>
        <p:nvSpPr>
          <p:cNvPr id="85" name="(Lords Cricket Ground, London, UK, by I. Essa)"/>
          <p:cNvSpPr txBox="1"/>
          <p:nvPr/>
        </p:nvSpPr>
        <p:spPr>
          <a:xfrm>
            <a:off x="9089204" y="6502548"/>
            <a:ext cx="6875972" cy="4929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(Lords Cricket Ground, London, UK, by I. Essa)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02418-71E8-584A-9A94-064699FF997B}"/>
              </a:ext>
            </a:extLst>
          </p:cNvPr>
          <p:cNvSpPr txBox="1"/>
          <p:nvPr/>
        </p:nvSpPr>
        <p:spPr>
          <a:xfrm>
            <a:off x="7715250" y="7296150"/>
            <a:ext cx="7904672" cy="2152650"/>
          </a:xfrm>
          <a:prstGeom prst="rect">
            <a:avLst/>
          </a:prstGeom>
          <a:noFill/>
          <a:ln w="3175" cap="flat">
            <a:noFill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0578" tIns="30578" rIns="30578" bIns="30578" numCol="1" spcCol="38100" rtlCol="0" anchor="t">
            <a:normAutofit fontScale="55000" lnSpcReduction="20000"/>
          </a:bodyPr>
          <a:lstStyle/>
          <a:p>
            <a:pPr marL="0" marR="0" indent="0" algn="l" defTabSz="18034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effectLst/>
                <a:uFill>
                  <a:solidFill>
                    <a:srgbClr val="002440"/>
                  </a:solidFill>
                </a:uFill>
                <a:latin typeface="+mj-lt"/>
                <a:ea typeface="+mj-ea"/>
                <a:cs typeface="+mj-cs"/>
                <a:sym typeface="Irfan-Bold"/>
              </a:rPr>
              <a:t>Slides by Irfan Essa</a:t>
            </a:r>
          </a:p>
          <a:p>
            <a:pPr marL="0" marR="0" indent="0" algn="l" defTabSz="18034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Adapted for CS 4476 by Frank Dellaert</a:t>
            </a:r>
          </a:p>
          <a:p>
            <a:pPr marL="0" marR="0" indent="0" algn="l" defTabSz="18034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effectLst/>
                <a:uFill>
                  <a:solidFill>
                    <a:srgbClr val="002440"/>
                  </a:solidFill>
                </a:uFill>
                <a:latin typeface="+mj-lt"/>
                <a:ea typeface="+mj-ea"/>
                <a:cs typeface="+mj-cs"/>
                <a:sym typeface="Irfan-Bold"/>
              </a:rPr>
              <a:t>More </a:t>
            </a:r>
            <a:r>
              <a:rPr kumimoji="0" lang="en-US" sz="6800" b="0" i="0" u="none" strike="noStrike" cap="none" spc="0" normalizeH="0" baseline="0" dirty="0" err="1">
                <a:ln>
                  <a:noFill/>
                </a:ln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effectLst/>
                <a:uFill>
                  <a:solidFill>
                    <a:srgbClr val="002440"/>
                  </a:solidFill>
                </a:uFill>
                <a:latin typeface="+mj-lt"/>
                <a:ea typeface="+mj-ea"/>
                <a:cs typeface="+mj-cs"/>
                <a:sym typeface="Irfan-Bold"/>
              </a:rPr>
              <a:t>detailsin</a:t>
            </a:r>
            <a:r>
              <a:rPr kumimoji="0" lang="en-US" sz="6800" b="0" i="0" u="none" strike="noStrike" cap="none" spc="0" normalizeH="0" baseline="0" dirty="0">
                <a:ln>
                  <a:noFill/>
                </a:ln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effectLst/>
                <a:uFill>
                  <a:solidFill>
                    <a:srgbClr val="002440"/>
                  </a:solidFill>
                </a:uFill>
                <a:latin typeface="+mj-lt"/>
                <a:ea typeface="+mj-ea"/>
                <a:cs typeface="+mj-cs"/>
                <a:sym typeface="Irfan-Bold"/>
              </a:rPr>
              <a:t> Szeliski Ch. 9, Ch 10.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1" animBg="1" advAuto="0"/>
      <p:bldP spid="85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“Finding Panoramas”"/>
          <p:cNvSpPr txBox="1">
            <a:spLocks noGrp="1"/>
          </p:cNvSpPr>
          <p:nvPr>
            <p:ph type="title"/>
          </p:nvPr>
        </p:nvSpPr>
        <p:spPr>
          <a:xfrm>
            <a:off x="355600" y="5185360"/>
            <a:ext cx="15544800" cy="1449660"/>
          </a:xfrm>
          <a:prstGeom prst="rect">
            <a:avLst/>
          </a:prstGeom>
        </p:spPr>
        <p:txBody>
          <a:bodyPr/>
          <a:lstStyle/>
          <a:p>
            <a:r>
              <a:t>“Finding Panoramas”</a:t>
            </a:r>
          </a:p>
        </p:txBody>
      </p:sp>
      <p:pic>
        <p:nvPicPr>
          <p:cNvPr id="446" name="OUT-060716-144031-041_060716-144052-051_7_156.71x34.47(-7.79)_C_CU_M(-2)_L_060716-144041-046.png" descr="OUT-060716-144031-041_060716-144052-051_7_156.71x34.47(-7.79)_C_CU_M(-2)_L_060716-144041-046.png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096000" y="1638300"/>
            <a:ext cx="4478042" cy="3467100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pic>
        <p:nvPicPr>
          <p:cNvPr id="447" name="OUT-060716-144031-041_060716-144052-051_7_156.71x34.47(-7.79)_C_CU_M(-2)_L_060716-144039-045.png" descr="OUT-060716-144031-041_060716-144052-051_7_156.71x34.47(-7.79)_C_CU_M(-2)_L_060716-144039-045.pn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330700" y="1689100"/>
            <a:ext cx="4522304" cy="3467100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pic>
        <p:nvPicPr>
          <p:cNvPr id="448" name="OUT-060716-144031-041_060716-144052-051_7_156.71x34.47(-7.79)_C_CU_M(-2)_L_060716-144037-044.png" descr="OUT-060716-144031-041_060716-144052-051_7_156.71x34.47(-7.79)_C_CU_M(-2)_L_060716-144037-044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679700" y="1714500"/>
            <a:ext cx="4512963" cy="3467100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pic>
        <p:nvPicPr>
          <p:cNvPr id="449" name="OUT-060716-144031-041_060716-144052-051_7_156.71x34.47(-7.79)_C_CU_M(-2)_L_060716-144034-043.png" descr="OUT-060716-144031-041_060716-144052-051_7_156.71x34.47(-7.79)_C_CU_M(-2)_L_060716-144034-043.png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1028700" y="1498600"/>
            <a:ext cx="4511581" cy="3467100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pic>
        <p:nvPicPr>
          <p:cNvPr id="450" name="OUT-060716-144031-041_060716-144052-051_7_156.71x34.47(-7.79)_C_CU_M(-2)_L_060716-144044-048.png" descr="OUT-060716-144031-041_060716-144052-051_7_156.71x34.47(-7.79)_C_CU_M(-2)_L_060716-144044-048.png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8648700" y="1562100"/>
            <a:ext cx="4507230" cy="3467100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pic>
        <p:nvPicPr>
          <p:cNvPr id="451" name="OUT-060716-144031-041_060716-144052-051_7_156.71x34.47(-7.79)_C_CU_M(-2)_L_060716-144031-041.png" descr="OUT-060716-144031-041_060716-144052-051_7_156.71x34.47(-7.79)_C_CU_M(-2)_L_060716-144031-041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-495300" y="1460500"/>
            <a:ext cx="4497075" cy="3467100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pic>
        <p:nvPicPr>
          <p:cNvPr id="452" name="OUT-060716-144031-041_060716-144052-051_7_156.71x34.47(-7.79)_C_CU_M(-2)_L_060716-144052-051.png" descr="OUT-060716-144031-041_060716-144052-051_7_156.71x34.47(-7.79)_C_CU_M(-2)_L_060716-144052-051.png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11772900" y="1308100"/>
            <a:ext cx="4486836" cy="3467100"/>
          </a:xfrm>
          <a:prstGeom prst="rect">
            <a:avLst/>
          </a:prstGeom>
          <a:ln w="3175">
            <a:miter lim="400000"/>
          </a:ln>
          <a:effectLst>
            <a:outerShdw blurRad="254000" dist="127000" dir="2700000" rotWithShape="0">
              <a:srgbClr val="000000">
                <a:alpha val="70000"/>
              </a:srgbClr>
            </a:outerShdw>
          </a:effectLst>
        </p:spPr>
      </p:pic>
      <p:sp>
        <p:nvSpPr>
          <p:cNvPr id="453" name="Using RANSAC and related matching techniques, we can find images next to each other that form a panorama. So we don’t have to take pictures in a sequence."/>
          <p:cNvSpPr txBox="1"/>
          <p:nvPr/>
        </p:nvSpPr>
        <p:spPr>
          <a:xfrm>
            <a:off x="3168650" y="6664180"/>
            <a:ext cx="9918700" cy="28551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Using RANSAC and related matching techniques, we can find images next to each other that form a panorama. So we don’t have to take pictures in a sequence.</a:t>
            </a:r>
          </a:p>
        </p:txBody>
      </p:sp>
      <p:grpSp>
        <p:nvGrpSpPr>
          <p:cNvPr id="457" name="Group"/>
          <p:cNvGrpSpPr/>
          <p:nvPr/>
        </p:nvGrpSpPr>
        <p:grpSpPr>
          <a:xfrm>
            <a:off x="3987799" y="3418270"/>
            <a:ext cx="1892302" cy="1104901"/>
            <a:chOff x="0" y="0"/>
            <a:chExt cx="1892300" cy="1104900"/>
          </a:xfrm>
        </p:grpSpPr>
        <p:sp>
          <p:nvSpPr>
            <p:cNvPr id="454" name="Line"/>
            <p:cNvSpPr/>
            <p:nvPr/>
          </p:nvSpPr>
          <p:spPr>
            <a:xfrm flipV="1">
              <a:off x="49" y="0"/>
              <a:ext cx="1892252" cy="16596"/>
            </a:xfrm>
            <a:prstGeom prst="line">
              <a:avLst/>
            </a:prstGeom>
            <a:noFill/>
            <a:ln w="38100" cap="flat">
              <a:solidFill>
                <a:srgbClr val="0042AA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55" name="Line"/>
            <p:cNvSpPr/>
            <p:nvPr/>
          </p:nvSpPr>
          <p:spPr>
            <a:xfrm flipV="1">
              <a:off x="0" y="544145"/>
              <a:ext cx="1892251" cy="16597"/>
            </a:xfrm>
            <a:prstGeom prst="line">
              <a:avLst/>
            </a:prstGeom>
            <a:noFill/>
            <a:ln w="38100" cap="flat">
              <a:solidFill>
                <a:srgbClr val="0042AA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56" name="Line"/>
            <p:cNvSpPr/>
            <p:nvPr/>
          </p:nvSpPr>
          <p:spPr>
            <a:xfrm flipV="1">
              <a:off x="0" y="1088304"/>
              <a:ext cx="1892251" cy="16597"/>
            </a:xfrm>
            <a:prstGeom prst="line">
              <a:avLst/>
            </a:prstGeom>
            <a:noFill/>
            <a:ln w="38100" cap="flat">
              <a:solidFill>
                <a:srgbClr val="0042AA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461" name="Group"/>
          <p:cNvGrpSpPr/>
          <p:nvPr/>
        </p:nvGrpSpPr>
        <p:grpSpPr>
          <a:xfrm>
            <a:off x="5943599" y="2514600"/>
            <a:ext cx="1892302" cy="1104901"/>
            <a:chOff x="0" y="0"/>
            <a:chExt cx="1892300" cy="1104900"/>
          </a:xfrm>
        </p:grpSpPr>
        <p:sp>
          <p:nvSpPr>
            <p:cNvPr id="458" name="Line"/>
            <p:cNvSpPr/>
            <p:nvPr/>
          </p:nvSpPr>
          <p:spPr>
            <a:xfrm flipV="1">
              <a:off x="49" y="0"/>
              <a:ext cx="1892252" cy="16596"/>
            </a:xfrm>
            <a:prstGeom prst="line">
              <a:avLst/>
            </a:prstGeom>
            <a:noFill/>
            <a:ln w="38100" cap="flat">
              <a:solidFill>
                <a:srgbClr val="F5EC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59" name="Line"/>
            <p:cNvSpPr/>
            <p:nvPr/>
          </p:nvSpPr>
          <p:spPr>
            <a:xfrm flipV="1">
              <a:off x="0" y="544145"/>
              <a:ext cx="1892251" cy="16597"/>
            </a:xfrm>
            <a:prstGeom prst="line">
              <a:avLst/>
            </a:prstGeom>
            <a:noFill/>
            <a:ln w="38100" cap="flat">
              <a:solidFill>
                <a:srgbClr val="F5EC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60" name="Line"/>
            <p:cNvSpPr/>
            <p:nvPr/>
          </p:nvSpPr>
          <p:spPr>
            <a:xfrm flipV="1">
              <a:off x="0" y="1088304"/>
              <a:ext cx="1892251" cy="16597"/>
            </a:xfrm>
            <a:prstGeom prst="line">
              <a:avLst/>
            </a:prstGeom>
            <a:noFill/>
            <a:ln w="38100" cap="flat">
              <a:solidFill>
                <a:srgbClr val="F5EC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465" name="Group"/>
          <p:cNvGrpSpPr/>
          <p:nvPr/>
        </p:nvGrpSpPr>
        <p:grpSpPr>
          <a:xfrm>
            <a:off x="7975599" y="3403600"/>
            <a:ext cx="1892302" cy="1104901"/>
            <a:chOff x="0" y="0"/>
            <a:chExt cx="1892300" cy="1104900"/>
          </a:xfrm>
        </p:grpSpPr>
        <p:sp>
          <p:nvSpPr>
            <p:cNvPr id="462" name="Line"/>
            <p:cNvSpPr/>
            <p:nvPr/>
          </p:nvSpPr>
          <p:spPr>
            <a:xfrm flipV="1">
              <a:off x="49" y="0"/>
              <a:ext cx="1892252" cy="16596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63" name="Line"/>
            <p:cNvSpPr/>
            <p:nvPr/>
          </p:nvSpPr>
          <p:spPr>
            <a:xfrm flipV="1">
              <a:off x="0" y="544145"/>
              <a:ext cx="1892251" cy="16597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464" name="Line"/>
            <p:cNvSpPr/>
            <p:nvPr/>
          </p:nvSpPr>
          <p:spPr>
            <a:xfrm flipV="1">
              <a:off x="0" y="1088304"/>
              <a:ext cx="1892251" cy="16597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sp>
        <p:nvSpPr>
          <p:cNvPr id="466" name="Brown and Lowe (2003)."/>
          <p:cNvSpPr txBox="1"/>
          <p:nvPr/>
        </p:nvSpPr>
        <p:spPr>
          <a:xfrm>
            <a:off x="355600" y="9448800"/>
            <a:ext cx="9918700" cy="533400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/>
          </a:bodyPr>
          <a:lstStyle>
            <a:lvl1pPr>
              <a:spcBef>
                <a:spcPts val="0"/>
              </a:spcBef>
              <a:defRPr sz="28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Brown and Lowe (2003).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5" animBg="1" advAuto="0"/>
      <p:bldP spid="447" grpId="4" animBg="1" advAuto="0"/>
      <p:bldP spid="448" grpId="3" animBg="1" advAuto="0"/>
      <p:bldP spid="449" grpId="2" animBg="1" advAuto="0"/>
      <p:bldP spid="450" grpId="6" animBg="1" advAuto="0"/>
      <p:bldP spid="451" grpId="1" animBg="1" advAuto="0"/>
      <p:bldP spid="452" grpId="7" animBg="1" advAuto="0"/>
      <p:bldP spid="453" grpId="11" animBg="1" advAuto="0"/>
      <p:bldP spid="457" grpId="8" animBg="1" advAuto="0"/>
      <p:bldP spid="461" grpId="9" animBg="1" advAuto="0"/>
      <p:bldP spid="465" grpId="10" animBg="1" advAuto="0"/>
      <p:bldP spid="466" grpId="1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Further Rea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Further Reading</a:t>
            </a:r>
          </a:p>
        </p:txBody>
      </p:sp>
      <p:sp>
        <p:nvSpPr>
          <p:cNvPr id="473" name="Brown and Lowe (2003). “Recognising Panoramas.” International Conference on Computer Vision (ICCV2003) (pdf | bib | ppt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838925" indent="-838925" defTabSz="1226311">
              <a:spcBef>
                <a:spcPts val="900"/>
              </a:spcBef>
              <a:buBlip>
                <a:blip r:embed="rId2"/>
              </a:buBlip>
              <a:defRPr sz="4624"/>
            </a:pPr>
            <a:r>
              <a:t>Brown and Lowe (2003). “</a:t>
            </a:r>
            <a:r>
              <a:rPr>
                <a:hlinkClick r:id="rId3"/>
              </a:rPr>
              <a:t>Recognising Panoramas</a:t>
            </a:r>
            <a:r>
              <a:t>.” International Conference on Computer Vision (ICCV2003) (</a:t>
            </a:r>
            <a:r>
              <a:rPr>
                <a:hlinkClick r:id="rId3"/>
              </a:rPr>
              <a:t>pdf</a:t>
            </a:r>
            <a:r>
              <a:t> | </a:t>
            </a:r>
            <a:r>
              <a:rPr>
                <a:hlinkClick r:id="rId4"/>
              </a:rPr>
              <a:t>bib</a:t>
            </a:r>
            <a:r>
              <a:t> | </a:t>
            </a:r>
            <a:r>
              <a:rPr>
                <a:hlinkClick r:id="rId5"/>
              </a:rPr>
              <a:t>ppt</a:t>
            </a:r>
            <a:r>
              <a:t>)</a:t>
            </a:r>
          </a:p>
          <a:p>
            <a:pPr marL="838925" indent="-838925" defTabSz="1226311">
              <a:spcBef>
                <a:spcPts val="900"/>
              </a:spcBef>
              <a:buBlip>
                <a:blip r:embed="rId2"/>
              </a:buBlip>
              <a:defRPr sz="4624"/>
            </a:pPr>
            <a:r>
              <a:rPr>
                <a:hlinkClick r:id="rId6"/>
              </a:rPr>
              <a:t>Microsoft Research Image Composite Editior (ICE)</a:t>
            </a:r>
          </a:p>
          <a:p>
            <a:pPr marL="838925" indent="-838925" defTabSz="1226311">
              <a:spcBef>
                <a:spcPts val="900"/>
              </a:spcBef>
              <a:buBlip>
                <a:blip r:embed="rId2"/>
              </a:buBlip>
              <a:defRPr sz="4624"/>
            </a:pPr>
            <a:r>
              <a:rPr>
                <a:hlinkClick r:id="rId7"/>
              </a:rPr>
              <a:t>Panorama Tools Graphical User Interface (PTGui)</a:t>
            </a:r>
          </a:p>
          <a:p>
            <a:pPr marL="838925" indent="-838925" defTabSz="1226311">
              <a:spcBef>
                <a:spcPts val="900"/>
              </a:spcBef>
              <a:buBlip>
                <a:blip r:embed="rId2"/>
              </a:buBlip>
              <a:defRPr sz="4624" u="sng"/>
            </a:pPr>
            <a:r>
              <a:t>Hugin Panorama Photo Stitcher</a:t>
            </a:r>
          </a:p>
        </p:txBody>
      </p:sp>
      <p:pic>
        <p:nvPicPr>
          <p:cNvPr id="474" name="sitting_on_books_reading_custom_book_15399.png" descr="sitting_on_books_reading_custom_book_1539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4862" y="2782021"/>
            <a:ext cx="5917226" cy="788963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Dynamic Range in Real World"/>
          <p:cNvSpPr txBox="1">
            <a:spLocks noGrp="1"/>
          </p:cNvSpPr>
          <p:nvPr>
            <p:ph type="title"/>
          </p:nvPr>
        </p:nvSpPr>
        <p:spPr>
          <a:xfrm>
            <a:off x="355599" y="1004865"/>
            <a:ext cx="15544801" cy="14496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High Dynamic Range</a:t>
            </a:r>
            <a:endParaRPr dirty="0"/>
          </a:p>
        </p:txBody>
      </p:sp>
      <p:pic>
        <p:nvPicPr>
          <p:cNvPr id="108" name="2013-04-06-16-05-37-IMG_7756.jpg" descr="2013-04-06-16-05-37-IMG_77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00" y="3496114"/>
            <a:ext cx="3251200" cy="2168526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09" name="2013-04-06-16-13-12-IMG_7763.jpg" descr="2013-04-06-16-13-12-IMG_77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5667814"/>
            <a:ext cx="3251200" cy="2168526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10" name="2013-04-06-16-20-15-IMG_7771.jpg" descr="2013-04-06-16-20-15-IMG_77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6982146"/>
            <a:ext cx="3251200" cy="2168526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11" name="2013-04-07-14-02-36-IMG_7774.jpg" descr="2013-04-07-14-02-36-IMG_777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00" y="5667814"/>
            <a:ext cx="3251200" cy="2168526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12" name="2013-04-07-14-05-21-IMG_7777.jpg" descr="2013-04-07-14-05-21-IMG_777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600" y="3496114"/>
            <a:ext cx="3251200" cy="2168526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13" name="Inside, No Lights…"/>
          <p:cNvSpPr txBox="1"/>
          <p:nvPr/>
        </p:nvSpPr>
        <p:spPr>
          <a:xfrm>
            <a:off x="491762" y="2571357"/>
            <a:ext cx="5625862" cy="9247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Inside, No Lights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Long Exposure</a:t>
            </a:r>
          </a:p>
        </p:txBody>
      </p:sp>
      <p:sp>
        <p:nvSpPr>
          <p:cNvPr id="114" name="Inside,…"/>
          <p:cNvSpPr txBox="1"/>
          <p:nvPr/>
        </p:nvSpPr>
        <p:spPr>
          <a:xfrm>
            <a:off x="1625600" y="7836340"/>
            <a:ext cx="6326702" cy="9247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Inside,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Incandescent Light</a:t>
            </a:r>
          </a:p>
        </p:txBody>
      </p:sp>
      <p:sp>
        <p:nvSpPr>
          <p:cNvPr id="115" name="Inside, Near Window…"/>
          <p:cNvSpPr txBox="1"/>
          <p:nvPr/>
        </p:nvSpPr>
        <p:spPr>
          <a:xfrm>
            <a:off x="6555896" y="9058715"/>
            <a:ext cx="3147665" cy="9247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Inside, Near Window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(Natural Light)</a:t>
            </a:r>
          </a:p>
        </p:txBody>
      </p:sp>
      <p:sp>
        <p:nvSpPr>
          <p:cNvPr id="116" name="Outside,…"/>
          <p:cNvSpPr txBox="1"/>
          <p:nvPr/>
        </p:nvSpPr>
        <p:spPr>
          <a:xfrm>
            <a:off x="9703560" y="7836340"/>
            <a:ext cx="3251201" cy="9247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Outside,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Under Shade</a:t>
            </a:r>
          </a:p>
        </p:txBody>
      </p:sp>
      <p:sp>
        <p:nvSpPr>
          <p:cNvPr id="117" name="Outside,…"/>
          <p:cNvSpPr txBox="1"/>
          <p:nvPr/>
        </p:nvSpPr>
        <p:spPr>
          <a:xfrm>
            <a:off x="11380499" y="2571357"/>
            <a:ext cx="3251201" cy="9247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Outside,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in the Sun</a:t>
            </a:r>
          </a:p>
        </p:txBody>
      </p:sp>
      <p:pic>
        <p:nvPicPr>
          <p:cNvPr id="118" name="droppedImage.tiff" descr="dropped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321614"/>
            <a:ext cx="2527300" cy="1895476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19" name="Into the Sun"/>
          <p:cNvSpPr txBox="1"/>
          <p:nvPr/>
        </p:nvSpPr>
        <p:spPr>
          <a:xfrm>
            <a:off x="6502400" y="3794469"/>
            <a:ext cx="3251200" cy="5334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Into the Sun</a:t>
            </a:r>
          </a:p>
        </p:txBody>
      </p:sp>
      <p:sp>
        <p:nvSpPr>
          <p:cNvPr id="120" name="http://commons.wikimedia.org/wiki/File:%22Sun%22.JPG"/>
          <p:cNvSpPr txBox="1"/>
          <p:nvPr/>
        </p:nvSpPr>
        <p:spPr>
          <a:xfrm>
            <a:off x="0" y="11687615"/>
            <a:ext cx="4658839" cy="3175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marL="177800" indent="-177800">
              <a:buClr>
                <a:srgbClr val="F5CB68"/>
              </a:buClr>
              <a:buSzPct val="80000"/>
              <a:buFont typeface="Zapf Dingbats"/>
              <a:buChar char="★"/>
              <a:defRPr sz="1400" u="sng">
                <a:hlinkClick r:id="" action="ppaction://noaction"/>
              </a:defRPr>
            </a:lvl1pPr>
          </a:lstStyle>
          <a:p>
            <a:pPr>
              <a:defRPr u="none"/>
            </a:pPr>
            <a:r>
              <a:rPr u="sng">
                <a:hlinkClick r:id="rId8"/>
              </a:rPr>
              <a:t>http://commons.wikimedia.org/wiki/File:%22Sun%22.JPG</a:t>
            </a:r>
          </a:p>
        </p:txBody>
      </p:sp>
    </p:spTree>
    <p:extLst>
      <p:ext uri="{BB962C8B-B14F-4D97-AF65-F5344CB8AC3E}">
        <p14:creationId xmlns:p14="http://schemas.microsoft.com/office/powerpoint/2010/main" val="331646883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117" grpId="0" animBg="1" advAuto="0"/>
      <p:bldP spid="118" grpId="0" animBg="1" advAuto="0"/>
      <p:bldP spid="119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ynamic Ran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Dynamic Range</a:t>
            </a:r>
          </a:p>
        </p:txBody>
      </p:sp>
      <p:sp>
        <p:nvSpPr>
          <p:cNvPr id="123" name="Luminance: A photometric measure of the luminous intensity per unit area of light traveling in a given direction. Measured in candela per square meter (cd/m2)."/>
          <p:cNvSpPr txBox="1"/>
          <p:nvPr/>
        </p:nvSpPr>
        <p:spPr>
          <a:xfrm>
            <a:off x="589932" y="2923342"/>
            <a:ext cx="15087601" cy="216681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r>
              <a:rPr>
                <a:latin typeface="+mn-lt"/>
                <a:ea typeface="+mn-ea"/>
                <a:cs typeface="+mn-cs"/>
                <a:sym typeface="Irfan-Bold"/>
              </a:rPr>
              <a:t>Luminance</a:t>
            </a:r>
            <a:r>
              <a:t>: A photometric measure of the luminous intensity per unit area of light traveling in a given direction. Measured in candela per square meter (</a:t>
            </a:r>
            <a:r>
              <a:rPr sz="4000" i="1">
                <a:latin typeface="Times"/>
                <a:ea typeface="Times"/>
                <a:cs typeface="Times"/>
                <a:sym typeface="Times"/>
              </a:rPr>
              <a:t>cd/m</a:t>
            </a:r>
            <a:r>
              <a:rPr sz="4000" i="1" baseline="31999">
                <a:latin typeface="Times"/>
                <a:ea typeface="Times"/>
                <a:cs typeface="Times"/>
                <a:sym typeface="Times"/>
              </a:rPr>
              <a:t>2</a:t>
            </a:r>
            <a:r>
              <a:t>). </a:t>
            </a:r>
          </a:p>
        </p:txBody>
      </p:sp>
      <p:sp>
        <p:nvSpPr>
          <p:cNvPr id="124" name="Rectangle"/>
          <p:cNvSpPr/>
          <p:nvPr/>
        </p:nvSpPr>
        <p:spPr>
          <a:xfrm>
            <a:off x="3213099" y="5854700"/>
            <a:ext cx="12687301" cy="393700"/>
          </a:xfrm>
          <a:prstGeom prst="rect">
            <a:avLst/>
          </a:prstGeom>
          <a:gradFill>
            <a:gsLst>
              <a:gs pos="0">
                <a:srgbClr val="58596B"/>
              </a:gs>
              <a:gs pos="100000">
                <a:srgbClr val="FFFFFF"/>
              </a:gs>
            </a:gsLst>
          </a:gra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grpSp>
        <p:nvGrpSpPr>
          <p:cNvPr id="141" name="Group"/>
          <p:cNvGrpSpPr/>
          <p:nvPr/>
        </p:nvGrpSpPr>
        <p:grpSpPr>
          <a:xfrm>
            <a:off x="3575833" y="5172896"/>
            <a:ext cx="12867515" cy="1270001"/>
            <a:chOff x="231467" y="0"/>
            <a:chExt cx="12867513" cy="1270000"/>
          </a:xfrm>
        </p:grpSpPr>
        <p:sp>
          <p:nvSpPr>
            <p:cNvPr id="125" name="-6"/>
            <p:cNvSpPr/>
            <p:nvPr/>
          </p:nvSpPr>
          <p:spPr>
            <a:xfrm>
              <a:off x="231467" y="0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/>
                <a:t>-6</a:t>
              </a:r>
            </a:p>
          </p:txBody>
        </p:sp>
        <p:sp>
          <p:nvSpPr>
            <p:cNvPr id="126" name="Line"/>
            <p:cNvSpPr/>
            <p:nvPr/>
          </p:nvSpPr>
          <p:spPr>
            <a:xfrm flipV="1">
              <a:off x="502667" y="379828"/>
              <a:ext cx="51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27" name="Line"/>
            <p:cNvSpPr/>
            <p:nvPr/>
          </p:nvSpPr>
          <p:spPr>
            <a:xfrm flipV="1">
              <a:off x="5368179" y="377003"/>
              <a:ext cx="52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28" name="Line"/>
            <p:cNvSpPr/>
            <p:nvPr/>
          </p:nvSpPr>
          <p:spPr>
            <a:xfrm flipV="1">
              <a:off x="2155079" y="377003"/>
              <a:ext cx="52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29" name="Line"/>
            <p:cNvSpPr/>
            <p:nvPr/>
          </p:nvSpPr>
          <p:spPr>
            <a:xfrm flipV="1">
              <a:off x="3755279" y="377003"/>
              <a:ext cx="52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30" name="Line"/>
            <p:cNvSpPr/>
            <p:nvPr/>
          </p:nvSpPr>
          <p:spPr>
            <a:xfrm flipV="1">
              <a:off x="7031879" y="377003"/>
              <a:ext cx="52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 flipV="1">
              <a:off x="8657479" y="377003"/>
              <a:ext cx="52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32" name="Line"/>
            <p:cNvSpPr/>
            <p:nvPr/>
          </p:nvSpPr>
          <p:spPr>
            <a:xfrm flipV="1">
              <a:off x="10321179" y="377003"/>
              <a:ext cx="52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33" name="Line"/>
            <p:cNvSpPr/>
            <p:nvPr/>
          </p:nvSpPr>
          <p:spPr>
            <a:xfrm flipV="1">
              <a:off x="11984879" y="377003"/>
              <a:ext cx="52" cy="70841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134" name="-4"/>
            <p:cNvSpPr/>
            <p:nvPr/>
          </p:nvSpPr>
          <p:spPr>
            <a:xfrm>
              <a:off x="1933766" y="0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 dirty="0"/>
                <a:t>-4</a:t>
              </a:r>
            </a:p>
          </p:txBody>
        </p:sp>
        <p:sp>
          <p:nvSpPr>
            <p:cNvPr id="135" name="-2"/>
            <p:cNvSpPr/>
            <p:nvPr/>
          </p:nvSpPr>
          <p:spPr>
            <a:xfrm>
              <a:off x="3512374" y="0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 dirty="0"/>
                <a:t>-2</a:t>
              </a:r>
            </a:p>
          </p:txBody>
        </p:sp>
        <p:sp>
          <p:nvSpPr>
            <p:cNvPr id="136" name="0"/>
            <p:cNvSpPr/>
            <p:nvPr/>
          </p:nvSpPr>
          <p:spPr>
            <a:xfrm>
              <a:off x="5221293" y="0"/>
              <a:ext cx="1270001" cy="1270000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/>
                <a:t>0</a:t>
              </a:r>
            </a:p>
          </p:txBody>
        </p:sp>
        <p:sp>
          <p:nvSpPr>
            <p:cNvPr id="137" name="2"/>
            <p:cNvSpPr/>
            <p:nvPr/>
          </p:nvSpPr>
          <p:spPr>
            <a:xfrm>
              <a:off x="6878580" y="0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 dirty="0"/>
                <a:t>2</a:t>
              </a:r>
            </a:p>
          </p:txBody>
        </p:sp>
        <p:sp>
          <p:nvSpPr>
            <p:cNvPr id="138" name="4"/>
            <p:cNvSpPr/>
            <p:nvPr/>
          </p:nvSpPr>
          <p:spPr>
            <a:xfrm>
              <a:off x="8532021" y="0"/>
              <a:ext cx="1270001" cy="1270000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 dirty="0"/>
                <a:t>4</a:t>
              </a:r>
            </a:p>
          </p:txBody>
        </p:sp>
        <p:sp>
          <p:nvSpPr>
            <p:cNvPr id="139" name="6"/>
            <p:cNvSpPr/>
            <p:nvPr/>
          </p:nvSpPr>
          <p:spPr>
            <a:xfrm>
              <a:off x="10140711" y="0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 dirty="0"/>
                <a:t>6</a:t>
              </a:r>
            </a:p>
          </p:txBody>
        </p:sp>
        <p:sp>
          <p:nvSpPr>
            <p:cNvPr id="140" name="8"/>
            <p:cNvSpPr/>
            <p:nvPr/>
          </p:nvSpPr>
          <p:spPr>
            <a:xfrm>
              <a:off x="11828980" y="0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Autofit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rPr sz="1800" dirty="0"/>
                <a:t>8</a:t>
              </a:r>
            </a:p>
          </p:txBody>
        </p:sp>
      </p:grpSp>
      <p:pic>
        <p:nvPicPr>
          <p:cNvPr id="142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798074">
            <a:off x="6255029" y="5822950"/>
            <a:ext cx="38335" cy="457201"/>
          </a:xfrm>
          <a:prstGeom prst="rect">
            <a:avLst/>
          </a:prstGeom>
        </p:spPr>
      </p:pic>
      <p:sp>
        <p:nvSpPr>
          <p:cNvPr id="144" name="starlight"/>
          <p:cNvSpPr txBox="1"/>
          <p:nvPr/>
        </p:nvSpPr>
        <p:spPr>
          <a:xfrm>
            <a:off x="3551283" y="6550415"/>
            <a:ext cx="2013403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starlight</a:t>
            </a:r>
          </a:p>
        </p:txBody>
      </p:sp>
      <p:sp>
        <p:nvSpPr>
          <p:cNvPr id="145" name="moonlight"/>
          <p:cNvSpPr txBox="1"/>
          <p:nvPr/>
        </p:nvSpPr>
        <p:spPr>
          <a:xfrm>
            <a:off x="6942701" y="6565900"/>
            <a:ext cx="1839311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moonlight</a:t>
            </a:r>
          </a:p>
        </p:txBody>
      </p:sp>
      <p:pic>
        <p:nvPicPr>
          <p:cNvPr id="146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0798074">
            <a:off x="7855218" y="5803941"/>
            <a:ext cx="38357" cy="495219"/>
          </a:xfrm>
          <a:prstGeom prst="rect">
            <a:avLst/>
          </a:prstGeom>
        </p:spPr>
      </p:pic>
      <p:pic>
        <p:nvPicPr>
          <p:cNvPr id="148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798074">
            <a:off x="10357125" y="5822950"/>
            <a:ext cx="38343" cy="469901"/>
          </a:xfrm>
          <a:prstGeom prst="rect">
            <a:avLst/>
          </a:prstGeom>
        </p:spPr>
      </p:pic>
      <p:sp>
        <p:nvSpPr>
          <p:cNvPr id="150" name="indoor"/>
          <p:cNvSpPr txBox="1"/>
          <p:nvPr/>
        </p:nvSpPr>
        <p:spPr>
          <a:xfrm>
            <a:off x="9754405" y="6550415"/>
            <a:ext cx="1240506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indoor</a:t>
            </a:r>
          </a:p>
        </p:txBody>
      </p:sp>
      <p:pic>
        <p:nvPicPr>
          <p:cNvPr id="15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798074">
            <a:off x="12770128" y="5822949"/>
            <a:ext cx="38338" cy="460726"/>
          </a:xfrm>
          <a:prstGeom prst="rect">
            <a:avLst/>
          </a:prstGeom>
        </p:spPr>
      </p:pic>
      <p:sp>
        <p:nvSpPr>
          <p:cNvPr id="153" name="sunlight"/>
          <p:cNvSpPr txBox="1"/>
          <p:nvPr/>
        </p:nvSpPr>
        <p:spPr>
          <a:xfrm>
            <a:off x="11970530" y="6550415"/>
            <a:ext cx="1634257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sunlight</a:t>
            </a:r>
          </a:p>
        </p:txBody>
      </p:sp>
      <p:sp>
        <p:nvSpPr>
          <p:cNvPr id="154" name="Luminance…"/>
          <p:cNvSpPr txBox="1"/>
          <p:nvPr/>
        </p:nvSpPr>
        <p:spPr>
          <a:xfrm>
            <a:off x="464702" y="5367702"/>
            <a:ext cx="2345141" cy="13692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r>
              <a:t>Luminance</a:t>
            </a:r>
          </a:p>
          <a:p>
            <a:pPr algn="ctr" defTabSz="1155700">
              <a:spcBef>
                <a:spcPts val="0"/>
              </a:spcBef>
              <a:defRPr sz="4000" i="1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Times"/>
                <a:ea typeface="Times"/>
                <a:cs typeface="Times"/>
                <a:sym typeface="Times"/>
              </a:defRPr>
            </a:pPr>
            <a:r>
              <a:t>(log cd/m</a:t>
            </a:r>
            <a:r>
              <a:rPr baseline="31999"/>
              <a:t>2</a:t>
            </a:r>
            <a:r>
              <a:t>)</a:t>
            </a:r>
          </a:p>
        </p:txBody>
      </p:sp>
      <p:sp>
        <p:nvSpPr>
          <p:cNvPr id="155" name="Human Static Contrast Ratio: 100:1 (102:1) ➔ about 6.5 f-stops…"/>
          <p:cNvSpPr txBox="1"/>
          <p:nvPr/>
        </p:nvSpPr>
        <p:spPr>
          <a:xfrm>
            <a:off x="589932" y="7692623"/>
            <a:ext cx="15076136" cy="143558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marL="240029" indent="-240029">
              <a:buClr>
                <a:srgbClr val="F5CB68"/>
              </a:buClr>
              <a:buSzPct val="74000"/>
              <a:buFont typeface="Zapf Dingbats"/>
              <a:buBlip>
                <a:blip r:embed="rId6"/>
              </a:buBlip>
              <a:defRPr sz="3900"/>
            </a:pPr>
            <a:r>
              <a:t>Human Static Contrast Ratio: 100:1 (10</a:t>
            </a:r>
            <a:r>
              <a:rPr baseline="31999"/>
              <a:t>2</a:t>
            </a:r>
            <a:r>
              <a:t>:1) ➔ about 6.5 f-stops</a:t>
            </a:r>
          </a:p>
          <a:p>
            <a:pPr marL="240029" indent="-240029">
              <a:buClr>
                <a:srgbClr val="F5CB68"/>
              </a:buClr>
              <a:buSzPct val="74000"/>
              <a:buFont typeface="Zapf Dingbats"/>
              <a:buBlip>
                <a:blip r:embed="rId6"/>
              </a:buBlip>
              <a:defRPr sz="3900"/>
            </a:pPr>
            <a:r>
              <a:t>Human Dynamic Contrast Ratio: 1,000,000:1 (10</a:t>
            </a:r>
            <a:r>
              <a:rPr baseline="31999"/>
              <a:t>6</a:t>
            </a:r>
            <a:r>
              <a:t>:1) ➔ about 20 f-stops</a:t>
            </a:r>
          </a:p>
        </p:txBody>
      </p:sp>
    </p:spTree>
    <p:extLst>
      <p:ext uri="{BB962C8B-B14F-4D97-AF65-F5344CB8AC3E}">
        <p14:creationId xmlns:p14="http://schemas.microsoft.com/office/powerpoint/2010/main" val="22269308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  <p:bldP spid="141" grpId="0" animBg="1" advAuto="0"/>
      <p:bldP spid="142" grpId="0" animBg="1" advAuto="0"/>
      <p:bldP spid="144" grpId="0" animBg="1" advAuto="0"/>
      <p:bldP spid="145" grpId="0" animBg="1" advAuto="0"/>
      <p:bldP spid="146" grpId="0" animBg="1" advAuto="0"/>
      <p:bldP spid="148" grpId="0" animBg="1" advAuto="0"/>
      <p:bldP spid="150" grpId="0" animBg="1" advAuto="0"/>
      <p:bldP spid="151" grpId="0" animBg="1" advAuto="0"/>
      <p:bldP spid="153" grpId="0" animBg="1" advAuto="0"/>
      <p:bldP spid="154" grpId="0" animBg="1" advAuto="0"/>
      <p:bldP spid="155" grpId="0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imited Dynamic Range of Current Cameras"/>
          <p:cNvSpPr txBox="1">
            <a:spLocks noGrp="1"/>
          </p:cNvSpPr>
          <p:nvPr>
            <p:ph type="title"/>
          </p:nvPr>
        </p:nvSpPr>
        <p:spPr>
          <a:xfrm>
            <a:off x="355600" y="1303258"/>
            <a:ext cx="15544800" cy="1449660"/>
          </a:xfrm>
          <a:prstGeom prst="rect">
            <a:avLst/>
          </a:prstGeom>
        </p:spPr>
        <p:txBody>
          <a:bodyPr/>
          <a:lstStyle>
            <a:lvl1pPr defTabSz="1406651">
              <a:defRPr sz="6551"/>
            </a:lvl1pPr>
          </a:lstStyle>
          <a:p>
            <a:r>
              <a:t>Limited Dynamic Range of Current Cameras</a:t>
            </a:r>
          </a:p>
        </p:txBody>
      </p:sp>
      <p:pic>
        <p:nvPicPr>
          <p:cNvPr id="158" name="2008-01-19-16-12-06-20080119_0543.jpg" descr="2008-01-19-16-12-06-20080119_05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6" y="2729531"/>
            <a:ext cx="6723624" cy="4497738"/>
          </a:xfrm>
          <a:prstGeom prst="rect">
            <a:avLst/>
          </a:prstGeom>
          <a:ln w="3175">
            <a:miter lim="400000"/>
          </a:ln>
          <a:effectLst>
            <a:outerShdw blurRad="254000" dist="69383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159" name="2008-01-19-16-12-07-20080119_0547.jpg" descr="2008-01-19-16-12-07-20080119_05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100" y="2755900"/>
            <a:ext cx="6644789" cy="4445000"/>
          </a:xfrm>
          <a:prstGeom prst="rect">
            <a:avLst/>
          </a:prstGeom>
          <a:ln w="3175">
            <a:miter lim="400000"/>
          </a:ln>
          <a:effectLst>
            <a:outerShdw blurRad="254000" dist="63555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60" name="Short Exposure: Snow and Outside Visible"/>
          <p:cNvSpPr txBox="1"/>
          <p:nvPr/>
        </p:nvSpPr>
        <p:spPr>
          <a:xfrm>
            <a:off x="575694" y="7200900"/>
            <a:ext cx="6837168" cy="5437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32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Short Exposure: Snow and Outside Visible</a:t>
            </a:r>
          </a:p>
        </p:txBody>
      </p:sp>
      <p:sp>
        <p:nvSpPr>
          <p:cNvPr id="161" name="Long Exposure: Inside Visible"/>
          <p:cNvSpPr txBox="1"/>
          <p:nvPr/>
        </p:nvSpPr>
        <p:spPr>
          <a:xfrm>
            <a:off x="10020834" y="7200900"/>
            <a:ext cx="4713321" cy="5437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32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Long Exposure: Inside Visible</a:t>
            </a:r>
          </a:p>
        </p:txBody>
      </p:sp>
      <p:sp>
        <p:nvSpPr>
          <p:cNvPr id="162" name="Need about 5-10 million values to store all brightnesses around us…"/>
          <p:cNvSpPr txBox="1"/>
          <p:nvPr/>
        </p:nvSpPr>
        <p:spPr>
          <a:xfrm>
            <a:off x="534958" y="8154001"/>
            <a:ext cx="15236200" cy="151178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/>
          <a:p>
            <a:pPr marL="518583" indent="-518583">
              <a:buSzPct val="45000"/>
              <a:buBlip>
                <a:blip r:embed="rId4"/>
              </a:buBlip>
              <a:defRPr sz="4200"/>
            </a:pPr>
            <a:r>
              <a:t>Need about 5-10 million values to store all brightnesses around us</a:t>
            </a:r>
          </a:p>
          <a:p>
            <a:pPr marL="518583" indent="-518583">
              <a:buSzPct val="45000"/>
              <a:buBlip>
                <a:blip r:embed="rId4"/>
              </a:buBlip>
              <a:defRPr sz="4200"/>
            </a:pPr>
            <a:r>
              <a:t>8-bit images provide only 256 values!!</a:t>
            </a:r>
          </a:p>
        </p:txBody>
      </p:sp>
    </p:spTree>
    <p:extLst>
      <p:ext uri="{BB962C8B-B14F-4D97-AF65-F5344CB8AC3E}">
        <p14:creationId xmlns:p14="http://schemas.microsoft.com/office/powerpoint/2010/main" val="288777629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 advAuto="0"/>
      <p:bldP spid="159" grpId="0" animBg="1" advAuto="0"/>
      <p:bldP spid="160" grpId="0" animBg="1" advAuto="0"/>
      <p:bldP spid="161" grpId="0" animBg="1" advAuto="0"/>
      <p:bldP spid="162" grpId="0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imited Dynamic Range of Current Camer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406651">
              <a:defRPr sz="6551"/>
            </a:lvl1pPr>
          </a:lstStyle>
          <a:p>
            <a:r>
              <a:t>Limited Dynamic Range of Current Cameras</a:t>
            </a:r>
          </a:p>
        </p:txBody>
      </p:sp>
      <p:pic>
        <p:nvPicPr>
          <p:cNvPr id="165" name="2008-01-19-16-12-06-20080119_0543.jpg" descr="2008-01-19-16-12-06-20080119_05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732358"/>
            <a:ext cx="6720989" cy="4495975"/>
          </a:xfrm>
          <a:prstGeom prst="rect">
            <a:avLst/>
          </a:prstGeom>
          <a:ln w="3175">
            <a:miter lim="400000"/>
          </a:ln>
          <a:effectLst>
            <a:outerShdw blurRad="254000" dist="10836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66" name="Short Exposure: Snow and Outside Visible"/>
          <p:cNvSpPr txBox="1"/>
          <p:nvPr/>
        </p:nvSpPr>
        <p:spPr>
          <a:xfrm>
            <a:off x="576911" y="7195857"/>
            <a:ext cx="6837167" cy="5437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32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Short Exposure: Snow and Outside Visible</a:t>
            </a:r>
          </a:p>
        </p:txBody>
      </p:sp>
      <p:sp>
        <p:nvSpPr>
          <p:cNvPr id="167" name="10-6"/>
          <p:cNvSpPr txBox="1"/>
          <p:nvPr/>
        </p:nvSpPr>
        <p:spPr>
          <a:xfrm>
            <a:off x="8223670" y="3440383"/>
            <a:ext cx="608481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baseline="31999"/>
              <a:t>-6</a:t>
            </a:r>
          </a:p>
        </p:txBody>
      </p:sp>
      <p:sp>
        <p:nvSpPr>
          <p:cNvPr id="168" name="Line"/>
          <p:cNvSpPr/>
          <p:nvPr/>
        </p:nvSpPr>
        <p:spPr>
          <a:xfrm>
            <a:off x="87565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69" name="Line"/>
          <p:cNvSpPr/>
          <p:nvPr/>
        </p:nvSpPr>
        <p:spPr>
          <a:xfrm>
            <a:off x="92899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0" name="Line"/>
          <p:cNvSpPr/>
          <p:nvPr/>
        </p:nvSpPr>
        <p:spPr>
          <a:xfrm>
            <a:off x="98233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1" name="Line"/>
          <p:cNvSpPr/>
          <p:nvPr/>
        </p:nvSpPr>
        <p:spPr>
          <a:xfrm>
            <a:off x="103567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2" name="Line"/>
          <p:cNvSpPr/>
          <p:nvPr/>
        </p:nvSpPr>
        <p:spPr>
          <a:xfrm>
            <a:off x="108901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3" name="Line"/>
          <p:cNvSpPr/>
          <p:nvPr/>
        </p:nvSpPr>
        <p:spPr>
          <a:xfrm>
            <a:off x="114235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119569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5" name="Line"/>
          <p:cNvSpPr/>
          <p:nvPr/>
        </p:nvSpPr>
        <p:spPr>
          <a:xfrm>
            <a:off x="124903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6" name="Line"/>
          <p:cNvSpPr/>
          <p:nvPr/>
        </p:nvSpPr>
        <p:spPr>
          <a:xfrm>
            <a:off x="130237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7" name="Line"/>
          <p:cNvSpPr/>
          <p:nvPr/>
        </p:nvSpPr>
        <p:spPr>
          <a:xfrm>
            <a:off x="135571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8" name="Line"/>
          <p:cNvSpPr/>
          <p:nvPr/>
        </p:nvSpPr>
        <p:spPr>
          <a:xfrm>
            <a:off x="140905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79" name="Line"/>
          <p:cNvSpPr/>
          <p:nvPr/>
        </p:nvSpPr>
        <p:spPr>
          <a:xfrm>
            <a:off x="146239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0" name="Line"/>
          <p:cNvSpPr/>
          <p:nvPr/>
        </p:nvSpPr>
        <p:spPr>
          <a:xfrm>
            <a:off x="15157310" y="40499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1" name="106"/>
          <p:cNvSpPr txBox="1"/>
          <p:nvPr/>
        </p:nvSpPr>
        <p:spPr>
          <a:xfrm>
            <a:off x="14582102" y="3440383"/>
            <a:ext cx="540817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182" name="Line"/>
          <p:cNvSpPr/>
          <p:nvPr/>
        </p:nvSpPr>
        <p:spPr>
          <a:xfrm>
            <a:off x="8527910" y="4278583"/>
            <a:ext cx="7467601" cy="1"/>
          </a:xfrm>
          <a:prstGeom prst="line">
            <a:avLst/>
          </a:prstGeom>
          <a:ln w="38100">
            <a:solidFill>
              <a:srgbClr val="929292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3" name="10-6"/>
          <p:cNvSpPr txBox="1"/>
          <p:nvPr/>
        </p:nvSpPr>
        <p:spPr>
          <a:xfrm>
            <a:off x="8223670" y="5421583"/>
            <a:ext cx="608481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baseline="31999"/>
              <a:t>-6</a:t>
            </a:r>
          </a:p>
        </p:txBody>
      </p:sp>
      <p:sp>
        <p:nvSpPr>
          <p:cNvPr id="184" name="Line"/>
          <p:cNvSpPr/>
          <p:nvPr/>
        </p:nvSpPr>
        <p:spPr>
          <a:xfrm>
            <a:off x="87565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5" name="Line"/>
          <p:cNvSpPr/>
          <p:nvPr/>
        </p:nvSpPr>
        <p:spPr>
          <a:xfrm>
            <a:off x="92899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6" name="Line"/>
          <p:cNvSpPr/>
          <p:nvPr/>
        </p:nvSpPr>
        <p:spPr>
          <a:xfrm>
            <a:off x="98233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7" name="Line"/>
          <p:cNvSpPr/>
          <p:nvPr/>
        </p:nvSpPr>
        <p:spPr>
          <a:xfrm>
            <a:off x="103567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8" name="Line"/>
          <p:cNvSpPr/>
          <p:nvPr/>
        </p:nvSpPr>
        <p:spPr>
          <a:xfrm>
            <a:off x="108901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89" name="Line"/>
          <p:cNvSpPr/>
          <p:nvPr/>
        </p:nvSpPr>
        <p:spPr>
          <a:xfrm>
            <a:off x="114235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0" name="Line"/>
          <p:cNvSpPr/>
          <p:nvPr/>
        </p:nvSpPr>
        <p:spPr>
          <a:xfrm>
            <a:off x="119569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1" name="Line"/>
          <p:cNvSpPr/>
          <p:nvPr/>
        </p:nvSpPr>
        <p:spPr>
          <a:xfrm>
            <a:off x="124903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2" name="Line"/>
          <p:cNvSpPr/>
          <p:nvPr/>
        </p:nvSpPr>
        <p:spPr>
          <a:xfrm>
            <a:off x="130237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3" name="Line"/>
          <p:cNvSpPr/>
          <p:nvPr/>
        </p:nvSpPr>
        <p:spPr>
          <a:xfrm>
            <a:off x="135571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4" name="Line"/>
          <p:cNvSpPr/>
          <p:nvPr/>
        </p:nvSpPr>
        <p:spPr>
          <a:xfrm>
            <a:off x="140905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5" name="Line"/>
          <p:cNvSpPr/>
          <p:nvPr/>
        </p:nvSpPr>
        <p:spPr>
          <a:xfrm>
            <a:off x="146239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6" name="Line"/>
          <p:cNvSpPr/>
          <p:nvPr/>
        </p:nvSpPr>
        <p:spPr>
          <a:xfrm>
            <a:off x="15157310" y="60311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7" name="106"/>
          <p:cNvSpPr txBox="1"/>
          <p:nvPr/>
        </p:nvSpPr>
        <p:spPr>
          <a:xfrm>
            <a:off x="14582102" y="5421583"/>
            <a:ext cx="540817" cy="505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sz="2900" baseline="31999"/>
              <a:t>6</a:t>
            </a:r>
          </a:p>
        </p:txBody>
      </p:sp>
      <p:sp>
        <p:nvSpPr>
          <p:cNvPr id="198" name="Line"/>
          <p:cNvSpPr/>
          <p:nvPr/>
        </p:nvSpPr>
        <p:spPr>
          <a:xfrm>
            <a:off x="8527910" y="6259783"/>
            <a:ext cx="7467601" cy="1"/>
          </a:xfrm>
          <a:prstGeom prst="line">
            <a:avLst/>
          </a:prstGeom>
          <a:ln w="38100">
            <a:solidFill>
              <a:srgbClr val="929292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199" name="Real world"/>
          <p:cNvSpPr txBox="1"/>
          <p:nvPr/>
        </p:nvSpPr>
        <p:spPr>
          <a:xfrm>
            <a:off x="7503505" y="4375421"/>
            <a:ext cx="1642410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Real world</a:t>
            </a:r>
          </a:p>
        </p:txBody>
      </p:sp>
      <p:sp>
        <p:nvSpPr>
          <p:cNvPr id="200" name="Photograph"/>
          <p:cNvSpPr txBox="1"/>
          <p:nvPr/>
        </p:nvSpPr>
        <p:spPr>
          <a:xfrm>
            <a:off x="7476058" y="6382021"/>
            <a:ext cx="1697305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Photograph</a:t>
            </a:r>
          </a:p>
        </p:txBody>
      </p:sp>
      <p:sp>
        <p:nvSpPr>
          <p:cNvPr id="201" name="Line"/>
          <p:cNvSpPr/>
          <p:nvPr/>
        </p:nvSpPr>
        <p:spPr>
          <a:xfrm flipH="1">
            <a:off x="11423510" y="5014336"/>
            <a:ext cx="2116565" cy="1058123"/>
          </a:xfrm>
          <a:prstGeom prst="line">
            <a:avLst/>
          </a:prstGeom>
          <a:ln w="762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02" name="Line"/>
          <p:cNvSpPr/>
          <p:nvPr/>
        </p:nvSpPr>
        <p:spPr>
          <a:xfrm flipH="1">
            <a:off x="10356710" y="5001595"/>
            <a:ext cx="2129182" cy="1070863"/>
          </a:xfrm>
          <a:prstGeom prst="line">
            <a:avLst/>
          </a:prstGeom>
          <a:ln w="762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03" name="Text"/>
          <p:cNvSpPr/>
          <p:nvPr/>
        </p:nvSpPr>
        <p:spPr>
          <a:xfrm>
            <a:off x="10890110" y="4451204"/>
            <a:ext cx="2679701" cy="492959"/>
          </a:xfrm>
          <a:prstGeom prst="rect">
            <a:avLst/>
          </a:prstGeom>
          <a:gradFill/>
          <a:ln w="12700">
            <a:solidFill>
              <a:srgbClr val="EEEEE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 anchor="ctr">
            <a:spAutoFit/>
          </a:bodyPr>
          <a:lstStyle>
            <a:lvl1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 </a:t>
            </a:r>
          </a:p>
        </p:txBody>
      </p:sp>
      <p:sp>
        <p:nvSpPr>
          <p:cNvPr id="204" name="Text"/>
          <p:cNvSpPr/>
          <p:nvPr/>
        </p:nvSpPr>
        <p:spPr>
          <a:xfrm>
            <a:off x="10356710" y="6387955"/>
            <a:ext cx="927101" cy="480258"/>
          </a:xfrm>
          <a:prstGeom prst="rect">
            <a:avLst/>
          </a:prstGeom>
          <a:gradFill/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 anchor="ctr">
            <a:spAutoFit/>
          </a:bodyPr>
          <a:lstStyle>
            <a:lvl1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 </a:t>
            </a:r>
          </a:p>
        </p:txBody>
      </p:sp>
      <p:sp>
        <p:nvSpPr>
          <p:cNvPr id="205" name="High dynamic range"/>
          <p:cNvSpPr txBox="1"/>
          <p:nvPr/>
        </p:nvSpPr>
        <p:spPr>
          <a:xfrm>
            <a:off x="9842361" y="2757758"/>
            <a:ext cx="4464705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EEEEEE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rPr dirty="0"/>
              <a:t>High dynamic range</a:t>
            </a:r>
          </a:p>
        </p:txBody>
      </p:sp>
      <p:sp>
        <p:nvSpPr>
          <p:cNvPr id="206" name="0 to 255"/>
          <p:cNvSpPr txBox="1"/>
          <p:nvPr/>
        </p:nvSpPr>
        <p:spPr>
          <a:xfrm>
            <a:off x="10177744" y="6930379"/>
            <a:ext cx="1285033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0 to 255</a:t>
            </a:r>
          </a:p>
        </p:txBody>
      </p:sp>
      <p:sp>
        <p:nvSpPr>
          <p:cNvPr id="207" name="Need about 5-10 million values to store all brightnesses around us.…"/>
          <p:cNvSpPr txBox="1"/>
          <p:nvPr/>
        </p:nvSpPr>
        <p:spPr>
          <a:xfrm>
            <a:off x="535300" y="8155263"/>
            <a:ext cx="15236200" cy="151178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/>
          <a:p>
            <a:pPr marL="518541" indent="-518541">
              <a:buClr>
                <a:srgbClr val="F5CB68"/>
              </a:buClr>
              <a:buSzPct val="45000"/>
              <a:buFont typeface="Zapf Dingbats"/>
              <a:buBlip>
                <a:blip r:embed="rId3"/>
              </a:buBlip>
              <a:defRPr sz="4200"/>
            </a:pPr>
            <a:r>
              <a:t>Need about 5-10 million values to store all brightnesses around us.</a:t>
            </a:r>
          </a:p>
          <a:p>
            <a:pPr marL="518541" indent="-518541">
              <a:buClr>
                <a:srgbClr val="F5CB68"/>
              </a:buClr>
              <a:buSzPct val="45000"/>
              <a:buFont typeface="Zapf Dingbats"/>
              <a:buBlip>
                <a:blip r:embed="rId3"/>
              </a:buBlip>
              <a:defRPr sz="4200"/>
            </a:pPr>
            <a:r>
              <a:t>8-bit images provide only 256 values!!</a:t>
            </a:r>
          </a:p>
        </p:txBody>
      </p:sp>
    </p:spTree>
    <p:extLst>
      <p:ext uri="{BB962C8B-B14F-4D97-AF65-F5344CB8AC3E}">
        <p14:creationId xmlns:p14="http://schemas.microsoft.com/office/powerpoint/2010/main" val="301114487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2008-01-19-16-12-07-20080119_0547.jpg" descr="2008-01-19-16-12-07-20080119_05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60" y="2757758"/>
            <a:ext cx="6644789" cy="4445001"/>
          </a:xfrm>
          <a:prstGeom prst="rect">
            <a:avLst/>
          </a:prstGeom>
          <a:ln w="3175">
            <a:miter lim="400000"/>
          </a:ln>
          <a:effectLst>
            <a:outerShdw blurRad="2540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10" name="Long Exposure: Inside Visible"/>
          <p:cNvSpPr txBox="1"/>
          <p:nvPr/>
        </p:nvSpPr>
        <p:spPr>
          <a:xfrm>
            <a:off x="10017994" y="7203595"/>
            <a:ext cx="4713321" cy="5437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32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Long Exposure: Inside Visible</a:t>
            </a:r>
          </a:p>
        </p:txBody>
      </p:sp>
      <p:sp>
        <p:nvSpPr>
          <p:cNvPr id="211" name="10-6"/>
          <p:cNvSpPr txBox="1"/>
          <p:nvPr/>
        </p:nvSpPr>
        <p:spPr>
          <a:xfrm>
            <a:off x="454920" y="3414983"/>
            <a:ext cx="608482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baseline="31999"/>
              <a:t>-6</a:t>
            </a:r>
          </a:p>
        </p:txBody>
      </p:sp>
      <p:sp>
        <p:nvSpPr>
          <p:cNvPr id="212" name="Line"/>
          <p:cNvSpPr/>
          <p:nvPr/>
        </p:nvSpPr>
        <p:spPr>
          <a:xfrm>
            <a:off x="987760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13" name="Line"/>
          <p:cNvSpPr/>
          <p:nvPr/>
        </p:nvSpPr>
        <p:spPr>
          <a:xfrm>
            <a:off x="1521160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2054560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>
            <a:off x="2587960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>
            <a:off x="3121360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17" name="Line"/>
          <p:cNvSpPr/>
          <p:nvPr/>
        </p:nvSpPr>
        <p:spPr>
          <a:xfrm>
            <a:off x="3654761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18" name="Line"/>
          <p:cNvSpPr/>
          <p:nvPr/>
        </p:nvSpPr>
        <p:spPr>
          <a:xfrm>
            <a:off x="4188161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19" name="Line"/>
          <p:cNvSpPr/>
          <p:nvPr/>
        </p:nvSpPr>
        <p:spPr>
          <a:xfrm>
            <a:off x="4721561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0" name="Line"/>
          <p:cNvSpPr/>
          <p:nvPr/>
        </p:nvSpPr>
        <p:spPr>
          <a:xfrm>
            <a:off x="5254961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1" name="Line"/>
          <p:cNvSpPr/>
          <p:nvPr/>
        </p:nvSpPr>
        <p:spPr>
          <a:xfrm>
            <a:off x="5788361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2" name="Line"/>
          <p:cNvSpPr/>
          <p:nvPr/>
        </p:nvSpPr>
        <p:spPr>
          <a:xfrm>
            <a:off x="6321761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3" name="Line"/>
          <p:cNvSpPr/>
          <p:nvPr/>
        </p:nvSpPr>
        <p:spPr>
          <a:xfrm>
            <a:off x="6855160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7388560" y="40245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5" name="106"/>
          <p:cNvSpPr txBox="1"/>
          <p:nvPr/>
        </p:nvSpPr>
        <p:spPr>
          <a:xfrm>
            <a:off x="6813352" y="3414983"/>
            <a:ext cx="540817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226" name="Line"/>
          <p:cNvSpPr/>
          <p:nvPr/>
        </p:nvSpPr>
        <p:spPr>
          <a:xfrm>
            <a:off x="759160" y="4253183"/>
            <a:ext cx="7467601" cy="1"/>
          </a:xfrm>
          <a:prstGeom prst="line">
            <a:avLst/>
          </a:prstGeom>
          <a:ln w="38100">
            <a:solidFill>
              <a:srgbClr val="929292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7" name="10-6"/>
          <p:cNvSpPr txBox="1"/>
          <p:nvPr/>
        </p:nvSpPr>
        <p:spPr>
          <a:xfrm>
            <a:off x="454920" y="5396183"/>
            <a:ext cx="608482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baseline="31999"/>
              <a:t>-6</a:t>
            </a:r>
          </a:p>
        </p:txBody>
      </p:sp>
      <p:sp>
        <p:nvSpPr>
          <p:cNvPr id="228" name="Line"/>
          <p:cNvSpPr/>
          <p:nvPr/>
        </p:nvSpPr>
        <p:spPr>
          <a:xfrm>
            <a:off x="987760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29" name="Line"/>
          <p:cNvSpPr/>
          <p:nvPr/>
        </p:nvSpPr>
        <p:spPr>
          <a:xfrm>
            <a:off x="1521160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0" name="Line"/>
          <p:cNvSpPr/>
          <p:nvPr/>
        </p:nvSpPr>
        <p:spPr>
          <a:xfrm>
            <a:off x="2054560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1" name="Line"/>
          <p:cNvSpPr/>
          <p:nvPr/>
        </p:nvSpPr>
        <p:spPr>
          <a:xfrm>
            <a:off x="2587960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2" name="Line"/>
          <p:cNvSpPr/>
          <p:nvPr/>
        </p:nvSpPr>
        <p:spPr>
          <a:xfrm>
            <a:off x="3121360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3" name="Line"/>
          <p:cNvSpPr/>
          <p:nvPr/>
        </p:nvSpPr>
        <p:spPr>
          <a:xfrm>
            <a:off x="3654761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>
            <a:off x="4188161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>
            <a:off x="4721561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6" name="Line"/>
          <p:cNvSpPr/>
          <p:nvPr/>
        </p:nvSpPr>
        <p:spPr>
          <a:xfrm>
            <a:off x="5254961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>
            <a:off x="5788361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8" name="Line"/>
          <p:cNvSpPr/>
          <p:nvPr/>
        </p:nvSpPr>
        <p:spPr>
          <a:xfrm>
            <a:off x="6321761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39" name="Line"/>
          <p:cNvSpPr/>
          <p:nvPr/>
        </p:nvSpPr>
        <p:spPr>
          <a:xfrm>
            <a:off x="6855160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40" name="Line"/>
          <p:cNvSpPr/>
          <p:nvPr/>
        </p:nvSpPr>
        <p:spPr>
          <a:xfrm>
            <a:off x="7388560" y="6005783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41" name="106"/>
          <p:cNvSpPr txBox="1"/>
          <p:nvPr/>
        </p:nvSpPr>
        <p:spPr>
          <a:xfrm>
            <a:off x="6813352" y="5396183"/>
            <a:ext cx="540817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buClr>
                <a:srgbClr val="929292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242" name="Line"/>
          <p:cNvSpPr/>
          <p:nvPr/>
        </p:nvSpPr>
        <p:spPr>
          <a:xfrm>
            <a:off x="759160" y="6234383"/>
            <a:ext cx="7467601" cy="1"/>
          </a:xfrm>
          <a:prstGeom prst="line">
            <a:avLst/>
          </a:prstGeom>
          <a:ln w="38100">
            <a:solidFill>
              <a:srgbClr val="929292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43" name="Real world"/>
          <p:cNvSpPr txBox="1"/>
          <p:nvPr/>
        </p:nvSpPr>
        <p:spPr>
          <a:xfrm>
            <a:off x="693606" y="4340912"/>
            <a:ext cx="1642410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Real world</a:t>
            </a:r>
          </a:p>
        </p:txBody>
      </p:sp>
      <p:sp>
        <p:nvSpPr>
          <p:cNvPr id="244" name="Photograph"/>
          <p:cNvSpPr txBox="1"/>
          <p:nvPr/>
        </p:nvSpPr>
        <p:spPr>
          <a:xfrm>
            <a:off x="666158" y="6347512"/>
            <a:ext cx="1697305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Photograph</a:t>
            </a:r>
          </a:p>
        </p:txBody>
      </p:sp>
      <p:sp>
        <p:nvSpPr>
          <p:cNvPr id="245" name="Line"/>
          <p:cNvSpPr/>
          <p:nvPr/>
        </p:nvSpPr>
        <p:spPr>
          <a:xfrm flipH="1">
            <a:off x="3654761" y="5105803"/>
            <a:ext cx="461085" cy="941256"/>
          </a:xfrm>
          <a:prstGeom prst="line">
            <a:avLst/>
          </a:prstGeom>
          <a:ln w="762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46" name="Line"/>
          <p:cNvSpPr/>
          <p:nvPr/>
        </p:nvSpPr>
        <p:spPr>
          <a:xfrm flipH="1">
            <a:off x="2587960" y="4996606"/>
            <a:ext cx="498987" cy="1050452"/>
          </a:xfrm>
          <a:prstGeom prst="line">
            <a:avLst/>
          </a:prstGeom>
          <a:ln w="762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247" name="Text"/>
          <p:cNvSpPr/>
          <p:nvPr/>
        </p:nvSpPr>
        <p:spPr>
          <a:xfrm>
            <a:off x="3121360" y="4425804"/>
            <a:ext cx="2679701" cy="492959"/>
          </a:xfrm>
          <a:prstGeom prst="rect">
            <a:avLst/>
          </a:prstGeom>
          <a:gradFill/>
          <a:ln w="12700">
            <a:solidFill>
              <a:srgbClr val="EEEEE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 anchor="ctr">
            <a:spAutoFit/>
          </a:bodyPr>
          <a:lstStyle>
            <a:lvl1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 </a:t>
            </a:r>
          </a:p>
        </p:txBody>
      </p:sp>
      <p:sp>
        <p:nvSpPr>
          <p:cNvPr id="248" name="Text"/>
          <p:cNvSpPr/>
          <p:nvPr/>
        </p:nvSpPr>
        <p:spPr>
          <a:xfrm>
            <a:off x="2587960" y="6362555"/>
            <a:ext cx="927101" cy="480258"/>
          </a:xfrm>
          <a:prstGeom prst="rect">
            <a:avLst/>
          </a:prstGeom>
          <a:gradFill/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 anchor="ctr">
            <a:spAutoFit/>
          </a:bodyPr>
          <a:lstStyle>
            <a:lvl1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 </a:t>
            </a:r>
          </a:p>
        </p:txBody>
      </p:sp>
      <p:sp>
        <p:nvSpPr>
          <p:cNvPr id="249" name="High dynamic range"/>
          <p:cNvSpPr txBox="1"/>
          <p:nvPr/>
        </p:nvSpPr>
        <p:spPr>
          <a:xfrm>
            <a:off x="1917708" y="2902976"/>
            <a:ext cx="4464706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EEEEEE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High dynamic range</a:t>
            </a:r>
          </a:p>
        </p:txBody>
      </p:sp>
      <p:sp>
        <p:nvSpPr>
          <p:cNvPr id="250" name="0 to 255"/>
          <p:cNvSpPr txBox="1"/>
          <p:nvPr/>
        </p:nvSpPr>
        <p:spPr>
          <a:xfrm>
            <a:off x="2408995" y="6878910"/>
            <a:ext cx="1285032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0 to 255</a:t>
            </a:r>
          </a:p>
        </p:txBody>
      </p:sp>
      <p:sp>
        <p:nvSpPr>
          <p:cNvPr id="251" name="Limited Dynamic Range of Current Camer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406651">
              <a:defRPr sz="6551"/>
            </a:lvl1pPr>
          </a:lstStyle>
          <a:p>
            <a:r>
              <a:t>Limited Dynamic Range of Current Cameras</a:t>
            </a:r>
          </a:p>
        </p:txBody>
      </p:sp>
      <p:sp>
        <p:nvSpPr>
          <p:cNvPr id="252" name="Need about 5-10 million values to store all brightnesses around us.…"/>
          <p:cNvSpPr txBox="1"/>
          <p:nvPr/>
        </p:nvSpPr>
        <p:spPr>
          <a:xfrm>
            <a:off x="535300" y="8155263"/>
            <a:ext cx="15236200" cy="151178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/>
          <a:p>
            <a:pPr marL="518541" indent="-518541">
              <a:buClr>
                <a:srgbClr val="F5CB68"/>
              </a:buClr>
              <a:buSzPct val="45000"/>
              <a:buFont typeface="Zapf Dingbats"/>
              <a:buBlip>
                <a:blip r:embed="rId3"/>
              </a:buBlip>
              <a:defRPr sz="4200"/>
            </a:pPr>
            <a:r>
              <a:t>Need about 5-10 million values to store all brightnesses around us.</a:t>
            </a:r>
          </a:p>
          <a:p>
            <a:pPr marL="518541" indent="-518541">
              <a:buClr>
                <a:srgbClr val="F5CB68"/>
              </a:buClr>
              <a:buSzPct val="45000"/>
              <a:buFont typeface="Zapf Dingbats"/>
              <a:buBlip>
                <a:blip r:embed="rId3"/>
              </a:buBlip>
              <a:defRPr sz="4200"/>
            </a:pPr>
            <a:r>
              <a:t>8-bit images provide only 256 values!!</a:t>
            </a:r>
          </a:p>
        </p:txBody>
      </p:sp>
    </p:spTree>
    <p:extLst>
      <p:ext uri="{BB962C8B-B14F-4D97-AF65-F5344CB8AC3E}">
        <p14:creationId xmlns:p14="http://schemas.microsoft.com/office/powerpoint/2010/main" val="26033117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lationship Between Image and Scene Brightness"/>
          <p:cNvSpPr txBox="1">
            <a:spLocks noGrp="1"/>
          </p:cNvSpPr>
          <p:nvPr>
            <p:ph type="title"/>
          </p:nvPr>
        </p:nvSpPr>
        <p:spPr>
          <a:xfrm>
            <a:off x="355600" y="1049801"/>
            <a:ext cx="15544800" cy="1449659"/>
          </a:xfrm>
          <a:prstGeom prst="rect">
            <a:avLst/>
          </a:prstGeom>
        </p:spPr>
        <p:txBody>
          <a:bodyPr/>
          <a:lstStyle>
            <a:lvl1pPr defTabSz="1262380">
              <a:defRPr sz="5880"/>
            </a:lvl1pPr>
          </a:lstStyle>
          <a:p>
            <a:r>
              <a:t>Relationship Between Image and Scene Brightness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580363" y="4881549"/>
            <a:ext cx="2211861" cy="1505593"/>
            <a:chOff x="-44450" y="-105095"/>
            <a:chExt cx="2211860" cy="1505591"/>
          </a:xfrm>
        </p:grpSpPr>
        <p:pic>
          <p:nvPicPr>
            <p:cNvPr id="255" name="Arrow" descr="Arrow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50" y="-105096"/>
              <a:ext cx="1373661" cy="1505592"/>
            </a:xfrm>
            <a:prstGeom prst="rect">
              <a:avLst/>
            </a:prstGeom>
            <a:effectLst/>
          </p:spPr>
        </p:pic>
        <p:grpSp>
          <p:nvGrpSpPr>
            <p:cNvPr id="259" name="3D…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258" name="3D…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/>
              <a:p>
                <a: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pPr>
                <a:r>
                  <a:t>3D </a:t>
                </a:r>
              </a:p>
              <a:p>
                <a: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pPr>
                <a:r>
                  <a:t>Scene</a:t>
                </a:r>
              </a:p>
            </p:txBody>
          </p:sp>
          <p:pic>
            <p:nvPicPr>
              <p:cNvPr id="257" name="3D… 3D &#10;Scene" descr="3D… 3D Sce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266" name="Group"/>
          <p:cNvGrpSpPr/>
          <p:nvPr/>
        </p:nvGrpSpPr>
        <p:grpSpPr>
          <a:xfrm>
            <a:off x="4326863" y="4902748"/>
            <a:ext cx="2186461" cy="1505593"/>
            <a:chOff x="-44450" y="-117795"/>
            <a:chExt cx="2186460" cy="1505591"/>
          </a:xfrm>
        </p:grpSpPr>
        <p:pic>
          <p:nvPicPr>
            <p:cNvPr id="261" name="Arrow" descr="Arrow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50" y="-117796"/>
              <a:ext cx="1373661" cy="1505592"/>
            </a:xfrm>
            <a:prstGeom prst="rect">
              <a:avLst/>
            </a:prstGeom>
            <a:effectLst/>
          </p:spPr>
        </p:pic>
        <p:grpSp>
          <p:nvGrpSpPr>
            <p:cNvPr id="265" name="Lens/Optics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264" name="Lens/Optics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Lens/Optics</a:t>
                </a:r>
              </a:p>
            </p:txBody>
          </p:sp>
          <p:pic>
            <p:nvPicPr>
              <p:cNvPr id="263" name="Lens/Optics Lens/Optics" descr="Lens/Optics Lens/Optics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267" name="Scene…"/>
          <p:cNvSpPr txBox="1"/>
          <p:nvPr/>
        </p:nvSpPr>
        <p:spPr>
          <a:xfrm>
            <a:off x="2711473" y="4819687"/>
            <a:ext cx="1524001" cy="17526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Scene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Radiance</a:t>
            </a:r>
          </a:p>
          <a:p>
            <a:pPr algn="ctr" defTabSz="457200">
              <a:spcBef>
                <a:spcPts val="0"/>
              </a:spcBef>
              <a:tabLst>
                <a:tab pos="1803400" algn="l"/>
              </a:tabLst>
              <a:defRPr sz="2600" i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(L) </a:t>
            </a:r>
          </a:p>
          <a:p>
            <a:pPr algn="ctr" defTabSz="457200">
              <a:spcBef>
                <a:spcPts val="0"/>
              </a:spcBef>
              <a:tabLst>
                <a:tab pos="1803400" algn="l"/>
              </a:tabLst>
              <a:defRPr sz="2600" i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[W/sr/m</a:t>
            </a:r>
            <a:r>
              <a:rPr baseline="31999"/>
              <a:t>2</a:t>
            </a:r>
            <a:r>
              <a:t>]</a:t>
            </a:r>
          </a:p>
        </p:txBody>
      </p:sp>
      <p:sp>
        <p:nvSpPr>
          <p:cNvPr id="268" name="Sensor…"/>
          <p:cNvSpPr txBox="1"/>
          <p:nvPr/>
        </p:nvSpPr>
        <p:spPr>
          <a:xfrm>
            <a:off x="6485376" y="4819687"/>
            <a:ext cx="1797538" cy="17375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Sensor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Irradiance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(E)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[W/m</a:t>
            </a:r>
            <a:r>
              <a:rPr baseline="31999"/>
              <a:t>2</a:t>
            </a:r>
            <a:r>
              <a:t>]</a:t>
            </a:r>
          </a:p>
        </p:txBody>
      </p:sp>
      <p:grpSp>
        <p:nvGrpSpPr>
          <p:cNvPr id="274" name="Group"/>
          <p:cNvGrpSpPr/>
          <p:nvPr/>
        </p:nvGrpSpPr>
        <p:grpSpPr>
          <a:xfrm>
            <a:off x="8342325" y="4881549"/>
            <a:ext cx="2186462" cy="1505593"/>
            <a:chOff x="-44450" y="-117795"/>
            <a:chExt cx="2186460" cy="1505591"/>
          </a:xfrm>
        </p:grpSpPr>
        <p:pic>
          <p:nvPicPr>
            <p:cNvPr id="269" name="Arrow" descr="Arrow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50" y="-117796"/>
              <a:ext cx="1373661" cy="1505592"/>
            </a:xfrm>
            <a:prstGeom prst="rect">
              <a:avLst/>
            </a:prstGeom>
            <a:effectLst/>
          </p:spPr>
        </p:pic>
        <p:grpSp>
          <p:nvGrpSpPr>
            <p:cNvPr id="273" name="Shutter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272" name="Shutter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29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Shutter</a:t>
                </a:r>
              </a:p>
            </p:txBody>
          </p:sp>
          <p:pic>
            <p:nvPicPr>
              <p:cNvPr id="271" name="Shutter Shutter" descr="Shutter Shutter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275" name="Linear"/>
          <p:cNvSpPr txBox="1"/>
          <p:nvPr/>
        </p:nvSpPr>
        <p:spPr>
          <a:xfrm>
            <a:off x="4333142" y="6228215"/>
            <a:ext cx="1397072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Linear</a:t>
            </a:r>
          </a:p>
        </p:txBody>
      </p:sp>
      <p:sp>
        <p:nvSpPr>
          <p:cNvPr id="276" name="EΔt"/>
          <p:cNvSpPr txBox="1"/>
          <p:nvPr/>
        </p:nvSpPr>
        <p:spPr>
          <a:xfrm>
            <a:off x="8631635" y="6173166"/>
            <a:ext cx="1004357" cy="7723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 defTabSz="457200">
              <a:spcBef>
                <a:spcPts val="0"/>
              </a:spcBef>
              <a:tabLst>
                <a:tab pos="1803400" algn="l"/>
              </a:tabLst>
              <a:defRPr sz="4600" i="1">
                <a:solidFill>
                  <a:srgbClr val="00244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EΔt</a:t>
            </a:r>
          </a:p>
        </p:txBody>
      </p:sp>
      <p:sp>
        <p:nvSpPr>
          <p:cNvPr id="277" name="Sensor…"/>
          <p:cNvSpPr txBox="1"/>
          <p:nvPr/>
        </p:nvSpPr>
        <p:spPr>
          <a:xfrm>
            <a:off x="10532816" y="4819687"/>
            <a:ext cx="1524001" cy="17526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Sensor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Exposure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(H)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W/m</a:t>
            </a:r>
            <a:r>
              <a:rPr baseline="31999"/>
              <a:t>2</a:t>
            </a:r>
            <a:r>
              <a:t>/s</a:t>
            </a:r>
          </a:p>
        </p:txBody>
      </p:sp>
      <p:pic>
        <p:nvPicPr>
          <p:cNvPr id="278" name="Arrow" descr="Arrow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38545" y="4875199"/>
            <a:ext cx="1018062" cy="1505593"/>
          </a:xfrm>
          <a:prstGeom prst="rect">
            <a:avLst/>
          </a:prstGeom>
        </p:spPr>
      </p:pic>
      <p:grpSp>
        <p:nvGrpSpPr>
          <p:cNvPr id="285" name="Group"/>
          <p:cNvGrpSpPr/>
          <p:nvPr/>
        </p:nvGrpSpPr>
        <p:grpSpPr>
          <a:xfrm>
            <a:off x="1001437" y="7490001"/>
            <a:ext cx="2190988" cy="1493019"/>
            <a:chOff x="-44450" y="-105221"/>
            <a:chExt cx="2190986" cy="1493017"/>
          </a:xfrm>
        </p:grpSpPr>
        <p:pic>
          <p:nvPicPr>
            <p:cNvPr id="280" name="Arrow" descr="Arrow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450" y="-105222"/>
              <a:ext cx="1361087" cy="1493018"/>
            </a:xfrm>
            <a:prstGeom prst="rect">
              <a:avLst/>
            </a:prstGeom>
            <a:effectLst/>
          </p:spPr>
        </p:pic>
        <p:grpSp>
          <p:nvGrpSpPr>
            <p:cNvPr id="284" name="CCD"/>
            <p:cNvGrpSpPr/>
            <p:nvPr/>
          </p:nvGrpSpPr>
          <p:grpSpPr>
            <a:xfrm>
              <a:off x="-44450" y="-44451"/>
              <a:ext cx="1446920" cy="1346327"/>
              <a:chOff x="0" y="0"/>
              <a:chExt cx="1446919" cy="1346325"/>
            </a:xfrm>
          </p:grpSpPr>
          <p:sp>
            <p:nvSpPr>
              <p:cNvPr id="283" name="CCD"/>
              <p:cNvSpPr/>
              <p:nvPr/>
            </p:nvSpPr>
            <p:spPr>
              <a:xfrm>
                <a:off x="44450" y="44450"/>
                <a:ext cx="1358020" cy="1257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CCD</a:t>
                </a:r>
              </a:p>
            </p:txBody>
          </p:sp>
          <p:pic>
            <p:nvPicPr>
              <p:cNvPr id="282" name="CCD CCD" descr="CCD CCD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-1"/>
                <a:ext cx="1446920" cy="1346327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286" name="Voltages"/>
          <p:cNvSpPr txBox="1"/>
          <p:nvPr/>
        </p:nvSpPr>
        <p:spPr>
          <a:xfrm>
            <a:off x="3054524" y="7982573"/>
            <a:ext cx="1524001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Voltages</a:t>
            </a:r>
          </a:p>
        </p:txBody>
      </p:sp>
      <p:grpSp>
        <p:nvGrpSpPr>
          <p:cNvPr id="292" name="Group"/>
          <p:cNvGrpSpPr/>
          <p:nvPr/>
        </p:nvGrpSpPr>
        <p:grpSpPr>
          <a:xfrm>
            <a:off x="4534074" y="7482898"/>
            <a:ext cx="2211861" cy="1505593"/>
            <a:chOff x="-44450" y="-105095"/>
            <a:chExt cx="2211860" cy="1505591"/>
          </a:xfrm>
        </p:grpSpPr>
        <p:pic>
          <p:nvPicPr>
            <p:cNvPr id="287" name="Arrow" descr="Arrow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750" y="-105096"/>
              <a:ext cx="1500661" cy="1505592"/>
            </a:xfrm>
            <a:prstGeom prst="rect">
              <a:avLst/>
            </a:prstGeom>
            <a:effectLst/>
          </p:spPr>
        </p:pic>
        <p:grpSp>
          <p:nvGrpSpPr>
            <p:cNvPr id="291" name="ADC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290" name="ADC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ADC</a:t>
                </a:r>
              </a:p>
            </p:txBody>
          </p:sp>
          <p:pic>
            <p:nvPicPr>
              <p:cNvPr id="289" name="ADC ADC" descr="ADC ADC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299" name="Group"/>
          <p:cNvGrpSpPr/>
          <p:nvPr/>
        </p:nvGrpSpPr>
        <p:grpSpPr>
          <a:xfrm>
            <a:off x="7819514" y="7483191"/>
            <a:ext cx="2820218" cy="1505593"/>
            <a:chOff x="-44449" y="-117795"/>
            <a:chExt cx="2820216" cy="1505591"/>
          </a:xfrm>
        </p:grpSpPr>
        <p:grpSp>
          <p:nvGrpSpPr>
            <p:cNvPr id="295" name="-45"/>
            <p:cNvGrpSpPr/>
            <p:nvPr/>
          </p:nvGrpSpPr>
          <p:grpSpPr>
            <a:xfrm>
              <a:off x="1275106" y="-117796"/>
              <a:ext cx="1500661" cy="1505592"/>
              <a:chOff x="0" y="0"/>
              <a:chExt cx="1500660" cy="1505591"/>
            </a:xfrm>
          </p:grpSpPr>
          <p:sp>
            <p:nvSpPr>
              <p:cNvPr id="294" name="-45"/>
              <p:cNvSpPr/>
              <p:nvPr/>
            </p:nvSpPr>
            <p:spPr>
              <a:xfrm>
                <a:off x="44450" y="117795"/>
                <a:ext cx="1397000" cy="1270001"/>
              </a:xfrm>
              <a:prstGeom prst="rightArrow">
                <a:avLst>
                  <a:gd name="adj1" fmla="val 32000"/>
                  <a:gd name="adj2" fmla="val 44000"/>
                </a:avLst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-45</a:t>
                </a:r>
              </a:p>
            </p:txBody>
          </p:sp>
          <p:pic>
            <p:nvPicPr>
              <p:cNvPr id="293" name="-45 -45" descr="-45 -45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" y="0"/>
                <a:ext cx="1500662" cy="1505592"/>
              </a:xfrm>
              <a:prstGeom prst="rect">
                <a:avLst/>
              </a:prstGeom>
              <a:effectLst/>
            </p:spPr>
          </p:pic>
        </p:grpSp>
        <p:grpSp>
          <p:nvGrpSpPr>
            <p:cNvPr id="298" name="Remapping"/>
            <p:cNvGrpSpPr/>
            <p:nvPr/>
          </p:nvGrpSpPr>
          <p:grpSpPr>
            <a:xfrm>
              <a:off x="-44450" y="-44450"/>
              <a:ext cx="2069887" cy="1358900"/>
              <a:chOff x="0" y="0"/>
              <a:chExt cx="2069886" cy="1358900"/>
            </a:xfrm>
          </p:grpSpPr>
          <p:sp>
            <p:nvSpPr>
              <p:cNvPr id="297" name="Remapping"/>
              <p:cNvSpPr/>
              <p:nvPr/>
            </p:nvSpPr>
            <p:spPr>
              <a:xfrm>
                <a:off x="44450" y="44450"/>
                <a:ext cx="1980987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Remapping</a:t>
                </a:r>
              </a:p>
            </p:txBody>
          </p:sp>
          <p:pic>
            <p:nvPicPr>
              <p:cNvPr id="296" name="Remapping Remapping" descr="Remapping Remapping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2069887" cy="13589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00" name="Digital…"/>
          <p:cNvSpPr txBox="1"/>
          <p:nvPr/>
        </p:nvSpPr>
        <p:spPr>
          <a:xfrm>
            <a:off x="6443826" y="7463629"/>
            <a:ext cx="1524001" cy="17883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Digital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Values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*RAW IMAGE*</a:t>
            </a:r>
          </a:p>
        </p:txBody>
      </p:sp>
      <p:sp>
        <p:nvSpPr>
          <p:cNvPr id="301" name="Pixel Values (I)…"/>
          <p:cNvSpPr txBox="1"/>
          <p:nvPr/>
        </p:nvSpPr>
        <p:spPr>
          <a:xfrm>
            <a:off x="10694578" y="7767935"/>
            <a:ext cx="2374901" cy="9247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Pixel Values (I)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*COMPRESSED*</a:t>
            </a:r>
          </a:p>
        </p:txBody>
      </p:sp>
      <p:sp>
        <p:nvSpPr>
          <p:cNvPr id="302" name="The Image Acquisition Pipeline"/>
          <p:cNvSpPr txBox="1"/>
          <p:nvPr/>
        </p:nvSpPr>
        <p:spPr>
          <a:xfrm>
            <a:off x="624813" y="3168687"/>
            <a:ext cx="6153044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The Image Acquisition Pipeline</a:t>
            </a:r>
          </a:p>
        </p:txBody>
      </p:sp>
      <p:pic>
        <p:nvPicPr>
          <p:cNvPr id="303" name="Rectangle" descr="Rectangl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8913" y="4703044"/>
            <a:ext cx="13282275" cy="2209801"/>
          </a:xfrm>
          <a:prstGeom prst="rect">
            <a:avLst/>
          </a:prstGeom>
        </p:spPr>
      </p:pic>
      <p:sp>
        <p:nvSpPr>
          <p:cNvPr id="305" name="Linear"/>
          <p:cNvSpPr txBox="1"/>
          <p:nvPr/>
        </p:nvSpPr>
        <p:spPr>
          <a:xfrm>
            <a:off x="14019899" y="5413509"/>
            <a:ext cx="1397072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4600">
                <a:solidFill>
                  <a:schemeClr val="accent5"/>
                </a:solidFill>
                <a:uFill>
                  <a:solidFill>
                    <a:srgbClr val="A968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Linear</a:t>
            </a:r>
          </a:p>
        </p:txBody>
      </p:sp>
      <p:pic>
        <p:nvPicPr>
          <p:cNvPr id="306" name="Rectangle" descr="Rectangl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8913" y="7105687"/>
            <a:ext cx="13282275" cy="2491465"/>
          </a:xfrm>
          <a:prstGeom prst="rect">
            <a:avLst/>
          </a:prstGeom>
        </p:spPr>
      </p:pic>
      <p:sp>
        <p:nvSpPr>
          <p:cNvPr id="308" name="Non-Linear"/>
          <p:cNvSpPr txBox="1"/>
          <p:nvPr/>
        </p:nvSpPr>
        <p:spPr>
          <a:xfrm>
            <a:off x="13678683" y="7939879"/>
            <a:ext cx="2231904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4600">
                <a:solidFill>
                  <a:schemeClr val="accent5"/>
                </a:solidFill>
                <a:uFill>
                  <a:solidFill>
                    <a:srgbClr val="A968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42716409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714764 0.256125" pathEditMode="relative">
                                      <p:cBhvr>
                                        <p:cTn id="36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 advAuto="0"/>
      <p:bldP spid="266" grpId="0" animBg="1" advAuto="0"/>
      <p:bldP spid="267" grpId="0" animBg="1" advAuto="0"/>
      <p:bldP spid="268" grpId="0" animBg="1" advAuto="0"/>
      <p:bldP spid="274" grpId="0" animBg="1" advAuto="0"/>
      <p:bldP spid="275" grpId="0" animBg="1" advAuto="0"/>
      <p:bldP spid="276" grpId="0" animBg="1" advAuto="0"/>
      <p:bldP spid="277" grpId="0" animBg="1" advAuto="0"/>
      <p:bldP spid="278" grpId="0" animBg="1" advAuto="0"/>
      <p:bldP spid="285" grpId="0" animBg="1" advAuto="0"/>
      <p:bldP spid="286" grpId="0" animBg="1" advAuto="0"/>
      <p:bldP spid="292" grpId="0" animBg="1" advAuto="0"/>
      <p:bldP spid="299" grpId="0" animBg="1" advAuto="0"/>
      <p:bldP spid="300" grpId="0" animBg="1" advAuto="0"/>
      <p:bldP spid="301" grpId="0" animBg="1" advAuto="0"/>
      <p:bldP spid="303" grpId="0" animBg="1" advAuto="0"/>
      <p:bldP spid="305" grpId="0" animBg="1" advAuto="0"/>
      <p:bldP spid="306" grpId="0" animBg="1" advAuto="0"/>
      <p:bldP spid="308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580363" y="4881549"/>
            <a:ext cx="2211861" cy="1505593"/>
            <a:chOff x="-44450" y="-105095"/>
            <a:chExt cx="2211860" cy="1505591"/>
          </a:xfrm>
        </p:grpSpPr>
        <p:pic>
          <p:nvPicPr>
            <p:cNvPr id="312" name="Arrow" descr="Arrow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50" y="-105096"/>
              <a:ext cx="1373661" cy="1505592"/>
            </a:xfrm>
            <a:prstGeom prst="rect">
              <a:avLst/>
            </a:prstGeom>
            <a:effectLst/>
          </p:spPr>
        </p:pic>
        <p:grpSp>
          <p:nvGrpSpPr>
            <p:cNvPr id="316" name="3D…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315" name="3D…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/>
              <a:p>
                <a: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pPr>
                <a:r>
                  <a:t>3D </a:t>
                </a:r>
              </a:p>
              <a:p>
                <a: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pPr>
                <a:r>
                  <a:t>Scene</a:t>
                </a:r>
              </a:p>
            </p:txBody>
          </p:sp>
          <p:pic>
            <p:nvPicPr>
              <p:cNvPr id="314" name="3D… 3D &#10;Scene" descr="3D… 3D Sce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23" name="Group"/>
          <p:cNvGrpSpPr/>
          <p:nvPr/>
        </p:nvGrpSpPr>
        <p:grpSpPr>
          <a:xfrm>
            <a:off x="4326863" y="4902748"/>
            <a:ext cx="2186461" cy="1505593"/>
            <a:chOff x="-44450" y="-117795"/>
            <a:chExt cx="2186460" cy="1505591"/>
          </a:xfrm>
        </p:grpSpPr>
        <p:pic>
          <p:nvPicPr>
            <p:cNvPr id="318" name="Arrow" descr="Arrow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50" y="-117796"/>
              <a:ext cx="1373661" cy="1505592"/>
            </a:xfrm>
            <a:prstGeom prst="rect">
              <a:avLst/>
            </a:prstGeom>
            <a:effectLst/>
          </p:spPr>
        </p:pic>
        <p:grpSp>
          <p:nvGrpSpPr>
            <p:cNvPr id="322" name="Lens/Optics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321" name="Lens/Optics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Lens/Optics</a:t>
                </a:r>
              </a:p>
            </p:txBody>
          </p:sp>
          <p:pic>
            <p:nvPicPr>
              <p:cNvPr id="320" name="Lens/Optics Lens/Optics" descr="Lens/Optics Lens/Optics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24" name="Scene…"/>
          <p:cNvSpPr txBox="1"/>
          <p:nvPr/>
        </p:nvSpPr>
        <p:spPr>
          <a:xfrm>
            <a:off x="2711473" y="4819687"/>
            <a:ext cx="1524001" cy="17526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Scene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Radiance</a:t>
            </a:r>
          </a:p>
          <a:p>
            <a:pPr algn="ctr" defTabSz="457200">
              <a:spcBef>
                <a:spcPts val="0"/>
              </a:spcBef>
              <a:tabLst>
                <a:tab pos="1803400" algn="l"/>
              </a:tabLst>
              <a:defRPr sz="2600" i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(L) </a:t>
            </a:r>
          </a:p>
          <a:p>
            <a:pPr algn="ctr" defTabSz="457200">
              <a:spcBef>
                <a:spcPts val="0"/>
              </a:spcBef>
              <a:tabLst>
                <a:tab pos="1803400" algn="l"/>
              </a:tabLst>
              <a:defRPr sz="2600" i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[W/sr/m</a:t>
            </a:r>
            <a:r>
              <a:rPr baseline="31999"/>
              <a:t>2</a:t>
            </a:r>
            <a:r>
              <a:t>]</a:t>
            </a:r>
          </a:p>
        </p:txBody>
      </p:sp>
      <p:sp>
        <p:nvSpPr>
          <p:cNvPr id="325" name="Sensor…"/>
          <p:cNvSpPr txBox="1"/>
          <p:nvPr/>
        </p:nvSpPr>
        <p:spPr>
          <a:xfrm>
            <a:off x="6485376" y="4819687"/>
            <a:ext cx="1797538" cy="17375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Sensor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Irradiance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(E)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[W/m</a:t>
            </a:r>
            <a:r>
              <a:rPr baseline="31999"/>
              <a:t>2</a:t>
            </a:r>
            <a:r>
              <a:t>]</a:t>
            </a:r>
          </a:p>
        </p:txBody>
      </p:sp>
      <p:grpSp>
        <p:nvGrpSpPr>
          <p:cNvPr id="331" name="Group"/>
          <p:cNvGrpSpPr/>
          <p:nvPr/>
        </p:nvGrpSpPr>
        <p:grpSpPr>
          <a:xfrm>
            <a:off x="8342325" y="4881549"/>
            <a:ext cx="2186462" cy="1505593"/>
            <a:chOff x="-44450" y="-117795"/>
            <a:chExt cx="2186460" cy="1505591"/>
          </a:xfrm>
        </p:grpSpPr>
        <p:pic>
          <p:nvPicPr>
            <p:cNvPr id="326" name="Arrow" descr="Arrow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350" y="-117796"/>
              <a:ext cx="1373661" cy="1505592"/>
            </a:xfrm>
            <a:prstGeom prst="rect">
              <a:avLst/>
            </a:prstGeom>
            <a:effectLst/>
          </p:spPr>
        </p:pic>
        <p:grpSp>
          <p:nvGrpSpPr>
            <p:cNvPr id="330" name="Shutter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329" name="Shutter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29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Shutter</a:t>
                </a:r>
              </a:p>
            </p:txBody>
          </p:sp>
          <p:pic>
            <p:nvPicPr>
              <p:cNvPr id="328" name="Shutter Shutter" descr="Shutter Shutter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32" name="Linear"/>
          <p:cNvSpPr txBox="1"/>
          <p:nvPr/>
        </p:nvSpPr>
        <p:spPr>
          <a:xfrm>
            <a:off x="4333142" y="6228215"/>
            <a:ext cx="1397072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Linear</a:t>
            </a:r>
          </a:p>
        </p:txBody>
      </p:sp>
      <p:sp>
        <p:nvSpPr>
          <p:cNvPr id="333" name="EΔt"/>
          <p:cNvSpPr txBox="1"/>
          <p:nvPr/>
        </p:nvSpPr>
        <p:spPr>
          <a:xfrm>
            <a:off x="8631635" y="6173166"/>
            <a:ext cx="1004357" cy="7723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 defTabSz="457200">
              <a:spcBef>
                <a:spcPts val="0"/>
              </a:spcBef>
              <a:tabLst>
                <a:tab pos="1803400" algn="l"/>
              </a:tabLst>
              <a:defRPr sz="4600" i="1">
                <a:solidFill>
                  <a:srgbClr val="00244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EΔt</a:t>
            </a:r>
          </a:p>
        </p:txBody>
      </p:sp>
      <p:sp>
        <p:nvSpPr>
          <p:cNvPr id="334" name="Sensor…"/>
          <p:cNvSpPr txBox="1"/>
          <p:nvPr/>
        </p:nvSpPr>
        <p:spPr>
          <a:xfrm>
            <a:off x="10532816" y="4819687"/>
            <a:ext cx="1524001" cy="17526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Sensor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Exposure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(H)</a:t>
            </a:r>
          </a:p>
          <a:p>
            <a:pPr algn="ctr">
              <a:spcBef>
                <a:spcPts val="0"/>
              </a:spcBef>
              <a:defRPr sz="2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W/m</a:t>
            </a:r>
            <a:r>
              <a:rPr baseline="31999"/>
              <a:t>2</a:t>
            </a:r>
            <a:r>
              <a:t>/s</a:t>
            </a:r>
          </a:p>
        </p:txBody>
      </p:sp>
      <p:pic>
        <p:nvPicPr>
          <p:cNvPr id="335" name="Arrow" descr="Arrow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38545" y="4875199"/>
            <a:ext cx="1018062" cy="1505593"/>
          </a:xfrm>
          <a:prstGeom prst="rect">
            <a:avLst/>
          </a:prstGeom>
        </p:spPr>
      </p:pic>
      <p:pic>
        <p:nvPicPr>
          <p:cNvPr id="337" name="Rectangle" descr="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08913" y="4703044"/>
            <a:ext cx="13282275" cy="2209801"/>
          </a:xfrm>
          <a:prstGeom prst="rect">
            <a:avLst/>
          </a:prstGeom>
        </p:spPr>
      </p:pic>
      <p:sp>
        <p:nvSpPr>
          <p:cNvPr id="339" name="Linear"/>
          <p:cNvSpPr txBox="1"/>
          <p:nvPr/>
        </p:nvSpPr>
        <p:spPr>
          <a:xfrm>
            <a:off x="14019899" y="5413509"/>
            <a:ext cx="1397072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4600">
                <a:solidFill>
                  <a:schemeClr val="accent5"/>
                </a:solidFill>
                <a:uFill>
                  <a:solidFill>
                    <a:srgbClr val="A968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Linear</a:t>
            </a:r>
          </a:p>
        </p:txBody>
      </p:sp>
      <p:pic>
        <p:nvPicPr>
          <p:cNvPr id="340" name="Rectangle" descr="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08913" y="7105687"/>
            <a:ext cx="13282275" cy="2491465"/>
          </a:xfrm>
          <a:prstGeom prst="rect">
            <a:avLst/>
          </a:prstGeom>
        </p:spPr>
      </p:pic>
      <p:sp>
        <p:nvSpPr>
          <p:cNvPr id="342" name="g: L ➔ E ➔ H ➔ I"/>
          <p:cNvSpPr txBox="1"/>
          <p:nvPr/>
        </p:nvSpPr>
        <p:spPr>
          <a:xfrm>
            <a:off x="754040" y="2972004"/>
            <a:ext cx="5564128" cy="9144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5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g: L ➔ E ➔ H ➔ I </a:t>
            </a:r>
          </a:p>
        </p:txBody>
      </p:sp>
      <p:sp>
        <p:nvSpPr>
          <p:cNvPr id="343" name="g-1: I ➔ E ➔ H ➔ L"/>
          <p:cNvSpPr txBox="1"/>
          <p:nvPr/>
        </p:nvSpPr>
        <p:spPr>
          <a:xfrm>
            <a:off x="9750683" y="2902615"/>
            <a:ext cx="5793786" cy="9144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/>
          <a:p>
            <a:pPr algn="ctr">
              <a:spcBef>
                <a:spcPts val="0"/>
              </a:spcBef>
              <a:defRPr sz="56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g</a:t>
            </a:r>
            <a:r>
              <a:rPr baseline="31999" dirty="0"/>
              <a:t>-1</a:t>
            </a:r>
            <a:r>
              <a:rPr dirty="0"/>
              <a:t>: I ➔ </a:t>
            </a:r>
            <a:r>
              <a:rPr lang="en-US" dirty="0"/>
              <a:t>H</a:t>
            </a:r>
            <a:r>
              <a:rPr dirty="0"/>
              <a:t> ➔ </a:t>
            </a:r>
            <a:r>
              <a:rPr lang="en-US" dirty="0"/>
              <a:t>E</a:t>
            </a:r>
            <a:r>
              <a:rPr dirty="0"/>
              <a:t> ➔ L</a:t>
            </a:r>
          </a:p>
        </p:txBody>
      </p:sp>
      <p:pic>
        <p:nvPicPr>
          <p:cNvPr id="344" name="Double Arrow" descr="Double Arrow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730807" y="2768228"/>
            <a:ext cx="2715154" cy="1145075"/>
          </a:xfrm>
          <a:prstGeom prst="rect">
            <a:avLst/>
          </a:prstGeom>
        </p:spPr>
      </p:pic>
      <p:sp>
        <p:nvSpPr>
          <p:cNvPr id="346" name="Relationship Between Image and Scene Brightness"/>
          <p:cNvSpPr txBox="1">
            <a:spLocks noGrp="1"/>
          </p:cNvSpPr>
          <p:nvPr>
            <p:ph type="title"/>
          </p:nvPr>
        </p:nvSpPr>
        <p:spPr>
          <a:xfrm>
            <a:off x="355600" y="1049801"/>
            <a:ext cx="15544800" cy="1449659"/>
          </a:xfrm>
          <a:prstGeom prst="rect">
            <a:avLst/>
          </a:prstGeom>
        </p:spPr>
        <p:txBody>
          <a:bodyPr/>
          <a:lstStyle>
            <a:lvl1pPr defTabSz="1262380">
              <a:defRPr sz="5880"/>
            </a:lvl1pPr>
          </a:lstStyle>
          <a:p>
            <a:r>
              <a:t>Relationship Between Image and Scene Brightness</a:t>
            </a:r>
          </a:p>
        </p:txBody>
      </p:sp>
      <p:grpSp>
        <p:nvGrpSpPr>
          <p:cNvPr id="352" name="Group"/>
          <p:cNvGrpSpPr/>
          <p:nvPr/>
        </p:nvGrpSpPr>
        <p:grpSpPr>
          <a:xfrm>
            <a:off x="993805" y="7490001"/>
            <a:ext cx="2190988" cy="1493019"/>
            <a:chOff x="-44450" y="-105221"/>
            <a:chExt cx="2190986" cy="1493017"/>
          </a:xfrm>
        </p:grpSpPr>
        <p:pic>
          <p:nvPicPr>
            <p:cNvPr id="347" name="Arrow" descr="Arrow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450" y="-105222"/>
              <a:ext cx="1361087" cy="1493018"/>
            </a:xfrm>
            <a:prstGeom prst="rect">
              <a:avLst/>
            </a:prstGeom>
            <a:effectLst/>
          </p:spPr>
        </p:pic>
        <p:grpSp>
          <p:nvGrpSpPr>
            <p:cNvPr id="351" name="CCD"/>
            <p:cNvGrpSpPr/>
            <p:nvPr/>
          </p:nvGrpSpPr>
          <p:grpSpPr>
            <a:xfrm>
              <a:off x="-44450" y="-44451"/>
              <a:ext cx="1446920" cy="1346327"/>
              <a:chOff x="0" y="0"/>
              <a:chExt cx="1446919" cy="1346325"/>
            </a:xfrm>
          </p:grpSpPr>
          <p:sp>
            <p:nvSpPr>
              <p:cNvPr id="350" name="CCD"/>
              <p:cNvSpPr/>
              <p:nvPr/>
            </p:nvSpPr>
            <p:spPr>
              <a:xfrm>
                <a:off x="44450" y="44450"/>
                <a:ext cx="1358020" cy="1257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CCD</a:t>
                </a:r>
              </a:p>
            </p:txBody>
          </p:sp>
          <p:pic>
            <p:nvPicPr>
              <p:cNvPr id="349" name="CCD CCD" descr="CCD CCD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-1"/>
                <a:ext cx="1446920" cy="1346327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53" name="Voltages"/>
          <p:cNvSpPr txBox="1"/>
          <p:nvPr/>
        </p:nvSpPr>
        <p:spPr>
          <a:xfrm>
            <a:off x="3046892" y="7982573"/>
            <a:ext cx="1524001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Voltages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4526442" y="7482898"/>
            <a:ext cx="2211861" cy="1505593"/>
            <a:chOff x="-44450" y="-105095"/>
            <a:chExt cx="2211860" cy="1505591"/>
          </a:xfrm>
        </p:grpSpPr>
        <p:pic>
          <p:nvPicPr>
            <p:cNvPr id="354" name="Arrow" descr="Arrow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6750" y="-105096"/>
              <a:ext cx="1500661" cy="1505592"/>
            </a:xfrm>
            <a:prstGeom prst="rect">
              <a:avLst/>
            </a:prstGeom>
            <a:effectLst/>
          </p:spPr>
        </p:pic>
        <p:grpSp>
          <p:nvGrpSpPr>
            <p:cNvPr id="358" name="ADC"/>
            <p:cNvGrpSpPr/>
            <p:nvPr/>
          </p:nvGrpSpPr>
          <p:grpSpPr>
            <a:xfrm>
              <a:off x="-44450" y="-44450"/>
              <a:ext cx="1460500" cy="1358900"/>
              <a:chOff x="0" y="0"/>
              <a:chExt cx="1460500" cy="1358900"/>
            </a:xfrm>
          </p:grpSpPr>
          <p:sp>
            <p:nvSpPr>
              <p:cNvPr id="357" name="ADC"/>
              <p:cNvSpPr/>
              <p:nvPr/>
            </p:nvSpPr>
            <p:spPr>
              <a:xfrm>
                <a:off x="44450" y="44450"/>
                <a:ext cx="1371600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ADC</a:t>
                </a:r>
              </a:p>
            </p:txBody>
          </p:sp>
          <p:pic>
            <p:nvPicPr>
              <p:cNvPr id="356" name="ADC ADC" descr="ADC ADC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60500" cy="13589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66" name="Group"/>
          <p:cNvGrpSpPr/>
          <p:nvPr/>
        </p:nvGrpSpPr>
        <p:grpSpPr>
          <a:xfrm>
            <a:off x="7811882" y="7483191"/>
            <a:ext cx="2820217" cy="1505593"/>
            <a:chOff x="-44449" y="-117795"/>
            <a:chExt cx="2820216" cy="1505591"/>
          </a:xfrm>
        </p:grpSpPr>
        <p:grpSp>
          <p:nvGrpSpPr>
            <p:cNvPr id="362" name="-45"/>
            <p:cNvGrpSpPr/>
            <p:nvPr/>
          </p:nvGrpSpPr>
          <p:grpSpPr>
            <a:xfrm>
              <a:off x="1275106" y="-117796"/>
              <a:ext cx="1500661" cy="1505592"/>
              <a:chOff x="0" y="0"/>
              <a:chExt cx="1500660" cy="1505591"/>
            </a:xfrm>
          </p:grpSpPr>
          <p:sp>
            <p:nvSpPr>
              <p:cNvPr id="361" name="-45"/>
              <p:cNvSpPr/>
              <p:nvPr/>
            </p:nvSpPr>
            <p:spPr>
              <a:xfrm>
                <a:off x="44450" y="117795"/>
                <a:ext cx="1397000" cy="1270001"/>
              </a:xfrm>
              <a:prstGeom prst="rightArrow">
                <a:avLst>
                  <a:gd name="adj1" fmla="val 32000"/>
                  <a:gd name="adj2" fmla="val 44000"/>
                </a:avLst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-45</a:t>
                </a:r>
              </a:p>
            </p:txBody>
          </p:sp>
          <p:pic>
            <p:nvPicPr>
              <p:cNvPr id="360" name="-45 -45" descr="-45 -45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" y="0"/>
                <a:ext cx="1500662" cy="150559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65" name="Remapping"/>
            <p:cNvGrpSpPr/>
            <p:nvPr/>
          </p:nvGrpSpPr>
          <p:grpSpPr>
            <a:xfrm>
              <a:off x="-44450" y="-44450"/>
              <a:ext cx="2069887" cy="1358900"/>
              <a:chOff x="0" y="0"/>
              <a:chExt cx="2069886" cy="1358900"/>
            </a:xfrm>
          </p:grpSpPr>
          <p:sp>
            <p:nvSpPr>
              <p:cNvPr id="364" name="Remapping"/>
              <p:cNvSpPr/>
              <p:nvPr/>
            </p:nvSpPr>
            <p:spPr>
              <a:xfrm>
                <a:off x="44450" y="44450"/>
                <a:ext cx="1980987" cy="1270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578" tIns="30578" rIns="30578" bIns="30578" numCol="1" anchor="ctr">
                <a:noAutofit/>
              </a:bodyPr>
              <a:lstStyle>
                <a:lvl1pPr algn="ctr" defTabSz="1155700">
                  <a:spcBef>
                    <a:spcPts val="0"/>
                  </a:spcBef>
                  <a:defRPr sz="3400">
                    <a:solidFill>
                      <a:schemeClr val="accent5">
                        <a:hueOff val="-522602"/>
                        <a:satOff val="-6700"/>
                        <a:lumOff val="-22320"/>
                      </a:schemeClr>
                    </a:solidFill>
                    <a:uFillTx/>
                  </a:defRPr>
                </a:lvl1pPr>
              </a:lstStyle>
              <a:p>
                <a:r>
                  <a:t>Remapping</a:t>
                </a:r>
              </a:p>
            </p:txBody>
          </p:sp>
          <p:pic>
            <p:nvPicPr>
              <p:cNvPr id="363" name="Remapping Remapping" descr="Remapping Remapping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2069887" cy="13589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67" name="Digital…"/>
          <p:cNvSpPr txBox="1"/>
          <p:nvPr/>
        </p:nvSpPr>
        <p:spPr>
          <a:xfrm>
            <a:off x="6436194" y="7463629"/>
            <a:ext cx="1524001" cy="17883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Digital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Values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*RAW IMAGE*</a:t>
            </a:r>
          </a:p>
        </p:txBody>
      </p:sp>
      <p:sp>
        <p:nvSpPr>
          <p:cNvPr id="368" name="Pixel Values (I)…"/>
          <p:cNvSpPr txBox="1"/>
          <p:nvPr/>
        </p:nvSpPr>
        <p:spPr>
          <a:xfrm>
            <a:off x="10686945" y="7767935"/>
            <a:ext cx="2374901" cy="9247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Pixel Values (I)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*COMPRESSED*</a:t>
            </a:r>
          </a:p>
        </p:txBody>
      </p:sp>
      <p:sp>
        <p:nvSpPr>
          <p:cNvPr id="369" name="Non-Linear"/>
          <p:cNvSpPr txBox="1"/>
          <p:nvPr/>
        </p:nvSpPr>
        <p:spPr>
          <a:xfrm>
            <a:off x="13678683" y="7939879"/>
            <a:ext cx="2231904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4600">
                <a:solidFill>
                  <a:schemeClr val="accent5"/>
                </a:solidFill>
                <a:uFill>
                  <a:solidFill>
                    <a:srgbClr val="A968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77725810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animBg="1" advAuto="0"/>
      <p:bldP spid="343" grpId="0" animBg="1" advAuto="0"/>
      <p:bldP spid="344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74" name="Discussed issues of Dynamic Rang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31519" indent="-731519" defTabSz="1731263">
              <a:spcBef>
                <a:spcPts val="1300"/>
              </a:spcBef>
              <a:buBlip>
                <a:blip r:embed="rId2"/>
              </a:buBlip>
              <a:defRPr sz="4032"/>
            </a:pPr>
            <a:r>
              <a:t>Discussed issues of Dynamic Range.</a:t>
            </a:r>
          </a:p>
          <a:p>
            <a:pPr marL="731519" indent="-731519" defTabSz="1731263">
              <a:spcBef>
                <a:spcPts val="1300"/>
              </a:spcBef>
              <a:buBlip>
                <a:blip r:embed="rId2"/>
              </a:buBlip>
              <a:defRPr sz="4032"/>
            </a:pPr>
            <a:r>
              <a:t>Discussed why digital cameras do no encode it very well.</a:t>
            </a:r>
          </a:p>
          <a:p>
            <a:pPr marL="731519" indent="-731519" defTabSz="1731263">
              <a:spcBef>
                <a:spcPts val="1300"/>
              </a:spcBef>
              <a:buBlip>
                <a:blip r:embed="rId2"/>
              </a:buBlip>
              <a:defRPr sz="4032"/>
            </a:pPr>
            <a:r>
              <a:t>Presented the Image Acquisition Pipeline for Capturing Scene Radiance to Pixel Values.</a:t>
            </a:r>
          </a:p>
          <a:p>
            <a:pPr marL="731519" indent="-731519" defTabSz="1731263">
              <a:spcBef>
                <a:spcPts val="1300"/>
              </a:spcBef>
              <a:buBlip>
                <a:blip r:embed="rId2"/>
              </a:buBlip>
              <a:defRPr sz="4032"/>
            </a:pPr>
            <a:r>
              <a:t>Discussed the linear and non-linear aspects of the Image Acquisition Pipeline for Capturing Scene Radiance to Pixel Values.</a:t>
            </a:r>
          </a:p>
        </p:txBody>
      </p:sp>
    </p:spTree>
    <p:extLst>
      <p:ext uri="{BB962C8B-B14F-4D97-AF65-F5344CB8AC3E}">
        <p14:creationId xmlns:p14="http://schemas.microsoft.com/office/powerpoint/2010/main" val="14512493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apture Images…"/>
          <p:cNvSpPr txBox="1">
            <a:spLocks noGrp="1"/>
          </p:cNvSpPr>
          <p:nvPr>
            <p:ph type="body" sz="half" idx="1"/>
          </p:nvPr>
        </p:nvSpPr>
        <p:spPr>
          <a:xfrm>
            <a:off x="777132" y="6154321"/>
            <a:ext cx="14701736" cy="3718319"/>
          </a:xfrm>
          <a:prstGeom prst="rect">
            <a:avLst/>
          </a:prstGeom>
        </p:spPr>
        <p:txBody>
          <a:bodyPr numCol="2" spcCol="735086"/>
          <a:lstStyle/>
          <a:p>
            <a:pPr marL="977900" indent="-977900" defTabSz="1388617">
              <a:spcBef>
                <a:spcPts val="1000"/>
              </a:spcBef>
              <a:buBlip>
                <a:blip r:embed="rId2"/>
              </a:buBlip>
              <a:defRPr sz="5236"/>
            </a:pPr>
            <a:r>
              <a:t>Capture Images</a:t>
            </a:r>
          </a:p>
          <a:p>
            <a:pPr marL="977900" indent="-977900" defTabSz="1388617">
              <a:spcBef>
                <a:spcPts val="1000"/>
              </a:spcBef>
              <a:buBlip>
                <a:blip r:embed="rId2"/>
              </a:buBlip>
              <a:defRPr sz="5236"/>
            </a:pPr>
            <a:r>
              <a:t>Detection and Matching</a:t>
            </a:r>
          </a:p>
          <a:p>
            <a:pPr marL="977900" indent="-977900" defTabSz="1388617">
              <a:spcBef>
                <a:spcPts val="1000"/>
              </a:spcBef>
              <a:buBlip>
                <a:blip r:embed="rId2"/>
              </a:buBlip>
              <a:defRPr sz="5236"/>
            </a:pPr>
            <a:r>
              <a:t>Warping ➔ Aligning Images</a:t>
            </a:r>
          </a:p>
          <a:p>
            <a:pPr marL="977900" indent="-977900" defTabSz="1388617">
              <a:spcBef>
                <a:spcPts val="1000"/>
              </a:spcBef>
              <a:buBlip>
                <a:blip r:embed="rId2"/>
              </a:buBlip>
              <a:defRPr sz="5236"/>
            </a:pPr>
            <a:r>
              <a:t>Blending, Fading, Cutting</a:t>
            </a:r>
          </a:p>
          <a:p>
            <a:pPr marL="977900" indent="-977900" defTabSz="1388617">
              <a:spcBef>
                <a:spcPts val="1000"/>
              </a:spcBef>
              <a:buBlip>
                <a:blip r:embed="rId2"/>
              </a:buBlip>
              <a:defRPr sz="5236"/>
            </a:pPr>
            <a:r>
              <a:t>Cropping (Optional)</a:t>
            </a:r>
          </a:p>
        </p:txBody>
      </p:sp>
      <p:sp>
        <p:nvSpPr>
          <p:cNvPr id="94" name="Review: 5 Steps to Make a Panora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31263">
              <a:defRPr sz="8064"/>
            </a:lvl1pPr>
          </a:lstStyle>
          <a:p>
            <a:r>
              <a:rPr dirty="0"/>
              <a:t>5 Steps to Make a Panorama</a:t>
            </a:r>
          </a:p>
        </p:txBody>
      </p:sp>
      <p:pic>
        <p:nvPicPr>
          <p:cNvPr id="95" name="060716-144031-041_060716-144052-051_7_152.66x25.70(-7.02)_C_CA_M(-2)_L-cropped.png" descr="060716-144031-041_060716-144052-051_7_152.66x25.70(-7.02)_C_CA_M(-2)_L-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5" y="2776121"/>
            <a:ext cx="15851810" cy="2755901"/>
          </a:xfrm>
          <a:prstGeom prst="rect">
            <a:avLst/>
          </a:prstGeom>
          <a:ln w="3175">
            <a:miter lim="400000"/>
          </a:ln>
        </p:spPr>
      </p:pic>
      <p:sp>
        <p:nvSpPr>
          <p:cNvPr id="96" name="(Lords Cricket Ground, London, UK, by I. Essa)"/>
          <p:cNvSpPr txBox="1"/>
          <p:nvPr/>
        </p:nvSpPr>
        <p:spPr>
          <a:xfrm>
            <a:off x="9023324" y="5596692"/>
            <a:ext cx="6875972" cy="4929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(Lords Cricket Ground, London, UK, by I. Essa)</a:t>
            </a:r>
          </a:p>
        </p:txBody>
      </p:sp>
      <p:pic>
        <p:nvPicPr>
          <p:cNvPr id="97" name="droppedImage.tiff" descr="droppedImage.tiff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60" y="6154321"/>
            <a:ext cx="622301" cy="622301"/>
          </a:xfrm>
          <a:prstGeom prst="rect">
            <a:avLst/>
          </a:prstGeom>
          <a:ln w="3175">
            <a:miter lim="400000"/>
          </a:ln>
        </p:spPr>
      </p:pic>
      <p:pic>
        <p:nvPicPr>
          <p:cNvPr id="98" name="droppedImage.tiff" descr="droppedImage.tiff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60" y="7048720"/>
            <a:ext cx="622301" cy="622301"/>
          </a:xfrm>
          <a:prstGeom prst="rect">
            <a:avLst/>
          </a:prstGeom>
          <a:ln w="3175">
            <a:miter lim="400000"/>
          </a:ln>
        </p:spPr>
      </p:pic>
      <p:pic>
        <p:nvPicPr>
          <p:cNvPr id="99" name="droppedImage.tiff" descr="droppedImage.tiff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60" y="7943119"/>
            <a:ext cx="622301" cy="622300"/>
          </a:xfrm>
          <a:prstGeom prst="rect">
            <a:avLst/>
          </a:prstGeom>
          <a:ln w="3175">
            <a:miter lim="400000"/>
          </a:ln>
        </p:spPr>
      </p:pic>
      <p:pic>
        <p:nvPicPr>
          <p:cNvPr id="100" name="droppedImage.tiff" descr="droppedImage.tiff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699" y="6154321"/>
            <a:ext cx="622301" cy="6223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1" animBg="1" advAuto="0"/>
      <p:bldP spid="98" grpId="2" animBg="1" advAuto="0"/>
      <p:bldP spid="99" grpId="3" animBg="1" advAuto="0"/>
      <p:bldP spid="100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amera Calibration"/>
          <p:cNvSpPr txBox="1">
            <a:spLocks noGrp="1"/>
          </p:cNvSpPr>
          <p:nvPr>
            <p:ph type="title"/>
          </p:nvPr>
        </p:nvSpPr>
        <p:spPr>
          <a:xfrm>
            <a:off x="355600" y="512491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rPr dirty="0"/>
              <a:t>Camera Calibration</a:t>
            </a:r>
          </a:p>
        </p:txBody>
      </p:sp>
      <p:sp>
        <p:nvSpPr>
          <p:cNvPr id="377" name="Geometric…"/>
          <p:cNvSpPr txBox="1">
            <a:spLocks noGrp="1"/>
          </p:cNvSpPr>
          <p:nvPr>
            <p:ph type="body" idx="1"/>
          </p:nvPr>
        </p:nvSpPr>
        <p:spPr>
          <a:xfrm>
            <a:off x="355600" y="2857499"/>
            <a:ext cx="10236200" cy="679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270000" indent="-1270000">
              <a:buBlip>
                <a:blip r:embed="rId2"/>
              </a:buBlip>
              <a:defRPr sz="4600"/>
            </a:pPr>
            <a:r>
              <a:rPr sz="5400" dirty="0"/>
              <a:t>Geometric</a:t>
            </a:r>
          </a:p>
          <a:p>
            <a:pPr marL="1905000" lvl="1" indent="-1270000">
              <a:buBlip>
                <a:blip r:embed="rId2"/>
              </a:buBlip>
              <a:defRPr sz="4600"/>
            </a:pPr>
            <a:r>
              <a:rPr sz="5400" dirty="0"/>
              <a:t>How pixel coordinates relate to directions in the world</a:t>
            </a:r>
          </a:p>
          <a:p>
            <a:pPr marL="1270000" indent="-1270000">
              <a:buBlip>
                <a:blip r:embed="rId2"/>
              </a:buBlip>
              <a:defRPr sz="4600"/>
            </a:pPr>
            <a:r>
              <a:rPr sz="5400" dirty="0"/>
              <a:t>Radiometric / Photometric</a:t>
            </a:r>
          </a:p>
          <a:p>
            <a:pPr marL="1905000" lvl="1" indent="-1270000">
              <a:buBlip>
                <a:blip r:embed="rId2"/>
              </a:buBlip>
              <a:defRPr sz="4600"/>
            </a:pPr>
            <a:r>
              <a:rPr sz="5400" dirty="0"/>
              <a:t>How pixel values relate to radiance amounts in the world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60" y="2516458"/>
            <a:ext cx="3412055" cy="222250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99964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0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adiometric Calibration"/>
          <p:cNvSpPr txBox="1">
            <a:spLocks noGrp="1"/>
          </p:cNvSpPr>
          <p:nvPr>
            <p:ph type="title"/>
          </p:nvPr>
        </p:nvSpPr>
        <p:spPr>
          <a:xfrm>
            <a:off x="355600" y="1039272"/>
            <a:ext cx="15544800" cy="1449659"/>
          </a:xfrm>
          <a:prstGeom prst="rect">
            <a:avLst/>
          </a:prstGeom>
        </p:spPr>
        <p:txBody>
          <a:bodyPr/>
          <a:lstStyle/>
          <a:p>
            <a:r>
              <a:t>Radiometric Calibration</a:t>
            </a:r>
          </a:p>
        </p:txBody>
      </p:sp>
      <p:pic>
        <p:nvPicPr>
          <p:cNvPr id="399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126" y="2457450"/>
            <a:ext cx="3586628" cy="2933700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400" name="A Color Chart with know reflectances…"/>
          <p:cNvSpPr txBox="1"/>
          <p:nvPr/>
        </p:nvSpPr>
        <p:spPr>
          <a:xfrm>
            <a:off x="523516" y="3924300"/>
            <a:ext cx="10601684" cy="5597934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marL="852054" indent="-852054">
              <a:buClr>
                <a:srgbClr val="F5CB68"/>
              </a:buClr>
              <a:buSzPct val="76000"/>
              <a:buFont typeface="Zapf Dingbats"/>
              <a:buBlip>
                <a:blip r:embed="rId4"/>
              </a:buBlip>
              <a:defRPr sz="4100"/>
            </a:pPr>
            <a:r>
              <a:t>A Color Chart with know reflectances</a:t>
            </a:r>
          </a:p>
          <a:p>
            <a:pPr marL="852054" indent="-852054">
              <a:buClr>
                <a:srgbClr val="F5CB68"/>
              </a:buClr>
              <a:buSzPct val="76000"/>
              <a:buFont typeface="Zapf Dingbats"/>
              <a:buBlip>
                <a:blip r:embed="rId4"/>
              </a:buBlip>
              <a:defRPr sz="4100"/>
            </a:pPr>
            <a:r>
              <a:t>Multiple camera exposures to fill up the curve</a:t>
            </a:r>
          </a:p>
          <a:p>
            <a:pPr marL="852054" indent="-852054">
              <a:buClr>
                <a:srgbClr val="F5CB68"/>
              </a:buClr>
              <a:buSzPct val="76000"/>
              <a:buFont typeface="Zapf Dingbats"/>
              <a:buBlip>
                <a:blip r:embed="rId4"/>
              </a:buBlip>
              <a:defRPr sz="4100"/>
            </a:pPr>
            <a:r>
              <a:t>Method assumes constant lighting on all patches and works best when source is far away (example sunlight)</a:t>
            </a:r>
          </a:p>
          <a:p>
            <a:pPr marL="852054" indent="-852054">
              <a:buClr>
                <a:srgbClr val="F5CB68"/>
              </a:buClr>
              <a:buSzPct val="76000"/>
              <a:buFont typeface="Zapf Dingbats"/>
              <a:buBlip>
                <a:blip r:embed="rId4"/>
              </a:buBlip>
              <a:defRPr sz="4100"/>
            </a:pPr>
            <a:r>
              <a:t>Unique inverse exists because </a:t>
            </a:r>
            <a:r>
              <a:rPr sz="3800" i="1">
                <a:latin typeface="Times"/>
                <a:ea typeface="Times"/>
                <a:cs typeface="Times"/>
                <a:sym typeface="Times"/>
              </a:rPr>
              <a:t>g</a:t>
            </a:r>
            <a:r>
              <a:t> is monotonic and smooth for all cameras</a:t>
            </a:r>
          </a:p>
        </p:txBody>
      </p:sp>
      <p:sp>
        <p:nvSpPr>
          <p:cNvPr id="401" name="1"/>
          <p:cNvSpPr txBox="1"/>
          <p:nvPr/>
        </p:nvSpPr>
        <p:spPr>
          <a:xfrm>
            <a:off x="15383507" y="9582150"/>
            <a:ext cx="425598" cy="495300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marL="304800" indent="-304800">
              <a:buClr>
                <a:srgbClr val="F5CB68"/>
              </a:buClr>
              <a:buSzPct val="80000"/>
              <a:buFont typeface="Zapf Dingbats"/>
              <a:buChar char="★"/>
              <a:defRPr sz="2400"/>
            </a:lvl1pPr>
          </a:lstStyle>
          <a:p>
            <a:r>
              <a:t>1</a:t>
            </a:r>
          </a:p>
        </p:txBody>
      </p:sp>
      <p:grpSp>
        <p:nvGrpSpPr>
          <p:cNvPr id="423" name="Group"/>
          <p:cNvGrpSpPr/>
          <p:nvPr/>
        </p:nvGrpSpPr>
        <p:grpSpPr>
          <a:xfrm>
            <a:off x="10868632" y="5391150"/>
            <a:ext cx="4676676" cy="5372100"/>
            <a:chOff x="459203" y="0"/>
            <a:chExt cx="4676675" cy="5372100"/>
          </a:xfrm>
        </p:grpSpPr>
        <p:pic>
          <p:nvPicPr>
            <p:cNvPr id="402" name="Line" descr="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574625">
              <a:off x="922851" y="31597"/>
              <a:ext cx="311857" cy="4101240"/>
            </a:xfrm>
            <a:prstGeom prst="rect">
              <a:avLst/>
            </a:prstGeom>
            <a:effectLst/>
          </p:spPr>
        </p:pic>
        <p:pic>
          <p:nvPicPr>
            <p:cNvPr id="404" name="Line" descr="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374625">
              <a:off x="2928235" y="2071804"/>
              <a:ext cx="311858" cy="4101241"/>
            </a:xfrm>
            <a:prstGeom prst="rect">
              <a:avLst/>
            </a:prstGeom>
            <a:effectLst/>
          </p:spPr>
        </p:pic>
        <p:sp>
          <p:nvSpPr>
            <p:cNvPr id="406" name="Pixel…"/>
            <p:cNvSpPr/>
            <p:nvPr/>
          </p:nvSpPr>
          <p:spPr>
            <a:xfrm>
              <a:off x="459203" y="1367592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rmAutofit fontScale="25000" lnSpcReduction="20000"/>
            </a:bodyPr>
            <a:lstStyle/>
            <a:p>
              <a:pPr algn="ctr">
                <a:spcBef>
                  <a:spcPts val="0"/>
                </a:spcBef>
                <a:defRPr sz="2800">
                  <a:solidFill>
                    <a:schemeClr val="accent4">
                      <a:hueOff val="46120"/>
                      <a:satOff val="4178"/>
                      <a:lumOff val="-16732"/>
                    </a:schemeClr>
                  </a:solidFill>
                  <a:uFill>
                    <a:solidFill>
                      <a:srgbClr val="A96800"/>
                    </a:solidFill>
                  </a:uFill>
                </a:defRPr>
              </a:pPr>
              <a:r>
                <a:t>Pixel</a:t>
              </a:r>
            </a:p>
            <a:p>
              <a:pPr algn="ctr">
                <a:spcBef>
                  <a:spcPts val="0"/>
                </a:spcBef>
                <a:defRPr sz="2800">
                  <a:solidFill>
                    <a:schemeClr val="accent4">
                      <a:hueOff val="46120"/>
                      <a:satOff val="4178"/>
                      <a:lumOff val="-16732"/>
                    </a:schemeClr>
                  </a:solidFill>
                  <a:uFill>
                    <a:solidFill>
                      <a:srgbClr val="A96800"/>
                    </a:solidFill>
                  </a:uFill>
                </a:defRPr>
              </a:pPr>
              <a:r>
                <a:t>Values</a:t>
              </a:r>
            </a:p>
          </p:txBody>
        </p:sp>
        <p:sp>
          <p:nvSpPr>
            <p:cNvPr id="407" name="Irradiance"/>
            <p:cNvSpPr/>
            <p:nvPr/>
          </p:nvSpPr>
          <p:spPr>
            <a:xfrm>
              <a:off x="3165140" y="4102100"/>
              <a:ext cx="1270001" cy="1270000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rmAutofit fontScale="25000" lnSpcReduction="20000"/>
            </a:bodyPr>
            <a:lstStyle>
              <a:lvl1pPr algn="ctr">
                <a:spcBef>
                  <a:spcPts val="0"/>
                </a:spcBef>
                <a:defRPr sz="2800">
                  <a:solidFill>
                    <a:schemeClr val="accent4">
                      <a:hueOff val="46120"/>
                      <a:satOff val="4178"/>
                      <a:lumOff val="-16732"/>
                    </a:schemeClr>
                  </a:solidFill>
                  <a:uFill>
                    <a:solidFill>
                      <a:srgbClr val="A96800"/>
                    </a:solidFill>
                  </a:uFill>
                </a:defRPr>
              </a:lvl1pPr>
            </a:lstStyle>
            <a:p>
              <a:r>
                <a:t>Irradiance</a:t>
              </a:r>
            </a:p>
          </p:txBody>
        </p:sp>
        <p:sp>
          <p:nvSpPr>
            <p:cNvPr id="408" name="Line"/>
            <p:cNvSpPr/>
            <p:nvPr/>
          </p:nvSpPr>
          <p:spPr>
            <a:xfrm>
              <a:off x="1083379" y="341047"/>
              <a:ext cx="3677445" cy="3741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62" y="20918"/>
                  </a:lnTo>
                  <a:lnTo>
                    <a:pt x="9096" y="18575"/>
                  </a:lnTo>
                  <a:lnTo>
                    <a:pt x="13446" y="15991"/>
                  </a:lnTo>
                  <a:lnTo>
                    <a:pt x="16933" y="11545"/>
                  </a:lnTo>
                  <a:lnTo>
                    <a:pt x="18867" y="7972"/>
                  </a:lnTo>
                  <a:lnTo>
                    <a:pt x="20633" y="3252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pPr>
              <a:endParaRPr/>
            </a:p>
          </p:txBody>
        </p:sp>
        <p:sp>
          <p:nvSpPr>
            <p:cNvPr id="409" name="0"/>
            <p:cNvSpPr/>
            <p:nvPr/>
          </p:nvSpPr>
          <p:spPr>
            <a:xfrm>
              <a:off x="1053071" y="4102100"/>
              <a:ext cx="1270001" cy="1270000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rmAutofit fontScale="25000" lnSpcReduction="20000"/>
            </a:bodyPr>
            <a:lstStyle>
              <a:lvl1pPr marL="304800" indent="-304800">
                <a:buClr>
                  <a:srgbClr val="F5CB68"/>
                </a:buClr>
                <a:buSzPct val="80000"/>
                <a:buFont typeface="Zapf Dingbats"/>
                <a:buChar char="★"/>
                <a:defRPr sz="2400"/>
              </a:lvl1pPr>
            </a:lstStyle>
            <a:p>
              <a:r>
                <a:t>0</a:t>
              </a:r>
            </a:p>
          </p:txBody>
        </p:sp>
        <p:sp>
          <p:nvSpPr>
            <p:cNvPr id="410" name="0"/>
            <p:cNvSpPr/>
            <p:nvPr/>
          </p:nvSpPr>
          <p:spPr>
            <a:xfrm>
              <a:off x="808479" y="3657600"/>
              <a:ext cx="1270001" cy="1270000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rmAutofit fontScale="25000" lnSpcReduction="20000"/>
            </a:bodyPr>
            <a:lstStyle>
              <a:lvl1pPr marL="304800" indent="-304800">
                <a:buClr>
                  <a:srgbClr val="F5CB68"/>
                </a:buClr>
                <a:buSzPct val="80000"/>
                <a:buFont typeface="Zapf Dingbats"/>
                <a:buChar char="★"/>
                <a:defRPr sz="2400"/>
              </a:lvl1pPr>
            </a:lstStyle>
            <a:p>
              <a:r>
                <a:t>0</a:t>
              </a:r>
            </a:p>
          </p:txBody>
        </p:sp>
        <p:sp>
          <p:nvSpPr>
            <p:cNvPr id="411" name="255"/>
            <p:cNvSpPr/>
            <p:nvPr/>
          </p:nvSpPr>
          <p:spPr>
            <a:xfrm>
              <a:off x="630679" y="0"/>
              <a:ext cx="1270001" cy="1270000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rmAutofit fontScale="25000" lnSpcReduction="20000"/>
            </a:bodyPr>
            <a:lstStyle>
              <a:lvl1pPr algn="ctr">
                <a:spcBef>
                  <a:spcPts val="0"/>
                </a:spcBef>
                <a:defRPr sz="2800">
                  <a:solidFill>
                    <a:schemeClr val="accent4">
                      <a:hueOff val="46120"/>
                      <a:satOff val="4178"/>
                      <a:lumOff val="-16732"/>
                    </a:schemeClr>
                  </a:solidFill>
                  <a:uFill>
                    <a:solidFill>
                      <a:srgbClr val="A96800"/>
                    </a:solidFill>
                  </a:uFill>
                </a:defRPr>
              </a:lvl1pPr>
            </a:lstStyle>
            <a:p>
              <a:r>
                <a:t>255</a:t>
              </a:r>
            </a:p>
          </p:txBody>
        </p:sp>
        <p:sp>
          <p:nvSpPr>
            <p:cNvPr id="412" name="Circle"/>
            <p:cNvSpPr/>
            <p:nvPr/>
          </p:nvSpPr>
          <p:spPr>
            <a:xfrm>
              <a:off x="1771494" y="3848100"/>
              <a:ext cx="190501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0000"/>
                </a:srgbClr>
              </a:outerShdw>
            </a:effectLst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36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413" name="Circle"/>
            <p:cNvSpPr/>
            <p:nvPr/>
          </p:nvSpPr>
          <p:spPr>
            <a:xfrm>
              <a:off x="2546194" y="3467100"/>
              <a:ext cx="190501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0000"/>
                </a:srgbClr>
              </a:outerShdw>
            </a:effectLst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36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414" name="Circle"/>
            <p:cNvSpPr/>
            <p:nvPr/>
          </p:nvSpPr>
          <p:spPr>
            <a:xfrm>
              <a:off x="3270094" y="3009900"/>
              <a:ext cx="190501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0000"/>
                </a:srgbClr>
              </a:outerShdw>
            </a:effectLst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36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415" name="Circle"/>
            <p:cNvSpPr/>
            <p:nvPr/>
          </p:nvSpPr>
          <p:spPr>
            <a:xfrm>
              <a:off x="3879694" y="2197100"/>
              <a:ext cx="190501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0000"/>
                </a:srgbClr>
              </a:outerShdw>
            </a:effectLst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36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416" name="Circle"/>
            <p:cNvSpPr/>
            <p:nvPr/>
          </p:nvSpPr>
          <p:spPr>
            <a:xfrm>
              <a:off x="4222594" y="1511300"/>
              <a:ext cx="190501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0000"/>
                </a:srgbClr>
              </a:outerShdw>
            </a:effectLst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36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417" name="Circle"/>
            <p:cNvSpPr/>
            <p:nvPr/>
          </p:nvSpPr>
          <p:spPr>
            <a:xfrm>
              <a:off x="4514694" y="774700"/>
              <a:ext cx="190501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0000"/>
                </a:srgbClr>
              </a:outerShdw>
            </a:effectLst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36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418" name="Circle"/>
            <p:cNvSpPr/>
            <p:nvPr/>
          </p:nvSpPr>
          <p:spPr>
            <a:xfrm>
              <a:off x="4654394" y="254000"/>
              <a:ext cx="190501" cy="1905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0000"/>
                </a:srgbClr>
              </a:outerShdw>
            </a:effectLst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36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pic>
          <p:nvPicPr>
            <p:cNvPr id="419" name="Line" descr="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6871" y="3162300"/>
              <a:ext cx="476883" cy="990600"/>
            </a:xfrm>
            <a:prstGeom prst="rect">
              <a:avLst/>
            </a:prstGeom>
            <a:effectLst/>
          </p:spPr>
        </p:pic>
        <p:pic>
          <p:nvPicPr>
            <p:cNvPr id="421" name="Line" descr="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9495" y="2840379"/>
              <a:ext cx="2312988" cy="476876"/>
            </a:xfrm>
            <a:prstGeom prst="rect">
              <a:avLst/>
            </a:prstGeom>
            <a:effectLst/>
          </p:spPr>
        </p:pic>
      </p:grpSp>
      <p:pic>
        <p:nvPicPr>
          <p:cNvPr id="424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1444323" y="7049545"/>
            <a:ext cx="3238502" cy="476901"/>
          </a:xfrm>
          <a:prstGeom prst="rect">
            <a:avLst/>
          </a:prstGeom>
        </p:spPr>
      </p:pic>
      <p:pic>
        <p:nvPicPr>
          <p:cNvPr id="426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52628">
            <a:off x="14396133" y="7219929"/>
            <a:ext cx="476699" cy="2260601"/>
          </a:xfrm>
          <a:prstGeom prst="rect">
            <a:avLst/>
          </a:prstGeom>
        </p:spPr>
      </p:pic>
      <p:sp>
        <p:nvSpPr>
          <p:cNvPr id="428" name="?"/>
          <p:cNvSpPr txBox="1"/>
          <p:nvPr/>
        </p:nvSpPr>
        <p:spPr>
          <a:xfrm>
            <a:off x="14862508" y="8720892"/>
            <a:ext cx="258370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4600">
                <a:solidFill>
                  <a:schemeClr val="accent5"/>
                </a:solidFill>
                <a:uFill>
                  <a:solidFill>
                    <a:srgbClr val="A968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?</a:t>
            </a:r>
          </a:p>
        </p:txBody>
      </p:sp>
      <p:sp>
        <p:nvSpPr>
          <p:cNvPr id="429" name="(Grossberg and Nayar 2003)"/>
          <p:cNvSpPr txBox="1"/>
          <p:nvPr/>
        </p:nvSpPr>
        <p:spPr>
          <a:xfrm>
            <a:off x="355600" y="9480550"/>
            <a:ext cx="3905876" cy="495300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spcBef>
                <a:spcPts val="0"/>
              </a:spcBef>
              <a:defRPr sz="28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(Grossberg and Nayar 2003)</a:t>
            </a:r>
          </a:p>
        </p:txBody>
      </p:sp>
      <p:sp>
        <p:nvSpPr>
          <p:cNvPr id="430" name="g: L ➔ E ➔ H ➔ I"/>
          <p:cNvSpPr txBox="1"/>
          <p:nvPr/>
        </p:nvSpPr>
        <p:spPr>
          <a:xfrm>
            <a:off x="238328" y="2757758"/>
            <a:ext cx="4888943" cy="9144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defRPr sz="45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g: L ➔ E ➔ H ➔ I </a:t>
            </a:r>
          </a:p>
        </p:txBody>
      </p:sp>
      <p:sp>
        <p:nvSpPr>
          <p:cNvPr id="431" name="g-1: I ➔ E ➔ H ➔ L"/>
          <p:cNvSpPr txBox="1"/>
          <p:nvPr/>
        </p:nvSpPr>
        <p:spPr>
          <a:xfrm>
            <a:off x="6365835" y="2749415"/>
            <a:ext cx="4870142" cy="9144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45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g</a:t>
            </a:r>
            <a:r>
              <a:rPr baseline="31999" dirty="0"/>
              <a:t>-1</a:t>
            </a:r>
            <a:r>
              <a:rPr dirty="0"/>
              <a:t>: I ➔ </a:t>
            </a:r>
            <a:r>
              <a:rPr lang="en-US" dirty="0"/>
              <a:t>H</a:t>
            </a:r>
            <a:r>
              <a:rPr dirty="0"/>
              <a:t> ➔ </a:t>
            </a:r>
            <a:r>
              <a:rPr lang="en-US" dirty="0"/>
              <a:t>E</a:t>
            </a:r>
            <a:r>
              <a:rPr dirty="0"/>
              <a:t> ➔ L</a:t>
            </a:r>
          </a:p>
        </p:txBody>
      </p:sp>
      <p:pic>
        <p:nvPicPr>
          <p:cNvPr id="432" name="Double Arrow" descr="Double Arrow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472" y="2749415"/>
            <a:ext cx="1556364" cy="7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7104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 animBg="1" advAuto="0"/>
      <p:bldP spid="400" grpId="0" build="p" bldLvl="5" animBg="1" advAuto="0"/>
      <p:bldP spid="401" grpId="0" animBg="1" advAuto="0"/>
      <p:bldP spid="423" grpId="0" animBg="1" advAuto="0"/>
      <p:bldP spid="424" grpId="0" animBg="1" advAuto="0"/>
      <p:bldP spid="426" grpId="0" animBg="1" advAuto="0"/>
      <p:bldP spid="428" grpId="0" animBg="1" advAuto="0"/>
      <p:bldP spid="430" grpId="0" animBg="1" advAuto="0"/>
      <p:bldP spid="431" grpId="0" animBg="1" advAuto="0"/>
      <p:bldP spid="432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2008-01-19-16-12-06-20080119_0542.jpg" descr="2008-01-19-16-12-06-20080119_05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320800"/>
            <a:ext cx="13004800" cy="86995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8" name="2008-01-19-16-12-06-20080119_0543.jpg" descr="2008-01-19-16-12-06-20080119_05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320800"/>
            <a:ext cx="13004800" cy="86995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9" name="2008-01-19-16-12-06-20080119_0544.jpg" descr="2008-01-19-16-12-06-20080119_05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0" y="1320800"/>
            <a:ext cx="13004800" cy="8699500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2008-01-19-16-12-07-20080119_0545.jpg" descr="2008-01-19-16-12-07-20080119_05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0" y="1320800"/>
            <a:ext cx="13004800" cy="8699500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2008-01-19-16-12-07-20080119_0546.jpg" descr="2008-01-19-16-12-07-20080119_054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600" y="1320800"/>
            <a:ext cx="13004800" cy="8699500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2008-01-19-16-12-07-20080119_0547.jpg" descr="2008-01-19-16-12-07-20080119_054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0" y="1320800"/>
            <a:ext cx="13004800" cy="8699500"/>
          </a:xfrm>
          <a:prstGeom prst="rect">
            <a:avLst/>
          </a:prstGeom>
          <a:ln w="3175">
            <a:miter lim="400000"/>
          </a:ln>
        </p:spPr>
      </p:pic>
      <p:pic>
        <p:nvPicPr>
          <p:cNvPr id="443" name="2008-01-19-16-12-08-20080119_0548.jpg" descr="2008-01-19-16-12-08-20080119_054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1320800"/>
            <a:ext cx="13004800" cy="8699500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86055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 animBg="1" advAuto="0"/>
      <p:bldP spid="438" grpId="0" animBg="1" advAuto="0"/>
      <p:bldP spid="439" grpId="0" animBg="1" advAuto="0"/>
      <p:bldP spid="440" grpId="0" animBg="1" advAuto="0"/>
      <p:bldP spid="441" grpId="0" animBg="1" advAuto="0"/>
      <p:bldP spid="442" grpId="0" animBg="1" advAuto="0"/>
      <p:bldP spid="443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A Sequence of Images of Different Exp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88617">
              <a:defRPr sz="6468"/>
            </a:lvl1pPr>
          </a:lstStyle>
          <a:p>
            <a:r>
              <a:t>A Sequence of Images of Different Exposures</a:t>
            </a:r>
          </a:p>
        </p:txBody>
      </p:sp>
      <p:pic>
        <p:nvPicPr>
          <p:cNvPr id="446" name="2008-01-19-16-12-06-20080119_0542.jpg" descr="2008-01-19-16-12-06-20080119_05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77" y="3453920"/>
            <a:ext cx="3797023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47" name="2008-01-19-16-12-06-20080119_0543.jpg" descr="2008-01-19-16-12-06-20080119_05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877" y="3453920"/>
            <a:ext cx="3797023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48" name="2008-01-19-16-12-06-20080119_0544.jpg" descr="2008-01-19-16-12-06-20080119_05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78" y="3453920"/>
            <a:ext cx="3797022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49" name="2008-01-19-16-12-07-20080119_0545.jpg" descr="2008-01-19-16-12-07-20080119_05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3378" y="3453920"/>
            <a:ext cx="3797022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50" name="2008-01-19-16-12-07-20080119_0546.jpg" descr="2008-01-19-16-12-07-20080119_054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77" y="6044720"/>
            <a:ext cx="3797023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51" name="2008-01-19-16-12-07-20080119_0547.jpg" descr="2008-01-19-16-12-07-20080119_054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877" y="6044720"/>
            <a:ext cx="3797023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452" name="2008-01-19-16-12-08-20080119_0548.jpg" descr="2008-01-19-16-12-08-20080119_054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478" y="6044720"/>
            <a:ext cx="3797022" cy="2540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3399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"/>
          <p:cNvSpPr/>
          <p:nvPr/>
        </p:nvSpPr>
        <p:spPr>
          <a:xfrm>
            <a:off x="7202079" y="3123305"/>
            <a:ext cx="2299107" cy="3251201"/>
          </a:xfrm>
          <a:prstGeom prst="rect">
            <a:avLst/>
          </a:prstGeom>
          <a:gradFill>
            <a:gsLst>
              <a:gs pos="0">
                <a:srgbClr val="D7D7D7"/>
              </a:gs>
              <a:gs pos="50000">
                <a:srgbClr val="656565"/>
              </a:gs>
              <a:gs pos="100000">
                <a:srgbClr val="D7D7D7"/>
              </a:gs>
            </a:gsLst>
            <a:lin ang="18900000"/>
          </a:gradFill>
          <a:ln w="3175">
            <a:miter lim="400000"/>
          </a:ln>
          <a:effectLst>
            <a:outerShdw blurRad="12700" dist="35921" dir="2700000" rotWithShape="0">
              <a:srgbClr val="000000"/>
            </a:outerShdw>
          </a:effectLst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5" name="Rectangle"/>
          <p:cNvSpPr/>
          <p:nvPr/>
        </p:nvSpPr>
        <p:spPr>
          <a:xfrm>
            <a:off x="2574517" y="3110605"/>
            <a:ext cx="2302169" cy="3251201"/>
          </a:xfrm>
          <a:prstGeom prst="rect">
            <a:avLst/>
          </a:prstGeom>
          <a:gradFill>
            <a:gsLst>
              <a:gs pos="0">
                <a:srgbClr val="7A7A7A"/>
              </a:gs>
              <a:gs pos="50000">
                <a:srgbClr val="1B1B1B"/>
              </a:gs>
              <a:gs pos="100000">
                <a:srgbClr val="7A7A7A"/>
              </a:gs>
            </a:gsLst>
            <a:lin ang="18900000"/>
          </a:gradFill>
          <a:ln w="3175">
            <a:miter lim="400000"/>
          </a:ln>
          <a:effectLst>
            <a:outerShdw blurRad="12700" dist="35921" dir="2700000" rotWithShape="0">
              <a:srgbClr val="000000"/>
            </a:outerShdw>
          </a:effectLst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6" name="Rectangle"/>
          <p:cNvSpPr/>
          <p:nvPr/>
        </p:nvSpPr>
        <p:spPr>
          <a:xfrm>
            <a:off x="9529354" y="3136005"/>
            <a:ext cx="2296046" cy="3251201"/>
          </a:xfrm>
          <a:prstGeom prst="rect">
            <a:avLst/>
          </a:prstGeom>
          <a:gradFill>
            <a:gsLst>
              <a:gs pos="0">
                <a:srgbClr val="E1E1E1"/>
              </a:gs>
              <a:gs pos="50000">
                <a:srgbClr val="959595"/>
              </a:gs>
              <a:gs pos="100000">
                <a:srgbClr val="E1E1E1"/>
              </a:gs>
            </a:gsLst>
            <a:lin ang="18900000"/>
          </a:gradFill>
          <a:ln w="3175">
            <a:miter lim="400000"/>
          </a:ln>
          <a:effectLst>
            <a:outerShdw blurRad="12700" dist="35921" dir="2700000" rotWithShape="0">
              <a:srgbClr val="000000"/>
            </a:outerShdw>
          </a:effectLst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7" name="Rectangle"/>
          <p:cNvSpPr/>
          <p:nvPr/>
        </p:nvSpPr>
        <p:spPr>
          <a:xfrm>
            <a:off x="274230" y="3110605"/>
            <a:ext cx="2299106" cy="3251201"/>
          </a:xfrm>
          <a:prstGeom prst="rect">
            <a:avLst/>
          </a:prstGeom>
          <a:gradFill>
            <a:gsLst>
              <a:gs pos="0">
                <a:srgbClr val="595959"/>
              </a:gs>
              <a:gs pos="50000">
                <a:srgbClr val="000000"/>
              </a:gs>
              <a:gs pos="100000">
                <a:srgbClr val="595959"/>
              </a:gs>
            </a:gsLst>
            <a:lin ang="18900000"/>
          </a:gradFill>
          <a:ln w="3175">
            <a:miter lim="400000"/>
          </a:ln>
          <a:effectLst>
            <a:outerShdw blurRad="12700" dist="35921" dir="2700000" rotWithShape="0">
              <a:srgbClr val="000000"/>
            </a:outerShdw>
          </a:effectLst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8" name="Rectangle"/>
          <p:cNvSpPr/>
          <p:nvPr/>
        </p:nvSpPr>
        <p:spPr>
          <a:xfrm>
            <a:off x="4882742" y="3110605"/>
            <a:ext cx="2302169" cy="3251201"/>
          </a:xfrm>
          <a:prstGeom prst="rect">
            <a:avLst/>
          </a:prstGeom>
          <a:gradFill>
            <a:gsLst>
              <a:gs pos="0">
                <a:srgbClr val="A2A2A2"/>
              </a:gs>
              <a:gs pos="50000">
                <a:srgbClr val="4B4B4B"/>
              </a:gs>
              <a:gs pos="100000">
                <a:srgbClr val="A2A2A2"/>
              </a:gs>
            </a:gsLst>
            <a:lin ang="18900000"/>
          </a:gradFill>
          <a:ln w="3175">
            <a:miter lim="400000"/>
          </a:ln>
          <a:effectLst>
            <a:outerShdw blurRad="12700" dist="35921" dir="2700000" rotWithShape="0">
              <a:srgbClr val="000000"/>
            </a:outerShdw>
          </a:effectLst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9" name="Series of Images"/>
          <p:cNvSpPr txBox="1">
            <a:spLocks noGrp="1"/>
          </p:cNvSpPr>
          <p:nvPr>
            <p:ph type="title"/>
          </p:nvPr>
        </p:nvSpPr>
        <p:spPr>
          <a:xfrm>
            <a:off x="355599" y="1123522"/>
            <a:ext cx="15544801" cy="1449660"/>
          </a:xfrm>
          <a:prstGeom prst="rect">
            <a:avLst/>
          </a:prstGeom>
        </p:spPr>
        <p:txBody>
          <a:bodyPr/>
          <a:lstStyle/>
          <a:p>
            <a:r>
              <a:t>Series of Images</a:t>
            </a:r>
          </a:p>
        </p:txBody>
      </p:sp>
      <p:grpSp>
        <p:nvGrpSpPr>
          <p:cNvPr id="463" name="Group"/>
          <p:cNvGrpSpPr/>
          <p:nvPr/>
        </p:nvGrpSpPr>
        <p:grpSpPr>
          <a:xfrm>
            <a:off x="8300629" y="3813868"/>
            <a:ext cx="1028701" cy="936626"/>
            <a:chOff x="0" y="0"/>
            <a:chExt cx="1028700" cy="936625"/>
          </a:xfrm>
        </p:grpSpPr>
        <p:sp>
          <p:nvSpPr>
            <p:cNvPr id="460" name="• 3"/>
            <p:cNvSpPr/>
            <p:nvPr/>
          </p:nvSpPr>
          <p:spPr>
            <a:xfrm>
              <a:off x="0" y="936625"/>
              <a:ext cx="508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D8D100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3</a:t>
              </a:r>
            </a:p>
          </p:txBody>
        </p:sp>
        <p:sp>
          <p:nvSpPr>
            <p:cNvPr id="461" name="• 1"/>
            <p:cNvSpPr/>
            <p:nvPr/>
          </p:nvSpPr>
          <p:spPr>
            <a:xfrm>
              <a:off x="147637" y="0"/>
              <a:ext cx="5207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FF40FF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1</a:t>
              </a:r>
            </a:p>
          </p:txBody>
        </p:sp>
        <p:sp>
          <p:nvSpPr>
            <p:cNvPr id="462" name="• 2"/>
            <p:cNvSpPr/>
            <p:nvPr/>
          </p:nvSpPr>
          <p:spPr>
            <a:xfrm>
              <a:off x="520700" y="430211"/>
              <a:ext cx="508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00D3E9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2</a:t>
              </a:r>
            </a:p>
          </p:txBody>
        </p:sp>
      </p:grpSp>
      <p:sp>
        <p:nvSpPr>
          <p:cNvPr id="464" name="Δt = 1 sec"/>
          <p:cNvSpPr txBox="1"/>
          <p:nvPr/>
        </p:nvSpPr>
        <p:spPr>
          <a:xfrm>
            <a:off x="7447348" y="6474518"/>
            <a:ext cx="1701801" cy="49684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FFFFFF"/>
              </a:buClr>
              <a:buFont typeface="Symbol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Δt = 1 sec</a:t>
            </a:r>
          </a:p>
        </p:txBody>
      </p:sp>
      <p:grpSp>
        <p:nvGrpSpPr>
          <p:cNvPr id="468" name="Group"/>
          <p:cNvGrpSpPr/>
          <p:nvPr/>
        </p:nvGrpSpPr>
        <p:grpSpPr>
          <a:xfrm>
            <a:off x="3696880" y="3826568"/>
            <a:ext cx="1039813" cy="936626"/>
            <a:chOff x="0" y="0"/>
            <a:chExt cx="1039812" cy="936625"/>
          </a:xfrm>
        </p:grpSpPr>
        <p:sp>
          <p:nvSpPr>
            <p:cNvPr id="465" name="• 3"/>
            <p:cNvSpPr/>
            <p:nvPr/>
          </p:nvSpPr>
          <p:spPr>
            <a:xfrm>
              <a:off x="0" y="936625"/>
              <a:ext cx="5207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D8D100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3</a:t>
              </a:r>
            </a:p>
          </p:txBody>
        </p:sp>
        <p:sp>
          <p:nvSpPr>
            <p:cNvPr id="466" name="• 1"/>
            <p:cNvSpPr/>
            <p:nvPr/>
          </p:nvSpPr>
          <p:spPr>
            <a:xfrm>
              <a:off x="150811" y="0"/>
              <a:ext cx="5080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FF40FF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1</a:t>
              </a:r>
            </a:p>
          </p:txBody>
        </p:sp>
        <p:sp>
          <p:nvSpPr>
            <p:cNvPr id="467" name="• 2"/>
            <p:cNvSpPr/>
            <p:nvPr/>
          </p:nvSpPr>
          <p:spPr>
            <a:xfrm>
              <a:off x="519112" y="430211"/>
              <a:ext cx="5207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00D3E9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2</a:t>
              </a:r>
            </a:p>
          </p:txBody>
        </p:sp>
      </p:grpSp>
      <p:sp>
        <p:nvSpPr>
          <p:cNvPr id="469" name="Δt = 1/16 sec"/>
          <p:cNvSpPr txBox="1"/>
          <p:nvPr/>
        </p:nvSpPr>
        <p:spPr>
          <a:xfrm>
            <a:off x="2573723" y="6461818"/>
            <a:ext cx="2159001" cy="49684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FFFFFF"/>
              </a:buClr>
              <a:buFont typeface="Symbol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Δt = 1/16 sec</a:t>
            </a:r>
          </a:p>
        </p:txBody>
      </p:sp>
      <p:grpSp>
        <p:nvGrpSpPr>
          <p:cNvPr id="473" name="Group"/>
          <p:cNvGrpSpPr/>
          <p:nvPr/>
        </p:nvGrpSpPr>
        <p:grpSpPr>
          <a:xfrm>
            <a:off x="10613617" y="3775768"/>
            <a:ext cx="1295401" cy="936626"/>
            <a:chOff x="0" y="0"/>
            <a:chExt cx="1295400" cy="936625"/>
          </a:xfrm>
        </p:grpSpPr>
        <p:sp>
          <p:nvSpPr>
            <p:cNvPr id="470" name="• 3"/>
            <p:cNvSpPr/>
            <p:nvPr/>
          </p:nvSpPr>
          <p:spPr>
            <a:xfrm>
              <a:off x="0" y="936625"/>
              <a:ext cx="508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D8D100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3</a:t>
              </a:r>
            </a:p>
          </p:txBody>
        </p:sp>
        <p:sp>
          <p:nvSpPr>
            <p:cNvPr id="471" name="• 1"/>
            <p:cNvSpPr/>
            <p:nvPr/>
          </p:nvSpPr>
          <p:spPr>
            <a:xfrm>
              <a:off x="147638" y="0"/>
              <a:ext cx="10160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FF40FF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1</a:t>
              </a:r>
            </a:p>
          </p:txBody>
        </p:sp>
        <p:sp>
          <p:nvSpPr>
            <p:cNvPr id="472" name="• 2"/>
            <p:cNvSpPr/>
            <p:nvPr/>
          </p:nvSpPr>
          <p:spPr>
            <a:xfrm>
              <a:off x="520700" y="430211"/>
              <a:ext cx="7747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00D3E9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2</a:t>
              </a:r>
            </a:p>
          </p:txBody>
        </p:sp>
      </p:grpSp>
      <p:sp>
        <p:nvSpPr>
          <p:cNvPr id="474" name="Δt = 4 sec"/>
          <p:cNvSpPr txBox="1"/>
          <p:nvPr/>
        </p:nvSpPr>
        <p:spPr>
          <a:xfrm>
            <a:off x="9657148" y="6461818"/>
            <a:ext cx="2044701" cy="49684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FFFFFF"/>
              </a:buClr>
              <a:buFont typeface="Symbol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Δt = 4 sec</a:t>
            </a:r>
          </a:p>
        </p:txBody>
      </p:sp>
      <p:grpSp>
        <p:nvGrpSpPr>
          <p:cNvPr id="478" name="Group"/>
          <p:cNvGrpSpPr/>
          <p:nvPr/>
        </p:nvGrpSpPr>
        <p:grpSpPr>
          <a:xfrm>
            <a:off x="1371192" y="3826568"/>
            <a:ext cx="1027114" cy="936626"/>
            <a:chOff x="0" y="0"/>
            <a:chExt cx="1027112" cy="936625"/>
          </a:xfrm>
        </p:grpSpPr>
        <p:sp>
          <p:nvSpPr>
            <p:cNvPr id="475" name="• 3"/>
            <p:cNvSpPr/>
            <p:nvPr/>
          </p:nvSpPr>
          <p:spPr>
            <a:xfrm>
              <a:off x="0" y="936625"/>
              <a:ext cx="5207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D8D100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3</a:t>
              </a:r>
            </a:p>
          </p:txBody>
        </p:sp>
        <p:sp>
          <p:nvSpPr>
            <p:cNvPr id="476" name="• 1"/>
            <p:cNvSpPr/>
            <p:nvPr/>
          </p:nvSpPr>
          <p:spPr>
            <a:xfrm>
              <a:off x="150812" y="0"/>
              <a:ext cx="5080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FF40FF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1</a:t>
              </a:r>
            </a:p>
          </p:txBody>
        </p:sp>
        <p:sp>
          <p:nvSpPr>
            <p:cNvPr id="477" name="• 2"/>
            <p:cNvSpPr/>
            <p:nvPr/>
          </p:nvSpPr>
          <p:spPr>
            <a:xfrm>
              <a:off x="519112" y="430211"/>
              <a:ext cx="508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00D3E9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2</a:t>
              </a:r>
            </a:p>
          </p:txBody>
        </p:sp>
      </p:grpSp>
      <p:sp>
        <p:nvSpPr>
          <p:cNvPr id="479" name="Δt =1/64 sec"/>
          <p:cNvSpPr txBox="1"/>
          <p:nvPr/>
        </p:nvSpPr>
        <p:spPr>
          <a:xfrm>
            <a:off x="402023" y="6461818"/>
            <a:ext cx="2044701" cy="49684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FFFFFF"/>
              </a:buClr>
              <a:buFont typeface="Symbol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Δt =1/64 sec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5981292" y="3826568"/>
            <a:ext cx="1027114" cy="936626"/>
            <a:chOff x="0" y="0"/>
            <a:chExt cx="1027112" cy="936625"/>
          </a:xfrm>
        </p:grpSpPr>
        <p:sp>
          <p:nvSpPr>
            <p:cNvPr id="480" name="• 3"/>
            <p:cNvSpPr/>
            <p:nvPr/>
          </p:nvSpPr>
          <p:spPr>
            <a:xfrm>
              <a:off x="0" y="936625"/>
              <a:ext cx="508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D8D100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3</a:t>
              </a:r>
            </a:p>
          </p:txBody>
        </p:sp>
        <p:sp>
          <p:nvSpPr>
            <p:cNvPr id="481" name="• 1"/>
            <p:cNvSpPr/>
            <p:nvPr/>
          </p:nvSpPr>
          <p:spPr>
            <a:xfrm>
              <a:off x="149225" y="0"/>
              <a:ext cx="50800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FF40FF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1</a:t>
              </a:r>
            </a:p>
          </p:txBody>
        </p:sp>
        <p:sp>
          <p:nvSpPr>
            <p:cNvPr id="482" name="• 2"/>
            <p:cNvSpPr/>
            <p:nvPr/>
          </p:nvSpPr>
          <p:spPr>
            <a:xfrm>
              <a:off x="519112" y="430211"/>
              <a:ext cx="508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marL="304800" indent="-304800" defTabSz="914400">
                <a:buClr>
                  <a:srgbClr val="00D3E9"/>
                </a:buClr>
                <a:buSzPct val="80000"/>
                <a:buFont typeface="Times New Roman"/>
                <a:buChar char="★"/>
                <a:defRPr sz="24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r>
                <a:t>• 2</a:t>
              </a:r>
            </a:p>
          </p:txBody>
        </p:sp>
      </p:grpSp>
      <p:sp>
        <p:nvSpPr>
          <p:cNvPr id="484" name="Δt = 1/4 sec"/>
          <p:cNvSpPr txBox="1"/>
          <p:nvPr/>
        </p:nvSpPr>
        <p:spPr>
          <a:xfrm>
            <a:off x="4956561" y="6474518"/>
            <a:ext cx="2044701" cy="49684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FFFFFF"/>
              </a:buClr>
              <a:buFont typeface="Symbol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Δt = 1/4 sec</a:t>
            </a:r>
          </a:p>
        </p:txBody>
      </p:sp>
      <p:sp>
        <p:nvSpPr>
          <p:cNvPr id="485" name="Exposure (H) = Irradiance (E)∗ Δt"/>
          <p:cNvSpPr txBox="1"/>
          <p:nvPr/>
        </p:nvSpPr>
        <p:spPr>
          <a:xfrm>
            <a:off x="3827456" y="7924352"/>
            <a:ext cx="8860131" cy="78886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 defTabSz="1155700">
              <a:spcBef>
                <a:spcPts val="0"/>
              </a:spcBef>
              <a:buClr>
                <a:srgbClr val="FFFFFF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Exposure (H) = Irradiance (E)∗ Δt</a:t>
            </a:r>
          </a:p>
        </p:txBody>
      </p:sp>
      <p:sp>
        <p:nvSpPr>
          <p:cNvPr id="486" name="log Exposure (H) = log Irradiance (E) + log Δt"/>
          <p:cNvSpPr txBox="1"/>
          <p:nvPr/>
        </p:nvSpPr>
        <p:spPr>
          <a:xfrm>
            <a:off x="2930221" y="8693164"/>
            <a:ext cx="10736055" cy="76604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algn="ctr" defTabSz="1155700">
              <a:spcBef>
                <a:spcPts val="0"/>
              </a:spcBef>
              <a:buClr>
                <a:srgbClr val="FBFA00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log Exposure (H) = log Irradiance (E) + log Δt</a:t>
            </a:r>
          </a:p>
        </p:txBody>
      </p:sp>
      <p:sp>
        <p:nvSpPr>
          <p:cNvPr id="487" name="Pixel Values (I) = g(Exposure)"/>
          <p:cNvSpPr txBox="1"/>
          <p:nvPr/>
        </p:nvSpPr>
        <p:spPr>
          <a:xfrm>
            <a:off x="4508932" y="7160356"/>
            <a:ext cx="7576298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FFFFFF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Pixel Values (I) = g(Exposure)</a:t>
            </a:r>
          </a:p>
        </p:txBody>
      </p:sp>
      <p:sp>
        <p:nvSpPr>
          <p:cNvPr id="488" name="Debevec and Malik 1997"/>
          <p:cNvSpPr txBox="1"/>
          <p:nvPr/>
        </p:nvSpPr>
        <p:spPr>
          <a:xfrm>
            <a:off x="355600" y="9486900"/>
            <a:ext cx="3471857" cy="495300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spcBef>
                <a:spcPts val="0"/>
              </a:spcBef>
              <a:defRPr sz="28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Debevec and Malik 1997</a:t>
            </a:r>
          </a:p>
        </p:txBody>
      </p:sp>
      <p:sp>
        <p:nvSpPr>
          <p:cNvPr id="489" name="Rectangle"/>
          <p:cNvSpPr/>
          <p:nvPr/>
        </p:nvSpPr>
        <p:spPr>
          <a:xfrm>
            <a:off x="12090400" y="2973702"/>
            <a:ext cx="3810000" cy="3657601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92" name="Group"/>
          <p:cNvGrpSpPr/>
          <p:nvPr/>
        </p:nvGrpSpPr>
        <p:grpSpPr>
          <a:xfrm>
            <a:off x="12990689" y="3616640"/>
            <a:ext cx="1663701" cy="1231901"/>
            <a:chOff x="0" y="0"/>
            <a:chExt cx="1663700" cy="1231900"/>
          </a:xfrm>
        </p:grpSpPr>
        <p:sp>
          <p:nvSpPr>
            <p:cNvPr id="490" name="Line"/>
            <p:cNvSpPr/>
            <p:nvPr/>
          </p:nvSpPr>
          <p:spPr>
            <a:xfrm>
              <a:off x="0" y="0"/>
              <a:ext cx="1663700" cy="123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080" y="0"/>
                  </a:lnTo>
                  <a:lnTo>
                    <a:pt x="10800" y="407"/>
                  </a:lnTo>
                  <a:lnTo>
                    <a:pt x="5520" y="10356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600"/>
                  </a:lnTo>
                </a:path>
              </a:pathLst>
            </a:custGeom>
            <a:noFill/>
            <a:ln w="76200" cap="rnd">
              <a:solidFill>
                <a:srgbClr val="FFFC41"/>
              </a:solidFill>
              <a:prstDash val="sysDot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FFFC41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3"/>
            <p:cNvSpPr txBox="1"/>
            <p:nvPr/>
          </p:nvSpPr>
          <p:spPr>
            <a:xfrm>
              <a:off x="599898" y="327025"/>
              <a:ext cx="508001" cy="429458"/>
            </a:xfrm>
            <a:prstGeom prst="rect">
              <a:avLst/>
            </a:pr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/>
            </a:bodyPr>
            <a:lstStyle>
              <a:lvl1pPr marL="304800" indent="-304800" defTabSz="914400">
                <a:spcBef>
                  <a:spcPts val="1200"/>
                </a:spcBef>
                <a:buClr>
                  <a:srgbClr val="D8D100"/>
                </a:buClr>
                <a:buSzPct val="80000"/>
                <a:buFont typeface="Times New Roman"/>
                <a:buChar char="★"/>
                <a:defRPr sz="2400">
                  <a:solidFill>
                    <a:srgbClr val="FFFC41"/>
                  </a:solidFill>
                  <a:uFill>
                    <a:solidFill>
                      <a:srgbClr val="FFFC41"/>
                    </a:solidFill>
                  </a:u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495" name="Group"/>
          <p:cNvGrpSpPr/>
          <p:nvPr/>
        </p:nvGrpSpPr>
        <p:grpSpPr>
          <a:xfrm>
            <a:off x="12990687" y="5467665"/>
            <a:ext cx="2055638" cy="763588"/>
            <a:chOff x="0" y="0"/>
            <a:chExt cx="2055637" cy="763587"/>
          </a:xfrm>
        </p:grpSpPr>
        <p:sp>
          <p:nvSpPr>
            <p:cNvPr id="493" name="x"/>
            <p:cNvSpPr/>
            <p:nvPr/>
          </p:nvSpPr>
          <p:spPr>
            <a:xfrm>
              <a:off x="0" y="77787"/>
              <a:ext cx="1625600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342" y="9008"/>
                  </a:lnTo>
                  <a:lnTo>
                    <a:pt x="10845" y="14831"/>
                  </a:lnTo>
                  <a:lnTo>
                    <a:pt x="5587" y="19759"/>
                  </a:lnTo>
                  <a:lnTo>
                    <a:pt x="0" y="21600"/>
                  </a:lnTo>
                </a:path>
              </a:pathLst>
            </a:custGeom>
            <a:noFill/>
            <a:ln w="76200" cap="rnd">
              <a:solidFill>
                <a:srgbClr val="FF40FF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494" name="1"/>
            <p:cNvSpPr txBox="1"/>
            <p:nvPr/>
          </p:nvSpPr>
          <p:spPr>
            <a:xfrm>
              <a:off x="1547637" y="0"/>
              <a:ext cx="508001" cy="429458"/>
            </a:xfrm>
            <a:prstGeom prst="rect">
              <a:avLst/>
            </a:pr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/>
            </a:bodyPr>
            <a:lstStyle>
              <a:lvl1pPr marL="304800" indent="-304800" defTabSz="914400">
                <a:spcBef>
                  <a:spcPts val="1200"/>
                </a:spcBef>
                <a:buClr>
                  <a:srgbClr val="FF40FF"/>
                </a:buClr>
                <a:buSzPct val="80000"/>
                <a:buFont typeface="Times New Roman"/>
                <a:buChar char="★"/>
                <a:defRPr sz="2400"/>
              </a:lvl1pPr>
            </a:lstStyle>
            <a:p>
              <a:r>
                <a:t>1</a:t>
              </a:r>
            </a:p>
          </p:txBody>
        </p:sp>
      </p:grpSp>
      <p:grpSp>
        <p:nvGrpSpPr>
          <p:cNvPr id="498" name="Group"/>
          <p:cNvGrpSpPr/>
          <p:nvPr/>
        </p:nvGrpSpPr>
        <p:grpSpPr>
          <a:xfrm>
            <a:off x="12990512" y="3778565"/>
            <a:ext cx="1954213" cy="2197101"/>
            <a:chOff x="0" y="0"/>
            <a:chExt cx="1954212" cy="2197100"/>
          </a:xfrm>
        </p:grpSpPr>
        <p:sp>
          <p:nvSpPr>
            <p:cNvPr id="496" name="Line"/>
            <p:cNvSpPr/>
            <p:nvPr/>
          </p:nvSpPr>
          <p:spPr>
            <a:xfrm>
              <a:off x="0" y="0"/>
              <a:ext cx="1638300" cy="219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141" y="7154"/>
                  </a:lnTo>
                  <a:lnTo>
                    <a:pt x="10681" y="13276"/>
                  </a:lnTo>
                  <a:lnTo>
                    <a:pt x="5222" y="17794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31"/>
                  </a:lnTo>
                </a:path>
              </a:pathLst>
            </a:custGeom>
            <a:noFill/>
            <a:ln w="63500" cap="rnd">
              <a:solidFill>
                <a:srgbClr val="00FDFF"/>
              </a:solidFill>
              <a:prstDash val="sysDot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2"/>
            <p:cNvSpPr txBox="1"/>
            <p:nvPr/>
          </p:nvSpPr>
          <p:spPr>
            <a:xfrm>
              <a:off x="1446212" y="368300"/>
              <a:ext cx="508001" cy="429458"/>
            </a:xfrm>
            <a:prstGeom prst="rect">
              <a:avLst/>
            </a:pr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/>
            </a:bodyPr>
            <a:lstStyle>
              <a:lvl1pPr marL="304800" indent="-304800" defTabSz="914400">
                <a:spcBef>
                  <a:spcPts val="1200"/>
                </a:spcBef>
                <a:buClr>
                  <a:srgbClr val="00D3E9"/>
                </a:buClr>
                <a:buSzPct val="80000"/>
                <a:buFont typeface="Times New Roman"/>
                <a:buChar char="★"/>
                <a:defRPr sz="2400"/>
              </a:lvl1pPr>
            </a:lstStyle>
            <a:p>
              <a:r>
                <a:t>2</a:t>
              </a:r>
            </a:p>
          </p:txBody>
        </p:sp>
      </p:grpSp>
      <p:sp>
        <p:nvSpPr>
          <p:cNvPr id="499" name="Line"/>
          <p:cNvSpPr/>
          <p:nvPr/>
        </p:nvSpPr>
        <p:spPr>
          <a:xfrm flipH="1" flipV="1">
            <a:off x="12106214" y="6803689"/>
            <a:ext cx="3695226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500" name="Line"/>
          <p:cNvSpPr/>
          <p:nvPr/>
        </p:nvSpPr>
        <p:spPr>
          <a:xfrm flipH="1">
            <a:off x="12165954" y="3029502"/>
            <a:ext cx="1" cy="3695226"/>
          </a:xfrm>
          <a:prstGeom prst="line">
            <a:avLst/>
          </a:prstGeom>
          <a:ln w="3175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501" name="Pixel Values (I)"/>
          <p:cNvSpPr txBox="1"/>
          <p:nvPr/>
        </p:nvSpPr>
        <p:spPr>
          <a:xfrm>
            <a:off x="10447698" y="2301734"/>
            <a:ext cx="3436513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Pixel Values (I)</a:t>
            </a:r>
          </a:p>
        </p:txBody>
      </p:sp>
      <p:sp>
        <p:nvSpPr>
          <p:cNvPr id="502" name="log Exposure (H)"/>
          <p:cNvSpPr txBox="1"/>
          <p:nvPr/>
        </p:nvSpPr>
        <p:spPr>
          <a:xfrm>
            <a:off x="12166124" y="6780527"/>
            <a:ext cx="3452871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FBFA00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log Exposure (H)</a:t>
            </a:r>
          </a:p>
        </p:txBody>
      </p:sp>
      <p:sp>
        <p:nvSpPr>
          <p:cNvPr id="503" name="Rectangle"/>
          <p:cNvSpPr/>
          <p:nvPr/>
        </p:nvSpPr>
        <p:spPr>
          <a:xfrm>
            <a:off x="12195175" y="3034027"/>
            <a:ext cx="3568700" cy="351790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59822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 animBg="1" advAuto="0"/>
      <p:bldP spid="468" grpId="0" animBg="1" advAuto="0"/>
      <p:bldP spid="473" grpId="0" animBg="1" advAuto="0"/>
      <p:bldP spid="478" grpId="0" animBg="1" advAuto="0"/>
      <p:bldP spid="483" grpId="0" animBg="1" advAuto="0"/>
      <p:bldP spid="492" grpId="0" animBg="1" advAuto="0"/>
      <p:bldP spid="495" grpId="0" animBg="1" advAuto="0"/>
      <p:bldP spid="498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esponse Curves"/>
          <p:cNvSpPr txBox="1">
            <a:spLocks noGrp="1"/>
          </p:cNvSpPr>
          <p:nvPr>
            <p:ph type="title"/>
          </p:nvPr>
        </p:nvSpPr>
        <p:spPr>
          <a:xfrm>
            <a:off x="355599" y="1020848"/>
            <a:ext cx="15544801" cy="1449660"/>
          </a:xfrm>
          <a:prstGeom prst="rect">
            <a:avLst/>
          </a:prstGeom>
        </p:spPr>
        <p:txBody>
          <a:bodyPr/>
          <a:lstStyle/>
          <a:p>
            <a:r>
              <a:t>Response Curves</a:t>
            </a:r>
          </a:p>
        </p:txBody>
      </p:sp>
      <p:sp>
        <p:nvSpPr>
          <p:cNvPr id="506" name="Rectangle"/>
          <p:cNvSpPr/>
          <p:nvPr/>
        </p:nvSpPr>
        <p:spPr>
          <a:xfrm>
            <a:off x="2548202" y="2847151"/>
            <a:ext cx="3810001" cy="3657601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7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7711">
            <a:off x="2532368" y="6516178"/>
            <a:ext cx="3758606" cy="311760"/>
          </a:xfrm>
          <a:prstGeom prst="rect">
            <a:avLst/>
          </a:prstGeom>
        </p:spPr>
      </p:pic>
      <p:pic>
        <p:nvPicPr>
          <p:cNvPr id="509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27711">
            <a:off x="457207" y="4495841"/>
            <a:ext cx="3758606" cy="311760"/>
          </a:xfrm>
          <a:prstGeom prst="rect">
            <a:avLst/>
          </a:prstGeom>
        </p:spPr>
      </p:pic>
      <p:sp>
        <p:nvSpPr>
          <p:cNvPr id="511" name="Pixel…"/>
          <p:cNvSpPr txBox="1"/>
          <p:nvPr/>
        </p:nvSpPr>
        <p:spPr>
          <a:xfrm>
            <a:off x="355600" y="2798282"/>
            <a:ext cx="1779378" cy="12446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Pixel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Values (I)</a:t>
            </a:r>
          </a:p>
        </p:txBody>
      </p:sp>
      <p:sp>
        <p:nvSpPr>
          <p:cNvPr id="512" name="log Exposure (H)"/>
          <p:cNvSpPr txBox="1"/>
          <p:nvPr/>
        </p:nvSpPr>
        <p:spPr>
          <a:xfrm>
            <a:off x="2735957" y="6806376"/>
            <a:ext cx="3085241" cy="6350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FBFA00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log Exposure (H)</a:t>
            </a:r>
          </a:p>
        </p:txBody>
      </p:sp>
      <p:grpSp>
        <p:nvGrpSpPr>
          <p:cNvPr id="515" name="Group"/>
          <p:cNvGrpSpPr/>
          <p:nvPr/>
        </p:nvGrpSpPr>
        <p:grpSpPr>
          <a:xfrm>
            <a:off x="3461192" y="3490089"/>
            <a:ext cx="1663701" cy="1231901"/>
            <a:chOff x="0" y="0"/>
            <a:chExt cx="1663700" cy="1231900"/>
          </a:xfrm>
        </p:grpSpPr>
        <p:sp>
          <p:nvSpPr>
            <p:cNvPr id="513" name="Line"/>
            <p:cNvSpPr/>
            <p:nvPr/>
          </p:nvSpPr>
          <p:spPr>
            <a:xfrm>
              <a:off x="0" y="0"/>
              <a:ext cx="1663700" cy="123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080" y="0"/>
                  </a:lnTo>
                  <a:lnTo>
                    <a:pt x="10800" y="407"/>
                  </a:lnTo>
                  <a:lnTo>
                    <a:pt x="5520" y="10356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600"/>
                  </a:lnTo>
                </a:path>
              </a:pathLst>
            </a:custGeom>
            <a:noFill/>
            <a:ln w="76200" cap="rnd">
              <a:solidFill>
                <a:srgbClr val="FFFC41"/>
              </a:solidFill>
              <a:prstDash val="sysDot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FFFC41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" name="3"/>
            <p:cNvSpPr txBox="1"/>
            <p:nvPr/>
          </p:nvSpPr>
          <p:spPr>
            <a:xfrm>
              <a:off x="599898" y="327025"/>
              <a:ext cx="508001" cy="429458"/>
            </a:xfrm>
            <a:prstGeom prst="rect">
              <a:avLst/>
            </a:pr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/>
            </a:bodyPr>
            <a:lstStyle>
              <a:lvl1pPr marL="304800" indent="-304800" defTabSz="914400">
                <a:spcBef>
                  <a:spcPts val="1200"/>
                </a:spcBef>
                <a:buClr>
                  <a:srgbClr val="D8D100"/>
                </a:buClr>
                <a:buSzPct val="80000"/>
                <a:buFont typeface="Times New Roman"/>
                <a:buChar char="★"/>
                <a:defRPr sz="2400">
                  <a:solidFill>
                    <a:srgbClr val="FFFC41"/>
                  </a:solidFill>
                  <a:uFill>
                    <a:solidFill>
                      <a:srgbClr val="FFFC41"/>
                    </a:solidFill>
                  </a:u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8" name="Group"/>
          <p:cNvGrpSpPr/>
          <p:nvPr/>
        </p:nvGrpSpPr>
        <p:grpSpPr>
          <a:xfrm>
            <a:off x="3461190" y="5341114"/>
            <a:ext cx="2055638" cy="763588"/>
            <a:chOff x="0" y="0"/>
            <a:chExt cx="2055637" cy="763587"/>
          </a:xfrm>
        </p:grpSpPr>
        <p:sp>
          <p:nvSpPr>
            <p:cNvPr id="516" name="x"/>
            <p:cNvSpPr/>
            <p:nvPr/>
          </p:nvSpPr>
          <p:spPr>
            <a:xfrm>
              <a:off x="0" y="77787"/>
              <a:ext cx="1625600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342" y="9008"/>
                  </a:lnTo>
                  <a:lnTo>
                    <a:pt x="10845" y="14831"/>
                  </a:lnTo>
                  <a:lnTo>
                    <a:pt x="5587" y="19759"/>
                  </a:lnTo>
                  <a:lnTo>
                    <a:pt x="0" y="21600"/>
                  </a:lnTo>
                </a:path>
              </a:pathLst>
            </a:custGeom>
            <a:noFill/>
            <a:ln w="76200" cap="rnd">
              <a:solidFill>
                <a:srgbClr val="FF40FF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517" name="1"/>
            <p:cNvSpPr txBox="1"/>
            <p:nvPr/>
          </p:nvSpPr>
          <p:spPr>
            <a:xfrm>
              <a:off x="1547637" y="0"/>
              <a:ext cx="508001" cy="429458"/>
            </a:xfrm>
            <a:prstGeom prst="rect">
              <a:avLst/>
            </a:pr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/>
            </a:bodyPr>
            <a:lstStyle>
              <a:lvl1pPr marL="304800" indent="-304800" defTabSz="914400">
                <a:spcBef>
                  <a:spcPts val="1200"/>
                </a:spcBef>
                <a:buClr>
                  <a:srgbClr val="FF40FF"/>
                </a:buClr>
                <a:buSzPct val="80000"/>
                <a:buFont typeface="Times New Roman"/>
                <a:buChar char="★"/>
                <a:defRPr sz="2400"/>
              </a:lvl1pPr>
            </a:lstStyle>
            <a:p>
              <a:r>
                <a:t>1</a:t>
              </a:r>
            </a:p>
          </p:txBody>
        </p:sp>
      </p:grpSp>
      <p:grpSp>
        <p:nvGrpSpPr>
          <p:cNvPr id="521" name="Group"/>
          <p:cNvGrpSpPr/>
          <p:nvPr/>
        </p:nvGrpSpPr>
        <p:grpSpPr>
          <a:xfrm>
            <a:off x="3461015" y="3652014"/>
            <a:ext cx="1954213" cy="2197101"/>
            <a:chOff x="0" y="0"/>
            <a:chExt cx="1954212" cy="2197100"/>
          </a:xfrm>
        </p:grpSpPr>
        <p:sp>
          <p:nvSpPr>
            <p:cNvPr id="519" name="Line"/>
            <p:cNvSpPr/>
            <p:nvPr/>
          </p:nvSpPr>
          <p:spPr>
            <a:xfrm>
              <a:off x="0" y="0"/>
              <a:ext cx="1638300" cy="219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141" y="7154"/>
                  </a:lnTo>
                  <a:lnTo>
                    <a:pt x="10681" y="13276"/>
                  </a:lnTo>
                  <a:lnTo>
                    <a:pt x="5222" y="17794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31"/>
                  </a:lnTo>
                </a:path>
              </a:pathLst>
            </a:custGeom>
            <a:noFill/>
            <a:ln w="63500" cap="rnd">
              <a:solidFill>
                <a:srgbClr val="00FDFF"/>
              </a:solidFill>
              <a:prstDash val="sysDot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0" name="2"/>
            <p:cNvSpPr txBox="1"/>
            <p:nvPr/>
          </p:nvSpPr>
          <p:spPr>
            <a:xfrm>
              <a:off x="1446212" y="368300"/>
              <a:ext cx="508001" cy="429458"/>
            </a:xfrm>
            <a:prstGeom prst="rect">
              <a:avLst/>
            </a:prstGeom>
            <a:noFill/>
            <a:ln w="3175" cap="flat">
              <a:noFill/>
              <a:round/>
            </a:ln>
            <a:effectLst>
              <a:outerShdw blurRad="12700" dist="35921" dir="270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/>
            </a:bodyPr>
            <a:lstStyle>
              <a:lvl1pPr marL="304800" indent="-304800" defTabSz="914400">
                <a:spcBef>
                  <a:spcPts val="1200"/>
                </a:spcBef>
                <a:buClr>
                  <a:srgbClr val="00D3E9"/>
                </a:buClr>
                <a:buSzPct val="80000"/>
                <a:buFont typeface="Times New Roman"/>
                <a:buChar char="★"/>
                <a:defRPr sz="2400"/>
              </a:lvl1pPr>
            </a:lstStyle>
            <a:p>
              <a:r>
                <a:t>2</a:t>
              </a:r>
            </a:p>
          </p:txBody>
        </p:sp>
      </p:grpSp>
      <p:sp>
        <p:nvSpPr>
          <p:cNvPr id="522" name="Rectangle"/>
          <p:cNvSpPr/>
          <p:nvPr/>
        </p:nvSpPr>
        <p:spPr>
          <a:xfrm>
            <a:off x="2665677" y="2907476"/>
            <a:ext cx="3568701" cy="351790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23" name="Rectangle"/>
          <p:cNvSpPr/>
          <p:nvPr/>
        </p:nvSpPr>
        <p:spPr>
          <a:xfrm>
            <a:off x="10348967" y="2794357"/>
            <a:ext cx="3810001" cy="3657601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24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7711">
            <a:off x="10330018" y="6460483"/>
            <a:ext cx="3758607" cy="311759"/>
          </a:xfrm>
          <a:prstGeom prst="rect">
            <a:avLst/>
          </a:prstGeom>
        </p:spPr>
      </p:pic>
      <p:sp>
        <p:nvSpPr>
          <p:cNvPr id="526" name="Pixel…"/>
          <p:cNvSpPr txBox="1"/>
          <p:nvPr/>
        </p:nvSpPr>
        <p:spPr>
          <a:xfrm>
            <a:off x="8416585" y="2798282"/>
            <a:ext cx="1779379" cy="12446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Pixel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Values (I)</a:t>
            </a:r>
          </a:p>
        </p:txBody>
      </p:sp>
      <p:sp>
        <p:nvSpPr>
          <p:cNvPr id="527" name="log Exposure (H)"/>
          <p:cNvSpPr txBox="1"/>
          <p:nvPr/>
        </p:nvSpPr>
        <p:spPr>
          <a:xfrm>
            <a:off x="10539467" y="6756757"/>
            <a:ext cx="3085242" cy="6350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FBFA00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log Exposure (H)</a:t>
            </a:r>
          </a:p>
        </p:txBody>
      </p:sp>
      <p:sp>
        <p:nvSpPr>
          <p:cNvPr id="528" name="Rectangle"/>
          <p:cNvSpPr/>
          <p:nvPr/>
        </p:nvSpPr>
        <p:spPr>
          <a:xfrm>
            <a:off x="10463267" y="2857857"/>
            <a:ext cx="3568701" cy="3517901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0578" tIns="30578" rIns="30578" bIns="30578" anchor="ctr"/>
          <a:lstStyle/>
          <a:p>
            <a: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29" name="Line"/>
          <p:cNvSpPr/>
          <p:nvPr/>
        </p:nvSpPr>
        <p:spPr>
          <a:xfrm>
            <a:off x="10955392" y="3627795"/>
            <a:ext cx="2537003" cy="209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9414" y="0"/>
                </a:lnTo>
                <a:lnTo>
                  <a:pt x="17275" y="180"/>
                </a:lnTo>
                <a:lnTo>
                  <a:pt x="15762" y="3371"/>
                </a:lnTo>
                <a:lnTo>
                  <a:pt x="15221" y="4582"/>
                </a:lnTo>
                <a:lnTo>
                  <a:pt x="13527" y="8427"/>
                </a:lnTo>
                <a:lnTo>
                  <a:pt x="12950" y="9605"/>
                </a:lnTo>
                <a:lnTo>
                  <a:pt x="11317" y="12796"/>
                </a:lnTo>
                <a:lnTo>
                  <a:pt x="10259" y="14498"/>
                </a:lnTo>
                <a:lnTo>
                  <a:pt x="9130" y="16020"/>
                </a:lnTo>
                <a:lnTo>
                  <a:pt x="8109" y="17329"/>
                </a:lnTo>
                <a:lnTo>
                  <a:pt x="7052" y="18556"/>
                </a:lnTo>
                <a:lnTo>
                  <a:pt x="5959" y="19473"/>
                </a:lnTo>
                <a:lnTo>
                  <a:pt x="3820" y="20995"/>
                </a:lnTo>
                <a:lnTo>
                  <a:pt x="1574" y="21600"/>
                </a:lnTo>
                <a:lnTo>
                  <a:pt x="0" y="21600"/>
                </a:lnTo>
              </a:path>
            </a:pathLst>
          </a:custGeom>
          <a:ln w="38100" cap="rnd">
            <a:solidFill>
              <a:srgbClr val="FFFFFF"/>
            </a:solidFill>
          </a:ln>
        </p:spPr>
        <p:txBody>
          <a:bodyPr lIns="30578" tIns="30578" rIns="30578" bIns="30578" anchor="ctr"/>
          <a:lstStyle/>
          <a:p>
            <a:pPr algn="ctr" defTabSz="457200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535" name="Group"/>
          <p:cNvGrpSpPr/>
          <p:nvPr/>
        </p:nvGrpSpPr>
        <p:grpSpPr>
          <a:xfrm>
            <a:off x="12441292" y="3550007"/>
            <a:ext cx="1146650" cy="1054101"/>
            <a:chOff x="0" y="0"/>
            <a:chExt cx="1146649" cy="1054100"/>
          </a:xfrm>
        </p:grpSpPr>
        <p:sp>
          <p:nvSpPr>
            <p:cNvPr id="530" name="Circle"/>
            <p:cNvSpPr/>
            <p:nvPr/>
          </p:nvSpPr>
          <p:spPr>
            <a:xfrm>
              <a:off x="508413" y="19050"/>
              <a:ext cx="127001" cy="127000"/>
            </a:xfrm>
            <a:prstGeom prst="ellipse">
              <a:avLst/>
            </a:prstGeom>
            <a:solidFill>
              <a:srgbClr val="FFFC41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1" name="Circle"/>
            <p:cNvSpPr/>
            <p:nvPr/>
          </p:nvSpPr>
          <p:spPr>
            <a:xfrm>
              <a:off x="756970" y="3175"/>
              <a:ext cx="127001" cy="127001"/>
            </a:xfrm>
            <a:prstGeom prst="ellipse">
              <a:avLst/>
            </a:prstGeom>
            <a:solidFill>
              <a:srgbClr val="FFFC41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2" name="Circle"/>
            <p:cNvSpPr/>
            <p:nvPr/>
          </p:nvSpPr>
          <p:spPr>
            <a:xfrm>
              <a:off x="1019649" y="0"/>
              <a:ext cx="127001" cy="127000"/>
            </a:xfrm>
            <a:prstGeom prst="ellipse">
              <a:avLst/>
            </a:prstGeom>
            <a:solidFill>
              <a:srgbClr val="FFFC41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3" name="Circle"/>
            <p:cNvSpPr/>
            <p:nvPr/>
          </p:nvSpPr>
          <p:spPr>
            <a:xfrm>
              <a:off x="259855" y="444500"/>
              <a:ext cx="127001" cy="127000"/>
            </a:xfrm>
            <a:prstGeom prst="ellipse">
              <a:avLst/>
            </a:prstGeom>
            <a:solidFill>
              <a:srgbClr val="FFFC41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4" name="Circle"/>
            <p:cNvSpPr/>
            <p:nvPr/>
          </p:nvSpPr>
          <p:spPr>
            <a:xfrm>
              <a:off x="0" y="927100"/>
              <a:ext cx="127000" cy="127000"/>
            </a:xfrm>
            <a:prstGeom prst="ellipse">
              <a:avLst/>
            </a:prstGeom>
            <a:solidFill>
              <a:srgbClr val="FFFC41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541" name="Group"/>
          <p:cNvGrpSpPr/>
          <p:nvPr/>
        </p:nvGrpSpPr>
        <p:grpSpPr>
          <a:xfrm>
            <a:off x="11728505" y="3908782"/>
            <a:ext cx="1167320" cy="1577976"/>
            <a:chOff x="0" y="0"/>
            <a:chExt cx="1167319" cy="1577975"/>
          </a:xfrm>
        </p:grpSpPr>
        <p:sp>
          <p:nvSpPr>
            <p:cNvPr id="536" name="Circle"/>
            <p:cNvSpPr/>
            <p:nvPr/>
          </p:nvSpPr>
          <p:spPr>
            <a:xfrm>
              <a:off x="1040319" y="0"/>
              <a:ext cx="127001" cy="127000"/>
            </a:xfrm>
            <a:prstGeom prst="ellipse">
              <a:avLst/>
            </a:prstGeom>
            <a:solidFill>
              <a:srgbClr val="00D3E9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7" name="Circle"/>
            <p:cNvSpPr/>
            <p:nvPr/>
          </p:nvSpPr>
          <p:spPr>
            <a:xfrm>
              <a:off x="767891" y="454025"/>
              <a:ext cx="127001" cy="127000"/>
            </a:xfrm>
            <a:prstGeom prst="ellipse">
              <a:avLst/>
            </a:prstGeom>
            <a:solidFill>
              <a:srgbClr val="00D3E9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8" name="Circle"/>
            <p:cNvSpPr/>
            <p:nvPr/>
          </p:nvSpPr>
          <p:spPr>
            <a:xfrm>
              <a:off x="505340" y="879475"/>
              <a:ext cx="127001" cy="127000"/>
            </a:xfrm>
            <a:prstGeom prst="ellipse">
              <a:avLst/>
            </a:prstGeom>
            <a:solidFill>
              <a:srgbClr val="00D3E9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9" name="Circle"/>
            <p:cNvSpPr/>
            <p:nvPr/>
          </p:nvSpPr>
          <p:spPr>
            <a:xfrm>
              <a:off x="245612" y="1190625"/>
              <a:ext cx="127001" cy="127000"/>
            </a:xfrm>
            <a:prstGeom prst="ellipse">
              <a:avLst/>
            </a:prstGeom>
            <a:solidFill>
              <a:srgbClr val="00D3E9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0" name="Circle"/>
            <p:cNvSpPr/>
            <p:nvPr/>
          </p:nvSpPr>
          <p:spPr>
            <a:xfrm>
              <a:off x="0" y="1450975"/>
              <a:ext cx="127000" cy="127000"/>
            </a:xfrm>
            <a:prstGeom prst="ellipse">
              <a:avLst/>
            </a:prstGeom>
            <a:solidFill>
              <a:srgbClr val="00D3E9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547" name="Group"/>
          <p:cNvGrpSpPr/>
          <p:nvPr/>
        </p:nvGrpSpPr>
        <p:grpSpPr>
          <a:xfrm>
            <a:off x="11085567" y="4966057"/>
            <a:ext cx="1140345" cy="819150"/>
            <a:chOff x="0" y="0"/>
            <a:chExt cx="1140343" cy="819149"/>
          </a:xfrm>
        </p:grpSpPr>
        <p:sp>
          <p:nvSpPr>
            <p:cNvPr id="542" name="Circle"/>
            <p:cNvSpPr/>
            <p:nvPr/>
          </p:nvSpPr>
          <p:spPr>
            <a:xfrm>
              <a:off x="1013343" y="0"/>
              <a:ext cx="127001" cy="127000"/>
            </a:xfrm>
            <a:prstGeom prst="ellipse">
              <a:avLst/>
            </a:prstGeom>
            <a:solidFill>
              <a:srgbClr val="FF40FF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3" name="Circle"/>
            <p:cNvSpPr/>
            <p:nvPr/>
          </p:nvSpPr>
          <p:spPr>
            <a:xfrm>
              <a:off x="767770" y="285750"/>
              <a:ext cx="127001" cy="127000"/>
            </a:xfrm>
            <a:prstGeom prst="ellipse">
              <a:avLst/>
            </a:prstGeom>
            <a:solidFill>
              <a:srgbClr val="FF40FF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4" name="Circle"/>
            <p:cNvSpPr/>
            <p:nvPr/>
          </p:nvSpPr>
          <p:spPr>
            <a:xfrm>
              <a:off x="505260" y="476250"/>
              <a:ext cx="127001" cy="127000"/>
            </a:xfrm>
            <a:prstGeom prst="ellipse">
              <a:avLst/>
            </a:prstGeom>
            <a:solidFill>
              <a:srgbClr val="FF40FF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5" name="Circle"/>
            <p:cNvSpPr/>
            <p:nvPr/>
          </p:nvSpPr>
          <p:spPr>
            <a:xfrm>
              <a:off x="259687" y="635000"/>
              <a:ext cx="127001" cy="127000"/>
            </a:xfrm>
            <a:prstGeom prst="ellipse">
              <a:avLst/>
            </a:prstGeom>
            <a:solidFill>
              <a:srgbClr val="FF40FF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46" name="Circle"/>
            <p:cNvSpPr/>
            <p:nvPr/>
          </p:nvSpPr>
          <p:spPr>
            <a:xfrm>
              <a:off x="0" y="692149"/>
              <a:ext cx="127000" cy="127001"/>
            </a:xfrm>
            <a:prstGeom prst="ellipse">
              <a:avLst/>
            </a:prstGeom>
            <a:solidFill>
              <a:srgbClr val="FF40FF"/>
            </a:solidFill>
            <a:ln w="12700" cap="flat">
              <a:noFill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548" name="Assuming unit radiance for each  pixel"/>
          <p:cNvSpPr txBox="1"/>
          <p:nvPr/>
        </p:nvSpPr>
        <p:spPr>
          <a:xfrm>
            <a:off x="2687962" y="7520584"/>
            <a:ext cx="3403601" cy="2156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Assuming unit radiance for each  pixel</a:t>
            </a:r>
          </a:p>
        </p:txBody>
      </p:sp>
      <p:sp>
        <p:nvSpPr>
          <p:cNvPr id="549" name="After adjusting radiances to obtain a smooth response curve"/>
          <p:cNvSpPr txBox="1"/>
          <p:nvPr/>
        </p:nvSpPr>
        <p:spPr>
          <a:xfrm>
            <a:off x="9723612" y="7520584"/>
            <a:ext cx="4927601" cy="2156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After adjusting radiances to obtain a smooth response curve</a:t>
            </a:r>
          </a:p>
        </p:txBody>
      </p:sp>
      <p:pic>
        <p:nvPicPr>
          <p:cNvPr id="550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27711">
            <a:off x="8303870" y="4447949"/>
            <a:ext cx="3758606" cy="3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6443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0" animBg="1" advAuto="0"/>
      <p:bldP spid="507" grpId="0" animBg="1" advAuto="0"/>
      <p:bldP spid="509" grpId="0" animBg="1" advAuto="0"/>
      <p:bldP spid="511" grpId="0" animBg="1" advAuto="0"/>
      <p:bldP spid="512" grpId="0" animBg="1" advAuto="0"/>
      <p:bldP spid="515" grpId="0" animBg="1" advAuto="0"/>
      <p:bldP spid="518" grpId="0" animBg="1" advAuto="0"/>
      <p:bldP spid="521" grpId="0" animBg="1" advAuto="0"/>
      <p:bldP spid="522" grpId="0" animBg="1" advAuto="0"/>
      <p:bldP spid="523" grpId="0" animBg="1" advAuto="0"/>
      <p:bldP spid="524" grpId="0" animBg="1" advAuto="0"/>
      <p:bldP spid="526" grpId="0" animBg="1" advAuto="0"/>
      <p:bldP spid="527" grpId="0" animBg="1" advAuto="0"/>
      <p:bldP spid="528" grpId="0" animBg="1" advAuto="0"/>
      <p:bldP spid="529" grpId="0" animBg="1" advAuto="0"/>
      <p:bldP spid="535" grpId="0" animBg="1" advAuto="0"/>
      <p:bldP spid="541" grpId="0" animBg="1" advAuto="0"/>
      <p:bldP spid="547" grpId="0" animBg="1" advAuto="0"/>
      <p:bldP spid="548" grpId="0" animBg="1" advAuto="0"/>
      <p:bldP spid="549" grpId="0" animBg="1" advAuto="0"/>
      <p:bldP spid="550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For each pixel site i in each image j, we hav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buBlip>
                <a:blip r:embed="rId2"/>
              </a:buBlip>
            </a:pPr>
            <a:r>
              <a:t>For each pixel site i in each image j, we have</a:t>
            </a:r>
            <a:br/>
            <a:br/>
            <a:endParaRPr/>
          </a:p>
          <a:p>
            <a:pPr>
              <a:buBlip>
                <a:blip r:embed="rId2"/>
              </a:buBlip>
            </a:pPr>
            <a:r>
              <a:t>So, if have f, we can estimate the </a:t>
            </a:r>
            <a:r>
              <a:rPr>
                <a:solidFill>
                  <a:schemeClr val="accent5"/>
                </a:solidFill>
              </a:rPr>
              <a:t>irradiance image I</a:t>
            </a:r>
            <a:r>
              <a:t> as</a:t>
            </a:r>
            <a:br/>
            <a:br/>
            <a:endParaRPr/>
          </a:p>
          <a:p>
            <a:pPr>
              <a:buBlip>
                <a:blip r:embed="rId2"/>
              </a:buBlip>
            </a:pPr>
            <a:r>
              <a:t>Note </a:t>
            </a:r>
            <a:r>
              <a:rPr>
                <a:solidFill>
                  <a:schemeClr val="accent2"/>
                </a:solidFill>
              </a:rPr>
              <a:t>f</a:t>
            </a:r>
            <a:r>
              <a:rPr baseline="31999">
                <a:solidFill>
                  <a:schemeClr val="accent2"/>
                </a:solidFill>
              </a:rPr>
              <a:t>-1</a:t>
            </a:r>
            <a:r>
              <a:rPr>
                <a:solidFill>
                  <a:schemeClr val="accent2"/>
                </a:solidFill>
              </a:rPr>
              <a:t> is a lookup table</a:t>
            </a:r>
            <a:r>
              <a:t>.</a:t>
            </a:r>
          </a:p>
          <a:p>
            <a:pPr>
              <a:buBlip>
                <a:blip r:embed="rId2"/>
              </a:buBlip>
            </a:pPr>
            <a:r>
              <a:t>We can re-estimate as:</a:t>
            </a:r>
          </a:p>
          <a:p>
            <a:pPr>
              <a:buBlip>
                <a:blip r:embed="rId2"/>
              </a:buBlip>
            </a:pPr>
            <a:r>
              <a:t>Iterate </a:t>
            </a:r>
            <a:r>
              <a:rPr>
                <a:solidFill>
                  <a:schemeClr val="accent5"/>
                </a:solidFill>
              </a:rPr>
              <a:t>(2)</a:t>
            </a:r>
            <a:r>
              <a:t> and </a:t>
            </a:r>
            <a:r>
              <a:rPr>
                <a:solidFill>
                  <a:schemeClr val="accent2"/>
                </a:solidFill>
              </a:rPr>
              <a:t>(3)</a:t>
            </a:r>
            <a:r>
              <a:t>, until convergence.</a:t>
            </a:r>
          </a:p>
        </p:txBody>
      </p:sp>
      <p:sp>
        <p:nvSpPr>
          <p:cNvPr id="554" name="How to Compute: Iterative Meth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Iterative Method</a:t>
            </a:r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65" y="3760865"/>
            <a:ext cx="5345532" cy="948695"/>
          </a:xfrm>
          <a:prstGeom prst="rect">
            <a:avLst/>
          </a:prstGeom>
          <a:ln w="3175">
            <a:miter lim="400000"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185" y="5713585"/>
            <a:ext cx="4310404" cy="1649662"/>
          </a:xfrm>
          <a:prstGeom prst="rect">
            <a:avLst/>
          </a:prstGeom>
          <a:ln w="3175">
            <a:miter lim="400000"/>
          </a:ln>
        </p:spPr>
      </p:pic>
      <p:pic>
        <p:nvPicPr>
          <p:cNvPr id="5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185" y="7122829"/>
            <a:ext cx="5035189" cy="1107028"/>
          </a:xfrm>
          <a:prstGeom prst="rect">
            <a:avLst/>
          </a:prstGeom>
          <a:ln w="3175">
            <a:miter lim="400000"/>
          </a:ln>
        </p:spPr>
      </p:pic>
      <p:sp>
        <p:nvSpPr>
          <p:cNvPr id="558" name="(1)"/>
          <p:cNvSpPr txBox="1"/>
          <p:nvPr/>
        </p:nvSpPr>
        <p:spPr>
          <a:xfrm>
            <a:off x="13470548" y="3791883"/>
            <a:ext cx="534030" cy="886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defRPr sz="5400"/>
            </a:lvl1pPr>
          </a:lstStyle>
          <a:p>
            <a:r>
              <a:t>(1)</a:t>
            </a:r>
          </a:p>
        </p:txBody>
      </p:sp>
      <p:sp>
        <p:nvSpPr>
          <p:cNvPr id="559" name="(2)"/>
          <p:cNvSpPr txBox="1"/>
          <p:nvPr/>
        </p:nvSpPr>
        <p:spPr>
          <a:xfrm>
            <a:off x="13371107" y="5807145"/>
            <a:ext cx="732913" cy="886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defRPr sz="5400">
                <a:solidFill>
                  <a:schemeClr val="accent5"/>
                </a:solidFill>
              </a:defRPr>
            </a:lvl1pPr>
          </a:lstStyle>
          <a:p>
            <a:r>
              <a:t>(2)</a:t>
            </a:r>
          </a:p>
        </p:txBody>
      </p:sp>
      <p:sp>
        <p:nvSpPr>
          <p:cNvPr id="560" name="(3)"/>
          <p:cNvSpPr txBox="1"/>
          <p:nvPr/>
        </p:nvSpPr>
        <p:spPr>
          <a:xfrm>
            <a:off x="13404712" y="7676343"/>
            <a:ext cx="665703" cy="886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417862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563" name="Demo-time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Demo-time!</a:t>
            </a:r>
          </a:p>
        </p:txBody>
      </p:sp>
      <p:pic>
        <p:nvPicPr>
          <p:cNvPr id="5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2942123"/>
            <a:ext cx="15557500" cy="661670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176016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Let g(z) be the discrete inverse response function…"/>
          <p:cNvSpPr txBox="1">
            <a:spLocks noGrp="1"/>
          </p:cNvSpPr>
          <p:nvPr>
            <p:ph type="body" sz="half" idx="1"/>
          </p:nvPr>
        </p:nvSpPr>
        <p:spPr>
          <a:xfrm>
            <a:off x="777132" y="2832325"/>
            <a:ext cx="14701736" cy="404384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t>Let g(z) be the discrete inverse response function</a:t>
            </a:r>
          </a:p>
          <a:p>
            <a:pPr>
              <a:buBlip>
                <a:blip r:embed="rId2"/>
              </a:buBlip>
            </a:pPr>
            <a:r>
              <a:t>For each pixel site i in each image j, compute</a:t>
            </a:r>
          </a:p>
          <a:p>
            <a:pPr lvl="1">
              <a:buBlip>
                <a:blip r:embed="rId2"/>
              </a:buBlip>
            </a:pPr>
            <a:endParaRPr/>
          </a:p>
          <a:p>
            <a:pPr>
              <a:buBlip>
                <a:blip r:embed="rId2"/>
              </a:buBlip>
            </a:pPr>
            <a:r>
              <a:t>Solve the overdetermined linear system for N pixels over P different exposure images:</a:t>
            </a:r>
          </a:p>
        </p:txBody>
      </p:sp>
      <p:sp>
        <p:nvSpPr>
          <p:cNvPr id="567" name="How to Compute: Debevec 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Compute: Debevec 99</a:t>
            </a:r>
          </a:p>
        </p:txBody>
      </p:sp>
      <p:pic>
        <p:nvPicPr>
          <p:cNvPr id="568" name="droppedImage.pdf" descr="dropped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32400" y="4394200"/>
            <a:ext cx="5791200" cy="1244600"/>
          </a:xfrm>
          <a:prstGeom prst="rect">
            <a:avLst/>
          </a:prstGeom>
          <a:ln w="3175">
            <a:miter lim="400000"/>
          </a:ln>
        </p:spPr>
      </p:pic>
      <p:sp>
        <p:nvSpPr>
          <p:cNvPr id="569" name="See Debevec and Malik (1997) for more details"/>
          <p:cNvSpPr txBox="1"/>
          <p:nvPr/>
        </p:nvSpPr>
        <p:spPr>
          <a:xfrm>
            <a:off x="355600" y="9461500"/>
            <a:ext cx="6446663" cy="495300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spcBef>
                <a:spcPts val="0"/>
              </a:spcBef>
              <a:defRPr sz="28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See Debevec and Malik (1997) for more details</a:t>
            </a:r>
          </a:p>
        </p:txBody>
      </p:sp>
      <p:grpSp>
        <p:nvGrpSpPr>
          <p:cNvPr id="576" name="Group"/>
          <p:cNvGrpSpPr/>
          <p:nvPr/>
        </p:nvGrpSpPr>
        <p:grpSpPr>
          <a:xfrm>
            <a:off x="3531511" y="3554877"/>
            <a:ext cx="11908740" cy="3064636"/>
            <a:chOff x="-44450" y="-44450"/>
            <a:chExt cx="11908738" cy="3064634"/>
          </a:xfrm>
        </p:grpSpPr>
        <p:pic>
          <p:nvPicPr>
            <p:cNvPr id="570" name="Callout" descr="Callout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4683" y="-44450"/>
              <a:ext cx="3265488" cy="2160452"/>
            </a:xfrm>
            <a:prstGeom prst="rect">
              <a:avLst/>
            </a:prstGeom>
            <a:effectLst/>
          </p:spPr>
        </p:pic>
        <p:pic>
          <p:nvPicPr>
            <p:cNvPr id="572" name="Callout" descr="Callout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4450" y="-44450"/>
              <a:ext cx="7298929" cy="2174463"/>
            </a:xfrm>
            <a:prstGeom prst="rect">
              <a:avLst/>
            </a:prstGeom>
            <a:effectLst/>
          </p:spPr>
        </p:pic>
        <p:sp>
          <p:nvSpPr>
            <p:cNvPr id="574" name="Fitting Term"/>
            <p:cNvSpPr/>
            <p:nvPr/>
          </p:nvSpPr>
          <p:spPr>
            <a:xfrm>
              <a:off x="3492131" y="1750184"/>
              <a:ext cx="1270001" cy="1270001"/>
            </a:xfrm>
            <a:prstGeom prst="line">
              <a:avLst/>
            </a:pr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0578" tIns="30578" rIns="30578" bIns="30578" numCol="1" anchor="t">
              <a:normAutofit fontScale="25000" lnSpcReduction="20000"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t>Fitting Term</a:t>
              </a:r>
            </a:p>
          </p:txBody>
        </p:sp>
        <p:sp>
          <p:nvSpPr>
            <p:cNvPr id="575" name="Smoothness Term"/>
            <p:cNvSpPr/>
            <p:nvPr/>
          </p:nvSpPr>
          <p:spPr>
            <a:xfrm>
              <a:off x="8351790" y="1750184"/>
              <a:ext cx="35124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0578" tIns="30578" rIns="30578" bIns="30578" numCol="1" anchor="t">
              <a:normAutofit fontScale="25000" lnSpcReduction="20000"/>
            </a:bodyPr>
            <a:lstStyle>
              <a:lvl1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Irfan"/>
                  <a:ea typeface="Irfan"/>
                  <a:cs typeface="Irfan"/>
                  <a:sym typeface="Irfan"/>
                </a:defRPr>
              </a:lvl1pPr>
            </a:lstStyle>
            <a:p>
              <a:r>
                <a:t>Smoothness Term</a:t>
              </a:r>
            </a:p>
          </p:txBody>
        </p:sp>
      </p:grpSp>
      <p:pic>
        <p:nvPicPr>
          <p:cNvPr id="577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778" y="6748458"/>
            <a:ext cx="11239501" cy="215900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402930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0" build="p" animBg="1" advAuto="0"/>
      <p:bldP spid="568" grpId="0" animBg="1" advAuto="0"/>
      <p:bldP spid="576" grpId="0" animBg="1" advAuto="0"/>
      <p:bldP spid="577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Response Curves"/>
          <p:cNvSpPr txBox="1">
            <a:spLocks noGrp="1"/>
          </p:cNvSpPr>
          <p:nvPr>
            <p:ph type="title"/>
          </p:nvPr>
        </p:nvSpPr>
        <p:spPr>
          <a:xfrm>
            <a:off x="355599" y="1019017"/>
            <a:ext cx="15544801" cy="1449660"/>
          </a:xfrm>
          <a:prstGeom prst="rect">
            <a:avLst/>
          </a:prstGeom>
        </p:spPr>
        <p:txBody>
          <a:bodyPr/>
          <a:lstStyle/>
          <a:p>
            <a:r>
              <a:t>Response Curves</a:t>
            </a:r>
          </a:p>
        </p:txBody>
      </p:sp>
      <p:pic>
        <p:nvPicPr>
          <p:cNvPr id="580" name="image18.png" descr="image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524957"/>
            <a:ext cx="8253414" cy="6598344"/>
          </a:xfrm>
          <a:prstGeom prst="rect">
            <a:avLst/>
          </a:prstGeom>
          <a:ln w="3175">
            <a:miter lim="400000"/>
          </a:ln>
        </p:spPr>
      </p:pic>
      <p:sp>
        <p:nvSpPr>
          <p:cNvPr id="581" name="(Not actual curves for these images, used…"/>
          <p:cNvSpPr txBox="1"/>
          <p:nvPr/>
        </p:nvSpPr>
        <p:spPr>
          <a:xfrm>
            <a:off x="-487354" y="9056958"/>
            <a:ext cx="10451598" cy="9247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(Not actual curves for these images, used </a:t>
            </a:r>
          </a:p>
          <a:p>
            <a:pPr algn="ctr">
              <a:spcBef>
                <a:spcPts val="0"/>
              </a:spcBef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pPr>
            <a:r>
              <a:t>here just for demonstration)</a:t>
            </a:r>
          </a:p>
        </p:txBody>
      </p:sp>
      <p:sp>
        <p:nvSpPr>
          <p:cNvPr id="582" name="Red"/>
          <p:cNvSpPr txBox="1"/>
          <p:nvPr/>
        </p:nvSpPr>
        <p:spPr>
          <a:xfrm>
            <a:off x="1291733" y="2783826"/>
            <a:ext cx="1554767" cy="7723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marL="596900" indent="-596900">
              <a:buClr>
                <a:srgbClr val="F5CB68"/>
              </a:buClr>
              <a:buSzPct val="80000"/>
              <a:buFont typeface="Zapf Dingbats"/>
              <a:buChar char="★"/>
              <a:defRPr sz="47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</a:defRPr>
            </a:lvl1pPr>
          </a:lstStyle>
          <a:p>
            <a:r>
              <a:t>Red</a:t>
            </a:r>
          </a:p>
        </p:txBody>
      </p:sp>
      <p:sp>
        <p:nvSpPr>
          <p:cNvPr id="583" name="Green"/>
          <p:cNvSpPr txBox="1"/>
          <p:nvPr/>
        </p:nvSpPr>
        <p:spPr>
          <a:xfrm>
            <a:off x="5518245" y="2783158"/>
            <a:ext cx="2046613" cy="7723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marL="596900" indent="-596900">
              <a:buClr>
                <a:srgbClr val="F5CB68"/>
              </a:buClr>
              <a:buSzPct val="80000"/>
              <a:buFont typeface="Zapf Dingbats"/>
              <a:buChar char="★"/>
              <a:defRPr sz="4700">
                <a:solidFill>
                  <a:srgbClr val="77BB41"/>
                </a:solidFill>
                <a:uFill>
                  <a:solidFill>
                    <a:srgbClr val="77BB41"/>
                  </a:solidFill>
                </a:uFill>
              </a:defRPr>
            </a:lvl1pPr>
          </a:lstStyle>
          <a:p>
            <a:r>
              <a:t>Green</a:t>
            </a:r>
          </a:p>
        </p:txBody>
      </p:sp>
      <p:sp>
        <p:nvSpPr>
          <p:cNvPr id="584" name="Blue"/>
          <p:cNvSpPr txBox="1"/>
          <p:nvPr/>
        </p:nvSpPr>
        <p:spPr>
          <a:xfrm>
            <a:off x="1291733" y="6017457"/>
            <a:ext cx="1646093" cy="7723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marL="596900" indent="-596900">
              <a:buClr>
                <a:srgbClr val="F5CB68"/>
              </a:buClr>
              <a:buSzPct val="80000"/>
              <a:buFont typeface="Zapf Dingbats"/>
              <a:buChar char="★"/>
              <a:defRPr sz="47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</a:defRPr>
            </a:lvl1pPr>
          </a:lstStyle>
          <a:p>
            <a:r>
              <a:t>Blue</a:t>
            </a:r>
          </a:p>
        </p:txBody>
      </p:sp>
      <p:sp>
        <p:nvSpPr>
          <p:cNvPr id="585" name="RGB"/>
          <p:cNvSpPr txBox="1"/>
          <p:nvPr/>
        </p:nvSpPr>
        <p:spPr>
          <a:xfrm>
            <a:off x="5518245" y="6017457"/>
            <a:ext cx="1601922" cy="7723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marL="596900" indent="-596900">
              <a:buClr>
                <a:srgbClr val="F5CB68"/>
              </a:buClr>
              <a:buSzPct val="80000"/>
              <a:buFont typeface="Zapf Dingbats"/>
              <a:buChar char="★"/>
              <a:defRPr sz="4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RGB</a:t>
            </a:r>
          </a:p>
        </p:txBody>
      </p:sp>
      <p:pic>
        <p:nvPicPr>
          <p:cNvPr id="586" name="20080119_0555.jpg" descr="20080119_0555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3804" y="4871628"/>
            <a:ext cx="2844382" cy="190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587" name="20080119_0554.jpg" descr="20080119_0554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3804" y="2852328"/>
            <a:ext cx="2844382" cy="190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588" name="20080119_0553.jpg" descr="20080119_0553.jp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9204" y="6890928"/>
            <a:ext cx="2844382" cy="190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589" name="20080119_0552.jpg" descr="20080119_0552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104" y="6890928"/>
            <a:ext cx="2844382" cy="190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590" name="20080119_0551.jpg" descr="20080119_0551.jp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104" y="4871628"/>
            <a:ext cx="2844382" cy="190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591" name="20080119_0550.jpg" descr="20080119_0550.jp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104" y="2852328"/>
            <a:ext cx="2844382" cy="19050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83812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0" animBg="1" advAuto="0"/>
      <p:bldP spid="582" grpId="0" animBg="1" advAuto="0"/>
      <p:bldP spid="583" grpId="0" animBg="1" advAuto="0"/>
      <p:bldP spid="584" grpId="0" animBg="1" advAuto="0"/>
      <p:bldP spid="58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lign Images: Translate?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Align Images: Translate??</a:t>
            </a:r>
          </a:p>
        </p:txBody>
      </p:sp>
      <p:pic>
        <p:nvPicPr>
          <p:cNvPr id="103" name="060716-144044-048.jpg" descr="060716-144044-048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350" y="3214271"/>
            <a:ext cx="3386667" cy="254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04" name="060716-144042-047.jpg" descr="060716-144042-047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699" y="3214271"/>
            <a:ext cx="3386668" cy="254000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07" name="Group"/>
          <p:cNvGrpSpPr/>
          <p:nvPr/>
        </p:nvGrpSpPr>
        <p:grpSpPr>
          <a:xfrm>
            <a:off x="3245663" y="6565506"/>
            <a:ext cx="4605868" cy="2667001"/>
            <a:chOff x="0" y="0"/>
            <a:chExt cx="4605866" cy="2667000"/>
          </a:xfrm>
        </p:grpSpPr>
        <p:pic>
          <p:nvPicPr>
            <p:cNvPr id="105" name="060716-144044-048.jpg" descr="060716-144044-048.jp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0"/>
              <a:ext cx="3386667" cy="254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06" name="060716-144042-047.jpg" descr="060716-144042-047.jp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3386667" cy="254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110" name="Group"/>
          <p:cNvGrpSpPr/>
          <p:nvPr/>
        </p:nvGrpSpPr>
        <p:grpSpPr>
          <a:xfrm>
            <a:off x="9534118" y="6495167"/>
            <a:ext cx="4618567" cy="2590801"/>
            <a:chOff x="0" y="0"/>
            <a:chExt cx="4618566" cy="2590800"/>
          </a:xfrm>
        </p:grpSpPr>
        <p:pic>
          <p:nvPicPr>
            <p:cNvPr id="108" name="060716-144042-047.jpg" descr="060716-144042-047.jp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0800"/>
              <a:ext cx="3386667" cy="254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09" name="060716-144044-048.jpg" descr="060716-144044-048.jp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900" y="0"/>
              <a:ext cx="3386667" cy="254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11" name="L"/>
          <p:cNvSpPr txBox="1"/>
          <p:nvPr/>
        </p:nvSpPr>
        <p:spPr>
          <a:xfrm>
            <a:off x="3930086" y="4826976"/>
            <a:ext cx="455773" cy="9120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56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L</a:t>
            </a:r>
          </a:p>
        </p:txBody>
      </p:sp>
      <p:sp>
        <p:nvSpPr>
          <p:cNvPr id="112" name="R"/>
          <p:cNvSpPr txBox="1"/>
          <p:nvPr/>
        </p:nvSpPr>
        <p:spPr>
          <a:xfrm>
            <a:off x="13004288" y="4826976"/>
            <a:ext cx="424480" cy="9120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>
              <a:spcBef>
                <a:spcPts val="0"/>
              </a:spcBef>
              <a:defRPr sz="56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R</a:t>
            </a:r>
          </a:p>
        </p:txBody>
      </p:sp>
      <p:sp>
        <p:nvSpPr>
          <p:cNvPr id="113" name="R on top"/>
          <p:cNvSpPr txBox="1"/>
          <p:nvPr/>
        </p:nvSpPr>
        <p:spPr>
          <a:xfrm>
            <a:off x="10957199" y="9085967"/>
            <a:ext cx="1968927" cy="7596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R on top</a:t>
            </a:r>
          </a:p>
        </p:txBody>
      </p:sp>
      <p:sp>
        <p:nvSpPr>
          <p:cNvPr id="114" name="L on top"/>
          <p:cNvSpPr txBox="1"/>
          <p:nvPr/>
        </p:nvSpPr>
        <p:spPr>
          <a:xfrm>
            <a:off x="4584210" y="9232506"/>
            <a:ext cx="1928775" cy="7596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L on top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81250 0.007500" pathEditMode="relative">
                                      <p:cBhvr>
                                        <p:cTn id="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2" animBg="1" advAuto="0"/>
      <p:bldP spid="110" grpId="4" animBg="1" advAuto="0"/>
      <p:bldP spid="113" grpId="5" animBg="1" advAuto="0"/>
      <p:bldP spid="114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adianc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Radiance Map</a:t>
            </a:r>
          </a:p>
        </p:txBody>
      </p:sp>
      <p:pic>
        <p:nvPicPr>
          <p:cNvPr id="594" name="radiance-map.jpg" descr="radiance-map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30860" y="2711079"/>
            <a:ext cx="10614026" cy="6667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634" y="1"/>
                </a:moveTo>
                <a:cubicBezTo>
                  <a:pt x="625" y="0"/>
                  <a:pt x="614" y="10"/>
                  <a:pt x="599" y="29"/>
                </a:cubicBezTo>
                <a:cubicBezTo>
                  <a:pt x="574" y="62"/>
                  <a:pt x="461" y="74"/>
                  <a:pt x="280" y="63"/>
                </a:cubicBezTo>
                <a:lnTo>
                  <a:pt x="0" y="48"/>
                </a:lnTo>
                <a:lnTo>
                  <a:pt x="6" y="10713"/>
                </a:lnTo>
                <a:cubicBezTo>
                  <a:pt x="10" y="16580"/>
                  <a:pt x="16" y="21388"/>
                  <a:pt x="21" y="21395"/>
                </a:cubicBezTo>
                <a:cubicBezTo>
                  <a:pt x="31" y="21411"/>
                  <a:pt x="337" y="21463"/>
                  <a:pt x="429" y="21465"/>
                </a:cubicBezTo>
                <a:cubicBezTo>
                  <a:pt x="460" y="21465"/>
                  <a:pt x="736" y="21464"/>
                  <a:pt x="1041" y="21464"/>
                </a:cubicBezTo>
                <a:cubicBezTo>
                  <a:pt x="1346" y="21463"/>
                  <a:pt x="1616" y="21481"/>
                  <a:pt x="1641" y="21503"/>
                </a:cubicBezTo>
                <a:cubicBezTo>
                  <a:pt x="1669" y="21528"/>
                  <a:pt x="1701" y="21526"/>
                  <a:pt x="1723" y="21497"/>
                </a:cubicBezTo>
                <a:cubicBezTo>
                  <a:pt x="1767" y="21438"/>
                  <a:pt x="2303" y="21417"/>
                  <a:pt x="2350" y="21473"/>
                </a:cubicBezTo>
                <a:cubicBezTo>
                  <a:pt x="2369" y="21495"/>
                  <a:pt x="2399" y="21499"/>
                  <a:pt x="2418" y="21480"/>
                </a:cubicBezTo>
                <a:cubicBezTo>
                  <a:pt x="2469" y="21430"/>
                  <a:pt x="3128" y="21416"/>
                  <a:pt x="3147" y="21465"/>
                </a:cubicBezTo>
                <a:cubicBezTo>
                  <a:pt x="3155" y="21488"/>
                  <a:pt x="3178" y="21491"/>
                  <a:pt x="3197" y="21473"/>
                </a:cubicBezTo>
                <a:cubicBezTo>
                  <a:pt x="3244" y="21424"/>
                  <a:pt x="3672" y="21420"/>
                  <a:pt x="3691" y="21467"/>
                </a:cubicBezTo>
                <a:cubicBezTo>
                  <a:pt x="3699" y="21489"/>
                  <a:pt x="3720" y="21493"/>
                  <a:pt x="3737" y="21476"/>
                </a:cubicBezTo>
                <a:cubicBezTo>
                  <a:pt x="3789" y="21425"/>
                  <a:pt x="4842" y="21413"/>
                  <a:pt x="4862" y="21464"/>
                </a:cubicBezTo>
                <a:cubicBezTo>
                  <a:pt x="4873" y="21493"/>
                  <a:pt x="4891" y="21493"/>
                  <a:pt x="4913" y="21465"/>
                </a:cubicBezTo>
                <a:cubicBezTo>
                  <a:pt x="4933" y="21438"/>
                  <a:pt x="5248" y="21430"/>
                  <a:pt x="5732" y="21442"/>
                </a:cubicBezTo>
                <a:cubicBezTo>
                  <a:pt x="6164" y="21453"/>
                  <a:pt x="6692" y="21459"/>
                  <a:pt x="6905" y="21455"/>
                </a:cubicBezTo>
                <a:cubicBezTo>
                  <a:pt x="7465" y="21444"/>
                  <a:pt x="7460" y="21444"/>
                  <a:pt x="11240" y="21453"/>
                </a:cubicBezTo>
                <a:cubicBezTo>
                  <a:pt x="13145" y="21458"/>
                  <a:pt x="15898" y="21448"/>
                  <a:pt x="17358" y="21434"/>
                </a:cubicBezTo>
                <a:cubicBezTo>
                  <a:pt x="18818" y="21420"/>
                  <a:pt x="20028" y="21409"/>
                  <a:pt x="20047" y="21411"/>
                </a:cubicBezTo>
                <a:cubicBezTo>
                  <a:pt x="20074" y="21413"/>
                  <a:pt x="20086" y="20796"/>
                  <a:pt x="20098" y="18718"/>
                </a:cubicBezTo>
                <a:cubicBezTo>
                  <a:pt x="20116" y="15724"/>
                  <a:pt x="20117" y="13442"/>
                  <a:pt x="20099" y="13414"/>
                </a:cubicBezTo>
                <a:cubicBezTo>
                  <a:pt x="20093" y="13404"/>
                  <a:pt x="20100" y="13345"/>
                  <a:pt x="20115" y="13282"/>
                </a:cubicBezTo>
                <a:cubicBezTo>
                  <a:pt x="20131" y="13217"/>
                  <a:pt x="20131" y="13145"/>
                  <a:pt x="20118" y="13116"/>
                </a:cubicBezTo>
                <a:cubicBezTo>
                  <a:pt x="20104" y="13088"/>
                  <a:pt x="20095" y="11354"/>
                  <a:pt x="20098" y="9265"/>
                </a:cubicBezTo>
                <a:cubicBezTo>
                  <a:pt x="20101" y="7175"/>
                  <a:pt x="20104" y="5429"/>
                  <a:pt x="20104" y="5385"/>
                </a:cubicBezTo>
                <a:cubicBezTo>
                  <a:pt x="20104" y="5341"/>
                  <a:pt x="20102" y="4123"/>
                  <a:pt x="20101" y="2678"/>
                </a:cubicBezTo>
                <a:lnTo>
                  <a:pt x="20098" y="51"/>
                </a:lnTo>
                <a:lnTo>
                  <a:pt x="14723" y="38"/>
                </a:lnTo>
                <a:cubicBezTo>
                  <a:pt x="11767" y="31"/>
                  <a:pt x="9212" y="22"/>
                  <a:pt x="9046" y="19"/>
                </a:cubicBezTo>
                <a:cubicBezTo>
                  <a:pt x="8880" y="15"/>
                  <a:pt x="8729" y="27"/>
                  <a:pt x="8710" y="45"/>
                </a:cubicBezTo>
                <a:cubicBezTo>
                  <a:pt x="8692" y="64"/>
                  <a:pt x="8667" y="68"/>
                  <a:pt x="8654" y="56"/>
                </a:cubicBezTo>
                <a:cubicBezTo>
                  <a:pt x="8626" y="28"/>
                  <a:pt x="7625" y="25"/>
                  <a:pt x="7354" y="52"/>
                </a:cubicBezTo>
                <a:cubicBezTo>
                  <a:pt x="7248" y="63"/>
                  <a:pt x="7127" y="50"/>
                  <a:pt x="7086" y="25"/>
                </a:cubicBezTo>
                <a:cubicBezTo>
                  <a:pt x="7040" y="-3"/>
                  <a:pt x="7000" y="-4"/>
                  <a:pt x="6980" y="22"/>
                </a:cubicBezTo>
                <a:cubicBezTo>
                  <a:pt x="6962" y="46"/>
                  <a:pt x="6896" y="57"/>
                  <a:pt x="6833" y="47"/>
                </a:cubicBezTo>
                <a:cubicBezTo>
                  <a:pt x="6770" y="36"/>
                  <a:pt x="6693" y="24"/>
                  <a:pt x="6661" y="20"/>
                </a:cubicBezTo>
                <a:cubicBezTo>
                  <a:pt x="6630" y="15"/>
                  <a:pt x="5271" y="28"/>
                  <a:pt x="3642" y="48"/>
                </a:cubicBezTo>
                <a:cubicBezTo>
                  <a:pt x="1390" y="76"/>
                  <a:pt x="674" y="71"/>
                  <a:pt x="658" y="30"/>
                </a:cubicBezTo>
                <a:cubicBezTo>
                  <a:pt x="651" y="10"/>
                  <a:pt x="643" y="1"/>
                  <a:pt x="634" y="1"/>
                </a:cubicBezTo>
                <a:close/>
                <a:moveTo>
                  <a:pt x="20613" y="51"/>
                </a:moveTo>
                <a:lnTo>
                  <a:pt x="20613" y="10789"/>
                </a:lnTo>
                <a:lnTo>
                  <a:pt x="20613" y="21528"/>
                </a:lnTo>
                <a:lnTo>
                  <a:pt x="20899" y="21528"/>
                </a:lnTo>
                <a:lnTo>
                  <a:pt x="21185" y="21528"/>
                </a:lnTo>
                <a:lnTo>
                  <a:pt x="21178" y="10949"/>
                </a:lnTo>
                <a:cubicBezTo>
                  <a:pt x="21174" y="5130"/>
                  <a:pt x="21169" y="302"/>
                  <a:pt x="21164" y="219"/>
                </a:cubicBezTo>
                <a:lnTo>
                  <a:pt x="21156" y="66"/>
                </a:lnTo>
                <a:lnTo>
                  <a:pt x="20885" y="60"/>
                </a:lnTo>
                <a:lnTo>
                  <a:pt x="20613" y="51"/>
                </a:lnTo>
                <a:close/>
                <a:moveTo>
                  <a:pt x="21312" y="1988"/>
                </a:moveTo>
                <a:cubicBezTo>
                  <a:pt x="21297" y="1991"/>
                  <a:pt x="21285" y="2049"/>
                  <a:pt x="21285" y="2121"/>
                </a:cubicBezTo>
                <a:cubicBezTo>
                  <a:pt x="21285" y="2177"/>
                  <a:pt x="21292" y="2216"/>
                  <a:pt x="21302" y="2237"/>
                </a:cubicBezTo>
                <a:cubicBezTo>
                  <a:pt x="21310" y="2237"/>
                  <a:pt x="21317" y="2235"/>
                  <a:pt x="21324" y="2236"/>
                </a:cubicBezTo>
                <a:cubicBezTo>
                  <a:pt x="21334" y="2214"/>
                  <a:pt x="21342" y="2177"/>
                  <a:pt x="21342" y="2121"/>
                </a:cubicBezTo>
                <a:cubicBezTo>
                  <a:pt x="21342" y="2050"/>
                  <a:pt x="21330" y="1995"/>
                  <a:pt x="21315" y="1989"/>
                </a:cubicBezTo>
                <a:cubicBezTo>
                  <a:pt x="21314" y="1989"/>
                  <a:pt x="21313" y="1988"/>
                  <a:pt x="21312" y="1988"/>
                </a:cubicBezTo>
                <a:close/>
                <a:moveTo>
                  <a:pt x="21550" y="2006"/>
                </a:moveTo>
                <a:cubicBezTo>
                  <a:pt x="21545" y="2018"/>
                  <a:pt x="21542" y="2035"/>
                  <a:pt x="21542" y="2053"/>
                </a:cubicBezTo>
                <a:cubicBezTo>
                  <a:pt x="21542" y="2091"/>
                  <a:pt x="21555" y="2121"/>
                  <a:pt x="21571" y="2121"/>
                </a:cubicBezTo>
                <a:cubicBezTo>
                  <a:pt x="21586" y="2121"/>
                  <a:pt x="21600" y="2091"/>
                  <a:pt x="21600" y="2053"/>
                </a:cubicBezTo>
                <a:cubicBezTo>
                  <a:pt x="21600" y="2040"/>
                  <a:pt x="21597" y="2029"/>
                  <a:pt x="21594" y="2019"/>
                </a:cubicBezTo>
                <a:cubicBezTo>
                  <a:pt x="21583" y="2013"/>
                  <a:pt x="21570" y="2008"/>
                  <a:pt x="21550" y="2006"/>
                </a:cubicBezTo>
                <a:close/>
                <a:moveTo>
                  <a:pt x="21314" y="4123"/>
                </a:moveTo>
                <a:cubicBezTo>
                  <a:pt x="21298" y="4123"/>
                  <a:pt x="21285" y="4184"/>
                  <a:pt x="21285" y="4259"/>
                </a:cubicBezTo>
                <a:cubicBezTo>
                  <a:pt x="21285" y="4320"/>
                  <a:pt x="21294" y="4364"/>
                  <a:pt x="21306" y="4381"/>
                </a:cubicBezTo>
                <a:cubicBezTo>
                  <a:pt x="21313" y="4380"/>
                  <a:pt x="21316" y="4378"/>
                  <a:pt x="21323" y="4377"/>
                </a:cubicBezTo>
                <a:cubicBezTo>
                  <a:pt x="21333" y="4358"/>
                  <a:pt x="21342" y="4317"/>
                  <a:pt x="21342" y="4259"/>
                </a:cubicBezTo>
                <a:cubicBezTo>
                  <a:pt x="21342" y="4184"/>
                  <a:pt x="21329" y="4123"/>
                  <a:pt x="21314" y="4123"/>
                </a:cubicBezTo>
                <a:close/>
                <a:moveTo>
                  <a:pt x="21571" y="4123"/>
                </a:moveTo>
                <a:cubicBezTo>
                  <a:pt x="21555" y="4123"/>
                  <a:pt x="21542" y="4144"/>
                  <a:pt x="21542" y="4169"/>
                </a:cubicBezTo>
                <a:cubicBezTo>
                  <a:pt x="21542" y="4194"/>
                  <a:pt x="21555" y="4214"/>
                  <a:pt x="21571" y="4214"/>
                </a:cubicBezTo>
                <a:cubicBezTo>
                  <a:pt x="21586" y="4214"/>
                  <a:pt x="21600" y="4194"/>
                  <a:pt x="21600" y="4169"/>
                </a:cubicBezTo>
                <a:cubicBezTo>
                  <a:pt x="21600" y="4144"/>
                  <a:pt x="21586" y="4123"/>
                  <a:pt x="21571" y="4123"/>
                </a:cubicBezTo>
                <a:close/>
                <a:moveTo>
                  <a:pt x="21571" y="4259"/>
                </a:moveTo>
                <a:cubicBezTo>
                  <a:pt x="21555" y="4259"/>
                  <a:pt x="21542" y="4290"/>
                  <a:pt x="21542" y="4327"/>
                </a:cubicBezTo>
                <a:cubicBezTo>
                  <a:pt x="21542" y="4365"/>
                  <a:pt x="21555" y="4397"/>
                  <a:pt x="21571" y="4397"/>
                </a:cubicBezTo>
                <a:cubicBezTo>
                  <a:pt x="21586" y="4397"/>
                  <a:pt x="21600" y="4365"/>
                  <a:pt x="21600" y="4327"/>
                </a:cubicBezTo>
                <a:cubicBezTo>
                  <a:pt x="21600" y="4290"/>
                  <a:pt x="21586" y="4259"/>
                  <a:pt x="21571" y="4259"/>
                </a:cubicBezTo>
                <a:close/>
                <a:moveTo>
                  <a:pt x="21314" y="6262"/>
                </a:moveTo>
                <a:cubicBezTo>
                  <a:pt x="21298" y="6262"/>
                  <a:pt x="21285" y="6323"/>
                  <a:pt x="21285" y="6398"/>
                </a:cubicBezTo>
                <a:cubicBezTo>
                  <a:pt x="21285" y="6473"/>
                  <a:pt x="21298" y="6534"/>
                  <a:pt x="21314" y="6534"/>
                </a:cubicBezTo>
                <a:cubicBezTo>
                  <a:pt x="21329" y="6534"/>
                  <a:pt x="21342" y="6473"/>
                  <a:pt x="21342" y="6398"/>
                </a:cubicBezTo>
                <a:cubicBezTo>
                  <a:pt x="21342" y="6323"/>
                  <a:pt x="21329" y="6262"/>
                  <a:pt x="21314" y="6262"/>
                </a:cubicBezTo>
                <a:close/>
                <a:moveTo>
                  <a:pt x="21314" y="8401"/>
                </a:moveTo>
                <a:cubicBezTo>
                  <a:pt x="21298" y="8401"/>
                  <a:pt x="21285" y="8462"/>
                  <a:pt x="21285" y="8537"/>
                </a:cubicBezTo>
                <a:cubicBezTo>
                  <a:pt x="21285" y="8612"/>
                  <a:pt x="21298" y="8673"/>
                  <a:pt x="21314" y="8673"/>
                </a:cubicBezTo>
                <a:cubicBezTo>
                  <a:pt x="21329" y="8673"/>
                  <a:pt x="21342" y="8612"/>
                  <a:pt x="21342" y="8537"/>
                </a:cubicBezTo>
                <a:cubicBezTo>
                  <a:pt x="21342" y="8462"/>
                  <a:pt x="21329" y="8401"/>
                  <a:pt x="21314" y="8401"/>
                </a:cubicBezTo>
                <a:close/>
                <a:moveTo>
                  <a:pt x="21571" y="8537"/>
                </a:moveTo>
                <a:cubicBezTo>
                  <a:pt x="21555" y="8537"/>
                  <a:pt x="21542" y="8568"/>
                  <a:pt x="21542" y="8605"/>
                </a:cubicBezTo>
                <a:cubicBezTo>
                  <a:pt x="21542" y="8643"/>
                  <a:pt x="21555" y="8673"/>
                  <a:pt x="21571" y="8673"/>
                </a:cubicBezTo>
                <a:cubicBezTo>
                  <a:pt x="21586" y="8673"/>
                  <a:pt x="21600" y="8643"/>
                  <a:pt x="21600" y="8605"/>
                </a:cubicBezTo>
                <a:cubicBezTo>
                  <a:pt x="21600" y="8568"/>
                  <a:pt x="21586" y="8537"/>
                  <a:pt x="21571" y="8537"/>
                </a:cubicBezTo>
                <a:close/>
                <a:moveTo>
                  <a:pt x="21314" y="10585"/>
                </a:moveTo>
                <a:cubicBezTo>
                  <a:pt x="21298" y="10585"/>
                  <a:pt x="21285" y="10646"/>
                  <a:pt x="21285" y="10721"/>
                </a:cubicBezTo>
                <a:cubicBezTo>
                  <a:pt x="21285" y="10796"/>
                  <a:pt x="21298" y="10857"/>
                  <a:pt x="21314" y="10857"/>
                </a:cubicBezTo>
                <a:cubicBezTo>
                  <a:pt x="21329" y="10857"/>
                  <a:pt x="21342" y="10796"/>
                  <a:pt x="21342" y="10721"/>
                </a:cubicBezTo>
                <a:cubicBezTo>
                  <a:pt x="21342" y="10646"/>
                  <a:pt x="21329" y="10585"/>
                  <a:pt x="21314" y="10585"/>
                </a:cubicBezTo>
                <a:close/>
                <a:moveTo>
                  <a:pt x="21314" y="12724"/>
                </a:moveTo>
                <a:cubicBezTo>
                  <a:pt x="21298" y="12724"/>
                  <a:pt x="21285" y="12785"/>
                  <a:pt x="21285" y="12860"/>
                </a:cubicBezTo>
                <a:cubicBezTo>
                  <a:pt x="21285" y="12935"/>
                  <a:pt x="21298" y="12996"/>
                  <a:pt x="21314" y="12996"/>
                </a:cubicBezTo>
                <a:cubicBezTo>
                  <a:pt x="21329" y="12996"/>
                  <a:pt x="21342" y="12935"/>
                  <a:pt x="21342" y="12860"/>
                </a:cubicBezTo>
                <a:cubicBezTo>
                  <a:pt x="21342" y="12785"/>
                  <a:pt x="21329" y="12724"/>
                  <a:pt x="21314" y="12724"/>
                </a:cubicBezTo>
                <a:close/>
                <a:moveTo>
                  <a:pt x="21536" y="12797"/>
                </a:moveTo>
                <a:cubicBezTo>
                  <a:pt x="21518" y="12814"/>
                  <a:pt x="21522" y="12841"/>
                  <a:pt x="21546" y="12865"/>
                </a:cubicBezTo>
                <a:cubicBezTo>
                  <a:pt x="21598" y="12918"/>
                  <a:pt x="21600" y="12916"/>
                  <a:pt x="21581" y="12837"/>
                </a:cubicBezTo>
                <a:cubicBezTo>
                  <a:pt x="21572" y="12800"/>
                  <a:pt x="21552" y="12782"/>
                  <a:pt x="21536" y="12797"/>
                </a:cubicBezTo>
                <a:close/>
                <a:moveTo>
                  <a:pt x="21314" y="14862"/>
                </a:moveTo>
                <a:cubicBezTo>
                  <a:pt x="21298" y="14862"/>
                  <a:pt x="21285" y="14923"/>
                  <a:pt x="21285" y="14998"/>
                </a:cubicBezTo>
                <a:cubicBezTo>
                  <a:pt x="21285" y="15073"/>
                  <a:pt x="21298" y="15135"/>
                  <a:pt x="21314" y="15135"/>
                </a:cubicBezTo>
                <a:cubicBezTo>
                  <a:pt x="21329" y="15135"/>
                  <a:pt x="21342" y="15073"/>
                  <a:pt x="21342" y="14998"/>
                </a:cubicBezTo>
                <a:cubicBezTo>
                  <a:pt x="21342" y="14923"/>
                  <a:pt x="21329" y="14862"/>
                  <a:pt x="21314" y="14862"/>
                </a:cubicBezTo>
                <a:close/>
                <a:moveTo>
                  <a:pt x="21314" y="17001"/>
                </a:moveTo>
                <a:cubicBezTo>
                  <a:pt x="21298" y="17001"/>
                  <a:pt x="21285" y="17062"/>
                  <a:pt x="21285" y="17137"/>
                </a:cubicBezTo>
                <a:cubicBezTo>
                  <a:pt x="21285" y="17212"/>
                  <a:pt x="21298" y="17273"/>
                  <a:pt x="21314" y="17273"/>
                </a:cubicBezTo>
                <a:cubicBezTo>
                  <a:pt x="21329" y="17273"/>
                  <a:pt x="21342" y="17212"/>
                  <a:pt x="21342" y="17137"/>
                </a:cubicBezTo>
                <a:cubicBezTo>
                  <a:pt x="21342" y="17062"/>
                  <a:pt x="21329" y="17001"/>
                  <a:pt x="21314" y="17001"/>
                </a:cubicBezTo>
                <a:close/>
                <a:moveTo>
                  <a:pt x="21314" y="19140"/>
                </a:moveTo>
                <a:cubicBezTo>
                  <a:pt x="21298" y="19140"/>
                  <a:pt x="21285" y="19201"/>
                  <a:pt x="21285" y="19276"/>
                </a:cubicBezTo>
                <a:cubicBezTo>
                  <a:pt x="21285" y="19351"/>
                  <a:pt x="21298" y="19412"/>
                  <a:pt x="21314" y="19412"/>
                </a:cubicBezTo>
                <a:cubicBezTo>
                  <a:pt x="21329" y="19412"/>
                  <a:pt x="21342" y="19351"/>
                  <a:pt x="21342" y="19276"/>
                </a:cubicBezTo>
                <a:cubicBezTo>
                  <a:pt x="21342" y="19201"/>
                  <a:pt x="21329" y="19140"/>
                  <a:pt x="21314" y="19140"/>
                </a:cubicBezTo>
                <a:close/>
                <a:moveTo>
                  <a:pt x="21314" y="21323"/>
                </a:moveTo>
                <a:cubicBezTo>
                  <a:pt x="21298" y="21323"/>
                  <a:pt x="21285" y="21385"/>
                  <a:pt x="21285" y="21460"/>
                </a:cubicBezTo>
                <a:cubicBezTo>
                  <a:pt x="21285" y="21535"/>
                  <a:pt x="21298" y="21596"/>
                  <a:pt x="21314" y="21596"/>
                </a:cubicBezTo>
                <a:cubicBezTo>
                  <a:pt x="21329" y="21596"/>
                  <a:pt x="21342" y="21535"/>
                  <a:pt x="21342" y="21460"/>
                </a:cubicBezTo>
                <a:cubicBezTo>
                  <a:pt x="21342" y="21385"/>
                  <a:pt x="21329" y="21323"/>
                  <a:pt x="21314" y="21323"/>
                </a:cubicBezTo>
                <a:close/>
              </a:path>
            </a:pathLst>
          </a:cu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595" name="12,871.00"/>
          <p:cNvSpPr txBox="1"/>
          <p:nvPr/>
        </p:nvSpPr>
        <p:spPr>
          <a:xfrm>
            <a:off x="13344689" y="2452664"/>
            <a:ext cx="2009546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12,871.00</a:t>
            </a:r>
          </a:p>
        </p:txBody>
      </p:sp>
      <p:sp>
        <p:nvSpPr>
          <p:cNvPr id="596" name="0.6215"/>
          <p:cNvSpPr txBox="1"/>
          <p:nvPr/>
        </p:nvSpPr>
        <p:spPr>
          <a:xfrm>
            <a:off x="13641871" y="8619028"/>
            <a:ext cx="1415182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0.6215</a:t>
            </a:r>
          </a:p>
        </p:txBody>
      </p:sp>
    </p:spTree>
    <p:extLst>
      <p:ext uri="{BB962C8B-B14F-4D97-AF65-F5344CB8AC3E}">
        <p14:creationId xmlns:p14="http://schemas.microsoft.com/office/powerpoint/2010/main" val="59883428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Need a New File Forma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a New File Format</a:t>
            </a:r>
          </a:p>
        </p:txBody>
      </p:sp>
      <p:grpSp>
        <p:nvGrpSpPr>
          <p:cNvPr id="631" name="Group"/>
          <p:cNvGrpSpPr/>
          <p:nvPr/>
        </p:nvGrpSpPr>
        <p:grpSpPr>
          <a:xfrm>
            <a:off x="3273745" y="4129358"/>
            <a:ext cx="9525002" cy="406401"/>
            <a:chOff x="0" y="0"/>
            <a:chExt cx="9525000" cy="406400"/>
          </a:xfrm>
        </p:grpSpPr>
        <p:sp>
          <p:nvSpPr>
            <p:cNvPr id="599" name="Rectangle"/>
            <p:cNvSpPr/>
            <p:nvPr/>
          </p:nvSpPr>
          <p:spPr>
            <a:xfrm>
              <a:off x="2377122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0" name="Rectangle"/>
            <p:cNvSpPr/>
            <p:nvPr/>
          </p:nvSpPr>
          <p:spPr>
            <a:xfrm>
              <a:off x="2674263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1" name="Rectangle"/>
            <p:cNvSpPr/>
            <p:nvPr/>
          </p:nvSpPr>
          <p:spPr>
            <a:xfrm>
              <a:off x="2971404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2" name="Rectangle"/>
            <p:cNvSpPr/>
            <p:nvPr/>
          </p:nvSpPr>
          <p:spPr>
            <a:xfrm>
              <a:off x="3268544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3" name="Rectangle"/>
            <p:cNvSpPr/>
            <p:nvPr/>
          </p:nvSpPr>
          <p:spPr>
            <a:xfrm>
              <a:off x="3565684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4" name="Rectangle"/>
            <p:cNvSpPr/>
            <p:nvPr/>
          </p:nvSpPr>
          <p:spPr>
            <a:xfrm>
              <a:off x="3862825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5" name="Rectangle"/>
            <p:cNvSpPr/>
            <p:nvPr/>
          </p:nvSpPr>
          <p:spPr>
            <a:xfrm>
              <a:off x="4159966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6" name="Rectangle"/>
            <p:cNvSpPr/>
            <p:nvPr/>
          </p:nvSpPr>
          <p:spPr>
            <a:xfrm>
              <a:off x="4457106" y="0"/>
              <a:ext cx="313649" cy="406400"/>
            </a:xfrm>
            <a:prstGeom prst="rect">
              <a:avLst/>
            </a:prstGeom>
            <a:solidFill>
              <a:srgbClr val="00F9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7" name="Rectangle"/>
            <p:cNvSpPr/>
            <p:nvPr/>
          </p:nvSpPr>
          <p:spPr>
            <a:xfrm>
              <a:off x="0" y="0"/>
              <a:ext cx="313649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8" name="Rectangle"/>
            <p:cNvSpPr/>
            <p:nvPr/>
          </p:nvSpPr>
          <p:spPr>
            <a:xfrm>
              <a:off x="297140" y="0"/>
              <a:ext cx="313650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9" name="Rectangle"/>
            <p:cNvSpPr/>
            <p:nvPr/>
          </p:nvSpPr>
          <p:spPr>
            <a:xfrm>
              <a:off x="594280" y="0"/>
              <a:ext cx="313649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0" name="Rectangle"/>
            <p:cNvSpPr/>
            <p:nvPr/>
          </p:nvSpPr>
          <p:spPr>
            <a:xfrm>
              <a:off x="891421" y="0"/>
              <a:ext cx="313649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1" name="Rectangle"/>
            <p:cNvSpPr/>
            <p:nvPr/>
          </p:nvSpPr>
          <p:spPr>
            <a:xfrm>
              <a:off x="1188561" y="0"/>
              <a:ext cx="313649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2" name="Rectangle"/>
            <p:cNvSpPr/>
            <p:nvPr/>
          </p:nvSpPr>
          <p:spPr>
            <a:xfrm>
              <a:off x="1485701" y="0"/>
              <a:ext cx="313650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3" name="Rectangle"/>
            <p:cNvSpPr/>
            <p:nvPr/>
          </p:nvSpPr>
          <p:spPr>
            <a:xfrm>
              <a:off x="1782842" y="0"/>
              <a:ext cx="313649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4" name="Rectangle"/>
            <p:cNvSpPr/>
            <p:nvPr/>
          </p:nvSpPr>
          <p:spPr>
            <a:xfrm>
              <a:off x="2079982" y="0"/>
              <a:ext cx="313649" cy="406400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5" name="Rectangle"/>
            <p:cNvSpPr/>
            <p:nvPr/>
          </p:nvSpPr>
          <p:spPr>
            <a:xfrm>
              <a:off x="4754245" y="0"/>
              <a:ext cx="313649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6" name="Rectangle"/>
            <p:cNvSpPr/>
            <p:nvPr/>
          </p:nvSpPr>
          <p:spPr>
            <a:xfrm>
              <a:off x="5051387" y="0"/>
              <a:ext cx="313649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7" name="Rectangle"/>
            <p:cNvSpPr/>
            <p:nvPr/>
          </p:nvSpPr>
          <p:spPr>
            <a:xfrm>
              <a:off x="5348527" y="0"/>
              <a:ext cx="313649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8" name="Rectangle"/>
            <p:cNvSpPr/>
            <p:nvPr/>
          </p:nvSpPr>
          <p:spPr>
            <a:xfrm>
              <a:off x="5645667" y="0"/>
              <a:ext cx="313650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9" name="Rectangle"/>
            <p:cNvSpPr/>
            <p:nvPr/>
          </p:nvSpPr>
          <p:spPr>
            <a:xfrm>
              <a:off x="5942807" y="0"/>
              <a:ext cx="313650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0" name="Rectangle"/>
            <p:cNvSpPr/>
            <p:nvPr/>
          </p:nvSpPr>
          <p:spPr>
            <a:xfrm>
              <a:off x="6239947" y="0"/>
              <a:ext cx="313650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1" name="Rectangle"/>
            <p:cNvSpPr/>
            <p:nvPr/>
          </p:nvSpPr>
          <p:spPr>
            <a:xfrm>
              <a:off x="6537088" y="0"/>
              <a:ext cx="313649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2" name="Rectangle"/>
            <p:cNvSpPr/>
            <p:nvPr/>
          </p:nvSpPr>
          <p:spPr>
            <a:xfrm>
              <a:off x="6834227" y="0"/>
              <a:ext cx="313649" cy="406400"/>
            </a:xfrm>
            <a:prstGeom prst="rect">
              <a:avLst/>
            </a:prstGeom>
            <a:solidFill>
              <a:srgbClr val="0433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3" name="Rectangle"/>
            <p:cNvSpPr/>
            <p:nvPr/>
          </p:nvSpPr>
          <p:spPr>
            <a:xfrm>
              <a:off x="7131369" y="0"/>
              <a:ext cx="313649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4" name="Rectangle"/>
            <p:cNvSpPr/>
            <p:nvPr/>
          </p:nvSpPr>
          <p:spPr>
            <a:xfrm>
              <a:off x="7428508" y="0"/>
              <a:ext cx="313649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5" name="Rectangle"/>
            <p:cNvSpPr/>
            <p:nvPr/>
          </p:nvSpPr>
          <p:spPr>
            <a:xfrm>
              <a:off x="7725650" y="0"/>
              <a:ext cx="313649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6" name="Rectangle"/>
            <p:cNvSpPr/>
            <p:nvPr/>
          </p:nvSpPr>
          <p:spPr>
            <a:xfrm>
              <a:off x="8022790" y="0"/>
              <a:ext cx="313650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7" name="Rectangle"/>
            <p:cNvSpPr/>
            <p:nvPr/>
          </p:nvSpPr>
          <p:spPr>
            <a:xfrm>
              <a:off x="8319933" y="0"/>
              <a:ext cx="313649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8" name="Rectangle"/>
            <p:cNvSpPr/>
            <p:nvPr/>
          </p:nvSpPr>
          <p:spPr>
            <a:xfrm>
              <a:off x="8617072" y="0"/>
              <a:ext cx="313649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9" name="Rectangle"/>
            <p:cNvSpPr/>
            <p:nvPr/>
          </p:nvSpPr>
          <p:spPr>
            <a:xfrm>
              <a:off x="8914213" y="0"/>
              <a:ext cx="313649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0" name="Rectangle"/>
            <p:cNvSpPr/>
            <p:nvPr/>
          </p:nvSpPr>
          <p:spPr>
            <a:xfrm>
              <a:off x="9211352" y="0"/>
              <a:ext cx="313649" cy="406400"/>
            </a:xfrm>
            <a:prstGeom prst="rect">
              <a:avLst/>
            </a:prstGeom>
            <a:solidFill>
              <a:srgbClr val="343DA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buClr>
                  <a:srgbClr val="000000"/>
                </a:buClr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32" name="32 bits / pixel"/>
          <p:cNvSpPr txBox="1"/>
          <p:nvPr/>
        </p:nvSpPr>
        <p:spPr>
          <a:xfrm>
            <a:off x="5908994" y="3369700"/>
            <a:ext cx="4203701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D6D7FF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32 bits / pixel</a:t>
            </a:r>
          </a:p>
        </p:txBody>
      </p:sp>
      <p:sp>
        <p:nvSpPr>
          <p:cNvPr id="633" name="Red"/>
          <p:cNvSpPr txBox="1"/>
          <p:nvPr/>
        </p:nvSpPr>
        <p:spPr>
          <a:xfrm>
            <a:off x="3926539" y="4535758"/>
            <a:ext cx="858439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Red</a:t>
            </a:r>
          </a:p>
        </p:txBody>
      </p:sp>
      <p:sp>
        <p:nvSpPr>
          <p:cNvPr id="634" name="Green"/>
          <p:cNvSpPr txBox="1"/>
          <p:nvPr/>
        </p:nvSpPr>
        <p:spPr>
          <a:xfrm>
            <a:off x="6313221" y="4535758"/>
            <a:ext cx="1292499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Green</a:t>
            </a:r>
          </a:p>
        </p:txBody>
      </p:sp>
      <p:sp>
        <p:nvSpPr>
          <p:cNvPr id="635" name="Blue"/>
          <p:cNvSpPr txBox="1"/>
          <p:nvPr/>
        </p:nvSpPr>
        <p:spPr>
          <a:xfrm>
            <a:off x="8785599" y="4573858"/>
            <a:ext cx="944720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Blue</a:t>
            </a:r>
          </a:p>
        </p:txBody>
      </p:sp>
      <p:sp>
        <p:nvSpPr>
          <p:cNvPr id="636" name="Exponent"/>
          <p:cNvSpPr txBox="1"/>
          <p:nvPr/>
        </p:nvSpPr>
        <p:spPr>
          <a:xfrm>
            <a:off x="10727062" y="4573858"/>
            <a:ext cx="1936549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Exponent</a:t>
            </a:r>
          </a:p>
        </p:txBody>
      </p:sp>
      <p:sp>
        <p:nvSpPr>
          <p:cNvPr id="637" name="(145, 215, 87, 149)  =…"/>
          <p:cNvSpPr txBox="1"/>
          <p:nvPr/>
        </p:nvSpPr>
        <p:spPr>
          <a:xfrm>
            <a:off x="1622611" y="5897833"/>
            <a:ext cx="6324734" cy="16994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marL="368300" indent="-368300" defTabSz="914400">
              <a:spcBef>
                <a:spcPts val="1200"/>
              </a:spcBef>
              <a:buClr>
                <a:schemeClr val="accent3">
                  <a:hueOff val="-333990"/>
                  <a:satOff val="3917"/>
                  <a:lumOff val="-6666"/>
                </a:schemeClr>
              </a:buClr>
              <a:buSzPct val="80000"/>
              <a:buFont typeface="Times New Roman"/>
              <a:buChar char="★"/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(145, 215, 87, 149)  =</a:t>
            </a:r>
          </a:p>
          <a:p>
            <a:pPr marL="368300" indent="-368300" defTabSz="914400">
              <a:spcBef>
                <a:spcPts val="1200"/>
              </a:spcBef>
              <a:buClr>
                <a:schemeClr val="accent3">
                  <a:hueOff val="-333990"/>
                  <a:satOff val="3917"/>
                  <a:lumOff val="-6666"/>
                </a:schemeClr>
              </a:buClr>
              <a:buSzPct val="80000"/>
              <a:buFont typeface="Times New Roman"/>
              <a:buChar char="★"/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(145, 215, 87) * 2^(149-128)  =</a:t>
            </a:r>
          </a:p>
          <a:p>
            <a:pPr marL="368300" indent="-368300" defTabSz="914400">
              <a:spcBef>
                <a:spcPts val="1200"/>
              </a:spcBef>
              <a:buClr>
                <a:schemeClr val="accent3">
                  <a:hueOff val="-333990"/>
                  <a:satOff val="3917"/>
                  <a:lumOff val="-6666"/>
                </a:schemeClr>
              </a:buClr>
              <a:buSzPct val="80000"/>
              <a:buFont typeface="Times New Roman"/>
              <a:buChar char="★"/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(1190000, 1760000, 713000)</a:t>
            </a:r>
          </a:p>
        </p:txBody>
      </p:sp>
      <p:sp>
        <p:nvSpPr>
          <p:cNvPr id="638" name="(145, 215, 87, 103)  =…"/>
          <p:cNvSpPr txBox="1"/>
          <p:nvPr/>
        </p:nvSpPr>
        <p:spPr>
          <a:xfrm>
            <a:off x="8325334" y="5881029"/>
            <a:ext cx="6740005" cy="16994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/>
          <a:p>
            <a:pPr marL="368300" indent="-368300" defTabSz="914400">
              <a:spcBef>
                <a:spcPts val="1200"/>
              </a:spcBef>
              <a:buClr>
                <a:schemeClr val="accent3">
                  <a:hueOff val="-333990"/>
                  <a:satOff val="3917"/>
                  <a:lumOff val="-6666"/>
                </a:schemeClr>
              </a:buClr>
              <a:buSzPct val="80000"/>
              <a:buFont typeface="Times New Roman"/>
              <a:buChar char="★"/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(145, 215, 87, 103)  =</a:t>
            </a:r>
          </a:p>
          <a:p>
            <a:pPr marL="368300" indent="-368300" defTabSz="914400">
              <a:spcBef>
                <a:spcPts val="1200"/>
              </a:spcBef>
              <a:buClr>
                <a:schemeClr val="accent3">
                  <a:hueOff val="-333990"/>
                  <a:satOff val="3917"/>
                  <a:lumOff val="-6666"/>
                </a:schemeClr>
              </a:buClr>
              <a:buSzPct val="80000"/>
              <a:buFont typeface="Times New Roman"/>
              <a:buChar char="★"/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(145, 215, 87) * 2^(103-128)  =</a:t>
            </a:r>
          </a:p>
          <a:p>
            <a:pPr marL="368300" indent="-368300" defTabSz="914400">
              <a:spcBef>
                <a:spcPts val="1200"/>
              </a:spcBef>
              <a:buClr>
                <a:schemeClr val="accent3">
                  <a:hueOff val="-333990"/>
                  <a:satOff val="3917"/>
                  <a:lumOff val="-6666"/>
                </a:schemeClr>
              </a:buClr>
              <a:buSzPct val="80000"/>
              <a:buFont typeface="Times New Roman"/>
              <a:buChar char="★"/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(0.00000432, 0.00000641, 0.00000259)  </a:t>
            </a:r>
          </a:p>
        </p:txBody>
      </p:sp>
      <p:sp>
        <p:nvSpPr>
          <p:cNvPr id="639" name="Line"/>
          <p:cNvSpPr/>
          <p:nvPr/>
        </p:nvSpPr>
        <p:spPr>
          <a:xfrm>
            <a:off x="8010844" y="5691458"/>
            <a:ext cx="1" cy="2209801"/>
          </a:xfrm>
          <a:prstGeom prst="line">
            <a:avLst/>
          </a:prstGeom>
          <a:ln w="19050">
            <a:solidFill>
              <a:srgbClr val="343DAF"/>
            </a:solidFill>
          </a:ln>
          <a:effectLst>
            <a:outerShdw blurRad="12700" dist="35921" dir="2700000" rotWithShape="0">
              <a:srgbClr val="000000"/>
            </a:outerShdw>
          </a:effectLst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40" name="Radiance Format"/>
          <p:cNvSpPr txBox="1"/>
          <p:nvPr/>
        </p:nvSpPr>
        <p:spPr>
          <a:xfrm>
            <a:off x="6179075" y="2541858"/>
            <a:ext cx="3644489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Radiance Format</a:t>
            </a:r>
          </a:p>
        </p:txBody>
      </p:sp>
      <p:sp>
        <p:nvSpPr>
          <p:cNvPr id="641" name="Ward (2001), There are many other formats too"/>
          <p:cNvSpPr txBox="1"/>
          <p:nvPr/>
        </p:nvSpPr>
        <p:spPr>
          <a:xfrm>
            <a:off x="2318639" y="8959365"/>
            <a:ext cx="11384411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Ward (2001), There are many other formats too </a:t>
            </a:r>
          </a:p>
        </p:txBody>
      </p:sp>
    </p:spTree>
    <p:extLst>
      <p:ext uri="{BB962C8B-B14F-4D97-AF65-F5344CB8AC3E}">
        <p14:creationId xmlns:p14="http://schemas.microsoft.com/office/powerpoint/2010/main" val="300689964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Now to Display it!"/>
          <p:cNvSpPr txBox="1">
            <a:spLocks noGrp="1"/>
          </p:cNvSpPr>
          <p:nvPr>
            <p:ph type="title"/>
          </p:nvPr>
        </p:nvSpPr>
        <p:spPr>
          <a:xfrm>
            <a:off x="355598" y="1320800"/>
            <a:ext cx="15544801" cy="1449659"/>
          </a:xfrm>
          <a:prstGeom prst="rect">
            <a:avLst/>
          </a:prstGeom>
        </p:spPr>
        <p:txBody>
          <a:bodyPr/>
          <a:lstStyle/>
          <a:p>
            <a:r>
              <a:t>Now to Display it!</a:t>
            </a:r>
          </a:p>
        </p:txBody>
      </p:sp>
      <p:pic>
        <p:nvPicPr>
          <p:cNvPr id="644" name="radiance-map.jpg" descr="radiance-map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987" y="3112621"/>
            <a:ext cx="7586522" cy="508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78" extrusionOk="0">
                <a:moveTo>
                  <a:pt x="354" y="6"/>
                </a:moveTo>
                <a:lnTo>
                  <a:pt x="0" y="7"/>
                </a:lnTo>
                <a:lnTo>
                  <a:pt x="0" y="10783"/>
                </a:lnTo>
                <a:lnTo>
                  <a:pt x="0" y="21557"/>
                </a:lnTo>
                <a:lnTo>
                  <a:pt x="218" y="21570"/>
                </a:lnTo>
                <a:cubicBezTo>
                  <a:pt x="594" y="21593"/>
                  <a:pt x="21567" y="21565"/>
                  <a:pt x="21582" y="21542"/>
                </a:cubicBezTo>
                <a:cubicBezTo>
                  <a:pt x="21600" y="21515"/>
                  <a:pt x="21594" y="46"/>
                  <a:pt x="21577" y="19"/>
                </a:cubicBezTo>
                <a:cubicBezTo>
                  <a:pt x="21567" y="5"/>
                  <a:pt x="2373" y="-7"/>
                  <a:pt x="354" y="6"/>
                </a:cubicBezTo>
                <a:close/>
              </a:path>
            </a:pathLst>
          </a:cu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645" name="2008-01-19-16-12-34-20080119_0549_HDR.jpg" descr="2008-01-19-16-12-34-20080119_0549_H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356" y="3110339"/>
            <a:ext cx="7594044" cy="5080000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86054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" grpId="0" animBg="1" advAuto="0"/>
      <p:bldP spid="645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48" name="2008-01-19-16-12-34-20080119_0549_HDR.jpg" descr="2008-01-19-16-12-34-20080119_0549_HD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5600"/>
            <a:ext cx="16256000" cy="10871200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07219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one Mapp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Tone Mapping</a:t>
            </a:r>
          </a:p>
        </p:txBody>
      </p:sp>
      <p:sp>
        <p:nvSpPr>
          <p:cNvPr id="651" name="Map one set of colors to another…"/>
          <p:cNvSpPr txBox="1">
            <a:spLocks noGrp="1"/>
          </p:cNvSpPr>
          <p:nvPr>
            <p:ph type="body" idx="1"/>
          </p:nvPr>
        </p:nvSpPr>
        <p:spPr>
          <a:xfrm>
            <a:off x="355600" y="2857500"/>
            <a:ext cx="10480200" cy="6731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Blip>
                <a:blip r:embed="rId3"/>
              </a:buBlip>
            </a:pPr>
            <a:r>
              <a:t>Map one set of colors to another </a:t>
            </a:r>
          </a:p>
          <a:p>
            <a:pPr>
              <a:buBlip>
                <a:blip r:embed="rId3"/>
              </a:buBlip>
            </a:pPr>
            <a:r>
              <a:t>Displaying on a medium that has limited </a:t>
            </a:r>
            <a:r>
              <a:rPr>
                <a:hlinkClick r:id="rId4"/>
              </a:rPr>
              <a:t>dynamic range</a:t>
            </a:r>
          </a:p>
          <a:p>
            <a:pPr lvl="1">
              <a:buBlip>
                <a:blip r:embed="rId3"/>
              </a:buBlip>
            </a:pPr>
            <a:r>
              <a:t>Printers,  monitors, and projectors all have a limited dynamic range</a:t>
            </a:r>
          </a:p>
          <a:p>
            <a:pPr lvl="1">
              <a:buBlip>
                <a:blip r:embed="rId3"/>
              </a:buBlip>
            </a:pPr>
            <a:r>
              <a:t>Inadequate to reproduce the full range of light intensities present in natural scenes </a:t>
            </a:r>
          </a:p>
        </p:txBody>
      </p:sp>
      <p:pic>
        <p:nvPicPr>
          <p:cNvPr id="652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534" y="3515518"/>
            <a:ext cx="4927601" cy="36957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653" name="http://commons.wikimedia.org/wiki/File:Kanitz-Kyawsche_Gruft_in_Hainewalde_HDR.jpg"/>
          <p:cNvSpPr txBox="1"/>
          <p:nvPr/>
        </p:nvSpPr>
        <p:spPr>
          <a:xfrm>
            <a:off x="11364784" y="7211218"/>
            <a:ext cx="3975101" cy="14327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marL="254000" indent="-254000" algn="ctr" defTabSz="457200">
              <a:spcBef>
                <a:spcPts val="0"/>
              </a:spcBef>
              <a:buClr>
                <a:srgbClr val="F5CB68"/>
              </a:buClr>
              <a:buSzPct val="80000"/>
              <a:buFont typeface="Zapf Dingbats"/>
              <a:buChar char="★"/>
              <a:tabLst>
                <a:tab pos="1803400" algn="l"/>
              </a:tabLst>
              <a:defRPr sz="2000">
                <a:solidFill>
                  <a:srgbClr val="A6AAA9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http://commons.wikimedia.org/wiki/File:Kanitz-Kyawsche_Gruft_in_Hainewalde_HDR.jpg</a:t>
            </a:r>
          </a:p>
        </p:txBody>
      </p:sp>
    </p:spTree>
    <p:extLst>
      <p:ext uri="{BB962C8B-B14F-4D97-AF65-F5344CB8AC3E}">
        <p14:creationId xmlns:p14="http://schemas.microsoft.com/office/powerpoint/2010/main" val="275378036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0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one Mapp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Tone Mapping</a:t>
            </a:r>
          </a:p>
        </p:txBody>
      </p:sp>
      <p:sp>
        <p:nvSpPr>
          <p:cNvPr id="658" name="Addresses the problem of…"/>
          <p:cNvSpPr txBox="1">
            <a:spLocks noGrp="1"/>
          </p:cNvSpPr>
          <p:nvPr>
            <p:ph type="body" idx="1"/>
          </p:nvPr>
        </p:nvSpPr>
        <p:spPr>
          <a:xfrm>
            <a:off x="355600" y="2857500"/>
            <a:ext cx="10480200" cy="67310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>
              <a:buBlip>
                <a:blip r:embed="rId3"/>
              </a:buBlip>
            </a:pPr>
            <a:r>
              <a:t>Addresses the problem of </a:t>
            </a:r>
          </a:p>
          <a:p>
            <a:pPr marL="1400555" lvl="1">
              <a:buBlip>
                <a:blip r:embed="rId3"/>
              </a:buBlip>
            </a:pPr>
            <a:r>
              <a:t>strong contrast reduction from the scene </a:t>
            </a:r>
            <a:r>
              <a:rPr>
                <a:hlinkClick r:id="rId4"/>
              </a:rPr>
              <a:t>radiance</a:t>
            </a:r>
            <a:r>
              <a:t> to the displayable range</a:t>
            </a:r>
          </a:p>
          <a:p>
            <a:pPr marL="1400555" lvl="1">
              <a:buBlip>
                <a:blip r:embed="rId3"/>
              </a:buBlip>
            </a:pPr>
            <a:r>
              <a:t>preservs the image details and color appearance </a:t>
            </a:r>
          </a:p>
          <a:p>
            <a:pPr>
              <a:buBlip>
                <a:blip r:embed="rId3"/>
              </a:buBlip>
            </a:pPr>
            <a:r>
              <a:t>Many well-known Algorithms exist for this </a:t>
            </a:r>
          </a:p>
          <a:p>
            <a:pPr>
              <a:buBlip>
                <a:blip r:embed="rId3"/>
              </a:buBlip>
            </a:pPr>
            <a:r>
              <a:t>See </a:t>
            </a:r>
            <a:r>
              <a:rPr>
                <a:hlinkClick r:id="rId5"/>
              </a:rPr>
              <a:t>Banterle</a:t>
            </a:r>
            <a:r>
              <a:t>, et al. (2011), Reinhard et al. (2002) and Durand and Dorsey (2002)</a:t>
            </a:r>
          </a:p>
        </p:txBody>
      </p:sp>
      <p:pic>
        <p:nvPicPr>
          <p:cNvPr id="659" name="droppedImage.tiff" descr="dropped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8534" y="3515518"/>
            <a:ext cx="4927601" cy="3695701"/>
          </a:xfrm>
          <a:prstGeom prst="rect">
            <a:avLst/>
          </a:pr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660" name="http://commons.wikimedia.org/wiki/File:Kanitz-Kyawsche_Gruft_in_Hainewalde_HDR.jpg"/>
          <p:cNvSpPr txBox="1"/>
          <p:nvPr/>
        </p:nvSpPr>
        <p:spPr>
          <a:xfrm>
            <a:off x="11841034" y="7215981"/>
            <a:ext cx="3975101" cy="5715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>
            <a:normAutofit/>
          </a:bodyPr>
          <a:lstStyle>
            <a:lvl1pPr marL="177800" indent="-177800">
              <a:buClr>
                <a:srgbClr val="F5CB68"/>
              </a:buClr>
              <a:buSzPct val="80000"/>
              <a:buFont typeface="Zapf Dingbats"/>
              <a:buChar char="★"/>
              <a:defRPr sz="1400"/>
            </a:lvl1pPr>
          </a:lstStyle>
          <a:p>
            <a:r>
              <a:t>http://commons.wikimedia.org/wiki/File:Kanitz-Kyawsche_Gruft_in_Hainewalde_HDR.jpg</a:t>
            </a:r>
          </a:p>
        </p:txBody>
      </p:sp>
    </p:spTree>
    <p:extLst>
      <p:ext uri="{BB962C8B-B14F-4D97-AF65-F5344CB8AC3E}">
        <p14:creationId xmlns:p14="http://schemas.microsoft.com/office/powerpoint/2010/main" val="733862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 build="p" bldLvl="5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one Mapping"/>
          <p:cNvSpPr txBox="1">
            <a:spLocks noGrp="1"/>
          </p:cNvSpPr>
          <p:nvPr>
            <p:ph type="title"/>
          </p:nvPr>
        </p:nvSpPr>
        <p:spPr>
          <a:xfrm>
            <a:off x="358046" y="1150205"/>
            <a:ext cx="15544801" cy="1449659"/>
          </a:xfrm>
          <a:prstGeom prst="rect">
            <a:avLst/>
          </a:prstGeom>
        </p:spPr>
        <p:txBody>
          <a:bodyPr/>
          <a:lstStyle/>
          <a:p>
            <a:r>
              <a:t>Tone Mapping</a:t>
            </a:r>
          </a:p>
        </p:txBody>
      </p:sp>
      <p:sp>
        <p:nvSpPr>
          <p:cNvPr id="665" name="10-6"/>
          <p:cNvSpPr txBox="1"/>
          <p:nvPr/>
        </p:nvSpPr>
        <p:spPr>
          <a:xfrm>
            <a:off x="8115708" y="3478628"/>
            <a:ext cx="659811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/>
          <a:p>
            <a:pPr algn="ctr" defTabSz="1155700">
              <a:spcBef>
                <a:spcPts val="0"/>
              </a:spcBef>
              <a:buClr>
                <a:srgbClr val="929292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r>
              <a:t>10</a:t>
            </a:r>
            <a:r>
              <a:rPr baseline="31999"/>
              <a:t>-6</a:t>
            </a:r>
          </a:p>
        </p:txBody>
      </p:sp>
      <p:sp>
        <p:nvSpPr>
          <p:cNvPr id="666" name="Line"/>
          <p:cNvSpPr/>
          <p:nvPr/>
        </p:nvSpPr>
        <p:spPr>
          <a:xfrm>
            <a:off x="86742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67" name="Line"/>
          <p:cNvSpPr/>
          <p:nvPr/>
        </p:nvSpPr>
        <p:spPr>
          <a:xfrm>
            <a:off x="92076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68" name="Line"/>
          <p:cNvSpPr/>
          <p:nvPr/>
        </p:nvSpPr>
        <p:spPr>
          <a:xfrm>
            <a:off x="97410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69" name="Line"/>
          <p:cNvSpPr/>
          <p:nvPr/>
        </p:nvSpPr>
        <p:spPr>
          <a:xfrm>
            <a:off x="102744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0" name="Line"/>
          <p:cNvSpPr/>
          <p:nvPr/>
        </p:nvSpPr>
        <p:spPr>
          <a:xfrm>
            <a:off x="108078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1" name="Line"/>
          <p:cNvSpPr/>
          <p:nvPr/>
        </p:nvSpPr>
        <p:spPr>
          <a:xfrm>
            <a:off x="113412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2" name="Line"/>
          <p:cNvSpPr/>
          <p:nvPr/>
        </p:nvSpPr>
        <p:spPr>
          <a:xfrm>
            <a:off x="118746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3" name="Line"/>
          <p:cNvSpPr/>
          <p:nvPr/>
        </p:nvSpPr>
        <p:spPr>
          <a:xfrm>
            <a:off x="124080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4" name="Line"/>
          <p:cNvSpPr/>
          <p:nvPr/>
        </p:nvSpPr>
        <p:spPr>
          <a:xfrm>
            <a:off x="129414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5" name="Line"/>
          <p:cNvSpPr/>
          <p:nvPr/>
        </p:nvSpPr>
        <p:spPr>
          <a:xfrm>
            <a:off x="134748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6" name="Line"/>
          <p:cNvSpPr/>
          <p:nvPr/>
        </p:nvSpPr>
        <p:spPr>
          <a:xfrm>
            <a:off x="140082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7" name="Line"/>
          <p:cNvSpPr/>
          <p:nvPr/>
        </p:nvSpPr>
        <p:spPr>
          <a:xfrm>
            <a:off x="145416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8" name="Line"/>
          <p:cNvSpPr/>
          <p:nvPr/>
        </p:nvSpPr>
        <p:spPr>
          <a:xfrm>
            <a:off x="15075013" y="40882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79" name="106"/>
          <p:cNvSpPr txBox="1"/>
          <p:nvPr/>
        </p:nvSpPr>
        <p:spPr>
          <a:xfrm>
            <a:off x="14499804" y="3478628"/>
            <a:ext cx="540818" cy="759659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/>
          <a:p>
            <a:pPr algn="ctr" defTabSz="1155700">
              <a:spcBef>
                <a:spcPts val="0"/>
              </a:spcBef>
              <a:buClr>
                <a:srgbClr val="929292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680" name="Line"/>
          <p:cNvSpPr/>
          <p:nvPr/>
        </p:nvSpPr>
        <p:spPr>
          <a:xfrm>
            <a:off x="8445613" y="4316828"/>
            <a:ext cx="7467601" cy="1"/>
          </a:xfrm>
          <a:prstGeom prst="line">
            <a:avLst/>
          </a:prstGeom>
          <a:ln w="38100">
            <a:solidFill>
              <a:srgbClr val="929292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1" name="10-6"/>
          <p:cNvSpPr txBox="1"/>
          <p:nvPr/>
        </p:nvSpPr>
        <p:spPr>
          <a:xfrm>
            <a:off x="8115708" y="5459828"/>
            <a:ext cx="659811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/>
          <a:p>
            <a:pPr algn="ctr" defTabSz="1155700">
              <a:spcBef>
                <a:spcPts val="0"/>
              </a:spcBef>
              <a:buClr>
                <a:srgbClr val="929292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r>
              <a:t>10</a:t>
            </a:r>
            <a:r>
              <a:rPr baseline="31999"/>
              <a:t>-6</a:t>
            </a:r>
          </a:p>
        </p:txBody>
      </p:sp>
      <p:sp>
        <p:nvSpPr>
          <p:cNvPr id="682" name="Line"/>
          <p:cNvSpPr/>
          <p:nvPr/>
        </p:nvSpPr>
        <p:spPr>
          <a:xfrm>
            <a:off x="86742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3" name="Line"/>
          <p:cNvSpPr/>
          <p:nvPr/>
        </p:nvSpPr>
        <p:spPr>
          <a:xfrm>
            <a:off x="92076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4" name="Line"/>
          <p:cNvSpPr/>
          <p:nvPr/>
        </p:nvSpPr>
        <p:spPr>
          <a:xfrm>
            <a:off x="97410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5" name="Line"/>
          <p:cNvSpPr/>
          <p:nvPr/>
        </p:nvSpPr>
        <p:spPr>
          <a:xfrm>
            <a:off x="102744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6" name="Line"/>
          <p:cNvSpPr/>
          <p:nvPr/>
        </p:nvSpPr>
        <p:spPr>
          <a:xfrm>
            <a:off x="108078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7" name="Line"/>
          <p:cNvSpPr/>
          <p:nvPr/>
        </p:nvSpPr>
        <p:spPr>
          <a:xfrm>
            <a:off x="113412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8" name="Line"/>
          <p:cNvSpPr/>
          <p:nvPr/>
        </p:nvSpPr>
        <p:spPr>
          <a:xfrm>
            <a:off x="118746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89" name="Line"/>
          <p:cNvSpPr/>
          <p:nvPr/>
        </p:nvSpPr>
        <p:spPr>
          <a:xfrm>
            <a:off x="124080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90" name="Line"/>
          <p:cNvSpPr/>
          <p:nvPr/>
        </p:nvSpPr>
        <p:spPr>
          <a:xfrm>
            <a:off x="129414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91" name="Line"/>
          <p:cNvSpPr/>
          <p:nvPr/>
        </p:nvSpPr>
        <p:spPr>
          <a:xfrm>
            <a:off x="134748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92" name="Line"/>
          <p:cNvSpPr/>
          <p:nvPr/>
        </p:nvSpPr>
        <p:spPr>
          <a:xfrm>
            <a:off x="140082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93" name="Line"/>
          <p:cNvSpPr/>
          <p:nvPr/>
        </p:nvSpPr>
        <p:spPr>
          <a:xfrm>
            <a:off x="145416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94" name="Line"/>
          <p:cNvSpPr/>
          <p:nvPr/>
        </p:nvSpPr>
        <p:spPr>
          <a:xfrm>
            <a:off x="15075013" y="6069428"/>
            <a:ext cx="1" cy="228601"/>
          </a:xfrm>
          <a:prstGeom prst="line">
            <a:avLst/>
          </a:prstGeom>
          <a:ln w="12700">
            <a:solidFill>
              <a:srgbClr val="929292"/>
            </a:solidFill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95" name="106"/>
          <p:cNvSpPr txBox="1"/>
          <p:nvPr/>
        </p:nvSpPr>
        <p:spPr>
          <a:xfrm>
            <a:off x="14499804" y="5459828"/>
            <a:ext cx="540818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/>
          <a:p>
            <a:pPr algn="ctr" defTabSz="1155700">
              <a:spcBef>
                <a:spcPts val="0"/>
              </a:spcBef>
              <a:buClr>
                <a:srgbClr val="929292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696" name="Line"/>
          <p:cNvSpPr/>
          <p:nvPr/>
        </p:nvSpPr>
        <p:spPr>
          <a:xfrm>
            <a:off x="8445613" y="6298028"/>
            <a:ext cx="7467601" cy="1"/>
          </a:xfrm>
          <a:prstGeom prst="line">
            <a:avLst/>
          </a:prstGeom>
          <a:ln w="38100">
            <a:solidFill>
              <a:srgbClr val="929292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697" name="Real world"/>
          <p:cNvSpPr txBox="1"/>
          <p:nvPr/>
        </p:nvSpPr>
        <p:spPr>
          <a:xfrm>
            <a:off x="8370238" y="4404557"/>
            <a:ext cx="1642410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Real world</a:t>
            </a:r>
          </a:p>
        </p:txBody>
      </p:sp>
      <p:sp>
        <p:nvSpPr>
          <p:cNvPr id="698" name="Photograph"/>
          <p:cNvSpPr txBox="1"/>
          <p:nvPr/>
        </p:nvSpPr>
        <p:spPr>
          <a:xfrm>
            <a:off x="8342790" y="6411157"/>
            <a:ext cx="1697305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algn="ctr">
              <a:spcBef>
                <a:spcPts val="0"/>
              </a:spcBef>
              <a:buClr>
                <a:srgbClr val="EEEEEE"/>
              </a:buClr>
              <a:buFont typeface="Times New Roman"/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</a:defRPr>
            </a:lvl1pPr>
          </a:lstStyle>
          <a:p>
            <a:r>
              <a:t>Photograph</a:t>
            </a:r>
          </a:p>
        </p:txBody>
      </p:sp>
      <p:sp>
        <p:nvSpPr>
          <p:cNvPr id="699" name="Line"/>
          <p:cNvSpPr/>
          <p:nvPr/>
        </p:nvSpPr>
        <p:spPr>
          <a:xfrm flipH="1">
            <a:off x="11341213" y="5052581"/>
            <a:ext cx="2116564" cy="1058123"/>
          </a:xfrm>
          <a:prstGeom prst="line">
            <a:avLst/>
          </a:prstGeom>
          <a:ln w="762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700" name="Line"/>
          <p:cNvSpPr/>
          <p:nvPr/>
        </p:nvSpPr>
        <p:spPr>
          <a:xfrm flipH="1">
            <a:off x="10274413" y="5034526"/>
            <a:ext cx="511534" cy="1076177"/>
          </a:xfrm>
          <a:prstGeom prst="line">
            <a:avLst/>
          </a:prstGeom>
          <a:ln w="76200">
            <a:solidFill>
              <a:srgbClr val="FF4013"/>
            </a:solidFill>
            <a:tailEnd type="triangle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pPr>
            <a:endParaRPr/>
          </a:p>
        </p:txBody>
      </p:sp>
      <p:sp>
        <p:nvSpPr>
          <p:cNvPr id="701" name="Text"/>
          <p:cNvSpPr/>
          <p:nvPr/>
        </p:nvSpPr>
        <p:spPr>
          <a:xfrm>
            <a:off x="10807813" y="4489449"/>
            <a:ext cx="2679701" cy="492959"/>
          </a:xfrm>
          <a:prstGeom prst="rect">
            <a:avLst/>
          </a:prstGeom>
          <a:gradFill/>
          <a:ln w="12700">
            <a:solidFill>
              <a:srgbClr val="EEEEE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 anchor="ctr">
            <a:spAutoFit/>
          </a:bodyPr>
          <a:lstStyle>
            <a:lvl1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 </a:t>
            </a:r>
          </a:p>
        </p:txBody>
      </p:sp>
      <p:sp>
        <p:nvSpPr>
          <p:cNvPr id="702" name="Text"/>
          <p:cNvSpPr/>
          <p:nvPr/>
        </p:nvSpPr>
        <p:spPr>
          <a:xfrm>
            <a:off x="10274413" y="6426199"/>
            <a:ext cx="927101" cy="480258"/>
          </a:xfrm>
          <a:prstGeom prst="rect">
            <a:avLst/>
          </a:prstGeom>
          <a:gradFill/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 anchor="ctr">
            <a:spAutoFit/>
          </a:bodyPr>
          <a:lstStyle>
            <a:lvl1pPr algn="ctr" defTabSz="914400">
              <a:spcBef>
                <a:spcPts val="0"/>
              </a:spcBef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 </a:t>
            </a:r>
          </a:p>
        </p:txBody>
      </p:sp>
      <p:sp>
        <p:nvSpPr>
          <p:cNvPr id="703" name="High dynamic range"/>
          <p:cNvSpPr txBox="1"/>
          <p:nvPr/>
        </p:nvSpPr>
        <p:spPr>
          <a:xfrm>
            <a:off x="9543508" y="2718971"/>
            <a:ext cx="4464706" cy="75965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 lnSpcReduction="10000"/>
          </a:bodyPr>
          <a:lstStyle>
            <a:lvl1pPr algn="ctr" defTabSz="1155700">
              <a:spcBef>
                <a:spcPts val="0"/>
              </a:spcBef>
              <a:buClr>
                <a:srgbClr val="EEEEEE"/>
              </a:buClr>
              <a:buFont typeface="Times New Roman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Irfan"/>
                <a:ea typeface="Irfan"/>
                <a:cs typeface="Irfan"/>
                <a:sym typeface="Irfan"/>
              </a:defRPr>
            </a:lvl1pPr>
          </a:lstStyle>
          <a:p>
            <a:r>
              <a:t>High dynamic range</a:t>
            </a:r>
          </a:p>
        </p:txBody>
      </p:sp>
      <p:sp>
        <p:nvSpPr>
          <p:cNvPr id="704" name="0 to 255"/>
          <p:cNvSpPr txBox="1"/>
          <p:nvPr/>
        </p:nvSpPr>
        <p:spPr>
          <a:xfrm>
            <a:off x="10274413" y="6945728"/>
            <a:ext cx="1416807" cy="4953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marL="304800" indent="-304800" defTabSz="914400">
              <a:spcBef>
                <a:spcPts val="1900"/>
              </a:spcBef>
              <a:buClr>
                <a:srgbClr val="EEEEEE"/>
              </a:buClr>
              <a:buSzPct val="80000"/>
              <a:buFont typeface="Times New Roman"/>
              <a:buChar char="★"/>
              <a:defRPr sz="2400"/>
            </a:lvl1pPr>
          </a:lstStyle>
          <a:p>
            <a:r>
              <a:t>0 to 255</a:t>
            </a:r>
          </a:p>
        </p:txBody>
      </p:sp>
      <p:pic>
        <p:nvPicPr>
          <p:cNvPr id="70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841498"/>
            <a:ext cx="7357899" cy="4902201"/>
          </a:xfrm>
          <a:prstGeom prst="rect">
            <a:avLst/>
          </a:prstGeom>
          <a:ln w="3175">
            <a:miter lim="400000"/>
          </a:ln>
          <a:effectLst>
            <a:outerShdw blurRad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706" name="Match limited contrast of the medium…"/>
          <p:cNvSpPr txBox="1"/>
          <p:nvPr/>
        </p:nvSpPr>
        <p:spPr>
          <a:xfrm>
            <a:off x="444500" y="8188198"/>
            <a:ext cx="15455900" cy="1794003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578" tIns="30578" rIns="30578" bIns="30578" numCol="2" spcCol="772795">
            <a:normAutofit/>
          </a:bodyPr>
          <a:lstStyle/>
          <a:p>
            <a:pPr marL="152400" lvl="1" indent="-152400" defTabSz="1082040">
              <a:spcBef>
                <a:spcPts val="800"/>
              </a:spcBef>
              <a:buClr>
                <a:srgbClr val="F5CB68"/>
              </a:buClr>
              <a:buSzPct val="45000"/>
              <a:buFont typeface="Zapf Dingbats"/>
              <a:buBlip>
                <a:blip r:embed="rId3"/>
              </a:buBlip>
              <a:defRPr sz="3540"/>
            </a:pPr>
            <a:r>
              <a:t>Match limited contrast of the medium</a:t>
            </a:r>
          </a:p>
          <a:p>
            <a:pPr marL="152400" lvl="1" indent="-152400" defTabSz="1082040">
              <a:spcBef>
                <a:spcPts val="800"/>
              </a:spcBef>
              <a:buClr>
                <a:srgbClr val="F5CB68"/>
              </a:buClr>
              <a:buSzPct val="45000"/>
              <a:buFont typeface="Zapf Dingbats"/>
              <a:buBlip>
                <a:blip r:embed="rId3"/>
              </a:buBlip>
              <a:defRPr sz="3540"/>
            </a:pPr>
            <a:r>
              <a:t>Preserve details</a:t>
            </a:r>
          </a:p>
          <a:p>
            <a:pPr marL="152400" lvl="1" indent="-152400" defTabSz="1082040">
              <a:spcBef>
                <a:spcPts val="800"/>
              </a:spcBef>
              <a:buClr>
                <a:srgbClr val="F5CB68"/>
              </a:buClr>
              <a:buSzPct val="45000"/>
              <a:buFont typeface="Zapf Dingbats"/>
              <a:buBlip>
                <a:blip r:embed="rId3"/>
              </a:buBlip>
              <a:defRPr sz="3540"/>
            </a:pPr>
            <a:r>
              <a:t>Use filtering approaches to “compress” locally and globally</a:t>
            </a:r>
          </a:p>
        </p:txBody>
      </p:sp>
      <p:sp>
        <p:nvSpPr>
          <p:cNvPr id="707" name="http://en.wikipedia.org/wiki/File:Dundus_Square.jpg"/>
          <p:cNvSpPr txBox="1"/>
          <p:nvPr/>
        </p:nvSpPr>
        <p:spPr>
          <a:xfrm>
            <a:off x="444500" y="7642098"/>
            <a:ext cx="4240124" cy="317501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578" tIns="30578" rIns="30578" bIns="30578">
            <a:normAutofit/>
          </a:bodyPr>
          <a:lstStyle>
            <a:lvl1pPr marL="177800" indent="-177800">
              <a:buClr>
                <a:srgbClr val="F5CB68"/>
              </a:buClr>
              <a:buSzPct val="80000"/>
              <a:buFont typeface="Zapf Dingbats"/>
              <a:buChar char="★"/>
              <a:defRPr sz="1400"/>
            </a:lvl1pPr>
          </a:lstStyle>
          <a:p>
            <a:r>
              <a:t>http://en.wikipedia.org/wiki/File:Dundus_Square.jpg</a:t>
            </a:r>
          </a:p>
        </p:txBody>
      </p:sp>
    </p:spTree>
    <p:extLst>
      <p:ext uri="{BB962C8B-B14F-4D97-AF65-F5344CB8AC3E}">
        <p14:creationId xmlns:p14="http://schemas.microsoft.com/office/powerpoint/2010/main" val="17653641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7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0"/>
                                        <p:tgtEl>
                                          <p:spTgt spid="7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1000"/>
                                        <p:tgtEl>
                                          <p:spTgt spid="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0"/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1000"/>
                                        <p:tgtEl>
                                          <p:spTgt spid="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" grpId="0" animBg="1" advAuto="0"/>
      <p:bldP spid="666" grpId="0" animBg="1" advAuto="0"/>
      <p:bldP spid="667" grpId="0" animBg="1" advAuto="0"/>
      <p:bldP spid="668" grpId="0" animBg="1" advAuto="0"/>
      <p:bldP spid="669" grpId="0" animBg="1" advAuto="0"/>
      <p:bldP spid="670" grpId="0" animBg="1" advAuto="0"/>
      <p:bldP spid="671" grpId="0" animBg="1" advAuto="0"/>
      <p:bldP spid="672" grpId="0" animBg="1" advAuto="0"/>
      <p:bldP spid="673" grpId="0" animBg="1" advAuto="0"/>
      <p:bldP spid="674" grpId="0" animBg="1" advAuto="0"/>
      <p:bldP spid="675" grpId="0" animBg="1" advAuto="0"/>
      <p:bldP spid="676" grpId="0" animBg="1" advAuto="0"/>
      <p:bldP spid="677" grpId="0" animBg="1" advAuto="0"/>
      <p:bldP spid="678" grpId="0" animBg="1" advAuto="0"/>
      <p:bldP spid="679" grpId="0" animBg="1" advAuto="0"/>
      <p:bldP spid="680" grpId="0" animBg="1" advAuto="0"/>
      <p:bldP spid="681" grpId="0" animBg="1" advAuto="0"/>
      <p:bldP spid="682" grpId="0" animBg="1" advAuto="0"/>
      <p:bldP spid="683" grpId="0" animBg="1" advAuto="0"/>
      <p:bldP spid="684" grpId="0" animBg="1" advAuto="0"/>
      <p:bldP spid="685" grpId="0" animBg="1" advAuto="0"/>
      <p:bldP spid="686" grpId="0" animBg="1" advAuto="0"/>
      <p:bldP spid="687" grpId="0" animBg="1" advAuto="0"/>
      <p:bldP spid="688" grpId="0" animBg="1" advAuto="0"/>
      <p:bldP spid="689" grpId="0" animBg="1" advAuto="0"/>
      <p:bldP spid="690" grpId="0" animBg="1" advAuto="0"/>
      <p:bldP spid="691" grpId="0" animBg="1" advAuto="0"/>
      <p:bldP spid="692" grpId="0" animBg="1" advAuto="0"/>
      <p:bldP spid="693" grpId="0" animBg="1" advAuto="0"/>
      <p:bldP spid="694" grpId="0" animBg="1" advAuto="0"/>
      <p:bldP spid="695" grpId="0" animBg="1" advAuto="0"/>
      <p:bldP spid="696" grpId="0" animBg="1" advAuto="0"/>
      <p:bldP spid="697" grpId="0" animBg="1" advAuto="0"/>
      <p:bldP spid="698" grpId="0" animBg="1" advAuto="0"/>
      <p:bldP spid="699" grpId="0" animBg="1" advAuto="0"/>
      <p:bldP spid="700" grpId="0" animBg="1" advAuto="0"/>
      <p:bldP spid="701" grpId="0" animBg="1" advAuto="0"/>
      <p:bldP spid="702" grpId="0" animBg="1" advAuto="0"/>
      <p:bldP spid="703" grpId="0" animBg="1" advAuto="0"/>
      <p:bldP spid="704" grpId="0" animBg="1" advAuto="0"/>
      <p:bldP spid="706" grpId="0" build="p" bldLvl="5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Further In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Further Information</a:t>
            </a:r>
          </a:p>
        </p:txBody>
      </p:sp>
      <p:sp>
        <p:nvSpPr>
          <p:cNvPr id="718" name="Grossberg and Nayar (2003), “Determining the Camera Response from Images: What is Knowable?,” IEEE Transactions on Pattern Analysis and Machine Intelligence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31519" indent="-731519" defTabSz="1731263">
              <a:spcBef>
                <a:spcPts val="1300"/>
              </a:spcBef>
              <a:buBlip>
                <a:blip r:embed="rId2"/>
              </a:buBlip>
              <a:defRPr sz="4032"/>
            </a:pPr>
            <a:r>
              <a:t>Grossberg and Nayar (2003), “Determining the Camera Response from Images: What is Knowable?,” IEEE Transactions on Pattern Analysis and Machine Intelligence,</a:t>
            </a:r>
          </a:p>
          <a:p>
            <a:pPr marL="731519" indent="-731519" defTabSz="1731263">
              <a:spcBef>
                <a:spcPts val="1300"/>
              </a:spcBef>
              <a:buBlip>
                <a:blip r:embed="rId2"/>
              </a:buBlip>
              <a:defRPr sz="4032"/>
            </a:pPr>
            <a:r>
              <a:t>Debevec and Malik (1997). “Recovering High Dynamic Range Radiance Maps from Photographs.” In SIGGRAPH 1997 </a:t>
            </a:r>
          </a:p>
          <a:p>
            <a:pPr marL="731519" indent="-731519" defTabSz="1731263">
              <a:spcBef>
                <a:spcPts val="1300"/>
              </a:spcBef>
              <a:buBlip>
                <a:blip r:embed="rId2"/>
              </a:buBlip>
              <a:defRPr sz="4032"/>
            </a:pPr>
            <a:r>
              <a:t>Ward (2001), “</a:t>
            </a:r>
            <a:r>
              <a:rPr>
                <a:hlinkClick r:id="rId3"/>
              </a:rPr>
              <a:t>High Dynamic Range Imaging</a:t>
            </a:r>
            <a:r>
              <a:t>,” Proceedings of the Ninth Color Imaging Conference, November 2001.</a:t>
            </a:r>
          </a:p>
        </p:txBody>
      </p:sp>
      <p:pic>
        <p:nvPicPr>
          <p:cNvPr id="719" name="sitting_on_books_reading_custom_book_15399.png" descr="sitting_on_books_reading_custom_book_1539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862" y="2782021"/>
            <a:ext cx="5917226" cy="788963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314843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Further In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Further Information</a:t>
            </a:r>
          </a:p>
        </p:txBody>
      </p:sp>
      <p:sp>
        <p:nvSpPr>
          <p:cNvPr id="722" name="Durand and Dorsey (2002), “Fast Bilateral Filtering  for the Display of High-Dynamic-Range Images” In SIGGRAPH 2002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24840" indent="-624840" defTabSz="1478788">
              <a:spcBef>
                <a:spcPts val="1100"/>
              </a:spcBef>
              <a:buBlip>
                <a:blip r:embed="rId2"/>
              </a:buBlip>
              <a:defRPr sz="3443"/>
            </a:pPr>
            <a:r>
              <a:t>Durand and Dorsey (2002), “Fast Bilateral Filtering </a:t>
            </a:r>
            <a:br/>
            <a:r>
              <a:t>for the Display of High-Dynamic-Range Images” In SIGGRAPH 2002.</a:t>
            </a:r>
          </a:p>
          <a:p>
            <a:pPr marL="624840" indent="-624840" defTabSz="1478788">
              <a:spcBef>
                <a:spcPts val="1100"/>
              </a:spcBef>
              <a:buBlip>
                <a:blip r:embed="rId2"/>
              </a:buBlip>
              <a:defRPr sz="3443"/>
            </a:pPr>
            <a:r>
              <a:t>Reinhard, Stark, Shirley and Ferwerda (2002), </a:t>
            </a:r>
            <a:r>
              <a:rPr>
                <a:hlinkClick r:id="rId3"/>
              </a:rPr>
              <a:t>“Photographic Tone Reproduction for Digital Images”</a:t>
            </a:r>
            <a:r>
              <a:t>, In SIGGRAPH 2002.</a:t>
            </a:r>
          </a:p>
          <a:p>
            <a:pPr marL="624840" indent="-624840" defTabSz="1478788">
              <a:spcBef>
                <a:spcPts val="1100"/>
              </a:spcBef>
              <a:buBlip>
                <a:blip r:embed="rId2"/>
              </a:buBlip>
              <a:defRPr sz="3443"/>
            </a:pPr>
            <a:r>
              <a:rPr>
                <a:hlinkClick r:id="rId4"/>
              </a:rPr>
              <a:t>Banterle</a:t>
            </a:r>
            <a:r>
              <a:t>, </a:t>
            </a:r>
            <a:r>
              <a:rPr>
                <a:hlinkClick r:id="rId5"/>
              </a:rPr>
              <a:t>Artusi</a:t>
            </a:r>
            <a:r>
              <a:t>, </a:t>
            </a:r>
            <a:r>
              <a:rPr>
                <a:hlinkClick r:id="rId6"/>
              </a:rPr>
              <a:t>Debattista</a:t>
            </a:r>
            <a:r>
              <a:t>, and </a:t>
            </a:r>
            <a:r>
              <a:rPr>
                <a:hlinkClick r:id="rId7"/>
              </a:rPr>
              <a:t>Chalmers</a:t>
            </a:r>
            <a:r>
              <a:t> (2011) Advanced High Dynamic Range Imaging CRC Press. (with Matlab Code)</a:t>
            </a:r>
          </a:p>
          <a:p>
            <a:pPr marL="624840" indent="-624840" defTabSz="1478788">
              <a:spcBef>
                <a:spcPts val="1100"/>
              </a:spcBef>
              <a:buBlip>
                <a:blip r:embed="rId2"/>
              </a:buBlip>
              <a:defRPr sz="3443"/>
            </a:pPr>
            <a:r>
              <a:t>Many Software suites on the Internet.</a:t>
            </a:r>
          </a:p>
          <a:p>
            <a:pPr marL="624840" indent="-624840" defTabSz="1478788">
              <a:spcBef>
                <a:spcPts val="1100"/>
              </a:spcBef>
              <a:buBlip>
                <a:blip r:embed="rId2"/>
              </a:buBlip>
              <a:defRPr sz="3443"/>
            </a:pPr>
            <a:r>
              <a:t>Also, look for “Exposure Fusion”</a:t>
            </a:r>
          </a:p>
        </p:txBody>
      </p:sp>
      <p:pic>
        <p:nvPicPr>
          <p:cNvPr id="723" name="sitting_on_books_reading_custom_book_15399.png" descr="sitting_on_books_reading_custom_book_1539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4862" y="2782021"/>
            <a:ext cx="5917226" cy="788963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293617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Cred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Credits</a:t>
            </a:r>
          </a:p>
        </p:txBody>
      </p:sp>
      <p:sp>
        <p:nvSpPr>
          <p:cNvPr id="726" name="Softwares used…"/>
          <p:cNvSpPr txBox="1">
            <a:spLocks noGrp="1"/>
          </p:cNvSpPr>
          <p:nvPr>
            <p:ph type="body" idx="1"/>
          </p:nvPr>
        </p:nvSpPr>
        <p:spPr>
          <a:xfrm>
            <a:off x="5859038" y="2838533"/>
            <a:ext cx="10146836" cy="673100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buBlip>
                <a:blip r:embed="rId2"/>
              </a:buBlip>
            </a:pPr>
            <a:r>
              <a:t>Softwares used</a:t>
            </a:r>
          </a:p>
          <a:p>
            <a:pPr lvl="1">
              <a:buBlip>
                <a:blip r:embed="rId2"/>
              </a:buBlip>
            </a:pPr>
            <a:r>
              <a:t>Matlab by Mathwork's Inc.</a:t>
            </a:r>
          </a:p>
          <a:p>
            <a:pPr>
              <a:buBlip>
                <a:blip r:embed="rId2"/>
              </a:buBlip>
            </a:pPr>
            <a:r>
              <a:t>For more information, see </a:t>
            </a:r>
          </a:p>
          <a:p>
            <a:pPr lvl="1">
              <a:buBlip>
                <a:blip r:embed="rId2"/>
              </a:buBlip>
            </a:pPr>
            <a:r>
              <a:t>Richard Szeliski (2010) Computer Vision: Algorithms and Applications, Springer.</a:t>
            </a:r>
          </a:p>
          <a:p>
            <a:pPr>
              <a:buBlip>
                <a:blip r:embed="rId2"/>
              </a:buBlip>
            </a:pPr>
            <a:r>
              <a:t>Some concepts in slides motivated by similar slides by J. Hays.</a:t>
            </a:r>
          </a:p>
          <a:p>
            <a:pPr>
              <a:buBlip>
                <a:blip r:embed="rId2"/>
              </a:buBlip>
            </a:pPr>
            <a:r>
              <a:t>Photographs by Irfan Essa</a:t>
            </a:r>
          </a:p>
        </p:txBody>
      </p:sp>
      <p:pic>
        <p:nvPicPr>
          <p:cNvPr id="727" name="bowing-cutout.tif" descr="bowing-cutout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8" y="3169170"/>
            <a:ext cx="5499611" cy="719844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72581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etter: War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Better: Warp</a:t>
            </a:r>
          </a:p>
        </p:txBody>
      </p:sp>
      <p:pic>
        <p:nvPicPr>
          <p:cNvPr id="117" name="060716-144042-047_060716-144044-048_2_69.96x45.29(-1.15)_P_CU_M(-2)_L.tiff" descr="060716-144042-047_060716-144044-048_2_69.96x45.29(-1.15)_P_CU_M(-2)_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906" y="2694370"/>
            <a:ext cx="11428188" cy="682279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 Bundle of Rays Contains all View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67332">
              <a:defRPr sz="8232"/>
            </a:lvl1pPr>
          </a:lstStyle>
          <a:p>
            <a:r>
              <a:t>A Bundle of Rays Contains all Views</a:t>
            </a:r>
          </a:p>
        </p:txBody>
      </p:sp>
      <p:sp>
        <p:nvSpPr>
          <p:cNvPr id="120" name="Slide motivated by James Hays"/>
          <p:cNvSpPr txBox="1"/>
          <p:nvPr/>
        </p:nvSpPr>
        <p:spPr>
          <a:xfrm>
            <a:off x="381851" y="9480960"/>
            <a:ext cx="4256426" cy="4929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spcBef>
                <a:spcPts val="0"/>
              </a:spcBef>
              <a:defRPr sz="28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t>Slide motivated by James Hays</a:t>
            </a:r>
          </a:p>
        </p:txBody>
      </p:sp>
      <p:sp>
        <p:nvSpPr>
          <p:cNvPr id="121" name="Circle"/>
          <p:cNvSpPr/>
          <p:nvPr/>
        </p:nvSpPr>
        <p:spPr>
          <a:xfrm>
            <a:off x="6412405" y="6635822"/>
            <a:ext cx="317501" cy="317501"/>
          </a:xfrm>
          <a:prstGeom prst="ellipse">
            <a:avLst/>
          </a:prstGeom>
          <a:solidFill>
            <a:srgbClr val="001E57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2400">
                <a:solidFill>
                  <a:srgbClr val="000000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22" name="Line"/>
          <p:cNvSpPr/>
          <p:nvPr/>
        </p:nvSpPr>
        <p:spPr>
          <a:xfrm>
            <a:off x="6894970" y="6777495"/>
            <a:ext cx="3306900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23" name="Line"/>
          <p:cNvSpPr/>
          <p:nvPr/>
        </p:nvSpPr>
        <p:spPr>
          <a:xfrm flipV="1">
            <a:off x="6849826" y="4954253"/>
            <a:ext cx="2863859" cy="165345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24" name="Line"/>
          <p:cNvSpPr/>
          <p:nvPr/>
        </p:nvSpPr>
        <p:spPr>
          <a:xfrm flipV="1">
            <a:off x="6712809" y="3623430"/>
            <a:ext cx="1653451" cy="2863859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25" name="Line"/>
          <p:cNvSpPr/>
          <p:nvPr/>
        </p:nvSpPr>
        <p:spPr>
          <a:xfrm flipH="1" flipV="1">
            <a:off x="5705967" y="3347052"/>
            <a:ext cx="821964" cy="3146257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26" name="Line"/>
          <p:cNvSpPr/>
          <p:nvPr/>
        </p:nvSpPr>
        <p:spPr>
          <a:xfrm flipH="1" flipV="1">
            <a:off x="4712959" y="3646192"/>
            <a:ext cx="1684632" cy="2845629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27" name="Line"/>
          <p:cNvSpPr/>
          <p:nvPr/>
        </p:nvSpPr>
        <p:spPr>
          <a:xfrm flipH="1" flipV="1">
            <a:off x="3396932" y="5008072"/>
            <a:ext cx="2881747" cy="1622072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28" name="Line"/>
          <p:cNvSpPr/>
          <p:nvPr/>
        </p:nvSpPr>
        <p:spPr>
          <a:xfrm flipH="1">
            <a:off x="2915965" y="6764842"/>
            <a:ext cx="3306702" cy="3612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29" name="Line"/>
          <p:cNvSpPr/>
          <p:nvPr/>
        </p:nvSpPr>
        <p:spPr>
          <a:xfrm>
            <a:off x="6853103" y="7026563"/>
            <a:ext cx="2863859" cy="165345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30" name="Line"/>
          <p:cNvSpPr/>
          <p:nvPr/>
        </p:nvSpPr>
        <p:spPr>
          <a:xfrm>
            <a:off x="6716086" y="7146978"/>
            <a:ext cx="1376624" cy="2397146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31" name="Line"/>
          <p:cNvSpPr/>
          <p:nvPr/>
        </p:nvSpPr>
        <p:spPr>
          <a:xfrm>
            <a:off x="6582008" y="7204457"/>
            <a:ext cx="47959" cy="2457473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32" name="Line"/>
          <p:cNvSpPr/>
          <p:nvPr/>
        </p:nvSpPr>
        <p:spPr>
          <a:xfrm flipH="1">
            <a:off x="4926439" y="7142446"/>
            <a:ext cx="1474429" cy="2350878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33" name="Line"/>
          <p:cNvSpPr/>
          <p:nvPr/>
        </p:nvSpPr>
        <p:spPr>
          <a:xfrm flipH="1">
            <a:off x="3400209" y="7004122"/>
            <a:ext cx="2881748" cy="1622072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34" name="Line"/>
          <p:cNvSpPr/>
          <p:nvPr/>
        </p:nvSpPr>
        <p:spPr>
          <a:xfrm flipV="1">
            <a:off x="6573562" y="3194122"/>
            <a:ext cx="1" cy="330690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35" name="Line"/>
          <p:cNvSpPr/>
          <p:nvPr/>
        </p:nvSpPr>
        <p:spPr>
          <a:xfrm flipH="1" flipV="1">
            <a:off x="3942191" y="4339435"/>
            <a:ext cx="2436678" cy="2234607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grpSp>
        <p:nvGrpSpPr>
          <p:cNvPr id="141" name="Group"/>
          <p:cNvGrpSpPr/>
          <p:nvPr/>
        </p:nvGrpSpPr>
        <p:grpSpPr>
          <a:xfrm>
            <a:off x="5752005" y="3181422"/>
            <a:ext cx="2633258" cy="1498601"/>
            <a:chOff x="0" y="0"/>
            <a:chExt cx="2633256" cy="1498600"/>
          </a:xfrm>
        </p:grpSpPr>
        <p:sp>
          <p:nvSpPr>
            <p:cNvPr id="136" name="Line"/>
            <p:cNvSpPr/>
            <p:nvPr/>
          </p:nvSpPr>
          <p:spPr>
            <a:xfrm>
              <a:off x="9599" y="887770"/>
              <a:ext cx="2623658" cy="588804"/>
            </a:xfrm>
            <a:prstGeom prst="line">
              <a:avLst/>
            </a:prstGeom>
            <a:noFill/>
            <a:ln w="762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37" name="Line"/>
            <p:cNvSpPr/>
            <p:nvPr/>
          </p:nvSpPr>
          <p:spPr>
            <a:xfrm flipH="1">
              <a:off x="1273128" y="0"/>
              <a:ext cx="199080" cy="1183201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38" name="Circle"/>
            <p:cNvSpPr/>
            <p:nvPr/>
          </p:nvSpPr>
          <p:spPr>
            <a:xfrm>
              <a:off x="1943100" y="1244600"/>
              <a:ext cx="254000" cy="2540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9" name="Circle"/>
            <p:cNvSpPr/>
            <p:nvPr/>
          </p:nvSpPr>
          <p:spPr>
            <a:xfrm>
              <a:off x="825500" y="965200"/>
              <a:ext cx="254000" cy="2540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40" name="Circle"/>
            <p:cNvSpPr/>
            <p:nvPr/>
          </p:nvSpPr>
          <p:spPr>
            <a:xfrm>
              <a:off x="0" y="762000"/>
              <a:ext cx="254000" cy="254000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</p:grpSp>
      <p:grpSp>
        <p:nvGrpSpPr>
          <p:cNvPr id="148" name="Group"/>
          <p:cNvGrpSpPr/>
          <p:nvPr/>
        </p:nvGrpSpPr>
        <p:grpSpPr>
          <a:xfrm>
            <a:off x="3938022" y="4336843"/>
            <a:ext cx="2169585" cy="1940007"/>
            <a:chOff x="0" y="0"/>
            <a:chExt cx="2169583" cy="1940005"/>
          </a:xfrm>
        </p:grpSpPr>
        <p:sp>
          <p:nvSpPr>
            <p:cNvPr id="142" name="Line"/>
            <p:cNvSpPr/>
            <p:nvPr/>
          </p:nvSpPr>
          <p:spPr>
            <a:xfrm flipV="1">
              <a:off x="552780" y="0"/>
              <a:ext cx="1613559" cy="1940006"/>
            </a:xfrm>
            <a:prstGeom prst="line">
              <a:avLst/>
            </a:prstGeom>
            <a:noFill/>
            <a:ln w="76200" cap="flat">
              <a:solidFill>
                <a:srgbClr val="FF401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0" y="559078"/>
              <a:ext cx="1064684" cy="789501"/>
            </a:xfrm>
            <a:prstGeom prst="line">
              <a:avLst/>
            </a:prstGeom>
            <a:noFill/>
            <a:ln w="38100" cap="flat">
              <a:solidFill>
                <a:srgbClr val="FF4013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44" name="Circle"/>
            <p:cNvSpPr/>
            <p:nvPr/>
          </p:nvSpPr>
          <p:spPr>
            <a:xfrm>
              <a:off x="1471083" y="571778"/>
              <a:ext cx="254001" cy="254001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45" name="Circle"/>
            <p:cNvSpPr/>
            <p:nvPr/>
          </p:nvSpPr>
          <p:spPr>
            <a:xfrm>
              <a:off x="1077383" y="978178"/>
              <a:ext cx="254001" cy="254001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46" name="Circle"/>
            <p:cNvSpPr/>
            <p:nvPr/>
          </p:nvSpPr>
          <p:spPr>
            <a:xfrm>
              <a:off x="785283" y="1359178"/>
              <a:ext cx="254001" cy="254001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47" name="Circle"/>
            <p:cNvSpPr/>
            <p:nvPr/>
          </p:nvSpPr>
          <p:spPr>
            <a:xfrm>
              <a:off x="1915583" y="25678"/>
              <a:ext cx="254001" cy="254001"/>
            </a:xfrm>
            <a:prstGeom prst="ellipse">
              <a:avLst/>
            </a:prstGeom>
            <a:solidFill>
              <a:srgbClr val="FF4013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</p:grpSp>
      <p:grpSp>
        <p:nvGrpSpPr>
          <p:cNvPr id="155" name="Group"/>
          <p:cNvGrpSpPr/>
          <p:nvPr/>
        </p:nvGrpSpPr>
        <p:grpSpPr>
          <a:xfrm>
            <a:off x="3949678" y="2846658"/>
            <a:ext cx="3119074" cy="1769865"/>
            <a:chOff x="0" y="0"/>
            <a:chExt cx="3119072" cy="1769864"/>
          </a:xfrm>
        </p:grpSpPr>
        <p:sp>
          <p:nvSpPr>
            <p:cNvPr id="149" name="Line"/>
            <p:cNvSpPr/>
            <p:nvPr/>
          </p:nvSpPr>
          <p:spPr>
            <a:xfrm flipV="1">
              <a:off x="0" y="525046"/>
              <a:ext cx="3119073" cy="1209295"/>
            </a:xfrm>
            <a:prstGeom prst="line">
              <a:avLst/>
            </a:prstGeom>
            <a:noFill/>
            <a:ln w="76200" cap="flat">
              <a:solidFill>
                <a:srgbClr val="0061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50" name="Line"/>
            <p:cNvSpPr/>
            <p:nvPr/>
          </p:nvSpPr>
          <p:spPr>
            <a:xfrm>
              <a:off x="906422" y="0"/>
              <a:ext cx="565706" cy="1187765"/>
            </a:xfrm>
            <a:prstGeom prst="line">
              <a:avLst/>
            </a:prstGeom>
            <a:noFill/>
            <a:ln w="38100" cap="flat">
              <a:solidFill>
                <a:srgbClr val="0061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51" name="Circle"/>
            <p:cNvSpPr/>
            <p:nvPr/>
          </p:nvSpPr>
          <p:spPr>
            <a:xfrm>
              <a:off x="1738827" y="880864"/>
              <a:ext cx="254001" cy="254001"/>
            </a:xfrm>
            <a:prstGeom prst="ellipse">
              <a:avLst/>
            </a:prstGeom>
            <a:solidFill>
              <a:srgbClr val="0061FF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52" name="Circle"/>
            <p:cNvSpPr/>
            <p:nvPr/>
          </p:nvSpPr>
          <p:spPr>
            <a:xfrm>
              <a:off x="938727" y="1160264"/>
              <a:ext cx="254001" cy="254001"/>
            </a:xfrm>
            <a:prstGeom prst="ellipse">
              <a:avLst/>
            </a:prstGeom>
            <a:solidFill>
              <a:srgbClr val="0061FF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53" name="Circle"/>
            <p:cNvSpPr/>
            <p:nvPr/>
          </p:nvSpPr>
          <p:spPr>
            <a:xfrm>
              <a:off x="62427" y="1515864"/>
              <a:ext cx="254001" cy="254001"/>
            </a:xfrm>
            <a:prstGeom prst="ellipse">
              <a:avLst/>
            </a:prstGeom>
            <a:solidFill>
              <a:srgbClr val="0061FF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54" name="Circle"/>
            <p:cNvSpPr/>
            <p:nvPr/>
          </p:nvSpPr>
          <p:spPr>
            <a:xfrm>
              <a:off x="2640527" y="550664"/>
              <a:ext cx="254001" cy="254001"/>
            </a:xfrm>
            <a:prstGeom prst="ellipse">
              <a:avLst/>
            </a:prstGeom>
            <a:solidFill>
              <a:srgbClr val="0061FF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2400">
                  <a:solidFill>
                    <a:srgbClr val="000000"/>
                  </a:solidFill>
                  <a:uFillTx/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</p:grpSp>
      <p:sp>
        <p:nvSpPr>
          <p:cNvPr id="156" name="Line"/>
          <p:cNvSpPr/>
          <p:nvPr/>
        </p:nvSpPr>
        <p:spPr>
          <a:xfrm>
            <a:off x="5656755" y="5991683"/>
            <a:ext cx="1792950" cy="752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1709" extrusionOk="0">
                <a:moveTo>
                  <a:pt x="21600" y="11116"/>
                </a:moveTo>
                <a:cubicBezTo>
                  <a:pt x="19746" y="3584"/>
                  <a:pt x="7190" y="-9891"/>
                  <a:pt x="0" y="11709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57" name="View 2"/>
          <p:cNvSpPr txBox="1"/>
          <p:nvPr/>
        </p:nvSpPr>
        <p:spPr>
          <a:xfrm>
            <a:off x="8659516" y="3741269"/>
            <a:ext cx="1940403" cy="9501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defRPr sz="58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r>
              <a:t>View 2</a:t>
            </a:r>
          </a:p>
        </p:txBody>
      </p:sp>
      <p:sp>
        <p:nvSpPr>
          <p:cNvPr id="158" name="View 1"/>
          <p:cNvSpPr txBox="1"/>
          <p:nvPr/>
        </p:nvSpPr>
        <p:spPr>
          <a:xfrm>
            <a:off x="932336" y="5764480"/>
            <a:ext cx="1726789" cy="9501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defRPr sz="58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r>
              <a:t>View 1</a:t>
            </a:r>
          </a:p>
        </p:txBody>
      </p:sp>
      <p:sp>
        <p:nvSpPr>
          <p:cNvPr id="159" name="Synthetic…"/>
          <p:cNvSpPr txBox="1"/>
          <p:nvPr/>
        </p:nvSpPr>
        <p:spPr>
          <a:xfrm>
            <a:off x="998117" y="2723742"/>
            <a:ext cx="3570992" cy="189278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/>
          </a:bodyPr>
          <a:lstStyle/>
          <a:p>
            <a:pPr algn="ctr">
              <a:defRPr sz="54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</a:defRPr>
            </a:pPr>
            <a:r>
              <a:t>Synthetic </a:t>
            </a:r>
          </a:p>
          <a:p>
            <a:pPr algn="ctr">
              <a:defRPr sz="54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</a:defRPr>
            </a:pPr>
            <a:r>
              <a:t>View</a:t>
            </a:r>
          </a:p>
        </p:txBody>
      </p:sp>
      <p:pic>
        <p:nvPicPr>
          <p:cNvPr id="160" name="droppedImage.tiff" descr="droppedImage.tif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324888">
            <a:off x="5879587" y="5622233"/>
            <a:ext cx="1879847" cy="1983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0" extrusionOk="0">
                <a:moveTo>
                  <a:pt x="6144" y="5"/>
                </a:moveTo>
                <a:cubicBezTo>
                  <a:pt x="5460" y="14"/>
                  <a:pt x="4884" y="35"/>
                  <a:pt x="4536" y="66"/>
                </a:cubicBezTo>
                <a:cubicBezTo>
                  <a:pt x="2709" y="227"/>
                  <a:pt x="2743" y="214"/>
                  <a:pt x="2601" y="748"/>
                </a:cubicBezTo>
                <a:cubicBezTo>
                  <a:pt x="2514" y="1075"/>
                  <a:pt x="2512" y="1247"/>
                  <a:pt x="2591" y="1323"/>
                </a:cubicBezTo>
                <a:cubicBezTo>
                  <a:pt x="2740" y="1463"/>
                  <a:pt x="2740" y="2894"/>
                  <a:pt x="2591" y="2981"/>
                </a:cubicBezTo>
                <a:cubicBezTo>
                  <a:pt x="2514" y="3026"/>
                  <a:pt x="2485" y="4020"/>
                  <a:pt x="2505" y="6068"/>
                </a:cubicBezTo>
                <a:cubicBezTo>
                  <a:pt x="2527" y="8361"/>
                  <a:pt x="2504" y="9103"/>
                  <a:pt x="2405" y="9134"/>
                </a:cubicBezTo>
                <a:cubicBezTo>
                  <a:pt x="2210" y="9196"/>
                  <a:pt x="2226" y="10652"/>
                  <a:pt x="2423" y="10724"/>
                </a:cubicBezTo>
                <a:cubicBezTo>
                  <a:pt x="2530" y="10763"/>
                  <a:pt x="2556" y="10902"/>
                  <a:pt x="2519" y="11220"/>
                </a:cubicBezTo>
                <a:cubicBezTo>
                  <a:pt x="2473" y="11611"/>
                  <a:pt x="2509" y="11700"/>
                  <a:pt x="2801" y="11972"/>
                </a:cubicBezTo>
                <a:cubicBezTo>
                  <a:pt x="2983" y="12140"/>
                  <a:pt x="3132" y="12348"/>
                  <a:pt x="3133" y="12438"/>
                </a:cubicBezTo>
                <a:cubicBezTo>
                  <a:pt x="3135" y="12528"/>
                  <a:pt x="3230" y="12687"/>
                  <a:pt x="3348" y="12788"/>
                </a:cubicBezTo>
                <a:cubicBezTo>
                  <a:pt x="3465" y="12888"/>
                  <a:pt x="3534" y="13007"/>
                  <a:pt x="3502" y="13056"/>
                </a:cubicBezTo>
                <a:cubicBezTo>
                  <a:pt x="3423" y="13178"/>
                  <a:pt x="2842" y="13168"/>
                  <a:pt x="2760" y="13043"/>
                </a:cubicBezTo>
                <a:cubicBezTo>
                  <a:pt x="2676" y="12914"/>
                  <a:pt x="1982" y="12907"/>
                  <a:pt x="1899" y="13034"/>
                </a:cubicBezTo>
                <a:cubicBezTo>
                  <a:pt x="1865" y="13086"/>
                  <a:pt x="1693" y="13161"/>
                  <a:pt x="1517" y="13198"/>
                </a:cubicBezTo>
                <a:cubicBezTo>
                  <a:pt x="1159" y="13273"/>
                  <a:pt x="765" y="13682"/>
                  <a:pt x="765" y="13980"/>
                </a:cubicBezTo>
                <a:cubicBezTo>
                  <a:pt x="765" y="14094"/>
                  <a:pt x="606" y="14265"/>
                  <a:pt x="383" y="14390"/>
                </a:cubicBezTo>
                <a:lnTo>
                  <a:pt x="0" y="14602"/>
                </a:lnTo>
                <a:lnTo>
                  <a:pt x="32" y="15431"/>
                </a:lnTo>
                <a:cubicBezTo>
                  <a:pt x="62" y="16223"/>
                  <a:pt x="77" y="16270"/>
                  <a:pt x="360" y="16398"/>
                </a:cubicBezTo>
                <a:cubicBezTo>
                  <a:pt x="647" y="16528"/>
                  <a:pt x="656" y="16557"/>
                  <a:pt x="656" y="17348"/>
                </a:cubicBezTo>
                <a:cubicBezTo>
                  <a:pt x="656" y="18328"/>
                  <a:pt x="833" y="18720"/>
                  <a:pt x="1371" y="18933"/>
                </a:cubicBezTo>
                <a:cubicBezTo>
                  <a:pt x="1615" y="19029"/>
                  <a:pt x="1789" y="19185"/>
                  <a:pt x="1858" y="19373"/>
                </a:cubicBezTo>
                <a:cubicBezTo>
                  <a:pt x="1917" y="19534"/>
                  <a:pt x="2050" y="19689"/>
                  <a:pt x="2154" y="19714"/>
                </a:cubicBezTo>
                <a:cubicBezTo>
                  <a:pt x="2313" y="19754"/>
                  <a:pt x="2335" y="19854"/>
                  <a:pt x="2300" y="20323"/>
                </a:cubicBezTo>
                <a:lnTo>
                  <a:pt x="2259" y="20880"/>
                </a:lnTo>
                <a:lnTo>
                  <a:pt x="2724" y="20975"/>
                </a:lnTo>
                <a:cubicBezTo>
                  <a:pt x="3126" y="21057"/>
                  <a:pt x="3187" y="21105"/>
                  <a:pt x="3179" y="21325"/>
                </a:cubicBezTo>
                <a:lnTo>
                  <a:pt x="3170" y="21580"/>
                </a:lnTo>
                <a:lnTo>
                  <a:pt x="5306" y="21580"/>
                </a:lnTo>
                <a:lnTo>
                  <a:pt x="7437" y="21580"/>
                </a:lnTo>
                <a:lnTo>
                  <a:pt x="7469" y="20863"/>
                </a:lnTo>
                <a:lnTo>
                  <a:pt x="7501" y="20146"/>
                </a:lnTo>
                <a:lnTo>
                  <a:pt x="10129" y="20073"/>
                </a:lnTo>
                <a:cubicBezTo>
                  <a:pt x="12423" y="20007"/>
                  <a:pt x="12777" y="19974"/>
                  <a:pt x="12894" y="19822"/>
                </a:cubicBezTo>
                <a:cubicBezTo>
                  <a:pt x="13007" y="19675"/>
                  <a:pt x="13092" y="19663"/>
                  <a:pt x="13445" y="19753"/>
                </a:cubicBezTo>
                <a:cubicBezTo>
                  <a:pt x="14110" y="19924"/>
                  <a:pt x="14774" y="19862"/>
                  <a:pt x="14980" y="19607"/>
                </a:cubicBezTo>
                <a:cubicBezTo>
                  <a:pt x="15136" y="19412"/>
                  <a:pt x="15298" y="19381"/>
                  <a:pt x="16396" y="19326"/>
                </a:cubicBezTo>
                <a:cubicBezTo>
                  <a:pt x="17078" y="19292"/>
                  <a:pt x="17767" y="19222"/>
                  <a:pt x="17926" y="19175"/>
                </a:cubicBezTo>
                <a:cubicBezTo>
                  <a:pt x="18135" y="19113"/>
                  <a:pt x="18254" y="19130"/>
                  <a:pt x="18345" y="19235"/>
                </a:cubicBezTo>
                <a:cubicBezTo>
                  <a:pt x="18547" y="19465"/>
                  <a:pt x="19008" y="19408"/>
                  <a:pt x="19548" y="19084"/>
                </a:cubicBezTo>
                <a:cubicBezTo>
                  <a:pt x="20186" y="18700"/>
                  <a:pt x="20570" y="18076"/>
                  <a:pt x="20664" y="17283"/>
                </a:cubicBezTo>
                <a:cubicBezTo>
                  <a:pt x="20743" y="16614"/>
                  <a:pt x="20904" y="16368"/>
                  <a:pt x="21324" y="16268"/>
                </a:cubicBezTo>
                <a:cubicBezTo>
                  <a:pt x="21591" y="16205"/>
                  <a:pt x="21600" y="16184"/>
                  <a:pt x="21547" y="15560"/>
                </a:cubicBezTo>
                <a:cubicBezTo>
                  <a:pt x="21475" y="14706"/>
                  <a:pt x="21280" y="14336"/>
                  <a:pt x="20869" y="14269"/>
                </a:cubicBezTo>
                <a:cubicBezTo>
                  <a:pt x="20623" y="14229"/>
                  <a:pt x="20482" y="14106"/>
                  <a:pt x="20277" y="13751"/>
                </a:cubicBezTo>
                <a:cubicBezTo>
                  <a:pt x="19892" y="13087"/>
                  <a:pt x="19648" y="12821"/>
                  <a:pt x="19038" y="12408"/>
                </a:cubicBezTo>
                <a:cubicBezTo>
                  <a:pt x="18417" y="11988"/>
                  <a:pt x="17788" y="11770"/>
                  <a:pt x="16906" y="11669"/>
                </a:cubicBezTo>
                <a:cubicBezTo>
                  <a:pt x="16215" y="11590"/>
                  <a:pt x="16317" y="11523"/>
                  <a:pt x="15198" y="12727"/>
                </a:cubicBezTo>
                <a:lnTo>
                  <a:pt x="14811" y="13146"/>
                </a:lnTo>
                <a:lnTo>
                  <a:pt x="13349" y="13146"/>
                </a:lnTo>
                <a:cubicBezTo>
                  <a:pt x="12543" y="13146"/>
                  <a:pt x="11853" y="13104"/>
                  <a:pt x="11819" y="13051"/>
                </a:cubicBezTo>
                <a:cubicBezTo>
                  <a:pt x="11785" y="12999"/>
                  <a:pt x="11888" y="12892"/>
                  <a:pt x="12051" y="12818"/>
                </a:cubicBezTo>
                <a:cubicBezTo>
                  <a:pt x="12215" y="12744"/>
                  <a:pt x="12367" y="12593"/>
                  <a:pt x="12388" y="12481"/>
                </a:cubicBezTo>
                <a:cubicBezTo>
                  <a:pt x="12409" y="12369"/>
                  <a:pt x="12559" y="12140"/>
                  <a:pt x="12716" y="11972"/>
                </a:cubicBezTo>
                <a:lnTo>
                  <a:pt x="12998" y="11665"/>
                </a:lnTo>
                <a:lnTo>
                  <a:pt x="12998" y="7373"/>
                </a:lnTo>
                <a:cubicBezTo>
                  <a:pt x="12998" y="4985"/>
                  <a:pt x="12957" y="3013"/>
                  <a:pt x="12903" y="2933"/>
                </a:cubicBezTo>
                <a:cubicBezTo>
                  <a:pt x="12783" y="2756"/>
                  <a:pt x="12820" y="1383"/>
                  <a:pt x="12948" y="1236"/>
                </a:cubicBezTo>
                <a:cubicBezTo>
                  <a:pt x="13002" y="1175"/>
                  <a:pt x="13001" y="1062"/>
                  <a:pt x="12944" y="977"/>
                </a:cubicBezTo>
                <a:cubicBezTo>
                  <a:pt x="12889" y="895"/>
                  <a:pt x="12840" y="706"/>
                  <a:pt x="12839" y="558"/>
                </a:cubicBezTo>
                <a:cubicBezTo>
                  <a:pt x="12837" y="302"/>
                  <a:pt x="12797" y="285"/>
                  <a:pt x="12001" y="165"/>
                </a:cubicBezTo>
                <a:cubicBezTo>
                  <a:pt x="11226" y="48"/>
                  <a:pt x="8197" y="-20"/>
                  <a:pt x="6144" y="5"/>
                </a:cubicBezTo>
                <a:close/>
              </a:path>
            </a:pathLst>
          </a:custGeom>
          <a:ln w="3175">
            <a:miter lim="400000"/>
          </a:ln>
          <a:effectLst>
            <a:outerShdw blurRad="254000" dist="2540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61" name="Possible to generate any synthetic camera view as long as it has…"/>
          <p:cNvSpPr txBox="1"/>
          <p:nvPr/>
        </p:nvSpPr>
        <p:spPr>
          <a:xfrm>
            <a:off x="10874173" y="3930722"/>
            <a:ext cx="4724198" cy="425215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0578" tIns="30578" rIns="30578" bIns="30578">
            <a:normAutofit lnSpcReduction="10000"/>
          </a:bodyPr>
          <a:lstStyle/>
          <a:p>
            <a:pPr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Possible to generate any synthetic camera view as long as it has </a:t>
            </a:r>
          </a:p>
          <a:p>
            <a:pPr algn="ctr" defTabSz="1155700">
              <a:spcBef>
                <a:spcPts val="0"/>
              </a:spcBef>
              <a:buClr>
                <a:srgbClr val="000000"/>
              </a:buClr>
              <a:buFont typeface="Arial"/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the same center of projection!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9" dur="2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1" presetClass="entr" presetSubtype="0" fill="hold" grpId="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1" presetClass="entr" presetSubtype="0" fill="hold" grpId="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1" presetClass="entr" presetSubtype="0" fill="hold" grpId="1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1" presetClass="entr" presetSubtype="0" fill="hold" grpId="1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1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"/>
                            </p:stCondLst>
                            <p:childTnLst>
                              <p:par>
                                <p:cTn id="45" presetID="1" presetClass="entr" presetSubtype="0" fill="hold" grpId="1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"/>
                            </p:stCondLst>
                            <p:childTnLst>
                              <p:par>
                                <p:cTn id="51" presetID="1" presetClass="entr" presetSubtype="0" fill="hold" grpId="1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"/>
                            </p:stCondLst>
                            <p:childTnLst>
                              <p:par>
                                <p:cTn id="54" presetID="1" presetClass="entr" presetSubtype="0" fill="hold" grpId="1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1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6" animBg="1" advAuto="0"/>
      <p:bldP spid="123" grpId="7" animBg="1" advAuto="0"/>
      <p:bldP spid="124" grpId="8" animBg="1" advAuto="0"/>
      <p:bldP spid="125" grpId="18" animBg="1" advAuto="0"/>
      <p:bldP spid="126" grpId="10" animBg="1" advAuto="0"/>
      <p:bldP spid="127" grpId="11" animBg="1" advAuto="0"/>
      <p:bldP spid="128" grpId="12" animBg="1" advAuto="0"/>
      <p:bldP spid="129" grpId="17" animBg="1" advAuto="0"/>
      <p:bldP spid="130" grpId="16" animBg="1" advAuto="0"/>
      <p:bldP spid="131" grpId="15" animBg="1" advAuto="0"/>
      <p:bldP spid="132" grpId="14" animBg="1" advAuto="0"/>
      <p:bldP spid="133" grpId="13" animBg="1" advAuto="0"/>
      <p:bldP spid="134" grpId="9" animBg="1" advAuto="0"/>
      <p:bldP spid="135" grpId="19" animBg="1" advAuto="0"/>
      <p:bldP spid="141" grpId="22" animBg="1" advAuto="0"/>
      <p:bldP spid="148" grpId="20" animBg="1" advAuto="0"/>
      <p:bldP spid="155" grpId="24" animBg="1" advAuto="0"/>
      <p:bldP spid="156" grpId="4" animBg="1" advAuto="0"/>
      <p:bldP spid="156" grpId="5" animBg="1" advAuto="0"/>
      <p:bldP spid="157" grpId="23" animBg="1" advAuto="0"/>
      <p:bldP spid="158" grpId="21" animBg="1" advAuto="0"/>
      <p:bldP spid="159" grpId="25" animBg="1" advAuto="0"/>
      <p:bldP spid="160" grpId="1" animBg="1" advAuto="0"/>
      <p:bldP spid="160" grpId="2" animBg="1" advAuto="0"/>
      <p:bldP spid="160" grpId="3" animBg="1" advAuto="0"/>
      <p:bldP spid="161" grpId="26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riangle"/>
          <p:cNvSpPr/>
          <p:nvPr/>
        </p:nvSpPr>
        <p:spPr>
          <a:xfrm rot="15454836">
            <a:off x="1713869" y="2379862"/>
            <a:ext cx="1244601" cy="35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D6D6D6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64" name="Image Re-projection to Panorama Projection Plane"/>
          <p:cNvSpPr txBox="1">
            <a:spLocks noGrp="1"/>
          </p:cNvSpPr>
          <p:nvPr>
            <p:ph type="title"/>
          </p:nvPr>
        </p:nvSpPr>
        <p:spPr>
          <a:xfrm>
            <a:off x="8699785" y="1308100"/>
            <a:ext cx="7200615" cy="1449659"/>
          </a:xfrm>
          <a:prstGeom prst="rect">
            <a:avLst/>
          </a:prstGeom>
        </p:spPr>
        <p:txBody>
          <a:bodyPr/>
          <a:lstStyle>
            <a:lvl1pPr defTabSz="973836">
              <a:defRPr sz="4536"/>
            </a:lvl1pPr>
          </a:lstStyle>
          <a:p>
            <a:r>
              <a:t>Image Re-projection to Panorama Projection Plane</a:t>
            </a:r>
          </a:p>
        </p:txBody>
      </p:sp>
      <p:pic>
        <p:nvPicPr>
          <p:cNvPr id="165" name="droppedImage.tiff" descr="droppedImage.tif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844888">
            <a:off x="611376" y="3533003"/>
            <a:ext cx="1879847" cy="1983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0" extrusionOk="0">
                <a:moveTo>
                  <a:pt x="6144" y="5"/>
                </a:moveTo>
                <a:cubicBezTo>
                  <a:pt x="5460" y="14"/>
                  <a:pt x="4884" y="35"/>
                  <a:pt x="4536" y="66"/>
                </a:cubicBezTo>
                <a:cubicBezTo>
                  <a:pt x="2709" y="227"/>
                  <a:pt x="2743" y="214"/>
                  <a:pt x="2601" y="748"/>
                </a:cubicBezTo>
                <a:cubicBezTo>
                  <a:pt x="2514" y="1075"/>
                  <a:pt x="2512" y="1247"/>
                  <a:pt x="2591" y="1323"/>
                </a:cubicBezTo>
                <a:cubicBezTo>
                  <a:pt x="2740" y="1463"/>
                  <a:pt x="2740" y="2894"/>
                  <a:pt x="2591" y="2981"/>
                </a:cubicBezTo>
                <a:cubicBezTo>
                  <a:pt x="2514" y="3026"/>
                  <a:pt x="2485" y="4020"/>
                  <a:pt x="2505" y="6068"/>
                </a:cubicBezTo>
                <a:cubicBezTo>
                  <a:pt x="2527" y="8361"/>
                  <a:pt x="2504" y="9103"/>
                  <a:pt x="2405" y="9134"/>
                </a:cubicBezTo>
                <a:cubicBezTo>
                  <a:pt x="2210" y="9196"/>
                  <a:pt x="2226" y="10652"/>
                  <a:pt x="2423" y="10724"/>
                </a:cubicBezTo>
                <a:cubicBezTo>
                  <a:pt x="2530" y="10763"/>
                  <a:pt x="2556" y="10902"/>
                  <a:pt x="2519" y="11220"/>
                </a:cubicBezTo>
                <a:cubicBezTo>
                  <a:pt x="2473" y="11611"/>
                  <a:pt x="2509" y="11700"/>
                  <a:pt x="2801" y="11972"/>
                </a:cubicBezTo>
                <a:cubicBezTo>
                  <a:pt x="2983" y="12140"/>
                  <a:pt x="3132" y="12348"/>
                  <a:pt x="3133" y="12438"/>
                </a:cubicBezTo>
                <a:cubicBezTo>
                  <a:pt x="3135" y="12528"/>
                  <a:pt x="3230" y="12687"/>
                  <a:pt x="3348" y="12788"/>
                </a:cubicBezTo>
                <a:cubicBezTo>
                  <a:pt x="3465" y="12888"/>
                  <a:pt x="3534" y="13007"/>
                  <a:pt x="3502" y="13056"/>
                </a:cubicBezTo>
                <a:cubicBezTo>
                  <a:pt x="3423" y="13178"/>
                  <a:pt x="2842" y="13168"/>
                  <a:pt x="2760" y="13043"/>
                </a:cubicBezTo>
                <a:cubicBezTo>
                  <a:pt x="2676" y="12914"/>
                  <a:pt x="1982" y="12907"/>
                  <a:pt x="1899" y="13034"/>
                </a:cubicBezTo>
                <a:cubicBezTo>
                  <a:pt x="1865" y="13086"/>
                  <a:pt x="1693" y="13161"/>
                  <a:pt x="1517" y="13198"/>
                </a:cubicBezTo>
                <a:cubicBezTo>
                  <a:pt x="1159" y="13273"/>
                  <a:pt x="765" y="13682"/>
                  <a:pt x="765" y="13980"/>
                </a:cubicBezTo>
                <a:cubicBezTo>
                  <a:pt x="765" y="14094"/>
                  <a:pt x="606" y="14265"/>
                  <a:pt x="383" y="14390"/>
                </a:cubicBezTo>
                <a:lnTo>
                  <a:pt x="0" y="14602"/>
                </a:lnTo>
                <a:lnTo>
                  <a:pt x="32" y="15431"/>
                </a:lnTo>
                <a:cubicBezTo>
                  <a:pt x="62" y="16223"/>
                  <a:pt x="77" y="16270"/>
                  <a:pt x="360" y="16398"/>
                </a:cubicBezTo>
                <a:cubicBezTo>
                  <a:pt x="647" y="16528"/>
                  <a:pt x="656" y="16557"/>
                  <a:pt x="656" y="17348"/>
                </a:cubicBezTo>
                <a:cubicBezTo>
                  <a:pt x="656" y="18328"/>
                  <a:pt x="833" y="18720"/>
                  <a:pt x="1371" y="18933"/>
                </a:cubicBezTo>
                <a:cubicBezTo>
                  <a:pt x="1615" y="19029"/>
                  <a:pt x="1789" y="19185"/>
                  <a:pt x="1858" y="19373"/>
                </a:cubicBezTo>
                <a:cubicBezTo>
                  <a:pt x="1917" y="19534"/>
                  <a:pt x="2050" y="19689"/>
                  <a:pt x="2154" y="19714"/>
                </a:cubicBezTo>
                <a:cubicBezTo>
                  <a:pt x="2313" y="19754"/>
                  <a:pt x="2335" y="19854"/>
                  <a:pt x="2300" y="20323"/>
                </a:cubicBezTo>
                <a:lnTo>
                  <a:pt x="2259" y="20880"/>
                </a:lnTo>
                <a:lnTo>
                  <a:pt x="2724" y="20975"/>
                </a:lnTo>
                <a:cubicBezTo>
                  <a:pt x="3126" y="21057"/>
                  <a:pt x="3187" y="21105"/>
                  <a:pt x="3179" y="21325"/>
                </a:cubicBezTo>
                <a:lnTo>
                  <a:pt x="3170" y="21580"/>
                </a:lnTo>
                <a:lnTo>
                  <a:pt x="5306" y="21580"/>
                </a:lnTo>
                <a:lnTo>
                  <a:pt x="7437" y="21580"/>
                </a:lnTo>
                <a:lnTo>
                  <a:pt x="7469" y="20863"/>
                </a:lnTo>
                <a:lnTo>
                  <a:pt x="7501" y="20146"/>
                </a:lnTo>
                <a:lnTo>
                  <a:pt x="10129" y="20073"/>
                </a:lnTo>
                <a:cubicBezTo>
                  <a:pt x="12423" y="20007"/>
                  <a:pt x="12777" y="19974"/>
                  <a:pt x="12894" y="19822"/>
                </a:cubicBezTo>
                <a:cubicBezTo>
                  <a:pt x="13007" y="19675"/>
                  <a:pt x="13092" y="19663"/>
                  <a:pt x="13445" y="19753"/>
                </a:cubicBezTo>
                <a:cubicBezTo>
                  <a:pt x="14110" y="19924"/>
                  <a:pt x="14774" y="19862"/>
                  <a:pt x="14980" y="19607"/>
                </a:cubicBezTo>
                <a:cubicBezTo>
                  <a:pt x="15136" y="19412"/>
                  <a:pt x="15298" y="19381"/>
                  <a:pt x="16396" y="19326"/>
                </a:cubicBezTo>
                <a:cubicBezTo>
                  <a:pt x="17078" y="19292"/>
                  <a:pt x="17767" y="19222"/>
                  <a:pt x="17926" y="19175"/>
                </a:cubicBezTo>
                <a:cubicBezTo>
                  <a:pt x="18135" y="19113"/>
                  <a:pt x="18254" y="19130"/>
                  <a:pt x="18345" y="19235"/>
                </a:cubicBezTo>
                <a:cubicBezTo>
                  <a:pt x="18547" y="19465"/>
                  <a:pt x="19008" y="19408"/>
                  <a:pt x="19548" y="19084"/>
                </a:cubicBezTo>
                <a:cubicBezTo>
                  <a:pt x="20186" y="18700"/>
                  <a:pt x="20570" y="18076"/>
                  <a:pt x="20664" y="17283"/>
                </a:cubicBezTo>
                <a:cubicBezTo>
                  <a:pt x="20743" y="16614"/>
                  <a:pt x="20904" y="16368"/>
                  <a:pt x="21324" y="16268"/>
                </a:cubicBezTo>
                <a:cubicBezTo>
                  <a:pt x="21591" y="16205"/>
                  <a:pt x="21600" y="16184"/>
                  <a:pt x="21547" y="15560"/>
                </a:cubicBezTo>
                <a:cubicBezTo>
                  <a:pt x="21475" y="14706"/>
                  <a:pt x="21280" y="14336"/>
                  <a:pt x="20869" y="14269"/>
                </a:cubicBezTo>
                <a:cubicBezTo>
                  <a:pt x="20623" y="14229"/>
                  <a:pt x="20482" y="14106"/>
                  <a:pt x="20277" y="13751"/>
                </a:cubicBezTo>
                <a:cubicBezTo>
                  <a:pt x="19892" y="13087"/>
                  <a:pt x="19648" y="12821"/>
                  <a:pt x="19038" y="12408"/>
                </a:cubicBezTo>
                <a:cubicBezTo>
                  <a:pt x="18417" y="11988"/>
                  <a:pt x="17788" y="11770"/>
                  <a:pt x="16906" y="11669"/>
                </a:cubicBezTo>
                <a:cubicBezTo>
                  <a:pt x="16215" y="11590"/>
                  <a:pt x="16317" y="11523"/>
                  <a:pt x="15198" y="12727"/>
                </a:cubicBezTo>
                <a:lnTo>
                  <a:pt x="14811" y="13146"/>
                </a:lnTo>
                <a:lnTo>
                  <a:pt x="13349" y="13146"/>
                </a:lnTo>
                <a:cubicBezTo>
                  <a:pt x="12543" y="13146"/>
                  <a:pt x="11853" y="13104"/>
                  <a:pt x="11819" y="13051"/>
                </a:cubicBezTo>
                <a:cubicBezTo>
                  <a:pt x="11785" y="12999"/>
                  <a:pt x="11888" y="12892"/>
                  <a:pt x="12051" y="12818"/>
                </a:cubicBezTo>
                <a:cubicBezTo>
                  <a:pt x="12215" y="12744"/>
                  <a:pt x="12367" y="12593"/>
                  <a:pt x="12388" y="12481"/>
                </a:cubicBezTo>
                <a:cubicBezTo>
                  <a:pt x="12409" y="12369"/>
                  <a:pt x="12559" y="12140"/>
                  <a:pt x="12716" y="11972"/>
                </a:cubicBezTo>
                <a:lnTo>
                  <a:pt x="12998" y="11665"/>
                </a:lnTo>
                <a:lnTo>
                  <a:pt x="12998" y="7373"/>
                </a:lnTo>
                <a:cubicBezTo>
                  <a:pt x="12998" y="4985"/>
                  <a:pt x="12957" y="3013"/>
                  <a:pt x="12903" y="2933"/>
                </a:cubicBezTo>
                <a:cubicBezTo>
                  <a:pt x="12783" y="2756"/>
                  <a:pt x="12820" y="1383"/>
                  <a:pt x="12948" y="1236"/>
                </a:cubicBezTo>
                <a:cubicBezTo>
                  <a:pt x="13002" y="1175"/>
                  <a:pt x="13001" y="1062"/>
                  <a:pt x="12944" y="977"/>
                </a:cubicBezTo>
                <a:cubicBezTo>
                  <a:pt x="12889" y="895"/>
                  <a:pt x="12840" y="706"/>
                  <a:pt x="12839" y="558"/>
                </a:cubicBezTo>
                <a:cubicBezTo>
                  <a:pt x="12837" y="302"/>
                  <a:pt x="12797" y="285"/>
                  <a:pt x="12001" y="165"/>
                </a:cubicBezTo>
                <a:cubicBezTo>
                  <a:pt x="11226" y="48"/>
                  <a:pt x="8197" y="-20"/>
                  <a:pt x="6144" y="5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166" name="Rectangle"/>
          <p:cNvSpPr/>
          <p:nvPr/>
        </p:nvSpPr>
        <p:spPr>
          <a:xfrm>
            <a:off x="8230789" y="1320800"/>
            <a:ext cx="228601" cy="8496300"/>
          </a:xfrm>
          <a:prstGeom prst="rect">
            <a:avLst/>
          </a:prstGeom>
          <a:solidFill>
            <a:srgbClr val="001E57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67" name="Triangle"/>
          <p:cNvSpPr/>
          <p:nvPr/>
        </p:nvSpPr>
        <p:spPr>
          <a:xfrm rot="16354836">
            <a:off x="1751213" y="2744980"/>
            <a:ext cx="1244601" cy="35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D6D6D6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pic>
        <p:nvPicPr>
          <p:cNvPr id="168" name="droppedImage.tiff" descr="droppedImage.tif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757321">
            <a:off x="508605" y="3638704"/>
            <a:ext cx="1879847" cy="1983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0" extrusionOk="0">
                <a:moveTo>
                  <a:pt x="6144" y="5"/>
                </a:moveTo>
                <a:cubicBezTo>
                  <a:pt x="5460" y="14"/>
                  <a:pt x="4884" y="35"/>
                  <a:pt x="4536" y="66"/>
                </a:cubicBezTo>
                <a:cubicBezTo>
                  <a:pt x="2709" y="227"/>
                  <a:pt x="2743" y="214"/>
                  <a:pt x="2601" y="748"/>
                </a:cubicBezTo>
                <a:cubicBezTo>
                  <a:pt x="2514" y="1075"/>
                  <a:pt x="2512" y="1247"/>
                  <a:pt x="2591" y="1323"/>
                </a:cubicBezTo>
                <a:cubicBezTo>
                  <a:pt x="2740" y="1463"/>
                  <a:pt x="2740" y="2894"/>
                  <a:pt x="2591" y="2981"/>
                </a:cubicBezTo>
                <a:cubicBezTo>
                  <a:pt x="2514" y="3026"/>
                  <a:pt x="2485" y="4020"/>
                  <a:pt x="2505" y="6068"/>
                </a:cubicBezTo>
                <a:cubicBezTo>
                  <a:pt x="2527" y="8361"/>
                  <a:pt x="2504" y="9103"/>
                  <a:pt x="2405" y="9134"/>
                </a:cubicBezTo>
                <a:cubicBezTo>
                  <a:pt x="2210" y="9196"/>
                  <a:pt x="2226" y="10652"/>
                  <a:pt x="2423" y="10724"/>
                </a:cubicBezTo>
                <a:cubicBezTo>
                  <a:pt x="2530" y="10763"/>
                  <a:pt x="2556" y="10902"/>
                  <a:pt x="2519" y="11220"/>
                </a:cubicBezTo>
                <a:cubicBezTo>
                  <a:pt x="2473" y="11611"/>
                  <a:pt x="2509" y="11700"/>
                  <a:pt x="2801" y="11972"/>
                </a:cubicBezTo>
                <a:cubicBezTo>
                  <a:pt x="2983" y="12140"/>
                  <a:pt x="3132" y="12348"/>
                  <a:pt x="3133" y="12438"/>
                </a:cubicBezTo>
                <a:cubicBezTo>
                  <a:pt x="3135" y="12528"/>
                  <a:pt x="3230" y="12687"/>
                  <a:pt x="3348" y="12788"/>
                </a:cubicBezTo>
                <a:cubicBezTo>
                  <a:pt x="3465" y="12888"/>
                  <a:pt x="3534" y="13007"/>
                  <a:pt x="3502" y="13056"/>
                </a:cubicBezTo>
                <a:cubicBezTo>
                  <a:pt x="3423" y="13178"/>
                  <a:pt x="2842" y="13168"/>
                  <a:pt x="2760" y="13043"/>
                </a:cubicBezTo>
                <a:cubicBezTo>
                  <a:pt x="2676" y="12914"/>
                  <a:pt x="1982" y="12907"/>
                  <a:pt x="1899" y="13034"/>
                </a:cubicBezTo>
                <a:cubicBezTo>
                  <a:pt x="1865" y="13086"/>
                  <a:pt x="1693" y="13161"/>
                  <a:pt x="1517" y="13198"/>
                </a:cubicBezTo>
                <a:cubicBezTo>
                  <a:pt x="1159" y="13273"/>
                  <a:pt x="765" y="13682"/>
                  <a:pt x="765" y="13980"/>
                </a:cubicBezTo>
                <a:cubicBezTo>
                  <a:pt x="765" y="14094"/>
                  <a:pt x="606" y="14265"/>
                  <a:pt x="383" y="14390"/>
                </a:cubicBezTo>
                <a:lnTo>
                  <a:pt x="0" y="14602"/>
                </a:lnTo>
                <a:lnTo>
                  <a:pt x="32" y="15431"/>
                </a:lnTo>
                <a:cubicBezTo>
                  <a:pt x="62" y="16223"/>
                  <a:pt x="77" y="16270"/>
                  <a:pt x="360" y="16398"/>
                </a:cubicBezTo>
                <a:cubicBezTo>
                  <a:pt x="647" y="16528"/>
                  <a:pt x="656" y="16557"/>
                  <a:pt x="656" y="17348"/>
                </a:cubicBezTo>
                <a:cubicBezTo>
                  <a:pt x="656" y="18328"/>
                  <a:pt x="833" y="18720"/>
                  <a:pt x="1371" y="18933"/>
                </a:cubicBezTo>
                <a:cubicBezTo>
                  <a:pt x="1615" y="19029"/>
                  <a:pt x="1789" y="19185"/>
                  <a:pt x="1858" y="19373"/>
                </a:cubicBezTo>
                <a:cubicBezTo>
                  <a:pt x="1917" y="19534"/>
                  <a:pt x="2050" y="19689"/>
                  <a:pt x="2154" y="19714"/>
                </a:cubicBezTo>
                <a:cubicBezTo>
                  <a:pt x="2313" y="19754"/>
                  <a:pt x="2335" y="19854"/>
                  <a:pt x="2300" y="20323"/>
                </a:cubicBezTo>
                <a:lnTo>
                  <a:pt x="2259" y="20880"/>
                </a:lnTo>
                <a:lnTo>
                  <a:pt x="2724" y="20975"/>
                </a:lnTo>
                <a:cubicBezTo>
                  <a:pt x="3126" y="21057"/>
                  <a:pt x="3187" y="21105"/>
                  <a:pt x="3179" y="21325"/>
                </a:cubicBezTo>
                <a:lnTo>
                  <a:pt x="3170" y="21580"/>
                </a:lnTo>
                <a:lnTo>
                  <a:pt x="5306" y="21580"/>
                </a:lnTo>
                <a:lnTo>
                  <a:pt x="7437" y="21580"/>
                </a:lnTo>
                <a:lnTo>
                  <a:pt x="7469" y="20863"/>
                </a:lnTo>
                <a:lnTo>
                  <a:pt x="7501" y="20146"/>
                </a:lnTo>
                <a:lnTo>
                  <a:pt x="10129" y="20073"/>
                </a:lnTo>
                <a:cubicBezTo>
                  <a:pt x="12423" y="20007"/>
                  <a:pt x="12777" y="19974"/>
                  <a:pt x="12894" y="19822"/>
                </a:cubicBezTo>
                <a:cubicBezTo>
                  <a:pt x="13007" y="19675"/>
                  <a:pt x="13092" y="19663"/>
                  <a:pt x="13445" y="19753"/>
                </a:cubicBezTo>
                <a:cubicBezTo>
                  <a:pt x="14110" y="19924"/>
                  <a:pt x="14774" y="19862"/>
                  <a:pt x="14980" y="19607"/>
                </a:cubicBezTo>
                <a:cubicBezTo>
                  <a:pt x="15136" y="19412"/>
                  <a:pt x="15298" y="19381"/>
                  <a:pt x="16396" y="19326"/>
                </a:cubicBezTo>
                <a:cubicBezTo>
                  <a:pt x="17078" y="19292"/>
                  <a:pt x="17767" y="19222"/>
                  <a:pt x="17926" y="19175"/>
                </a:cubicBezTo>
                <a:cubicBezTo>
                  <a:pt x="18135" y="19113"/>
                  <a:pt x="18254" y="19130"/>
                  <a:pt x="18345" y="19235"/>
                </a:cubicBezTo>
                <a:cubicBezTo>
                  <a:pt x="18547" y="19465"/>
                  <a:pt x="19008" y="19408"/>
                  <a:pt x="19548" y="19084"/>
                </a:cubicBezTo>
                <a:cubicBezTo>
                  <a:pt x="20186" y="18700"/>
                  <a:pt x="20570" y="18076"/>
                  <a:pt x="20664" y="17283"/>
                </a:cubicBezTo>
                <a:cubicBezTo>
                  <a:pt x="20743" y="16614"/>
                  <a:pt x="20904" y="16368"/>
                  <a:pt x="21324" y="16268"/>
                </a:cubicBezTo>
                <a:cubicBezTo>
                  <a:pt x="21591" y="16205"/>
                  <a:pt x="21600" y="16184"/>
                  <a:pt x="21547" y="15560"/>
                </a:cubicBezTo>
                <a:cubicBezTo>
                  <a:pt x="21475" y="14706"/>
                  <a:pt x="21280" y="14336"/>
                  <a:pt x="20869" y="14269"/>
                </a:cubicBezTo>
                <a:cubicBezTo>
                  <a:pt x="20623" y="14229"/>
                  <a:pt x="20482" y="14106"/>
                  <a:pt x="20277" y="13751"/>
                </a:cubicBezTo>
                <a:cubicBezTo>
                  <a:pt x="19892" y="13087"/>
                  <a:pt x="19648" y="12821"/>
                  <a:pt x="19038" y="12408"/>
                </a:cubicBezTo>
                <a:cubicBezTo>
                  <a:pt x="18417" y="11988"/>
                  <a:pt x="17788" y="11770"/>
                  <a:pt x="16906" y="11669"/>
                </a:cubicBezTo>
                <a:cubicBezTo>
                  <a:pt x="16215" y="11590"/>
                  <a:pt x="16317" y="11523"/>
                  <a:pt x="15198" y="12727"/>
                </a:cubicBezTo>
                <a:lnTo>
                  <a:pt x="14811" y="13146"/>
                </a:lnTo>
                <a:lnTo>
                  <a:pt x="13349" y="13146"/>
                </a:lnTo>
                <a:cubicBezTo>
                  <a:pt x="12543" y="13146"/>
                  <a:pt x="11853" y="13104"/>
                  <a:pt x="11819" y="13051"/>
                </a:cubicBezTo>
                <a:cubicBezTo>
                  <a:pt x="11785" y="12999"/>
                  <a:pt x="11888" y="12892"/>
                  <a:pt x="12051" y="12818"/>
                </a:cubicBezTo>
                <a:cubicBezTo>
                  <a:pt x="12215" y="12744"/>
                  <a:pt x="12367" y="12593"/>
                  <a:pt x="12388" y="12481"/>
                </a:cubicBezTo>
                <a:cubicBezTo>
                  <a:pt x="12409" y="12369"/>
                  <a:pt x="12559" y="12140"/>
                  <a:pt x="12716" y="11972"/>
                </a:cubicBezTo>
                <a:lnTo>
                  <a:pt x="12998" y="11665"/>
                </a:lnTo>
                <a:lnTo>
                  <a:pt x="12998" y="7373"/>
                </a:lnTo>
                <a:cubicBezTo>
                  <a:pt x="12998" y="4985"/>
                  <a:pt x="12957" y="3013"/>
                  <a:pt x="12903" y="2933"/>
                </a:cubicBezTo>
                <a:cubicBezTo>
                  <a:pt x="12783" y="2756"/>
                  <a:pt x="12820" y="1383"/>
                  <a:pt x="12948" y="1236"/>
                </a:cubicBezTo>
                <a:cubicBezTo>
                  <a:pt x="13002" y="1175"/>
                  <a:pt x="13001" y="1062"/>
                  <a:pt x="12944" y="977"/>
                </a:cubicBezTo>
                <a:cubicBezTo>
                  <a:pt x="12889" y="895"/>
                  <a:pt x="12840" y="706"/>
                  <a:pt x="12839" y="558"/>
                </a:cubicBezTo>
                <a:cubicBezTo>
                  <a:pt x="12837" y="302"/>
                  <a:pt x="12797" y="285"/>
                  <a:pt x="12001" y="165"/>
                </a:cubicBezTo>
                <a:cubicBezTo>
                  <a:pt x="11226" y="48"/>
                  <a:pt x="8197" y="-20"/>
                  <a:pt x="6144" y="5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169" name="Triangle"/>
          <p:cNvSpPr/>
          <p:nvPr/>
        </p:nvSpPr>
        <p:spPr>
          <a:xfrm rot="17877649">
            <a:off x="1602619" y="3118731"/>
            <a:ext cx="1270001" cy="35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D6D6D6"/>
          </a:solidFill>
          <a:ln w="3175">
            <a:miter lim="400000"/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pic>
        <p:nvPicPr>
          <p:cNvPr id="170" name="droppedImage.tiff" descr="droppedImage.tif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7142379">
            <a:off x="513344" y="3754428"/>
            <a:ext cx="1879847" cy="1983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0" extrusionOk="0">
                <a:moveTo>
                  <a:pt x="6144" y="5"/>
                </a:moveTo>
                <a:cubicBezTo>
                  <a:pt x="5460" y="14"/>
                  <a:pt x="4884" y="35"/>
                  <a:pt x="4536" y="66"/>
                </a:cubicBezTo>
                <a:cubicBezTo>
                  <a:pt x="2709" y="227"/>
                  <a:pt x="2743" y="214"/>
                  <a:pt x="2601" y="748"/>
                </a:cubicBezTo>
                <a:cubicBezTo>
                  <a:pt x="2514" y="1075"/>
                  <a:pt x="2512" y="1247"/>
                  <a:pt x="2591" y="1323"/>
                </a:cubicBezTo>
                <a:cubicBezTo>
                  <a:pt x="2740" y="1463"/>
                  <a:pt x="2740" y="2894"/>
                  <a:pt x="2591" y="2981"/>
                </a:cubicBezTo>
                <a:cubicBezTo>
                  <a:pt x="2514" y="3026"/>
                  <a:pt x="2485" y="4020"/>
                  <a:pt x="2505" y="6068"/>
                </a:cubicBezTo>
                <a:cubicBezTo>
                  <a:pt x="2527" y="8361"/>
                  <a:pt x="2504" y="9103"/>
                  <a:pt x="2405" y="9134"/>
                </a:cubicBezTo>
                <a:cubicBezTo>
                  <a:pt x="2210" y="9196"/>
                  <a:pt x="2226" y="10652"/>
                  <a:pt x="2423" y="10724"/>
                </a:cubicBezTo>
                <a:cubicBezTo>
                  <a:pt x="2530" y="10763"/>
                  <a:pt x="2556" y="10902"/>
                  <a:pt x="2519" y="11220"/>
                </a:cubicBezTo>
                <a:cubicBezTo>
                  <a:pt x="2473" y="11611"/>
                  <a:pt x="2509" y="11700"/>
                  <a:pt x="2801" y="11972"/>
                </a:cubicBezTo>
                <a:cubicBezTo>
                  <a:pt x="2983" y="12140"/>
                  <a:pt x="3132" y="12348"/>
                  <a:pt x="3133" y="12438"/>
                </a:cubicBezTo>
                <a:cubicBezTo>
                  <a:pt x="3135" y="12528"/>
                  <a:pt x="3230" y="12687"/>
                  <a:pt x="3348" y="12788"/>
                </a:cubicBezTo>
                <a:cubicBezTo>
                  <a:pt x="3465" y="12888"/>
                  <a:pt x="3534" y="13007"/>
                  <a:pt x="3502" y="13056"/>
                </a:cubicBezTo>
                <a:cubicBezTo>
                  <a:pt x="3423" y="13178"/>
                  <a:pt x="2842" y="13168"/>
                  <a:pt x="2760" y="13043"/>
                </a:cubicBezTo>
                <a:cubicBezTo>
                  <a:pt x="2676" y="12914"/>
                  <a:pt x="1982" y="12907"/>
                  <a:pt x="1899" y="13034"/>
                </a:cubicBezTo>
                <a:cubicBezTo>
                  <a:pt x="1865" y="13086"/>
                  <a:pt x="1693" y="13161"/>
                  <a:pt x="1517" y="13198"/>
                </a:cubicBezTo>
                <a:cubicBezTo>
                  <a:pt x="1159" y="13273"/>
                  <a:pt x="765" y="13682"/>
                  <a:pt x="765" y="13980"/>
                </a:cubicBezTo>
                <a:cubicBezTo>
                  <a:pt x="765" y="14094"/>
                  <a:pt x="606" y="14265"/>
                  <a:pt x="383" y="14390"/>
                </a:cubicBezTo>
                <a:lnTo>
                  <a:pt x="0" y="14602"/>
                </a:lnTo>
                <a:lnTo>
                  <a:pt x="32" y="15431"/>
                </a:lnTo>
                <a:cubicBezTo>
                  <a:pt x="62" y="16223"/>
                  <a:pt x="77" y="16270"/>
                  <a:pt x="360" y="16398"/>
                </a:cubicBezTo>
                <a:cubicBezTo>
                  <a:pt x="647" y="16528"/>
                  <a:pt x="656" y="16557"/>
                  <a:pt x="656" y="17348"/>
                </a:cubicBezTo>
                <a:cubicBezTo>
                  <a:pt x="656" y="18328"/>
                  <a:pt x="833" y="18720"/>
                  <a:pt x="1371" y="18933"/>
                </a:cubicBezTo>
                <a:cubicBezTo>
                  <a:pt x="1615" y="19029"/>
                  <a:pt x="1789" y="19185"/>
                  <a:pt x="1858" y="19373"/>
                </a:cubicBezTo>
                <a:cubicBezTo>
                  <a:pt x="1917" y="19534"/>
                  <a:pt x="2050" y="19689"/>
                  <a:pt x="2154" y="19714"/>
                </a:cubicBezTo>
                <a:cubicBezTo>
                  <a:pt x="2313" y="19754"/>
                  <a:pt x="2335" y="19854"/>
                  <a:pt x="2300" y="20323"/>
                </a:cubicBezTo>
                <a:lnTo>
                  <a:pt x="2259" y="20880"/>
                </a:lnTo>
                <a:lnTo>
                  <a:pt x="2724" y="20975"/>
                </a:lnTo>
                <a:cubicBezTo>
                  <a:pt x="3126" y="21057"/>
                  <a:pt x="3187" y="21105"/>
                  <a:pt x="3179" y="21325"/>
                </a:cubicBezTo>
                <a:lnTo>
                  <a:pt x="3170" y="21580"/>
                </a:lnTo>
                <a:lnTo>
                  <a:pt x="5306" y="21580"/>
                </a:lnTo>
                <a:lnTo>
                  <a:pt x="7437" y="21580"/>
                </a:lnTo>
                <a:lnTo>
                  <a:pt x="7469" y="20863"/>
                </a:lnTo>
                <a:lnTo>
                  <a:pt x="7501" y="20146"/>
                </a:lnTo>
                <a:lnTo>
                  <a:pt x="10129" y="20073"/>
                </a:lnTo>
                <a:cubicBezTo>
                  <a:pt x="12423" y="20007"/>
                  <a:pt x="12777" y="19974"/>
                  <a:pt x="12894" y="19822"/>
                </a:cubicBezTo>
                <a:cubicBezTo>
                  <a:pt x="13007" y="19675"/>
                  <a:pt x="13092" y="19663"/>
                  <a:pt x="13445" y="19753"/>
                </a:cubicBezTo>
                <a:cubicBezTo>
                  <a:pt x="14110" y="19924"/>
                  <a:pt x="14774" y="19862"/>
                  <a:pt x="14980" y="19607"/>
                </a:cubicBezTo>
                <a:cubicBezTo>
                  <a:pt x="15136" y="19412"/>
                  <a:pt x="15298" y="19381"/>
                  <a:pt x="16396" y="19326"/>
                </a:cubicBezTo>
                <a:cubicBezTo>
                  <a:pt x="17078" y="19292"/>
                  <a:pt x="17767" y="19222"/>
                  <a:pt x="17926" y="19175"/>
                </a:cubicBezTo>
                <a:cubicBezTo>
                  <a:pt x="18135" y="19113"/>
                  <a:pt x="18254" y="19130"/>
                  <a:pt x="18345" y="19235"/>
                </a:cubicBezTo>
                <a:cubicBezTo>
                  <a:pt x="18547" y="19465"/>
                  <a:pt x="19008" y="19408"/>
                  <a:pt x="19548" y="19084"/>
                </a:cubicBezTo>
                <a:cubicBezTo>
                  <a:pt x="20186" y="18700"/>
                  <a:pt x="20570" y="18076"/>
                  <a:pt x="20664" y="17283"/>
                </a:cubicBezTo>
                <a:cubicBezTo>
                  <a:pt x="20743" y="16614"/>
                  <a:pt x="20904" y="16368"/>
                  <a:pt x="21324" y="16268"/>
                </a:cubicBezTo>
                <a:cubicBezTo>
                  <a:pt x="21591" y="16205"/>
                  <a:pt x="21600" y="16184"/>
                  <a:pt x="21547" y="15560"/>
                </a:cubicBezTo>
                <a:cubicBezTo>
                  <a:pt x="21475" y="14706"/>
                  <a:pt x="21280" y="14336"/>
                  <a:pt x="20869" y="14269"/>
                </a:cubicBezTo>
                <a:cubicBezTo>
                  <a:pt x="20623" y="14229"/>
                  <a:pt x="20482" y="14106"/>
                  <a:pt x="20277" y="13751"/>
                </a:cubicBezTo>
                <a:cubicBezTo>
                  <a:pt x="19892" y="13087"/>
                  <a:pt x="19648" y="12821"/>
                  <a:pt x="19038" y="12408"/>
                </a:cubicBezTo>
                <a:cubicBezTo>
                  <a:pt x="18417" y="11988"/>
                  <a:pt x="17788" y="11770"/>
                  <a:pt x="16906" y="11669"/>
                </a:cubicBezTo>
                <a:cubicBezTo>
                  <a:pt x="16215" y="11590"/>
                  <a:pt x="16317" y="11523"/>
                  <a:pt x="15198" y="12727"/>
                </a:cubicBezTo>
                <a:lnTo>
                  <a:pt x="14811" y="13146"/>
                </a:lnTo>
                <a:lnTo>
                  <a:pt x="13349" y="13146"/>
                </a:lnTo>
                <a:cubicBezTo>
                  <a:pt x="12543" y="13146"/>
                  <a:pt x="11853" y="13104"/>
                  <a:pt x="11819" y="13051"/>
                </a:cubicBezTo>
                <a:cubicBezTo>
                  <a:pt x="11785" y="12999"/>
                  <a:pt x="11888" y="12892"/>
                  <a:pt x="12051" y="12818"/>
                </a:cubicBezTo>
                <a:cubicBezTo>
                  <a:pt x="12215" y="12744"/>
                  <a:pt x="12367" y="12593"/>
                  <a:pt x="12388" y="12481"/>
                </a:cubicBezTo>
                <a:cubicBezTo>
                  <a:pt x="12409" y="12369"/>
                  <a:pt x="12559" y="12140"/>
                  <a:pt x="12716" y="11972"/>
                </a:cubicBezTo>
                <a:lnTo>
                  <a:pt x="12998" y="11665"/>
                </a:lnTo>
                <a:lnTo>
                  <a:pt x="12998" y="7373"/>
                </a:lnTo>
                <a:cubicBezTo>
                  <a:pt x="12998" y="4985"/>
                  <a:pt x="12957" y="3013"/>
                  <a:pt x="12903" y="2933"/>
                </a:cubicBezTo>
                <a:cubicBezTo>
                  <a:pt x="12783" y="2756"/>
                  <a:pt x="12820" y="1383"/>
                  <a:pt x="12948" y="1236"/>
                </a:cubicBezTo>
                <a:cubicBezTo>
                  <a:pt x="13002" y="1175"/>
                  <a:pt x="13001" y="1062"/>
                  <a:pt x="12944" y="977"/>
                </a:cubicBezTo>
                <a:cubicBezTo>
                  <a:pt x="12889" y="895"/>
                  <a:pt x="12840" y="706"/>
                  <a:pt x="12839" y="558"/>
                </a:cubicBezTo>
                <a:cubicBezTo>
                  <a:pt x="12837" y="302"/>
                  <a:pt x="12797" y="285"/>
                  <a:pt x="12001" y="165"/>
                </a:cubicBezTo>
                <a:cubicBezTo>
                  <a:pt x="11226" y="48"/>
                  <a:pt x="8197" y="-20"/>
                  <a:pt x="6144" y="5"/>
                </a:cubicBezTo>
                <a:close/>
              </a:path>
            </a:pathLst>
          </a:custGeom>
          <a:ln w="3175">
            <a:miter lim="400000"/>
          </a:ln>
        </p:spPr>
      </p:pic>
      <p:grpSp>
        <p:nvGrpSpPr>
          <p:cNvPr id="174" name="Group"/>
          <p:cNvGrpSpPr/>
          <p:nvPr/>
        </p:nvGrpSpPr>
        <p:grpSpPr>
          <a:xfrm>
            <a:off x="1332440" y="1478215"/>
            <a:ext cx="6898082" cy="2881284"/>
            <a:chOff x="0" y="0"/>
            <a:chExt cx="6898081" cy="2881282"/>
          </a:xfrm>
        </p:grpSpPr>
        <p:sp>
          <p:nvSpPr>
            <p:cNvPr id="171" name="Line"/>
            <p:cNvSpPr/>
            <p:nvPr/>
          </p:nvSpPr>
          <p:spPr>
            <a:xfrm flipV="1">
              <a:off x="9308" y="0"/>
              <a:ext cx="6882040" cy="274589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72" name="Line"/>
            <p:cNvSpPr/>
            <p:nvPr/>
          </p:nvSpPr>
          <p:spPr>
            <a:xfrm>
              <a:off x="0" y="2784486"/>
              <a:ext cx="6898082" cy="9679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73" name="Rectangle"/>
            <p:cNvSpPr/>
            <p:nvPr/>
          </p:nvSpPr>
          <p:spPr>
            <a:xfrm>
              <a:off x="6758648" y="7684"/>
              <a:ext cx="127001" cy="2844801"/>
            </a:xfrm>
            <a:prstGeom prst="rect">
              <a:avLst/>
            </a:prstGeom>
            <a:solidFill>
              <a:srgbClr val="0042AA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178" name="Group"/>
          <p:cNvGrpSpPr/>
          <p:nvPr/>
        </p:nvGrpSpPr>
        <p:grpSpPr>
          <a:xfrm>
            <a:off x="1340758" y="3429000"/>
            <a:ext cx="7002177" cy="3355975"/>
            <a:chOff x="0" y="0"/>
            <a:chExt cx="7002176" cy="3355974"/>
          </a:xfrm>
        </p:grpSpPr>
        <p:sp>
          <p:nvSpPr>
            <p:cNvPr id="175" name="Line"/>
            <p:cNvSpPr/>
            <p:nvPr/>
          </p:nvSpPr>
          <p:spPr>
            <a:xfrm flipV="1">
              <a:off x="70130" y="1258"/>
              <a:ext cx="6817504" cy="86503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76" name="Line"/>
            <p:cNvSpPr/>
            <p:nvPr/>
          </p:nvSpPr>
          <p:spPr>
            <a:xfrm>
              <a:off x="0" y="830857"/>
              <a:ext cx="7002177" cy="252511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77" name="Rectangle"/>
            <p:cNvSpPr/>
            <p:nvPr/>
          </p:nvSpPr>
          <p:spPr>
            <a:xfrm>
              <a:off x="6648730" y="0"/>
              <a:ext cx="101601" cy="3251200"/>
            </a:xfrm>
            <a:prstGeom prst="rect">
              <a:avLst/>
            </a:prstGeom>
            <a:solidFill>
              <a:srgbClr val="0042AA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grpSp>
        <p:nvGrpSpPr>
          <p:cNvPr id="182" name="Group"/>
          <p:cNvGrpSpPr/>
          <p:nvPr/>
        </p:nvGrpSpPr>
        <p:grpSpPr>
          <a:xfrm>
            <a:off x="859431" y="4257326"/>
            <a:ext cx="7359918" cy="5544495"/>
            <a:chOff x="0" y="0"/>
            <a:chExt cx="7359917" cy="5544494"/>
          </a:xfrm>
        </p:grpSpPr>
        <p:sp>
          <p:nvSpPr>
            <p:cNvPr id="179" name="Line"/>
            <p:cNvSpPr/>
            <p:nvPr/>
          </p:nvSpPr>
          <p:spPr>
            <a:xfrm>
              <a:off x="0" y="0"/>
              <a:ext cx="7359918" cy="55444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80" name="Line"/>
            <p:cNvSpPr/>
            <p:nvPr/>
          </p:nvSpPr>
          <p:spPr>
            <a:xfrm>
              <a:off x="477141" y="66737"/>
              <a:ext cx="6879678" cy="21134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81" name="Rectangle"/>
            <p:cNvSpPr/>
            <p:nvPr/>
          </p:nvSpPr>
          <p:spPr>
            <a:xfrm>
              <a:off x="7244357" y="2181573"/>
              <a:ext cx="114301" cy="3251201"/>
            </a:xfrm>
            <a:prstGeom prst="rect">
              <a:avLst/>
            </a:prstGeom>
            <a:solidFill>
              <a:srgbClr val="0042AA"/>
            </a:solidFill>
            <a:ln w="3175" cap="flat">
              <a:noFill/>
              <a:miter lim="400000"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  <p:sp>
        <p:nvSpPr>
          <p:cNvPr id="183" name="The panorama mosaic has a natural interpretation in 3D…"/>
          <p:cNvSpPr txBox="1">
            <a:spLocks noGrp="1"/>
          </p:cNvSpPr>
          <p:nvPr>
            <p:ph type="body" sz="half" idx="1"/>
          </p:nvPr>
        </p:nvSpPr>
        <p:spPr>
          <a:xfrm>
            <a:off x="8699785" y="3086100"/>
            <a:ext cx="7200615" cy="6731000"/>
          </a:xfrm>
          <a:prstGeom prst="rect">
            <a:avLst/>
          </a:prstGeom>
        </p:spPr>
        <p:txBody>
          <a:bodyPr/>
          <a:lstStyle/>
          <a:p>
            <a:pPr marL="875937" indent="-875937" defTabSz="1280413">
              <a:spcBef>
                <a:spcPts val="1000"/>
              </a:spcBef>
              <a:buBlip>
                <a:blip r:embed="rId3"/>
              </a:buBlip>
              <a:defRPr sz="4828"/>
            </a:pPr>
            <a:r>
              <a:t>The panorama mosaic has a natural interpretation in 3D</a:t>
            </a:r>
          </a:p>
          <a:p>
            <a:pPr marL="1326787" lvl="1" indent="-875937" defTabSz="1280413">
              <a:spcBef>
                <a:spcPts val="1000"/>
              </a:spcBef>
              <a:buBlip>
                <a:blip r:embed="rId3"/>
              </a:buBlip>
              <a:defRPr sz="4828"/>
            </a:pPr>
            <a:r>
              <a:t>Images are reprojected onto a common plane</a:t>
            </a:r>
          </a:p>
          <a:p>
            <a:pPr marL="1326787" lvl="1" indent="-875937" defTabSz="1280413">
              <a:spcBef>
                <a:spcPts val="1000"/>
              </a:spcBef>
              <a:buBlip>
                <a:blip r:embed="rId3"/>
              </a:buBlip>
              <a:defRPr sz="4828"/>
            </a:pPr>
            <a:r>
              <a:t>The mosaic is formed on this plane</a:t>
            </a:r>
          </a:p>
          <a:p>
            <a:pPr marL="1326787" lvl="1" indent="-875937" defTabSz="1280413">
              <a:spcBef>
                <a:spcPts val="1000"/>
              </a:spcBef>
              <a:buBlip>
                <a:blip r:embed="rId3"/>
              </a:buBlip>
              <a:defRPr sz="4828"/>
            </a:pPr>
            <a:r>
              <a:t>Mosaic is a synthetic wide-angle camera</a:t>
            </a:r>
          </a:p>
        </p:txBody>
      </p:sp>
      <p:sp>
        <p:nvSpPr>
          <p:cNvPr id="184" name="Projection…"/>
          <p:cNvSpPr txBox="1"/>
          <p:nvPr/>
        </p:nvSpPr>
        <p:spPr>
          <a:xfrm>
            <a:off x="4908480" y="8343662"/>
            <a:ext cx="2278045" cy="1458159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 lnSpcReduction="10000"/>
          </a:bodyPr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Projection</a:t>
            </a:r>
          </a:p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r>
              <a:t>Plane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2" animBg="1" advAuto="0"/>
      <p:bldP spid="165" grpId="1" animBg="1" advAuto="0"/>
      <p:bldP spid="165" grpId="4" animBg="1" advAuto="0"/>
      <p:bldP spid="167" grpId="6" animBg="1" advAuto="0"/>
      <p:bldP spid="168" grpId="5" animBg="1" advAuto="0"/>
      <p:bldP spid="168" grpId="8" animBg="1" advAuto="0"/>
      <p:bldP spid="169" grpId="10" animBg="1" advAuto="0"/>
      <p:bldP spid="170" grpId="9" animBg="1" advAuto="0"/>
      <p:bldP spid="174" grpId="3" animBg="1" advAuto="0"/>
      <p:bldP spid="178" grpId="7" animBg="1" advAuto="0"/>
      <p:bldP spid="182" grpId="11" animBg="1" advAuto="0"/>
      <p:bldP spid="183" grpId="1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o relate two images from the same camera center and map a pixel from PP1 to PP2:…"/>
          <p:cNvSpPr txBox="1">
            <a:spLocks noGrp="1"/>
          </p:cNvSpPr>
          <p:nvPr>
            <p:ph type="body" idx="1"/>
          </p:nvPr>
        </p:nvSpPr>
        <p:spPr>
          <a:xfrm>
            <a:off x="355600" y="2857500"/>
            <a:ext cx="10316754" cy="67310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4700"/>
            </a:pPr>
            <a:endParaRPr/>
          </a:p>
          <a:p>
            <a:pPr marL="0" indent="0">
              <a:buClrTx/>
              <a:buSzTx/>
              <a:buNone/>
              <a:defRPr sz="4700"/>
            </a:pPr>
            <a:r>
              <a:t>To relate two images from the same camera center and map a pixel from </a:t>
            </a:r>
            <a:r>
              <a:rPr sz="3200" i="1" baseline="15625">
                <a:latin typeface="Arial"/>
                <a:ea typeface="Arial"/>
                <a:cs typeface="Arial"/>
                <a:sym typeface="Arial"/>
              </a:rPr>
              <a:t>PP1</a:t>
            </a:r>
            <a:r>
              <a:t> to </a:t>
            </a:r>
            <a:r>
              <a:rPr sz="3200" i="1" baseline="15625">
                <a:latin typeface="Arial"/>
                <a:ea typeface="Arial"/>
                <a:cs typeface="Arial"/>
                <a:sym typeface="Arial"/>
              </a:rPr>
              <a:t>PP2</a:t>
            </a:r>
            <a:r>
              <a:t>:</a:t>
            </a:r>
          </a:p>
          <a:p>
            <a:pPr marL="762000" indent="-762000">
              <a:buBlip>
                <a:blip r:embed="rId2"/>
              </a:buBlip>
              <a:defRPr sz="4700"/>
            </a:pPr>
            <a:r>
              <a:t>Cast a ray through each pixel in </a:t>
            </a:r>
            <a:r>
              <a:rPr sz="3200" i="1" baseline="15625">
                <a:latin typeface="Arial"/>
                <a:ea typeface="Arial"/>
                <a:cs typeface="Arial"/>
                <a:sym typeface="Arial"/>
              </a:rPr>
              <a:t>PP1</a:t>
            </a:r>
          </a:p>
          <a:p>
            <a:pPr marL="762000" indent="-762000">
              <a:buBlip>
                <a:blip r:embed="rId2"/>
              </a:buBlip>
              <a:defRPr sz="4700"/>
            </a:pPr>
            <a:r>
              <a:t>Draw the pixel where that ray intersects </a:t>
            </a:r>
            <a:r>
              <a:rPr sz="3200" i="1" baseline="15625">
                <a:latin typeface="Arial"/>
                <a:ea typeface="Arial"/>
                <a:cs typeface="Arial"/>
                <a:sym typeface="Arial"/>
              </a:rPr>
              <a:t>PP2</a:t>
            </a:r>
          </a:p>
        </p:txBody>
      </p:sp>
      <p:sp>
        <p:nvSpPr>
          <p:cNvPr id="187" name="Image Re-Projection (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Re-Projection (1)</a:t>
            </a:r>
          </a:p>
        </p:txBody>
      </p:sp>
      <p:pic>
        <p:nvPicPr>
          <p:cNvPr id="188" name="map-31588_1280.png" descr="map-31588_1280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1542" y="3280593"/>
            <a:ext cx="2432001" cy="1689101"/>
          </a:xfrm>
          <a:prstGeom prst="rect">
            <a:avLst/>
          </a:prstGeom>
          <a:ln w="3175">
            <a:miter lim="400000"/>
          </a:ln>
        </p:spPr>
      </p:pic>
      <p:sp>
        <p:nvSpPr>
          <p:cNvPr id="189" name="Shape"/>
          <p:cNvSpPr/>
          <p:nvPr/>
        </p:nvSpPr>
        <p:spPr>
          <a:xfrm>
            <a:off x="11894611" y="4607979"/>
            <a:ext cx="2650380" cy="2260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400"/>
                </a:moveTo>
                <a:lnTo>
                  <a:pt x="0" y="0"/>
                </a:lnTo>
                <a:lnTo>
                  <a:pt x="0" y="16200"/>
                </a:lnTo>
                <a:lnTo>
                  <a:pt x="21600" y="21600"/>
                </a:lnTo>
                <a:lnTo>
                  <a:pt x="21600" y="5400"/>
                </a:lnTo>
              </a:path>
            </a:pathLst>
          </a:custGeom>
          <a:solidFill>
            <a:srgbClr val="FFFFFF"/>
          </a:solidFill>
          <a:ln w="19050" cap="rnd">
            <a:solidFill>
              <a:srgbClr val="929292"/>
            </a:solidFill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90" name="Shape"/>
          <p:cNvSpPr/>
          <p:nvPr/>
        </p:nvSpPr>
        <p:spPr>
          <a:xfrm>
            <a:off x="10860266" y="5566123"/>
            <a:ext cx="2167780" cy="2963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94"/>
                </a:moveTo>
                <a:lnTo>
                  <a:pt x="21600" y="21600"/>
                </a:lnTo>
                <a:lnTo>
                  <a:pt x="21600" y="7097"/>
                </a:lnTo>
                <a:lnTo>
                  <a:pt x="0" y="0"/>
                </a:lnTo>
                <a:lnTo>
                  <a:pt x="0" y="14194"/>
                </a:lnTo>
              </a:path>
            </a:pathLst>
          </a:custGeom>
          <a:solidFill>
            <a:srgbClr val="FFFFFF"/>
          </a:solidFill>
          <a:ln w="19050" cap="rnd">
            <a:solidFill>
              <a:srgbClr val="929292"/>
            </a:solidFill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191" name="PP2"/>
          <p:cNvSpPr txBox="1"/>
          <p:nvPr/>
        </p:nvSpPr>
        <p:spPr>
          <a:xfrm>
            <a:off x="14755931" y="6264988"/>
            <a:ext cx="842010" cy="5812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buClr>
                <a:srgbClr val="000000"/>
              </a:buClr>
              <a:buFont typeface="Arial"/>
              <a:defRPr sz="3200" i="1" baseline="1562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PP2</a:t>
            </a:r>
          </a:p>
        </p:txBody>
      </p:sp>
      <p:sp>
        <p:nvSpPr>
          <p:cNvPr id="192" name="PP1"/>
          <p:cNvSpPr txBox="1"/>
          <p:nvPr/>
        </p:nvSpPr>
        <p:spPr>
          <a:xfrm>
            <a:off x="13228656" y="7938572"/>
            <a:ext cx="842010" cy="5812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buClr>
                <a:srgbClr val="000000"/>
              </a:buClr>
              <a:buFont typeface="Arial"/>
              <a:defRPr sz="3200" i="1" baseline="1562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PP1</a:t>
            </a:r>
          </a:p>
        </p:txBody>
      </p:sp>
      <p:grpSp>
        <p:nvGrpSpPr>
          <p:cNvPr id="198" name="Group"/>
          <p:cNvGrpSpPr/>
          <p:nvPr/>
        </p:nvGrpSpPr>
        <p:grpSpPr>
          <a:xfrm>
            <a:off x="11280305" y="4132903"/>
            <a:ext cx="3327405" cy="3810002"/>
            <a:chOff x="0" y="0"/>
            <a:chExt cx="3327404" cy="3810000"/>
          </a:xfrm>
        </p:grpSpPr>
        <p:sp>
          <p:nvSpPr>
            <p:cNvPr id="193" name="Line"/>
            <p:cNvSpPr/>
            <p:nvPr/>
          </p:nvSpPr>
          <p:spPr>
            <a:xfrm flipV="1">
              <a:off x="2550796" y="0"/>
              <a:ext cx="776609" cy="87822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94" name="Line"/>
            <p:cNvSpPr/>
            <p:nvPr/>
          </p:nvSpPr>
          <p:spPr>
            <a:xfrm flipV="1">
              <a:off x="1176292" y="1324811"/>
              <a:ext cx="971573" cy="111491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95" name="Line"/>
            <p:cNvSpPr/>
            <p:nvPr/>
          </p:nvSpPr>
          <p:spPr>
            <a:xfrm flipV="1">
              <a:off x="0" y="3043889"/>
              <a:ext cx="656383" cy="76611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96" name="Oval"/>
            <p:cNvSpPr/>
            <p:nvPr/>
          </p:nvSpPr>
          <p:spPr>
            <a:xfrm>
              <a:off x="2069880" y="1279654"/>
              <a:ext cx="157923" cy="75678"/>
            </a:xfrm>
            <a:prstGeom prst="ellipse">
              <a:avLst/>
            </a:prstGeom>
            <a:solidFill>
              <a:srgbClr val="008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197" name="Oval"/>
            <p:cNvSpPr/>
            <p:nvPr/>
          </p:nvSpPr>
          <p:spPr>
            <a:xfrm>
              <a:off x="588143" y="2998732"/>
              <a:ext cx="157923" cy="75678"/>
            </a:xfrm>
            <a:prstGeom prst="ellipse">
              <a:avLst/>
            </a:prstGeom>
            <a:solidFill>
              <a:srgbClr val="008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5" build="p" bldLvl="5" animBg="1" advAuto="0"/>
      <p:bldP spid="189" grpId="3" animBg="1" advAuto="0"/>
      <p:bldP spid="190" grpId="1" animBg="1" advAuto="0"/>
      <p:bldP spid="191" grpId="4" animBg="1" advAuto="0"/>
      <p:bldP spid="192" grpId="2" animBg="1" advAuto="0"/>
      <p:bldP spid="198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mage Re-Projection (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Re-Projection (2)</a:t>
            </a:r>
          </a:p>
        </p:txBody>
      </p:sp>
      <p:pic>
        <p:nvPicPr>
          <p:cNvPr id="201" name="map-31588_1280.png" descr="map-31588_1280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1542" y="3280593"/>
            <a:ext cx="2432001" cy="1689101"/>
          </a:xfrm>
          <a:prstGeom prst="rect">
            <a:avLst/>
          </a:prstGeom>
          <a:ln w="3175">
            <a:miter lim="400000"/>
          </a:ln>
        </p:spPr>
      </p:pic>
      <p:sp>
        <p:nvSpPr>
          <p:cNvPr id="202" name="To relate two images from the same camera center and map a pixel from PP1 to PP2:…"/>
          <p:cNvSpPr txBox="1">
            <a:spLocks noGrp="1"/>
          </p:cNvSpPr>
          <p:nvPr>
            <p:ph type="body" idx="1"/>
          </p:nvPr>
        </p:nvSpPr>
        <p:spPr>
          <a:xfrm>
            <a:off x="355600" y="2857500"/>
            <a:ext cx="10309292" cy="67310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4700"/>
            </a:pPr>
            <a:endParaRPr/>
          </a:p>
          <a:p>
            <a:pPr marL="0" indent="0">
              <a:buClrTx/>
              <a:buSzTx/>
              <a:buNone/>
              <a:defRPr sz="4700"/>
            </a:pPr>
            <a:r>
              <a:t>To relate two images from the same camera center and map a pixel from </a:t>
            </a:r>
            <a:r>
              <a:rPr sz="3200" i="1" baseline="15625">
                <a:latin typeface="Arial"/>
                <a:ea typeface="Arial"/>
                <a:cs typeface="Arial"/>
                <a:sym typeface="Arial"/>
              </a:rPr>
              <a:t>PP1</a:t>
            </a:r>
            <a:r>
              <a:t> to </a:t>
            </a:r>
            <a:r>
              <a:rPr sz="3200" i="1" baseline="15625">
                <a:latin typeface="Arial"/>
                <a:ea typeface="Arial"/>
                <a:cs typeface="Arial"/>
                <a:sym typeface="Arial"/>
              </a:rPr>
              <a:t>PP2</a:t>
            </a:r>
            <a:r>
              <a:t>: </a:t>
            </a:r>
          </a:p>
          <a:p>
            <a:pPr marL="762000" indent="-762000">
              <a:buBlip>
                <a:blip r:embed="rId3"/>
              </a:buBlip>
              <a:defRPr sz="4700"/>
            </a:pPr>
            <a:r>
              <a:t>Rather than a 3D re-projection,</a:t>
            </a:r>
          </a:p>
          <a:p>
            <a:pPr marL="762000" indent="-762000">
              <a:buBlip>
                <a:blip r:embed="rId3"/>
              </a:buBlip>
              <a:defRPr sz="4700"/>
            </a:pPr>
            <a:r>
              <a:t>Think of it as a 2D image warp from one image to another</a:t>
            </a:r>
          </a:p>
          <a:p>
            <a:pPr marL="762000" indent="-762000">
              <a:buBlip>
                <a:blip r:embed="rId3"/>
              </a:buBlip>
              <a:defRPr sz="4700"/>
            </a:pPr>
            <a:r>
              <a:t>Do not need to know the geometry of the two planes with respect to the eye?</a:t>
            </a:r>
          </a:p>
        </p:txBody>
      </p:sp>
      <p:sp>
        <p:nvSpPr>
          <p:cNvPr id="203" name="Shape"/>
          <p:cNvSpPr/>
          <p:nvPr/>
        </p:nvSpPr>
        <p:spPr>
          <a:xfrm>
            <a:off x="11894611" y="4607979"/>
            <a:ext cx="2650380" cy="2260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400"/>
                </a:moveTo>
                <a:lnTo>
                  <a:pt x="0" y="0"/>
                </a:lnTo>
                <a:lnTo>
                  <a:pt x="0" y="16200"/>
                </a:lnTo>
                <a:lnTo>
                  <a:pt x="21600" y="21600"/>
                </a:lnTo>
                <a:lnTo>
                  <a:pt x="21600" y="5400"/>
                </a:lnTo>
              </a:path>
            </a:pathLst>
          </a:custGeom>
          <a:solidFill>
            <a:srgbClr val="FFFFFF"/>
          </a:solidFill>
          <a:ln w="19050" cap="rnd">
            <a:solidFill>
              <a:srgbClr val="929292"/>
            </a:solidFill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04" name="Shape"/>
          <p:cNvSpPr/>
          <p:nvPr/>
        </p:nvSpPr>
        <p:spPr>
          <a:xfrm>
            <a:off x="10860266" y="5566123"/>
            <a:ext cx="2167780" cy="2963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94"/>
                </a:moveTo>
                <a:lnTo>
                  <a:pt x="21600" y="21600"/>
                </a:lnTo>
                <a:lnTo>
                  <a:pt x="21600" y="7097"/>
                </a:lnTo>
                <a:lnTo>
                  <a:pt x="0" y="0"/>
                </a:lnTo>
                <a:lnTo>
                  <a:pt x="0" y="14194"/>
                </a:lnTo>
              </a:path>
            </a:pathLst>
          </a:custGeom>
          <a:solidFill>
            <a:srgbClr val="FFFFFF"/>
          </a:solidFill>
          <a:ln w="19050" cap="rnd">
            <a:solidFill>
              <a:srgbClr val="929292"/>
            </a:solidFill>
          </a:ln>
        </p:spPr>
        <p:txBody>
          <a:bodyPr lIns="30578" tIns="30578" rIns="30578" bIns="30578" anchor="ctr"/>
          <a:lstStyle/>
          <a:p>
            <a: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pPr>
            <a:endParaRPr/>
          </a:p>
        </p:txBody>
      </p:sp>
      <p:sp>
        <p:nvSpPr>
          <p:cNvPr id="205" name="PP2"/>
          <p:cNvSpPr txBox="1"/>
          <p:nvPr/>
        </p:nvSpPr>
        <p:spPr>
          <a:xfrm>
            <a:off x="14755931" y="6264988"/>
            <a:ext cx="842010" cy="5812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buClr>
                <a:srgbClr val="000000"/>
              </a:buClr>
              <a:buFont typeface="Arial"/>
              <a:defRPr sz="3200" i="1" baseline="1562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PP2</a:t>
            </a:r>
          </a:p>
        </p:txBody>
      </p:sp>
      <p:sp>
        <p:nvSpPr>
          <p:cNvPr id="206" name="PP1"/>
          <p:cNvSpPr txBox="1"/>
          <p:nvPr/>
        </p:nvSpPr>
        <p:spPr>
          <a:xfrm>
            <a:off x="13223417" y="7942154"/>
            <a:ext cx="842010" cy="5812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578" tIns="30578" rIns="30578" bIns="30578">
            <a:normAutofit/>
          </a:bodyPr>
          <a:lstStyle>
            <a:lvl1pPr>
              <a:buClr>
                <a:srgbClr val="000000"/>
              </a:buClr>
              <a:buFont typeface="Arial"/>
              <a:defRPr sz="3200" i="1" baseline="1562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PP1</a:t>
            </a:r>
          </a:p>
        </p:txBody>
      </p:sp>
      <p:grpSp>
        <p:nvGrpSpPr>
          <p:cNvPr id="212" name="Group"/>
          <p:cNvGrpSpPr/>
          <p:nvPr/>
        </p:nvGrpSpPr>
        <p:grpSpPr>
          <a:xfrm>
            <a:off x="11280305" y="4132903"/>
            <a:ext cx="3327405" cy="3810002"/>
            <a:chOff x="0" y="0"/>
            <a:chExt cx="3327404" cy="3810000"/>
          </a:xfrm>
        </p:grpSpPr>
        <p:sp>
          <p:nvSpPr>
            <p:cNvPr id="207" name="Line"/>
            <p:cNvSpPr/>
            <p:nvPr/>
          </p:nvSpPr>
          <p:spPr>
            <a:xfrm flipV="1">
              <a:off x="2550796" y="0"/>
              <a:ext cx="776609" cy="87822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1176292" y="1324811"/>
              <a:ext cx="971573" cy="111491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09" name="Line"/>
            <p:cNvSpPr/>
            <p:nvPr/>
          </p:nvSpPr>
          <p:spPr>
            <a:xfrm flipV="1">
              <a:off x="0" y="3043889"/>
              <a:ext cx="656383" cy="76611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10" name="Oval"/>
            <p:cNvSpPr/>
            <p:nvPr/>
          </p:nvSpPr>
          <p:spPr>
            <a:xfrm>
              <a:off x="2069880" y="1279654"/>
              <a:ext cx="157923" cy="75678"/>
            </a:xfrm>
            <a:prstGeom prst="ellipse">
              <a:avLst/>
            </a:prstGeom>
            <a:solidFill>
              <a:srgbClr val="008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  <p:sp>
          <p:nvSpPr>
            <p:cNvPr id="211" name="Oval"/>
            <p:cNvSpPr/>
            <p:nvPr/>
          </p:nvSpPr>
          <p:spPr>
            <a:xfrm>
              <a:off x="588143" y="2998732"/>
              <a:ext cx="157923" cy="75678"/>
            </a:xfrm>
            <a:prstGeom prst="ellipse">
              <a:avLst/>
            </a:prstGeom>
            <a:solidFill>
              <a:srgbClr val="008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0578" tIns="30578" rIns="30578" bIns="30578" numCol="1" anchor="ctr">
              <a:noAutofit/>
            </a:bodyPr>
            <a:lstStyle/>
            <a:p>
              <a:pPr algn="ctr" defTabSz="1155700">
                <a:spcBef>
                  <a:spcPts val="0"/>
                </a:spcBef>
                <a:defRPr sz="4600">
                  <a:solidFill>
                    <a:schemeClr val="accent5">
                      <a:hueOff val="-522602"/>
                      <a:satOff val="-6700"/>
                      <a:lumOff val="-22320"/>
                    </a:schemeClr>
                  </a:solidFill>
                  <a:uFillTx/>
                  <a:latin typeface="+mn-lt"/>
                  <a:ea typeface="+mn-ea"/>
                  <a:cs typeface="+mn-cs"/>
                  <a:sym typeface="Irfan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build="p" bldLvl="5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2452"/>
      </a:dk1>
      <a:lt1>
        <a:srgbClr val="525252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rfan-Bold"/>
        <a:ea typeface="Irfan-Bold"/>
        <a:cs typeface="Irfan-Bold"/>
      </a:majorFont>
      <a:minorFont>
        <a:latin typeface="Irfan"/>
        <a:ea typeface="Irfan"/>
        <a:cs typeface="Irf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88900" dir="27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1E57"/>
        </a:solidFill>
        <a:ln w="3175" cap="flat">
          <a:noFill/>
          <a:miter lim="400000"/>
        </a:ln>
        <a:effectLst>
          <a:outerShdw blurRad="177800" dist="88900" dir="2700000" rotWithShape="0">
            <a:srgbClr val="000000">
              <a:alpha val="70000"/>
            </a:srgbClr>
          </a:outerShdw>
        </a:effectLst>
        <a:sp3d/>
      </a:spPr>
      <a:bodyPr rot="0" spcFirstLastPara="1" vertOverflow="overflow" horzOverflow="overflow" vert="horz" wrap="square" lIns="30578" tIns="30578" rIns="30578" bIns="30578" numCol="1" spcCol="38100" rtlCol="0" anchor="ctr">
        <a:spAutoFit/>
      </a:bodyPr>
      <a:lstStyle>
        <a:defPPr marL="0" marR="0" indent="0" algn="ctr" defTabSz="1155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chemeClr val="accent5">
                <a:hueOff val="-522602"/>
                <a:satOff val="-6700"/>
                <a:lumOff val="-22320"/>
              </a:schemeClr>
            </a:solidFill>
            <a:effectLst/>
            <a:uFillTx/>
            <a:latin typeface="+mn-lt"/>
            <a:ea typeface="+mn-ea"/>
            <a:cs typeface="+mn-cs"/>
            <a:sym typeface="Irf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round/>
        </a:ln>
        <a:effectLst/>
        <a:sp3d/>
      </a:spPr>
      <a:bodyPr rot="0" spcFirstLastPara="1" vertOverflow="overflow" horzOverflow="overflow" vert="horz" wrap="square" lIns="30578" tIns="30578" rIns="30578" bIns="30578" numCol="1" spcCol="38100" rtlCol="0" anchor="t">
        <a:normAutofit/>
      </a:bodyPr>
      <a:lstStyle>
        <a:defPPr marL="0" marR="0" indent="0" algn="l" defTabSz="18034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6800" b="0" i="0" u="none" strike="noStrike" cap="none" spc="0" normalizeH="0" baseline="0">
            <a:ln>
              <a:noFill/>
            </a:ln>
            <a:solidFill>
              <a:schemeClr val="accent1">
                <a:hueOff val="273561"/>
                <a:satOff val="2937"/>
                <a:lumOff val="-22233"/>
              </a:schemeClr>
            </a:solidFill>
            <a:effectLst/>
            <a:uFill>
              <a:solidFill>
                <a:srgbClr val="002440"/>
              </a:solidFill>
            </a:uFill>
            <a:latin typeface="+mj-lt"/>
            <a:ea typeface="+mj-ea"/>
            <a:cs typeface="+mj-cs"/>
            <a:sym typeface="Irfan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rfan-Bold"/>
        <a:ea typeface="Irfan-Bold"/>
        <a:cs typeface="Irfan-Bold"/>
      </a:majorFont>
      <a:minorFont>
        <a:latin typeface="Irfan"/>
        <a:ea typeface="Irfan"/>
        <a:cs typeface="Irf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88900" dir="27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1E57"/>
        </a:solidFill>
        <a:ln w="3175" cap="flat">
          <a:noFill/>
          <a:miter lim="400000"/>
        </a:ln>
        <a:effectLst>
          <a:outerShdw blurRad="177800" dist="88900" dir="2700000" rotWithShape="0">
            <a:srgbClr val="000000">
              <a:alpha val="70000"/>
            </a:srgbClr>
          </a:outerShdw>
        </a:effectLst>
        <a:sp3d/>
      </a:spPr>
      <a:bodyPr rot="0" spcFirstLastPara="1" vertOverflow="overflow" horzOverflow="overflow" vert="horz" wrap="square" lIns="30578" tIns="30578" rIns="30578" bIns="30578" numCol="1" spcCol="38100" rtlCol="0" anchor="ctr">
        <a:spAutoFit/>
      </a:bodyPr>
      <a:lstStyle>
        <a:defPPr marL="0" marR="0" indent="0" algn="ctr" defTabSz="1155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chemeClr val="accent5">
                <a:hueOff val="-522602"/>
                <a:satOff val="-6700"/>
                <a:lumOff val="-22320"/>
              </a:schemeClr>
            </a:solidFill>
            <a:effectLst/>
            <a:uFillTx/>
            <a:latin typeface="+mn-lt"/>
            <a:ea typeface="+mn-ea"/>
            <a:cs typeface="+mn-cs"/>
            <a:sym typeface="Irf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round/>
        </a:ln>
        <a:effectLst/>
        <a:sp3d/>
      </a:spPr>
      <a:bodyPr rot="0" spcFirstLastPara="1" vertOverflow="overflow" horzOverflow="overflow" vert="horz" wrap="square" lIns="30578" tIns="30578" rIns="30578" bIns="30578" numCol="1" spcCol="38100" rtlCol="0" anchor="t">
        <a:normAutofit/>
      </a:bodyPr>
      <a:lstStyle>
        <a:defPPr marL="0" marR="0" indent="0" algn="l" defTabSz="18034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6800" b="0" i="0" u="none" strike="noStrike" cap="none" spc="0" normalizeH="0" baseline="0">
            <a:ln>
              <a:noFill/>
            </a:ln>
            <a:solidFill>
              <a:schemeClr val="accent1">
                <a:hueOff val="273561"/>
                <a:satOff val="2937"/>
                <a:lumOff val="-22233"/>
              </a:schemeClr>
            </a:solidFill>
            <a:effectLst/>
            <a:uFill>
              <a:solidFill>
                <a:srgbClr val="002440"/>
              </a:solidFill>
            </a:uFill>
            <a:latin typeface="+mj-lt"/>
            <a:ea typeface="+mj-ea"/>
            <a:cs typeface="+mj-cs"/>
            <a:sym typeface="Irfan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2332</Words>
  <Application>Microsoft Macintosh PowerPoint</Application>
  <PresentationFormat>Custom</PresentationFormat>
  <Paragraphs>426</Paragraphs>
  <Slides>49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Avenir Book</vt:lpstr>
      <vt:lpstr>Helvetica</vt:lpstr>
      <vt:lpstr>Irfan</vt:lpstr>
      <vt:lpstr>Irfan-Bold</vt:lpstr>
      <vt:lpstr>Lucida Grande</vt:lpstr>
      <vt:lpstr>Symbol</vt:lpstr>
      <vt:lpstr>Times</vt:lpstr>
      <vt:lpstr>Times New Roman</vt:lpstr>
      <vt:lpstr>Zapf Dingbats</vt:lpstr>
      <vt:lpstr>White</vt:lpstr>
      <vt:lpstr>PowerPoint Presentation</vt:lpstr>
      <vt:lpstr>Stitching and HDR,</vt:lpstr>
      <vt:lpstr>5 Steps to Make a Panorama</vt:lpstr>
      <vt:lpstr>Align Images: Translate??</vt:lpstr>
      <vt:lpstr>Better: Warp</vt:lpstr>
      <vt:lpstr>A Bundle of Rays Contains all Views</vt:lpstr>
      <vt:lpstr>Image Re-projection to Panorama Projection Plane</vt:lpstr>
      <vt:lpstr>Image Re-Projection (1)</vt:lpstr>
      <vt:lpstr>Image Re-Projection (2)</vt:lpstr>
      <vt:lpstr>Recall: Image Transforms</vt:lpstr>
      <vt:lpstr>Homography Recap</vt:lpstr>
      <vt:lpstr>Computing Homographies Nonlinear Least-Squares (Ch. 6)</vt:lpstr>
      <vt:lpstr>Warp into a Shared Coordinate Space</vt:lpstr>
      <vt:lpstr>Warping and Interpolation</vt:lpstr>
      <vt:lpstr>Dealing with BAD Matches</vt:lpstr>
      <vt:lpstr>RANdom SAmple Consensus (RANSAC)</vt:lpstr>
      <vt:lpstr>RANdom SAmple Consensus (RANSAC)</vt:lpstr>
      <vt:lpstr>Not Just a Plane</vt:lpstr>
      <vt:lpstr>Planar,  Spherical, Cylindrical Panoramas</vt:lpstr>
      <vt:lpstr>“Finding Panoramas”</vt:lpstr>
      <vt:lpstr>Further Reading</vt:lpstr>
      <vt:lpstr>High Dynamic Range</vt:lpstr>
      <vt:lpstr>Dynamic Range</vt:lpstr>
      <vt:lpstr>Limited Dynamic Range of Current Cameras</vt:lpstr>
      <vt:lpstr>Limited Dynamic Range of Current Cameras</vt:lpstr>
      <vt:lpstr>Limited Dynamic Range of Current Cameras</vt:lpstr>
      <vt:lpstr>Relationship Between Image and Scene Brightness</vt:lpstr>
      <vt:lpstr>Relationship Between Image and Scene Brightness</vt:lpstr>
      <vt:lpstr>Summary</vt:lpstr>
      <vt:lpstr>Camera Calibration</vt:lpstr>
      <vt:lpstr>Radiometric Calibration</vt:lpstr>
      <vt:lpstr>PowerPoint Presentation</vt:lpstr>
      <vt:lpstr>A Sequence of Images of Different Exposures</vt:lpstr>
      <vt:lpstr>Series of Images</vt:lpstr>
      <vt:lpstr>Response Curves</vt:lpstr>
      <vt:lpstr>Iterative Method</vt:lpstr>
      <vt:lpstr>Demo-time!</vt:lpstr>
      <vt:lpstr>How to Compute: Debevec 99</vt:lpstr>
      <vt:lpstr>Response Curves</vt:lpstr>
      <vt:lpstr>Radiance Map</vt:lpstr>
      <vt:lpstr>Need a New File Format</vt:lpstr>
      <vt:lpstr>Now to Display it!</vt:lpstr>
      <vt:lpstr>PowerPoint Presentation</vt:lpstr>
      <vt:lpstr>Tone Mapping</vt:lpstr>
      <vt:lpstr>Tone Mapping</vt:lpstr>
      <vt:lpstr>Tone Mapping</vt:lpstr>
      <vt:lpstr>Further Information</vt:lpstr>
      <vt:lpstr>Further Information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Dellaert, Frank</cp:lastModifiedBy>
  <cp:revision>8</cp:revision>
  <dcterms:modified xsi:type="dcterms:W3CDTF">2019-10-30T02:06:47Z</dcterms:modified>
</cp:coreProperties>
</file>