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59"/>
  </p:notesMasterIdLst>
  <p:handoutMasterIdLst>
    <p:handoutMasterId r:id="rId60"/>
  </p:handoutMasterIdLst>
  <p:sldIdLst>
    <p:sldId id="256" r:id="rId2"/>
    <p:sldId id="1505" r:id="rId3"/>
    <p:sldId id="1476" r:id="rId4"/>
    <p:sldId id="1478" r:id="rId5"/>
    <p:sldId id="1479" r:id="rId6"/>
    <p:sldId id="1480" r:id="rId7"/>
    <p:sldId id="1481" r:id="rId8"/>
    <p:sldId id="1482" r:id="rId9"/>
    <p:sldId id="1483" r:id="rId10"/>
    <p:sldId id="1484" r:id="rId11"/>
    <p:sldId id="1697" r:id="rId12"/>
    <p:sldId id="1508" r:id="rId13"/>
    <p:sldId id="271" r:id="rId14"/>
    <p:sldId id="272" r:id="rId15"/>
    <p:sldId id="1648" r:id="rId16"/>
    <p:sldId id="1580" r:id="rId17"/>
    <p:sldId id="1698" r:id="rId18"/>
    <p:sldId id="1129" r:id="rId19"/>
    <p:sldId id="983" r:id="rId20"/>
    <p:sldId id="1049" r:id="rId21"/>
    <p:sldId id="1026" r:id="rId22"/>
    <p:sldId id="984" r:id="rId23"/>
    <p:sldId id="1675" r:id="rId24"/>
    <p:sldId id="1699" r:id="rId25"/>
    <p:sldId id="446" r:id="rId26"/>
    <p:sldId id="447" r:id="rId27"/>
    <p:sldId id="1663" r:id="rId28"/>
    <p:sldId id="543" r:id="rId29"/>
    <p:sldId id="451" r:id="rId30"/>
    <p:sldId id="452" r:id="rId31"/>
    <p:sldId id="453" r:id="rId32"/>
    <p:sldId id="454" r:id="rId33"/>
    <p:sldId id="1700" r:id="rId34"/>
    <p:sldId id="602" r:id="rId35"/>
    <p:sldId id="603" r:id="rId36"/>
    <p:sldId id="1687" r:id="rId37"/>
    <p:sldId id="605" r:id="rId38"/>
    <p:sldId id="604" r:id="rId39"/>
    <p:sldId id="606" r:id="rId40"/>
    <p:sldId id="626" r:id="rId41"/>
    <p:sldId id="1696" r:id="rId42"/>
    <p:sldId id="1701" r:id="rId43"/>
    <p:sldId id="1686" r:id="rId44"/>
    <p:sldId id="902" r:id="rId45"/>
    <p:sldId id="714" r:id="rId46"/>
    <p:sldId id="731" r:id="rId47"/>
    <p:sldId id="918" r:id="rId48"/>
    <p:sldId id="737" r:id="rId49"/>
    <p:sldId id="1050" r:id="rId50"/>
    <p:sldId id="1702" r:id="rId51"/>
    <p:sldId id="1542" r:id="rId52"/>
    <p:sldId id="1543" r:id="rId53"/>
    <p:sldId id="1544" r:id="rId54"/>
    <p:sldId id="1545" r:id="rId55"/>
    <p:sldId id="1546" r:id="rId56"/>
    <p:sldId id="1547" r:id="rId57"/>
    <p:sldId id="1548" r:id="rId5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25" autoAdjust="0"/>
    <p:restoredTop sz="91429" autoAdjust="0"/>
  </p:normalViewPr>
  <p:slideViewPr>
    <p:cSldViewPr>
      <p:cViewPr varScale="1">
        <p:scale>
          <a:sx n="117" d="100"/>
          <a:sy n="117" d="100"/>
        </p:scale>
        <p:origin x="25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816"/>
    </p:cViewPr>
  </p:sorterViewPr>
  <p:notesViewPr>
    <p:cSldViewPr>
      <p:cViewPr varScale="1">
        <p:scale>
          <a:sx n="161" d="100"/>
          <a:sy n="161" d="100"/>
        </p:scale>
        <p:origin x="6768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98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801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306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35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133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637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214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E127ED-D45C-7242-9ACB-06427A9B95F8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9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9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C6542B-FAD7-C74E-BE86-22B37A77DFE0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8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8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6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Each layer has many filters each producing an activation map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ends up learning is hierarchy of filters, talk more in depth later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In this visualization [Lane] maximized the activity of a central cluster of units from the same filter type </a:t>
            </a:r>
            <a:r>
              <a:rPr lang="en">
                <a:solidFill>
                  <a:schemeClr val="dk1"/>
                </a:solidFill>
              </a:rPr>
              <a:t>in various VGG-16 layers</a:t>
            </a:r>
            <a:r>
              <a:rPr lang="en"/>
              <a:t> by taking image gradients. So not exactly what Zeiler and Fergus did, but somewhat similar.</a:t>
            </a:r>
          </a:p>
        </p:txBody>
      </p:sp>
    </p:spTree>
    <p:extLst>
      <p:ext uri="{BB962C8B-B14F-4D97-AF65-F5344CB8AC3E}">
        <p14:creationId xmlns:p14="http://schemas.microsoft.com/office/powerpoint/2010/main" val="4791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304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766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076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937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093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329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12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021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312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14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59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863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696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723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250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143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200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917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4589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4688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22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4364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58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7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8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515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95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78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68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26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434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1512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72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AF1F-BE97-8748-B10F-436488D99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64C43-9846-5C43-8566-4043DD6AA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Shape 642">
            <a:extLst>
              <a:ext uri="{FF2B5EF4-FFF2-40B4-BE49-F238E27FC236}">
                <a16:creationId xmlns:a16="http://schemas.microsoft.com/office/drawing/2014/main" id="{46C4DF56-6788-8645-B0EE-89D969F521FF}"/>
              </a:ext>
            </a:extLst>
          </p:cNvPr>
          <p:cNvSpPr txBox="1"/>
          <p:nvPr userDrawn="1"/>
        </p:nvSpPr>
        <p:spPr>
          <a:xfrm>
            <a:off x="1129500" y="838200"/>
            <a:ext cx="6885000" cy="51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Image Classification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Supervised Learning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CNN Review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Loss Functions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Stochastic Gradient Descent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Computing Gradients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Training CNNs</a:t>
            </a:r>
          </a:p>
        </p:txBody>
      </p:sp>
    </p:spTree>
    <p:extLst>
      <p:ext uri="{BB962C8B-B14F-4D97-AF65-F5344CB8AC3E}">
        <p14:creationId xmlns:p14="http://schemas.microsoft.com/office/powerpoint/2010/main" val="125015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64794D1-F932-3549-A4A8-EDC4C63C1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1" r:id="rId12"/>
    <p:sldLayoutId id="2147483702" r:id="rId13"/>
    <p:sldLayoutId id="2147483703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://maxpixel.freegreatpicture.com/Cat-Kittens-Free-Float-Kitten-Rush-Cat-Puppy-55582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emonstrations.wolfram.com/VisualizingTheGradientVector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49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51.emf"/><Relationship Id="rId3" Type="http://schemas.openxmlformats.org/officeDocument/2006/relationships/image" Target="../media/image55.emf"/><Relationship Id="rId7" Type="http://schemas.openxmlformats.org/officeDocument/2006/relationships/image" Target="../media/image60.emf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53.emf"/><Relationship Id="rId5" Type="http://schemas.openxmlformats.org/officeDocument/2006/relationships/image" Target="../media/image57.emf"/><Relationship Id="rId10" Type="http://schemas.openxmlformats.org/officeDocument/2006/relationships/image" Target="../media/image52.emf"/><Relationship Id="rId4" Type="http://schemas.openxmlformats.org/officeDocument/2006/relationships/image" Target="../media/image56.emf"/><Relationship Id="rId9" Type="http://schemas.openxmlformats.org/officeDocument/2006/relationships/image" Target="../media/image50.emf"/><Relationship Id="rId1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ickr.com/photos/malfet/" TargetMode="External"/><Relationship Id="rId5" Type="http://schemas.openxmlformats.org/officeDocument/2006/relationships/hyperlink" Target="https://www.flickr.com/photos/malfet/1428198050" TargetMode="Externa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://maxpixel.freegreatpicture.com/Cats-Silhouette-Cats-Eyes-Silhouette-Cat-69473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hyperlink" Target="http://maxpixel.freegreatpicture.com/Animals-Tree-Sun-Cat-In-Tree-Cat-Feline-Titus-63683" TargetMode="External"/><Relationship Id="rId5" Type="http://schemas.openxmlformats.org/officeDocument/2006/relationships/hyperlink" Target="https://creativecommons.org/publicdomain/zero/1.0/deed.en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pixabay.com/en/cat-cat-in-the-dark-eyes-staring-987528/" TargetMode="External"/><Relationship Id="rId9" Type="http://schemas.openxmlformats.org/officeDocument/2006/relationships/hyperlink" Target="https://pixabay.com/en/red-cat-animals-cat-face-cat-red-1451799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arahcord/364252525" TargetMode="External"/><Relationship Id="rId13" Type="http://schemas.openxmlformats.org/officeDocument/2006/relationships/hyperlink" Target="https://www.flickr.com/photos/34745138@N00/4068996309" TargetMode="External"/><Relationship Id="rId3" Type="http://schemas.openxmlformats.org/officeDocument/2006/relationships/hyperlink" Target="https://www.flickr.com/photos/kaibara/3625964429/in/photostream/" TargetMode="External"/><Relationship Id="rId7" Type="http://schemas.openxmlformats.org/officeDocument/2006/relationships/hyperlink" Target="https://www.flickr.com/photos/eviltomthai/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1.staticflickr.com/5/4101/4877610923_52c9a5fedf_b.jpg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.flickr.com/photos/kaibara/" TargetMode="External"/><Relationship Id="rId9" Type="http://schemas.openxmlformats.org/officeDocument/2006/relationships/hyperlink" Target="https://www.flickr.com/photos/sarahcord/" TargetMode="Externa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pixabay.com/p-393294/?no_redirect" TargetMode="External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ickr.com/people/81571077@N00?rb=1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commons.wikimedia.org/wiki/File:New_hiding_place_(4224719255).jpg" TargetMode="External"/><Relationship Id="rId10" Type="http://schemas.openxmlformats.org/officeDocument/2006/relationships/hyperlink" Target="https://pixabay.com/en/cat-hidden-meadow-green-summer-1009957/" TargetMode="External"/><Relationship Id="rId4" Type="http://schemas.openxmlformats.org/officeDocument/2006/relationships/hyperlink" Target="https://creativecommons.org/publicdomain/zero/1.0/deed.en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pexels.com/photo/view-of-cat-in-snow-248276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cat-camouflage-autumn-fur-animals-40872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Learning in</a:t>
            </a:r>
            <a:br>
              <a:rPr lang="en-US" dirty="0"/>
            </a:br>
            <a:r>
              <a:rPr lang="en-US" dirty="0"/>
              <a:t>Convolutional Neural Nets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4478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 err="1"/>
              <a:t>Cusuh</a:t>
            </a:r>
            <a:r>
              <a:rPr lang="en-US" sz="2800" dirty="0"/>
              <a:t> Ham and Frank Dellaert</a:t>
            </a:r>
          </a:p>
          <a:p>
            <a:r>
              <a:rPr lang="en-US" sz="2800" dirty="0"/>
              <a:t>CS 4476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B5DB-C21E-EF46-BC34-3EABB947DE04}"/>
              </a:ext>
            </a:extLst>
          </p:cNvPr>
          <p:cNvSpPr txBox="1">
            <a:spLocks/>
          </p:cNvSpPr>
          <p:nvPr/>
        </p:nvSpPr>
        <p:spPr bwMode="auto">
          <a:xfrm>
            <a:off x="152400" y="6400800"/>
            <a:ext cx="876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Many slides from Stanford’s CS231N by Fei-Fei Li, Justin Johnson, Serena Yeung, as well as some slides on filtering from Devi Parikh and Kristen Grauman, who may in turn have borrowed some from others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Intraclass variation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50" y="1785976"/>
            <a:ext cx="5480280" cy="30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3800837" y="4828676"/>
            <a:ext cx="15423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BC72E-FB69-7F45-B6CF-1F318F58DD6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8778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19050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32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An image classifier</a:t>
            </a: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1993551"/>
            <a:ext cx="33147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34000" y="3475825"/>
            <a:ext cx="74760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Unlike e.g. sorting a list of numbers,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no obvious way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to hard-code the algorithm for recognizing a cat, or other classes.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6674E5-B71B-0849-A62C-0FB26D2752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9113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Attempts have been made</a:t>
            </a: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50625" y="1921264"/>
            <a:ext cx="2021800" cy="28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>
            <a:off x="3444650" y="1921251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John Canny, “A Computational Approach to Edge Detection”, IEEE TPAMI 1986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" name="Shape 221"/>
          <p:cNvCxnSpPr>
            <a:stCxn id="218" idx="3"/>
            <a:endCxn id="219" idx="1"/>
          </p:cNvCxnSpPr>
          <p:nvPr/>
        </p:nvCxnSpPr>
        <p:spPr>
          <a:xfrm>
            <a:off x="2272425" y="3323175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22" name="Shape 222"/>
          <p:cNvGrpSpPr/>
          <p:nvPr/>
        </p:nvGrpSpPr>
        <p:grpSpPr>
          <a:xfrm>
            <a:off x="6879026" y="3212400"/>
            <a:ext cx="387693" cy="295500"/>
            <a:chOff x="5964625" y="2736150"/>
            <a:chExt cx="387693" cy="295500"/>
          </a:xfrm>
        </p:grpSpPr>
        <p:cxnSp>
          <p:nvCxnSpPr>
            <p:cNvPr id="223" name="Shape 223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Shape 224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Shape 225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Shape 226"/>
          <p:cNvGrpSpPr/>
          <p:nvPr/>
        </p:nvGrpSpPr>
        <p:grpSpPr>
          <a:xfrm rot="10800000">
            <a:off x="7957676" y="3212400"/>
            <a:ext cx="387693" cy="295500"/>
            <a:chOff x="5964625" y="2736150"/>
            <a:chExt cx="387693" cy="295500"/>
          </a:xfrm>
        </p:grpSpPr>
        <p:cxnSp>
          <p:nvCxnSpPr>
            <p:cNvPr id="227" name="Shape 227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Shape 228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Shape 229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0" name="Shape 230"/>
          <p:cNvGrpSpPr/>
          <p:nvPr/>
        </p:nvGrpSpPr>
        <p:grpSpPr>
          <a:xfrm rot="5400000">
            <a:off x="7418351" y="3212400"/>
            <a:ext cx="387693" cy="295500"/>
            <a:chOff x="5964625" y="2736150"/>
            <a:chExt cx="387693" cy="295500"/>
          </a:xfrm>
        </p:grpSpPr>
        <p:cxnSp>
          <p:nvCxnSpPr>
            <p:cNvPr id="231" name="Shape 231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Shape 232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Shape 233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4" name="Shape 234"/>
          <p:cNvGrpSpPr/>
          <p:nvPr/>
        </p:nvGrpSpPr>
        <p:grpSpPr>
          <a:xfrm rot="-5400000">
            <a:off x="8497001" y="3212400"/>
            <a:ext cx="387693" cy="295500"/>
            <a:chOff x="5964625" y="2736150"/>
            <a:chExt cx="387693" cy="295500"/>
          </a:xfrm>
        </p:grpSpPr>
        <p:cxnSp>
          <p:nvCxnSpPr>
            <p:cNvPr id="235" name="Shape 235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Shape 236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Shape 237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8" name="Shape 238"/>
          <p:cNvSpPr txBox="1"/>
          <p:nvPr/>
        </p:nvSpPr>
        <p:spPr>
          <a:xfrm>
            <a:off x="2318850" y="2898775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edges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9" name="Shape 239"/>
          <p:cNvCxnSpPr/>
          <p:nvPr/>
        </p:nvCxnSpPr>
        <p:spPr>
          <a:xfrm>
            <a:off x="5466438" y="3360150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0" name="Shape 240"/>
          <p:cNvSpPr txBox="1"/>
          <p:nvPr/>
        </p:nvSpPr>
        <p:spPr>
          <a:xfrm>
            <a:off x="5442288" y="2966550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corners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7629841" y="4572675"/>
            <a:ext cx="38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42" name="Shape 242"/>
          <p:cNvCxnSpPr/>
          <p:nvPr/>
        </p:nvCxnSpPr>
        <p:spPr>
          <a:xfrm>
            <a:off x="7823650" y="3651025"/>
            <a:ext cx="0" cy="919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7D157928-53C2-BD49-934E-A59475E1BF1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264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ML: A Data-Driven Approach</a:t>
            </a:r>
            <a:endParaRPr dirty="0"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333500" y="1338600"/>
            <a:ext cx="6477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Collect a dataset of images and labels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Machine Learning to train a classifier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Evaluate the classifier on new images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2985691" y="2928208"/>
            <a:ext cx="42606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training set</a:t>
            </a: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76" y="3239600"/>
            <a:ext cx="3061103" cy="21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b="50037"/>
          <a:stretch/>
        </p:blipFill>
        <p:spPr>
          <a:xfrm>
            <a:off x="3884476" y="3383450"/>
            <a:ext cx="4781675" cy="17680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2C844F-DAB7-114E-843A-D019132116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7637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Model / Hypothesis Class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 = {h: X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Y}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e.g. y = h(x) = sign(</a:t>
            </a:r>
            <a:r>
              <a:rPr lang="en-US" dirty="0" err="1">
                <a:solidFill>
                  <a:schemeClr val="bg1"/>
                </a:solidFill>
              </a:rPr>
              <a:t>w</a:t>
            </a:r>
            <a:r>
              <a:rPr lang="en-US" baseline="30000" dirty="0" err="1">
                <a:solidFill>
                  <a:schemeClr val="bg1"/>
                </a:solidFill>
              </a:rPr>
              <a:t>T</a:t>
            </a:r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Learning = Search in hypothesis space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Find best g in model class.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Training Stage:</a:t>
            </a:r>
          </a:p>
          <a:p>
            <a:pPr lvl="1"/>
            <a:r>
              <a:rPr lang="en-US" dirty="0">
                <a:sym typeface="Wingdings"/>
              </a:rPr>
              <a:t>Training Data { (</a:t>
            </a:r>
            <a:r>
              <a:rPr lang="en-US" dirty="0" err="1">
                <a:sym typeface="Wingdings"/>
              </a:rPr>
              <a:t>x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 err="1">
                <a:sym typeface="Wingdings"/>
              </a:rPr>
              <a:t>,y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>
                <a:sym typeface="Wingdings"/>
              </a:rPr>
              <a:t>) }  h 			(Learning)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Testing Stage</a:t>
            </a:r>
          </a:p>
          <a:p>
            <a:pPr lvl="1"/>
            <a:r>
              <a:rPr lang="en-US" dirty="0"/>
              <a:t>Test Data x </a:t>
            </a:r>
            <a:r>
              <a:rPr lang="en-US" dirty="0">
                <a:sym typeface="Wingdings"/>
              </a:rPr>
              <a:t> h(x) 	      (Apply function, Evaluate error)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2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25146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52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CNNs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24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fig16.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" y="3657600"/>
            <a:ext cx="9042569" cy="251460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, Kevin Murphy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157"/>
            <a:ext cx="9144000" cy="21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3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/>
        </p:nvSpPr>
        <p:spPr>
          <a:xfrm>
            <a:off x="305225" y="1012675"/>
            <a:ext cx="85482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CNN or </a:t>
            </a:r>
            <a:r>
              <a:rPr lang="en" sz="1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ConvNet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sequence of Convolutional Layers, interspersed with activation functions</a:t>
            </a:r>
          </a:p>
        </p:txBody>
      </p:sp>
      <p:sp>
        <p:nvSpPr>
          <p:cNvPr id="632" name="Shape 632"/>
          <p:cNvSpPr/>
          <p:nvPr/>
        </p:nvSpPr>
        <p:spPr>
          <a:xfrm>
            <a:off x="1770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 txBox="1"/>
          <p:nvPr/>
        </p:nvSpPr>
        <p:spPr>
          <a:xfrm>
            <a:off x="7897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11540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1190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636" name="Shape 636"/>
          <p:cNvCxnSpPr/>
          <p:nvPr/>
        </p:nvCxnSpPr>
        <p:spPr>
          <a:xfrm>
            <a:off x="14818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7" name="Shape 637"/>
          <p:cNvSpPr txBox="1"/>
          <p:nvPr/>
        </p:nvSpPr>
        <p:spPr>
          <a:xfrm>
            <a:off x="1521200" y="327645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e.g. 6 5x5x3 filters</a:t>
            </a:r>
          </a:p>
        </p:txBody>
      </p:sp>
      <p:sp>
        <p:nvSpPr>
          <p:cNvPr id="638" name="Shape 638"/>
          <p:cNvSpPr/>
          <p:nvPr/>
        </p:nvSpPr>
        <p:spPr>
          <a:xfrm>
            <a:off x="26916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 txBox="1"/>
          <p:nvPr/>
        </p:nvSpPr>
        <p:spPr>
          <a:xfrm>
            <a:off x="33043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36686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41" name="Shape 641"/>
          <p:cNvSpPr txBox="1"/>
          <p:nvPr/>
        </p:nvSpPr>
        <p:spPr>
          <a:xfrm>
            <a:off x="26336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cxnSp>
        <p:nvCxnSpPr>
          <p:cNvPr id="642" name="Shape 642"/>
          <p:cNvCxnSpPr/>
          <p:nvPr/>
        </p:nvCxnSpPr>
        <p:spPr>
          <a:xfrm>
            <a:off x="42250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3" name="Shape 643"/>
          <p:cNvSpPr txBox="1"/>
          <p:nvPr/>
        </p:nvSpPr>
        <p:spPr>
          <a:xfrm>
            <a:off x="4264400" y="3276450"/>
            <a:ext cx="1063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e.g. 10 5x5x</a:t>
            </a:r>
            <a:r>
              <a:rPr lang="en" sz="18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filters</a:t>
            </a:r>
          </a:p>
        </p:txBody>
      </p:sp>
      <p:sp>
        <p:nvSpPr>
          <p:cNvPr id="644" name="Shape 644"/>
          <p:cNvSpPr/>
          <p:nvPr/>
        </p:nvSpPr>
        <p:spPr>
          <a:xfrm>
            <a:off x="54348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5" name="Shape 645"/>
          <p:cNvCxnSpPr/>
          <p:nvPr/>
        </p:nvCxnSpPr>
        <p:spPr>
          <a:xfrm>
            <a:off x="68158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6" name="Shape 646"/>
          <p:cNvSpPr txBox="1"/>
          <p:nvPr/>
        </p:nvSpPr>
        <p:spPr>
          <a:xfrm>
            <a:off x="6855200" y="327645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647" name="Shape 647"/>
          <p:cNvSpPr txBox="1"/>
          <p:nvPr/>
        </p:nvSpPr>
        <p:spPr>
          <a:xfrm>
            <a:off x="8071800" y="3017400"/>
            <a:ext cx="956400" cy="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</a:p>
        </p:txBody>
      </p:sp>
      <p:sp>
        <p:nvSpPr>
          <p:cNvPr id="648" name="Shape 648"/>
          <p:cNvSpPr txBox="1"/>
          <p:nvPr/>
        </p:nvSpPr>
        <p:spPr>
          <a:xfrm>
            <a:off x="53006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649" name="Shape 649"/>
          <p:cNvSpPr txBox="1"/>
          <p:nvPr/>
        </p:nvSpPr>
        <p:spPr>
          <a:xfrm>
            <a:off x="60475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650" name="Shape 650"/>
          <p:cNvSpPr txBox="1"/>
          <p:nvPr/>
        </p:nvSpPr>
        <p:spPr>
          <a:xfrm>
            <a:off x="64118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5105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12954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099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4976640" y="1371024"/>
            <a:ext cx="416736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500" b="1" dirty="0">
                <a:latin typeface="FreeSans" charset="0"/>
              </a:rPr>
              <a:t>Learn</a:t>
            </a:r>
            <a:r>
              <a:rPr lang="en-US" sz="2500" dirty="0">
                <a:latin typeface="FreeSans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FreeSans" charset="0"/>
              </a:rPr>
              <a:t>multiple filters.</a:t>
            </a:r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618880" y="2994075"/>
            <a:ext cx="352512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E.g.: 200x200 image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        100 Filters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        Filter size: 10x10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	   10K parameters</a:t>
            </a:r>
          </a:p>
          <a:p>
            <a:pPr algn="l">
              <a:spcBef>
                <a:spcPts val="0"/>
              </a:spcBef>
            </a:pPr>
            <a:endParaRPr lang="en-US" sz="700">
              <a:latin typeface="FreeSans" charset="0"/>
            </a:endParaRPr>
          </a:p>
          <a:p>
            <a:pPr algn="l">
              <a:spcBef>
                <a:spcPts val="0"/>
              </a:spcBef>
            </a:pPr>
            <a:endParaRPr lang="en-US">
              <a:latin typeface="FreeSans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797844"/>
            <a:ext cx="5814720" cy="601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24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31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E43E7D0D-8759-C044-A8DC-5462D26E452B}" type="slidenum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" y="1244291"/>
            <a:ext cx="5757120" cy="54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038600" y="956261"/>
            <a:ext cx="518400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Example:  200x200 image</a:t>
            </a:r>
          </a:p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                  40K hidden units</a:t>
            </a:r>
          </a:p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		       </a:t>
            </a:r>
            <a:r>
              <a:rPr lang="en-US" sz="2500" b="1" dirty="0">
                <a:solidFill>
                  <a:srgbClr val="FF0000"/>
                </a:solidFill>
                <a:latin typeface="FreeSans" charset="0"/>
              </a:rPr>
              <a:t>  ~2B parameters</a:t>
            </a:r>
            <a:r>
              <a:rPr lang="en-US" sz="2500" dirty="0">
                <a:latin typeface="FreeSans" charset="0"/>
              </a:rPr>
              <a:t>!!!</a:t>
            </a: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5436000" y="1866436"/>
            <a:ext cx="414720" cy="4147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607841" y="5546023"/>
            <a:ext cx="6308640" cy="100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 Spatial correlation is local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 Waste of resources + we have not enough          training samples anyway..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Fully Connected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66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/>
        </p:nvSpPr>
        <p:spPr>
          <a:xfrm>
            <a:off x="114875" y="902775"/>
            <a:ext cx="85482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4699800" y="902775"/>
            <a:ext cx="2254200" cy="3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[Zeiler and Fergus 2013]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6782700" y="902775"/>
            <a:ext cx="2361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Visualization of VGG-16 by Lane McIntosh. VGG-16 architecture from [Simonyan and Zisserman 2014].</a:t>
            </a:r>
          </a:p>
        </p:txBody>
      </p:sp>
      <p:pic>
        <p:nvPicPr>
          <p:cNvPr id="659" name="Shape 659" descr="VGG16 visualization comple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4" y="1345663"/>
            <a:ext cx="9050550" cy="41666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97925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EA7E-E968-5742-B83A-9EE71357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-US" dirty="0"/>
              <a:t>Demo Time: a very simple 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CD26E-114D-004D-8A0A-F33F98216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42999"/>
            <a:ext cx="8520600" cy="484123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4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31242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3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56956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5794650" y="1082875"/>
            <a:ext cx="3265800" cy="43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tells how good our current classifier is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 dataset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image and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is (integer)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the dataset is a sum of loss over examples: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7710" y="2258250"/>
            <a:ext cx="2045006" cy="6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8">
            <a:alphaModFix/>
          </a:blip>
          <a:srcRect l="55307" r="11518"/>
          <a:stretch/>
        </p:blipFill>
        <p:spPr>
          <a:xfrm>
            <a:off x="6642824" y="3348989"/>
            <a:ext cx="307975" cy="39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8">
            <a:alphaModFix/>
          </a:blip>
          <a:srcRect l="15513" r="51310"/>
          <a:stretch/>
        </p:blipFill>
        <p:spPr>
          <a:xfrm>
            <a:off x="6642825" y="3070479"/>
            <a:ext cx="307964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9435" y="4577759"/>
            <a:ext cx="3641554" cy="93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39361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52302" y="3124200"/>
            <a:ext cx="6197222" cy="25494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613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pic>
        <p:nvPicPr>
          <p:cNvPr id="39" name="Picture 2" descr="http://cs231n.github.io/assets/margi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869095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93258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Shape 3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3" name="Shape 323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5.1 - 3.2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-1.7 - 3.2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2.9) + max(0, -3.9)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</a:t>
            </a:r>
          </a:p>
        </p:txBody>
      </p:sp>
      <p:sp>
        <p:nvSpPr>
          <p:cNvPr id="324" name="Shape 324"/>
          <p:cNvSpPr/>
          <p:nvPr/>
        </p:nvSpPr>
        <p:spPr>
          <a:xfrm>
            <a:off x="1465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1786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Image Classification</a:t>
            </a:r>
            <a:r>
              <a:rPr lang="en" sz="2400" dirty="0"/>
              <a:t>: A core task in Computer Vision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99725" y="3359300"/>
            <a:ext cx="1356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" name="Shape 101"/>
          <p:cNvSpPr txBox="1"/>
          <p:nvPr/>
        </p:nvSpPr>
        <p:spPr>
          <a:xfrm>
            <a:off x="5928350" y="3093046"/>
            <a:ext cx="2220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184950" y="1933725"/>
            <a:ext cx="4668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(assume given set of discrete labels)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{dog, cat, truck, plane, ...}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199557D-AEE3-6F43-8720-268B09B369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48779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48" name="Shape 3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6" name="Shape 356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1.3 - 4.9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2.0 - 4.9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-2.6) + max(0, -1.9)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sp>
        <p:nvSpPr>
          <p:cNvPr id="358" name="Shape 358"/>
          <p:cNvSpPr/>
          <p:nvPr/>
        </p:nvSpPr>
        <p:spPr>
          <a:xfrm>
            <a:off x="28372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36055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0" name="Shape 390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2.2 - (-3.1)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2.5 - (-3.1)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6.3) + max(0, 6.6)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6.3 + 6.6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12.9</a:t>
            </a:r>
          </a:p>
        </p:txBody>
      </p:sp>
      <p:sp>
        <p:nvSpPr>
          <p:cNvPr id="392" name="Shape 392"/>
          <p:cNvSpPr/>
          <p:nvPr/>
        </p:nvSpPr>
        <p:spPr>
          <a:xfrm>
            <a:off x="4132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90442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17" name="Shape 4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full dataset is average: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5" name="Shape 4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0776" y="4392700"/>
            <a:ext cx="2056317" cy="5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5750650" y="4800375"/>
            <a:ext cx="3316800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 = (2.9 + 0 + 12.9)/3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=</a:t>
            </a:r>
            <a:r>
              <a:rPr lang="en" sz="22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5.27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529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37338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383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 txBox="1"/>
          <p:nvPr/>
        </p:nvSpPr>
        <p:spPr>
          <a:xfrm>
            <a:off x="309975" y="577741"/>
            <a:ext cx="8262600" cy="1086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minimize the loss by changing the weights?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 of the loss function</a:t>
            </a:r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018" y="1663810"/>
            <a:ext cx="5478508" cy="365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Shape 1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36348" y="3692599"/>
            <a:ext cx="974949" cy="112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0" name="Shape 1210"/>
          <p:cNvCxnSpPr/>
          <p:nvPr/>
        </p:nvCxnSpPr>
        <p:spPr>
          <a:xfrm rot="10800000" flipH="1">
            <a:off x="1830100" y="-528450"/>
            <a:ext cx="6300" cy="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1" name="Shape 1211"/>
          <p:cNvCxnSpPr/>
          <p:nvPr/>
        </p:nvCxnSpPr>
        <p:spPr>
          <a:xfrm>
            <a:off x="2558200" y="4818900"/>
            <a:ext cx="592800" cy="3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57533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53845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Shape 1220"/>
          <p:cNvSpPr txBox="1"/>
          <p:nvPr/>
        </p:nvSpPr>
        <p:spPr>
          <a:xfrm>
            <a:off x="115975" y="3759950"/>
            <a:ext cx="9013500" cy="166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multiple dimensions,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 vector of (partial derivatives) along each dimension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slope in any direction is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direction with the gradient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direction of steepest descent is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23989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Shape 1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888" y="1594988"/>
            <a:ext cx="2872225" cy="287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6" name="Shape 1376"/>
          <p:cNvCxnSpPr/>
          <p:nvPr/>
        </p:nvCxnSpPr>
        <p:spPr>
          <a:xfrm rot="10800000">
            <a:off x="5104625" y="4111900"/>
            <a:ext cx="17340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7" name="Shape 1377"/>
          <p:cNvSpPr txBox="1"/>
          <p:nvPr/>
        </p:nvSpPr>
        <p:spPr>
          <a:xfrm>
            <a:off x="6974225" y="4005350"/>
            <a:ext cx="189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W</a:t>
            </a:r>
          </a:p>
        </p:txBody>
      </p:sp>
      <p:cxnSp>
        <p:nvCxnSpPr>
          <p:cNvPr id="1378" name="Shape 1378"/>
          <p:cNvCxnSpPr/>
          <p:nvPr/>
        </p:nvCxnSpPr>
        <p:spPr>
          <a:xfrm rot="10800000" flipH="1">
            <a:off x="1491700" y="4034275"/>
            <a:ext cx="3012600" cy="6588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9" name="Shape 1379"/>
          <p:cNvSpPr txBox="1"/>
          <p:nvPr/>
        </p:nvSpPr>
        <p:spPr>
          <a:xfrm>
            <a:off x="184050" y="4722150"/>
            <a:ext cx="496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 direction</a:t>
            </a:r>
          </a:p>
        </p:txBody>
      </p:sp>
      <p:cxnSp>
        <p:nvCxnSpPr>
          <p:cNvPr id="1380" name="Shape 1380"/>
          <p:cNvCxnSpPr/>
          <p:nvPr/>
        </p:nvCxnSpPr>
        <p:spPr>
          <a:xfrm>
            <a:off x="3100025" y="4560250"/>
            <a:ext cx="3305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1" name="Shape 1381"/>
          <p:cNvSpPr txBox="1"/>
          <p:nvPr/>
        </p:nvSpPr>
        <p:spPr>
          <a:xfrm>
            <a:off x="5852450" y="4500075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W_1</a:t>
            </a:r>
          </a:p>
        </p:txBody>
      </p:sp>
      <p:cxnSp>
        <p:nvCxnSpPr>
          <p:cNvPr id="1382" name="Shape 1382"/>
          <p:cNvCxnSpPr/>
          <p:nvPr/>
        </p:nvCxnSpPr>
        <p:spPr>
          <a:xfrm rot="10800000">
            <a:off x="3032500" y="1346651"/>
            <a:ext cx="0" cy="3213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3" name="Shape 1383"/>
          <p:cNvSpPr txBox="1"/>
          <p:nvPr/>
        </p:nvSpPr>
        <p:spPr>
          <a:xfrm>
            <a:off x="2259300" y="1197750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W_2</a:t>
            </a:r>
          </a:p>
        </p:txBody>
      </p:sp>
      <p:sp>
        <p:nvSpPr>
          <p:cNvPr id="1384" name="Shape 1384"/>
          <p:cNvSpPr/>
          <p:nvPr/>
        </p:nvSpPr>
        <p:spPr>
          <a:xfrm>
            <a:off x="4835175" y="4008400"/>
            <a:ext cx="207000" cy="207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5" name="Shape 1385"/>
          <p:cNvCxnSpPr>
            <a:stCxn id="1384" idx="1"/>
          </p:cNvCxnSpPr>
          <p:nvPr/>
        </p:nvCxnSpPr>
        <p:spPr>
          <a:xfrm rot="10800000">
            <a:off x="3471389" y="1623714"/>
            <a:ext cx="1394100" cy="2415000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6" name="Shape 1386"/>
          <p:cNvCxnSpPr>
            <a:stCxn id="1384" idx="1"/>
          </p:cNvCxnSpPr>
          <p:nvPr/>
        </p:nvCxnSpPr>
        <p:spPr>
          <a:xfrm rot="10800000">
            <a:off x="4674689" y="3708114"/>
            <a:ext cx="190800" cy="330600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4FEF8B-D362-E54E-AF37-86192ADBD254}"/>
              </a:ext>
            </a:extLst>
          </p:cNvPr>
          <p:cNvSpPr/>
          <p:nvPr/>
        </p:nvSpPr>
        <p:spPr>
          <a:xfrm>
            <a:off x="1371600" y="304800"/>
            <a:ext cx="6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http://demonstrations.wolfram.com/VisualizingTheGradientVector/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9512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/>
          <p:nvPr/>
        </p:nvSpPr>
        <p:spPr>
          <a:xfrm>
            <a:off x="339025" y="1012225"/>
            <a:ext cx="6713100" cy="11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Descent</a:t>
            </a:r>
          </a:p>
        </p:txBody>
      </p:sp>
      <p:pic>
        <p:nvPicPr>
          <p:cNvPr id="1369" name="Shape 1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667000"/>
            <a:ext cx="85344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01688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828800"/>
            <a:ext cx="3581400" cy="3591376"/>
          </a:xfrm>
          <a:prstGeom prst="rect">
            <a:avLst/>
          </a:prstGeom>
        </p:spPr>
      </p:pic>
      <p:pic>
        <p:nvPicPr>
          <p:cNvPr id="6" name="sgd+ad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910" y="1839686"/>
            <a:ext cx="3580490" cy="358049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42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The Problem</a:t>
            </a:r>
            <a:r>
              <a:rPr lang="en" sz="2400" dirty="0"/>
              <a:t>: Semantic Gap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7775" y="1251300"/>
            <a:ext cx="2543374" cy="18472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4" name="Shape 114"/>
          <p:cNvSpPr/>
          <p:nvPr/>
        </p:nvSpPr>
        <p:spPr>
          <a:xfrm>
            <a:off x="2003550" y="3044962"/>
            <a:ext cx="393600" cy="393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" name="Shape 115"/>
          <p:cNvCxnSpPr/>
          <p:nvPr/>
        </p:nvCxnSpPr>
        <p:spPr>
          <a:xfrm rot="10800000" flipH="1">
            <a:off x="2391100" y="1238350"/>
            <a:ext cx="2607900" cy="181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" name="Shape 116"/>
          <p:cNvCxnSpPr/>
          <p:nvPr/>
        </p:nvCxnSpPr>
        <p:spPr>
          <a:xfrm rot="10800000" flipH="1">
            <a:off x="2397675" y="3110300"/>
            <a:ext cx="2594700" cy="341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7" name="Shape 117"/>
          <p:cNvSpPr txBox="1"/>
          <p:nvPr/>
        </p:nvSpPr>
        <p:spPr>
          <a:xfrm>
            <a:off x="5136300" y="3110294"/>
            <a:ext cx="2286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the computer sees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890450" y="3644325"/>
            <a:ext cx="2778000" cy="12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image is just a big grid of numbers between [0, 255]: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800 x 600 x 3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(3 channels RGB)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32585C-1042-7841-B087-E176E775972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23575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Gradient Descent has a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63" y="3435575"/>
            <a:ext cx="85248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sum using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minibatch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/ 64 / 128 common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43434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8097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3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075" y="1447800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27775" y="2940425"/>
            <a:ext cx="8354100" cy="15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Numerical gradient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slow :(, approximate :(, easy to write :)</a:t>
            </a:r>
          </a:p>
          <a:p>
            <a:pPr indent="-1524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Analytic gradient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fast :), exact :), error-prone :(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58050" y="4038600"/>
            <a:ext cx="7917000" cy="69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Derive analytic gradient, check your implementation with numerical gradient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called a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check.</a:t>
            </a:r>
            <a:endParaRPr lang="en"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Numerical vs Analytic Gradients</a:t>
            </a:r>
          </a:p>
        </p:txBody>
      </p:sp>
    </p:spTree>
    <p:extLst>
      <p:ext uri="{BB962C8B-B14F-4D97-AF65-F5344CB8AC3E}">
        <p14:creationId xmlns:p14="http://schemas.microsoft.com/office/powerpoint/2010/main" val="2824288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663700"/>
            <a:ext cx="5168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7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Graphs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143000"/>
            <a:ext cx="5168900" cy="469900"/>
          </a:xfrm>
          <a:prstGeom prst="rect">
            <a:avLst/>
          </a:prstGeom>
        </p:spPr>
      </p:pic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4311570" y="28625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3549570" y="4191000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sin( )</a:t>
            </a: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819400" y="56819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759370" y="5681932"/>
            <a:ext cx="870030" cy="41406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8" name="AutoShape 4"/>
          <p:cNvCxnSpPr>
            <a:cxnSpLocks noChangeShapeType="1"/>
            <a:stCxn id="21" idx="0"/>
            <a:endCxn id="20" idx="3"/>
          </p:cNvCxnSpPr>
          <p:nvPr/>
        </p:nvCxnSpPr>
        <p:spPr bwMode="auto">
          <a:xfrm flipV="1">
            <a:off x="3254415" y="4544429"/>
            <a:ext cx="422568" cy="113750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5" name="AutoShape 4"/>
          <p:cNvCxnSpPr>
            <a:cxnSpLocks noChangeShapeType="1"/>
            <a:stCxn id="22" idx="0"/>
            <a:endCxn id="49" idx="5"/>
          </p:cNvCxnSpPr>
          <p:nvPr/>
        </p:nvCxnSpPr>
        <p:spPr bwMode="auto">
          <a:xfrm flipH="1" flipV="1">
            <a:off x="5663787" y="4583248"/>
            <a:ext cx="530598" cy="1098684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9" name="Oval 7"/>
          <p:cNvSpPr>
            <a:spLocks noChangeArrowheads="1"/>
          </p:cNvSpPr>
          <p:nvPr/>
        </p:nvSpPr>
        <p:spPr bwMode="auto">
          <a:xfrm>
            <a:off x="4921170" y="4229819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52" name="AutoShape 4"/>
          <p:cNvCxnSpPr>
            <a:cxnSpLocks noChangeShapeType="1"/>
            <a:stCxn id="21" idx="7"/>
            <a:endCxn id="49" idx="3"/>
          </p:cNvCxnSpPr>
          <p:nvPr/>
        </p:nvCxnSpPr>
        <p:spPr bwMode="auto">
          <a:xfrm flipV="1">
            <a:off x="3562017" y="4583248"/>
            <a:ext cx="1486566" cy="115932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" name="AutoShape 4"/>
          <p:cNvCxnSpPr>
            <a:cxnSpLocks noChangeShapeType="1"/>
            <a:stCxn id="20" idx="0"/>
            <a:endCxn id="18" idx="3"/>
          </p:cNvCxnSpPr>
          <p:nvPr/>
        </p:nvCxnSpPr>
        <p:spPr bwMode="auto">
          <a:xfrm flipV="1">
            <a:off x="3984585" y="3215961"/>
            <a:ext cx="454398" cy="975039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8" name="AutoShape 4"/>
          <p:cNvCxnSpPr>
            <a:cxnSpLocks noChangeShapeType="1"/>
            <a:stCxn id="49" idx="0"/>
            <a:endCxn id="18" idx="5"/>
          </p:cNvCxnSpPr>
          <p:nvPr/>
        </p:nvCxnSpPr>
        <p:spPr bwMode="auto">
          <a:xfrm flipH="1" flipV="1">
            <a:off x="5054187" y="3215961"/>
            <a:ext cx="301998" cy="1013858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AutoShape 4"/>
          <p:cNvCxnSpPr>
            <a:cxnSpLocks noChangeShapeType="1"/>
            <a:stCxn id="18" idx="0"/>
          </p:cNvCxnSpPr>
          <p:nvPr/>
        </p:nvCxnSpPr>
        <p:spPr bwMode="auto">
          <a:xfrm flipV="1">
            <a:off x="4746585" y="2009422"/>
            <a:ext cx="6037" cy="853110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9542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324270" y="28625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562270" y="4191000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sin( )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832100" y="56819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5772070" y="5681932"/>
            <a:ext cx="870030" cy="414068"/>
          </a:xfrm>
          <a:prstGeom prst="ellipse">
            <a:avLst/>
          </a:pr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0" name="AutoShape 4"/>
          <p:cNvCxnSpPr>
            <a:cxnSpLocks noChangeShapeType="1"/>
          </p:cNvCxnSpPr>
          <p:nvPr/>
        </p:nvCxnSpPr>
        <p:spPr bwMode="auto">
          <a:xfrm flipV="1">
            <a:off x="3267115" y="4544429"/>
            <a:ext cx="422568" cy="113750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4"/>
          <p:cNvCxnSpPr>
            <a:cxnSpLocks noChangeShapeType="1"/>
          </p:cNvCxnSpPr>
          <p:nvPr/>
        </p:nvCxnSpPr>
        <p:spPr bwMode="auto">
          <a:xfrm flipH="1" flipV="1">
            <a:off x="5676487" y="4583248"/>
            <a:ext cx="530598" cy="1098684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933870" y="4229819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13" name="AutoShape 4"/>
          <p:cNvCxnSpPr>
            <a:cxnSpLocks noChangeShapeType="1"/>
          </p:cNvCxnSpPr>
          <p:nvPr/>
        </p:nvCxnSpPr>
        <p:spPr bwMode="auto">
          <a:xfrm flipV="1">
            <a:off x="3574717" y="4583248"/>
            <a:ext cx="1486566" cy="115932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4"/>
          <p:cNvCxnSpPr>
            <a:cxnSpLocks noChangeShapeType="1"/>
          </p:cNvCxnSpPr>
          <p:nvPr/>
        </p:nvCxnSpPr>
        <p:spPr bwMode="auto">
          <a:xfrm flipV="1">
            <a:off x="3997285" y="3215961"/>
            <a:ext cx="454398" cy="975039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4"/>
          <p:cNvCxnSpPr>
            <a:cxnSpLocks noChangeShapeType="1"/>
          </p:cNvCxnSpPr>
          <p:nvPr/>
        </p:nvCxnSpPr>
        <p:spPr bwMode="auto">
          <a:xfrm flipH="1" flipV="1">
            <a:off x="5066887" y="3215961"/>
            <a:ext cx="301998" cy="1013858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4"/>
          <p:cNvCxnSpPr>
            <a:cxnSpLocks noChangeShapeType="1"/>
          </p:cNvCxnSpPr>
          <p:nvPr/>
        </p:nvCxnSpPr>
        <p:spPr bwMode="auto">
          <a:xfrm flipV="1">
            <a:off x="4759285" y="2009422"/>
            <a:ext cx="6037" cy="853110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4991100"/>
            <a:ext cx="2794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4991100"/>
            <a:ext cx="2794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100" y="3550809"/>
            <a:ext cx="1993900" cy="317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900" y="4991100"/>
            <a:ext cx="2921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700" y="3581400"/>
            <a:ext cx="23495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3700" y="2362200"/>
            <a:ext cx="1816100" cy="266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Example: Forward mode AD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550" y="1143000"/>
            <a:ext cx="5168900" cy="4699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flipV="1">
            <a:off x="1987550" y="2009422"/>
            <a:ext cx="0" cy="4086578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584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Example: Reverse mode AD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1143000"/>
            <a:ext cx="5168900" cy="469900"/>
          </a:xfrm>
          <a:prstGeom prst="rect">
            <a:avLst/>
          </a:prstGeom>
        </p:spPr>
      </p:pic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4334168" y="28625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3572168" y="4191000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sin( )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2841998" y="56819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5781968" y="5681932"/>
            <a:ext cx="870030" cy="414068"/>
          </a:xfrm>
          <a:prstGeom prst="ellipse">
            <a:avLst/>
          </a:pr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7" name="AutoShape 4"/>
          <p:cNvCxnSpPr>
            <a:cxnSpLocks noChangeShapeType="1"/>
          </p:cNvCxnSpPr>
          <p:nvPr/>
        </p:nvCxnSpPr>
        <p:spPr bwMode="auto">
          <a:xfrm flipV="1">
            <a:off x="3277013" y="4544429"/>
            <a:ext cx="422568" cy="113750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4"/>
          <p:cNvCxnSpPr>
            <a:cxnSpLocks noChangeShapeType="1"/>
          </p:cNvCxnSpPr>
          <p:nvPr/>
        </p:nvCxnSpPr>
        <p:spPr bwMode="auto">
          <a:xfrm flipH="1" flipV="1">
            <a:off x="5686385" y="4583248"/>
            <a:ext cx="530598" cy="1098684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4943768" y="4229819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30" name="AutoShape 4"/>
          <p:cNvCxnSpPr>
            <a:cxnSpLocks noChangeShapeType="1"/>
          </p:cNvCxnSpPr>
          <p:nvPr/>
        </p:nvCxnSpPr>
        <p:spPr bwMode="auto">
          <a:xfrm flipV="1">
            <a:off x="3584615" y="4583248"/>
            <a:ext cx="1486566" cy="115932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4"/>
          <p:cNvCxnSpPr>
            <a:cxnSpLocks noChangeShapeType="1"/>
          </p:cNvCxnSpPr>
          <p:nvPr/>
        </p:nvCxnSpPr>
        <p:spPr bwMode="auto">
          <a:xfrm flipV="1">
            <a:off x="4007183" y="3215961"/>
            <a:ext cx="454398" cy="975039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4"/>
          <p:cNvCxnSpPr>
            <a:cxnSpLocks noChangeShapeType="1"/>
          </p:cNvCxnSpPr>
          <p:nvPr/>
        </p:nvCxnSpPr>
        <p:spPr bwMode="auto">
          <a:xfrm flipH="1" flipV="1">
            <a:off x="5076785" y="3215961"/>
            <a:ext cx="301998" cy="1013858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4"/>
          <p:cNvCxnSpPr>
            <a:cxnSpLocks noChangeShapeType="1"/>
          </p:cNvCxnSpPr>
          <p:nvPr/>
        </p:nvCxnSpPr>
        <p:spPr bwMode="auto">
          <a:xfrm flipV="1">
            <a:off x="4769183" y="2009422"/>
            <a:ext cx="6037" cy="853110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98" y="2362200"/>
            <a:ext cx="8890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598" y="3581400"/>
            <a:ext cx="1092200" cy="241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798" y="3581400"/>
            <a:ext cx="1092200" cy="241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980" y="4881739"/>
            <a:ext cx="2044700" cy="317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831" y="4908550"/>
            <a:ext cx="1358900" cy="241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600" y="4919839"/>
            <a:ext cx="1346200" cy="2413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8D17EDC-9C54-7E46-B9C4-69AD709ED8BC}"/>
              </a:ext>
            </a:extLst>
          </p:cNvPr>
          <p:cNvCxnSpPr/>
          <p:nvPr/>
        </p:nvCxnSpPr>
        <p:spPr bwMode="auto">
          <a:xfrm>
            <a:off x="762000" y="2009422"/>
            <a:ext cx="0" cy="4086578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194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en-US" sz="3200" dirty="0"/>
              <a:t>Forward Pass vs </a:t>
            </a:r>
            <a:br>
              <a:rPr lang="en-US" sz="3200" dirty="0"/>
            </a:br>
            <a:r>
              <a:rPr lang="en-US" sz="3200" dirty="0"/>
              <a:t>Forward mode AD vs Reverse Mode AD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215780" y="4010935"/>
            <a:ext cx="3471020" cy="2743200"/>
            <a:chOff x="4026782" y="2009422"/>
            <a:chExt cx="5170820" cy="4086578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6749970" y="28625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5987970" y="4191000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sin( )</a:t>
              </a: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5257800" y="56819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8197770" y="5681932"/>
              <a:ext cx="870030" cy="41406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2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AutoShape 4"/>
            <p:cNvCxnSpPr>
              <a:cxnSpLocks noChangeShapeType="1"/>
            </p:cNvCxnSpPr>
            <p:nvPr/>
          </p:nvCxnSpPr>
          <p:spPr bwMode="auto">
            <a:xfrm flipV="1">
              <a:off x="5692815" y="4544429"/>
              <a:ext cx="422568" cy="113750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4"/>
            <p:cNvCxnSpPr>
              <a:cxnSpLocks noChangeShapeType="1"/>
            </p:cNvCxnSpPr>
            <p:nvPr/>
          </p:nvCxnSpPr>
          <p:spPr bwMode="auto">
            <a:xfrm flipH="1" flipV="1">
              <a:off x="8102187" y="4583248"/>
              <a:ext cx="530598" cy="1098684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7359570" y="4229819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24" name="AutoShape 4"/>
            <p:cNvCxnSpPr>
              <a:cxnSpLocks noChangeShapeType="1"/>
            </p:cNvCxnSpPr>
            <p:nvPr/>
          </p:nvCxnSpPr>
          <p:spPr bwMode="auto">
            <a:xfrm flipV="1">
              <a:off x="6000417" y="4583248"/>
              <a:ext cx="1486566" cy="115932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4"/>
            <p:cNvCxnSpPr>
              <a:cxnSpLocks noChangeShapeType="1"/>
            </p:cNvCxnSpPr>
            <p:nvPr/>
          </p:nvCxnSpPr>
          <p:spPr bwMode="auto">
            <a:xfrm flipV="1">
              <a:off x="6422985" y="3215961"/>
              <a:ext cx="454398" cy="975039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4"/>
            <p:cNvCxnSpPr>
              <a:cxnSpLocks noChangeShapeType="1"/>
            </p:cNvCxnSpPr>
            <p:nvPr/>
          </p:nvCxnSpPr>
          <p:spPr bwMode="auto">
            <a:xfrm flipH="1" flipV="1">
              <a:off x="7492587" y="3215961"/>
              <a:ext cx="301998" cy="1013858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4"/>
            <p:cNvCxnSpPr>
              <a:cxnSpLocks noChangeShapeType="1"/>
            </p:cNvCxnSpPr>
            <p:nvPr/>
          </p:nvCxnSpPr>
          <p:spPr bwMode="auto">
            <a:xfrm flipV="1">
              <a:off x="7184985" y="2009422"/>
              <a:ext cx="6037" cy="853110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1000" y="2362200"/>
              <a:ext cx="8890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400" y="3581400"/>
              <a:ext cx="1092200" cy="241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3600" y="3581400"/>
              <a:ext cx="1092200" cy="241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9633" y="4908550"/>
              <a:ext cx="1358900" cy="241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1402" y="4919839"/>
              <a:ext cx="1346200" cy="241300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48" name="Straight Arrow Connector 47"/>
            <p:cNvCxnSpPr/>
            <p:nvPr/>
          </p:nvCxnSpPr>
          <p:spPr bwMode="auto">
            <a:xfrm>
              <a:off x="5181600" y="2009422"/>
              <a:ext cx="0" cy="4086578"/>
            </a:xfrm>
            <a:prstGeom prst="straightConnector1">
              <a:avLst/>
            </a:prstGeom>
            <a:ln>
              <a:headEnd type="none"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6782" y="4881739"/>
              <a:ext cx="2044700" cy="3175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685800" y="4010935"/>
            <a:ext cx="3009374" cy="2743200"/>
            <a:chOff x="76200" y="2009422"/>
            <a:chExt cx="4483100" cy="408657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68370" y="28625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806370" y="4191000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sin( )</a:t>
              </a: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3016170" y="5681932"/>
              <a:ext cx="870030" cy="41406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2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AutoShape 4"/>
            <p:cNvCxnSpPr>
              <a:cxnSpLocks noChangeShapeType="1"/>
            </p:cNvCxnSpPr>
            <p:nvPr/>
          </p:nvCxnSpPr>
          <p:spPr bwMode="auto">
            <a:xfrm flipV="1">
              <a:off x="511215" y="4544429"/>
              <a:ext cx="422568" cy="113750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4"/>
            <p:cNvCxnSpPr>
              <a:cxnSpLocks noChangeShapeType="1"/>
            </p:cNvCxnSpPr>
            <p:nvPr/>
          </p:nvCxnSpPr>
          <p:spPr bwMode="auto">
            <a:xfrm flipH="1" flipV="1">
              <a:off x="2920587" y="4583248"/>
              <a:ext cx="530598" cy="1098684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177970" y="4229819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13" name="AutoShape 4"/>
            <p:cNvCxnSpPr>
              <a:cxnSpLocks noChangeShapeType="1"/>
            </p:cNvCxnSpPr>
            <p:nvPr/>
          </p:nvCxnSpPr>
          <p:spPr bwMode="auto">
            <a:xfrm flipV="1">
              <a:off x="818817" y="4583248"/>
              <a:ext cx="1486566" cy="115932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4"/>
            <p:cNvCxnSpPr>
              <a:cxnSpLocks noChangeShapeType="1"/>
            </p:cNvCxnSpPr>
            <p:nvPr/>
          </p:nvCxnSpPr>
          <p:spPr bwMode="auto">
            <a:xfrm flipV="1">
              <a:off x="1241385" y="3215961"/>
              <a:ext cx="454398" cy="975039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"/>
            <p:cNvCxnSpPr>
              <a:cxnSpLocks noChangeShapeType="1"/>
            </p:cNvCxnSpPr>
            <p:nvPr/>
          </p:nvCxnSpPr>
          <p:spPr bwMode="auto">
            <a:xfrm flipH="1" flipV="1">
              <a:off x="2310987" y="3215961"/>
              <a:ext cx="301998" cy="1013858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4"/>
            <p:cNvCxnSpPr>
              <a:cxnSpLocks noChangeShapeType="1"/>
            </p:cNvCxnSpPr>
            <p:nvPr/>
          </p:nvCxnSpPr>
          <p:spPr bwMode="auto">
            <a:xfrm flipV="1">
              <a:off x="2003385" y="2009422"/>
              <a:ext cx="6037" cy="853110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000" y="4991100"/>
              <a:ext cx="2794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4000" y="4991100"/>
              <a:ext cx="2794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8000" y="4991100"/>
              <a:ext cx="2921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9800" y="3581400"/>
              <a:ext cx="23495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47800" y="2362200"/>
              <a:ext cx="1816100" cy="266700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49" name="Straight Arrow Connector 48"/>
            <p:cNvCxnSpPr/>
            <p:nvPr/>
          </p:nvCxnSpPr>
          <p:spPr bwMode="auto">
            <a:xfrm flipV="1">
              <a:off x="76200" y="2009422"/>
              <a:ext cx="0" cy="4086578"/>
            </a:xfrm>
            <a:prstGeom prst="straightConnector1">
              <a:avLst/>
            </a:prstGeom>
            <a:ln>
              <a:headEnd type="none"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200" y="3550809"/>
              <a:ext cx="1993900" cy="31749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76200" y="56819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3327751" y="1219200"/>
            <a:ext cx="2557541" cy="2743200"/>
            <a:chOff x="2819400" y="2009422"/>
            <a:chExt cx="3810000" cy="4086578"/>
          </a:xfrm>
        </p:grpSpPr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4311570" y="28625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3549570" y="4191000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sin( )</a:t>
              </a:r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2819400" y="56819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5759370" y="5681932"/>
              <a:ext cx="870030" cy="41406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2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AutoShape 4"/>
            <p:cNvCxnSpPr>
              <a:cxnSpLocks noChangeShapeType="1"/>
            </p:cNvCxnSpPr>
            <p:nvPr/>
          </p:nvCxnSpPr>
          <p:spPr bwMode="auto">
            <a:xfrm flipV="1">
              <a:off x="3254415" y="4544429"/>
              <a:ext cx="422568" cy="113750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4"/>
            <p:cNvCxnSpPr>
              <a:cxnSpLocks noChangeShapeType="1"/>
            </p:cNvCxnSpPr>
            <p:nvPr/>
          </p:nvCxnSpPr>
          <p:spPr bwMode="auto">
            <a:xfrm flipH="1" flipV="1">
              <a:off x="5663787" y="4583248"/>
              <a:ext cx="530598" cy="1098684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4921170" y="4229819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57" name="AutoShape 4"/>
            <p:cNvCxnSpPr>
              <a:cxnSpLocks noChangeShapeType="1"/>
            </p:cNvCxnSpPr>
            <p:nvPr/>
          </p:nvCxnSpPr>
          <p:spPr bwMode="auto">
            <a:xfrm flipV="1">
              <a:off x="3562017" y="4583248"/>
              <a:ext cx="1486566" cy="115932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4"/>
            <p:cNvCxnSpPr>
              <a:cxnSpLocks noChangeShapeType="1"/>
            </p:cNvCxnSpPr>
            <p:nvPr/>
          </p:nvCxnSpPr>
          <p:spPr bwMode="auto">
            <a:xfrm flipV="1">
              <a:off x="3984585" y="3215961"/>
              <a:ext cx="454398" cy="975039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4"/>
            <p:cNvCxnSpPr>
              <a:cxnSpLocks noChangeShapeType="1"/>
            </p:cNvCxnSpPr>
            <p:nvPr/>
          </p:nvCxnSpPr>
          <p:spPr bwMode="auto">
            <a:xfrm flipH="1" flipV="1">
              <a:off x="5054187" y="3215961"/>
              <a:ext cx="301998" cy="1013858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AutoShape 4"/>
            <p:cNvCxnSpPr>
              <a:cxnSpLocks noChangeShapeType="1"/>
            </p:cNvCxnSpPr>
            <p:nvPr/>
          </p:nvCxnSpPr>
          <p:spPr bwMode="auto">
            <a:xfrm flipV="1">
              <a:off x="4746585" y="2009422"/>
              <a:ext cx="6037" cy="853110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99398" y="1310154"/>
            <a:ext cx="3330202" cy="3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930726" y="1928000"/>
            <a:ext cx="1467987" cy="2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Viewpoint variation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3779015" y="2039722"/>
            <a:ext cx="2886876" cy="1305424"/>
            <a:chOff x="2003550" y="913000"/>
            <a:chExt cx="4154974" cy="1878850"/>
          </a:xfrm>
        </p:grpSpPr>
        <p:pic>
          <p:nvPicPr>
            <p:cNvPr id="127" name="Shape 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15150" y="932950"/>
              <a:ext cx="2543374" cy="1847274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8" name="Shape 128"/>
            <p:cNvSpPr/>
            <p:nvPr/>
          </p:nvSpPr>
          <p:spPr>
            <a:xfrm>
              <a:off x="2003550" y="2187712"/>
              <a:ext cx="393600" cy="3936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9" name="Shape 129"/>
            <p:cNvCxnSpPr/>
            <p:nvPr/>
          </p:nvCxnSpPr>
          <p:spPr>
            <a:xfrm rot="10800000" flipH="1">
              <a:off x="2391100" y="913000"/>
              <a:ext cx="1202100" cy="1287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" name="Shape 130"/>
            <p:cNvCxnSpPr/>
            <p:nvPr/>
          </p:nvCxnSpPr>
          <p:spPr>
            <a:xfrm>
              <a:off x="2397675" y="2594750"/>
              <a:ext cx="1202100" cy="19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" name="Shape 131"/>
          <p:cNvGrpSpPr/>
          <p:nvPr/>
        </p:nvGrpSpPr>
        <p:grpSpPr>
          <a:xfrm rot="1051085">
            <a:off x="597781" y="1959328"/>
            <a:ext cx="889779" cy="513888"/>
            <a:chOff x="538650" y="1791850"/>
            <a:chExt cx="889800" cy="513900"/>
          </a:xfrm>
        </p:grpSpPr>
        <p:sp>
          <p:nvSpPr>
            <p:cNvPr id="132" name="Shape 132"/>
            <p:cNvSpPr/>
            <p:nvPr/>
          </p:nvSpPr>
          <p:spPr>
            <a:xfrm>
              <a:off x="538650" y="2061250"/>
              <a:ext cx="709500" cy="219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rot="-5400000">
              <a:off x="1203600" y="2080900"/>
              <a:ext cx="269400" cy="180300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571500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940675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1313800" y="2795100"/>
            <a:ext cx="4924690" cy="2044786"/>
          </a:xfrm>
          <a:custGeom>
            <a:avLst/>
            <a:gdLst/>
            <a:ahLst/>
            <a:cxnLst/>
            <a:rect l="0" t="0" r="0" b="0"/>
            <a:pathLst>
              <a:path w="206985" h="73198" extrusionOk="0">
                <a:moveTo>
                  <a:pt x="0" y="0"/>
                </a:moveTo>
                <a:cubicBezTo>
                  <a:pt x="15011" y="11980"/>
                  <a:pt x="55571" y="64183"/>
                  <a:pt x="90069" y="71882"/>
                </a:cubicBezTo>
                <a:cubicBezTo>
                  <a:pt x="124566" y="79580"/>
                  <a:pt x="187499" y="50471"/>
                  <a:pt x="206985" y="46189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137" name="Shape 137"/>
          <p:cNvSpPr txBox="1"/>
          <p:nvPr/>
        </p:nvSpPr>
        <p:spPr>
          <a:xfrm>
            <a:off x="6607750" y="3874425"/>
            <a:ext cx="2122500" cy="6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pixels change when the camera moves!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-4" y="5129650"/>
            <a:ext cx="1128900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6"/>
              </a:rPr>
              <a:t>Nikita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7DB6536-CBAF-FB4E-9DF8-B1E43839A02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00204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49530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9501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7" name="Right Arrow 6"/>
          <p:cNvSpPr/>
          <p:nvPr/>
        </p:nvSpPr>
        <p:spPr bwMode="auto">
          <a:xfrm>
            <a:off x="6858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68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3810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42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6858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23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 rot="10800000">
            <a:off x="6858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10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10800000">
            <a:off x="3810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9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10800000">
            <a:off x="6096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6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  <a:p>
            <a:r>
              <a:rPr lang="en-US" dirty="0"/>
              <a:t>Step 3: Use gradient to update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10800000">
            <a:off x="6096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775200"/>
            <a:ext cx="30226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Illumination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l="28189" r="7435"/>
          <a:stretch/>
        </p:blipFill>
        <p:spPr>
          <a:xfrm>
            <a:off x="157650" y="2251863"/>
            <a:ext cx="2254108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548950" y="4341950"/>
            <a:ext cx="14715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l="33244"/>
          <a:stretch/>
        </p:blipFill>
        <p:spPr>
          <a:xfrm>
            <a:off x="2516774" y="2251863"/>
            <a:ext cx="2092912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2761050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8">
            <a:alphaModFix/>
          </a:blip>
          <a:srcRect l="6989" r="6505"/>
          <a:stretch/>
        </p:blipFill>
        <p:spPr>
          <a:xfrm>
            <a:off x="4714725" y="2251876"/>
            <a:ext cx="2410800" cy="20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51179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10">
            <a:alphaModFix/>
          </a:blip>
          <a:srcRect b="14280"/>
          <a:stretch/>
        </p:blipFill>
        <p:spPr>
          <a:xfrm>
            <a:off x="7276526" y="2263288"/>
            <a:ext cx="1604399" cy="20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72765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A0DB75E-5640-6C4C-852C-0C816D6E3B0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8967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Deformation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43918" y="4540325"/>
            <a:ext cx="1344299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7280592" y="4555475"/>
            <a:ext cx="13116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Tom Thai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5094114" y="4570625"/>
            <a:ext cx="12672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sare bear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10">
            <a:alphaModFix/>
          </a:blip>
          <a:srcRect r="5970"/>
          <a:stretch/>
        </p:blipFill>
        <p:spPr>
          <a:xfrm>
            <a:off x="97242" y="2160526"/>
            <a:ext cx="2237624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1">
            <a:alphaModFix/>
          </a:blip>
          <a:srcRect t="11428" r="10217" b="8372"/>
          <a:stretch/>
        </p:blipFill>
        <p:spPr>
          <a:xfrm>
            <a:off x="4728643" y="2160526"/>
            <a:ext cx="1998115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12">
            <a:alphaModFix/>
          </a:blip>
          <a:srcRect r="8441"/>
          <a:stretch/>
        </p:blipFill>
        <p:spPr>
          <a:xfrm>
            <a:off x="2442318" y="2160526"/>
            <a:ext cx="2178875" cy="23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2859617" y="4570625"/>
            <a:ext cx="1344300" cy="1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14">
            <a:alphaModFix/>
          </a:blip>
          <a:srcRect l="12173" t="5802" r="31204" b="5340"/>
          <a:stretch/>
        </p:blipFill>
        <p:spPr>
          <a:xfrm>
            <a:off x="6799557" y="2160525"/>
            <a:ext cx="2273684" cy="23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926D787-9FBA-024A-AC43-F73013145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4720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Occlusion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948100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606775" y="4300700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jonsson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8">
            <a:alphaModFix/>
          </a:blip>
          <a:srcRect l="20488" r="22534" b="19878"/>
          <a:stretch/>
        </p:blipFill>
        <p:spPr>
          <a:xfrm>
            <a:off x="596337" y="2211651"/>
            <a:ext cx="2245824" cy="20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9">
            <a:alphaModFix/>
          </a:blip>
          <a:srcRect l="11469" t="7532" r="7584" b="12339"/>
          <a:stretch/>
        </p:blipFill>
        <p:spPr>
          <a:xfrm>
            <a:off x="2904825" y="2211651"/>
            <a:ext cx="2936325" cy="20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601837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03823" y="2224849"/>
            <a:ext cx="2750200" cy="20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AAD40C8-9AA4-5F42-A15F-7124FADC20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36404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Background Clutter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675" y="2047488"/>
            <a:ext cx="3824150" cy="25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97122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t="13509" r="29622"/>
          <a:stretch/>
        </p:blipFill>
        <p:spPr>
          <a:xfrm>
            <a:off x="4918001" y="2047498"/>
            <a:ext cx="3112239" cy="2549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570297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BAC683-3703-6E4D-9F52-2E54C9DBD8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7845076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50876</TotalTime>
  <Words>2208</Words>
  <Application>Microsoft Macintosh PowerPoint</Application>
  <PresentationFormat>On-screen Show (4:3)</PresentationFormat>
  <Paragraphs>521</Paragraphs>
  <Slides>57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FreeSans</vt:lpstr>
      <vt:lpstr>Helvetica Neue Light</vt:lpstr>
      <vt:lpstr>Blank Presentation</vt:lpstr>
      <vt:lpstr>Learning in Convolutional Neural Nets</vt:lpstr>
      <vt:lpstr>PowerPoint Presentation</vt:lpstr>
      <vt:lpstr>Image Classification: A core task in Computer Vision</vt:lpstr>
      <vt:lpstr>The Problem: Semantic Gap</vt:lpstr>
      <vt:lpstr>Challenges: Viewpoint variation</vt:lpstr>
      <vt:lpstr>Challenges: Illumination</vt:lpstr>
      <vt:lpstr>Challenges: Deformation</vt:lpstr>
      <vt:lpstr>Challenges: Occlusion</vt:lpstr>
      <vt:lpstr>Challenges: Background Clutter</vt:lpstr>
      <vt:lpstr>Challenges: Intraclass variation</vt:lpstr>
      <vt:lpstr>PowerPoint Presentation</vt:lpstr>
      <vt:lpstr>An image classifier</vt:lpstr>
      <vt:lpstr>Attempts have been made</vt:lpstr>
      <vt:lpstr>ML: A Data-Driven Approach</vt:lpstr>
      <vt:lpstr>Supervised Learning</vt:lpstr>
      <vt:lpstr>Procedural View</vt:lpstr>
      <vt:lpstr>PowerPoint Presentation</vt:lpstr>
      <vt:lpstr>Review: CNNs</vt:lpstr>
      <vt:lpstr>PowerPoint Presentation</vt:lpstr>
      <vt:lpstr>PowerPoint Presentation</vt:lpstr>
      <vt:lpstr>PowerPoint Presentation</vt:lpstr>
      <vt:lpstr>PowerPoint Presentation</vt:lpstr>
      <vt:lpstr>Demo Time: a very simple 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Gradient Descent has a problem</vt:lpstr>
      <vt:lpstr>Stochastic Gradient Descent (SGD)</vt:lpstr>
      <vt:lpstr>PowerPoint Presentation</vt:lpstr>
      <vt:lpstr>How do we compute gradients?</vt:lpstr>
      <vt:lpstr>Numerical vs Analytic Gradients</vt:lpstr>
      <vt:lpstr>Automatic Differentiation</vt:lpstr>
      <vt:lpstr>Computational Graphs</vt:lpstr>
      <vt:lpstr>Example: Forward mode AD</vt:lpstr>
      <vt:lpstr>Example: Reverse mode AD</vt:lpstr>
      <vt:lpstr>Forward Pass vs  Forward mode AD vs Reverse Mode AD</vt:lpstr>
      <vt:lpstr>PowerPoint Presentation</vt:lpstr>
      <vt:lpstr>Neural Network Training</vt:lpstr>
      <vt:lpstr>Neural Network Training</vt:lpstr>
      <vt:lpstr>Neural Network Training</vt:lpstr>
      <vt:lpstr>Neural Network Training</vt:lpstr>
      <vt:lpstr>Neural Network Training</vt:lpstr>
      <vt:lpstr>Neural Network Training</vt:lpstr>
      <vt:lpstr>Neural Network Training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Frank Dellaert</cp:lastModifiedBy>
  <cp:revision>2826</cp:revision>
  <cp:lastPrinted>2015-04-01T17:45:43Z</cp:lastPrinted>
  <dcterms:created xsi:type="dcterms:W3CDTF">2013-03-06T19:31:42Z</dcterms:created>
  <dcterms:modified xsi:type="dcterms:W3CDTF">2019-10-19T17:35:49Z</dcterms:modified>
  <cp:category/>
</cp:coreProperties>
</file>