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674" r:id="rId2"/>
    <p:sldId id="688" r:id="rId3"/>
    <p:sldId id="261" r:id="rId4"/>
    <p:sldId id="694" r:id="rId5"/>
    <p:sldId id="695" r:id="rId6"/>
    <p:sldId id="675" r:id="rId7"/>
    <p:sldId id="690" r:id="rId8"/>
    <p:sldId id="676" r:id="rId9"/>
    <p:sldId id="677" r:id="rId10"/>
    <p:sldId id="678" r:id="rId11"/>
    <p:sldId id="679" r:id="rId12"/>
    <p:sldId id="680" r:id="rId13"/>
    <p:sldId id="681" r:id="rId14"/>
    <p:sldId id="691" r:id="rId15"/>
    <p:sldId id="682" r:id="rId16"/>
    <p:sldId id="697" r:id="rId17"/>
    <p:sldId id="275" r:id="rId18"/>
    <p:sldId id="276" r:id="rId19"/>
    <p:sldId id="277" r:id="rId20"/>
    <p:sldId id="281" r:id="rId21"/>
    <p:sldId id="683" r:id="rId22"/>
    <p:sldId id="692" r:id="rId23"/>
    <p:sldId id="693" r:id="rId24"/>
    <p:sldId id="696" r:id="rId25"/>
    <p:sldId id="393" r:id="rId26"/>
    <p:sldId id="684" r:id="rId27"/>
    <p:sldId id="686" r:id="rId28"/>
    <p:sldId id="687" r:id="rId29"/>
    <p:sldId id="685" r:id="rId30"/>
    <p:sldId id="256" r:id="rId31"/>
    <p:sldId id="406" r:id="rId32"/>
    <p:sldId id="399" r:id="rId33"/>
    <p:sldId id="400" r:id="rId34"/>
    <p:sldId id="401" r:id="rId35"/>
    <p:sldId id="319" r:id="rId36"/>
    <p:sldId id="342" r:id="rId37"/>
    <p:sldId id="385" r:id="rId3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 autoAdjust="0"/>
    <p:restoredTop sz="84924" autoAdjust="0"/>
  </p:normalViewPr>
  <p:slideViewPr>
    <p:cSldViewPr>
      <p:cViewPr varScale="1">
        <p:scale>
          <a:sx n="109" d="100"/>
          <a:sy n="109" d="100"/>
        </p:scale>
        <p:origin x="172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933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87195DA-C8D4-4D1F-AF20-C12BB6DD0220}" type="datetimeFigureOut">
              <a:rPr lang="en-US"/>
              <a:pPr>
                <a:defRPr/>
              </a:pPr>
              <a:t>10/28/19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EBB0408-F7D0-4348-886E-24DD55A4A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45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4" name="Shape 3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buClr>
                <a:srgbClr val="797979"/>
              </a:buClr>
              <a:defRPr sz="1200">
                <a:solidFill>
                  <a:srgbClr val="797979"/>
                </a:solidFill>
                <a:uFill>
                  <a:solidFill>
                    <a:srgbClr val="79797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say: uniform scale and rotation</a:t>
            </a:r>
          </a:p>
        </p:txBody>
      </p:sp>
    </p:spTree>
    <p:extLst>
      <p:ext uri="{BB962C8B-B14F-4D97-AF65-F5344CB8AC3E}">
        <p14:creationId xmlns:p14="http://schemas.microsoft.com/office/powerpoint/2010/main" val="1220938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9" name="Shape 4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buClr>
                <a:srgbClr val="797979"/>
              </a:buClr>
              <a:defRPr sz="1200">
                <a:solidFill>
                  <a:srgbClr val="797979"/>
                </a:solidFill>
                <a:uFill>
                  <a:solidFill>
                    <a:srgbClr val="79797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We asked us, what would be properties of stable path if cinematographer would have taken it</a:t>
            </a:r>
          </a:p>
          <a:p>
            <a:pPr defTabSz="914400">
              <a:buClr>
                <a:srgbClr val="797979"/>
              </a:buClr>
              <a:defRPr sz="1200">
                <a:solidFill>
                  <a:srgbClr val="797979"/>
                </a:solidFill>
                <a:uFill>
                  <a:solidFill>
                    <a:srgbClr val="79797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would have employed stabilization equipment. We wanted our optimized path to reflect this. Specifically it should be composed of three types of segment. Linear segments, ...</a:t>
            </a:r>
          </a:p>
        </p:txBody>
      </p:sp>
    </p:spTree>
    <p:extLst>
      <p:ext uri="{BB962C8B-B14F-4D97-AF65-F5344CB8AC3E}">
        <p14:creationId xmlns:p14="http://schemas.microsoft.com/office/powerpoint/2010/main" val="1492974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Need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explain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 err="1"/>
              <a:t>regularizer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2099A-DBAA-124A-B1E1-548FB3C5795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623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Need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explain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 err="1"/>
              <a:t>regularizer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2099A-DBAA-124A-B1E1-548FB3C5795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37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Emphasize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components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end-to-end</a:t>
            </a:r>
            <a:r>
              <a:rPr lang="zh-CN" altLang="en-US" dirty="0"/>
              <a:t> </a:t>
            </a:r>
            <a:r>
              <a:rPr lang="en-US" altLang="zh-CN" dirty="0"/>
              <a:t>learned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69369A-2869-4845-A22B-60F575A8957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933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03F4A-22E7-4867-8356-D6C974CA502A}" type="datetimeFigureOut">
              <a:rPr lang="en-US"/>
              <a:pPr>
                <a:defRPr/>
              </a:pPr>
              <a:t>10/28/19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97EE5-9B1D-48EF-B619-A2DEE0A0D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7360-6A3D-47CE-A548-09EBFB85498A}" type="datetimeFigureOut">
              <a:rPr lang="en-US"/>
              <a:pPr>
                <a:defRPr/>
              </a:pPr>
              <a:t>10/28/19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AF3B5-752B-4349-9D9B-C9B01C7642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AD0CC-0C82-4AAA-B57A-F279565B300D}" type="datetimeFigureOut">
              <a:rPr lang="en-US"/>
              <a:pPr>
                <a:defRPr/>
              </a:pPr>
              <a:t>10/28/19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D2DC1-E254-43AF-9197-E67E86387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"/>
          <p:cNvSpPr/>
          <p:nvPr/>
        </p:nvSpPr>
        <p:spPr>
          <a:xfrm>
            <a:off x="200025" y="891540"/>
            <a:ext cx="8743950" cy="5846445"/>
          </a:xfrm>
          <a:prstGeom prst="rect">
            <a:avLst/>
          </a:prstGeom>
          <a:ln w="3175">
            <a:miter lim="400000"/>
          </a:ln>
        </p:spPr>
        <p:txBody>
          <a:bodyPr lIns="17200" tIns="17200" rIns="17200" bIns="17200" anchor="ctr"/>
          <a:lstStyle/>
          <a:p>
            <a:pPr algn="ctr" defTabSz="650081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Irfan"/>
              </a:defRPr>
            </a:pPr>
            <a:endParaRPr sz="2588"/>
          </a:p>
        </p:txBody>
      </p:sp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200025" y="882968"/>
            <a:ext cx="8743950" cy="978520"/>
          </a:xfrm>
          <a:prstGeom prst="rect">
            <a:avLst/>
          </a:prstGeom>
          <a:ln w="3175"/>
        </p:spPr>
        <p:txBody>
          <a:bodyPr lIns="30578" tIns="30578" rIns="30578" bIns="30578" anchor="ctr">
            <a:normAutofit/>
          </a:bodyPr>
          <a:lstStyle>
            <a:lvl1pPr algn="ctr" defTabSz="1014413">
              <a:lnSpc>
                <a:spcPct val="100000"/>
              </a:lnSpc>
              <a:buClr>
                <a:schemeClr val="accent1">
                  <a:hueOff val="47394"/>
                  <a:satOff val="-25753"/>
                  <a:lumOff val="-7544"/>
                </a:schemeClr>
              </a:buClr>
              <a:defRPr sz="4725" b="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>
                  <a:solidFill>
                    <a:srgbClr val="002440"/>
                  </a:solidFill>
                </a:uFill>
                <a:latin typeface="+mj-lt"/>
                <a:ea typeface="+mj-ea"/>
                <a:cs typeface="+mj-cs"/>
                <a:sym typeface="Irfan-Bold"/>
              </a:defRPr>
            </a:lvl1pPr>
          </a:lstStyle>
          <a:p>
            <a:r>
              <a:t>Title Text</a:t>
            </a:r>
          </a:p>
        </p:txBody>
      </p:sp>
      <p:sp>
        <p:nvSpPr>
          <p:cNvPr id="83" name="© 2015  Irfan Essa, Georgia Tech, All Rights Reserved"/>
          <p:cNvSpPr txBox="1"/>
          <p:nvPr/>
        </p:nvSpPr>
        <p:spPr>
          <a:xfrm>
            <a:off x="200025" y="6699236"/>
            <a:ext cx="1800421" cy="13729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090" tIns="25090" rIns="25090" bIns="25090" anchor="ctr">
            <a:spAutoFit/>
          </a:bodyPr>
          <a:lstStyle>
            <a:lvl1pPr algn="ctr">
              <a:spcBef>
                <a:spcPts val="0"/>
              </a:spcBef>
              <a:buClr>
                <a:srgbClr val="941100"/>
              </a:buClr>
              <a:buFont typeface="Arial"/>
              <a:defRPr sz="10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sz="563"/>
              <a:t>© 2015  Irfan Essa, Georgia Tech, All Rights Reserved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44023" y="5912934"/>
            <a:ext cx="136871" cy="178442"/>
          </a:xfrm>
          <a:prstGeom prst="rect">
            <a:avLst/>
          </a:prstGeom>
          <a:ln w="3175"/>
        </p:spPr>
        <p:txBody>
          <a:bodyPr lIns="30578" tIns="30578" rIns="30578" bIns="30578">
            <a:normAutofit/>
          </a:bodyPr>
          <a:lstStyle>
            <a:lvl1pPr algn="ctr" defTabSz="1014413">
              <a:defRPr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629491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+ Bullets + IMAGE 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"/>
          <p:cNvSpPr/>
          <p:nvPr/>
        </p:nvSpPr>
        <p:spPr>
          <a:xfrm>
            <a:off x="200025" y="891540"/>
            <a:ext cx="8743950" cy="5846445"/>
          </a:xfrm>
          <a:prstGeom prst="rect">
            <a:avLst/>
          </a:prstGeom>
          <a:ln w="3175">
            <a:miter lim="400000"/>
          </a:ln>
        </p:spPr>
        <p:txBody>
          <a:bodyPr lIns="17200" tIns="17200" rIns="17200" bIns="17200" anchor="ctr"/>
          <a:lstStyle/>
          <a:p>
            <a:pPr algn="ctr" defTabSz="650081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Irfan"/>
              </a:defRPr>
            </a:pPr>
            <a:endParaRPr sz="2588"/>
          </a:p>
        </p:txBody>
      </p:sp>
      <p:sp>
        <p:nvSpPr>
          <p:cNvPr id="49" name="Title Text"/>
          <p:cNvSpPr txBox="1">
            <a:spLocks noGrp="1"/>
          </p:cNvSpPr>
          <p:nvPr>
            <p:ph type="title"/>
          </p:nvPr>
        </p:nvSpPr>
        <p:spPr>
          <a:xfrm>
            <a:off x="200025" y="882968"/>
            <a:ext cx="8743950" cy="978520"/>
          </a:xfrm>
          <a:prstGeom prst="rect">
            <a:avLst/>
          </a:prstGeom>
          <a:ln w="3175"/>
        </p:spPr>
        <p:txBody>
          <a:bodyPr lIns="30578" tIns="30578" rIns="30578" bIns="30578" anchor="ctr">
            <a:normAutofit/>
          </a:bodyPr>
          <a:lstStyle>
            <a:lvl1pPr algn="ctr" defTabSz="1014413">
              <a:lnSpc>
                <a:spcPct val="100000"/>
              </a:lnSpc>
              <a:buClr>
                <a:schemeClr val="accent1">
                  <a:hueOff val="47394"/>
                  <a:satOff val="-25753"/>
                  <a:lumOff val="-7544"/>
                </a:schemeClr>
              </a:buClr>
              <a:defRPr sz="4725" b="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>
                  <a:solidFill>
                    <a:srgbClr val="002440"/>
                  </a:solidFill>
                </a:uFill>
                <a:latin typeface="+mj-lt"/>
                <a:ea typeface="+mj-ea"/>
                <a:cs typeface="+mj-cs"/>
                <a:sym typeface="Irfan-Bold"/>
              </a:defRPr>
            </a:lvl1pPr>
          </a:lstStyle>
          <a:p>
            <a:r>
              <a:t>Title Text</a:t>
            </a:r>
          </a:p>
        </p:txBody>
      </p:sp>
      <p:sp>
        <p:nvSpPr>
          <p:cNvPr id="50" name="Body Level One…"/>
          <p:cNvSpPr txBox="1">
            <a:spLocks noGrp="1"/>
          </p:cNvSpPr>
          <p:nvPr>
            <p:ph type="body" idx="1"/>
          </p:nvPr>
        </p:nvSpPr>
        <p:spPr>
          <a:xfrm>
            <a:off x="200025" y="1928813"/>
            <a:ext cx="5583628" cy="4543425"/>
          </a:xfrm>
          <a:prstGeom prst="rect">
            <a:avLst/>
          </a:prstGeom>
          <a:ln w="3175"/>
        </p:spPr>
        <p:txBody>
          <a:bodyPr lIns="30578" tIns="30578" rIns="30578" bIns="30578">
            <a:normAutofit/>
          </a:bodyPr>
          <a:lstStyle>
            <a:lvl1pPr marL="693964" indent="-693964" defTabSz="1014413">
              <a:lnSpc>
                <a:spcPct val="100000"/>
              </a:lnSpc>
              <a:spcBef>
                <a:spcPts val="788"/>
              </a:spcBef>
              <a:buClr>
                <a:schemeClr val="accent1">
                  <a:hueOff val="47394"/>
                  <a:satOff val="-25753"/>
                  <a:lumOff val="-7544"/>
                </a:schemeClr>
              </a:buClr>
              <a:buSzPct val="50000"/>
              <a:buBlip>
                <a:blip r:embed="rId2"/>
              </a:buBlip>
              <a:defRPr sz="3825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>
                  <a:solidFill>
                    <a:srgbClr val="002440"/>
                  </a:solidFill>
                </a:uFill>
                <a:latin typeface="+mn-lt"/>
                <a:ea typeface="+mn-ea"/>
                <a:cs typeface="+mn-cs"/>
                <a:sym typeface="Irfan"/>
              </a:defRPr>
            </a:lvl1pPr>
            <a:lvl2pPr marL="1051152" indent="-693964" defTabSz="1014413">
              <a:lnSpc>
                <a:spcPct val="100000"/>
              </a:lnSpc>
              <a:spcBef>
                <a:spcPts val="788"/>
              </a:spcBef>
              <a:buClr>
                <a:schemeClr val="accent1">
                  <a:hueOff val="47394"/>
                  <a:satOff val="-25753"/>
                  <a:lumOff val="-7544"/>
                </a:schemeClr>
              </a:buClr>
              <a:buSzPct val="50000"/>
              <a:buBlip>
                <a:blip r:embed="rId2"/>
              </a:buBlip>
              <a:defRPr sz="3825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>
                  <a:solidFill>
                    <a:srgbClr val="002440"/>
                  </a:solidFill>
                </a:uFill>
                <a:latin typeface="+mn-lt"/>
                <a:ea typeface="+mn-ea"/>
                <a:cs typeface="+mn-cs"/>
                <a:sym typeface="Irfan"/>
              </a:defRPr>
            </a:lvl2pPr>
            <a:lvl3pPr marL="1408339" indent="-693964" defTabSz="1014413">
              <a:lnSpc>
                <a:spcPct val="100000"/>
              </a:lnSpc>
              <a:spcBef>
                <a:spcPts val="788"/>
              </a:spcBef>
              <a:buClr>
                <a:schemeClr val="accent1">
                  <a:hueOff val="47394"/>
                  <a:satOff val="-25753"/>
                  <a:lumOff val="-7544"/>
                </a:schemeClr>
              </a:buClr>
              <a:buSzPct val="50000"/>
              <a:buFontTx/>
              <a:buBlip>
                <a:blip r:embed="rId2"/>
              </a:buBlip>
              <a:defRPr sz="3825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>
                  <a:solidFill>
                    <a:srgbClr val="002440"/>
                  </a:solidFill>
                </a:uFill>
                <a:latin typeface="+mn-lt"/>
                <a:ea typeface="+mn-ea"/>
                <a:cs typeface="+mn-cs"/>
                <a:sym typeface="Irfan"/>
              </a:defRPr>
            </a:lvl3pPr>
            <a:lvl4pPr marL="1765527" indent="-693964" defTabSz="1014413">
              <a:lnSpc>
                <a:spcPct val="100000"/>
              </a:lnSpc>
              <a:spcBef>
                <a:spcPts val="788"/>
              </a:spcBef>
              <a:buClr>
                <a:schemeClr val="accent1">
                  <a:hueOff val="47394"/>
                  <a:satOff val="-25753"/>
                  <a:lumOff val="-7544"/>
                </a:schemeClr>
              </a:buClr>
              <a:buSzPct val="50000"/>
              <a:buBlip>
                <a:blip r:embed="rId2"/>
              </a:buBlip>
              <a:defRPr sz="3825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>
                  <a:solidFill>
                    <a:srgbClr val="002440"/>
                  </a:solidFill>
                </a:uFill>
                <a:latin typeface="+mn-lt"/>
                <a:ea typeface="+mn-ea"/>
                <a:cs typeface="+mn-cs"/>
                <a:sym typeface="Irfan"/>
              </a:defRPr>
            </a:lvl4pPr>
            <a:lvl5pPr marL="2122714" indent="-693964" defTabSz="1014413">
              <a:lnSpc>
                <a:spcPct val="100000"/>
              </a:lnSpc>
              <a:spcBef>
                <a:spcPts val="788"/>
              </a:spcBef>
              <a:buClr>
                <a:schemeClr val="accent1">
                  <a:hueOff val="47394"/>
                  <a:satOff val="-25753"/>
                  <a:lumOff val="-7544"/>
                </a:schemeClr>
              </a:buClr>
              <a:buSzPct val="50000"/>
              <a:buFontTx/>
              <a:buBlip>
                <a:blip r:embed="rId2"/>
              </a:buBlip>
              <a:defRPr sz="3825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>
                  <a:solidFill>
                    <a:srgbClr val="002440"/>
                  </a:solidFill>
                </a:uFill>
                <a:latin typeface="+mn-lt"/>
                <a:ea typeface="+mn-ea"/>
                <a:cs typeface="+mn-cs"/>
                <a:sym typeface="Irf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© 2015  Irfan Essa, Georgia Tech, All Rights Reserved"/>
          <p:cNvSpPr txBox="1"/>
          <p:nvPr/>
        </p:nvSpPr>
        <p:spPr>
          <a:xfrm>
            <a:off x="200025" y="6699236"/>
            <a:ext cx="1800421" cy="13729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090" tIns="25090" rIns="25090" bIns="25090" anchor="ctr">
            <a:spAutoFit/>
          </a:bodyPr>
          <a:lstStyle>
            <a:lvl1pPr algn="ctr">
              <a:spcBef>
                <a:spcPts val="0"/>
              </a:spcBef>
              <a:buClr>
                <a:srgbClr val="941100"/>
              </a:buClr>
              <a:buFont typeface="Arial"/>
              <a:defRPr sz="10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uFill>
                  <a:solidFill>
                    <a:srgbClr val="A96800"/>
                  </a:solidFill>
                </a:u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sz="563"/>
              <a:t>© 2015  Irfan Essa, Georgia Tech, All Rights Reserved</a:t>
            </a:r>
          </a:p>
        </p:txBody>
      </p:sp>
      <p:sp>
        <p:nvSpPr>
          <p:cNvPr id="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44023" y="5912934"/>
            <a:ext cx="136871" cy="178442"/>
          </a:xfrm>
          <a:prstGeom prst="rect">
            <a:avLst/>
          </a:prstGeom>
          <a:ln w="3175"/>
        </p:spPr>
        <p:txBody>
          <a:bodyPr lIns="30578" tIns="30578" rIns="30578" bIns="30578">
            <a:normAutofit/>
          </a:bodyPr>
          <a:lstStyle>
            <a:lvl1pPr algn="ctr" defTabSz="1014413">
              <a:defRPr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782944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1C0C8-AF91-49D9-81BD-D7B6B91E0A25}" type="datetimeFigureOut">
              <a:rPr lang="en-US"/>
              <a:pPr>
                <a:defRPr/>
              </a:pPr>
              <a:t>10/28/19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6499D-3621-477C-B4CA-E43E7D78A0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257E5-AF58-486B-A1AE-56BB4ADAE94A}" type="datetimeFigureOut">
              <a:rPr lang="en-US"/>
              <a:pPr>
                <a:defRPr/>
              </a:pPr>
              <a:t>10/28/19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D348A-37D4-4A78-85F8-F886D5A6E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3DFB9-EFA8-45B6-9197-429CE1B09FDC}" type="datetimeFigureOut">
              <a:rPr lang="en-US"/>
              <a:pPr>
                <a:defRPr/>
              </a:pPr>
              <a:t>10/28/19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F592E-F22D-405C-9B5E-726500C88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8C80F-442C-4ED8-A9E0-D8C369C96E47}" type="datetimeFigureOut">
              <a:rPr lang="en-US"/>
              <a:pPr>
                <a:defRPr/>
              </a:pPr>
              <a:t>10/28/19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0D8F9-E9BD-4B4E-9B5E-5D693304FB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5ACA9-DFA1-4CA8-9A25-B2A89A4B0C91}" type="datetimeFigureOut">
              <a:rPr lang="en-US"/>
              <a:pPr>
                <a:defRPr/>
              </a:pPr>
              <a:t>10/28/19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25111-6A06-441B-B171-D84CCC4D9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3A42B-3F48-445D-813A-C86C0B384E56}" type="datetimeFigureOut">
              <a:rPr lang="en-US"/>
              <a:pPr>
                <a:defRPr/>
              </a:pPr>
              <a:t>10/28/19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11757-1FD2-48B8-B968-D0A4939D8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0FB32-32D6-43D9-A2F3-25A29A2DBF26}" type="datetimeFigureOut">
              <a:rPr lang="en-US"/>
              <a:pPr>
                <a:defRPr/>
              </a:pPr>
              <a:t>10/28/19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F42B7-5FC1-43AF-B94E-1D756C549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B9216-4BAF-43B7-9150-A906AA7D6FC7}" type="datetimeFigureOut">
              <a:rPr lang="en-US"/>
              <a:pPr>
                <a:defRPr/>
              </a:pPr>
              <a:t>10/28/19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A232C-3F89-4DA4-B405-8EC82EF0A6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2EADCD-5430-47CB-B558-01CE57ACCFDB}" type="datetimeFigureOut">
              <a:rPr lang="en-US"/>
              <a:pPr>
                <a:defRPr/>
              </a:pPr>
              <a:t>10/28/19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8D95D2-85AF-416D-B7C8-431D4047B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3.tif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2.tiff"/><Relationship Id="rId5" Type="http://schemas.openxmlformats.org/officeDocument/2006/relationships/image" Target="../media/image61.tiff"/><Relationship Id="rId4" Type="http://schemas.openxmlformats.org/officeDocument/2006/relationships/image" Target="../media/image60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67.png"/><Relationship Id="rId5" Type="http://schemas.openxmlformats.org/officeDocument/2006/relationships/image" Target="../media/image50.png"/><Relationship Id="rId4" Type="http://schemas.openxmlformats.org/officeDocument/2006/relationships/image" Target="../media/image66.png"/><Relationship Id="rId9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71.png"/><Relationship Id="rId7" Type="http://schemas.openxmlformats.org/officeDocument/2006/relationships/image" Target="../media/image7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73.png"/><Relationship Id="rId5" Type="http://schemas.openxmlformats.org/officeDocument/2006/relationships/image" Target="../media/image50.png"/><Relationship Id="rId4" Type="http://schemas.openxmlformats.org/officeDocument/2006/relationships/image" Target="../media/image72.png"/><Relationship Id="rId9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75.png"/><Relationship Id="rId4" Type="http://schemas.openxmlformats.org/officeDocument/2006/relationships/image" Target="../media/image50.png"/><Relationship Id="rId9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../media/image88.png"/><Relationship Id="rId26" Type="http://schemas.openxmlformats.org/officeDocument/2006/relationships/image" Target="../media/image720.png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91.png"/><Relationship Id="rId7" Type="http://schemas.openxmlformats.org/officeDocument/2006/relationships/image" Target="../media/image67.png"/><Relationship Id="rId17" Type="http://schemas.openxmlformats.org/officeDocument/2006/relationships/image" Target="../media/image87.png"/><Relationship Id="rId25" Type="http://schemas.openxmlformats.org/officeDocument/2006/relationships/image" Target="../media/image9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9.png"/><Relationship Id="rId20" Type="http://schemas.openxmlformats.org/officeDocument/2006/relationships/image" Target="../media/image90.png"/><Relationship Id="rId29" Type="http://schemas.openxmlformats.org/officeDocument/2006/relationships/image" Target="NULL"/><Relationship Id="rId1" Type="http://schemas.openxmlformats.org/officeDocument/2006/relationships/tags" Target="../tags/tag6.xml"/><Relationship Id="rId6" Type="http://schemas.openxmlformats.org/officeDocument/2006/relationships/image" Target="../media/image83.png"/><Relationship Id="rId24" Type="http://schemas.openxmlformats.org/officeDocument/2006/relationships/image" Target="../media/image700.png"/><Relationship Id="rId5" Type="http://schemas.openxmlformats.org/officeDocument/2006/relationships/image" Target="../media/image68.png"/><Relationship Id="rId15" Type="http://schemas.openxmlformats.org/officeDocument/2006/relationships/image" Target="../media/image86.png"/><Relationship Id="rId23" Type="http://schemas.openxmlformats.org/officeDocument/2006/relationships/image" Target="../media/image93.png"/><Relationship Id="rId28" Type="http://schemas.openxmlformats.org/officeDocument/2006/relationships/image" Target="../media/image740.png"/><Relationship Id="rId10" Type="http://schemas.openxmlformats.org/officeDocument/2006/relationships/image" Target="../media/image85.png"/><Relationship Id="rId19" Type="http://schemas.openxmlformats.org/officeDocument/2006/relationships/image" Target="../media/image89.png"/><Relationship Id="rId31" Type="http://schemas.openxmlformats.org/officeDocument/2006/relationships/image" Target="../media/image96.png"/><Relationship Id="rId4" Type="http://schemas.openxmlformats.org/officeDocument/2006/relationships/image" Target="../media/image82.png"/><Relationship Id="rId9" Type="http://schemas.openxmlformats.org/officeDocument/2006/relationships/image" Target="../media/image84.png"/><Relationship Id="rId14" Type="http://schemas.openxmlformats.org/officeDocument/2006/relationships/image" Target="NULL"/><Relationship Id="rId22" Type="http://schemas.openxmlformats.org/officeDocument/2006/relationships/image" Target="../media/image92.png"/><Relationship Id="rId27" Type="http://schemas.openxmlformats.org/officeDocument/2006/relationships/image" Target="../media/image730.png"/><Relationship Id="rId30" Type="http://schemas.openxmlformats.org/officeDocument/2006/relationships/image" Target="../media/image9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790.png"/><Relationship Id="rId7" Type="http://schemas.openxmlformats.org/officeDocument/2006/relationships/image" Target="../media/image99.png"/><Relationship Id="rId2" Type="http://schemas.openxmlformats.org/officeDocument/2006/relationships/image" Target="../media/image7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800.png"/><Relationship Id="rId9" Type="http://schemas.openxmlformats.org/officeDocument/2006/relationships/image" Target="../media/image10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3AE954-7E90-1444-AABA-698716D52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092" y="0"/>
            <a:ext cx="6017816" cy="68580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CB980B3-8F54-CA41-9E4B-633B52A6D180}"/>
              </a:ext>
            </a:extLst>
          </p:cNvPr>
          <p:cNvSpPr/>
          <p:nvPr/>
        </p:nvSpPr>
        <p:spPr>
          <a:xfrm>
            <a:off x="5791200" y="1752600"/>
            <a:ext cx="1600200" cy="167640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09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9D421-73C7-1F41-9C40-FB1A07454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Dealing with Boundary 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C7E43-1AB1-8246-B408-501C833C9E3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9059" y="1371601"/>
            <a:ext cx="8229600" cy="3733800"/>
          </a:xfrm>
        </p:spPr>
        <p:txBody>
          <a:bodyPr/>
          <a:lstStyle/>
          <a:p>
            <a:r>
              <a:rPr lang="en-US" dirty="0"/>
              <a:t>Should not count pixels outside</a:t>
            </a:r>
          </a:p>
          <a:p>
            <a:r>
              <a:rPr lang="en-US" dirty="0"/>
              <a:t>Add two “window” functions</a:t>
            </a:r>
          </a:p>
          <a:p>
            <a:r>
              <a:rPr lang="en-US" dirty="0"/>
              <a:t>Windowed SSD metric: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Invariant to overlap: Root mean square: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3066E9-EAB6-EE4B-B0E0-57A81FD56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3429000"/>
            <a:ext cx="6502400" cy="723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CC24ED-5BCC-2E4D-8968-945A83776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5105401"/>
            <a:ext cx="2717800" cy="723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F2F7E8-E267-2649-BFAB-6D89F81DD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800" y="5072567"/>
            <a:ext cx="33655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349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D23BF-A933-474E-AD4E-8407BFC27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Violations of Brightness Constancy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BE8B3-5FCD-6146-B7E2-7FF2A4CA285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r>
              <a:rPr lang="en-US" dirty="0"/>
              <a:t>Estimate Bias and Gain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Normalized Cross-Correlation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4DF80B-A39D-E34B-888F-47838E08B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750" y="1524000"/>
            <a:ext cx="3746500" cy="50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B290DE-F048-4D41-B4D4-EE3804FEF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286000"/>
            <a:ext cx="5473700" cy="723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AB3500-3D2F-934E-AA7B-2868D8EE6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3924300"/>
            <a:ext cx="3873500" cy="76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9B5788-9B1D-6D4E-A6D8-E921A94AA5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100" y="4828381"/>
            <a:ext cx="63881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48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C65E5-3108-5648-AA9A-C7BAF4D4E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Hierarchical Motion Estimation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ABE05-5F9B-A141-A81B-029FBDE80A6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27090" y="990600"/>
            <a:ext cx="3506710" cy="5562600"/>
          </a:xfrm>
        </p:spPr>
        <p:txBody>
          <a:bodyPr>
            <a:normAutofit/>
          </a:bodyPr>
          <a:lstStyle/>
          <a:p>
            <a:r>
              <a:rPr lang="en-US" dirty="0"/>
              <a:t>Build an image pyramid:</a:t>
            </a:r>
          </a:p>
          <a:p>
            <a:pPr lvl="1"/>
            <a:r>
              <a:rPr lang="en-US" dirty="0"/>
              <a:t>Low-pass</a:t>
            </a:r>
          </a:p>
          <a:p>
            <a:pPr lvl="1"/>
            <a:r>
              <a:rPr lang="en-US" dirty="0"/>
              <a:t>Decimate</a:t>
            </a:r>
          </a:p>
          <a:p>
            <a:r>
              <a:rPr lang="en-US" dirty="0"/>
              <a:t>Recursively estimate motion:</a:t>
            </a:r>
          </a:p>
          <a:p>
            <a:pPr lvl="1"/>
            <a:r>
              <a:rPr lang="en-US" dirty="0"/>
              <a:t>Estimate motion at highest level</a:t>
            </a:r>
          </a:p>
          <a:p>
            <a:pPr lvl="1"/>
            <a:r>
              <a:rPr lang="en-US" dirty="0"/>
              <a:t>Use result as initial estimate at lower level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3D9938-350C-E646-A2B8-DE27798A8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1295399"/>
            <a:ext cx="5183110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87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7F592-967F-4648-8493-E69508009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Sub-pixel Refinement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2FB5F-BAB3-C74F-8C0F-9E848171129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r>
              <a:rPr lang="en-US" dirty="0"/>
              <a:t>Taylor expansion of SSD in sub-pixel update </a:t>
            </a:r>
            <a:r>
              <a:rPr lang="en-US" i="1" dirty="0" err="1"/>
              <a:t>Δu</a:t>
            </a:r>
            <a:r>
              <a:rPr lang="en-US" dirty="0"/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47E172-6950-BA42-B14D-304ACC549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757786"/>
            <a:ext cx="8763000" cy="28904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8E5D1E-7A0F-FE4E-9611-480044D2B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4892468"/>
            <a:ext cx="2654300" cy="1320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1C1894-5EF5-EC42-831F-D6C72FFA7D18}"/>
              </a:ext>
            </a:extLst>
          </p:cNvPr>
          <p:cNvSpPr txBox="1"/>
          <p:nvPr/>
        </p:nvSpPr>
        <p:spPr>
          <a:xfrm>
            <a:off x="847159" y="3745468"/>
            <a:ext cx="3801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J is the Jacobian, i.e., gradients at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+u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969371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2B00C-DCB6-E040-81C9-2E710F3C3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Solve using </a:t>
            </a:r>
            <a:r>
              <a:rPr lang="en-US" dirty="0">
                <a:solidFill>
                  <a:srgbClr val="FF0000"/>
                </a:solidFill>
              </a:rPr>
              <a:t>Normal Equations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85D98-E3C2-AD4F-A973-02F4BD729AA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3700" y="3426372"/>
            <a:ext cx="4579744" cy="2603500"/>
          </a:xfrm>
        </p:spPr>
        <p:txBody>
          <a:bodyPr>
            <a:normAutofit fontScale="92500" lnSpcReduction="20000"/>
          </a:bodyPr>
          <a:lstStyle/>
          <a:p>
            <a:r>
              <a:rPr lang="en-US" i="1" dirty="0"/>
              <a:t>A</a:t>
            </a:r>
            <a:r>
              <a:rPr lang="en-US" dirty="0"/>
              <a:t> is Hessian or ”information matrix”, same as Harris uses!</a:t>
            </a:r>
          </a:p>
          <a:p>
            <a:r>
              <a:rPr lang="en-US" dirty="0"/>
              <a:t>RHS </a:t>
            </a:r>
            <a:r>
              <a:rPr lang="en-US" i="1" dirty="0"/>
              <a:t>b</a:t>
            </a:r>
            <a:r>
              <a:rPr lang="en-US" dirty="0"/>
              <a:t> is just dot product of gradient images with error -&gt;</a:t>
            </a:r>
          </a:p>
          <a:p>
            <a:r>
              <a:rPr lang="en-US" dirty="0"/>
              <a:t>Remember: feature-based translation: just mean of flow vectors 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3AB97B-1F21-DC4E-BB5E-11F18CDC7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5038512"/>
            <a:ext cx="1193800" cy="1282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8ACBFD-1D81-604F-AFDB-764C1C17E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660872"/>
            <a:ext cx="2654300" cy="1320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2E45AD-D345-0642-A1CC-439D0B649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962322"/>
            <a:ext cx="2456329" cy="8126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0AEFC5-2BF1-0F45-B6E7-505F71CAE9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2163817"/>
            <a:ext cx="4200041" cy="91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CB142C-7A6F-3643-B0B7-9FE79EBCF9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0612" y="2274794"/>
            <a:ext cx="3457329" cy="81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81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868CF-131C-7245-93DB-85D8A01E4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Aperture Problems and Harris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979E213-14FD-AB42-ABAB-6A009477B5A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688117" y="990600"/>
            <a:ext cx="5767765" cy="513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06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392B0-7BA3-3443-947D-3C567D904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" y="228600"/>
            <a:ext cx="8743950" cy="978520"/>
          </a:xfrm>
        </p:spPr>
        <p:txBody>
          <a:bodyPr/>
          <a:lstStyle/>
          <a:p>
            <a:r>
              <a:rPr lang="en-US" dirty="0"/>
              <a:t>Revisiting Video Stabilization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A94AC7-90FF-AA41-BBA7-4EDA91F44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98" y="1371600"/>
            <a:ext cx="8712200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54084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Motion Models…"/>
          <p:cNvSpPr txBox="1">
            <a:spLocks noGrp="1"/>
          </p:cNvSpPr>
          <p:nvPr>
            <p:ph type="title"/>
          </p:nvPr>
        </p:nvSpPr>
        <p:spPr>
          <a:xfrm>
            <a:off x="200025" y="107751"/>
            <a:ext cx="8647875" cy="919095"/>
          </a:xfrm>
          <a:prstGeom prst="rect">
            <a:avLst/>
          </a:prstGeom>
        </p:spPr>
        <p:txBody>
          <a:bodyPr/>
          <a:lstStyle/>
          <a:p>
            <a:r>
              <a:rPr dirty="0"/>
              <a:t>Motion Models</a:t>
            </a:r>
            <a:r>
              <a:rPr lang="en-US" dirty="0"/>
              <a:t>:</a:t>
            </a:r>
            <a:r>
              <a:rPr dirty="0"/>
              <a:t> Translation</a:t>
            </a:r>
          </a:p>
        </p:txBody>
      </p:sp>
      <p:sp>
        <p:nvSpPr>
          <p:cNvPr id="351" name="Rectangle"/>
          <p:cNvSpPr/>
          <p:nvPr/>
        </p:nvSpPr>
        <p:spPr>
          <a:xfrm>
            <a:off x="508045" y="2884511"/>
            <a:ext cx="1430842" cy="711755"/>
          </a:xfrm>
          <a:prstGeom prst="rect">
            <a:avLst/>
          </a:prstGeom>
          <a:gradFill>
            <a:gsLst>
              <a:gs pos="0">
                <a:srgbClr val="DFEAFF"/>
              </a:gs>
              <a:gs pos="100000">
                <a:srgbClr val="FFFFFF"/>
              </a:gs>
            </a:gsLst>
            <a:lin ang="13800000"/>
          </a:gradFill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blurRad="127000" dist="76200" dir="27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7150" tIns="57150" rIns="57150" bIns="57150"/>
          <a:lstStyle/>
          <a:p>
            <a:pPr algn="ctr" defTabSz="242888">
              <a:spcBef>
                <a:spcPts val="0"/>
              </a:spcBef>
              <a:buClr>
                <a:srgbClr val="797979"/>
              </a:buClr>
              <a:defRPr sz="1100">
                <a:solidFill>
                  <a:srgbClr val="000000"/>
                </a:solidFill>
                <a:uFill>
                  <a:solidFill>
                    <a:srgbClr val="79797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sz="619"/>
          </a:p>
        </p:txBody>
      </p:sp>
      <p:sp>
        <p:nvSpPr>
          <p:cNvPr id="352" name="Rectangle"/>
          <p:cNvSpPr/>
          <p:nvPr/>
        </p:nvSpPr>
        <p:spPr>
          <a:xfrm>
            <a:off x="514420" y="2881345"/>
            <a:ext cx="1430842" cy="711755"/>
          </a:xfrm>
          <a:prstGeom prst="rect">
            <a:avLst/>
          </a:prstGeom>
          <a:gradFill>
            <a:gsLst>
              <a:gs pos="0">
                <a:srgbClr val="DFEAFF"/>
              </a:gs>
              <a:gs pos="100000">
                <a:srgbClr val="FFFFFF"/>
              </a:gs>
            </a:gsLst>
            <a:lin ang="13800000"/>
          </a:gradFill>
          <a:ln w="12700">
            <a:solidFill>
              <a:srgbClr val="000000"/>
            </a:solidFill>
            <a:miter lim="400000"/>
          </a:ln>
          <a:effectLst>
            <a:outerShdw blurRad="127000" dist="76200" dir="27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7150" tIns="57150" rIns="57150" bIns="57150"/>
          <a:lstStyle/>
          <a:p>
            <a:pPr algn="ctr" defTabSz="242888">
              <a:spcBef>
                <a:spcPts val="0"/>
              </a:spcBef>
              <a:buClr>
                <a:srgbClr val="797979"/>
              </a:buClr>
              <a:defRPr sz="1100">
                <a:solidFill>
                  <a:srgbClr val="000000"/>
                </a:solidFill>
                <a:uFill>
                  <a:solidFill>
                    <a:srgbClr val="79797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sz="619"/>
          </a:p>
        </p:txBody>
      </p:sp>
      <p:sp>
        <p:nvSpPr>
          <p:cNvPr id="354" name="Translation in x and y…"/>
          <p:cNvSpPr txBox="1">
            <a:spLocks noGrp="1"/>
          </p:cNvSpPr>
          <p:nvPr>
            <p:ph type="body" sz="quarter" idx="1"/>
          </p:nvPr>
        </p:nvSpPr>
        <p:spPr>
          <a:xfrm>
            <a:off x="200025" y="4095000"/>
            <a:ext cx="4371975" cy="2091314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marL="617628" indent="-617628" defTabSz="902827">
              <a:spcBef>
                <a:spcPts val="675"/>
              </a:spcBef>
              <a:defRPr sz="6052"/>
            </a:pPr>
            <a:r>
              <a:t>Translation in x and y</a:t>
            </a:r>
          </a:p>
          <a:p>
            <a:pPr marL="617628" indent="-617628" defTabSz="902827">
              <a:spcBef>
                <a:spcPts val="675"/>
              </a:spcBef>
              <a:defRPr sz="6052"/>
            </a:pPr>
            <a:r>
              <a:t>2 DOF</a:t>
            </a:r>
          </a:p>
          <a:p>
            <a:pPr marL="617628" indent="-617628" defTabSz="902827">
              <a:spcBef>
                <a:spcPts val="675"/>
              </a:spcBef>
              <a:defRPr sz="6052"/>
            </a:pPr>
            <a:r>
              <a:t>Still very shaky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CC2AAE-6F2F-134C-BA34-976EC9053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962" y="1127369"/>
            <a:ext cx="48387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39022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5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0.066797" pathEditMode="relative">
                                      <p:cBhvr>
                                        <p:cTn id="13" dur="1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-1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000 0.066797 L 0.043945 0.066797" pathEditMode="relative">
                                      <p:cBhvr>
                                        <p:cTn id="16" dur="1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-1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43945 0.066797 L 0.014648 0.022266" pathEditMode="relative">
                                      <p:cBhvr>
                                        <p:cTn id="19" dur="1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3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3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" grpId="0" build="p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Motion Models…"/>
          <p:cNvSpPr txBox="1">
            <a:spLocks noGrp="1"/>
          </p:cNvSpPr>
          <p:nvPr>
            <p:ph type="title"/>
          </p:nvPr>
        </p:nvSpPr>
        <p:spPr>
          <a:xfrm>
            <a:off x="200025" y="195809"/>
            <a:ext cx="8743950" cy="97852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dirty="0"/>
              <a:t>Motion Models</a:t>
            </a:r>
            <a:r>
              <a:rPr lang="en-US" dirty="0"/>
              <a:t>: </a:t>
            </a:r>
            <a:r>
              <a:rPr dirty="0"/>
              <a:t>Similarity</a:t>
            </a:r>
          </a:p>
        </p:txBody>
      </p:sp>
      <p:sp>
        <p:nvSpPr>
          <p:cNvPr id="358" name="Rectangle"/>
          <p:cNvSpPr/>
          <p:nvPr/>
        </p:nvSpPr>
        <p:spPr>
          <a:xfrm>
            <a:off x="514350" y="2878931"/>
            <a:ext cx="1428750" cy="714375"/>
          </a:xfrm>
          <a:prstGeom prst="rect">
            <a:avLst/>
          </a:prstGeom>
          <a:gradFill>
            <a:gsLst>
              <a:gs pos="0">
                <a:srgbClr val="DFEAFF"/>
              </a:gs>
              <a:gs pos="100000">
                <a:srgbClr val="FFFFFF"/>
              </a:gs>
            </a:gsLst>
            <a:lin ang="13800000"/>
          </a:gradFill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blurRad="127000" dist="76200" dir="27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7150" tIns="57150" rIns="57150" bIns="57150"/>
          <a:lstStyle/>
          <a:p>
            <a:pPr algn="ctr" defTabSz="242888">
              <a:spcBef>
                <a:spcPts val="0"/>
              </a:spcBef>
              <a:buClr>
                <a:srgbClr val="797979"/>
              </a:buClr>
              <a:defRPr sz="1100">
                <a:solidFill>
                  <a:srgbClr val="000000"/>
                </a:solidFill>
                <a:uFill>
                  <a:solidFill>
                    <a:srgbClr val="79797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sz="619"/>
          </a:p>
        </p:txBody>
      </p:sp>
      <p:sp>
        <p:nvSpPr>
          <p:cNvPr id="359" name="Rectangle"/>
          <p:cNvSpPr/>
          <p:nvPr/>
        </p:nvSpPr>
        <p:spPr>
          <a:xfrm>
            <a:off x="514350" y="2878931"/>
            <a:ext cx="1428750" cy="714375"/>
          </a:xfrm>
          <a:prstGeom prst="rect">
            <a:avLst/>
          </a:prstGeom>
          <a:gradFill>
            <a:gsLst>
              <a:gs pos="0">
                <a:srgbClr val="DFEAFF"/>
              </a:gs>
              <a:gs pos="100000">
                <a:srgbClr val="FFFFFF"/>
              </a:gs>
            </a:gsLst>
            <a:lin ang="13800000"/>
          </a:gradFill>
          <a:ln w="12700">
            <a:solidFill>
              <a:srgbClr val="000000"/>
            </a:solidFill>
            <a:miter lim="400000"/>
          </a:ln>
          <a:effectLst>
            <a:outerShdw blurRad="127000" dist="76200" dir="27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7150" tIns="57150" rIns="57150" bIns="57150"/>
          <a:lstStyle/>
          <a:p>
            <a:pPr algn="ctr" defTabSz="242888">
              <a:spcBef>
                <a:spcPts val="0"/>
              </a:spcBef>
              <a:buClr>
                <a:srgbClr val="797979"/>
              </a:buClr>
              <a:defRPr sz="1100">
                <a:solidFill>
                  <a:srgbClr val="000000"/>
                </a:solidFill>
                <a:uFill>
                  <a:solidFill>
                    <a:srgbClr val="79797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sz="619"/>
          </a:p>
        </p:txBody>
      </p:sp>
      <p:sp>
        <p:nvSpPr>
          <p:cNvPr id="361" name="Translation in x and y…"/>
          <p:cNvSpPr txBox="1">
            <a:spLocks noGrp="1"/>
          </p:cNvSpPr>
          <p:nvPr>
            <p:ph type="body" sz="quarter" idx="1"/>
          </p:nvPr>
        </p:nvSpPr>
        <p:spPr>
          <a:xfrm>
            <a:off x="200025" y="4151109"/>
            <a:ext cx="4371975" cy="2092529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marL="534353" indent="-534353" defTabSz="781097">
              <a:spcBef>
                <a:spcPts val="563"/>
              </a:spcBef>
              <a:defRPr sz="5236"/>
            </a:pPr>
            <a:r>
              <a:t>Translation in x and y</a:t>
            </a:r>
          </a:p>
          <a:p>
            <a:pPr marL="534353" indent="-534353" defTabSz="781097">
              <a:spcBef>
                <a:spcPts val="563"/>
              </a:spcBef>
              <a:defRPr sz="5236"/>
            </a:pPr>
            <a:r>
              <a:t>Uniform scale and rotation</a:t>
            </a:r>
          </a:p>
          <a:p>
            <a:pPr marL="534353" indent="-534353" defTabSz="781097">
              <a:spcBef>
                <a:spcPts val="563"/>
              </a:spcBef>
              <a:defRPr sz="5236"/>
            </a:pPr>
            <a:r>
              <a:t>4 DOF</a:t>
            </a:r>
          </a:p>
          <a:p>
            <a:pPr marL="534353" indent="-534353" defTabSz="781097">
              <a:spcBef>
                <a:spcPts val="563"/>
              </a:spcBef>
              <a:defRPr sz="5236"/>
            </a:pPr>
            <a:r>
              <a:t>Not shaky, but wobbly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E36DA2-86ED-9345-9AED-FD9BC81F6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263162"/>
            <a:ext cx="45847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00705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6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3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0.066797" pathEditMode="relative">
                                      <p:cBhvr>
                                        <p:cTn id="13" dur="10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-1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000 0.066797 L 0.043945 0.066797" pathEditMode="relative">
                                      <p:cBhvr>
                                        <p:cTn id="16" dur="10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3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accel="50000" decel="5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3" dur="1000" fill="hold"/>
                                        <p:tgtEl>
                                          <p:spTgt spid="359"/>
                                        </p:tgtEl>
                                      </p:cBhvr>
                                      <p:by x="131269" y="13126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-501044">
                                      <p:cBhvr>
                                        <p:cTn id="26" dur="10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3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3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9" grpId="0" animBg="1" advAuto="0"/>
      <p:bldP spid="359" grpId="1" animBg="1" advAuto="0"/>
      <p:bldP spid="361" grpId="0" build="p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Motion Models…"/>
          <p:cNvSpPr txBox="1">
            <a:spLocks noGrp="1"/>
          </p:cNvSpPr>
          <p:nvPr>
            <p:ph type="title"/>
          </p:nvPr>
        </p:nvSpPr>
        <p:spPr>
          <a:xfrm>
            <a:off x="200025" y="137999"/>
            <a:ext cx="8743950" cy="97852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dirty="0"/>
              <a:t>Motion Models</a:t>
            </a:r>
            <a:r>
              <a:rPr lang="en-US" dirty="0"/>
              <a:t>:</a:t>
            </a:r>
            <a:r>
              <a:rPr dirty="0"/>
              <a:t> </a:t>
            </a:r>
            <a:r>
              <a:rPr dirty="0" err="1"/>
              <a:t>Homography</a:t>
            </a:r>
            <a:endParaRPr dirty="0"/>
          </a:p>
        </p:txBody>
      </p:sp>
      <p:sp>
        <p:nvSpPr>
          <p:cNvPr id="367" name="Rectangle"/>
          <p:cNvSpPr/>
          <p:nvPr/>
        </p:nvSpPr>
        <p:spPr>
          <a:xfrm>
            <a:off x="621506" y="2962541"/>
            <a:ext cx="1179486" cy="586722"/>
          </a:xfrm>
          <a:prstGeom prst="rect">
            <a:avLst/>
          </a:prstGeom>
          <a:gradFill>
            <a:gsLst>
              <a:gs pos="0">
                <a:srgbClr val="DFEAFF"/>
              </a:gs>
              <a:gs pos="100000">
                <a:srgbClr val="FFFFFF"/>
              </a:gs>
            </a:gsLst>
            <a:lin ang="13800000"/>
          </a:gradFill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blurRad="127000" dist="76200" dir="27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7150" tIns="57150" rIns="57150" bIns="57150"/>
          <a:lstStyle/>
          <a:p>
            <a:pPr algn="ctr" defTabSz="242888">
              <a:spcBef>
                <a:spcPts val="0"/>
              </a:spcBef>
              <a:buClr>
                <a:srgbClr val="797979"/>
              </a:buClr>
              <a:defRPr sz="1100">
                <a:solidFill>
                  <a:srgbClr val="000000"/>
                </a:solidFill>
                <a:uFill>
                  <a:solidFill>
                    <a:srgbClr val="79797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sz="619"/>
          </a:p>
        </p:txBody>
      </p:sp>
      <p:sp>
        <p:nvSpPr>
          <p:cNvPr id="368" name="Rectangle"/>
          <p:cNvSpPr/>
          <p:nvPr/>
        </p:nvSpPr>
        <p:spPr>
          <a:xfrm>
            <a:off x="621506" y="2962541"/>
            <a:ext cx="1179486" cy="586722"/>
          </a:xfrm>
          <a:prstGeom prst="rect">
            <a:avLst/>
          </a:prstGeom>
          <a:gradFill>
            <a:gsLst>
              <a:gs pos="0">
                <a:srgbClr val="DFEAFF"/>
              </a:gs>
              <a:gs pos="100000">
                <a:srgbClr val="FFFFFF"/>
              </a:gs>
            </a:gsLst>
            <a:lin ang="13800000"/>
          </a:gradFill>
          <a:ln w="12700">
            <a:solidFill>
              <a:srgbClr val="000000"/>
            </a:solidFill>
            <a:miter lim="400000"/>
          </a:ln>
          <a:effectLst>
            <a:outerShdw blurRad="127000" dist="76200" dir="27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7150" tIns="57150" rIns="57150" bIns="57150"/>
          <a:lstStyle/>
          <a:p>
            <a:pPr algn="ctr" defTabSz="242888">
              <a:spcBef>
                <a:spcPts val="0"/>
              </a:spcBef>
              <a:buClr>
                <a:srgbClr val="797979"/>
              </a:buClr>
              <a:defRPr sz="1100">
                <a:solidFill>
                  <a:srgbClr val="000000"/>
                </a:solidFill>
                <a:uFill>
                  <a:solidFill>
                    <a:srgbClr val="79797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sz="619"/>
          </a:p>
        </p:txBody>
      </p:sp>
      <p:sp>
        <p:nvSpPr>
          <p:cNvPr id="369" name="Shape"/>
          <p:cNvSpPr/>
          <p:nvPr/>
        </p:nvSpPr>
        <p:spPr>
          <a:xfrm rot="21120000">
            <a:off x="873900" y="3188174"/>
            <a:ext cx="1185863" cy="485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22" y="0"/>
                </a:moveTo>
                <a:lnTo>
                  <a:pt x="19346" y="742"/>
                </a:lnTo>
                <a:lnTo>
                  <a:pt x="21600" y="21600"/>
                </a:lnTo>
                <a:lnTo>
                  <a:pt x="0" y="21091"/>
                </a:lnTo>
                <a:lnTo>
                  <a:pt x="1722" y="0"/>
                </a:lnTo>
                <a:close/>
              </a:path>
            </a:pathLst>
          </a:custGeom>
          <a:gradFill>
            <a:gsLst>
              <a:gs pos="0">
                <a:srgbClr val="DFEAFF"/>
              </a:gs>
              <a:gs pos="100000">
                <a:srgbClr val="FFFFFF"/>
              </a:gs>
            </a:gsLst>
            <a:lin ang="13800000"/>
          </a:gradFill>
          <a:ln w="12700">
            <a:solidFill>
              <a:srgbClr val="000000"/>
            </a:solidFill>
            <a:miter lim="400000"/>
          </a:ln>
          <a:effectLst>
            <a:outerShdw blurRad="127000" dist="76200" dir="27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7150" tIns="57150" rIns="57150" bIns="57150"/>
          <a:lstStyle/>
          <a:p>
            <a:pPr algn="ctr" defTabSz="242888">
              <a:spcBef>
                <a:spcPts val="0"/>
              </a:spcBef>
              <a:buClr>
                <a:srgbClr val="797979"/>
              </a:buClr>
              <a:defRPr sz="1100">
                <a:solidFill>
                  <a:srgbClr val="000000"/>
                </a:solidFill>
                <a:uFill>
                  <a:solidFill>
                    <a:srgbClr val="79797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sz="619"/>
          </a:p>
        </p:txBody>
      </p:sp>
      <p:sp>
        <p:nvSpPr>
          <p:cNvPr id="371" name="Translation in x and y, scale and rotation…"/>
          <p:cNvSpPr txBox="1">
            <a:spLocks noGrp="1"/>
          </p:cNvSpPr>
          <p:nvPr>
            <p:ph type="body" sz="quarter" idx="1"/>
          </p:nvPr>
        </p:nvSpPr>
        <p:spPr>
          <a:xfrm>
            <a:off x="200025" y="4090408"/>
            <a:ext cx="4371975" cy="2096080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437198" indent="-437198" defTabSz="639079">
              <a:spcBef>
                <a:spcPts val="450"/>
              </a:spcBef>
              <a:defRPr sz="4284"/>
            </a:pPr>
            <a:r>
              <a:t>Translation in x and y, scale and rotation</a:t>
            </a:r>
          </a:p>
          <a:p>
            <a:pPr marL="437198" indent="-437198" defTabSz="639079">
              <a:spcBef>
                <a:spcPts val="450"/>
              </a:spcBef>
              <a:defRPr sz="4284"/>
            </a:pPr>
            <a:r>
              <a:t>Skew and perspective</a:t>
            </a:r>
          </a:p>
          <a:p>
            <a:pPr marL="437198" indent="-437198" defTabSz="639079">
              <a:spcBef>
                <a:spcPts val="450"/>
              </a:spcBef>
              <a:defRPr sz="4284"/>
            </a:pPr>
            <a:r>
              <a:t>8 DOF</a:t>
            </a:r>
          </a:p>
          <a:p>
            <a:pPr marL="437198" indent="-437198" defTabSz="639079">
              <a:spcBef>
                <a:spcPts val="450"/>
              </a:spcBef>
              <a:defRPr sz="4284"/>
            </a:pPr>
            <a:r>
              <a:t>Stable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C15226-3723-7F47-94D1-819279BF8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700" y="1185985"/>
            <a:ext cx="46863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4089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7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38430 0.031065" pathEditMode="relative">
                                      <p:cBhvr>
                                        <p:cTn id="13" dur="10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368"/>
                                        </p:tgtEl>
                                      </p:cBhvr>
                                      <p:by x="91317" y="91317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81683">
                                      <p:cBhvr>
                                        <p:cTn id="19" dur="10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xit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2" dur="1000" fill="hold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75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" grpId="0" animBg="1" advAuto="0"/>
      <p:bldP spid="368" grpId="1" animBg="1" advAuto="0"/>
      <p:bldP spid="368" grpId="2" animBg="1" advAuto="0"/>
      <p:bldP spid="369" grpId="0" animBg="1" advAuto="0"/>
      <p:bldP spid="371" grpId="0" build="p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2BFD0-432F-7545-B7F9-EE747A50F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A8A7A-0B3E-1449-86FD-68D487EB9AC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r>
              <a:rPr lang="en-US" dirty="0"/>
              <a:t>Images and formulas from Szeliski</a:t>
            </a:r>
          </a:p>
          <a:p>
            <a:r>
              <a:rPr lang="en-US" dirty="0"/>
              <a:t>Second half from CVPR talk by </a:t>
            </a:r>
            <a:r>
              <a:rPr lang="en-US" dirty="0" err="1"/>
              <a:t>Zhaoyang</a:t>
            </a:r>
            <a:r>
              <a:rPr lang="en-US" dirty="0"/>
              <a:t> </a:t>
            </a:r>
            <a:r>
              <a:rPr lang="en-US" dirty="0" err="1"/>
              <a:t>Lv</a:t>
            </a:r>
            <a:endParaRPr lang="en-US" dirty="0"/>
          </a:p>
          <a:p>
            <a:pPr marL="457200" lvl="1" indent="0">
              <a:buNone/>
            </a:pPr>
            <a:r>
              <a:rPr lang="en-US" i="1" dirty="0"/>
              <a:t>Taking a Deeper Look at the Inverse Compositional Algorithm</a:t>
            </a:r>
            <a:r>
              <a:rPr lang="en-US" dirty="0"/>
              <a:t>, </a:t>
            </a:r>
            <a:r>
              <a:rPr lang="en-US" dirty="0" err="1"/>
              <a:t>Zhaoyang</a:t>
            </a:r>
            <a:r>
              <a:rPr lang="en-US" dirty="0"/>
              <a:t> </a:t>
            </a:r>
            <a:r>
              <a:rPr lang="en-US" dirty="0" err="1"/>
              <a:t>Lv</a:t>
            </a:r>
            <a:r>
              <a:rPr lang="en-US" dirty="0"/>
              <a:t> , Frank Dellaert, James M. </a:t>
            </a:r>
            <a:r>
              <a:rPr lang="en-US" dirty="0" err="1"/>
              <a:t>Rehg</a:t>
            </a:r>
            <a:r>
              <a:rPr lang="en-US" dirty="0"/>
              <a:t>, Andreas Geiger, CVPR 2019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4756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charleston_4_1.mp4.path.sst_compare.pdf" descr="charleston_4_1.mp4.path.sst_compare.pdf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50086" y="3803856"/>
            <a:ext cx="2893940" cy="2021682"/>
          </a:xfrm>
          <a:prstGeom prst="rect">
            <a:avLst/>
          </a:prstGeom>
          <a:ln w="3175">
            <a:miter lim="400000"/>
          </a:ln>
        </p:spPr>
      </p:pic>
      <p:sp>
        <p:nvSpPr>
          <p:cNvPr id="424" name="Path Smoothing"/>
          <p:cNvSpPr txBox="1">
            <a:spLocks noGrp="1"/>
          </p:cNvSpPr>
          <p:nvPr>
            <p:ph type="title"/>
          </p:nvPr>
        </p:nvSpPr>
        <p:spPr>
          <a:xfrm>
            <a:off x="200025" y="152400"/>
            <a:ext cx="8486775" cy="728663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1749298">
              <a:defRPr sz="8148"/>
            </a:lvl1pPr>
          </a:lstStyle>
          <a:p>
            <a:r>
              <a:rPr dirty="0"/>
              <a:t>Path Smoothing</a:t>
            </a:r>
          </a:p>
        </p:txBody>
      </p:sp>
      <p:sp>
        <p:nvSpPr>
          <p:cNvPr id="425" name="Goal: Approximate original path with stable one…"/>
          <p:cNvSpPr txBox="1">
            <a:spLocks noGrp="1"/>
          </p:cNvSpPr>
          <p:nvPr>
            <p:ph type="body" sz="half" idx="1"/>
          </p:nvPr>
        </p:nvSpPr>
        <p:spPr>
          <a:xfrm>
            <a:off x="200025" y="2139068"/>
            <a:ext cx="4559887" cy="3972896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451077" indent="-451077" defTabSz="659368">
              <a:spcBef>
                <a:spcPts val="506"/>
              </a:spcBef>
              <a:defRPr sz="4419"/>
            </a:pPr>
            <a:r>
              <a:rPr dirty="0"/>
              <a:t>Goal: Approximate original path with stable one</a:t>
            </a:r>
          </a:p>
          <a:p>
            <a:pPr marL="451077" indent="-451077" defTabSz="659368">
              <a:spcBef>
                <a:spcPts val="506"/>
              </a:spcBef>
              <a:defRPr sz="4419"/>
            </a:pPr>
            <a:r>
              <a:rPr dirty="0"/>
              <a:t>Cinematography inspired: Properties of a stable path?</a:t>
            </a:r>
          </a:p>
          <a:p>
            <a:pPr marL="683249" lvl="1" indent="-451077" defTabSz="659368">
              <a:spcBef>
                <a:spcPts val="506"/>
              </a:spcBef>
              <a:defRPr sz="4419"/>
            </a:pPr>
            <a:r>
              <a:rPr dirty="0"/>
              <a:t>Tripod → Constant segment</a:t>
            </a:r>
          </a:p>
          <a:p>
            <a:pPr marL="683249" lvl="1" indent="-451077" defTabSz="659368">
              <a:spcBef>
                <a:spcPts val="506"/>
              </a:spcBef>
              <a:defRPr sz="4419"/>
            </a:pPr>
            <a:r>
              <a:rPr dirty="0"/>
              <a:t>Dolly or pan → Linear segment</a:t>
            </a:r>
          </a:p>
          <a:p>
            <a:pPr marL="683249" lvl="1" indent="-451077" defTabSz="659368">
              <a:spcBef>
                <a:spcPts val="506"/>
              </a:spcBef>
              <a:defRPr sz="4419"/>
            </a:pPr>
            <a:r>
              <a:rPr dirty="0"/>
              <a:t>Ease in and out transitions → Parabolic segment</a:t>
            </a:r>
          </a:p>
        </p:txBody>
      </p:sp>
      <p:grpSp>
        <p:nvGrpSpPr>
          <p:cNvPr id="428" name="Group"/>
          <p:cNvGrpSpPr/>
          <p:nvPr/>
        </p:nvGrpSpPr>
        <p:grpSpPr>
          <a:xfrm>
            <a:off x="4860171" y="1911144"/>
            <a:ext cx="1021557" cy="1628776"/>
            <a:chOff x="0" y="0"/>
            <a:chExt cx="1816100" cy="2895600"/>
          </a:xfrm>
        </p:grpSpPr>
        <p:sp>
          <p:nvSpPr>
            <p:cNvPr id="426" name="Rectangle"/>
            <p:cNvSpPr/>
            <p:nvPr/>
          </p:nvSpPr>
          <p:spPr>
            <a:xfrm>
              <a:off x="0" y="0"/>
              <a:ext cx="1816100" cy="2895600"/>
            </a:xfrm>
            <a:prstGeom prst="rect">
              <a:avLst/>
            </a:prstGeom>
            <a:solidFill>
              <a:srgbClr val="00B374"/>
            </a:solidFill>
            <a:ln w="3175" cap="flat">
              <a:noFill/>
              <a:miter lim="400000"/>
            </a:ln>
            <a:effectLst>
              <a:outerShdw blurRad="254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21431" tIns="21431" rIns="21431" bIns="21431" numCol="1" anchor="t">
              <a:noAutofit/>
            </a:bodyPr>
            <a:lstStyle/>
            <a:p>
              <a:pPr algn="ctr" defTabSz="514350">
                <a:spcBef>
                  <a:spcPts val="0"/>
                </a:spcBef>
                <a:buClr>
                  <a:srgbClr val="797979"/>
                </a:buClr>
                <a:defRPr sz="4000">
                  <a:solidFill>
                    <a:srgbClr val="797979"/>
                  </a:solidFill>
                  <a:uFill>
                    <a:solidFill>
                      <a:srgbClr val="797979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2250"/>
            </a:p>
          </p:txBody>
        </p:sp>
        <p:pic>
          <p:nvPicPr>
            <p:cNvPr id="427" name="Group" descr="Group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5755" y="123135"/>
              <a:ext cx="1624590" cy="2640907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grpSp>
        <p:nvGrpSpPr>
          <p:cNvPr id="431" name="Group"/>
          <p:cNvGrpSpPr/>
          <p:nvPr/>
        </p:nvGrpSpPr>
        <p:grpSpPr>
          <a:xfrm>
            <a:off x="4860171" y="4046743"/>
            <a:ext cx="1021557" cy="1535907"/>
            <a:chOff x="0" y="0"/>
            <a:chExt cx="1816100" cy="2730500"/>
          </a:xfrm>
        </p:grpSpPr>
        <p:sp>
          <p:nvSpPr>
            <p:cNvPr id="429" name="Rectangle"/>
            <p:cNvSpPr/>
            <p:nvPr/>
          </p:nvSpPr>
          <p:spPr>
            <a:xfrm>
              <a:off x="0" y="0"/>
              <a:ext cx="1816100" cy="2730500"/>
            </a:xfrm>
            <a:prstGeom prst="rect">
              <a:avLst/>
            </a:prstGeom>
            <a:solidFill>
              <a:srgbClr val="FFD45F"/>
            </a:solidFill>
            <a:ln w="3175" cap="flat">
              <a:noFill/>
              <a:miter lim="400000"/>
            </a:ln>
            <a:effectLst>
              <a:outerShdw blurRad="254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21431" tIns="21431" rIns="21431" bIns="21431" numCol="1" anchor="t">
              <a:noAutofit/>
            </a:bodyPr>
            <a:lstStyle/>
            <a:p>
              <a:pPr algn="ctr" defTabSz="514350">
                <a:spcBef>
                  <a:spcPts val="0"/>
                </a:spcBef>
                <a:buClr>
                  <a:srgbClr val="797979"/>
                </a:buClr>
                <a:defRPr sz="4000">
                  <a:solidFill>
                    <a:srgbClr val="797979"/>
                  </a:solidFill>
                  <a:uFill>
                    <a:solidFill>
                      <a:srgbClr val="797979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2250"/>
            </a:p>
          </p:txBody>
        </p:sp>
        <p:pic>
          <p:nvPicPr>
            <p:cNvPr id="430" name="Group" descr="Group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1050" y="138906"/>
              <a:ext cx="1574000" cy="2452688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pic>
        <p:nvPicPr>
          <p:cNvPr id="432" name="charleston_4_1.mp4.path.sst_compare.pdf" descr="charleston_4_1.mp4.path.sst_compare.pdf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81986" y="1675401"/>
            <a:ext cx="2879393" cy="2100263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436" name="Group"/>
          <p:cNvGrpSpPr/>
          <p:nvPr/>
        </p:nvGrpSpPr>
        <p:grpSpPr>
          <a:xfrm>
            <a:off x="6374893" y="2302302"/>
            <a:ext cx="2390515" cy="3085170"/>
            <a:chOff x="0" y="0"/>
            <a:chExt cx="4249804" cy="5484746"/>
          </a:xfrm>
        </p:grpSpPr>
        <p:sp>
          <p:nvSpPr>
            <p:cNvPr id="433" name="Line"/>
            <p:cNvSpPr/>
            <p:nvPr/>
          </p:nvSpPr>
          <p:spPr>
            <a:xfrm flipV="1">
              <a:off x="0" y="4879181"/>
              <a:ext cx="1790370" cy="605566"/>
            </a:xfrm>
            <a:prstGeom prst="line">
              <a:avLst/>
            </a:prstGeom>
            <a:noFill/>
            <a:ln w="63500" cap="flat">
              <a:solidFill>
                <a:srgbClr val="FFD45F"/>
              </a:solidFill>
              <a:prstDash val="solid"/>
              <a:miter lim="400000"/>
            </a:ln>
            <a:effectLst>
              <a:outerShdw blurRad="254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28575" tIns="28575" rIns="28575" bIns="28575" numCol="1" anchor="ctr">
              <a:noAutofit/>
            </a:bodyPr>
            <a:lstStyle/>
            <a:p>
              <a:pPr defTabSz="257175">
                <a:spcBef>
                  <a:spcPts val="0"/>
                </a:spcBef>
                <a:defRPr sz="12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675"/>
            </a:p>
          </p:txBody>
        </p:sp>
        <p:sp>
          <p:nvSpPr>
            <p:cNvPr id="434" name="Line"/>
            <p:cNvSpPr/>
            <p:nvPr/>
          </p:nvSpPr>
          <p:spPr>
            <a:xfrm flipV="1">
              <a:off x="3522927" y="3248223"/>
              <a:ext cx="726878" cy="552318"/>
            </a:xfrm>
            <a:prstGeom prst="line">
              <a:avLst/>
            </a:prstGeom>
            <a:noFill/>
            <a:ln w="63500" cap="flat">
              <a:solidFill>
                <a:srgbClr val="FFD45F"/>
              </a:solidFill>
              <a:prstDash val="solid"/>
              <a:miter lim="400000"/>
            </a:ln>
            <a:effectLst>
              <a:outerShdw blurRad="254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28575" tIns="28575" rIns="28575" bIns="28575" numCol="1" anchor="ctr">
              <a:noAutofit/>
            </a:bodyPr>
            <a:lstStyle/>
            <a:p>
              <a:pPr defTabSz="257175">
                <a:spcBef>
                  <a:spcPts val="0"/>
                </a:spcBef>
                <a:defRPr sz="12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675"/>
            </a:p>
          </p:txBody>
        </p:sp>
        <p:sp>
          <p:nvSpPr>
            <p:cNvPr id="435" name="Line"/>
            <p:cNvSpPr/>
            <p:nvPr/>
          </p:nvSpPr>
          <p:spPr>
            <a:xfrm>
              <a:off x="3056599" y="0"/>
              <a:ext cx="1146374" cy="1383507"/>
            </a:xfrm>
            <a:prstGeom prst="line">
              <a:avLst/>
            </a:prstGeom>
            <a:noFill/>
            <a:ln w="63500" cap="flat">
              <a:solidFill>
                <a:srgbClr val="FFD45F"/>
              </a:solidFill>
              <a:prstDash val="solid"/>
              <a:miter lim="400000"/>
            </a:ln>
            <a:effectLst>
              <a:outerShdw blurRad="254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28575" tIns="28575" rIns="28575" bIns="28575" numCol="1" anchor="ctr">
              <a:noAutofit/>
            </a:bodyPr>
            <a:lstStyle/>
            <a:p>
              <a:pPr defTabSz="257175">
                <a:spcBef>
                  <a:spcPts val="0"/>
                </a:spcBef>
                <a:defRPr sz="12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675"/>
            </a:p>
          </p:txBody>
        </p:sp>
      </p:grpSp>
      <p:sp>
        <p:nvSpPr>
          <p:cNvPr id="437" name="Line"/>
          <p:cNvSpPr/>
          <p:nvPr/>
        </p:nvSpPr>
        <p:spPr>
          <a:xfrm flipV="1">
            <a:off x="6270824" y="2261535"/>
            <a:ext cx="1339454" cy="919"/>
          </a:xfrm>
          <a:prstGeom prst="line">
            <a:avLst/>
          </a:prstGeom>
          <a:ln w="63500">
            <a:solidFill>
              <a:srgbClr val="00B374"/>
            </a:solidFill>
            <a:miter lim="400000"/>
          </a:ln>
          <a:effectLst>
            <a:outerShdw blurRad="25400" dist="25400" dir="5400000" rotWithShape="0">
              <a:srgbClr val="000000">
                <a:alpha val="50000"/>
              </a:srgbClr>
            </a:outerShdw>
          </a:effectLst>
        </p:spPr>
        <p:txBody>
          <a:bodyPr lIns="28575" tIns="28575" rIns="28575" bIns="28575" anchor="ctr"/>
          <a:lstStyle/>
          <a:p>
            <a:pPr defTabSz="257175">
              <a:spcBef>
                <a:spcPts val="0"/>
              </a:spcBef>
              <a:defRPr sz="1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675"/>
          </a:p>
        </p:txBody>
      </p:sp>
    </p:spTree>
    <p:extLst>
      <p:ext uri="{BB962C8B-B14F-4D97-AF65-F5344CB8AC3E}">
        <p14:creationId xmlns:p14="http://schemas.microsoft.com/office/powerpoint/2010/main" val="394765761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57542-39E8-0945-B030-A52E1A52D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Parametric Motion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51010-35DF-9343-BE23-BF4B453FBA1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7200" y="4495800"/>
            <a:ext cx="8229600" cy="2057400"/>
          </a:xfrm>
        </p:spPr>
        <p:txBody>
          <a:bodyPr/>
          <a:lstStyle/>
          <a:p>
            <a:r>
              <a:rPr lang="en-US" dirty="0"/>
              <a:t>E.g., image-based </a:t>
            </a:r>
            <a:r>
              <a:rPr lang="en-US" dirty="0" err="1"/>
              <a:t>homography</a:t>
            </a:r>
            <a:r>
              <a:rPr lang="en-US" dirty="0"/>
              <a:t> estimation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3062DC-4F1F-6749-8593-0DA87E7942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14400"/>
            <a:ext cx="9144000" cy="3429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26FB03-3701-5E4F-B2B9-2F7CFEFC88F5}"/>
              </a:ext>
            </a:extLst>
          </p:cNvPr>
          <p:cNvSpPr txBox="1"/>
          <p:nvPr/>
        </p:nvSpPr>
        <p:spPr>
          <a:xfrm>
            <a:off x="14868" y="6484951"/>
            <a:ext cx="8571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Dellaert &amp; Collins, 1999, Fast Image-Based Tracking by Selective Pixel Integration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6F750F-D8E0-9D4C-BF81-000C308FE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3048000"/>
            <a:ext cx="967154" cy="38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7610D9-BBAC-7543-A7F0-31208CA8B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504" y="5095396"/>
            <a:ext cx="59817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983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6F7FA-ACD6-F641-8850-2A680A41C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”Jacobian Images”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3B43B30-2C8B-C84E-BEF9-E3CEFA11D8E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180523" y="990600"/>
            <a:ext cx="6782954" cy="51355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FBBEA9-2BAE-8142-9A56-DA31DAF84B8F}"/>
              </a:ext>
            </a:extLst>
          </p:cNvPr>
          <p:cNvSpPr txBox="1"/>
          <p:nvPr/>
        </p:nvSpPr>
        <p:spPr>
          <a:xfrm>
            <a:off x="14868" y="6484951"/>
            <a:ext cx="8571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Dellaert &amp; Collins, 1999, Fast Image-Based Tracking by Selective Pixel Integration</a:t>
            </a:r>
          </a:p>
        </p:txBody>
      </p:sp>
    </p:spTree>
    <p:extLst>
      <p:ext uri="{BB962C8B-B14F-4D97-AF65-F5344CB8AC3E}">
        <p14:creationId xmlns:p14="http://schemas.microsoft.com/office/powerpoint/2010/main" val="6661930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B93B3-397A-A94B-AA07-BDADD50D6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Jacobian Images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04A4150-CDBA-DA44-AC41-FC8512B3B13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655504" y="5486400"/>
            <a:ext cx="7832992" cy="914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472F9A-08B3-574C-A7F2-1089D95760CB}"/>
              </a:ext>
            </a:extLst>
          </p:cNvPr>
          <p:cNvSpPr txBox="1"/>
          <p:nvPr/>
        </p:nvSpPr>
        <p:spPr>
          <a:xfrm>
            <a:off x="14868" y="6484951"/>
            <a:ext cx="8571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Dellaert &amp; Collins, 1999, Fast Image-Based Tracking by Selective Pixel Integration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8C35FA-C783-604D-AD00-8F5DB258C55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596" y="2458328"/>
            <a:ext cx="3871332" cy="28181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BFED79-6980-B744-8ECD-0C4FAEDDD33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6813" y="2552997"/>
            <a:ext cx="4096979" cy="262885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4D4989-165E-3F46-AD7F-676E225BBB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2337" y="800651"/>
            <a:ext cx="1339850" cy="1447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112186-D7C3-D143-B7C7-C2E90F1865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3702" y="1106870"/>
            <a:ext cx="2743200" cy="13315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33BFC3-0458-354E-A59D-E7EF285A7B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200" y="685800"/>
            <a:ext cx="1219200" cy="55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55726B-0938-9F44-B103-6E4D323EB0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5362" y="3407662"/>
            <a:ext cx="1193800" cy="914400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6C00CE4-BEAB-FE4F-AD1A-C83A84F7882A}"/>
              </a:ext>
            </a:extLst>
          </p:cNvPr>
          <p:cNvSpPr txBox="1"/>
          <p:nvPr/>
        </p:nvSpPr>
        <p:spPr>
          <a:xfrm>
            <a:off x="2130876" y="2057400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template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A4BD6A1-D2FA-E240-AB5A-92D38AC93B78}"/>
              </a:ext>
            </a:extLst>
          </p:cNvPr>
          <p:cNvGrpSpPr/>
          <p:nvPr/>
        </p:nvGrpSpPr>
        <p:grpSpPr>
          <a:xfrm>
            <a:off x="2819400" y="2299845"/>
            <a:ext cx="4819330" cy="4185106"/>
            <a:chOff x="2819400" y="2299845"/>
            <a:chExt cx="4819330" cy="4185106"/>
          </a:xfrm>
        </p:grpSpPr>
        <p:sp>
          <p:nvSpPr>
            <p:cNvPr id="3" name="Down Arrow 2">
              <a:extLst>
                <a:ext uri="{FF2B5EF4-FFF2-40B4-BE49-F238E27FC236}">
                  <a16:creationId xmlns:a16="http://schemas.microsoft.com/office/drawing/2014/main" id="{A525C428-DC56-3748-83B4-ED532ED6452F}"/>
                </a:ext>
              </a:extLst>
            </p:cNvPr>
            <p:cNvSpPr/>
            <p:nvPr/>
          </p:nvSpPr>
          <p:spPr>
            <a:xfrm>
              <a:off x="6559946" y="2299845"/>
              <a:ext cx="762000" cy="30454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ight Arrow 5">
              <a:extLst>
                <a:ext uri="{FF2B5EF4-FFF2-40B4-BE49-F238E27FC236}">
                  <a16:creationId xmlns:a16="http://schemas.microsoft.com/office/drawing/2014/main" id="{7AE58951-079D-A44D-BD6C-A0712BC3378C}"/>
                </a:ext>
              </a:extLst>
            </p:cNvPr>
            <p:cNvSpPr/>
            <p:nvPr/>
          </p:nvSpPr>
          <p:spPr>
            <a:xfrm>
              <a:off x="4532904" y="3530194"/>
              <a:ext cx="368933" cy="66933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36590A8-D47E-3349-8A47-1B9D66D3B314}"/>
                </a:ext>
              </a:extLst>
            </p:cNvPr>
            <p:cNvSpPr txBox="1"/>
            <p:nvPr/>
          </p:nvSpPr>
          <p:spPr>
            <a:xfrm>
              <a:off x="6096000" y="3659636"/>
              <a:ext cx="1542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dot-product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EFDE2CA7-42D7-A64B-A693-E61CA6885CF1}"/>
                </a:ext>
              </a:extLst>
            </p:cNvPr>
            <p:cNvSpPr/>
            <p:nvPr/>
          </p:nvSpPr>
          <p:spPr>
            <a:xfrm>
              <a:off x="2819400" y="5486400"/>
              <a:ext cx="2209800" cy="998551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5944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4D878-5BC4-BC4D-BFC5-C1A1DC38F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Compositional and Inverse Compositional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BAD81-6679-7A47-84BC-7640FF347B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02919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Compare three variants:</a:t>
            </a:r>
          </a:p>
          <a:p>
            <a:pPr lvl="1"/>
            <a:r>
              <a:rPr lang="en-US" dirty="0"/>
              <a:t>Original:</a:t>
            </a:r>
          </a:p>
          <a:p>
            <a:pPr lvl="1"/>
            <a:r>
              <a:rPr lang="en-US" dirty="0"/>
              <a:t>Compositional:</a:t>
            </a:r>
          </a:p>
          <a:p>
            <a:pPr lvl="1"/>
            <a:r>
              <a:rPr lang="en-US" dirty="0"/>
              <a:t>Inverse Comp:</a:t>
            </a:r>
          </a:p>
          <a:p>
            <a:pPr lvl="1"/>
            <a:endParaRPr lang="en-US" dirty="0"/>
          </a:p>
          <a:p>
            <a:r>
              <a:rPr lang="en-US" dirty="0"/>
              <a:t>In compositional approach we </a:t>
            </a:r>
            <a:r>
              <a:rPr lang="en-US" i="1" dirty="0"/>
              <a:t>warp</a:t>
            </a:r>
            <a:r>
              <a:rPr lang="en-US" dirty="0"/>
              <a:t> the image I</a:t>
            </a:r>
            <a:r>
              <a:rPr lang="en-US" baseline="-25000" dirty="0"/>
              <a:t>1</a:t>
            </a:r>
            <a:r>
              <a:rPr lang="en-US" dirty="0"/>
              <a:t> and solve for an incremental update.</a:t>
            </a:r>
          </a:p>
          <a:p>
            <a:r>
              <a:rPr lang="en-US" dirty="0"/>
              <a:t>Inverse compositional: search for incremental update to template instead</a:t>
            </a:r>
          </a:p>
          <a:p>
            <a:pPr lvl="1"/>
            <a:r>
              <a:rPr lang="en-US" dirty="0"/>
              <a:t>Jacobians and Hessian can now be </a:t>
            </a:r>
            <a:r>
              <a:rPr lang="en-US" i="1" dirty="0"/>
              <a:t>precomputed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413481-85CB-9A45-89CD-200FDFAA6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090" y="1509110"/>
            <a:ext cx="4851400" cy="673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2DBB20-A2F9-6749-B7B3-8E1B9A199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2159000"/>
            <a:ext cx="4953000" cy="660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FB204B-0F77-564E-B6E2-894871F2E6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2806700"/>
            <a:ext cx="49530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4203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19100-EAB9-8044-A0C9-191C37A65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792956"/>
          </a:xfrm>
        </p:spPr>
        <p:txBody>
          <a:bodyPr>
            <a:normAutofit/>
          </a:bodyPr>
          <a:lstStyle/>
          <a:p>
            <a:r>
              <a:rPr lang="en-US" altLang="zh-CN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zh-CN" altLang="en-US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Inverse</a:t>
            </a:r>
            <a:r>
              <a:rPr lang="zh-CN" altLang="en-US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Compositional</a:t>
            </a:r>
            <a:r>
              <a:rPr lang="zh-CN" altLang="en-US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Algorithm</a:t>
            </a:r>
            <a:endParaRPr lang="en-US" sz="24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20CBDECA-6189-ED45-B3C4-F01D68CF0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67180-3246-6A49-8D23-1B62E6F396E6}" type="slidenum">
              <a:rPr lang="en-US" smtClean="0"/>
              <a:t>25</a:t>
            </a:fld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5B8FEE5-0B26-0E46-B7B0-83E295A770A4}"/>
              </a:ext>
            </a:extLst>
          </p:cNvPr>
          <p:cNvCxnSpPr/>
          <p:nvPr/>
        </p:nvCxnSpPr>
        <p:spPr>
          <a:xfrm>
            <a:off x="2033976" y="2860883"/>
            <a:ext cx="0" cy="391139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2ED712E1-6377-FC4B-9CC7-2D902EF2CFED}"/>
              </a:ext>
            </a:extLst>
          </p:cNvPr>
          <p:cNvCxnSpPr>
            <a:cxnSpLocks/>
          </p:cNvCxnSpPr>
          <p:nvPr/>
        </p:nvCxnSpPr>
        <p:spPr>
          <a:xfrm rot="5400000" flipH="1">
            <a:off x="527417" y="3209961"/>
            <a:ext cx="2117768" cy="895351"/>
          </a:xfrm>
          <a:prstGeom prst="bentConnector4">
            <a:avLst>
              <a:gd name="adj1" fmla="val -8096"/>
              <a:gd name="adj2" fmla="val 148436"/>
            </a:avLst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C460C40A-2B5C-3246-9199-2502E641A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730" y="4202170"/>
            <a:ext cx="2009775" cy="51435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4688C52F-FB2B-A148-99EC-BBB8EAFF2FE7}"/>
              </a:ext>
            </a:extLst>
          </p:cNvPr>
          <p:cNvSpPr/>
          <p:nvPr/>
        </p:nvSpPr>
        <p:spPr>
          <a:xfrm>
            <a:off x="5509933" y="1389072"/>
            <a:ext cx="3003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[S.</a:t>
            </a:r>
            <a:r>
              <a:rPr lang="zh-CN" alt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Baker</a:t>
            </a:r>
            <a:r>
              <a:rPr lang="zh-CN" alt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and</a:t>
            </a:r>
            <a:r>
              <a:rPr lang="zh-CN" alt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I.</a:t>
            </a:r>
            <a:r>
              <a:rPr lang="zh-CN" alt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Matthews,</a:t>
            </a:r>
            <a:r>
              <a:rPr lang="zh-CN" alt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04]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693F65-D45C-CB4E-85EE-65B4DC2102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275" y="3277631"/>
            <a:ext cx="4695825" cy="533400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67763C2-2537-8544-A265-7C41B385D44A}"/>
              </a:ext>
            </a:extLst>
          </p:cNvPr>
          <p:cNvCxnSpPr/>
          <p:nvPr/>
        </p:nvCxnSpPr>
        <p:spPr>
          <a:xfrm>
            <a:off x="2033976" y="3811031"/>
            <a:ext cx="0" cy="391139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801D794-5031-DF41-92B3-5FAE3DEE32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1013" y="2354308"/>
            <a:ext cx="2162175" cy="457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E8E7E5-0DF3-054E-BCAD-0957462E45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8666" y="4070835"/>
            <a:ext cx="266700" cy="33337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10A76B0-C57A-1744-806C-36D3E74BF6A3}"/>
              </a:ext>
            </a:extLst>
          </p:cNvPr>
          <p:cNvSpPr/>
          <p:nvPr/>
        </p:nvSpPr>
        <p:spPr>
          <a:xfrm>
            <a:off x="6254416" y="4104030"/>
            <a:ext cx="1492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We</a:t>
            </a:r>
            <a:r>
              <a:rPr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ight</a:t>
            </a:r>
            <a:r>
              <a:rPr lang="zh-CN" alt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matrix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AA8F21-DC16-764D-BEAF-7BD343B77A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2791" y="4518389"/>
            <a:ext cx="1466850" cy="3429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C48D9AD4-7694-D446-BABB-31B70A399BC9}"/>
              </a:ext>
            </a:extLst>
          </p:cNvPr>
          <p:cNvSpPr/>
          <p:nvPr/>
        </p:nvSpPr>
        <p:spPr>
          <a:xfrm>
            <a:off x="6254416" y="4539158"/>
            <a:ext cx="26609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Damping: very frequently used in non-linear optimization to make sure gradients are valid;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“Levenberg-Marquardt”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522030-EECB-744F-A2EE-6DA76B394FA4}"/>
              </a:ext>
            </a:extLst>
          </p:cNvPr>
          <p:cNvSpPr txBox="1"/>
          <p:nvPr/>
        </p:nvSpPr>
        <p:spPr>
          <a:xfrm>
            <a:off x="5802259" y="40317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676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FB93F-E506-3543-B369-645B354FA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Inverse Compositional Approach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CC96CD5-C9F9-0745-8197-A681191E3A1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438359" y="990600"/>
            <a:ext cx="6267282" cy="556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9595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82518-9293-F14A-8D0F-A404FF4B4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Layered Motion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33C2B-5912-BC44-AEC6-6A949E26224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83124" y="1066800"/>
            <a:ext cx="3032276" cy="5059363"/>
          </a:xfrm>
        </p:spPr>
        <p:txBody>
          <a:bodyPr/>
          <a:lstStyle/>
          <a:p>
            <a:r>
              <a:rPr lang="en-US" dirty="0"/>
              <a:t>One type of assumption to “regularize” optical flow</a:t>
            </a:r>
          </a:p>
          <a:p>
            <a:r>
              <a:rPr lang="en-US" dirty="0"/>
              <a:t>Estimate FG and BG layers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CF66C9-A97A-8542-BD48-3E3CB36E7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14399"/>
            <a:ext cx="5654524" cy="566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801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24DA0-2EAE-BB47-9F09-26B9890BF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Layered Motion Results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64CA3C7-4F50-8049-9E36-0F77B076B2B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57200" y="1008838"/>
            <a:ext cx="8229600" cy="50990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CE49B9-3DC9-A244-BBC5-CF36A05C6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6226524"/>
            <a:ext cx="41148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742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93678-727D-774B-9147-6486E5F38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Flow: fully non-parametric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56EF-94C7-C641-860A-8CC3537596A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7200" y="3893450"/>
            <a:ext cx="8229600" cy="2659750"/>
          </a:xfrm>
        </p:spPr>
        <p:txBody>
          <a:bodyPr>
            <a:normAutofit/>
          </a:bodyPr>
          <a:lstStyle/>
          <a:p>
            <a:r>
              <a:rPr lang="en-US" dirty="0"/>
              <a:t>Fully non-parametric model of motion</a:t>
            </a:r>
          </a:p>
          <a:p>
            <a:r>
              <a:rPr lang="en-US" dirty="0"/>
              <a:t>N pixels -&gt; N flow vectors -&gt; 2N parameters</a:t>
            </a:r>
          </a:p>
          <a:p>
            <a:r>
              <a:rPr lang="en-US" dirty="0"/>
              <a:t>Need some smoothness assumptions!</a:t>
            </a:r>
          </a:p>
          <a:p>
            <a:r>
              <a:rPr lang="en-US" dirty="0"/>
              <a:t>Hard to deal with occlusion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EDC047-197C-9E4E-BF75-FBAA8EB02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8" y="838200"/>
            <a:ext cx="9144000" cy="305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16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tabilized Videos (Side by Side)"/>
          <p:cNvSpPr txBox="1">
            <a:spLocks noGrp="1"/>
          </p:cNvSpPr>
          <p:nvPr>
            <p:ph type="title"/>
          </p:nvPr>
        </p:nvSpPr>
        <p:spPr>
          <a:xfrm>
            <a:off x="200025" y="671512"/>
            <a:ext cx="8743950" cy="118997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Motivating problem:</a:t>
            </a:r>
            <a:br>
              <a:rPr lang="en-US" dirty="0"/>
            </a:br>
            <a:r>
              <a:rPr lang="en-US" dirty="0"/>
              <a:t>Video Stabilization</a:t>
            </a:r>
            <a:endParaRPr dirty="0"/>
          </a:p>
        </p:txBody>
      </p:sp>
      <p:sp>
        <p:nvSpPr>
          <p:cNvPr id="179" name="Original"/>
          <p:cNvSpPr txBox="1"/>
          <p:nvPr/>
        </p:nvSpPr>
        <p:spPr>
          <a:xfrm>
            <a:off x="1874479" y="5337427"/>
            <a:ext cx="937343" cy="427308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7200" tIns="17200" rIns="17200" bIns="17200">
            <a:normAutofit lnSpcReduction="10000"/>
          </a:bodyPr>
          <a:lstStyle>
            <a:lvl1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lvl1pPr>
          </a:lstStyle>
          <a:p>
            <a:r>
              <a:rPr sz="2588"/>
              <a:t>Original</a:t>
            </a:r>
          </a:p>
        </p:txBody>
      </p:sp>
      <p:sp>
        <p:nvSpPr>
          <p:cNvPr id="180" name="Stabilized"/>
          <p:cNvSpPr txBox="1"/>
          <p:nvPr/>
        </p:nvSpPr>
        <p:spPr>
          <a:xfrm>
            <a:off x="6190054" y="2544493"/>
            <a:ext cx="1221593" cy="427308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7200" tIns="17200" rIns="17200" bIns="17200">
            <a:normAutofit lnSpcReduction="10000"/>
          </a:bodyPr>
          <a:lstStyle>
            <a:lvl1pPr algn="ctr" defTabSz="1155700">
              <a:spcBef>
                <a:spcPts val="0"/>
              </a:spcBef>
              <a:defRPr sz="46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uFillTx/>
                <a:latin typeface="+mn-lt"/>
                <a:ea typeface="+mn-ea"/>
                <a:cs typeface="+mn-cs"/>
                <a:sym typeface="Irfan"/>
              </a:defRPr>
            </a:lvl1pPr>
          </a:lstStyle>
          <a:p>
            <a:r>
              <a:rPr sz="2588"/>
              <a:t>Stabilized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E32EDF-F324-AC43-9648-CF66FCD9B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308" y="1902520"/>
            <a:ext cx="9144000" cy="450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068660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43727-FF51-2F4F-90B8-1C55FB209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400" y="385918"/>
            <a:ext cx="6858000" cy="1296841"/>
          </a:xfrm>
        </p:spPr>
        <p:txBody>
          <a:bodyPr>
            <a:normAutofit/>
          </a:bodyPr>
          <a:lstStyle/>
          <a:p>
            <a:r>
              <a:rPr lang="en-US" altLang="zh-CN" sz="3300" dirty="0"/>
              <a:t>Taking</a:t>
            </a:r>
            <a:r>
              <a:rPr lang="zh-CN" altLang="en-US" sz="3300" dirty="0"/>
              <a:t> </a:t>
            </a:r>
            <a:r>
              <a:rPr lang="en-US" altLang="zh-CN" sz="3300" dirty="0"/>
              <a:t>a</a:t>
            </a:r>
            <a:r>
              <a:rPr lang="zh-CN" altLang="en-US" sz="3300" dirty="0"/>
              <a:t> </a:t>
            </a:r>
            <a:r>
              <a:rPr lang="en-US" altLang="zh-CN" sz="3300" dirty="0"/>
              <a:t>Deeper</a:t>
            </a:r>
            <a:r>
              <a:rPr lang="zh-CN" altLang="en-US" sz="3300" dirty="0"/>
              <a:t> </a:t>
            </a:r>
            <a:r>
              <a:rPr lang="en-US" altLang="zh-CN" sz="3300" dirty="0"/>
              <a:t>Look</a:t>
            </a:r>
            <a:r>
              <a:rPr lang="zh-CN" altLang="en-US" sz="3300" dirty="0"/>
              <a:t> </a:t>
            </a:r>
            <a:r>
              <a:rPr lang="en-US" altLang="zh-CN" sz="3300" dirty="0"/>
              <a:t>at</a:t>
            </a:r>
            <a:r>
              <a:rPr lang="zh-CN" altLang="en-US" sz="3300" dirty="0"/>
              <a:t> </a:t>
            </a:r>
            <a:r>
              <a:rPr lang="en-US" altLang="zh-CN" sz="3300" dirty="0"/>
              <a:t>the</a:t>
            </a:r>
            <a:r>
              <a:rPr lang="zh-CN" altLang="en-US" sz="3300" dirty="0"/>
              <a:t> </a:t>
            </a:r>
            <a:r>
              <a:rPr lang="en-US" altLang="zh-CN" sz="3300" dirty="0"/>
              <a:t>Inverse</a:t>
            </a:r>
            <a:r>
              <a:rPr lang="zh-CN" altLang="en-US" sz="3300" dirty="0"/>
              <a:t> </a:t>
            </a:r>
            <a:r>
              <a:rPr lang="en-US" altLang="zh-CN" sz="3300" dirty="0"/>
              <a:t>Compositional</a:t>
            </a:r>
            <a:r>
              <a:rPr lang="zh-CN" altLang="en-US" sz="3300" dirty="0"/>
              <a:t> </a:t>
            </a:r>
            <a:r>
              <a:rPr lang="en-US" altLang="zh-CN" sz="3300" dirty="0"/>
              <a:t>Algorithm</a:t>
            </a:r>
            <a:endParaRPr lang="en-US" sz="33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C49BAE-DCB9-804A-A489-2D8252BE30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5400" y="2065199"/>
            <a:ext cx="6858000" cy="1241822"/>
          </a:xfrm>
        </p:spPr>
        <p:txBody>
          <a:bodyPr/>
          <a:lstStyle/>
          <a:p>
            <a:r>
              <a:rPr lang="en-US" altLang="zh-CN" b="1" dirty="0">
                <a:latin typeface="+mj-lt"/>
              </a:rPr>
              <a:t>Zhaoyang</a:t>
            </a:r>
            <a:r>
              <a:rPr lang="zh-CN" altLang="en-US" b="1" dirty="0">
                <a:latin typeface="+mj-lt"/>
              </a:rPr>
              <a:t> </a:t>
            </a:r>
            <a:r>
              <a:rPr lang="en-US" altLang="zh-CN" b="1" dirty="0">
                <a:latin typeface="+mj-lt"/>
              </a:rPr>
              <a:t>Lv</a:t>
            </a:r>
            <a:r>
              <a:rPr lang="en-US" altLang="zh-CN" b="1" baseline="30000" dirty="0">
                <a:latin typeface="+mj-lt"/>
              </a:rPr>
              <a:t>1</a:t>
            </a:r>
            <a:r>
              <a:rPr lang="zh-CN" altLang="en-US" b="1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,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Frank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Dellaert</a:t>
            </a:r>
            <a:r>
              <a:rPr lang="en-US" altLang="zh-CN" baseline="30000" dirty="0">
                <a:latin typeface="+mj-lt"/>
              </a:rPr>
              <a:t>1</a:t>
            </a:r>
            <a:r>
              <a:rPr lang="en-US" altLang="zh-CN" dirty="0">
                <a:latin typeface="+mj-lt"/>
              </a:rPr>
              <a:t>,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James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M.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Rehg</a:t>
            </a:r>
            <a:r>
              <a:rPr lang="en-US" altLang="zh-CN" baseline="30000" dirty="0">
                <a:latin typeface="+mj-lt"/>
              </a:rPr>
              <a:t>1</a:t>
            </a:r>
            <a:r>
              <a:rPr lang="en-US" altLang="zh-CN" dirty="0">
                <a:latin typeface="+mj-lt"/>
              </a:rPr>
              <a:t>,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Andreas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Geiger</a:t>
            </a:r>
            <a:r>
              <a:rPr lang="en-US" altLang="zh-CN" baseline="30000" dirty="0">
                <a:latin typeface="+mj-lt"/>
              </a:rPr>
              <a:t>2</a:t>
            </a:r>
            <a:r>
              <a:rPr lang="zh-CN" altLang="en-US" dirty="0">
                <a:latin typeface="+mj-lt"/>
              </a:rPr>
              <a:t> </a:t>
            </a:r>
            <a:endParaRPr lang="en-US" altLang="zh-CN" dirty="0">
              <a:latin typeface="+mj-lt"/>
            </a:endParaRPr>
          </a:p>
          <a:p>
            <a:r>
              <a:rPr lang="en-US" altLang="zh-CN" baseline="30000" dirty="0">
                <a:latin typeface="+mj-lt"/>
              </a:rPr>
              <a:t>1</a:t>
            </a:r>
            <a:r>
              <a:rPr lang="en-US" dirty="0">
                <a:latin typeface="+mj-lt"/>
              </a:rPr>
              <a:t>Georgia Institute of Technology</a:t>
            </a:r>
          </a:p>
          <a:p>
            <a:r>
              <a:rPr lang="en-US" altLang="zh-CN" baseline="30000" dirty="0">
                <a:latin typeface="+mj-lt"/>
              </a:rPr>
              <a:t>2</a:t>
            </a:r>
            <a:r>
              <a:rPr lang="en-US" dirty="0">
                <a:latin typeface="+mj-lt"/>
              </a:rPr>
              <a:t>Autonomous Vision Group, MPI-IS and University of T</a:t>
            </a:r>
            <a:r>
              <a:rPr lang="en-US" altLang="zh-CN" dirty="0">
                <a:latin typeface="+mj-lt"/>
              </a:rPr>
              <a:t>ü</a:t>
            </a:r>
            <a:r>
              <a:rPr lang="en-US" dirty="0">
                <a:latin typeface="+mj-lt"/>
              </a:rPr>
              <a:t>bingen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463616-259B-1F43-8C7A-4770C2EBCF7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159" y="4944209"/>
            <a:ext cx="2139628" cy="4954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5A6C35-9D6D-9244-96C2-42753C3FD8C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2992" y="4794772"/>
            <a:ext cx="1171970" cy="7189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F09BAA-4D64-2247-9A9A-15E54E8543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0242" y="4839451"/>
            <a:ext cx="2057213" cy="6743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DBC54D-85A8-074C-9C76-CD8CB7FA95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3910" y="4936832"/>
            <a:ext cx="1616993" cy="478818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94A1E56D-32F0-3A49-BB40-16C1264B37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20100" y="5276850"/>
            <a:ext cx="609600" cy="6096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449EA-F807-A44C-9931-3CD199B0F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67180-3246-6A49-8D23-1B62E6F396E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903580"/>
      </p:ext>
    </p:extLst>
  </p:cSld>
  <p:clrMapOvr>
    <a:masterClrMapping/>
  </p:clrMapOvr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19100-EAB9-8044-A0C9-191C37A65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792956"/>
          </a:xfrm>
        </p:spPr>
        <p:txBody>
          <a:bodyPr>
            <a:normAutofit/>
          </a:bodyPr>
          <a:lstStyle/>
          <a:p>
            <a:r>
              <a:rPr lang="en-US" altLang="zh-CN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zh-CN" altLang="en-US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Inverse</a:t>
            </a:r>
            <a:r>
              <a:rPr lang="zh-CN" altLang="en-US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Compositional</a:t>
            </a:r>
            <a:r>
              <a:rPr lang="zh-CN" altLang="en-US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Algorithm</a:t>
            </a:r>
            <a:endParaRPr lang="en-US" sz="24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20CBDECA-6189-ED45-B3C4-F01D68CF0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67180-3246-6A49-8D23-1B62E6F396E6}" type="slidenum">
              <a:rPr lang="en-US" smtClean="0"/>
              <a:t>31</a:t>
            </a:fld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5B8FEE5-0B26-0E46-B7B0-83E295A770A4}"/>
              </a:ext>
            </a:extLst>
          </p:cNvPr>
          <p:cNvCxnSpPr/>
          <p:nvPr/>
        </p:nvCxnSpPr>
        <p:spPr>
          <a:xfrm>
            <a:off x="2064683" y="3134694"/>
            <a:ext cx="0" cy="391139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2ED712E1-6377-FC4B-9CC7-2D902EF2CFED}"/>
              </a:ext>
            </a:extLst>
          </p:cNvPr>
          <p:cNvCxnSpPr>
            <a:cxnSpLocks/>
          </p:cNvCxnSpPr>
          <p:nvPr/>
        </p:nvCxnSpPr>
        <p:spPr>
          <a:xfrm rot="5400000" flipH="1">
            <a:off x="558124" y="3483771"/>
            <a:ext cx="2117768" cy="895351"/>
          </a:xfrm>
          <a:prstGeom prst="bentConnector4">
            <a:avLst>
              <a:gd name="adj1" fmla="val -8096"/>
              <a:gd name="adj2" fmla="val 148436"/>
            </a:avLst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C460C40A-2B5C-3246-9199-2502E641A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438" y="4475981"/>
            <a:ext cx="2009775" cy="51435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4688C52F-FB2B-A148-99EC-BBB8EAFF2FE7}"/>
              </a:ext>
            </a:extLst>
          </p:cNvPr>
          <p:cNvSpPr/>
          <p:nvPr/>
        </p:nvSpPr>
        <p:spPr>
          <a:xfrm>
            <a:off x="5509933" y="1389072"/>
            <a:ext cx="3003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[S.</a:t>
            </a:r>
            <a:r>
              <a:rPr lang="zh-CN" alt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Baker</a:t>
            </a:r>
            <a:r>
              <a:rPr lang="zh-CN" alt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and</a:t>
            </a:r>
            <a:r>
              <a:rPr lang="zh-CN" alt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I.</a:t>
            </a:r>
            <a:r>
              <a:rPr lang="zh-CN" alt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Matthews,</a:t>
            </a:r>
            <a:r>
              <a:rPr lang="zh-CN" alt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04]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693F65-D45C-CB4E-85EE-65B4DC2102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983" y="3551442"/>
            <a:ext cx="4695825" cy="533400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67763C2-2537-8544-A265-7C41B385D44A}"/>
              </a:ext>
            </a:extLst>
          </p:cNvPr>
          <p:cNvCxnSpPr/>
          <p:nvPr/>
        </p:nvCxnSpPr>
        <p:spPr>
          <a:xfrm>
            <a:off x="2042342" y="4084842"/>
            <a:ext cx="0" cy="391139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801D794-5031-DF41-92B3-5FAE3DEE32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1720" y="2628119"/>
            <a:ext cx="2162175" cy="457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F5D0E00-27D6-E04F-96AA-9334F0DC2F6D}"/>
              </a:ext>
            </a:extLst>
          </p:cNvPr>
          <p:cNvSpPr txBox="1"/>
          <p:nvPr/>
        </p:nvSpPr>
        <p:spPr>
          <a:xfrm>
            <a:off x="4185598" y="2139805"/>
            <a:ext cx="454555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dirty="0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rPr>
              <a:t>We</a:t>
            </a:r>
            <a:r>
              <a:rPr lang="zh-CN" altLang="en-US" sz="2100" dirty="0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en-US" altLang="zh-CN" sz="2100" dirty="0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rPr>
              <a:t>propose</a:t>
            </a:r>
            <a:r>
              <a:rPr lang="zh-CN" altLang="en-US" sz="2100" dirty="0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en-US" altLang="zh-CN" sz="2100" dirty="0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rPr>
              <a:t>to</a:t>
            </a:r>
            <a:r>
              <a:rPr lang="zh-CN" altLang="en-US" sz="2100" dirty="0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en-US" altLang="zh-CN" sz="2100" dirty="0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rPr>
              <a:t>take</a:t>
            </a:r>
            <a:r>
              <a:rPr lang="zh-CN" altLang="en-US" sz="2100" dirty="0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en-US" altLang="zh-CN" sz="2100" dirty="0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rPr>
              <a:t>a</a:t>
            </a:r>
            <a:r>
              <a:rPr lang="zh-CN" altLang="en-US" sz="2100" dirty="0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en-US" altLang="zh-CN" sz="2100" b="1" dirty="0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rPr>
              <a:t>deeper</a:t>
            </a:r>
            <a:r>
              <a:rPr lang="zh-CN" altLang="en-US" sz="2100" dirty="0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en-US" altLang="zh-CN" sz="2100" dirty="0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rPr>
              <a:t>look</a:t>
            </a:r>
            <a:r>
              <a:rPr lang="zh-CN" altLang="en-US" sz="2100" dirty="0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en-US" altLang="zh-CN" sz="2100" dirty="0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rPr>
              <a:t>at</a:t>
            </a:r>
            <a:r>
              <a:rPr lang="zh-CN" altLang="en-US" sz="2100" dirty="0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en-US" altLang="zh-CN" sz="2100" dirty="0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rPr>
              <a:t>the</a:t>
            </a:r>
            <a:r>
              <a:rPr lang="zh-CN" altLang="en-US" sz="2100" dirty="0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en-US" altLang="zh-CN" sz="2100" dirty="0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rPr>
              <a:t>Inverse</a:t>
            </a:r>
            <a:r>
              <a:rPr lang="zh-CN" altLang="en-US" sz="2100" dirty="0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en-US" altLang="zh-CN" sz="2100" dirty="0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rPr>
              <a:t>Compositional</a:t>
            </a:r>
            <a:r>
              <a:rPr lang="zh-CN" altLang="en-US" sz="2100" dirty="0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en-US" altLang="zh-CN" sz="2100" dirty="0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rPr>
              <a:t>algorithm</a:t>
            </a:r>
            <a:r>
              <a:rPr lang="zh-CN" altLang="en-US" sz="2100" dirty="0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en-US" altLang="zh-CN" sz="2100" b="1" dirty="0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rPr>
              <a:t>from</a:t>
            </a:r>
            <a:r>
              <a:rPr lang="zh-CN" altLang="en-US" sz="2100" b="1" dirty="0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en-US" altLang="zh-CN" sz="2100" b="1" dirty="0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rPr>
              <a:t>a</a:t>
            </a:r>
            <a:r>
              <a:rPr lang="zh-CN" altLang="en-US" sz="2100" b="1" dirty="0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en-US" altLang="zh-CN" sz="2100" b="1" dirty="0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rPr>
              <a:t>learning</a:t>
            </a:r>
            <a:r>
              <a:rPr lang="zh-CN" altLang="en-US" sz="2100" b="1" dirty="0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en-US" altLang="zh-CN" sz="2100" b="1" dirty="0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rPr>
              <a:t>perspective.</a:t>
            </a:r>
            <a:endParaRPr lang="en-US" sz="2100" b="1" dirty="0">
              <a:solidFill>
                <a:schemeClr val="accent1"/>
              </a:solidFill>
              <a:latin typeface="+mj-lt"/>
              <a:cs typeface="Calibri Light" panose="020F03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00674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0E34A3-B16A-4A42-B2B4-4AEA5CDC7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438" y="2713652"/>
            <a:ext cx="2066925" cy="466725"/>
          </a:xfrm>
          <a:prstGeom prst="rect">
            <a:avLst/>
          </a:prstGeom>
        </p:spPr>
      </p:pic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20CBDECA-6189-ED45-B3C4-F01D68CF0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5624513"/>
            <a:ext cx="2057400" cy="273844"/>
          </a:xfrm>
        </p:spPr>
        <p:txBody>
          <a:bodyPr/>
          <a:lstStyle/>
          <a:p>
            <a:fld id="{D4C67180-3246-6A49-8D23-1B62E6F396E6}" type="slidenum">
              <a:rPr lang="en-US" smtClean="0"/>
              <a:t>32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C797F8-2719-7B4B-A0B7-0DDE647DD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0776" y="3669107"/>
            <a:ext cx="4905375" cy="552450"/>
          </a:xfrm>
          <a:prstGeom prst="rect">
            <a:avLst/>
          </a:prstGeom>
        </p:spPr>
      </p:pic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2ED712E1-6377-FC4B-9CC7-2D902EF2CFED}"/>
              </a:ext>
            </a:extLst>
          </p:cNvPr>
          <p:cNvCxnSpPr>
            <a:cxnSpLocks/>
          </p:cNvCxnSpPr>
          <p:nvPr/>
        </p:nvCxnSpPr>
        <p:spPr>
          <a:xfrm rot="5400000" flipH="1">
            <a:off x="558124" y="3586131"/>
            <a:ext cx="2117768" cy="895351"/>
          </a:xfrm>
          <a:prstGeom prst="bentConnector4">
            <a:avLst>
              <a:gd name="adj1" fmla="val -8096"/>
              <a:gd name="adj2" fmla="val 148436"/>
            </a:avLst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C460C40A-2B5C-3246-9199-2502E641A6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4438" y="4578341"/>
            <a:ext cx="2009775" cy="514350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6849CCB-982B-9140-AF84-276E2EE588EC}"/>
              </a:ext>
            </a:extLst>
          </p:cNvPr>
          <p:cNvSpPr txBox="1">
            <a:spLocks/>
          </p:cNvSpPr>
          <p:nvPr/>
        </p:nvSpPr>
        <p:spPr>
          <a:xfrm>
            <a:off x="4662990" y="2374249"/>
            <a:ext cx="3348370" cy="73723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>
              <a:buNone/>
            </a:pPr>
            <a:endParaRPr lang="en-US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DDA29E1-A72C-CD4B-8902-2C4848F61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792956"/>
          </a:xfrm>
        </p:spPr>
        <p:txBody>
          <a:bodyPr>
            <a:normAutofit/>
          </a:bodyPr>
          <a:lstStyle/>
          <a:p>
            <a:r>
              <a:rPr lang="en-US" altLang="zh-CN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Take</a:t>
            </a:r>
            <a:r>
              <a:rPr lang="zh-CN" altLang="en-US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</a:t>
            </a:r>
            <a:r>
              <a:rPr lang="zh-CN" altLang="en-US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Deeper</a:t>
            </a:r>
            <a:r>
              <a:rPr lang="zh-CN" altLang="en-US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Look</a:t>
            </a:r>
            <a:r>
              <a:rPr lang="zh-CN" altLang="en-US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at</a:t>
            </a:r>
            <a:r>
              <a:rPr lang="zh-CN" altLang="en-US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zh-CN" altLang="en-US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Inverse</a:t>
            </a:r>
            <a:r>
              <a:rPr lang="zh-CN" altLang="en-US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Compositional</a:t>
            </a:r>
            <a:r>
              <a:rPr lang="zh-CN" altLang="en-US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algorithm</a:t>
            </a:r>
            <a:endParaRPr lang="en-US" sz="24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Title 7">
            <a:extLst>
              <a:ext uri="{FF2B5EF4-FFF2-40B4-BE49-F238E27FC236}">
                <a16:creationId xmlns:a16="http://schemas.microsoft.com/office/drawing/2014/main" id="{4F75988E-0FD2-9C40-B069-93162989A86C}"/>
              </a:ext>
            </a:extLst>
          </p:cNvPr>
          <p:cNvSpPr txBox="1">
            <a:spLocks/>
          </p:cNvSpPr>
          <p:nvPr/>
        </p:nvSpPr>
        <p:spPr>
          <a:xfrm>
            <a:off x="616657" y="1562594"/>
            <a:ext cx="7886700" cy="75293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FF0000"/>
                </a:solidFill>
              </a:rPr>
              <a:t>Contribution </a:t>
            </a:r>
            <a:r>
              <a:rPr lang="en-US" altLang="zh-CN" sz="1800" dirty="0">
                <a:solidFill>
                  <a:srgbClr val="FF0000"/>
                </a:solidFill>
              </a:rPr>
              <a:t>(A)</a:t>
            </a:r>
            <a:r>
              <a:rPr lang="en-US" sz="1800" dirty="0">
                <a:solidFill>
                  <a:srgbClr val="FF0000"/>
                </a:solidFill>
              </a:rPr>
              <a:t>: </a:t>
            </a:r>
            <a:r>
              <a:rPr lang="en-US" altLang="zh-CN" sz="1800" dirty="0">
                <a:solidFill>
                  <a:srgbClr val="FF0000"/>
                </a:solidFill>
              </a:rPr>
              <a:t>Two-view</a:t>
            </a:r>
            <a:r>
              <a:rPr lang="zh-CN" altLang="en-US" sz="1800" dirty="0">
                <a:solidFill>
                  <a:srgbClr val="FF0000"/>
                </a:solidFill>
              </a:rPr>
              <a:t> </a:t>
            </a:r>
            <a:r>
              <a:rPr lang="en-US" altLang="zh-CN" sz="1800" dirty="0">
                <a:solidFill>
                  <a:srgbClr val="FF0000"/>
                </a:solidFill>
              </a:rPr>
              <a:t>Feature</a:t>
            </a:r>
            <a:r>
              <a:rPr lang="zh-CN" altLang="en-US" sz="1800" dirty="0">
                <a:solidFill>
                  <a:srgbClr val="FF0000"/>
                </a:solidFill>
              </a:rPr>
              <a:t> </a:t>
            </a:r>
            <a:r>
              <a:rPr lang="en-US" altLang="zh-CN" sz="1800" dirty="0">
                <a:solidFill>
                  <a:srgbClr val="FF0000"/>
                </a:solidFill>
              </a:rPr>
              <a:t>Encoder</a:t>
            </a:r>
            <a:endParaRPr lang="en-US" sz="1800" dirty="0">
              <a:solidFill>
                <a:srgbClr val="FF0000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D9C1DF3-4BA1-C349-9D55-9BCDEE94BDB3}"/>
              </a:ext>
            </a:extLst>
          </p:cNvPr>
          <p:cNvGrpSpPr/>
          <p:nvPr/>
        </p:nvGrpSpPr>
        <p:grpSpPr>
          <a:xfrm>
            <a:off x="4425691" y="2684495"/>
            <a:ext cx="883350" cy="713093"/>
            <a:chOff x="7079144" y="4928618"/>
            <a:chExt cx="1557836" cy="86996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54461AD-77FA-4E47-A4F8-2BB2302A9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79144" y="4928618"/>
              <a:ext cx="1208178" cy="853821"/>
            </a:xfrm>
            <a:prstGeom prst="rect">
              <a:avLst/>
            </a:prstGeom>
            <a:scene3d>
              <a:camera prst="orthographicFront">
                <a:rot lat="2400000" lon="18000000" rev="0"/>
              </a:camera>
              <a:lightRig rig="threePt" dir="t"/>
            </a:scene3d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60520E6-5B88-4E4A-B9CF-8A54C2A73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8802" y="4944765"/>
              <a:ext cx="1208178" cy="853821"/>
            </a:xfrm>
            <a:prstGeom prst="rect">
              <a:avLst/>
            </a:prstGeom>
            <a:effectLst>
              <a:softEdge rad="0"/>
            </a:effectLst>
            <a:scene3d>
              <a:camera prst="orthographicFront">
                <a:rot lat="2400000" lon="18000000" rev="0"/>
              </a:camera>
              <a:lightRig rig="threePt" dir="t"/>
            </a:scene3d>
            <a:sp3d prstMaterial="matte"/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7E50EF3-A96E-6544-96DD-4A20025AFF65}"/>
              </a:ext>
            </a:extLst>
          </p:cNvPr>
          <p:cNvGrpSpPr/>
          <p:nvPr/>
        </p:nvGrpSpPr>
        <p:grpSpPr>
          <a:xfrm>
            <a:off x="5417435" y="2593528"/>
            <a:ext cx="1828074" cy="740950"/>
            <a:chOff x="7720267" y="2269432"/>
            <a:chExt cx="2437432" cy="987933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3A9CD201-3E37-4547-A8DB-C1BA67CC75F4}"/>
                </a:ext>
              </a:extLst>
            </p:cNvPr>
            <p:cNvSpPr/>
            <p:nvPr/>
          </p:nvSpPr>
          <p:spPr>
            <a:xfrm>
              <a:off x="7720267" y="2269432"/>
              <a:ext cx="2437432" cy="987933"/>
            </a:xfrm>
            <a:prstGeom prst="roundRect">
              <a:avLst/>
            </a:prstGeom>
            <a:solidFill>
              <a:srgbClr val="FF0000">
                <a:alpha val="10000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E30ED95-8DD0-FC40-8BCC-30B2F7A83796}"/>
                </a:ext>
              </a:extLst>
            </p:cNvPr>
            <p:cNvSpPr txBox="1"/>
            <p:nvPr/>
          </p:nvSpPr>
          <p:spPr>
            <a:xfrm>
              <a:off x="7742315" y="2347899"/>
              <a:ext cx="239333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FF0000"/>
                  </a:solidFill>
                  <a:latin typeface="+mj-lt"/>
                  <a:ea typeface="Times New Roman" charset="0"/>
                  <a:cs typeface="Calibri" panose="020F0502020204030204" pitchFamily="34" charset="0"/>
                </a:rPr>
                <a:t>(A) Two-View Feature Encoder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0463E531-12C9-C94D-A03B-7446AF1A8E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8974" y="2692749"/>
            <a:ext cx="504825" cy="419100"/>
          </a:xfrm>
          <a:prstGeom prst="rect">
            <a:avLst/>
          </a:prstGeom>
        </p:spPr>
      </p:pic>
      <p:sp>
        <p:nvSpPr>
          <p:cNvPr id="48" name="Right Arrow 47">
            <a:extLst>
              <a:ext uri="{FF2B5EF4-FFF2-40B4-BE49-F238E27FC236}">
                <a16:creationId xmlns:a16="http://schemas.microsoft.com/office/drawing/2014/main" id="{E17E0259-FF97-964C-960E-87440BCE80C0}"/>
              </a:ext>
            </a:extLst>
          </p:cNvPr>
          <p:cNvSpPr/>
          <p:nvPr/>
        </p:nvSpPr>
        <p:spPr>
          <a:xfrm>
            <a:off x="5207484" y="2819617"/>
            <a:ext cx="141630" cy="320183"/>
          </a:xfrm>
          <a:prstGeom prst="rightArrow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ight Arrow 48">
            <a:extLst>
              <a:ext uri="{FF2B5EF4-FFF2-40B4-BE49-F238E27FC236}">
                <a16:creationId xmlns:a16="http://schemas.microsoft.com/office/drawing/2014/main" id="{E3596A24-7235-F94D-93B1-CF4783EB6C21}"/>
              </a:ext>
            </a:extLst>
          </p:cNvPr>
          <p:cNvSpPr/>
          <p:nvPr/>
        </p:nvSpPr>
        <p:spPr>
          <a:xfrm>
            <a:off x="7299683" y="2772935"/>
            <a:ext cx="141630" cy="320183"/>
          </a:xfrm>
          <a:prstGeom prst="rightArrow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53C2E79-8EC7-744F-A306-C32A045D5B8A}"/>
              </a:ext>
            </a:extLst>
          </p:cNvPr>
          <p:cNvSpPr/>
          <p:nvPr/>
        </p:nvSpPr>
        <p:spPr>
          <a:xfrm>
            <a:off x="1766504" y="2713652"/>
            <a:ext cx="649942" cy="533400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BCBC3B6-B5D2-C949-982D-6E6FFD18A5FF}"/>
              </a:ext>
            </a:extLst>
          </p:cNvPr>
          <p:cNvSpPr/>
          <p:nvPr/>
        </p:nvSpPr>
        <p:spPr>
          <a:xfrm>
            <a:off x="2650645" y="2705126"/>
            <a:ext cx="635732" cy="533400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E63872F-C857-AF40-A1D3-9FF81BF68198}"/>
              </a:ext>
            </a:extLst>
          </p:cNvPr>
          <p:cNvCxnSpPr/>
          <p:nvPr/>
        </p:nvCxnSpPr>
        <p:spPr>
          <a:xfrm>
            <a:off x="2064683" y="3318912"/>
            <a:ext cx="0" cy="391139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B850DFBC-7D62-EA4F-AB6B-D6F6A1FC7829}"/>
              </a:ext>
            </a:extLst>
          </p:cNvPr>
          <p:cNvCxnSpPr/>
          <p:nvPr/>
        </p:nvCxnSpPr>
        <p:spPr>
          <a:xfrm>
            <a:off x="2064683" y="4187202"/>
            <a:ext cx="0" cy="391139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809A71B9-EB5E-B040-A395-794167F5DED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005" y="2696472"/>
            <a:ext cx="847352" cy="638006"/>
          </a:xfrm>
          <a:prstGeom prst="rect">
            <a:avLst/>
          </a:prstGeom>
          <a:scene3d>
            <a:camera prst="orthographicFront">
              <a:rot lat="2400000" lon="18000000" rev="0"/>
            </a:camera>
            <a:lightRig rig="threePt" dir="t"/>
          </a:scene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50677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F7067AD-3B89-DD4F-A126-799339C64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012" y="3702277"/>
            <a:ext cx="4610100" cy="49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980859-6AC4-9F41-8BB5-A27E5BB12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6633" y="2592452"/>
            <a:ext cx="561975" cy="466725"/>
          </a:xfrm>
          <a:prstGeom prst="rect">
            <a:avLst/>
          </a:prstGeom>
        </p:spPr>
      </p:pic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20CBDECA-6189-ED45-B3C4-F01D68CF0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67180-3246-6A49-8D23-1B62E6F396E6}" type="slidenum">
              <a:rPr lang="en-US" smtClean="0"/>
              <a:t>33</a:t>
            </a:fld>
            <a:endParaRPr lang="en-US"/>
          </a:p>
        </p:txBody>
      </p: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2ED712E1-6377-FC4B-9CC7-2D902EF2CFED}"/>
              </a:ext>
            </a:extLst>
          </p:cNvPr>
          <p:cNvCxnSpPr>
            <a:cxnSpLocks/>
          </p:cNvCxnSpPr>
          <p:nvPr/>
        </p:nvCxnSpPr>
        <p:spPr>
          <a:xfrm rot="5400000" flipH="1">
            <a:off x="558124" y="3586131"/>
            <a:ext cx="2117768" cy="895351"/>
          </a:xfrm>
          <a:prstGeom prst="bentConnector4">
            <a:avLst>
              <a:gd name="adj1" fmla="val -8096"/>
              <a:gd name="adj2" fmla="val 148436"/>
            </a:avLst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C460C40A-2B5C-3246-9199-2502E641A6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4438" y="4578341"/>
            <a:ext cx="2009775" cy="51435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8DDA29E1-A72C-CD4B-8902-2C4848F61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792956"/>
          </a:xfrm>
        </p:spPr>
        <p:txBody>
          <a:bodyPr>
            <a:normAutofit/>
          </a:bodyPr>
          <a:lstStyle/>
          <a:p>
            <a:r>
              <a:rPr lang="en-US" altLang="zh-CN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Take</a:t>
            </a:r>
            <a:r>
              <a:rPr lang="zh-CN" altLang="en-US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</a:t>
            </a:r>
            <a:r>
              <a:rPr lang="zh-CN" altLang="en-US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Deeper</a:t>
            </a:r>
            <a:r>
              <a:rPr lang="zh-CN" altLang="en-US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Look</a:t>
            </a:r>
            <a:r>
              <a:rPr lang="zh-CN" altLang="en-US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at</a:t>
            </a:r>
            <a:r>
              <a:rPr lang="zh-CN" altLang="en-US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zh-CN" altLang="en-US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Inverse</a:t>
            </a:r>
            <a:r>
              <a:rPr lang="zh-CN" altLang="en-US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Compositional</a:t>
            </a:r>
            <a:r>
              <a:rPr lang="zh-CN" altLang="en-US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algorithm</a:t>
            </a:r>
            <a:endParaRPr lang="en-US" sz="24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EED18D8-9758-5D42-A236-29FA2364B817}"/>
              </a:ext>
            </a:extLst>
          </p:cNvPr>
          <p:cNvSpPr/>
          <p:nvPr/>
        </p:nvSpPr>
        <p:spPr>
          <a:xfrm>
            <a:off x="2207558" y="3726944"/>
            <a:ext cx="363474" cy="460258"/>
          </a:xfrm>
          <a:prstGeom prst="rect">
            <a:avLst/>
          </a:prstGeom>
          <a:noFill/>
          <a:ln w="28575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37" name="Title 7">
            <a:extLst>
              <a:ext uri="{FF2B5EF4-FFF2-40B4-BE49-F238E27FC236}">
                <a16:creationId xmlns:a16="http://schemas.microsoft.com/office/drawing/2014/main" id="{882F83A5-3E86-064F-84A5-9CD1B81C89BE}"/>
              </a:ext>
            </a:extLst>
          </p:cNvPr>
          <p:cNvSpPr txBox="1">
            <a:spLocks/>
          </p:cNvSpPr>
          <p:nvPr/>
        </p:nvSpPr>
        <p:spPr>
          <a:xfrm>
            <a:off x="616657" y="1562594"/>
            <a:ext cx="7886700" cy="75293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accent6"/>
                </a:solidFill>
              </a:rPr>
              <a:t>Contribution </a:t>
            </a:r>
            <a:r>
              <a:rPr lang="en-US" altLang="zh-CN" sz="1800" dirty="0">
                <a:solidFill>
                  <a:schemeClr val="accent6"/>
                </a:solidFill>
              </a:rPr>
              <a:t>(B)</a:t>
            </a:r>
            <a:r>
              <a:rPr lang="en-US" sz="1800" dirty="0">
                <a:solidFill>
                  <a:schemeClr val="accent6"/>
                </a:solidFill>
              </a:rPr>
              <a:t>: Convolutional M-estimator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6849CCB-982B-9140-AF84-276E2EE588EC}"/>
              </a:ext>
            </a:extLst>
          </p:cNvPr>
          <p:cNvSpPr txBox="1">
            <a:spLocks/>
          </p:cNvSpPr>
          <p:nvPr/>
        </p:nvSpPr>
        <p:spPr>
          <a:xfrm>
            <a:off x="4319504" y="2370376"/>
            <a:ext cx="3348370" cy="73723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>
              <a:buNone/>
            </a:pPr>
            <a:endParaRPr lang="en-US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23FF3F0-A63D-8847-86EC-C32527302313}"/>
              </a:ext>
            </a:extLst>
          </p:cNvPr>
          <p:cNvGrpSpPr/>
          <p:nvPr/>
        </p:nvGrpSpPr>
        <p:grpSpPr>
          <a:xfrm>
            <a:off x="5452446" y="2495581"/>
            <a:ext cx="1805157" cy="824960"/>
            <a:chOff x="-56979" y="294806"/>
            <a:chExt cx="3256016" cy="1182345"/>
          </a:xfrm>
        </p:grpSpPr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0ACD7A89-86CB-9848-8A76-E383DABFCD4B}"/>
                </a:ext>
              </a:extLst>
            </p:cNvPr>
            <p:cNvSpPr/>
            <p:nvPr/>
          </p:nvSpPr>
          <p:spPr>
            <a:xfrm>
              <a:off x="-56979" y="294806"/>
              <a:ext cx="3199446" cy="1182345"/>
            </a:xfrm>
            <a:prstGeom prst="roundRect">
              <a:avLst/>
            </a:prstGeom>
            <a:solidFill>
              <a:schemeClr val="accent6">
                <a:alpha val="10000"/>
              </a:schemeClr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8DB9EBC-85F3-C546-8F70-FE2F2A4EA4FC}"/>
                </a:ext>
              </a:extLst>
            </p:cNvPr>
            <p:cNvSpPr txBox="1"/>
            <p:nvPr/>
          </p:nvSpPr>
          <p:spPr>
            <a:xfrm>
              <a:off x="-31756" y="475008"/>
              <a:ext cx="3230793" cy="92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accent6"/>
                  </a:solidFill>
                  <a:latin typeface="+mj-lt"/>
                  <a:ea typeface="Times New Roman" charset="0"/>
                  <a:cs typeface="Times New Roman" charset="0"/>
                </a:rPr>
                <a:t>(B) Convolutional M-estimator</a:t>
              </a: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81DD1DDA-3A0B-7941-9B49-520E760C735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040" y="2536163"/>
            <a:ext cx="847352" cy="638006"/>
          </a:xfrm>
          <a:prstGeom prst="rect">
            <a:avLst/>
          </a:prstGeom>
          <a:scene3d>
            <a:camera prst="orthographicFront">
              <a:rot lat="2400000" lon="18000000" rev="0"/>
            </a:camera>
            <a:lightRig rig="threePt" dir="t"/>
          </a:scene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4ADB25F-FC1D-2B43-9DE0-4A5216915E3B}"/>
              </a:ext>
            </a:extLst>
          </p:cNvPr>
          <p:cNvGrpSpPr/>
          <p:nvPr/>
        </p:nvGrpSpPr>
        <p:grpSpPr>
          <a:xfrm>
            <a:off x="4433239" y="2257069"/>
            <a:ext cx="854453" cy="1354696"/>
            <a:chOff x="6364065" y="1808735"/>
            <a:chExt cx="1139270" cy="1806261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DD5E84F6-A1F7-314C-B63E-33F1C9A6F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065" y="2764322"/>
              <a:ext cx="1129803" cy="850674"/>
            </a:xfrm>
            <a:prstGeom prst="rect">
              <a:avLst/>
            </a:prstGeom>
            <a:scene3d>
              <a:camera prst="orthographicFront">
                <a:rot lat="2400000" lon="18000000" rev="0"/>
              </a:camera>
              <a:lightRig rig="threePt" dir="t"/>
            </a:scene3d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D06BC353-D857-AD4B-9CA6-23F6752A0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73532" y="1808735"/>
              <a:ext cx="1129803" cy="850674"/>
            </a:xfrm>
            <a:prstGeom prst="rect">
              <a:avLst/>
            </a:prstGeom>
            <a:scene3d>
              <a:camera prst="orthographicFront">
                <a:rot lat="2400000" lon="18000000" rev="0"/>
              </a:camera>
              <a:lightRig rig="threePt" dir="t"/>
            </a:scene3d>
          </p:spPr>
        </p:pic>
      </p:grpSp>
      <p:sp>
        <p:nvSpPr>
          <p:cNvPr id="57" name="Right Arrow 56">
            <a:extLst>
              <a:ext uri="{FF2B5EF4-FFF2-40B4-BE49-F238E27FC236}">
                <a16:creationId xmlns:a16="http://schemas.microsoft.com/office/drawing/2014/main" id="{64D8C9E6-3EDD-A847-904C-5DA3E56ABCAB}"/>
              </a:ext>
            </a:extLst>
          </p:cNvPr>
          <p:cNvSpPr/>
          <p:nvPr/>
        </p:nvSpPr>
        <p:spPr>
          <a:xfrm>
            <a:off x="5209776" y="2738995"/>
            <a:ext cx="141630" cy="320183"/>
          </a:xfrm>
          <a:prstGeom prst="rightArrow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ight Arrow 57">
            <a:extLst>
              <a:ext uri="{FF2B5EF4-FFF2-40B4-BE49-F238E27FC236}">
                <a16:creationId xmlns:a16="http://schemas.microsoft.com/office/drawing/2014/main" id="{90FB804E-0756-6346-942F-043D481376EE}"/>
              </a:ext>
            </a:extLst>
          </p:cNvPr>
          <p:cNvSpPr/>
          <p:nvPr/>
        </p:nvSpPr>
        <p:spPr>
          <a:xfrm>
            <a:off x="7300557" y="2740374"/>
            <a:ext cx="141630" cy="320183"/>
          </a:xfrm>
          <a:prstGeom prst="rightArrow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4AAD821-A7F4-F544-A7CE-02BCB2E7FFA9}"/>
              </a:ext>
            </a:extLst>
          </p:cNvPr>
          <p:cNvSpPr/>
          <p:nvPr/>
        </p:nvSpPr>
        <p:spPr>
          <a:xfrm>
            <a:off x="3741147" y="3723231"/>
            <a:ext cx="363474" cy="460258"/>
          </a:xfrm>
          <a:prstGeom prst="rect">
            <a:avLst/>
          </a:prstGeom>
          <a:noFill/>
          <a:ln w="28575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69752BF-173D-2447-B65A-40BE052D2D7F}"/>
              </a:ext>
            </a:extLst>
          </p:cNvPr>
          <p:cNvSpPr/>
          <p:nvPr/>
        </p:nvSpPr>
        <p:spPr>
          <a:xfrm>
            <a:off x="4813241" y="3726944"/>
            <a:ext cx="363474" cy="460258"/>
          </a:xfrm>
          <a:prstGeom prst="rect">
            <a:avLst/>
          </a:prstGeom>
          <a:noFill/>
          <a:ln w="28575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485F6A6-00EE-5C4A-B74D-63EA07D4180A}"/>
              </a:ext>
            </a:extLst>
          </p:cNvPr>
          <p:cNvCxnSpPr/>
          <p:nvPr/>
        </p:nvCxnSpPr>
        <p:spPr>
          <a:xfrm>
            <a:off x="2064683" y="3318912"/>
            <a:ext cx="0" cy="391139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8B968A8-5A5D-3041-9BAE-0D49CA7B3772}"/>
              </a:ext>
            </a:extLst>
          </p:cNvPr>
          <p:cNvCxnSpPr/>
          <p:nvPr/>
        </p:nvCxnSpPr>
        <p:spPr>
          <a:xfrm>
            <a:off x="2063437" y="4183488"/>
            <a:ext cx="0" cy="391139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3CDAC1E-3358-074E-BBA1-9D01733654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6857" y="2736281"/>
            <a:ext cx="2028825" cy="4857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85339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B765ED-0928-AA43-9864-1FAAAE98F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805" y="3709422"/>
            <a:ext cx="4210050" cy="495300"/>
          </a:xfrm>
          <a:prstGeom prst="rect">
            <a:avLst/>
          </a:prstGeom>
        </p:spPr>
      </p:pic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20CBDECA-6189-ED45-B3C4-F01D68CF0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67180-3246-6A49-8D23-1B62E6F396E6}" type="slidenum">
              <a:rPr lang="en-US" smtClean="0"/>
              <a:t>34</a:t>
            </a:fld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5B8FEE5-0B26-0E46-B7B0-83E295A770A4}"/>
              </a:ext>
            </a:extLst>
          </p:cNvPr>
          <p:cNvCxnSpPr/>
          <p:nvPr/>
        </p:nvCxnSpPr>
        <p:spPr>
          <a:xfrm>
            <a:off x="2064684" y="3335805"/>
            <a:ext cx="0" cy="391139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C5BEFD6-3B9C-F941-98C4-8D5529CEA90B}"/>
              </a:ext>
            </a:extLst>
          </p:cNvPr>
          <p:cNvCxnSpPr/>
          <p:nvPr/>
        </p:nvCxnSpPr>
        <p:spPr>
          <a:xfrm>
            <a:off x="2071370" y="4187201"/>
            <a:ext cx="0" cy="391139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2ED712E1-6377-FC4B-9CC7-2D902EF2CFED}"/>
              </a:ext>
            </a:extLst>
          </p:cNvPr>
          <p:cNvCxnSpPr>
            <a:cxnSpLocks/>
          </p:cNvCxnSpPr>
          <p:nvPr/>
        </p:nvCxnSpPr>
        <p:spPr>
          <a:xfrm rot="5400000" flipH="1">
            <a:off x="558124" y="3586131"/>
            <a:ext cx="2117768" cy="895351"/>
          </a:xfrm>
          <a:prstGeom prst="bentConnector4">
            <a:avLst>
              <a:gd name="adj1" fmla="val -8096"/>
              <a:gd name="adj2" fmla="val 148436"/>
            </a:avLst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C460C40A-2B5C-3246-9199-2502E641A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438" y="4578341"/>
            <a:ext cx="2009775" cy="51435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8DDA29E1-A72C-CD4B-8902-2C4848F61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792956"/>
          </a:xfrm>
        </p:spPr>
        <p:txBody>
          <a:bodyPr>
            <a:normAutofit/>
          </a:bodyPr>
          <a:lstStyle/>
          <a:p>
            <a:r>
              <a:rPr lang="en-US" altLang="zh-CN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Take</a:t>
            </a:r>
            <a:r>
              <a:rPr lang="zh-CN" altLang="en-US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</a:t>
            </a:r>
            <a:r>
              <a:rPr lang="zh-CN" altLang="en-US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Deeper</a:t>
            </a:r>
            <a:r>
              <a:rPr lang="zh-CN" altLang="en-US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Look</a:t>
            </a:r>
            <a:r>
              <a:rPr lang="zh-CN" altLang="en-US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at</a:t>
            </a:r>
            <a:r>
              <a:rPr lang="zh-CN" altLang="en-US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zh-CN" altLang="en-US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Inverse</a:t>
            </a:r>
            <a:r>
              <a:rPr lang="zh-CN" altLang="en-US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Compositional</a:t>
            </a:r>
            <a:r>
              <a:rPr lang="zh-CN" altLang="en-US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algorithm</a:t>
            </a:r>
            <a:endParaRPr lang="en-US" sz="24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EED18D8-9758-5D42-A236-29FA2364B817}"/>
              </a:ext>
            </a:extLst>
          </p:cNvPr>
          <p:cNvSpPr/>
          <p:nvPr/>
        </p:nvSpPr>
        <p:spPr>
          <a:xfrm>
            <a:off x="2943222" y="3726944"/>
            <a:ext cx="823561" cy="460258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37" name="Title 7">
            <a:extLst>
              <a:ext uri="{FF2B5EF4-FFF2-40B4-BE49-F238E27FC236}">
                <a16:creationId xmlns:a16="http://schemas.microsoft.com/office/drawing/2014/main" id="{882F83A5-3E86-064F-84A5-9CD1B81C89BE}"/>
              </a:ext>
            </a:extLst>
          </p:cNvPr>
          <p:cNvSpPr txBox="1">
            <a:spLocks/>
          </p:cNvSpPr>
          <p:nvPr/>
        </p:nvSpPr>
        <p:spPr>
          <a:xfrm>
            <a:off x="616657" y="1562594"/>
            <a:ext cx="7886700" cy="75293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accent1"/>
                </a:solidFill>
              </a:rPr>
              <a:t>Contribution </a:t>
            </a:r>
            <a:r>
              <a:rPr lang="en-US" sz="180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(C)</a:t>
            </a:r>
            <a:r>
              <a:rPr lang="en-US" altLang="zh-CN" sz="180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  <a:r>
              <a:rPr lang="en-US" sz="180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Trust Region Network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400D2FA-7E93-3C44-B129-7552D6F85631}"/>
              </a:ext>
            </a:extLst>
          </p:cNvPr>
          <p:cNvGrpSpPr/>
          <p:nvPr/>
        </p:nvGrpSpPr>
        <p:grpSpPr>
          <a:xfrm>
            <a:off x="6078800" y="2473480"/>
            <a:ext cx="1710227" cy="734177"/>
            <a:chOff x="8730594" y="2159186"/>
            <a:chExt cx="2280302" cy="978902"/>
          </a:xfrm>
        </p:grpSpPr>
        <p:sp>
          <p:nvSpPr>
            <p:cNvPr id="77" name="Rounded Rectangle 76">
              <a:extLst>
                <a:ext uri="{FF2B5EF4-FFF2-40B4-BE49-F238E27FC236}">
                  <a16:creationId xmlns:a16="http://schemas.microsoft.com/office/drawing/2014/main" id="{455767D4-C78C-2B4E-B543-351131E62918}"/>
                </a:ext>
              </a:extLst>
            </p:cNvPr>
            <p:cNvSpPr/>
            <p:nvPr/>
          </p:nvSpPr>
          <p:spPr>
            <a:xfrm>
              <a:off x="8738450" y="2159186"/>
              <a:ext cx="2272446" cy="972996"/>
            </a:xfrm>
            <a:prstGeom prst="roundRect">
              <a:avLst/>
            </a:prstGeom>
            <a:solidFill>
              <a:schemeClr val="accent1">
                <a:alpha val="1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6669E16F-7429-CE43-8100-50CE8C1D918C}"/>
                </a:ext>
              </a:extLst>
            </p:cNvPr>
            <p:cNvSpPr txBox="1"/>
            <p:nvPr/>
          </p:nvSpPr>
          <p:spPr>
            <a:xfrm>
              <a:off x="8730594" y="2276313"/>
              <a:ext cx="2280302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chemeClr val="accent1"/>
                  </a:solidFill>
                  <a:latin typeface="+mj-lt"/>
                  <a:ea typeface="Times New Roman" charset="0"/>
                  <a:cs typeface="Calibri" panose="020F0502020204030204" pitchFamily="34" charset="0"/>
                </a:rPr>
                <a:t>(C) Trust Region Network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BBD81C4-4D0C-4A4E-B242-A31FBF393399}"/>
              </a:ext>
            </a:extLst>
          </p:cNvPr>
          <p:cNvGrpSpPr/>
          <p:nvPr/>
        </p:nvGrpSpPr>
        <p:grpSpPr>
          <a:xfrm>
            <a:off x="4504765" y="2538924"/>
            <a:ext cx="1422674" cy="645649"/>
            <a:chOff x="6752612" y="2436014"/>
            <a:chExt cx="1896898" cy="860865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89A69F00-28EE-FB48-9061-728753E54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52612" y="2442634"/>
              <a:ext cx="1129803" cy="850674"/>
            </a:xfrm>
            <a:prstGeom prst="rect">
              <a:avLst/>
            </a:prstGeom>
            <a:scene3d>
              <a:camera prst="orthographicFront">
                <a:rot lat="2400000" lon="18000000" rev="0"/>
              </a:camera>
              <a:lightRig rig="threePt" dir="t"/>
            </a:scene3d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33130BFF-9B24-6E4B-9897-249CDCEE2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97679" y="2446205"/>
              <a:ext cx="1129803" cy="850674"/>
            </a:xfrm>
            <a:prstGeom prst="rect">
              <a:avLst/>
            </a:prstGeom>
            <a:scene3d>
              <a:camera prst="orthographicFront">
                <a:rot lat="2400000" lon="18000000" rev="0"/>
              </a:camera>
              <a:lightRig rig="threePt" dir="t"/>
            </a:scene3d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95B968AB-8176-5D43-897D-8A2BD877E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37067" y="2436014"/>
              <a:ext cx="1129803" cy="850674"/>
            </a:xfrm>
            <a:prstGeom prst="rect">
              <a:avLst/>
            </a:prstGeom>
            <a:scene3d>
              <a:camera prst="orthographicFront">
                <a:rot lat="2400000" lon="18000000" rev="0"/>
              </a:camera>
              <a:lightRig rig="threePt" dir="t"/>
            </a:scene3d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3C972699-82DD-F747-8066-381DFCD03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19707" y="2436014"/>
              <a:ext cx="1129803" cy="850674"/>
            </a:xfrm>
            <a:prstGeom prst="rect">
              <a:avLst/>
            </a:prstGeom>
            <a:scene3d>
              <a:camera prst="orthographicFront">
                <a:rot lat="2400000" lon="18000000" rev="0"/>
              </a:camera>
              <a:lightRig rig="threePt" dir="t"/>
            </a:scene3d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562E346-60B2-8443-A31B-814E13EFD9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84257" y="2647853"/>
            <a:ext cx="419100" cy="381000"/>
          </a:xfrm>
          <a:prstGeom prst="rect">
            <a:avLst/>
          </a:prstGeom>
        </p:spPr>
      </p:pic>
      <p:sp>
        <p:nvSpPr>
          <p:cNvPr id="84" name="Right Arrow 83">
            <a:extLst>
              <a:ext uri="{FF2B5EF4-FFF2-40B4-BE49-F238E27FC236}">
                <a16:creationId xmlns:a16="http://schemas.microsoft.com/office/drawing/2014/main" id="{F5083FED-ACEA-B145-AE94-7BEF295A3DC0}"/>
              </a:ext>
            </a:extLst>
          </p:cNvPr>
          <p:cNvSpPr/>
          <p:nvPr/>
        </p:nvSpPr>
        <p:spPr>
          <a:xfrm>
            <a:off x="5840477" y="2708670"/>
            <a:ext cx="141630" cy="320183"/>
          </a:xfrm>
          <a:prstGeom prst="rightArrow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ight Arrow 84">
            <a:extLst>
              <a:ext uri="{FF2B5EF4-FFF2-40B4-BE49-F238E27FC236}">
                <a16:creationId xmlns:a16="http://schemas.microsoft.com/office/drawing/2014/main" id="{AE8BE08D-995A-3C4F-8378-AF8699D94C8B}"/>
              </a:ext>
            </a:extLst>
          </p:cNvPr>
          <p:cNvSpPr/>
          <p:nvPr/>
        </p:nvSpPr>
        <p:spPr>
          <a:xfrm>
            <a:off x="7953497" y="2678261"/>
            <a:ext cx="141630" cy="320183"/>
          </a:xfrm>
          <a:prstGeom prst="rightArrow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38339B6-4ACD-9649-8EBF-66C8A4442C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6857" y="2736281"/>
            <a:ext cx="2028825" cy="4857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27870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roup 113">
            <a:extLst>
              <a:ext uri="{FF2B5EF4-FFF2-40B4-BE49-F238E27FC236}">
                <a16:creationId xmlns:a16="http://schemas.microsoft.com/office/drawing/2014/main" id="{B610B225-4025-474B-A5C0-7448A80B9C33}"/>
              </a:ext>
            </a:extLst>
          </p:cNvPr>
          <p:cNvGrpSpPr/>
          <p:nvPr/>
        </p:nvGrpSpPr>
        <p:grpSpPr>
          <a:xfrm>
            <a:off x="1114271" y="2198332"/>
            <a:ext cx="7909160" cy="1427528"/>
            <a:chOff x="1453986" y="1941212"/>
            <a:chExt cx="10545547" cy="1903371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8D940FA8-7E48-3247-BD04-FCE946BF247C}"/>
                </a:ext>
              </a:extLst>
            </p:cNvPr>
            <p:cNvGrpSpPr/>
            <p:nvPr/>
          </p:nvGrpSpPr>
          <p:grpSpPr>
            <a:xfrm>
              <a:off x="1453986" y="1941212"/>
              <a:ext cx="10545547" cy="1903371"/>
              <a:chOff x="1453986" y="1941212"/>
              <a:chExt cx="10545547" cy="1903371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ACD8B1CE-E910-694C-905B-5A0A35E6D738}"/>
                  </a:ext>
                </a:extLst>
              </p:cNvPr>
              <p:cNvGrpSpPr/>
              <p:nvPr/>
            </p:nvGrpSpPr>
            <p:grpSpPr>
              <a:xfrm>
                <a:off x="1453986" y="1941212"/>
                <a:ext cx="10545547" cy="1903371"/>
                <a:chOff x="1453986" y="1941212"/>
                <a:chExt cx="10545547" cy="1903371"/>
              </a:xfrm>
            </p:grpSpPr>
            <p:sp>
              <p:nvSpPr>
                <p:cNvPr id="12" name="Rounded Rectangle 11">
                  <a:extLst>
                    <a:ext uri="{FF2B5EF4-FFF2-40B4-BE49-F238E27FC236}">
                      <a16:creationId xmlns:a16="http://schemas.microsoft.com/office/drawing/2014/main" id="{18C5A22B-2206-5B41-9B11-1F9DACDB9BE7}"/>
                    </a:ext>
                  </a:extLst>
                </p:cNvPr>
                <p:cNvSpPr/>
                <p:nvPr/>
              </p:nvSpPr>
              <p:spPr>
                <a:xfrm>
                  <a:off x="1453986" y="1941212"/>
                  <a:ext cx="10545547" cy="1903371"/>
                </a:xfrm>
                <a:prstGeom prst="roundRect">
                  <a:avLst>
                    <a:gd name="adj" fmla="val 5216"/>
                  </a:avLst>
                </a:prstGeom>
                <a:solidFill>
                  <a:schemeClr val="bg1">
                    <a:lumMod val="95000"/>
                  </a:schemeClr>
                </a:solidFill>
                <a:ln w="19050"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</p:txBody>
            </p:sp>
            <p:sp>
              <p:nvSpPr>
                <p:cNvPr id="15" name="Cube 14">
                  <a:extLst>
                    <a:ext uri="{FF2B5EF4-FFF2-40B4-BE49-F238E27FC236}">
                      <a16:creationId xmlns:a16="http://schemas.microsoft.com/office/drawing/2014/main" id="{6D8F261A-EAA7-B44F-91F4-C7C3AB53DC14}"/>
                    </a:ext>
                  </a:extLst>
                </p:cNvPr>
                <p:cNvSpPr/>
                <p:nvPr/>
              </p:nvSpPr>
              <p:spPr>
                <a:xfrm>
                  <a:off x="8414229" y="2550008"/>
                  <a:ext cx="458836" cy="341528"/>
                </a:xfrm>
                <a:prstGeom prst="cube">
                  <a:avLst>
                    <a:gd name="adj" fmla="val 41118"/>
                  </a:avLst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Cube 15">
                  <a:extLst>
                    <a:ext uri="{FF2B5EF4-FFF2-40B4-BE49-F238E27FC236}">
                      <a16:creationId xmlns:a16="http://schemas.microsoft.com/office/drawing/2014/main" id="{D1CA68A9-414F-3346-90E6-1A883E7746EB}"/>
                    </a:ext>
                  </a:extLst>
                </p:cNvPr>
                <p:cNvSpPr/>
                <p:nvPr/>
              </p:nvSpPr>
              <p:spPr>
                <a:xfrm>
                  <a:off x="3227649" y="2850671"/>
                  <a:ext cx="543680" cy="939203"/>
                </a:xfrm>
                <a:prstGeom prst="cube">
                  <a:avLst>
                    <a:gd name="adj" fmla="val 74032"/>
                  </a:avLst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Cube 16">
                  <a:extLst>
                    <a:ext uri="{FF2B5EF4-FFF2-40B4-BE49-F238E27FC236}">
                      <a16:creationId xmlns:a16="http://schemas.microsoft.com/office/drawing/2014/main" id="{D22E4642-A5CE-EB47-9B02-BA9DE3BDC8B6}"/>
                    </a:ext>
                  </a:extLst>
                </p:cNvPr>
                <p:cNvSpPr/>
                <p:nvPr/>
              </p:nvSpPr>
              <p:spPr>
                <a:xfrm>
                  <a:off x="5815653" y="2926145"/>
                  <a:ext cx="543680" cy="512293"/>
                </a:xfrm>
                <a:prstGeom prst="cube">
                  <a:avLst>
                    <a:gd name="adj" fmla="val 44354"/>
                  </a:avLst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Cube 17">
                  <a:extLst>
                    <a:ext uri="{FF2B5EF4-FFF2-40B4-BE49-F238E27FC236}">
                      <a16:creationId xmlns:a16="http://schemas.microsoft.com/office/drawing/2014/main" id="{C9F701C4-6F70-524C-9567-2B3DEB9210B4}"/>
                    </a:ext>
                  </a:extLst>
                </p:cNvPr>
                <p:cNvSpPr/>
                <p:nvPr/>
              </p:nvSpPr>
              <p:spPr>
                <a:xfrm>
                  <a:off x="8414229" y="2936313"/>
                  <a:ext cx="458836" cy="341528"/>
                </a:xfrm>
                <a:prstGeom prst="cube">
                  <a:avLst>
                    <a:gd name="adj" fmla="val 41118"/>
                  </a:avLst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Cube 18">
                  <a:extLst>
                    <a:ext uri="{FF2B5EF4-FFF2-40B4-BE49-F238E27FC236}">
                      <a16:creationId xmlns:a16="http://schemas.microsoft.com/office/drawing/2014/main" id="{4E1D1376-7EDB-494D-BEF8-1E90426216FB}"/>
                    </a:ext>
                  </a:extLst>
                </p:cNvPr>
                <p:cNvSpPr/>
                <p:nvPr/>
              </p:nvSpPr>
              <p:spPr>
                <a:xfrm>
                  <a:off x="11086282" y="2642885"/>
                  <a:ext cx="453067" cy="213455"/>
                </a:xfrm>
                <a:prstGeom prst="cube">
                  <a:avLst>
                    <a:gd name="adj" fmla="val 41118"/>
                  </a:avLst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Cube 19">
                  <a:extLst>
                    <a:ext uri="{FF2B5EF4-FFF2-40B4-BE49-F238E27FC236}">
                      <a16:creationId xmlns:a16="http://schemas.microsoft.com/office/drawing/2014/main" id="{5C96C258-7D42-6A48-A9DE-5D6E2E54D6A1}"/>
                    </a:ext>
                  </a:extLst>
                </p:cNvPr>
                <p:cNvSpPr/>
                <p:nvPr/>
              </p:nvSpPr>
              <p:spPr>
                <a:xfrm>
                  <a:off x="11086282" y="2990182"/>
                  <a:ext cx="453067" cy="213455"/>
                </a:xfrm>
                <a:prstGeom prst="cube">
                  <a:avLst>
                    <a:gd name="adj" fmla="val 41118"/>
                  </a:avLst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BADA3C20-A8AC-E94E-915A-64F612234D45}"/>
                    </a:ext>
                  </a:extLst>
                </p:cNvPr>
                <p:cNvSpPr txBox="1"/>
                <p:nvPr/>
              </p:nvSpPr>
              <p:spPr>
                <a:xfrm>
                  <a:off x="1598971" y="2040443"/>
                  <a:ext cx="1978367" cy="4103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Feature Pyramid</a:t>
                  </a:r>
                </a:p>
              </p:txBody>
            </p:sp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F5EDD40E-B00C-CA42-97F9-AE6465C1F337}"/>
                    </a:ext>
                  </a:extLst>
                </p:cNvPr>
                <p:cNvGrpSpPr/>
                <p:nvPr/>
              </p:nvGrpSpPr>
              <p:grpSpPr>
                <a:xfrm>
                  <a:off x="1789500" y="2621090"/>
                  <a:ext cx="1330198" cy="590307"/>
                  <a:chOff x="1487722" y="887186"/>
                  <a:chExt cx="1342334" cy="632190"/>
                </a:xfrm>
              </p:grpSpPr>
              <p:sp>
                <p:nvSpPr>
                  <p:cNvPr id="91" name="Rounded Rectangle 90">
                    <a:extLst>
                      <a:ext uri="{FF2B5EF4-FFF2-40B4-BE49-F238E27FC236}">
                        <a16:creationId xmlns:a16="http://schemas.microsoft.com/office/drawing/2014/main" id="{C3D7783A-CA3A-8846-9245-D64456615E6F}"/>
                      </a:ext>
                    </a:extLst>
                  </p:cNvPr>
                  <p:cNvSpPr/>
                  <p:nvPr/>
                </p:nvSpPr>
                <p:spPr>
                  <a:xfrm>
                    <a:off x="1487722" y="887186"/>
                    <a:ext cx="1340128" cy="632190"/>
                  </a:xfrm>
                  <a:prstGeom prst="roundRect">
                    <a:avLst/>
                  </a:prstGeom>
                  <a:solidFill>
                    <a:srgbClr val="FF0000">
                      <a:alpha val="10000"/>
                    </a:srgbClr>
                  </a:solidFill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2" name="TextBox 91">
                    <a:extLst>
                      <a:ext uri="{FF2B5EF4-FFF2-40B4-BE49-F238E27FC236}">
                        <a16:creationId xmlns:a16="http://schemas.microsoft.com/office/drawing/2014/main" id="{B5145DF5-22B3-7345-B51A-4E9A365C27C4}"/>
                      </a:ext>
                    </a:extLst>
                  </p:cNvPr>
                  <p:cNvSpPr txBox="1"/>
                  <p:nvPr/>
                </p:nvSpPr>
                <p:spPr>
                  <a:xfrm>
                    <a:off x="1520216" y="951013"/>
                    <a:ext cx="1309840" cy="48343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68580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800" b="1" dirty="0">
                        <a:solidFill>
                          <a:srgbClr val="FF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(A) Two-View Feature Encoder</a:t>
                    </a:r>
                  </a:p>
                </p:txBody>
              </p:sp>
            </p:grp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608ADCAE-0808-0B49-BB73-DE6016CB1C8C}"/>
                    </a:ext>
                  </a:extLst>
                </p:cNvPr>
                <p:cNvGrpSpPr/>
                <p:nvPr/>
              </p:nvGrpSpPr>
              <p:grpSpPr>
                <a:xfrm>
                  <a:off x="4361430" y="2614661"/>
                  <a:ext cx="1330198" cy="590307"/>
                  <a:chOff x="1487722" y="887186"/>
                  <a:chExt cx="1342334" cy="632190"/>
                </a:xfrm>
              </p:grpSpPr>
              <p:sp>
                <p:nvSpPr>
                  <p:cNvPr id="89" name="Rounded Rectangle 88">
                    <a:extLst>
                      <a:ext uri="{FF2B5EF4-FFF2-40B4-BE49-F238E27FC236}">
                        <a16:creationId xmlns:a16="http://schemas.microsoft.com/office/drawing/2014/main" id="{884622CF-EE38-E34F-8668-70728CD2C3CB}"/>
                      </a:ext>
                    </a:extLst>
                  </p:cNvPr>
                  <p:cNvSpPr/>
                  <p:nvPr/>
                </p:nvSpPr>
                <p:spPr>
                  <a:xfrm>
                    <a:off x="1487722" y="887186"/>
                    <a:ext cx="1340128" cy="632190"/>
                  </a:xfrm>
                  <a:prstGeom prst="roundRect">
                    <a:avLst/>
                  </a:prstGeom>
                  <a:solidFill>
                    <a:srgbClr val="FF0000">
                      <a:alpha val="10000"/>
                    </a:srgbClr>
                  </a:solidFill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54BD9806-1329-B84D-A644-10C6C8A57165}"/>
                      </a:ext>
                    </a:extLst>
                  </p:cNvPr>
                  <p:cNvSpPr txBox="1"/>
                  <p:nvPr/>
                </p:nvSpPr>
                <p:spPr>
                  <a:xfrm>
                    <a:off x="1520216" y="951013"/>
                    <a:ext cx="1309840" cy="48343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68580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800" b="1" dirty="0">
                        <a:solidFill>
                          <a:srgbClr val="FF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(A) Two-View Feature Encoder</a:t>
                    </a:r>
                  </a:p>
                </p:txBody>
              </p:sp>
            </p:grpSp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CE395248-CD2F-A549-81A9-8A9557F83E50}"/>
                    </a:ext>
                  </a:extLst>
                </p:cNvPr>
                <p:cNvGrpSpPr/>
                <p:nvPr/>
              </p:nvGrpSpPr>
              <p:grpSpPr>
                <a:xfrm>
                  <a:off x="6984465" y="2623137"/>
                  <a:ext cx="1330198" cy="590307"/>
                  <a:chOff x="1487722" y="887186"/>
                  <a:chExt cx="1342334" cy="632190"/>
                </a:xfrm>
              </p:grpSpPr>
              <p:sp>
                <p:nvSpPr>
                  <p:cNvPr id="87" name="Rounded Rectangle 86">
                    <a:extLst>
                      <a:ext uri="{FF2B5EF4-FFF2-40B4-BE49-F238E27FC236}">
                        <a16:creationId xmlns:a16="http://schemas.microsoft.com/office/drawing/2014/main" id="{AAD2E40C-85FF-7749-AC05-6944264FCAD9}"/>
                      </a:ext>
                    </a:extLst>
                  </p:cNvPr>
                  <p:cNvSpPr/>
                  <p:nvPr/>
                </p:nvSpPr>
                <p:spPr>
                  <a:xfrm>
                    <a:off x="1487722" y="887186"/>
                    <a:ext cx="1340128" cy="632190"/>
                  </a:xfrm>
                  <a:prstGeom prst="roundRect">
                    <a:avLst/>
                  </a:prstGeom>
                  <a:solidFill>
                    <a:srgbClr val="FF0000">
                      <a:alpha val="10000"/>
                    </a:srgbClr>
                  </a:solidFill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C3EB9B19-E6EA-FA49-A228-DBA3128CDF39}"/>
                      </a:ext>
                    </a:extLst>
                  </p:cNvPr>
                  <p:cNvSpPr txBox="1"/>
                  <p:nvPr/>
                </p:nvSpPr>
                <p:spPr>
                  <a:xfrm>
                    <a:off x="1520216" y="951013"/>
                    <a:ext cx="1309840" cy="48343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68580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800" b="1" dirty="0">
                        <a:solidFill>
                          <a:srgbClr val="FF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(A) Two-View Feature Encoder</a:t>
                    </a:r>
                  </a:p>
                </p:txBody>
              </p:sp>
            </p:grp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95E99502-8DF1-694E-A2A4-3FC1121DDE66}"/>
                    </a:ext>
                  </a:extLst>
                </p:cNvPr>
                <p:cNvGrpSpPr/>
                <p:nvPr/>
              </p:nvGrpSpPr>
              <p:grpSpPr>
                <a:xfrm>
                  <a:off x="9574127" y="2623137"/>
                  <a:ext cx="1330198" cy="590307"/>
                  <a:chOff x="1487722" y="887186"/>
                  <a:chExt cx="1342334" cy="632190"/>
                </a:xfrm>
              </p:grpSpPr>
              <p:sp>
                <p:nvSpPr>
                  <p:cNvPr id="85" name="Rounded Rectangle 84">
                    <a:extLst>
                      <a:ext uri="{FF2B5EF4-FFF2-40B4-BE49-F238E27FC236}">
                        <a16:creationId xmlns:a16="http://schemas.microsoft.com/office/drawing/2014/main" id="{2F33BBEB-3A22-764B-B7A0-DEA2EC684903}"/>
                      </a:ext>
                    </a:extLst>
                  </p:cNvPr>
                  <p:cNvSpPr/>
                  <p:nvPr/>
                </p:nvSpPr>
                <p:spPr>
                  <a:xfrm>
                    <a:off x="1487722" y="887186"/>
                    <a:ext cx="1340128" cy="632190"/>
                  </a:xfrm>
                  <a:prstGeom prst="roundRect">
                    <a:avLst/>
                  </a:prstGeom>
                  <a:solidFill>
                    <a:srgbClr val="FF0000">
                      <a:alpha val="10000"/>
                    </a:srgbClr>
                  </a:solidFill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TextBox 85">
                    <a:extLst>
                      <a:ext uri="{FF2B5EF4-FFF2-40B4-BE49-F238E27FC236}">
                        <a16:creationId xmlns:a16="http://schemas.microsoft.com/office/drawing/2014/main" id="{B7CA69B0-F992-3B4F-A0FE-773E4DCD50A4}"/>
                      </a:ext>
                    </a:extLst>
                  </p:cNvPr>
                  <p:cNvSpPr txBox="1"/>
                  <p:nvPr/>
                </p:nvSpPr>
                <p:spPr>
                  <a:xfrm>
                    <a:off x="1520216" y="951013"/>
                    <a:ext cx="1309840" cy="48343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68580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800" b="1" dirty="0">
                        <a:solidFill>
                          <a:srgbClr val="FF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(A) Two-View Feature Encoder</a:t>
                    </a:r>
                  </a:p>
                </p:txBody>
              </p:sp>
            </p:grpSp>
            <p:sp>
              <p:nvSpPr>
                <p:cNvPr id="49" name="Cube 48">
                  <a:extLst>
                    <a:ext uri="{FF2B5EF4-FFF2-40B4-BE49-F238E27FC236}">
                      <a16:creationId xmlns:a16="http://schemas.microsoft.com/office/drawing/2014/main" id="{9C196408-A47A-A645-95A8-D1A15B4CFFFA}"/>
                    </a:ext>
                  </a:extLst>
                </p:cNvPr>
                <p:cNvSpPr/>
                <p:nvPr/>
              </p:nvSpPr>
              <p:spPr>
                <a:xfrm>
                  <a:off x="3235958" y="2157706"/>
                  <a:ext cx="543680" cy="939203"/>
                </a:xfrm>
                <a:prstGeom prst="cube">
                  <a:avLst>
                    <a:gd name="adj" fmla="val 74032"/>
                  </a:avLst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Cube 49">
                  <a:extLst>
                    <a:ext uri="{FF2B5EF4-FFF2-40B4-BE49-F238E27FC236}">
                      <a16:creationId xmlns:a16="http://schemas.microsoft.com/office/drawing/2014/main" id="{60260905-B26F-BD4A-8439-1019E1BF5B6E}"/>
                    </a:ext>
                  </a:extLst>
                </p:cNvPr>
                <p:cNvSpPr/>
                <p:nvPr/>
              </p:nvSpPr>
              <p:spPr>
                <a:xfrm>
                  <a:off x="5815653" y="2413853"/>
                  <a:ext cx="543680" cy="512293"/>
                </a:xfrm>
                <a:prstGeom prst="cube">
                  <a:avLst>
                    <a:gd name="adj" fmla="val 44354"/>
                  </a:avLst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ight Arrow 68">
                  <a:extLst>
                    <a:ext uri="{FF2B5EF4-FFF2-40B4-BE49-F238E27FC236}">
                      <a16:creationId xmlns:a16="http://schemas.microsoft.com/office/drawing/2014/main" id="{56CD68FB-E323-C94D-A3DD-026615DB2473}"/>
                    </a:ext>
                  </a:extLst>
                </p:cNvPr>
                <p:cNvSpPr/>
                <p:nvPr/>
              </p:nvSpPr>
              <p:spPr>
                <a:xfrm>
                  <a:off x="1504926" y="2686158"/>
                  <a:ext cx="188840" cy="426910"/>
                </a:xfrm>
                <a:prstGeom prst="rightArrow">
                  <a:avLst/>
                </a:prstGeom>
                <a:noFill/>
                <a:ln w="190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1" name="Right Arrow 70">
                <a:extLst>
                  <a:ext uri="{FF2B5EF4-FFF2-40B4-BE49-F238E27FC236}">
                    <a16:creationId xmlns:a16="http://schemas.microsoft.com/office/drawing/2014/main" id="{89D9B7EA-A7DF-A54D-92FA-7A94D8B81539}"/>
                  </a:ext>
                </a:extLst>
              </p:cNvPr>
              <p:cNvSpPr/>
              <p:nvPr/>
            </p:nvSpPr>
            <p:spPr>
              <a:xfrm>
                <a:off x="6672436" y="2696359"/>
                <a:ext cx="188840" cy="426910"/>
              </a:xfrm>
              <a:prstGeom prst="rightArrow">
                <a:avLst/>
              </a:pr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ight Arrow 71">
                <a:extLst>
                  <a:ext uri="{FF2B5EF4-FFF2-40B4-BE49-F238E27FC236}">
                    <a16:creationId xmlns:a16="http://schemas.microsoft.com/office/drawing/2014/main" id="{3713799A-42D3-004C-A0A0-5DBF829E0698}"/>
                  </a:ext>
                </a:extLst>
              </p:cNvPr>
              <p:cNvSpPr/>
              <p:nvPr/>
            </p:nvSpPr>
            <p:spPr>
              <a:xfrm>
                <a:off x="9241173" y="2702788"/>
                <a:ext cx="188840" cy="426910"/>
              </a:xfrm>
              <a:prstGeom prst="rightArrow">
                <a:avLst/>
              </a:pr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6" name="Right Arrow 105">
              <a:extLst>
                <a:ext uri="{FF2B5EF4-FFF2-40B4-BE49-F238E27FC236}">
                  <a16:creationId xmlns:a16="http://schemas.microsoft.com/office/drawing/2014/main" id="{C2E7079E-9DA2-C64B-9EFD-2916ECBB8086}"/>
                </a:ext>
              </a:extLst>
            </p:cNvPr>
            <p:cNvSpPr/>
            <p:nvPr/>
          </p:nvSpPr>
          <p:spPr>
            <a:xfrm>
              <a:off x="4064100" y="2687924"/>
              <a:ext cx="188840" cy="426910"/>
            </a:xfrm>
            <a:prstGeom prst="rightArrow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B4B40DCA-E890-9C46-A78F-4BBDCCE4AF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267" y="3271817"/>
            <a:ext cx="906134" cy="640366"/>
          </a:xfrm>
          <a:prstGeom prst="rect">
            <a:avLst/>
          </a:prstGeom>
          <a:scene3d>
            <a:camera prst="orthographicFront">
              <a:rot lat="2400000" lon="18000000" rev="0"/>
            </a:camera>
            <a:lightRig rig="threePt" dir="t"/>
          </a:scene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10ADDE-2813-714C-A169-98A4AF483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413" y="1190652"/>
            <a:ext cx="7886700" cy="839361"/>
          </a:xfrm>
        </p:spPr>
        <p:txBody>
          <a:bodyPr>
            <a:normAutofit/>
          </a:bodyPr>
          <a:lstStyle/>
          <a:p>
            <a:r>
              <a:rPr lang="en-US" altLang="zh-CN" sz="2400" b="1" dirty="0"/>
              <a:t>Coarse-to-Fine</a:t>
            </a:r>
            <a:r>
              <a:rPr lang="en-US" sz="2400" b="1" dirty="0"/>
              <a:t> </a:t>
            </a:r>
            <a:r>
              <a:rPr lang="en-US" altLang="zh-CN" sz="2400" b="1" dirty="0"/>
              <a:t>Inverse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Compositional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Algorithm</a:t>
            </a:r>
            <a:endParaRPr lang="en-US" sz="2400" b="1" dirty="0"/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DF81C562-36D1-5340-B90A-3CF8C7CE3C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77" y="3289748"/>
            <a:ext cx="906134" cy="640366"/>
          </a:xfrm>
          <a:prstGeom prst="rect">
            <a:avLst/>
          </a:prstGeom>
          <a:effectLst>
            <a:softEdge rad="0"/>
          </a:effectLst>
          <a:scene3d>
            <a:camera prst="orthographicFront">
              <a:rot lat="2400000" lon="18000000" rev="0"/>
            </a:camera>
            <a:lightRig rig="threePt" dir="t"/>
          </a:scene3d>
          <a:sp3d prstMaterial="matte"/>
        </p:spPr>
      </p:pic>
      <p:sp>
        <p:nvSpPr>
          <p:cNvPr id="8" name="Cube 7">
            <a:extLst>
              <a:ext uri="{FF2B5EF4-FFF2-40B4-BE49-F238E27FC236}">
                <a16:creationId xmlns:a16="http://schemas.microsoft.com/office/drawing/2014/main" id="{F28744A2-776D-5F4C-9D32-67B62C8784CD}"/>
              </a:ext>
            </a:extLst>
          </p:cNvPr>
          <p:cNvSpPr/>
          <p:nvPr/>
        </p:nvSpPr>
        <p:spPr>
          <a:xfrm>
            <a:off x="167833" y="3055686"/>
            <a:ext cx="839036" cy="1051030"/>
          </a:xfrm>
          <a:prstGeom prst="cube">
            <a:avLst>
              <a:gd name="adj" fmla="val 49779"/>
            </a:avLst>
          </a:prstGeom>
          <a:solidFill>
            <a:schemeClr val="accent1">
              <a:lumMod val="60000"/>
              <a:lumOff val="40000"/>
              <a:alpha val="38000"/>
            </a:schemeClr>
          </a:solidFill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7F3BE69B-3210-984A-8479-54E4F0D12028}"/>
              </a:ext>
            </a:extLst>
          </p:cNvPr>
          <p:cNvSpPr/>
          <p:nvPr/>
        </p:nvSpPr>
        <p:spPr>
          <a:xfrm>
            <a:off x="202803" y="2111721"/>
            <a:ext cx="839036" cy="1051030"/>
          </a:xfrm>
          <a:prstGeom prst="cube">
            <a:avLst>
              <a:gd name="adj" fmla="val 49779"/>
            </a:avLst>
          </a:prstGeom>
          <a:solidFill>
            <a:schemeClr val="accent1">
              <a:lumMod val="60000"/>
              <a:lumOff val="40000"/>
              <a:alpha val="38000"/>
            </a:schemeClr>
          </a:solidFill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5B4483D-220E-6E45-89D8-0AC8DFB24F61}"/>
              </a:ext>
            </a:extLst>
          </p:cNvPr>
          <p:cNvGrpSpPr/>
          <p:nvPr/>
        </p:nvGrpSpPr>
        <p:grpSpPr>
          <a:xfrm>
            <a:off x="10750" y="2314476"/>
            <a:ext cx="973462" cy="651096"/>
            <a:chOff x="-1110515" y="1527172"/>
            <a:chExt cx="1309790" cy="929722"/>
          </a:xfrm>
        </p:grpSpPr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F0884854-73E7-FA4C-A6D2-259771DB6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10515" y="1527172"/>
              <a:ext cx="1219200" cy="923884"/>
            </a:xfrm>
            <a:prstGeom prst="rect">
              <a:avLst/>
            </a:prstGeom>
            <a:scene3d>
              <a:camera prst="orthographicFront">
                <a:rot lat="2400000" lon="18000000" rev="0"/>
              </a:camera>
              <a:lightRig rig="threePt" dir="t"/>
            </a:scene3d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727FAB76-4CC0-2C4D-B0B6-63A83FAC7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19925" y="1542494"/>
              <a:ext cx="1219200" cy="914400"/>
            </a:xfrm>
            <a:prstGeom prst="rect">
              <a:avLst/>
            </a:prstGeom>
            <a:scene3d>
              <a:camera prst="orthographicFront">
                <a:rot lat="2400000" lon="18000000" rev="0"/>
              </a:camera>
              <a:lightRig rig="threePt" dir="t"/>
            </a:scene3d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9C1F420F-90C6-5543-A253-0677B51DF0F6}"/>
              </a:ext>
            </a:extLst>
          </p:cNvPr>
          <p:cNvSpPr txBox="1"/>
          <p:nvPr/>
        </p:nvSpPr>
        <p:spPr>
          <a:xfrm>
            <a:off x="583202" y="3114646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745896CC-7486-2147-93E0-87B8850EDD28}"/>
              </a:ext>
            </a:extLst>
          </p:cNvPr>
          <p:cNvGrpSpPr/>
          <p:nvPr/>
        </p:nvGrpSpPr>
        <p:grpSpPr>
          <a:xfrm>
            <a:off x="7072511" y="3959130"/>
            <a:ext cx="1257629" cy="1137330"/>
            <a:chOff x="9430014" y="4135840"/>
            <a:chExt cx="1676839" cy="1516440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8F389563-A055-BF4D-90FA-ECC5C5C78898}"/>
                </a:ext>
              </a:extLst>
            </p:cNvPr>
            <p:cNvGrpSpPr/>
            <p:nvPr/>
          </p:nvGrpSpPr>
          <p:grpSpPr>
            <a:xfrm>
              <a:off x="9430014" y="4135840"/>
              <a:ext cx="1676839" cy="983823"/>
              <a:chOff x="9430014" y="4135840"/>
              <a:chExt cx="1676839" cy="983823"/>
            </a:xfrm>
          </p:grpSpPr>
          <p:cxnSp>
            <p:nvCxnSpPr>
              <p:cNvPr id="52" name="Elbow Connector 51">
                <a:extLst>
                  <a:ext uri="{FF2B5EF4-FFF2-40B4-BE49-F238E27FC236}">
                    <a16:creationId xmlns:a16="http://schemas.microsoft.com/office/drawing/2014/main" id="{D50039AB-11A1-184A-BD51-39F55D46CA09}"/>
                  </a:ext>
                </a:extLst>
              </p:cNvPr>
              <p:cNvCxnSpPr>
                <a:cxnSpLocks/>
                <a:endCxn id="62" idx="3"/>
              </p:cNvCxnSpPr>
              <p:nvPr/>
            </p:nvCxnSpPr>
            <p:spPr>
              <a:xfrm rot="10800000">
                <a:off x="10631860" y="4721397"/>
                <a:ext cx="474993" cy="398266"/>
              </a:xfrm>
              <a:prstGeom prst="bentConnector3">
                <a:avLst>
                  <a:gd name="adj1" fmla="val 50000"/>
                </a:avLst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Elbow Connector 53">
                <a:extLst>
                  <a:ext uri="{FF2B5EF4-FFF2-40B4-BE49-F238E27FC236}">
                    <a16:creationId xmlns:a16="http://schemas.microsoft.com/office/drawing/2014/main" id="{435B46E8-B255-F248-972C-27A870A814E8}"/>
                  </a:ext>
                </a:extLst>
              </p:cNvPr>
              <p:cNvCxnSpPr>
                <a:cxnSpLocks/>
                <a:endCxn id="62" idx="3"/>
              </p:cNvCxnSpPr>
              <p:nvPr/>
            </p:nvCxnSpPr>
            <p:spPr>
              <a:xfrm rot="10800000" flipV="1">
                <a:off x="10631860" y="4135840"/>
                <a:ext cx="412850" cy="585556"/>
              </a:xfrm>
              <a:prstGeom prst="bentConnector3">
                <a:avLst>
                  <a:gd name="adj1" fmla="val 42275"/>
                </a:avLst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Rounded Rectangle 61">
                    <a:extLst>
                      <a:ext uri="{FF2B5EF4-FFF2-40B4-BE49-F238E27FC236}">
                        <a16:creationId xmlns:a16="http://schemas.microsoft.com/office/drawing/2014/main" id="{E0053409-EC4C-9246-89B7-9AE5EBB87301}"/>
                      </a:ext>
                    </a:extLst>
                  </p:cNvPr>
                  <p:cNvSpPr/>
                  <p:nvPr/>
                </p:nvSpPr>
                <p:spPr>
                  <a:xfrm>
                    <a:off x="9430014" y="4376069"/>
                    <a:ext cx="1201846" cy="690654"/>
                  </a:xfrm>
                  <a:prstGeom prst="roundRect">
                    <a:avLst/>
                  </a:prstGeom>
                  <a:solidFill>
                    <a:schemeClr val="bg2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zh-CN" sz="900" dirty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K</m:t>
                        </m:r>
                        <m:r>
                          <a:rPr lang="en-US" altLang="zh-CN" sz="900" b="1" dirty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 </m:t>
                        </m:r>
                      </m:oMath>
                    </a14:m>
                    <a:r>
                      <a:rPr lang="en-US" altLang="zh-CN" sz="900" dirty="0">
                        <a:solidFill>
                          <a:schemeClr val="tx1"/>
                        </a:solidFill>
                      </a:rPr>
                      <a:t>Inverse- Composition</a:t>
                    </a:r>
                    <a:endParaRPr lang="en-US" sz="9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2" name="Rounded Rectangle 61">
                    <a:extLst>
                      <a:ext uri="{FF2B5EF4-FFF2-40B4-BE49-F238E27FC236}">
                        <a16:creationId xmlns:a16="http://schemas.microsoft.com/office/drawing/2014/main" id="{E0053409-EC4C-9246-89B7-9AE5EBB8730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430014" y="4376069"/>
                    <a:ext cx="1201846" cy="690654"/>
                  </a:xfrm>
                  <a:prstGeom prst="round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 w="19050"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B6BA14ED-1AEA-F44A-83DC-79CC5EAED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023628" y="5106180"/>
              <a:ext cx="673100" cy="546100"/>
            </a:xfrm>
            <a:prstGeom prst="rect">
              <a:avLst/>
            </a:prstGeom>
          </p:spPr>
        </p:pic>
      </p:grpSp>
      <p:pic>
        <p:nvPicPr>
          <p:cNvPr id="107" name="Picture 106">
            <a:extLst>
              <a:ext uri="{FF2B5EF4-FFF2-40B4-BE49-F238E27FC236}">
                <a16:creationId xmlns:a16="http://schemas.microsoft.com/office/drawing/2014/main" id="{C08F731A-E742-2F45-8956-2AE31E09BB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1816" y="4677545"/>
            <a:ext cx="476250" cy="381000"/>
          </a:xfrm>
          <a:prstGeom prst="rect">
            <a:avLst/>
          </a:prstGeom>
        </p:spPr>
      </p:pic>
      <p:grpSp>
        <p:nvGrpSpPr>
          <p:cNvPr id="109" name="Group 108">
            <a:extLst>
              <a:ext uri="{FF2B5EF4-FFF2-40B4-BE49-F238E27FC236}">
                <a16:creationId xmlns:a16="http://schemas.microsoft.com/office/drawing/2014/main" id="{528232E0-DBD0-D24A-800E-9942CC15C9F2}"/>
              </a:ext>
            </a:extLst>
          </p:cNvPr>
          <p:cNvGrpSpPr/>
          <p:nvPr/>
        </p:nvGrpSpPr>
        <p:grpSpPr>
          <a:xfrm>
            <a:off x="3154744" y="3968248"/>
            <a:ext cx="2338313" cy="816313"/>
            <a:chOff x="4206325" y="4147997"/>
            <a:chExt cx="3117750" cy="1088417"/>
          </a:xfrm>
        </p:grpSpPr>
        <p:cxnSp>
          <p:nvCxnSpPr>
            <p:cNvPr id="56" name="Elbow Connector 55">
              <a:extLst>
                <a:ext uri="{FF2B5EF4-FFF2-40B4-BE49-F238E27FC236}">
                  <a16:creationId xmlns:a16="http://schemas.microsoft.com/office/drawing/2014/main" id="{A7996732-848C-BC4F-8C56-99359722B984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378173" y="4147997"/>
              <a:ext cx="245236" cy="573120"/>
            </a:xfrm>
            <a:prstGeom prst="bentConnector3">
              <a:avLst>
                <a:gd name="adj1" fmla="val 34475"/>
              </a:avLst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Elbow Connector 56">
              <a:extLst>
                <a:ext uri="{FF2B5EF4-FFF2-40B4-BE49-F238E27FC236}">
                  <a16:creationId xmlns:a16="http://schemas.microsoft.com/office/drawing/2014/main" id="{2B61D048-D1EA-5E4B-9144-E2FD39F1CF6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378173" y="4721119"/>
              <a:ext cx="320636" cy="515295"/>
            </a:xfrm>
            <a:prstGeom prst="bentConnector3">
              <a:avLst>
                <a:gd name="adj1" fmla="val 50000"/>
              </a:avLst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Rounded Rectangle 59">
                  <a:extLst>
                    <a:ext uri="{FF2B5EF4-FFF2-40B4-BE49-F238E27FC236}">
                      <a16:creationId xmlns:a16="http://schemas.microsoft.com/office/drawing/2014/main" id="{82F7BD23-2FB5-1A49-A188-2CA7A3840F36}"/>
                    </a:ext>
                  </a:extLst>
                </p:cNvPr>
                <p:cNvSpPr/>
                <p:nvPr/>
              </p:nvSpPr>
              <p:spPr>
                <a:xfrm>
                  <a:off x="4206325" y="4376069"/>
                  <a:ext cx="1177973" cy="690654"/>
                </a:xfrm>
                <a:prstGeom prst="roundRect">
                  <a:avLst/>
                </a:prstGeom>
                <a:solidFill>
                  <a:schemeClr val="bg2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900" dirty="0">
                          <a:solidFill>
                            <a:schemeClr val="tx1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K</m:t>
                      </m:r>
                      <m:r>
                        <a:rPr lang="en-US" altLang="zh-CN" sz="900" b="1" dirty="0">
                          <a:solidFill>
                            <a:schemeClr val="tx1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 </m:t>
                      </m:r>
                    </m:oMath>
                  </a14:m>
                  <a:r>
                    <a:rPr lang="en-US" altLang="zh-CN" sz="900" dirty="0">
                      <a:solidFill>
                        <a:schemeClr val="tx1"/>
                      </a:solidFill>
                    </a:rPr>
                    <a:t>Inverse- Composition</a:t>
                  </a:r>
                  <a:endParaRPr lang="en-US" sz="9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0" name="Rounded Rectangle 59">
                  <a:extLst>
                    <a:ext uri="{FF2B5EF4-FFF2-40B4-BE49-F238E27FC236}">
                      <a16:creationId xmlns:a16="http://schemas.microsoft.com/office/drawing/2014/main" id="{82F7BD23-2FB5-1A49-A188-2CA7A3840F3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06325" y="4376069"/>
                  <a:ext cx="1177973" cy="690654"/>
                </a:xfrm>
                <a:prstGeom prst="round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3" name="Elbow Connector 62">
              <a:extLst>
                <a:ext uri="{FF2B5EF4-FFF2-40B4-BE49-F238E27FC236}">
                  <a16:creationId xmlns:a16="http://schemas.microsoft.com/office/drawing/2014/main" id="{6BDE2A98-101B-8B41-AB45-6BF39B4F4CE9}"/>
                </a:ext>
              </a:extLst>
            </p:cNvPr>
            <p:cNvCxnSpPr>
              <a:stCxn id="61" idx="2"/>
              <a:endCxn id="60" idx="3"/>
            </p:cNvCxnSpPr>
            <p:nvPr/>
          </p:nvCxnSpPr>
          <p:spPr>
            <a:xfrm rot="5400000" flipH="1">
              <a:off x="6187557" y="3918138"/>
              <a:ext cx="333259" cy="1939776"/>
            </a:xfrm>
            <a:prstGeom prst="bentConnector4">
              <a:avLst>
                <a:gd name="adj1" fmla="val -324227"/>
                <a:gd name="adj2" fmla="val 91979"/>
              </a:avLst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B5006A43-18C8-784D-A30C-784EE3553530}"/>
              </a:ext>
            </a:extLst>
          </p:cNvPr>
          <p:cNvGrpSpPr/>
          <p:nvPr/>
        </p:nvGrpSpPr>
        <p:grpSpPr>
          <a:xfrm>
            <a:off x="5051316" y="3964628"/>
            <a:ext cx="2471888" cy="758942"/>
            <a:chOff x="6735088" y="4143170"/>
            <a:chExt cx="3295850" cy="1011923"/>
          </a:xfrm>
        </p:grpSpPr>
        <p:cxnSp>
          <p:nvCxnSpPr>
            <p:cNvPr id="53" name="Elbow Connector 52">
              <a:extLst>
                <a:ext uri="{FF2B5EF4-FFF2-40B4-BE49-F238E27FC236}">
                  <a16:creationId xmlns:a16="http://schemas.microsoft.com/office/drawing/2014/main" id="{C8EC51BF-5B30-5042-8D45-D2A96E4F10DC}"/>
                </a:ext>
              </a:extLst>
            </p:cNvPr>
            <p:cNvCxnSpPr>
              <a:cxnSpLocks/>
              <a:endCxn id="61" idx="3"/>
            </p:cNvCxnSpPr>
            <p:nvPr/>
          </p:nvCxnSpPr>
          <p:spPr>
            <a:xfrm rot="10800000">
              <a:off x="7913062" y="4709328"/>
              <a:ext cx="343648" cy="445765"/>
            </a:xfrm>
            <a:prstGeom prst="bentConnector3">
              <a:avLst>
                <a:gd name="adj1" fmla="val 58176"/>
              </a:avLst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Elbow Connector 54">
              <a:extLst>
                <a:ext uri="{FF2B5EF4-FFF2-40B4-BE49-F238E27FC236}">
                  <a16:creationId xmlns:a16="http://schemas.microsoft.com/office/drawing/2014/main" id="{B3CC0527-25C4-4D4E-A7BE-3AE55E89A419}"/>
                </a:ext>
              </a:extLst>
            </p:cNvPr>
            <p:cNvCxnSpPr>
              <a:cxnSpLocks/>
              <a:endCxn id="61" idx="3"/>
            </p:cNvCxnSpPr>
            <p:nvPr/>
          </p:nvCxnSpPr>
          <p:spPr>
            <a:xfrm rot="10800000" flipV="1">
              <a:off x="7913062" y="4143170"/>
              <a:ext cx="284515" cy="566158"/>
            </a:xfrm>
            <a:prstGeom prst="bentConnector3">
              <a:avLst>
                <a:gd name="adj1" fmla="val 50000"/>
              </a:avLst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Rounded Rectangle 60">
                  <a:extLst>
                    <a:ext uri="{FF2B5EF4-FFF2-40B4-BE49-F238E27FC236}">
                      <a16:creationId xmlns:a16="http://schemas.microsoft.com/office/drawing/2014/main" id="{48E2943B-FD3F-B945-9931-BD1F446AE188}"/>
                    </a:ext>
                  </a:extLst>
                </p:cNvPr>
                <p:cNvSpPr/>
                <p:nvPr/>
              </p:nvSpPr>
              <p:spPr>
                <a:xfrm>
                  <a:off x="6735088" y="4364001"/>
                  <a:ext cx="1177973" cy="690654"/>
                </a:xfrm>
                <a:prstGeom prst="roundRect">
                  <a:avLst/>
                </a:prstGeom>
                <a:solidFill>
                  <a:schemeClr val="bg2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900" dirty="0">
                          <a:solidFill>
                            <a:schemeClr val="tx1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K</m:t>
                      </m:r>
                      <m:r>
                        <a:rPr lang="en-US" altLang="zh-CN" sz="900" b="1" dirty="0">
                          <a:solidFill>
                            <a:schemeClr val="tx1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 </m:t>
                      </m:r>
                    </m:oMath>
                  </a14:m>
                  <a:r>
                    <a:rPr lang="en-US" altLang="zh-CN" sz="900" dirty="0">
                      <a:solidFill>
                        <a:schemeClr val="tx1"/>
                      </a:solidFill>
                    </a:rPr>
                    <a:t>Inverse- Composition</a:t>
                  </a:r>
                  <a:endParaRPr lang="en-US" sz="9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Rounded Rectangle 60">
                  <a:extLst>
                    <a:ext uri="{FF2B5EF4-FFF2-40B4-BE49-F238E27FC236}">
                      <a16:creationId xmlns:a16="http://schemas.microsoft.com/office/drawing/2014/main" id="{48E2943B-FD3F-B945-9931-BD1F446AE18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5088" y="4364001"/>
                  <a:ext cx="1177973" cy="690654"/>
                </a:xfrm>
                <a:prstGeom prst="round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4" name="Elbow Connector 63">
              <a:extLst>
                <a:ext uri="{FF2B5EF4-FFF2-40B4-BE49-F238E27FC236}">
                  <a16:creationId xmlns:a16="http://schemas.microsoft.com/office/drawing/2014/main" id="{FE008662-F1BC-C94F-BF05-330487DFDC32}"/>
                </a:ext>
              </a:extLst>
            </p:cNvPr>
            <p:cNvCxnSpPr>
              <a:cxnSpLocks/>
              <a:stCxn id="62" idx="2"/>
              <a:endCxn id="61" idx="3"/>
            </p:cNvCxnSpPr>
            <p:nvPr/>
          </p:nvCxnSpPr>
          <p:spPr>
            <a:xfrm rot="5400000" flipH="1">
              <a:off x="8793302" y="3829087"/>
              <a:ext cx="357395" cy="2117876"/>
            </a:xfrm>
            <a:prstGeom prst="bentConnector4">
              <a:avLst>
                <a:gd name="adj1" fmla="val -301945"/>
                <a:gd name="adj2" fmla="val 93305"/>
              </a:avLst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3" name="Picture 82">
            <a:extLst>
              <a:ext uri="{FF2B5EF4-FFF2-40B4-BE49-F238E27FC236}">
                <a16:creationId xmlns:a16="http://schemas.microsoft.com/office/drawing/2014/main" id="{597C1172-9B8D-534A-9B84-A44CBC0247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366" y="2337317"/>
            <a:ext cx="906134" cy="640366"/>
          </a:xfrm>
          <a:prstGeom prst="rect">
            <a:avLst/>
          </a:prstGeom>
          <a:scene3d>
            <a:camera prst="orthographicFront">
              <a:rot lat="2400000" lon="18000000" rev="0"/>
            </a:camera>
            <a:lightRig rig="threePt" dir="t"/>
          </a:scene3d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292DDC58-0AD9-4B47-8265-ED71624C62B1}"/>
              </a:ext>
            </a:extLst>
          </p:cNvPr>
          <p:cNvGrpSpPr/>
          <p:nvPr/>
        </p:nvGrpSpPr>
        <p:grpSpPr>
          <a:xfrm>
            <a:off x="249776" y="3257697"/>
            <a:ext cx="973462" cy="651096"/>
            <a:chOff x="-1110515" y="1527172"/>
            <a:chExt cx="1309790" cy="929722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CE112709-70B9-3D40-B3F0-EE454709E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10515" y="1527172"/>
              <a:ext cx="1219200" cy="923884"/>
            </a:xfrm>
            <a:prstGeom prst="rect">
              <a:avLst/>
            </a:prstGeom>
            <a:scene3d>
              <a:camera prst="orthographicFront">
                <a:rot lat="2400000" lon="18000000" rev="0"/>
              </a:camera>
              <a:lightRig rig="threePt" dir="t"/>
            </a:scene3d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A7437B14-15BE-904A-BDFE-86C42B35F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19925" y="1542494"/>
              <a:ext cx="1219200" cy="914400"/>
            </a:xfrm>
            <a:prstGeom prst="rect">
              <a:avLst/>
            </a:prstGeom>
            <a:scene3d>
              <a:camera prst="orthographicFront">
                <a:rot lat="2400000" lon="18000000" rev="0"/>
              </a:camera>
              <a:lightRig rig="threePt" dir="t"/>
            </a:scene3d>
          </p:spPr>
        </p:pic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C1523241-386C-8443-9278-612DD9F43D4C}"/>
              </a:ext>
            </a:extLst>
          </p:cNvPr>
          <p:cNvGrpSpPr/>
          <p:nvPr/>
        </p:nvGrpSpPr>
        <p:grpSpPr>
          <a:xfrm>
            <a:off x="1832181" y="2561966"/>
            <a:ext cx="7176644" cy="2638392"/>
            <a:chOff x="2442907" y="2272955"/>
            <a:chExt cx="9568859" cy="3517856"/>
          </a:xfrm>
        </p:grpSpPr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7E4E5551-C3D3-D548-B9B7-02C88C086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163394" y="5295511"/>
              <a:ext cx="546100" cy="495300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B83E34D0-685D-5248-A35A-2F67AD64C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118017" y="4123763"/>
              <a:ext cx="673100" cy="558800"/>
            </a:xfrm>
            <a:prstGeom prst="rect">
              <a:avLst/>
            </a:prstGeom>
          </p:spPr>
        </p:pic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D8CBABC8-DE51-BB4F-8826-AA341C636A29}"/>
                </a:ext>
              </a:extLst>
            </p:cNvPr>
            <p:cNvGrpSpPr/>
            <p:nvPr/>
          </p:nvGrpSpPr>
          <p:grpSpPr>
            <a:xfrm>
              <a:off x="2442907" y="2272955"/>
              <a:ext cx="9568859" cy="3472612"/>
              <a:chOff x="2442907" y="2272955"/>
              <a:chExt cx="9568859" cy="3472612"/>
            </a:xfrm>
          </p:grpSpPr>
          <p:pic>
            <p:nvPicPr>
              <p:cNvPr id="121" name="Picture 120">
                <a:extLst>
                  <a:ext uri="{FF2B5EF4-FFF2-40B4-BE49-F238E27FC236}">
                    <a16:creationId xmlns:a16="http://schemas.microsoft.com/office/drawing/2014/main" id="{C8F7EAA8-B129-5C44-B3C3-3B5E35D7E1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925978" y="5220857"/>
                <a:ext cx="546100" cy="495300"/>
              </a:xfrm>
              <a:prstGeom prst="rect">
                <a:avLst/>
              </a:prstGeom>
            </p:spPr>
          </p:pic>
          <p:pic>
            <p:nvPicPr>
              <p:cNvPr id="116" name="Picture 115">
                <a:extLst>
                  <a:ext uri="{FF2B5EF4-FFF2-40B4-BE49-F238E27FC236}">
                    <a16:creationId xmlns:a16="http://schemas.microsoft.com/office/drawing/2014/main" id="{70CF95E0-5D5B-D24A-B054-8527062FF5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873297" y="4115584"/>
                <a:ext cx="673100" cy="558800"/>
              </a:xfrm>
              <a:prstGeom prst="rect">
                <a:avLst/>
              </a:prstGeom>
            </p:spPr>
          </p:pic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1FA41C9E-EBFD-564F-BAED-803D51E384F0}"/>
                  </a:ext>
                </a:extLst>
              </p:cNvPr>
              <p:cNvGrpSpPr/>
              <p:nvPr/>
            </p:nvGrpSpPr>
            <p:grpSpPr>
              <a:xfrm>
                <a:off x="2442907" y="2272955"/>
                <a:ext cx="9568859" cy="3472612"/>
                <a:chOff x="2442907" y="2272955"/>
                <a:chExt cx="9568859" cy="3472612"/>
              </a:xfrm>
            </p:grpSpPr>
            <p:pic>
              <p:nvPicPr>
                <p:cNvPr id="120" name="Picture 119">
                  <a:extLst>
                    <a:ext uri="{FF2B5EF4-FFF2-40B4-BE49-F238E27FC236}">
                      <a16:creationId xmlns:a16="http://schemas.microsoft.com/office/drawing/2014/main" id="{C1C0359E-D629-1A48-A6E2-63EEE729C8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380211" y="5173310"/>
                  <a:ext cx="546100" cy="495300"/>
                </a:xfrm>
                <a:prstGeom prst="rect">
                  <a:avLst/>
                </a:prstGeom>
              </p:spPr>
            </p:pic>
            <p:pic>
              <p:nvPicPr>
                <p:cNvPr id="111" name="Picture 110">
                  <a:extLst>
                    <a:ext uri="{FF2B5EF4-FFF2-40B4-BE49-F238E27FC236}">
                      <a16:creationId xmlns:a16="http://schemas.microsoft.com/office/drawing/2014/main" id="{52848CFF-3750-2046-9CEC-77BFA7C10B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303417" y="4080507"/>
                  <a:ext cx="673100" cy="558800"/>
                </a:xfrm>
                <a:prstGeom prst="rect">
                  <a:avLst/>
                </a:prstGeom>
              </p:spPr>
            </p:pic>
            <p:grpSp>
              <p:nvGrpSpPr>
                <p:cNvPr id="125" name="Group 124">
                  <a:extLst>
                    <a:ext uri="{FF2B5EF4-FFF2-40B4-BE49-F238E27FC236}">
                      <a16:creationId xmlns:a16="http://schemas.microsoft.com/office/drawing/2014/main" id="{16B1E2BB-AD95-F540-B9C1-C64609DA83A8}"/>
                    </a:ext>
                  </a:extLst>
                </p:cNvPr>
                <p:cNvGrpSpPr/>
                <p:nvPr/>
              </p:nvGrpSpPr>
              <p:grpSpPr>
                <a:xfrm>
                  <a:off x="2442907" y="2272955"/>
                  <a:ext cx="9568859" cy="3472612"/>
                  <a:chOff x="2442907" y="2272955"/>
                  <a:chExt cx="9568859" cy="3472612"/>
                </a:xfrm>
              </p:grpSpPr>
              <p:pic>
                <p:nvPicPr>
                  <p:cNvPr id="70" name="Picture 69">
                    <a:extLst>
                      <a:ext uri="{FF2B5EF4-FFF2-40B4-BE49-F238E27FC236}">
                        <a16:creationId xmlns:a16="http://schemas.microsoft.com/office/drawing/2014/main" id="{E7BC63F8-21B7-304F-A2BC-5B3A9851C52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11098302" y="5141398"/>
                    <a:ext cx="546100" cy="495300"/>
                  </a:xfrm>
                  <a:prstGeom prst="rect">
                    <a:avLst/>
                  </a:prstGeom>
                </p:spPr>
              </p:pic>
              <p:pic>
                <p:nvPicPr>
                  <p:cNvPr id="108" name="Picture 107">
                    <a:extLst>
                      <a:ext uri="{FF2B5EF4-FFF2-40B4-BE49-F238E27FC236}">
                        <a16:creationId xmlns:a16="http://schemas.microsoft.com/office/drawing/2014/main" id="{F6D20D0A-A1DD-E24E-9B1F-F4ADFB84729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11044710" y="4090117"/>
                    <a:ext cx="673100" cy="558800"/>
                  </a:xfrm>
                  <a:prstGeom prst="rect">
                    <a:avLst/>
                  </a:prstGeom>
                </p:spPr>
              </p:pic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id="{E3E7EE2B-A404-0C46-B529-6190C393DC03}"/>
                      </a:ext>
                    </a:extLst>
                  </p:cNvPr>
                  <p:cNvGrpSpPr/>
                  <p:nvPr/>
                </p:nvGrpSpPr>
                <p:grpSpPr>
                  <a:xfrm>
                    <a:off x="2442907" y="2272955"/>
                    <a:ext cx="9568859" cy="3472612"/>
                    <a:chOff x="2442907" y="2272955"/>
                    <a:chExt cx="9568859" cy="3472612"/>
                  </a:xfrm>
                </p:grpSpPr>
                <p:pic>
                  <p:nvPicPr>
                    <p:cNvPr id="10" name="Picture 9">
                      <a:extLst>
                        <a:ext uri="{FF2B5EF4-FFF2-40B4-BE49-F238E27FC236}">
                          <a16:creationId xmlns:a16="http://schemas.microsoft.com/office/drawing/2014/main" id="{D3FE28AA-6FAE-394F-B248-96C0085E344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7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446671" y="3865000"/>
                      <a:ext cx="1208178" cy="853821"/>
                    </a:xfrm>
                    <a:prstGeom prst="rect">
                      <a:avLst/>
                    </a:prstGeom>
                    <a:scene3d>
                      <a:camera prst="orthographicFront">
                        <a:rot lat="2400000" lon="18000000" rev="0"/>
                      </a:camera>
                      <a:lightRig rig="threePt" dir="t"/>
                    </a:scene3d>
                  </p:spPr>
                </p:pic>
                <p:pic>
                  <p:nvPicPr>
                    <p:cNvPr id="13" name="Picture 12">
                      <a:extLst>
                        <a:ext uri="{FF2B5EF4-FFF2-40B4-BE49-F238E27FC236}">
                          <a16:creationId xmlns:a16="http://schemas.microsoft.com/office/drawing/2014/main" id="{CBB15A7C-0784-8447-ACC8-6F1BAC89726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8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442907" y="4891746"/>
                      <a:ext cx="1208178" cy="853821"/>
                    </a:xfrm>
                    <a:prstGeom prst="rect">
                      <a:avLst/>
                    </a:prstGeom>
                    <a:scene3d>
                      <a:camera prst="orthographicFront">
                        <a:rot lat="2400000" lon="18000000" rev="0"/>
                      </a:camera>
                      <a:lightRig rig="threePt" dir="t"/>
                    </a:scene3d>
                  </p:spPr>
                </p:pic>
                <p:pic>
                  <p:nvPicPr>
                    <p:cNvPr id="22" name="Picture 21">
                      <a:extLst>
                        <a:ext uri="{FF2B5EF4-FFF2-40B4-BE49-F238E27FC236}">
                          <a16:creationId xmlns:a16="http://schemas.microsoft.com/office/drawing/2014/main" id="{A11D3F75-CFD4-3A42-BCB4-085089D75FB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9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421724" y="3801112"/>
                      <a:ext cx="966542" cy="683057"/>
                    </a:xfrm>
                    <a:prstGeom prst="rect">
                      <a:avLst/>
                    </a:prstGeom>
                    <a:scene3d>
                      <a:camera prst="orthographicFront">
                        <a:rot lat="2400000" lon="18000000" rev="0"/>
                      </a:camera>
                      <a:lightRig rig="threePt" dir="t"/>
                    </a:scene3d>
                  </p:spPr>
                </p:pic>
                <p:pic>
                  <p:nvPicPr>
                    <p:cNvPr id="23" name="Picture 22">
                      <a:extLst>
                        <a:ext uri="{FF2B5EF4-FFF2-40B4-BE49-F238E27FC236}">
                          <a16:creationId xmlns:a16="http://schemas.microsoft.com/office/drawing/2014/main" id="{13B8A558-2986-5C46-AE8A-E0D252E6427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0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083483" y="4880710"/>
                      <a:ext cx="724907" cy="512293"/>
                    </a:xfrm>
                    <a:prstGeom prst="rect">
                      <a:avLst/>
                    </a:prstGeom>
                    <a:scene3d>
                      <a:camera prst="orthographicFront">
                        <a:rot lat="2400000" lon="18000000" rev="0"/>
                      </a:camera>
                      <a:lightRig rig="threePt" dir="t"/>
                    </a:scene3d>
                  </p:spPr>
                </p:pic>
                <p:pic>
                  <p:nvPicPr>
                    <p:cNvPr id="24" name="Picture 23">
                      <a:extLst>
                        <a:ext uri="{FF2B5EF4-FFF2-40B4-BE49-F238E27FC236}">
                          <a16:creationId xmlns:a16="http://schemas.microsoft.com/office/drawing/2014/main" id="{D6554A4E-774C-CF48-928E-9E96E3BD12C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1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088602" y="3830107"/>
                      <a:ext cx="724907" cy="512293"/>
                    </a:xfrm>
                    <a:prstGeom prst="rect">
                      <a:avLst/>
                    </a:prstGeom>
                    <a:scene3d>
                      <a:camera prst="orthographicFront">
                        <a:rot lat="2400000" lon="18000000" rev="0"/>
                      </a:camera>
                      <a:lightRig rig="threePt" dir="t"/>
                    </a:scene3d>
                  </p:spPr>
                </p:pic>
                <p:pic>
                  <p:nvPicPr>
                    <p:cNvPr id="25" name="Picture 24">
                      <a:extLst>
                        <a:ext uri="{FF2B5EF4-FFF2-40B4-BE49-F238E27FC236}">
                          <a16:creationId xmlns:a16="http://schemas.microsoft.com/office/drawing/2014/main" id="{E7304431-A027-7E4D-B0AB-2921926AA79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2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0988266" y="4918303"/>
                      <a:ext cx="503407" cy="355759"/>
                    </a:xfrm>
                    <a:prstGeom prst="rect">
                      <a:avLst/>
                    </a:prstGeom>
                    <a:scene3d>
                      <a:camera prst="orthographicFront">
                        <a:rot lat="2400000" lon="18000000" rev="0"/>
                      </a:camera>
                      <a:lightRig rig="threePt" dir="t"/>
                    </a:scene3d>
                  </p:spPr>
                </p:pic>
                <p:pic>
                  <p:nvPicPr>
                    <p:cNvPr id="26" name="Picture 25">
                      <a:extLst>
                        <a:ext uri="{FF2B5EF4-FFF2-40B4-BE49-F238E27FC236}">
                          <a16:creationId xmlns:a16="http://schemas.microsoft.com/office/drawing/2014/main" id="{3387F449-90E3-2645-8AE3-3111E50E8F8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0947246" y="3879269"/>
                      <a:ext cx="503407" cy="355759"/>
                    </a:xfrm>
                    <a:prstGeom prst="rect">
                      <a:avLst/>
                    </a:prstGeom>
                    <a:scene3d>
                      <a:camera prst="orthographicFront">
                        <a:rot lat="2400000" lon="18000000" rev="0"/>
                      </a:camera>
                      <a:lightRig rig="threePt" dir="t"/>
                    </a:scene3d>
                  </p:spPr>
                </p:pic>
                <p:grpSp>
                  <p:nvGrpSpPr>
                    <p:cNvPr id="27" name="Group 26">
                      <a:extLst>
                        <a:ext uri="{FF2B5EF4-FFF2-40B4-BE49-F238E27FC236}">
                          <a16:creationId xmlns:a16="http://schemas.microsoft.com/office/drawing/2014/main" id="{C9BF791B-931C-8E44-870F-25A0A50907A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02200" y="2272955"/>
                      <a:ext cx="1021469" cy="3046406"/>
                      <a:chOff x="3061419" y="499799"/>
                      <a:chExt cx="1030788" cy="3262551"/>
                    </a:xfrm>
                  </p:grpSpPr>
                  <p:cxnSp>
                    <p:nvCxnSpPr>
                      <p:cNvPr id="97" name="Elbow Connector 96">
                        <a:extLst>
                          <a:ext uri="{FF2B5EF4-FFF2-40B4-BE49-F238E27FC236}">
                            <a16:creationId xmlns:a16="http://schemas.microsoft.com/office/drawing/2014/main" id="{5241DD48-6818-3848-BC0B-D2E349C95664}"/>
                          </a:ext>
                        </a:extLst>
                      </p:cNvPr>
                      <p:cNvCxnSpPr>
                        <a:cxnSpLocks/>
                        <a:stCxn id="16" idx="5"/>
                      </p:cNvCxnSpPr>
                      <p:nvPr/>
                    </p:nvCxnSpPr>
                    <p:spPr>
                      <a:xfrm flipH="1">
                        <a:off x="3073003" y="1241931"/>
                        <a:ext cx="594735" cy="2520419"/>
                      </a:xfrm>
                      <a:prstGeom prst="bentConnector3">
                        <a:avLst>
                          <a:gd name="adj1" fmla="val -38788"/>
                        </a:avLst>
                      </a:prstGeom>
                      <a:ln w="25400">
                        <a:solidFill>
                          <a:schemeClr val="tx1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" name="Elbow Connector 97">
                        <a:extLst>
                          <a:ext uri="{FF2B5EF4-FFF2-40B4-BE49-F238E27FC236}">
                            <a16:creationId xmlns:a16="http://schemas.microsoft.com/office/drawing/2014/main" id="{0EE2D4D3-0D86-AC44-B484-1A3F0ADADFC0}"/>
                          </a:ext>
                        </a:extLst>
                      </p:cNvPr>
                      <p:cNvCxnSpPr>
                        <a:cxnSpLocks/>
                        <a:stCxn id="49" idx="5"/>
                      </p:cNvCxnSpPr>
                      <p:nvPr/>
                    </p:nvCxnSpPr>
                    <p:spPr>
                      <a:xfrm flipH="1">
                        <a:off x="3061419" y="499799"/>
                        <a:ext cx="614703" cy="1982047"/>
                      </a:xfrm>
                      <a:prstGeom prst="bentConnector3">
                        <a:avLst>
                          <a:gd name="adj1" fmla="val -37528"/>
                        </a:avLst>
                      </a:prstGeom>
                      <a:ln w="25400">
                        <a:solidFill>
                          <a:schemeClr val="tx1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99" name="Group 98">
                        <a:extLst>
                          <a:ext uri="{FF2B5EF4-FFF2-40B4-BE49-F238E27FC236}">
                            <a16:creationId xmlns:a16="http://schemas.microsoft.com/office/drawing/2014/main" id="{43B478C1-66D6-ED46-81AE-5E4DF311D77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35007" y="2235344"/>
                        <a:ext cx="457200" cy="549124"/>
                        <a:chOff x="3691581" y="2155702"/>
                        <a:chExt cx="457200" cy="549124"/>
                      </a:xfrm>
                    </p:grpSpPr>
                    <p:sp>
                      <p:nvSpPr>
                        <p:cNvPr id="100" name="Oval 99">
                          <a:extLst>
                            <a:ext uri="{FF2B5EF4-FFF2-40B4-BE49-F238E27FC236}">
                              <a16:creationId xmlns:a16="http://schemas.microsoft.com/office/drawing/2014/main" id="{8C5E1B8F-EF8E-E044-A5CC-74646B055FB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91581" y="2155702"/>
                          <a:ext cx="457200" cy="457200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 w="1905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mc:AlternateContent xmlns:mc="http://schemas.openxmlformats.org/markup-compatibility/2006" xmlns:a14="http://schemas.microsoft.com/office/drawing/2010/main">
                      <mc:Choice Requires="a14">
                        <p:sp>
                          <p:nvSpPr>
                            <p:cNvPr id="101" name="TextBox 100">
                              <a:extLst>
                                <a:ext uri="{FF2B5EF4-FFF2-40B4-BE49-F238E27FC236}">
                                  <a16:creationId xmlns:a16="http://schemas.microsoft.com/office/drawing/2014/main" id="{89A8EFD4-F7D1-244C-ABB9-0178A877B269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3708776" y="2177445"/>
                              <a:ext cx="430403" cy="527381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/>
                              <a14:m>
                                <m:oMathPara xmlns:m="http://schemas.openxmlformats.org/officeDocument/2006/math">
                                  <m:oMathParaPr>
                                    <m:jc m:val="centerGroup"/>
                                  </m:oMathParaPr>
                                  <m:oMath xmlns:m="http://schemas.openxmlformats.org/officeDocument/2006/math"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∑</m:t>
                                    </m:r>
                                  </m:oMath>
                                </m:oMathPara>
                              </a14:m>
                              <a:endParaRPr lang="en-US" dirty="0"/>
                            </a:p>
                          </p:txBody>
                        </p:sp>
                      </mc:Choice>
                      <mc:Fallback xmlns="">
                        <p:sp>
                          <p:nvSpPr>
                            <p:cNvPr id="101" name="TextBox 100">
                              <a:extLst>
                                <a:ext uri="{FF2B5EF4-FFF2-40B4-BE49-F238E27FC236}">
                                  <a16:creationId xmlns:a16="http://schemas.microsoft.com/office/drawing/2014/main" id="{89A8EFD4-F7D1-244C-ABB9-0178A877B269}"/>
                                </a:ext>
                              </a:extLst>
                            </p:cNvPr>
                            <p:cNvSpPr txBox="1">
                              <a:spLocks noRot="1" noChangeAspect="1" noMove="1" noResize="1" noEditPoints="1" noAdjustHandles="1" noChangeArrowheads="1" noChangeShapeType="1" noTextEdit="1"/>
                            </p:cNvSpPr>
                            <p:nvPr/>
                          </p:nvSpPr>
                          <p:spPr>
                            <a:xfrm>
                              <a:off x="3708776" y="2177445"/>
                              <a:ext cx="430403" cy="527381"/>
                            </a:xfrm>
                            <a:prstGeom prst="rect">
                              <a:avLst/>
                            </a:prstGeom>
                            <a:blipFill>
                              <a:blip r:embed="rId24"/>
                              <a:stretch>
                                <a:fillRect l="-3846" r="-11538" b="-16667"/>
                              </a:stretch>
                            </a:blipFill>
                          </p:spPr>
                          <p:txBody>
                            <a:bodyPr/>
                            <a:lstStyle/>
                            <a:p>
                              <a:r>
                                <a:rPr lang="en-US">
                                  <a:noFill/>
                                </a:rPr>
                                <a:t> </a:t>
                              </a:r>
                            </a:p>
                          </p:txBody>
                        </p:sp>
                      </mc:Fallback>
                    </mc:AlternateContent>
                  </p:grpSp>
                </p:grpSp>
                <p:pic>
                  <p:nvPicPr>
                    <p:cNvPr id="28" name="Picture 27">
                      <a:extLst>
                        <a:ext uri="{FF2B5EF4-FFF2-40B4-BE49-F238E27FC236}">
                          <a16:creationId xmlns:a16="http://schemas.microsoft.com/office/drawing/2014/main" id="{1ECD5E20-8680-BC4B-9070-6922FB1B260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5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442707" y="4835786"/>
                      <a:ext cx="966542" cy="683057"/>
                    </a:xfrm>
                    <a:prstGeom prst="rect">
                      <a:avLst/>
                    </a:prstGeom>
                    <a:scene3d>
                      <a:camera prst="orthographicFront">
                        <a:rot lat="2400000" lon="18000000" rev="0"/>
                      </a:camera>
                      <a:lightRig rig="threePt" dir="t"/>
                    </a:scene3d>
                  </p:spPr>
                </p:pic>
                <p:cxnSp>
                  <p:nvCxnSpPr>
                    <p:cNvPr id="29" name="Elbow Connector 28">
                      <a:extLst>
                        <a:ext uri="{FF2B5EF4-FFF2-40B4-BE49-F238E27FC236}">
                          <a16:creationId xmlns:a16="http://schemas.microsoft.com/office/drawing/2014/main" id="{B43CA7B6-7419-1043-8DE6-7F1457D35A52}"/>
                        </a:ext>
                      </a:extLst>
                    </p:cNvPr>
                    <p:cNvCxnSpPr>
                      <a:cxnSpLocks/>
                      <a:stCxn id="18" idx="5"/>
                    </p:cNvCxnSpPr>
                    <p:nvPr/>
                  </p:nvCxnSpPr>
                  <p:spPr>
                    <a:xfrm flipH="1">
                      <a:off x="8588834" y="2883758"/>
                      <a:ext cx="315939" cy="2271335"/>
                    </a:xfrm>
                    <a:prstGeom prst="bentConnector3">
                      <a:avLst>
                        <a:gd name="adj1" fmla="val -72356"/>
                      </a:avLst>
                    </a:prstGeom>
                    <a:ln w="25400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" name="Elbow Connector 29">
                      <a:extLst>
                        <a:ext uri="{FF2B5EF4-FFF2-40B4-BE49-F238E27FC236}">
                          <a16:creationId xmlns:a16="http://schemas.microsoft.com/office/drawing/2014/main" id="{5E856E0B-39B0-4749-86E6-AD013F4512D6}"/>
                        </a:ext>
                      </a:extLst>
                    </p:cNvPr>
                    <p:cNvCxnSpPr>
                      <a:cxnSpLocks/>
                      <a:stCxn id="15" idx="5"/>
                    </p:cNvCxnSpPr>
                    <p:nvPr/>
                  </p:nvCxnSpPr>
                  <p:spPr>
                    <a:xfrm flipH="1">
                      <a:off x="8607729" y="2497453"/>
                      <a:ext cx="297044" cy="1645718"/>
                    </a:xfrm>
                    <a:prstGeom prst="bentConnector3">
                      <a:avLst>
                        <a:gd name="adj1" fmla="val -76958"/>
                      </a:avLst>
                    </a:prstGeom>
                    <a:ln w="25400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31" name="Group 30">
                      <a:extLst>
                        <a:ext uri="{FF2B5EF4-FFF2-40B4-BE49-F238E27FC236}">
                          <a16:creationId xmlns:a16="http://schemas.microsoft.com/office/drawing/2014/main" id="{2046AC13-51FA-BA4D-BC18-24F6E2CE05C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875492" y="3908728"/>
                      <a:ext cx="453067" cy="512744"/>
                      <a:chOff x="3681344" y="2672819"/>
                      <a:chExt cx="457200" cy="549124"/>
                    </a:xfrm>
                  </p:grpSpPr>
                  <p:sp>
                    <p:nvSpPr>
                      <p:cNvPr id="95" name="Oval 94">
                        <a:extLst>
                          <a:ext uri="{FF2B5EF4-FFF2-40B4-BE49-F238E27FC236}">
                            <a16:creationId xmlns:a16="http://schemas.microsoft.com/office/drawing/2014/main" id="{F4B68AE0-6BE7-A94C-9422-06841364E0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81344" y="2672819"/>
                        <a:ext cx="457200" cy="457200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96" name="TextBox 95">
                            <a:extLst>
                              <a:ext uri="{FF2B5EF4-FFF2-40B4-BE49-F238E27FC236}">
                                <a16:creationId xmlns:a16="http://schemas.microsoft.com/office/drawing/2014/main" id="{2DD39CA9-C218-6641-AEC1-55672E53C954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3698539" y="2694562"/>
                            <a:ext cx="430403" cy="527381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∑</m:t>
                                  </m:r>
                                </m:oMath>
                              </m:oMathPara>
                            </a14:m>
                            <a:endParaRPr lang="en-US" dirty="0"/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96" name="TextBox 95">
                            <a:extLst>
                              <a:ext uri="{FF2B5EF4-FFF2-40B4-BE49-F238E27FC236}">
                                <a16:creationId xmlns:a16="http://schemas.microsoft.com/office/drawing/2014/main" id="{2DD39CA9-C218-6641-AEC1-55672E53C954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3698539" y="2694562"/>
                            <a:ext cx="430403" cy="527381"/>
                          </a:xfrm>
                          <a:prstGeom prst="rect">
                            <a:avLst/>
                          </a:prstGeom>
                          <a:blipFill>
                            <a:blip r:embed="rId26"/>
                            <a:stretch>
                              <a:fillRect l="-3846" r="-11538" b="-17241"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</p:grpSp>
                <p:cxnSp>
                  <p:nvCxnSpPr>
                    <p:cNvPr id="32" name="Elbow Connector 31">
                      <a:extLst>
                        <a:ext uri="{FF2B5EF4-FFF2-40B4-BE49-F238E27FC236}">
                          <a16:creationId xmlns:a16="http://schemas.microsoft.com/office/drawing/2014/main" id="{41D61C77-6ED9-D04E-85FE-56FFCC90D27C}"/>
                        </a:ext>
                      </a:extLst>
                    </p:cNvPr>
                    <p:cNvCxnSpPr>
                      <a:cxnSpLocks/>
                      <a:stCxn id="20" idx="5"/>
                    </p:cNvCxnSpPr>
                    <p:nvPr/>
                  </p:nvCxnSpPr>
                  <p:spPr>
                    <a:xfrm flipH="1">
                      <a:off x="11438978" y="2899921"/>
                      <a:ext cx="132079" cy="2219741"/>
                    </a:xfrm>
                    <a:prstGeom prst="bentConnector3">
                      <a:avLst>
                        <a:gd name="adj1" fmla="val -173078"/>
                      </a:avLst>
                    </a:prstGeom>
                    <a:ln w="25400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3" name="Elbow Connector 32">
                      <a:extLst>
                        <a:ext uri="{FF2B5EF4-FFF2-40B4-BE49-F238E27FC236}">
                          <a16:creationId xmlns:a16="http://schemas.microsoft.com/office/drawing/2014/main" id="{7570B1B9-8363-1E40-B230-8C83662CEB5B}"/>
                        </a:ext>
                      </a:extLst>
                    </p:cNvPr>
                    <p:cNvCxnSpPr>
                      <a:cxnSpLocks/>
                      <a:stCxn id="19" idx="5"/>
                    </p:cNvCxnSpPr>
                    <p:nvPr/>
                  </p:nvCxnSpPr>
                  <p:spPr>
                    <a:xfrm flipH="1">
                      <a:off x="11438978" y="2552624"/>
                      <a:ext cx="132079" cy="1583216"/>
                    </a:xfrm>
                    <a:prstGeom prst="bentConnector3">
                      <a:avLst>
                        <a:gd name="adj1" fmla="val -173078"/>
                      </a:avLst>
                    </a:prstGeom>
                    <a:ln w="25400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34" name="Group 33">
                      <a:extLst>
                        <a:ext uri="{FF2B5EF4-FFF2-40B4-BE49-F238E27FC236}">
                          <a16:creationId xmlns:a16="http://schemas.microsoft.com/office/drawing/2014/main" id="{A57C49EA-57EB-BE4A-A9A6-0A7F7B149AD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58699" y="3908728"/>
                      <a:ext cx="453067" cy="512744"/>
                      <a:chOff x="3684469" y="2671177"/>
                      <a:chExt cx="457200" cy="549124"/>
                    </a:xfrm>
                  </p:grpSpPr>
                  <p:sp>
                    <p:nvSpPr>
                      <p:cNvPr id="93" name="Oval 92">
                        <a:extLst>
                          <a:ext uri="{FF2B5EF4-FFF2-40B4-BE49-F238E27FC236}">
                            <a16:creationId xmlns:a16="http://schemas.microsoft.com/office/drawing/2014/main" id="{395A5591-05EC-624D-9F84-5735EAE4BD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84469" y="2671177"/>
                        <a:ext cx="457200" cy="457200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94" name="TextBox 93">
                            <a:extLst>
                              <a:ext uri="{FF2B5EF4-FFF2-40B4-BE49-F238E27FC236}">
                                <a16:creationId xmlns:a16="http://schemas.microsoft.com/office/drawing/2014/main" id="{2BAE2C31-38D0-DA46-9F34-97C07B3C4904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3701664" y="2692920"/>
                            <a:ext cx="430403" cy="527381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∑</m:t>
                                  </m:r>
                                </m:oMath>
                              </m:oMathPara>
                            </a14:m>
                            <a:endParaRPr lang="en-US" dirty="0"/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94" name="TextBox 93">
                            <a:extLst>
                              <a:ext uri="{FF2B5EF4-FFF2-40B4-BE49-F238E27FC236}">
                                <a16:creationId xmlns:a16="http://schemas.microsoft.com/office/drawing/2014/main" id="{2BAE2C31-38D0-DA46-9F34-97C07B3C4904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3701664" y="2692920"/>
                            <a:ext cx="430403" cy="527381"/>
                          </a:xfrm>
                          <a:prstGeom prst="rect">
                            <a:avLst/>
                          </a:prstGeom>
                          <a:blipFill>
                            <a:blip r:embed="rId27"/>
                            <a:stretch>
                              <a:fillRect l="-8000" r="-12000" b="-17241"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</p:grpSp>
                <p:grpSp>
                  <p:nvGrpSpPr>
                    <p:cNvPr id="73" name="Group 72">
                      <a:extLst>
                        <a:ext uri="{FF2B5EF4-FFF2-40B4-BE49-F238E27FC236}">
                          <a16:creationId xmlns:a16="http://schemas.microsoft.com/office/drawing/2014/main" id="{765E6B1B-A343-6C44-8EDA-083178CEE6D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030933" y="2403284"/>
                      <a:ext cx="797520" cy="2833129"/>
                      <a:chOff x="3255236" y="488323"/>
                      <a:chExt cx="804796" cy="3034142"/>
                    </a:xfrm>
                  </p:grpSpPr>
                  <p:cxnSp>
                    <p:nvCxnSpPr>
                      <p:cNvPr id="74" name="Elbow Connector 73">
                        <a:extLst>
                          <a:ext uri="{FF2B5EF4-FFF2-40B4-BE49-F238E27FC236}">
                            <a16:creationId xmlns:a16="http://schemas.microsoft.com/office/drawing/2014/main" id="{AFD3A25C-2BCB-0B42-8864-B78520A1A694}"/>
                          </a:ext>
                        </a:extLst>
                      </p:cNvPr>
                      <p:cNvCxnSpPr>
                        <a:cxnSpLocks/>
                        <a:stCxn id="17" idx="5"/>
                      </p:cNvCxnSpPr>
                      <p:nvPr/>
                    </p:nvCxnSpPr>
                    <p:spPr>
                      <a:xfrm flipH="1">
                        <a:off x="3255236" y="1036963"/>
                        <a:ext cx="363393" cy="2485502"/>
                      </a:xfrm>
                      <a:prstGeom prst="bentConnector3">
                        <a:avLst>
                          <a:gd name="adj1" fmla="val -63481"/>
                        </a:avLst>
                      </a:prstGeom>
                      <a:ln w="25400">
                        <a:solidFill>
                          <a:schemeClr val="tx1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5" name="Elbow Connector 74">
                        <a:extLst>
                          <a:ext uri="{FF2B5EF4-FFF2-40B4-BE49-F238E27FC236}">
                            <a16:creationId xmlns:a16="http://schemas.microsoft.com/office/drawing/2014/main" id="{8D639CE1-34B0-114A-84D4-57E36068A46F}"/>
                          </a:ext>
                        </a:extLst>
                      </p:cNvPr>
                      <p:cNvCxnSpPr>
                        <a:cxnSpLocks/>
                        <a:stCxn id="50" idx="5"/>
                      </p:cNvCxnSpPr>
                      <p:nvPr/>
                    </p:nvCxnSpPr>
                    <p:spPr>
                      <a:xfrm flipH="1">
                        <a:off x="3257888" y="488323"/>
                        <a:ext cx="360741" cy="1868503"/>
                      </a:xfrm>
                      <a:prstGeom prst="bentConnector3">
                        <a:avLst>
                          <a:gd name="adj1" fmla="val -63948"/>
                        </a:avLst>
                      </a:prstGeom>
                      <a:ln w="25400">
                        <a:solidFill>
                          <a:schemeClr val="tx1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76" name="Group 75">
                        <a:extLst>
                          <a:ext uri="{FF2B5EF4-FFF2-40B4-BE49-F238E27FC236}">
                            <a16:creationId xmlns:a16="http://schemas.microsoft.com/office/drawing/2014/main" id="{A06342F0-9EFD-5E44-91E3-46074FD9B96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02832" y="2092126"/>
                        <a:ext cx="457200" cy="549124"/>
                        <a:chOff x="3659406" y="2012484"/>
                        <a:chExt cx="457200" cy="549124"/>
                      </a:xfrm>
                    </p:grpSpPr>
                    <p:sp>
                      <p:nvSpPr>
                        <p:cNvPr id="77" name="Oval 76">
                          <a:extLst>
                            <a:ext uri="{FF2B5EF4-FFF2-40B4-BE49-F238E27FC236}">
                              <a16:creationId xmlns:a16="http://schemas.microsoft.com/office/drawing/2014/main" id="{8EE3164C-1BAE-114F-B972-8B67EB029CD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59406" y="2012484"/>
                          <a:ext cx="457200" cy="457200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 w="1905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mc:AlternateContent xmlns:mc="http://schemas.openxmlformats.org/markup-compatibility/2006" xmlns:a14="http://schemas.microsoft.com/office/drawing/2010/main">
                      <mc:Choice Requires="a14">
                        <p:sp>
                          <p:nvSpPr>
                            <p:cNvPr id="78" name="TextBox 77">
                              <a:extLst>
                                <a:ext uri="{FF2B5EF4-FFF2-40B4-BE49-F238E27FC236}">
                                  <a16:creationId xmlns:a16="http://schemas.microsoft.com/office/drawing/2014/main" id="{7596C686-69C2-7B4C-BD11-F82C502E2917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3676601" y="2034227"/>
                              <a:ext cx="430403" cy="527381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/>
                              <a14:m>
                                <m:oMathPara xmlns:m="http://schemas.openxmlformats.org/officeDocument/2006/math">
                                  <m:oMathParaPr>
                                    <m:jc m:val="centerGroup"/>
                                  </m:oMathParaPr>
                                  <m:oMath xmlns:m="http://schemas.openxmlformats.org/officeDocument/2006/math"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∑</m:t>
                                    </m:r>
                                  </m:oMath>
                                </m:oMathPara>
                              </a14:m>
                              <a:endParaRPr lang="en-US" dirty="0"/>
                            </a:p>
                          </p:txBody>
                        </p:sp>
                      </mc:Choice>
                      <mc:Fallback xmlns="">
                        <p:sp>
                          <p:nvSpPr>
                            <p:cNvPr id="78" name="TextBox 77">
                              <a:extLst>
                                <a:ext uri="{FF2B5EF4-FFF2-40B4-BE49-F238E27FC236}">
                                  <a16:creationId xmlns:a16="http://schemas.microsoft.com/office/drawing/2014/main" id="{7596C686-69C2-7B4C-BD11-F82C502E2917}"/>
                                </a:ext>
                              </a:extLst>
                            </p:cNvPr>
                            <p:cNvSpPr txBox="1">
                              <a:spLocks noRot="1" noChangeAspect="1" noMove="1" noResize="1" noEditPoints="1" noAdjustHandles="1" noChangeArrowheads="1" noChangeShapeType="1" noTextEdit="1"/>
                            </p:cNvSpPr>
                            <p:nvPr/>
                          </p:nvSpPr>
                          <p:spPr>
                            <a:xfrm>
                              <a:off x="3676601" y="2034227"/>
                              <a:ext cx="430403" cy="527381"/>
                            </a:xfrm>
                            <a:prstGeom prst="rect">
                              <a:avLst/>
                            </a:prstGeom>
                            <a:blipFill>
                              <a:blip r:embed="rId28"/>
                              <a:stretch>
                                <a:fillRect l="-7692" r="-11538" b="-16667"/>
                              </a:stretch>
                            </a:blipFill>
                          </p:spPr>
                          <p:txBody>
                            <a:bodyPr/>
                            <a:lstStyle/>
                            <a:p>
                              <a:r>
                                <a:rPr lang="en-US">
                                  <a:noFill/>
                                </a:rPr>
                                <a:t> </a:t>
                              </a:r>
                            </a:p>
                          </p:txBody>
                        </p:sp>
                      </mc:Fallback>
                    </mc:AlternateContent>
                  </p:grpSp>
                </p:grpSp>
              </p:grpSp>
            </p:grpSp>
          </p:grpSp>
        </p:grpSp>
      </p:grpSp>
      <p:pic>
        <p:nvPicPr>
          <p:cNvPr id="104" name="Picture 103">
            <a:extLst>
              <a:ext uri="{FF2B5EF4-FFF2-40B4-BE49-F238E27FC236}">
                <a16:creationId xmlns:a16="http://schemas.microsoft.com/office/drawing/2014/main" id="{F33569E9-F55B-1D4D-8C9B-577063DBEA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673" y="2329839"/>
            <a:ext cx="906134" cy="640366"/>
          </a:xfrm>
          <a:prstGeom prst="rect">
            <a:avLst/>
          </a:prstGeom>
          <a:effectLst>
            <a:softEdge rad="0"/>
          </a:effectLst>
          <a:scene3d>
            <a:camera prst="orthographicFront">
              <a:rot lat="2400000" lon="18000000" rev="0"/>
            </a:camera>
            <a:lightRig rig="threePt" dir="t"/>
          </a:scene3d>
          <a:sp3d prstMaterial="matte"/>
        </p:spPr>
      </p:pic>
      <p:sp>
        <p:nvSpPr>
          <p:cNvPr id="115" name="Slide Number Placeholder 114">
            <a:extLst>
              <a:ext uri="{FF2B5EF4-FFF2-40B4-BE49-F238E27FC236}">
                <a16:creationId xmlns:a16="http://schemas.microsoft.com/office/drawing/2014/main" id="{E4A45E06-2F82-AA42-B1D9-37AED9F49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67180-3246-6A49-8D23-1B62E6F396E6}" type="slidenum">
              <a:rPr lang="en-US" smtClean="0"/>
              <a:t>35</a:t>
            </a:fld>
            <a:endParaRPr lang="en-US" dirty="0"/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20CC9B5C-989C-884E-91A1-BEA785DA8632}"/>
              </a:ext>
            </a:extLst>
          </p:cNvPr>
          <p:cNvGrpSpPr/>
          <p:nvPr/>
        </p:nvGrpSpPr>
        <p:grpSpPr>
          <a:xfrm>
            <a:off x="873644" y="3950018"/>
            <a:ext cx="2722840" cy="896753"/>
            <a:chOff x="1164858" y="4123691"/>
            <a:chExt cx="3630453" cy="1195670"/>
          </a:xfrm>
        </p:grpSpPr>
        <p:cxnSp>
          <p:nvCxnSpPr>
            <p:cNvPr id="11" name="Elbow Connector 10">
              <a:extLst>
                <a:ext uri="{FF2B5EF4-FFF2-40B4-BE49-F238E27FC236}">
                  <a16:creationId xmlns:a16="http://schemas.microsoft.com/office/drawing/2014/main" id="{0A284107-A465-1148-8E14-E529C4B9366C}"/>
                </a:ext>
              </a:extLst>
            </p:cNvPr>
            <p:cNvCxnSpPr>
              <a:stCxn id="60" idx="2"/>
              <a:endCxn id="51" idx="3"/>
            </p:cNvCxnSpPr>
            <p:nvPr/>
          </p:nvCxnSpPr>
          <p:spPr>
            <a:xfrm rot="5400000" flipH="1">
              <a:off x="3395036" y="3666449"/>
              <a:ext cx="348069" cy="2452481"/>
            </a:xfrm>
            <a:prstGeom prst="bentConnector4">
              <a:avLst>
                <a:gd name="adj1" fmla="val -306627"/>
                <a:gd name="adj2" fmla="val 90842"/>
              </a:avLst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Rounded Rectangle 50">
                  <a:extLst>
                    <a:ext uri="{FF2B5EF4-FFF2-40B4-BE49-F238E27FC236}">
                      <a16:creationId xmlns:a16="http://schemas.microsoft.com/office/drawing/2014/main" id="{B7BE9F00-5422-4A42-86AD-8E429A275877}"/>
                    </a:ext>
                  </a:extLst>
                </p:cNvPr>
                <p:cNvSpPr/>
                <p:nvPr/>
              </p:nvSpPr>
              <p:spPr>
                <a:xfrm>
                  <a:off x="1164858" y="4373327"/>
                  <a:ext cx="1177973" cy="690654"/>
                </a:xfrm>
                <a:prstGeom prst="roundRect">
                  <a:avLst/>
                </a:prstGeom>
                <a:solidFill>
                  <a:schemeClr val="bg2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900" dirty="0">
                          <a:solidFill>
                            <a:schemeClr val="tx1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K</m:t>
                      </m:r>
                      <m:r>
                        <a:rPr lang="en-US" altLang="zh-CN" sz="900" b="1" dirty="0">
                          <a:solidFill>
                            <a:schemeClr val="tx1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 </m:t>
                      </m:r>
                    </m:oMath>
                  </a14:m>
                  <a:r>
                    <a:rPr lang="en-US" altLang="zh-CN" sz="900" dirty="0">
                      <a:solidFill>
                        <a:schemeClr val="tx1"/>
                      </a:solidFill>
                    </a:rPr>
                    <a:t>Inverse- Composition</a:t>
                  </a:r>
                  <a:endParaRPr lang="en-US" sz="9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Rounded Rectangle 50">
                  <a:extLst>
                    <a:ext uri="{FF2B5EF4-FFF2-40B4-BE49-F238E27FC236}">
                      <a16:creationId xmlns:a16="http://schemas.microsoft.com/office/drawing/2014/main" id="{B7BE9F00-5422-4A42-86AD-8E429A27587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4858" y="4373327"/>
                  <a:ext cx="1177973" cy="690654"/>
                </a:xfrm>
                <a:prstGeom prst="roundRect">
                  <a:avLst/>
                </a:prstGeom>
                <a:blipFill>
                  <a:blip r:embed="rId29"/>
                  <a:stretch>
                    <a:fillRect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8" name="Elbow Connector 57">
              <a:extLst>
                <a:ext uri="{FF2B5EF4-FFF2-40B4-BE49-F238E27FC236}">
                  <a16:creationId xmlns:a16="http://schemas.microsoft.com/office/drawing/2014/main" id="{6D693A5C-0B01-2745-A6D2-845744837F6D}"/>
                </a:ext>
              </a:extLst>
            </p:cNvPr>
            <p:cNvCxnSpPr>
              <a:cxnSpLocks/>
              <a:endCxn id="51" idx="3"/>
            </p:cNvCxnSpPr>
            <p:nvPr/>
          </p:nvCxnSpPr>
          <p:spPr>
            <a:xfrm rot="10800000" flipV="1">
              <a:off x="2342831" y="4123691"/>
              <a:ext cx="465101" cy="594963"/>
            </a:xfrm>
            <a:prstGeom prst="bentConnector3">
              <a:avLst>
                <a:gd name="adj1" fmla="val 51019"/>
              </a:avLst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Elbow Connector 58">
              <a:extLst>
                <a:ext uri="{FF2B5EF4-FFF2-40B4-BE49-F238E27FC236}">
                  <a16:creationId xmlns:a16="http://schemas.microsoft.com/office/drawing/2014/main" id="{AE6A6801-CD2A-6448-8A7B-F1CE932584D8}"/>
                </a:ext>
              </a:extLst>
            </p:cNvPr>
            <p:cNvCxnSpPr>
              <a:cxnSpLocks/>
              <a:endCxn id="51" idx="3"/>
            </p:cNvCxnSpPr>
            <p:nvPr/>
          </p:nvCxnSpPr>
          <p:spPr>
            <a:xfrm rot="10800000">
              <a:off x="2342831" y="4718654"/>
              <a:ext cx="538723" cy="600707"/>
            </a:xfrm>
            <a:prstGeom prst="bentConnector3">
              <a:avLst>
                <a:gd name="adj1" fmla="val 58272"/>
              </a:avLst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3" name="Picture 122">
            <a:extLst>
              <a:ext uri="{FF2B5EF4-FFF2-40B4-BE49-F238E27FC236}">
                <a16:creationId xmlns:a16="http://schemas.microsoft.com/office/drawing/2014/main" id="{4FED54FA-5B59-7E4C-A733-7748301E5391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617198" y="4655236"/>
            <a:ext cx="438150" cy="361950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6BEEE8E2-C74E-9D4D-A6CB-75046145E3D1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64959" y="4712396"/>
            <a:ext cx="438150" cy="381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998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88B7EFF-4082-A64B-8989-7791BDACC096}"/>
                  </a:ext>
                </a:extLst>
              </p:cNvPr>
              <p:cNvSpPr/>
              <p:nvPr/>
            </p:nvSpPr>
            <p:spPr>
              <a:xfrm>
                <a:off x="3433507" y="3508642"/>
                <a:ext cx="33214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𝐈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88B7EFF-4082-A64B-8989-7791BDACC0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3507" y="3508642"/>
                <a:ext cx="332142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C60054A-BB4B-804E-A7C8-435819E060F2}"/>
                  </a:ext>
                </a:extLst>
              </p:cNvPr>
              <p:cNvSpPr/>
              <p:nvPr/>
            </p:nvSpPr>
            <p:spPr>
              <a:xfrm>
                <a:off x="1461833" y="3508642"/>
                <a:ext cx="39946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C60054A-BB4B-804E-A7C8-435819E060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1833" y="3508642"/>
                <a:ext cx="399468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0B1802E-5D8C-EC4E-9A92-0F2DEC4F650E}"/>
                  </a:ext>
                </a:extLst>
              </p:cNvPr>
              <p:cNvSpPr/>
              <p:nvPr/>
            </p:nvSpPr>
            <p:spPr>
              <a:xfrm>
                <a:off x="5405183" y="3508642"/>
                <a:ext cx="877100" cy="3758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𝐈</m:t>
                      </m:r>
                      <m:r>
                        <a:rPr lang="en-US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(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𝝃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GT</m:t>
                          </m:r>
                        </m:sup>
                      </m:sSup>
                      <m:r>
                        <a:rPr lang="en-US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0B1802E-5D8C-EC4E-9A92-0F2DEC4F65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5183" y="3508642"/>
                <a:ext cx="877100" cy="37587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A8C32C4A-3466-2C45-BD81-1A2932DD8523}"/>
              </a:ext>
            </a:extLst>
          </p:cNvPr>
          <p:cNvSpPr/>
          <p:nvPr/>
        </p:nvSpPr>
        <p:spPr>
          <a:xfrm>
            <a:off x="716626" y="5121715"/>
            <a:ext cx="18797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err="1"/>
              <a:t>DeepLK</a:t>
            </a:r>
            <a:r>
              <a:rPr lang="en-US" sz="1200" dirty="0"/>
              <a:t> </a:t>
            </a:r>
          </a:p>
          <a:p>
            <a:pPr algn="ctr"/>
            <a:r>
              <a:rPr lang="en-US" sz="1200" dirty="0"/>
              <a:t>[Wang et al. ICRA, 2018]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83D6BCC-CED1-9F47-BF38-2C843DE3DD05}"/>
              </a:ext>
            </a:extLst>
          </p:cNvPr>
          <p:cNvSpPr/>
          <p:nvPr/>
        </p:nvSpPr>
        <p:spPr>
          <a:xfrm>
            <a:off x="3230872" y="5132077"/>
            <a:ext cx="8098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/>
              <a:t>Ours (A)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ED87A78-B149-C648-990D-425F4B46CAE7}"/>
              </a:ext>
            </a:extLst>
          </p:cNvPr>
          <p:cNvSpPr/>
          <p:nvPr/>
        </p:nvSpPr>
        <p:spPr>
          <a:xfrm>
            <a:off x="5319390" y="5121715"/>
            <a:ext cx="11047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/>
              <a:t>Ours (A)+(B)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3C9E31B-789C-DE4C-85FF-5D7E63327F39}"/>
              </a:ext>
            </a:extLst>
          </p:cNvPr>
          <p:cNvSpPr/>
          <p:nvPr/>
        </p:nvSpPr>
        <p:spPr>
          <a:xfrm>
            <a:off x="7215154" y="4361345"/>
            <a:ext cx="14077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/>
              <a:t>Ours (A)+(B)+(C)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381290-CE63-6448-8401-DB3F959153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497" y="3916802"/>
            <a:ext cx="1524000" cy="1143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BC9CEB-3F03-F34C-9C84-459F5999AA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5290" y="2271421"/>
            <a:ext cx="1524000" cy="1143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66DA76B-A36D-354C-9C4C-6FF5BC4488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497" y="2271421"/>
            <a:ext cx="1524000" cy="1143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406F06D-A503-6C41-B7C3-601F88C056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9409" y="2266463"/>
            <a:ext cx="1524000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8859B49-6449-1641-A7BE-5F2B4316CE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9409" y="3908996"/>
            <a:ext cx="1524000" cy="1143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3267836-4102-BC46-8CB6-578E1012C3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64320" y="3916802"/>
            <a:ext cx="1524000" cy="1143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F4AA90C-2435-E84D-96E2-9DEFFE1390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31172" y="3121902"/>
            <a:ext cx="1524000" cy="1143000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F2CACE2D-C500-C14D-A510-62BC943E7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704806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Visualization</a:t>
            </a:r>
            <a:r>
              <a:rPr lang="zh-CN" altLang="en-US" sz="2400" dirty="0"/>
              <a:t> </a:t>
            </a:r>
            <a:r>
              <a:rPr lang="en-US" altLang="zh-CN" sz="2400" dirty="0"/>
              <a:t>of</a:t>
            </a:r>
            <a:r>
              <a:rPr lang="zh-CN" altLang="en-US" sz="2400" dirty="0"/>
              <a:t> </a:t>
            </a:r>
            <a:r>
              <a:rPr lang="en-US" altLang="zh-CN" sz="2400" dirty="0"/>
              <a:t>Iterative</a:t>
            </a:r>
            <a:r>
              <a:rPr lang="zh-CN" altLang="en-US" sz="2400" dirty="0"/>
              <a:t> </a:t>
            </a:r>
            <a:r>
              <a:rPr lang="en-US" altLang="zh-CN" sz="2400" dirty="0"/>
              <a:t>3D</a:t>
            </a:r>
            <a:r>
              <a:rPr lang="zh-CN" altLang="en-US" sz="2400" dirty="0"/>
              <a:t> </a:t>
            </a:r>
            <a:r>
              <a:rPr lang="en-US" sz="2400" dirty="0"/>
              <a:t>Rigid Motion Alignment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96183D-CCA3-B247-9BC8-F64EC742F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67180-3246-6A49-8D23-1B62E6F396E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3483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09A0A-154C-324B-B080-3A1CCD6B0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750623"/>
          </a:xfrm>
        </p:spPr>
        <p:txBody>
          <a:bodyPr>
            <a:normAutofit/>
          </a:bodyPr>
          <a:lstStyle/>
          <a:p>
            <a:r>
              <a:rPr lang="en-US" altLang="zh-CN" sz="2400" b="1" dirty="0"/>
              <a:t>Conclusion</a:t>
            </a:r>
            <a:endParaRPr lang="en-US" sz="2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51260-A62F-BC41-B103-CF07CE3C89E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01656" y="2060226"/>
            <a:ext cx="7540688" cy="722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latin typeface="+mj-lt"/>
              </a:rPr>
              <a:t>We have taken a deeper look at the inverse compositional algorithm by reformulating it </a:t>
            </a:r>
            <a:r>
              <a:rPr lang="en-US" altLang="zh-CN" sz="1800" dirty="0">
                <a:latin typeface="+mj-lt"/>
              </a:rPr>
              <a:t>with</a:t>
            </a:r>
            <a:r>
              <a:rPr lang="zh-CN" altLang="en-US" sz="1800" dirty="0">
                <a:latin typeface="+mj-lt"/>
              </a:rPr>
              <a:t> </a:t>
            </a:r>
            <a:endParaRPr lang="en-US" altLang="zh-CN" sz="1800" dirty="0">
              <a:latin typeface="+mj-lt"/>
            </a:endParaRPr>
          </a:p>
          <a:p>
            <a:endParaRPr lang="en-US" sz="1800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F866BE-829A-BB4F-ACF3-567FE3185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67180-3246-6A49-8D23-1B62E6F396E6}" type="slidenum">
              <a:rPr lang="en-US" smtClean="0"/>
              <a:t>37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B68718-DAEE-114C-97A2-55FE4D29354D}"/>
              </a:ext>
            </a:extLst>
          </p:cNvPr>
          <p:cNvSpPr txBox="1"/>
          <p:nvPr/>
        </p:nvSpPr>
        <p:spPr>
          <a:xfrm>
            <a:off x="892112" y="2866531"/>
            <a:ext cx="3272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arenBoth"/>
            </a:pPr>
            <a:r>
              <a:rPr lang="en-US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Two-view Feature Encoder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7A5A95-3D11-9641-81CF-8DC6DAEE639F}"/>
              </a:ext>
            </a:extLst>
          </p:cNvPr>
          <p:cNvSpPr txBox="1"/>
          <p:nvPr/>
        </p:nvSpPr>
        <p:spPr>
          <a:xfrm>
            <a:off x="892112" y="3344162"/>
            <a:ext cx="3189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(B) Convolutional M-estimator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EC7E8C-C7B3-2548-B4CC-A7606B8550CA}"/>
              </a:ext>
            </a:extLst>
          </p:cNvPr>
          <p:cNvSpPr txBox="1"/>
          <p:nvPr/>
        </p:nvSpPr>
        <p:spPr>
          <a:xfrm>
            <a:off x="892112" y="3821794"/>
            <a:ext cx="2481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(C) Trust Region Network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6FEE64-02C7-954B-B765-2460612BAB4B}"/>
              </a:ext>
            </a:extLst>
          </p:cNvPr>
          <p:cNvSpPr/>
          <p:nvPr/>
        </p:nvSpPr>
        <p:spPr>
          <a:xfrm>
            <a:off x="817634" y="4425792"/>
            <a:ext cx="70650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+mj-lt"/>
              </a:rPr>
              <a:t>The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proposed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solution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is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b="1" dirty="0">
                <a:latin typeface="+mj-lt"/>
              </a:rPr>
              <a:t>learnable</a:t>
            </a:r>
            <a:r>
              <a:rPr lang="en-US" altLang="zh-CN" dirty="0">
                <a:latin typeface="+mj-lt"/>
              </a:rPr>
              <a:t>,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b="1" dirty="0">
                <a:latin typeface="+mj-lt"/>
              </a:rPr>
              <a:t>accurate</a:t>
            </a:r>
            <a:r>
              <a:rPr lang="en-US" altLang="zh-CN" dirty="0">
                <a:latin typeface="+mj-lt"/>
              </a:rPr>
              <a:t>,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b="1" dirty="0">
                <a:latin typeface="+mj-lt"/>
              </a:rPr>
              <a:t>small</a:t>
            </a:r>
            <a:r>
              <a:rPr lang="en-US" altLang="zh-CN" dirty="0">
                <a:latin typeface="+mj-lt"/>
              </a:rPr>
              <a:t>,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and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b="1" dirty="0">
                <a:latin typeface="+mj-lt"/>
              </a:rPr>
              <a:t>fast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in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inference.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624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2B329-B1B1-DD45-9038-4558E203B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5719" y="513612"/>
            <a:ext cx="7420599" cy="1031216"/>
          </a:xfrm>
        </p:spPr>
        <p:txBody>
          <a:bodyPr anchor="b">
            <a:normAutofit/>
          </a:bodyPr>
          <a:lstStyle/>
          <a:p>
            <a:r>
              <a:rPr lang="en-US" sz="4000"/>
              <a:t>Dense Motion Estimation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E3838C-C528-D14E-AE16-DFE5E07C671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719" y="3035326"/>
            <a:ext cx="3802037" cy="1862997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607803A-4E99-444E-94F7-8785CDDF5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585115" y="1884045"/>
            <a:ext cx="2456751" cy="2853308"/>
          </a:xfrm>
          <a:custGeom>
            <a:avLst/>
            <a:gdLst>
              <a:gd name="connsiteX0" fmla="*/ 3275668 w 3275668"/>
              <a:gd name="connsiteY0" fmla="*/ 2853308 h 2853308"/>
              <a:gd name="connsiteX1" fmla="*/ 655 w 3275668"/>
              <a:gd name="connsiteY1" fmla="*/ 2853308 h 2853308"/>
              <a:gd name="connsiteX2" fmla="*/ 0 w 3275668"/>
              <a:gd name="connsiteY2" fmla="*/ 2467565 h 2853308"/>
              <a:gd name="connsiteX3" fmla="*/ 2869894 w 3275668"/>
              <a:gd name="connsiteY3" fmla="*/ 2468888 h 2853308"/>
              <a:gd name="connsiteX4" fmla="*/ 2869894 w 3275668"/>
              <a:gd name="connsiteY4" fmla="*/ 0 h 2853308"/>
              <a:gd name="connsiteX5" fmla="*/ 3275668 w 3275668"/>
              <a:gd name="connsiteY5" fmla="*/ 0 h 285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75668" h="2853308">
                <a:moveTo>
                  <a:pt x="3275668" y="2853308"/>
                </a:moveTo>
                <a:lnTo>
                  <a:pt x="655" y="2853308"/>
                </a:lnTo>
                <a:cubicBezTo>
                  <a:pt x="-655" y="2720171"/>
                  <a:pt x="1310" y="2600702"/>
                  <a:pt x="0" y="2467565"/>
                </a:cubicBezTo>
                <a:lnTo>
                  <a:pt x="2869894" y="2468888"/>
                </a:lnTo>
                <a:lnTo>
                  <a:pt x="2869894" y="0"/>
                </a:lnTo>
                <a:lnTo>
                  <a:pt x="3275668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989BE6A-C309-418E-8ADD-1616A9805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41866" y="3222529"/>
            <a:ext cx="2432214" cy="2828156"/>
          </a:xfrm>
          <a:custGeom>
            <a:avLst/>
            <a:gdLst>
              <a:gd name="connsiteX0" fmla="*/ 2837178 w 3242952"/>
              <a:gd name="connsiteY0" fmla="*/ 0 h 2828156"/>
              <a:gd name="connsiteX1" fmla="*/ 3242952 w 3242952"/>
              <a:gd name="connsiteY1" fmla="*/ 0 h 2828156"/>
              <a:gd name="connsiteX2" fmla="*/ 3242952 w 3242952"/>
              <a:gd name="connsiteY2" fmla="*/ 2828156 h 2828156"/>
              <a:gd name="connsiteX3" fmla="*/ 0 w 3242952"/>
              <a:gd name="connsiteY3" fmla="*/ 2828156 h 2828156"/>
              <a:gd name="connsiteX4" fmla="*/ 0 w 3242952"/>
              <a:gd name="connsiteY4" fmla="*/ 2442859 h 2828156"/>
              <a:gd name="connsiteX5" fmla="*/ 2837178 w 3242952"/>
              <a:gd name="connsiteY5" fmla="*/ 2443295 h 282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42952" h="2828156">
                <a:moveTo>
                  <a:pt x="2837178" y="0"/>
                </a:moveTo>
                <a:lnTo>
                  <a:pt x="3242952" y="0"/>
                </a:lnTo>
                <a:lnTo>
                  <a:pt x="3242952" y="2828156"/>
                </a:lnTo>
                <a:lnTo>
                  <a:pt x="0" y="2828156"/>
                </a:lnTo>
                <a:lnTo>
                  <a:pt x="0" y="2442859"/>
                </a:lnTo>
                <a:lnTo>
                  <a:pt x="2837178" y="2443295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763AE-651F-6B49-988D-EDF567CAD31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62600" y="1544829"/>
            <a:ext cx="3581400" cy="462737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Widely used!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Aligning images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Motion in video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Video Stabilization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We need: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Error metric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Search technique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Full search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Hierarchical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Incremental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D176EC-5309-E645-A6F2-BCE5BC199D9D}"/>
              </a:ext>
            </a:extLst>
          </p:cNvPr>
          <p:cNvSpPr/>
          <p:nvPr/>
        </p:nvSpPr>
        <p:spPr>
          <a:xfrm>
            <a:off x="152400" y="6423990"/>
            <a:ext cx="4238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4C0F00"/>
                </a:solidFill>
                <a:latin typeface="NimbusRomNo9L"/>
              </a:rPr>
              <a:t>Image credit: </a:t>
            </a:r>
            <a:r>
              <a:rPr lang="en-US" dirty="0" err="1">
                <a:solidFill>
                  <a:srgbClr val="4C0F00"/>
                </a:solidFill>
                <a:latin typeface="NimbusRomNo9L"/>
              </a:rPr>
              <a:t>Kybic</a:t>
            </a:r>
            <a:r>
              <a:rPr lang="en-US" dirty="0">
                <a:solidFill>
                  <a:srgbClr val="4C0F00"/>
                </a:solidFill>
                <a:latin typeface="NimbusRomNo9L"/>
              </a:rPr>
              <a:t> and Unser </a:t>
            </a:r>
            <a:r>
              <a:rPr lang="en-US" dirty="0">
                <a:latin typeface="NimbusRomNo9L"/>
              </a:rPr>
              <a:t>© 2003 IEEE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256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3DA66-8141-1F48-8B5D-1B6280FF8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1BC90-667A-7341-841B-9B665380B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lnSpc>
                <a:spcPct val="90000"/>
              </a:lnSpc>
            </a:pPr>
            <a:r>
              <a:rPr lang="en-US" sz="3200" dirty="0"/>
              <a:t>Error metric/full search</a:t>
            </a:r>
          </a:p>
          <a:p>
            <a:pPr lvl="1">
              <a:lnSpc>
                <a:spcPct val="90000"/>
              </a:lnSpc>
            </a:pPr>
            <a:r>
              <a:rPr lang="en-US" sz="3600" dirty="0"/>
              <a:t>Hierarchical search</a:t>
            </a:r>
          </a:p>
          <a:p>
            <a:pPr lvl="1">
              <a:lnSpc>
                <a:spcPct val="90000"/>
              </a:lnSpc>
            </a:pPr>
            <a:r>
              <a:rPr lang="en-US" sz="3600" dirty="0"/>
              <a:t>Incremental refinement</a:t>
            </a:r>
          </a:p>
          <a:p>
            <a:pPr lvl="1">
              <a:lnSpc>
                <a:spcPct val="90000"/>
              </a:lnSpc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6584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F701978-483E-0746-A1C1-725F2CA3D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4416959"/>
            <a:ext cx="5829300" cy="10033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8B9DB-BA8C-C847-BC5A-B301FC6927B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7200" y="3453567"/>
            <a:ext cx="8229600" cy="2109033"/>
          </a:xfrm>
        </p:spPr>
        <p:txBody>
          <a:bodyPr>
            <a:normAutofit/>
          </a:bodyPr>
          <a:lstStyle/>
          <a:p>
            <a:r>
              <a:rPr lang="en-US" dirty="0"/>
              <a:t>Shift image I</a:t>
            </a:r>
            <a:r>
              <a:rPr lang="en-US" baseline="-25000" dirty="0"/>
              <a:t>1</a:t>
            </a:r>
            <a:r>
              <a:rPr lang="en-US" dirty="0"/>
              <a:t> with respect to template I</a:t>
            </a:r>
            <a:r>
              <a:rPr lang="en-US" baseline="-25000" dirty="0"/>
              <a:t>0</a:t>
            </a:r>
          </a:p>
          <a:p>
            <a:r>
              <a:rPr lang="en-US" dirty="0"/>
              <a:t>Before, </a:t>
            </a:r>
            <a:r>
              <a:rPr lang="en-US" dirty="0">
                <a:solidFill>
                  <a:srgbClr val="FF0000"/>
                </a:solidFill>
              </a:rPr>
              <a:t>feature-based</a:t>
            </a:r>
            <a:r>
              <a:rPr lang="en-US" dirty="0"/>
              <a:t> error: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FAE8D5-4A82-2445-8A6C-F3C61554E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Translational Alignment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9294D0-93D0-FB42-8C63-6D8648F066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" y="762000"/>
            <a:ext cx="3429000" cy="25578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36E085-39D3-2648-8294-D241C195A4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0600" y="859809"/>
            <a:ext cx="3429000" cy="255781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22178A-73D7-C74E-BA5F-3F737BC702E9}"/>
              </a:ext>
            </a:extLst>
          </p:cNvPr>
          <p:cNvCxnSpPr/>
          <p:nvPr/>
        </p:nvCxnSpPr>
        <p:spPr>
          <a:xfrm flipV="1">
            <a:off x="3581400" y="2040909"/>
            <a:ext cx="1371600" cy="4191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09647BA-F3FC-3642-ADF8-9FB9C178EA4B}"/>
              </a:ext>
            </a:extLst>
          </p:cNvPr>
          <p:cNvCxnSpPr/>
          <p:nvPr/>
        </p:nvCxnSpPr>
        <p:spPr>
          <a:xfrm flipV="1">
            <a:off x="3764507" y="2452048"/>
            <a:ext cx="1371600" cy="4191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613829-A7E7-7C45-AB3F-FE4CD06E7325}"/>
              </a:ext>
            </a:extLst>
          </p:cNvPr>
          <p:cNvCxnSpPr/>
          <p:nvPr/>
        </p:nvCxnSpPr>
        <p:spPr>
          <a:xfrm flipV="1">
            <a:off x="3733800" y="1686352"/>
            <a:ext cx="1371600" cy="4191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345ADC1-A97E-DB47-909E-73C37302B6D0}"/>
              </a:ext>
            </a:extLst>
          </p:cNvPr>
          <p:cNvCxnSpPr/>
          <p:nvPr/>
        </p:nvCxnSpPr>
        <p:spPr>
          <a:xfrm flipV="1">
            <a:off x="3886200" y="1364776"/>
            <a:ext cx="1371600" cy="4191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4576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DE33D4-89B9-E14A-9DE0-E85E45080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5562600"/>
            <a:ext cx="7607300" cy="1155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701978-483E-0746-A1C1-725F2CA3D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0" y="4416959"/>
            <a:ext cx="5829300" cy="10033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8B9DB-BA8C-C847-BC5A-B301FC6927B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7200" y="3453567"/>
            <a:ext cx="8229600" cy="3197441"/>
          </a:xfrm>
        </p:spPr>
        <p:txBody>
          <a:bodyPr>
            <a:normAutofit/>
          </a:bodyPr>
          <a:lstStyle/>
          <a:p>
            <a:r>
              <a:rPr lang="en-US" dirty="0"/>
              <a:t>Shift image I</a:t>
            </a:r>
            <a:r>
              <a:rPr lang="en-US" baseline="-25000" dirty="0"/>
              <a:t>1</a:t>
            </a:r>
            <a:r>
              <a:rPr lang="en-US" dirty="0"/>
              <a:t> with respect to template I</a:t>
            </a:r>
            <a:r>
              <a:rPr lang="en-US" baseline="-25000" dirty="0"/>
              <a:t>0</a:t>
            </a:r>
          </a:p>
          <a:p>
            <a:r>
              <a:rPr lang="en-US" dirty="0"/>
              <a:t>Before, </a:t>
            </a:r>
            <a:r>
              <a:rPr lang="en-US" dirty="0">
                <a:solidFill>
                  <a:srgbClr val="FF0000"/>
                </a:solidFill>
              </a:rPr>
              <a:t>feature-based</a:t>
            </a:r>
            <a:r>
              <a:rPr lang="en-US" dirty="0"/>
              <a:t> error:</a:t>
            </a:r>
          </a:p>
          <a:p>
            <a:endParaRPr lang="en-US" dirty="0"/>
          </a:p>
          <a:p>
            <a:r>
              <a:rPr lang="en-US" dirty="0"/>
              <a:t>Now, </a:t>
            </a:r>
            <a:r>
              <a:rPr lang="en-US" dirty="0">
                <a:solidFill>
                  <a:srgbClr val="FFC000"/>
                </a:solidFill>
              </a:rPr>
              <a:t>image-based </a:t>
            </a:r>
            <a:r>
              <a:rPr lang="en-US" dirty="0"/>
              <a:t>error: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FAE8D5-4A82-2445-8A6C-F3C61554E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Translational Alignment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9294D0-93D0-FB42-8C63-6D8648F066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" y="762000"/>
            <a:ext cx="3429000" cy="25578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36E085-39D3-2648-8294-D241C195A4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0600" y="859809"/>
            <a:ext cx="3429000" cy="255781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22178A-73D7-C74E-BA5F-3F737BC702E9}"/>
              </a:ext>
            </a:extLst>
          </p:cNvPr>
          <p:cNvCxnSpPr/>
          <p:nvPr/>
        </p:nvCxnSpPr>
        <p:spPr>
          <a:xfrm flipV="1">
            <a:off x="3581400" y="2040909"/>
            <a:ext cx="1371600" cy="4191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09647BA-F3FC-3642-ADF8-9FB9C178EA4B}"/>
              </a:ext>
            </a:extLst>
          </p:cNvPr>
          <p:cNvCxnSpPr/>
          <p:nvPr/>
        </p:nvCxnSpPr>
        <p:spPr>
          <a:xfrm flipV="1">
            <a:off x="3764507" y="2452048"/>
            <a:ext cx="1371600" cy="4191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613829-A7E7-7C45-AB3F-FE4CD06E7325}"/>
              </a:ext>
            </a:extLst>
          </p:cNvPr>
          <p:cNvCxnSpPr/>
          <p:nvPr/>
        </p:nvCxnSpPr>
        <p:spPr>
          <a:xfrm flipV="1">
            <a:off x="3733800" y="1686352"/>
            <a:ext cx="1371600" cy="4191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345ADC1-A97E-DB47-909E-73C37302B6D0}"/>
              </a:ext>
            </a:extLst>
          </p:cNvPr>
          <p:cNvCxnSpPr/>
          <p:nvPr/>
        </p:nvCxnSpPr>
        <p:spPr>
          <a:xfrm flipV="1">
            <a:off x="3886200" y="1364776"/>
            <a:ext cx="1371600" cy="4191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6D6EB95-A831-0A46-8E3D-4C7AAB491DC6}"/>
              </a:ext>
            </a:extLst>
          </p:cNvPr>
          <p:cNvSpPr/>
          <p:nvPr/>
        </p:nvSpPr>
        <p:spPr>
          <a:xfrm>
            <a:off x="3429000" y="1331795"/>
            <a:ext cx="685800" cy="1988023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00FF00"/>
              </a:highlight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32E8CC0F-46FF-F544-B029-667553DFA4E8}"/>
              </a:ext>
            </a:extLst>
          </p:cNvPr>
          <p:cNvSpPr/>
          <p:nvPr/>
        </p:nvSpPr>
        <p:spPr>
          <a:xfrm>
            <a:off x="4800600" y="914400"/>
            <a:ext cx="685800" cy="1988023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901438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3D6DA-0957-C64B-8866-6EF68BA50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9EA7D-12D8-8740-874D-06496F9FE01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7200" y="3124200"/>
            <a:ext cx="8229600" cy="3352800"/>
          </a:xfrm>
        </p:spPr>
        <p:txBody>
          <a:bodyPr>
            <a:normAutofit/>
          </a:bodyPr>
          <a:lstStyle/>
          <a:p>
            <a:r>
              <a:rPr lang="en-US" dirty="0"/>
              <a:t>Sum of Squared Differences</a:t>
            </a:r>
          </a:p>
          <a:p>
            <a:r>
              <a:rPr lang="en-US" dirty="0"/>
              <a:t>Assumes: brightness constancy</a:t>
            </a:r>
          </a:p>
          <a:p>
            <a:r>
              <a:rPr lang="en-US" dirty="0"/>
              <a:t>If u fractional: interpolation needed</a:t>
            </a:r>
          </a:p>
          <a:p>
            <a:pPr lvl="1"/>
            <a:r>
              <a:rPr lang="en-US" dirty="0"/>
              <a:t>Bilinear (fast, good)</a:t>
            </a:r>
          </a:p>
          <a:p>
            <a:pPr lvl="1"/>
            <a:r>
              <a:rPr lang="en-US" dirty="0"/>
              <a:t>Bicubic (slower, slightly better)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EB751A-977F-C148-AA14-428A79CB2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1968500"/>
            <a:ext cx="7607300" cy="1155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D322F7-6C88-6F47-AA11-274E4E3AD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436756"/>
            <a:ext cx="1752600" cy="1689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C3384E-01A8-2F4B-B982-B80CF1456E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436756"/>
            <a:ext cx="1663700" cy="1663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B1F461-6394-F84D-BBE1-BAA83E3B37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400" y="406400"/>
            <a:ext cx="16891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065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220EF-D323-9247-8BFC-DC0DB5E11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Error Metrics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C3EBF-4FA7-AC44-81F2-CC3F1EE0248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7200" y="4038600"/>
            <a:ext cx="8229600" cy="2087563"/>
          </a:xfrm>
        </p:spPr>
        <p:txBody>
          <a:bodyPr/>
          <a:lstStyle/>
          <a:p>
            <a:r>
              <a:rPr lang="en-US" dirty="0"/>
              <a:t>Quadratic error is unforgiving!</a:t>
            </a:r>
          </a:p>
          <a:p>
            <a:r>
              <a:rPr lang="en-US" dirty="0"/>
              <a:t>Absolute error (SAD): allows for outliers</a:t>
            </a:r>
          </a:p>
          <a:p>
            <a:r>
              <a:rPr lang="en-US" dirty="0"/>
              <a:t>Differentiable robust error metrics exist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AD10A2-F21E-194D-BCB0-FE35817BC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463800"/>
            <a:ext cx="7037137" cy="1193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058542-7E02-634D-AEB0-F3FC99130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901700"/>
            <a:ext cx="1752600" cy="1689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F21EF7-C849-C341-ACFA-D63AC5E281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901700"/>
            <a:ext cx="1663700" cy="1663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4B0BF6-7AA5-A84C-8C2D-B916DE693C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400" y="871344"/>
            <a:ext cx="16891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94322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3.1|1.4|2.1|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3.1|1.4|2.1|5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1.7|1|0.7|2.9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.3|4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7.7|5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2.1|0.6|0.8|2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1|1.2|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938</Words>
  <Application>Microsoft Macintosh PowerPoint</Application>
  <PresentationFormat>On-screen Show (4:3)</PresentationFormat>
  <Paragraphs>187</Paragraphs>
  <Slides>37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Arial</vt:lpstr>
      <vt:lpstr>Avenir Book</vt:lpstr>
      <vt:lpstr>Calibri</vt:lpstr>
      <vt:lpstr>Calibri Light</vt:lpstr>
      <vt:lpstr>Cambria Math</vt:lpstr>
      <vt:lpstr>Helvetica</vt:lpstr>
      <vt:lpstr>NimbusRomNo9L</vt:lpstr>
      <vt:lpstr>Times New Roman</vt:lpstr>
      <vt:lpstr>Verdana</vt:lpstr>
      <vt:lpstr>Office Theme</vt:lpstr>
      <vt:lpstr>PowerPoint Presentation</vt:lpstr>
      <vt:lpstr>Credits</vt:lpstr>
      <vt:lpstr>Motivating problem: Video Stabilization</vt:lpstr>
      <vt:lpstr>Dense Motion Estimation</vt:lpstr>
      <vt:lpstr>Outline</vt:lpstr>
      <vt:lpstr>Translational Alignment</vt:lpstr>
      <vt:lpstr>Translational Alignment</vt:lpstr>
      <vt:lpstr>SSD</vt:lpstr>
      <vt:lpstr>Robust Error Metrics</vt:lpstr>
      <vt:lpstr>Dealing with Boundary Conditions</vt:lpstr>
      <vt:lpstr>Violations of Brightness Constancy</vt:lpstr>
      <vt:lpstr>Hierarchical Motion Estimation</vt:lpstr>
      <vt:lpstr>Sub-pixel Refinement</vt:lpstr>
      <vt:lpstr>Solve using Normal Equations</vt:lpstr>
      <vt:lpstr>Aperture Problems and Harris</vt:lpstr>
      <vt:lpstr>Revisiting Video Stabilization</vt:lpstr>
      <vt:lpstr>Motion Models: Translation</vt:lpstr>
      <vt:lpstr>Motion Models: Similarity</vt:lpstr>
      <vt:lpstr>Motion Models: Homography</vt:lpstr>
      <vt:lpstr>Path Smoothing</vt:lpstr>
      <vt:lpstr>Parametric Motion</vt:lpstr>
      <vt:lpstr>”Jacobian Images”</vt:lpstr>
      <vt:lpstr>Computing Jacobian Images</vt:lpstr>
      <vt:lpstr>Compositional and Inverse Compositional</vt:lpstr>
      <vt:lpstr>The Inverse Compositional Algorithm</vt:lpstr>
      <vt:lpstr>Inverse Compositional Approach</vt:lpstr>
      <vt:lpstr>Layered Motion</vt:lpstr>
      <vt:lpstr>Layered Motion Results</vt:lpstr>
      <vt:lpstr>Optical Flow: fully non-parametric</vt:lpstr>
      <vt:lpstr>Taking a Deeper Look at the Inverse Compositional Algorithm</vt:lpstr>
      <vt:lpstr>The Inverse Compositional Algorithm</vt:lpstr>
      <vt:lpstr>Take a Deeper Look at the Inverse Compositional algorithm</vt:lpstr>
      <vt:lpstr>Take a Deeper Look at the Inverse Compositional algorithm</vt:lpstr>
      <vt:lpstr>Take a Deeper Look at the Inverse Compositional algorithm</vt:lpstr>
      <vt:lpstr>Coarse-to-Fine Inverse Compositional Algorithm</vt:lpstr>
      <vt:lpstr>Visualization of Iterative 3D Rigid Motion Alignment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Dellaert, Frank</dc:creator>
  <cp:lastModifiedBy>Dellaert, Frank</cp:lastModifiedBy>
  <cp:revision>16</cp:revision>
  <dcterms:created xsi:type="dcterms:W3CDTF">2019-10-28T13:15:00Z</dcterms:created>
  <dcterms:modified xsi:type="dcterms:W3CDTF">2019-10-28T16:50:30Z</dcterms:modified>
</cp:coreProperties>
</file>