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9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674" r:id="rId2"/>
    <p:sldId id="678" r:id="rId3"/>
    <p:sldId id="679" r:id="rId4"/>
    <p:sldId id="417" r:id="rId5"/>
    <p:sldId id="419" r:id="rId6"/>
    <p:sldId id="680" r:id="rId7"/>
    <p:sldId id="681" r:id="rId8"/>
    <p:sldId id="905" r:id="rId9"/>
    <p:sldId id="946" r:id="rId10"/>
    <p:sldId id="944" r:id="rId11"/>
    <p:sldId id="947" r:id="rId12"/>
    <p:sldId id="948" r:id="rId13"/>
    <p:sldId id="950" r:id="rId14"/>
    <p:sldId id="949" r:id="rId15"/>
    <p:sldId id="951" r:id="rId16"/>
    <p:sldId id="1009" r:id="rId17"/>
    <p:sldId id="909" r:id="rId18"/>
    <p:sldId id="957" r:id="rId19"/>
    <p:sldId id="959" r:id="rId20"/>
    <p:sldId id="908" r:id="rId21"/>
    <p:sldId id="910" r:id="rId22"/>
    <p:sldId id="911" r:id="rId23"/>
    <p:sldId id="685" r:id="rId24"/>
    <p:sldId id="979" r:id="rId25"/>
    <p:sldId id="980" r:id="rId26"/>
    <p:sldId id="1011" r:id="rId27"/>
    <p:sldId id="932" r:id="rId28"/>
    <p:sldId id="981" r:id="rId29"/>
    <p:sldId id="986" r:id="rId30"/>
    <p:sldId id="984" r:id="rId31"/>
    <p:sldId id="935" r:id="rId32"/>
    <p:sldId id="937" r:id="rId33"/>
    <p:sldId id="987" r:id="rId34"/>
    <p:sldId id="276" r:id="rId35"/>
    <p:sldId id="263" r:id="rId36"/>
    <p:sldId id="264" r:id="rId37"/>
    <p:sldId id="288" r:id="rId38"/>
    <p:sldId id="1010" r:id="rId39"/>
    <p:sldId id="265" r:id="rId40"/>
    <p:sldId id="266" r:id="rId41"/>
    <p:sldId id="267" r:id="rId42"/>
    <p:sldId id="268" r:id="rId43"/>
    <p:sldId id="269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84898" autoAdjust="0"/>
  </p:normalViewPr>
  <p:slideViewPr>
    <p:cSldViewPr>
      <p:cViewPr varScale="1">
        <p:scale>
          <a:sx n="108" d="100"/>
          <a:sy n="108" d="100"/>
        </p:scale>
        <p:origin x="24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1.xml"/><Relationship Id="rId2" Type="http://schemas.openxmlformats.org/officeDocument/2006/relationships/slide" Target="slides/slide20.xml"/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2060 24575,'0'-28'0,"0"-5"0,19-20 0,-4 8 0,27-24 0,-1 11 0,-15 13 0,3-1-461,4 3 0,2 0 461,-1-10 0,0-1 0,5 4 0,1 1 0,-2-5 0,-1 0 0,1 0 0,-1 1 0,-2 13 0,-1-1 0,-2-11 0,1 1 0,35-20 0,-32 24 0,1-1 0,3 6 0,0 2 0,-5 1 0,0 1 0,7 1 0,1 3-404,26-25 404,-27 27 0,1 2 0,29-22 0,1 2 0,-3 7 0,0 8 0,-9 1 0,7 6 0,-14 8 0,14-7 0,-15 13 0,15-6 903,-14 6-903,14 0 423,-14-4-423,14 2 0,-15-3 0,0 1 0,-10 4 0,-8-3 0,-6 10 0,-6-2 0,-8 7 0,-5-2 0,0 4 0,-1 0 0,-4 4 0,-5-3 0,-1 7 0,-7-3 0,3 1 0,-1 2 0,2-7 0,4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4431 1 24575,'-17'0'0,"-13"0"0,-38 0 0,-7 0 0,16 0 0,-4 0-1006,0 0 1,-2 0 1005,-10 0 0,-2 0 0,-5 0 0,0 0-789,0 0 1,0 0 788,-6 0 0,-1 0 0,-7-1 0,-2 2-1274,1 2 0,-2 2 1274,26 1 0,-2 0 0,2 2 0,-25 6 0,1 2 0,29-2 0,0 2 0,0 2 0,-1 0 0,0 2 0,1 1 0,4 1 0,0 1 0,-1 0 0,-8 1 0,-1-1 0,1 2 0,7-1 0,1 2 0,0-2-461,0-1 0,-1 0 1,4-1 460,-11 8 0,2 3 0,8-3 0,-3 4 0,7-4 0,10-4 0,1 1 0,-13 8 0,-7 5 0,7-2 0,13-4 0,3-1 249,-12 7 0,1-1-249,8-4 0,4-1 0,-25 19 0,26-22 0,1 0 0,-25 21 1642,10-4-1642,12-14 2682,19-10-2682,-1-8 1897,16-6-1897,0 1 799,11-6-799,5-1 0,5-4 0,5 0 0,1 0 0,12 0 0,-15 0 0,3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02T13:59:29.2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928 1 24575,'-26'0'0,"5"0"0,-7 0 0,0 0 0,-2 0 0,-13 0 0,6 0 0,-21 0 0,18 0 0,-17 0 0,12 0 0,0 0 0,2 0 0,8 0 0,-1 0 0,6 0 0,3 0 0,5 0 0,0 0 0,5 0 0,-3 0 0,4 0 0,-1 0 0,-3 0 0,3 0 0,1 0 0,-5 0 0,5 0 0,-1 0 0,-3 0 0,8 0 0,-3 0 0,5 0 0,0 0 0,1 0 0,7 0 0,3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F3C4C0C5-E95D-8F41-AA36-F96BBF20B3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A6C3226E-5E83-924A-9744-0F6319CE7BED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33E9AA4-2709-5B44-9E33-73F2EF2A2B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47F5FB7-D1D9-CF4E-BC97-2CFC9FB17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Illustrate by stepping through</a:t>
            </a:r>
          </a:p>
        </p:txBody>
      </p:sp>
    </p:spTree>
    <p:extLst>
      <p:ext uri="{BB962C8B-B14F-4D97-AF65-F5344CB8AC3E}">
        <p14:creationId xmlns:p14="http://schemas.microsoft.com/office/powerpoint/2010/main" val="3276243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34" y="4458329"/>
            <a:ext cx="5534059" cy="4222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52" tIns="46577" rIns="93152" bIns="46577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The matches are refined by using RANSAC, which is a robust model-fitting technique, to estimate a fundamental matrix between each pair of matching images and keeping only matches consistent with that fundamental matrix.</a:t>
            </a:r>
          </a:p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We then link connected components of pairwise feature matches together to form correspondences across multiple images.</a:t>
            </a:r>
          </a:p>
          <a:p>
            <a:r>
              <a:rPr lang="en-US">
                <a:solidFill>
                  <a:srgbClr val="000000"/>
                </a:solidFill>
                <a:latin typeface="Calibri" pitchFamily="-1" charset="0"/>
                <a:sym typeface="Calibri" pitchFamily="-1" charset="0"/>
              </a:rPr>
              <a:t>Once we have correspondences, we run structure from motion to recover the camera and scene geometry.  Structure from motion solves the following problem:</a:t>
            </a:r>
          </a:p>
        </p:txBody>
      </p:sp>
    </p:spTree>
    <p:extLst>
      <p:ext uri="{BB962C8B-B14F-4D97-AF65-F5344CB8AC3E}">
        <p14:creationId xmlns:p14="http://schemas.microsoft.com/office/powerpoint/2010/main" val="3010021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11E79-EE0F-CD4A-BF3F-3BE4E54B72DA}" type="slidenum">
              <a:rPr lang="en-US"/>
              <a:pPr/>
              <a:t>20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54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5F0E57-B39B-6B4B-85CD-5243AC2AE560}" type="slidenum">
              <a:rPr lang="en-US"/>
              <a:pPr/>
              <a:t>21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3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B4EC66-8176-A84A-8CDF-0B65BD295B2F}" type="slidenum">
              <a:rPr lang="en-US"/>
              <a:pPr/>
              <a:t>22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66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7291EC-7FE5-404F-963E-73124F90C429}" type="slidenum">
              <a:rPr lang="en-US"/>
              <a:pPr/>
              <a:t>27</a:t>
            </a:fld>
            <a:endParaRPr lang="en-US"/>
          </a:p>
        </p:txBody>
      </p:sp>
      <p:sp>
        <p:nvSpPr>
          <p:cNvPr id="728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6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Factor graph is a graphical model representation…</a:t>
            </a:r>
          </a:p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Leads to a linear least squares problem.</a:t>
            </a:r>
          </a:p>
        </p:txBody>
      </p:sp>
    </p:spTree>
    <p:extLst>
      <p:ext uri="{BB962C8B-B14F-4D97-AF65-F5344CB8AC3E}">
        <p14:creationId xmlns:p14="http://schemas.microsoft.com/office/powerpoint/2010/main" val="410571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The associated factor graph, as imported in </a:t>
            </a:r>
            <a:r>
              <a:rPr lang="en-US" dirty="0" err="1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mfqr</a:t>
            </a:r>
            <a:endParaRPr lang="en-US" dirty="0">
              <a:solidFill>
                <a:srgbClr val="000000"/>
              </a:solidFill>
              <a:ea typeface="Arial" pitchFamily="-1" charset="0"/>
              <a:cs typeface="Arial" pitchFamily="-1" charset="0"/>
              <a:sym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58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0434">
              <a:spcBef>
                <a:spcPts val="421"/>
              </a:spcBef>
            </a:pPr>
            <a:r>
              <a:rPr lang="en-US" dirty="0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The associated factor graph, as imported in </a:t>
            </a:r>
            <a:r>
              <a:rPr lang="en-US" dirty="0" err="1">
                <a:solidFill>
                  <a:srgbClr val="000000"/>
                </a:solidFill>
                <a:ea typeface="Arial" pitchFamily="-1" charset="0"/>
                <a:cs typeface="Arial" pitchFamily="-1" charset="0"/>
                <a:sym typeface="Arial" pitchFamily="-1" charset="0"/>
              </a:rPr>
              <a:t>mfqr</a:t>
            </a:r>
            <a:endParaRPr lang="en-US" dirty="0">
              <a:solidFill>
                <a:srgbClr val="000000"/>
              </a:solidFill>
              <a:ea typeface="Arial" pitchFamily="-1" charset="0"/>
              <a:cs typeface="Arial" pitchFamily="-1" charset="0"/>
              <a:sym typeface="Arial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72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93AC1-F2CF-A44D-8EF9-478B3DF188A4}" type="slidenum">
              <a:rPr lang="en-US"/>
              <a:pPr/>
              <a:t>31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3263"/>
            <a:ext cx="4692650" cy="35194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1833" y="4458018"/>
            <a:ext cx="5534660" cy="422338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6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635BF1-D067-3D42-9D39-F9705E30C5E6}" type="slidenum">
              <a:rPr lang="en-US"/>
              <a:pPr/>
              <a:t>32</a:t>
            </a:fld>
            <a:endParaRPr lang="en-US"/>
          </a:p>
        </p:txBody>
      </p:sp>
      <p:sp>
        <p:nvSpPr>
          <p:cNvPr id="984066" name="Text Box 2"/>
          <p:cNvSpPr txBox="1">
            <a:spLocks noChangeArrowheads="1"/>
          </p:cNvSpPr>
          <p:nvPr/>
        </p:nvSpPr>
        <p:spPr bwMode="auto">
          <a:xfrm>
            <a:off x="1220316" y="712587"/>
            <a:ext cx="4477694" cy="35194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4067" name="Text Box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1833" y="4458018"/>
            <a:ext cx="5514242" cy="42212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08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663F837-62DA-8647-A9F9-E96BC35134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E92BD733-25A7-1C45-BE0E-17672C990D2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5B70EEBC-DCC6-5E40-9E1F-6A13E3D450C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34AA6DD3-0F55-1545-B54C-42FEB5B5C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42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A5A19E-1BAB-804A-B651-F81A9B7602B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090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5" name="Shape 3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</a:pPr>
            <a:r>
              <a:t>Video File:time_loop.mov </a:t>
            </a:r>
          </a:p>
          <a:p>
            <a:pPr>
              <a:buClr>
                <a:srgbClr val="000000"/>
              </a:buClr>
            </a:pPr>
            <a:endParaRPr/>
          </a:p>
          <a:p>
            <a:pPr>
              <a:buClr>
                <a:srgbClr val="000000"/>
              </a:buClr>
            </a:pPr>
            <a:r>
              <a:t>We include a date for every photograph and a time interval for every 3d structure.</a:t>
            </a:r>
          </a:p>
          <a:p>
            <a:pPr>
              <a:buClr>
                <a:srgbClr val="000000"/>
              </a:buClr>
            </a:pPr>
            <a:r>
              <a:t>So our problem is that we have a stack of historical photos of a city from the past 100 years…</a:t>
            </a:r>
          </a:p>
        </p:txBody>
      </p:sp>
    </p:spTree>
    <p:extLst>
      <p:ext uri="{BB962C8B-B14F-4D97-AF65-F5344CB8AC3E}">
        <p14:creationId xmlns:p14="http://schemas.microsoft.com/office/powerpoint/2010/main" val="5558039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</a:lvl1pPr>
          </a:lstStyle>
          <a:p>
            <a:r>
              <a:t>Video File: nyc_points_buildings_rotate.mov</a:t>
            </a:r>
          </a:p>
        </p:txBody>
      </p:sp>
    </p:spTree>
    <p:extLst>
      <p:ext uri="{BB962C8B-B14F-4D97-AF65-F5344CB8AC3E}">
        <p14:creationId xmlns:p14="http://schemas.microsoft.com/office/powerpoint/2010/main" val="271003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8" name="Shape 3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</a:lvl1pPr>
          </a:lstStyle>
          <a:p>
            <a:r>
              <a:t>Video File: nyc_pointcloud_upclose.mov</a:t>
            </a:r>
          </a:p>
        </p:txBody>
      </p:sp>
    </p:spTree>
    <p:extLst>
      <p:ext uri="{BB962C8B-B14F-4D97-AF65-F5344CB8AC3E}">
        <p14:creationId xmlns:p14="http://schemas.microsoft.com/office/powerpoint/2010/main" val="417240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56D051EF-D8EB-DA44-84B4-49133B61BF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8D3AEF53-B9C3-1B49-B7A8-E61589C7DC20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A6D54DCB-9C89-5E48-8C80-3BD0C31F035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8D3D898F-EB44-2A45-AD1C-3F38B7582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754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58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7B5E4-259C-F249-B54E-7527643D1F2E}" type="slidenum">
              <a:rPr lang="en-US"/>
              <a:pPr/>
              <a:t>8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3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12838" y="704850"/>
            <a:ext cx="4692650" cy="35194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34" y="4458329"/>
            <a:ext cx="5534059" cy="422245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52" tIns="46577" rIns="93152" bIns="46577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  <a:latin typeface="Calibri" pitchFamily="-1" charset="0"/>
              <a:sym typeface="Calibri" pitchFamily="-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3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11E79-EE0F-CD4A-BF3F-3BE4E54B72DA}" type="slidenum">
              <a:rPr lang="en-US"/>
              <a:pPr/>
              <a:t>16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25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D80980-E58E-9643-9966-9F1682CF7252}" type="slidenum">
              <a:rPr lang="en-US"/>
              <a:pPr/>
              <a:t>17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88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6826D7-23DD-6E4E-BB8C-7B61D58F8F10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/>
          <p:cNvSpPr/>
          <p:nvPr/>
        </p:nvSpPr>
        <p:spPr>
          <a:xfrm>
            <a:off x="0" y="-80367"/>
            <a:ext cx="9144000" cy="767953"/>
          </a:xfrm>
          <a:prstGeom prst="rect">
            <a:avLst/>
          </a:prstGeom>
          <a:solidFill>
            <a:srgbClr val="5744A2"/>
          </a:solidFill>
          <a:ln w="12700"/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52598" y="53578"/>
            <a:ext cx="8233173" cy="571500"/>
          </a:xfrm>
          <a:prstGeom prst="rect">
            <a:avLst/>
          </a:prstGeom>
        </p:spPr>
        <p:txBody>
          <a:bodyPr/>
          <a:lstStyle>
            <a:lvl1pPr>
              <a:defRPr sz="28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" name="Factor Graphs and Distributed Inference in Robotics and Vision, © 2019 Dellaert et al."/>
          <p:cNvSpPr txBox="1"/>
          <p:nvPr/>
        </p:nvSpPr>
        <p:spPr>
          <a:xfrm>
            <a:off x="106957" y="6606562"/>
            <a:ext cx="596103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rPr>
              <a:t>Factor Graphs and Distributed Inference in Robotics and Vision, © 2019 Dellaert et al.</a:t>
            </a:r>
          </a:p>
        </p:txBody>
      </p:sp>
    </p:spTree>
    <p:extLst>
      <p:ext uri="{BB962C8B-B14F-4D97-AF65-F5344CB8AC3E}">
        <p14:creationId xmlns:p14="http://schemas.microsoft.com/office/powerpoint/2010/main" val="236485505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"/>
          <p:cNvSpPr/>
          <p:nvPr/>
        </p:nvSpPr>
        <p:spPr>
          <a:xfrm>
            <a:off x="0" y="-80367"/>
            <a:ext cx="9144000" cy="767953"/>
          </a:xfrm>
          <a:prstGeom prst="rect">
            <a:avLst/>
          </a:prstGeom>
          <a:solidFill>
            <a:srgbClr val="5744A2"/>
          </a:solidFill>
          <a:ln w="12700"/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52598" y="62508"/>
            <a:ext cx="8233173" cy="571500"/>
          </a:xfrm>
          <a:prstGeom prst="rect">
            <a:avLst/>
          </a:prstGeom>
        </p:spPr>
        <p:txBody>
          <a:bodyPr/>
          <a:lstStyle>
            <a:lvl1pPr>
              <a:defRPr sz="281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8" name="Factor Graphs and Distributed Inference in Robotics and Vision, © 2019 Dellaert et al."/>
          <p:cNvSpPr txBox="1"/>
          <p:nvPr/>
        </p:nvSpPr>
        <p:spPr>
          <a:xfrm>
            <a:off x="106957" y="6606562"/>
            <a:ext cx="5961036" cy="2020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844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rPr>
              <a:t>Factor Graphs and Distributed Inference in Robotics and Vision, © 2019 Dellaert et al.</a:t>
            </a:r>
          </a:p>
        </p:txBody>
      </p:sp>
    </p:spTree>
    <p:extLst>
      <p:ext uri="{BB962C8B-B14F-4D97-AF65-F5344CB8AC3E}">
        <p14:creationId xmlns:p14="http://schemas.microsoft.com/office/powerpoint/2010/main" val="39394784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993E5-A569-254C-B797-F5E8C80806D2}"/>
              </a:ext>
            </a:extLst>
          </p:cNvPr>
          <p:cNvSpPr txBox="1"/>
          <p:nvPr userDrawn="1"/>
        </p:nvSpPr>
        <p:spPr>
          <a:xfrm>
            <a:off x="6461865" y="6488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Frank Dellaert Fall 2019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10/2/19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2.png"/><Relationship Id="rId3" Type="http://schemas.openxmlformats.org/officeDocument/2006/relationships/tags" Target="../tags/tag3.xml"/><Relationship Id="rId21" Type="http://schemas.openxmlformats.org/officeDocument/2006/relationships/hyperlink" Target="http://phototour.cs.washington.edu/Photo_Tourism.pdf" TargetMode="Externa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1.jpeg"/><Relationship Id="rId2" Type="http://schemas.openxmlformats.org/officeDocument/2006/relationships/tags" Target="../tags/tag2.xml"/><Relationship Id="rId16" Type="http://schemas.openxmlformats.org/officeDocument/2006/relationships/notesSlide" Target="../notesSlides/notesSlide6.xml"/><Relationship Id="rId20" Type="http://schemas.openxmlformats.org/officeDocument/2006/relationships/hyperlink" Target="http://phototour.cs.washington.edu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9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synth.net/" TargetMode="External"/><Relationship Id="rId2" Type="http://schemas.openxmlformats.org/officeDocument/2006/relationships/hyperlink" Target="http://photosynth.net/view.aspx?cid=29aa8616-a43a-43e4-9d6e-b8ad9b50483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rome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ccv2009.org/" TargetMode="External"/><Relationship Id="rId4" Type="http://schemas.openxmlformats.org/officeDocument/2006/relationships/hyperlink" Target="http://grail.cs.washington.edu/rome/rome_paper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cs.unc.edu/~jmf/rome_on_a_cloudless_day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tags" Target="../tags/tag131.xml"/><Relationship Id="rId21" Type="http://schemas.openxmlformats.org/officeDocument/2006/relationships/tags" Target="../tags/tag35.xml"/><Relationship Id="rId42" Type="http://schemas.openxmlformats.org/officeDocument/2006/relationships/tags" Target="../tags/tag56.xml"/><Relationship Id="rId63" Type="http://schemas.openxmlformats.org/officeDocument/2006/relationships/tags" Target="../tags/tag77.xml"/><Relationship Id="rId84" Type="http://schemas.openxmlformats.org/officeDocument/2006/relationships/tags" Target="../tags/tag98.xml"/><Relationship Id="rId138" Type="http://schemas.openxmlformats.org/officeDocument/2006/relationships/image" Target="../media/image30.png"/><Relationship Id="rId107" Type="http://schemas.openxmlformats.org/officeDocument/2006/relationships/tags" Target="../tags/tag121.xml"/><Relationship Id="rId11" Type="http://schemas.openxmlformats.org/officeDocument/2006/relationships/tags" Target="../tags/tag25.xml"/><Relationship Id="rId32" Type="http://schemas.openxmlformats.org/officeDocument/2006/relationships/tags" Target="../tags/tag46.xml"/><Relationship Id="rId53" Type="http://schemas.openxmlformats.org/officeDocument/2006/relationships/tags" Target="../tags/tag67.xml"/><Relationship Id="rId74" Type="http://schemas.openxmlformats.org/officeDocument/2006/relationships/tags" Target="../tags/tag88.xml"/><Relationship Id="rId128" Type="http://schemas.openxmlformats.org/officeDocument/2006/relationships/tags" Target="../tags/tag142.xml"/><Relationship Id="rId5" Type="http://schemas.openxmlformats.org/officeDocument/2006/relationships/tags" Target="../tags/tag19.xml"/><Relationship Id="rId90" Type="http://schemas.openxmlformats.org/officeDocument/2006/relationships/tags" Target="../tags/tag104.xml"/><Relationship Id="rId95" Type="http://schemas.openxmlformats.org/officeDocument/2006/relationships/tags" Target="../tags/tag109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64" Type="http://schemas.openxmlformats.org/officeDocument/2006/relationships/tags" Target="../tags/tag78.xml"/><Relationship Id="rId69" Type="http://schemas.openxmlformats.org/officeDocument/2006/relationships/tags" Target="../tags/tag83.xml"/><Relationship Id="rId113" Type="http://schemas.openxmlformats.org/officeDocument/2006/relationships/tags" Target="../tags/tag127.xml"/><Relationship Id="rId118" Type="http://schemas.openxmlformats.org/officeDocument/2006/relationships/tags" Target="../tags/tag132.xml"/><Relationship Id="rId134" Type="http://schemas.openxmlformats.org/officeDocument/2006/relationships/image" Target="../media/image26.png"/><Relationship Id="rId139" Type="http://schemas.openxmlformats.org/officeDocument/2006/relationships/image" Target="../media/image31.png"/><Relationship Id="rId80" Type="http://schemas.openxmlformats.org/officeDocument/2006/relationships/tags" Target="../tags/tag94.xml"/><Relationship Id="rId85" Type="http://schemas.openxmlformats.org/officeDocument/2006/relationships/tags" Target="../tags/tag99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59" Type="http://schemas.openxmlformats.org/officeDocument/2006/relationships/tags" Target="../tags/tag73.xml"/><Relationship Id="rId103" Type="http://schemas.openxmlformats.org/officeDocument/2006/relationships/tags" Target="../tags/tag117.xml"/><Relationship Id="rId108" Type="http://schemas.openxmlformats.org/officeDocument/2006/relationships/tags" Target="../tags/tag122.xml"/><Relationship Id="rId124" Type="http://schemas.openxmlformats.org/officeDocument/2006/relationships/tags" Target="../tags/tag138.xml"/><Relationship Id="rId129" Type="http://schemas.openxmlformats.org/officeDocument/2006/relationships/slideLayout" Target="../slideLayouts/slideLayout2.xml"/><Relationship Id="rId54" Type="http://schemas.openxmlformats.org/officeDocument/2006/relationships/tags" Target="../tags/tag68.xml"/><Relationship Id="rId70" Type="http://schemas.openxmlformats.org/officeDocument/2006/relationships/tags" Target="../tags/tag84.xml"/><Relationship Id="rId75" Type="http://schemas.openxmlformats.org/officeDocument/2006/relationships/tags" Target="../tags/tag89.xml"/><Relationship Id="rId91" Type="http://schemas.openxmlformats.org/officeDocument/2006/relationships/tags" Target="../tags/tag105.xml"/><Relationship Id="rId96" Type="http://schemas.openxmlformats.org/officeDocument/2006/relationships/tags" Target="../tags/tag110.xml"/><Relationship Id="rId140" Type="http://schemas.openxmlformats.org/officeDocument/2006/relationships/image" Target="../media/image32.png"/><Relationship Id="rId145" Type="http://schemas.openxmlformats.org/officeDocument/2006/relationships/image" Target="../media/image37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49" Type="http://schemas.openxmlformats.org/officeDocument/2006/relationships/tags" Target="../tags/tag63.xml"/><Relationship Id="rId114" Type="http://schemas.openxmlformats.org/officeDocument/2006/relationships/tags" Target="../tags/tag128.xml"/><Relationship Id="rId119" Type="http://schemas.openxmlformats.org/officeDocument/2006/relationships/tags" Target="../tags/tag133.xml"/><Relationship Id="rId44" Type="http://schemas.openxmlformats.org/officeDocument/2006/relationships/tags" Target="../tags/tag58.xml"/><Relationship Id="rId60" Type="http://schemas.openxmlformats.org/officeDocument/2006/relationships/tags" Target="../tags/tag74.xml"/><Relationship Id="rId65" Type="http://schemas.openxmlformats.org/officeDocument/2006/relationships/tags" Target="../tags/tag79.xml"/><Relationship Id="rId81" Type="http://schemas.openxmlformats.org/officeDocument/2006/relationships/tags" Target="../tags/tag95.xml"/><Relationship Id="rId86" Type="http://schemas.openxmlformats.org/officeDocument/2006/relationships/tags" Target="../tags/tag100.xml"/><Relationship Id="rId130" Type="http://schemas.openxmlformats.org/officeDocument/2006/relationships/notesSlide" Target="../notesSlides/notesSlide9.xml"/><Relationship Id="rId135" Type="http://schemas.openxmlformats.org/officeDocument/2006/relationships/image" Target="../media/image27.png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39" Type="http://schemas.openxmlformats.org/officeDocument/2006/relationships/tags" Target="../tags/tag53.xml"/><Relationship Id="rId109" Type="http://schemas.openxmlformats.org/officeDocument/2006/relationships/tags" Target="../tags/tag123.xml"/><Relationship Id="rId34" Type="http://schemas.openxmlformats.org/officeDocument/2006/relationships/tags" Target="../tags/tag48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76" Type="http://schemas.openxmlformats.org/officeDocument/2006/relationships/tags" Target="../tags/tag90.xml"/><Relationship Id="rId97" Type="http://schemas.openxmlformats.org/officeDocument/2006/relationships/tags" Target="../tags/tag111.xml"/><Relationship Id="rId104" Type="http://schemas.openxmlformats.org/officeDocument/2006/relationships/tags" Target="../tags/tag118.xml"/><Relationship Id="rId120" Type="http://schemas.openxmlformats.org/officeDocument/2006/relationships/tags" Target="../tags/tag134.xml"/><Relationship Id="rId125" Type="http://schemas.openxmlformats.org/officeDocument/2006/relationships/tags" Target="../tags/tag139.xml"/><Relationship Id="rId141" Type="http://schemas.openxmlformats.org/officeDocument/2006/relationships/image" Target="../media/image33.png"/><Relationship Id="rId146" Type="http://schemas.openxmlformats.org/officeDocument/2006/relationships/image" Target="../media/image38.png"/><Relationship Id="rId7" Type="http://schemas.openxmlformats.org/officeDocument/2006/relationships/tags" Target="../tags/tag21.xml"/><Relationship Id="rId71" Type="http://schemas.openxmlformats.org/officeDocument/2006/relationships/tags" Target="../tags/tag85.xml"/><Relationship Id="rId92" Type="http://schemas.openxmlformats.org/officeDocument/2006/relationships/tags" Target="../tags/tag106.xml"/><Relationship Id="rId2" Type="http://schemas.openxmlformats.org/officeDocument/2006/relationships/tags" Target="../tags/tag16.xml"/><Relationship Id="rId29" Type="http://schemas.openxmlformats.org/officeDocument/2006/relationships/tags" Target="../tags/tag43.xml"/><Relationship Id="rId24" Type="http://schemas.openxmlformats.org/officeDocument/2006/relationships/tags" Target="../tags/tag38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66" Type="http://schemas.openxmlformats.org/officeDocument/2006/relationships/tags" Target="../tags/tag80.xml"/><Relationship Id="rId87" Type="http://schemas.openxmlformats.org/officeDocument/2006/relationships/tags" Target="../tags/tag101.xml"/><Relationship Id="rId110" Type="http://schemas.openxmlformats.org/officeDocument/2006/relationships/tags" Target="../tags/tag124.xml"/><Relationship Id="rId115" Type="http://schemas.openxmlformats.org/officeDocument/2006/relationships/tags" Target="../tags/tag129.xml"/><Relationship Id="rId131" Type="http://schemas.openxmlformats.org/officeDocument/2006/relationships/image" Target="../media/image23.jpeg"/><Relationship Id="rId136" Type="http://schemas.openxmlformats.org/officeDocument/2006/relationships/image" Target="../media/image28.png"/><Relationship Id="rId61" Type="http://schemas.openxmlformats.org/officeDocument/2006/relationships/tags" Target="../tags/tag75.xml"/><Relationship Id="rId82" Type="http://schemas.openxmlformats.org/officeDocument/2006/relationships/tags" Target="../tags/tag96.xml"/><Relationship Id="rId19" Type="http://schemas.openxmlformats.org/officeDocument/2006/relationships/tags" Target="../tags/tag33.xml"/><Relationship Id="rId14" Type="http://schemas.openxmlformats.org/officeDocument/2006/relationships/tags" Target="../tags/tag28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56" Type="http://schemas.openxmlformats.org/officeDocument/2006/relationships/tags" Target="../tags/tag70.xml"/><Relationship Id="rId77" Type="http://schemas.openxmlformats.org/officeDocument/2006/relationships/tags" Target="../tags/tag91.xml"/><Relationship Id="rId100" Type="http://schemas.openxmlformats.org/officeDocument/2006/relationships/tags" Target="../tags/tag114.xml"/><Relationship Id="rId105" Type="http://schemas.openxmlformats.org/officeDocument/2006/relationships/tags" Target="../tags/tag119.xml"/><Relationship Id="rId126" Type="http://schemas.openxmlformats.org/officeDocument/2006/relationships/tags" Target="../tags/tag140.xml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tags" Target="../tags/tag86.xml"/><Relationship Id="rId93" Type="http://schemas.openxmlformats.org/officeDocument/2006/relationships/tags" Target="../tags/tag107.xml"/><Relationship Id="rId98" Type="http://schemas.openxmlformats.org/officeDocument/2006/relationships/tags" Target="../tags/tag112.xml"/><Relationship Id="rId121" Type="http://schemas.openxmlformats.org/officeDocument/2006/relationships/tags" Target="../tags/tag135.xml"/><Relationship Id="rId142" Type="http://schemas.openxmlformats.org/officeDocument/2006/relationships/image" Target="../media/image34.png"/><Relationship Id="rId3" Type="http://schemas.openxmlformats.org/officeDocument/2006/relationships/tags" Target="../tags/tag17.xml"/><Relationship Id="rId25" Type="http://schemas.openxmlformats.org/officeDocument/2006/relationships/tags" Target="../tags/tag39.xml"/><Relationship Id="rId46" Type="http://schemas.openxmlformats.org/officeDocument/2006/relationships/tags" Target="../tags/tag60.xml"/><Relationship Id="rId67" Type="http://schemas.openxmlformats.org/officeDocument/2006/relationships/tags" Target="../tags/tag81.xml"/><Relationship Id="rId116" Type="http://schemas.openxmlformats.org/officeDocument/2006/relationships/tags" Target="../tags/tag130.xml"/><Relationship Id="rId137" Type="http://schemas.openxmlformats.org/officeDocument/2006/relationships/image" Target="../media/image29.png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62" Type="http://schemas.openxmlformats.org/officeDocument/2006/relationships/tags" Target="../tags/tag76.xml"/><Relationship Id="rId83" Type="http://schemas.openxmlformats.org/officeDocument/2006/relationships/tags" Target="../tags/tag97.xml"/><Relationship Id="rId88" Type="http://schemas.openxmlformats.org/officeDocument/2006/relationships/tags" Target="../tags/tag102.xml"/><Relationship Id="rId111" Type="http://schemas.openxmlformats.org/officeDocument/2006/relationships/tags" Target="../tags/tag125.xml"/><Relationship Id="rId132" Type="http://schemas.openxmlformats.org/officeDocument/2006/relationships/image" Target="../media/image24.png"/><Relationship Id="rId15" Type="http://schemas.openxmlformats.org/officeDocument/2006/relationships/tags" Target="../tags/tag29.xml"/><Relationship Id="rId36" Type="http://schemas.openxmlformats.org/officeDocument/2006/relationships/tags" Target="../tags/tag50.xml"/><Relationship Id="rId57" Type="http://schemas.openxmlformats.org/officeDocument/2006/relationships/tags" Target="../tags/tag71.xml"/><Relationship Id="rId106" Type="http://schemas.openxmlformats.org/officeDocument/2006/relationships/tags" Target="../tags/tag120.xml"/><Relationship Id="rId127" Type="http://schemas.openxmlformats.org/officeDocument/2006/relationships/tags" Target="../tags/tag141.xml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52" Type="http://schemas.openxmlformats.org/officeDocument/2006/relationships/tags" Target="../tags/tag66.xml"/><Relationship Id="rId73" Type="http://schemas.openxmlformats.org/officeDocument/2006/relationships/tags" Target="../tags/tag87.xml"/><Relationship Id="rId78" Type="http://schemas.openxmlformats.org/officeDocument/2006/relationships/tags" Target="../tags/tag92.xml"/><Relationship Id="rId94" Type="http://schemas.openxmlformats.org/officeDocument/2006/relationships/tags" Target="../tags/tag108.xml"/><Relationship Id="rId99" Type="http://schemas.openxmlformats.org/officeDocument/2006/relationships/tags" Target="../tags/tag113.xml"/><Relationship Id="rId101" Type="http://schemas.openxmlformats.org/officeDocument/2006/relationships/tags" Target="../tags/tag115.xml"/><Relationship Id="rId122" Type="http://schemas.openxmlformats.org/officeDocument/2006/relationships/tags" Target="../tags/tag136.xml"/><Relationship Id="rId143" Type="http://schemas.openxmlformats.org/officeDocument/2006/relationships/image" Target="../media/image35.png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26" Type="http://schemas.openxmlformats.org/officeDocument/2006/relationships/tags" Target="../tags/tag40.xml"/><Relationship Id="rId47" Type="http://schemas.openxmlformats.org/officeDocument/2006/relationships/tags" Target="../tags/tag61.xml"/><Relationship Id="rId68" Type="http://schemas.openxmlformats.org/officeDocument/2006/relationships/tags" Target="../tags/tag82.xml"/><Relationship Id="rId89" Type="http://schemas.openxmlformats.org/officeDocument/2006/relationships/tags" Target="../tags/tag103.xml"/><Relationship Id="rId112" Type="http://schemas.openxmlformats.org/officeDocument/2006/relationships/tags" Target="../tags/tag126.xml"/><Relationship Id="rId133" Type="http://schemas.openxmlformats.org/officeDocument/2006/relationships/image" Target="../media/image25.png"/><Relationship Id="rId16" Type="http://schemas.openxmlformats.org/officeDocument/2006/relationships/tags" Target="../tags/tag30.xml"/><Relationship Id="rId37" Type="http://schemas.openxmlformats.org/officeDocument/2006/relationships/tags" Target="../tags/tag51.xml"/><Relationship Id="rId58" Type="http://schemas.openxmlformats.org/officeDocument/2006/relationships/tags" Target="../tags/tag72.xml"/><Relationship Id="rId79" Type="http://schemas.openxmlformats.org/officeDocument/2006/relationships/tags" Target="../tags/tag93.xml"/><Relationship Id="rId102" Type="http://schemas.openxmlformats.org/officeDocument/2006/relationships/tags" Target="../tags/tag116.xml"/><Relationship Id="rId123" Type="http://schemas.openxmlformats.org/officeDocument/2006/relationships/tags" Target="../tags/tag137.xml"/><Relationship Id="rId14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tags" Target="../tags/tag259.xml"/><Relationship Id="rId299" Type="http://schemas.openxmlformats.org/officeDocument/2006/relationships/image" Target="../media/image27.png"/><Relationship Id="rId21" Type="http://schemas.openxmlformats.org/officeDocument/2006/relationships/tags" Target="../tags/tag163.xml"/><Relationship Id="rId63" Type="http://schemas.openxmlformats.org/officeDocument/2006/relationships/tags" Target="../tags/tag205.xml"/><Relationship Id="rId159" Type="http://schemas.openxmlformats.org/officeDocument/2006/relationships/tags" Target="../tags/tag301.xml"/><Relationship Id="rId170" Type="http://schemas.openxmlformats.org/officeDocument/2006/relationships/tags" Target="../tags/tag312.xml"/><Relationship Id="rId226" Type="http://schemas.openxmlformats.org/officeDocument/2006/relationships/tags" Target="../tags/tag368.xml"/><Relationship Id="rId268" Type="http://schemas.openxmlformats.org/officeDocument/2006/relationships/tags" Target="../tags/tag410.xml"/><Relationship Id="rId32" Type="http://schemas.openxmlformats.org/officeDocument/2006/relationships/tags" Target="../tags/tag174.xml"/><Relationship Id="rId74" Type="http://schemas.openxmlformats.org/officeDocument/2006/relationships/tags" Target="../tags/tag216.xml"/><Relationship Id="rId128" Type="http://schemas.openxmlformats.org/officeDocument/2006/relationships/tags" Target="../tags/tag270.xml"/><Relationship Id="rId5" Type="http://schemas.openxmlformats.org/officeDocument/2006/relationships/tags" Target="../tags/tag147.xml"/><Relationship Id="rId181" Type="http://schemas.openxmlformats.org/officeDocument/2006/relationships/tags" Target="../tags/tag323.xml"/><Relationship Id="rId237" Type="http://schemas.openxmlformats.org/officeDocument/2006/relationships/tags" Target="../tags/tag379.xml"/><Relationship Id="rId279" Type="http://schemas.openxmlformats.org/officeDocument/2006/relationships/tags" Target="../tags/tag421.xml"/><Relationship Id="rId43" Type="http://schemas.openxmlformats.org/officeDocument/2006/relationships/tags" Target="../tags/tag185.xml"/><Relationship Id="rId139" Type="http://schemas.openxmlformats.org/officeDocument/2006/relationships/tags" Target="../tags/tag281.xml"/><Relationship Id="rId290" Type="http://schemas.openxmlformats.org/officeDocument/2006/relationships/tags" Target="../tags/tag432.xml"/><Relationship Id="rId304" Type="http://schemas.openxmlformats.org/officeDocument/2006/relationships/image" Target="../media/image32.png"/><Relationship Id="rId85" Type="http://schemas.openxmlformats.org/officeDocument/2006/relationships/tags" Target="../tags/tag227.xml"/><Relationship Id="rId150" Type="http://schemas.openxmlformats.org/officeDocument/2006/relationships/tags" Target="../tags/tag292.xml"/><Relationship Id="rId192" Type="http://schemas.openxmlformats.org/officeDocument/2006/relationships/tags" Target="../tags/tag334.xml"/><Relationship Id="rId206" Type="http://schemas.openxmlformats.org/officeDocument/2006/relationships/tags" Target="../tags/tag348.xml"/><Relationship Id="rId248" Type="http://schemas.openxmlformats.org/officeDocument/2006/relationships/tags" Target="../tags/tag390.xml"/><Relationship Id="rId12" Type="http://schemas.openxmlformats.org/officeDocument/2006/relationships/tags" Target="../tags/tag154.xml"/><Relationship Id="rId108" Type="http://schemas.openxmlformats.org/officeDocument/2006/relationships/tags" Target="../tags/tag250.xml"/><Relationship Id="rId54" Type="http://schemas.openxmlformats.org/officeDocument/2006/relationships/tags" Target="../tags/tag196.xml"/><Relationship Id="rId96" Type="http://schemas.openxmlformats.org/officeDocument/2006/relationships/tags" Target="../tags/tag238.xml"/><Relationship Id="rId161" Type="http://schemas.openxmlformats.org/officeDocument/2006/relationships/tags" Target="../tags/tag303.xml"/><Relationship Id="rId217" Type="http://schemas.openxmlformats.org/officeDocument/2006/relationships/tags" Target="../tags/tag359.xml"/><Relationship Id="rId259" Type="http://schemas.openxmlformats.org/officeDocument/2006/relationships/tags" Target="../tags/tag401.xml"/><Relationship Id="rId23" Type="http://schemas.openxmlformats.org/officeDocument/2006/relationships/tags" Target="../tags/tag165.xml"/><Relationship Id="rId119" Type="http://schemas.openxmlformats.org/officeDocument/2006/relationships/tags" Target="../tags/tag261.xml"/><Relationship Id="rId270" Type="http://schemas.openxmlformats.org/officeDocument/2006/relationships/tags" Target="../tags/tag412.xml"/><Relationship Id="rId65" Type="http://schemas.openxmlformats.org/officeDocument/2006/relationships/tags" Target="../tags/tag207.xml"/><Relationship Id="rId130" Type="http://schemas.openxmlformats.org/officeDocument/2006/relationships/tags" Target="../tags/tag272.xml"/><Relationship Id="rId172" Type="http://schemas.openxmlformats.org/officeDocument/2006/relationships/tags" Target="../tags/tag314.xml"/><Relationship Id="rId193" Type="http://schemas.openxmlformats.org/officeDocument/2006/relationships/tags" Target="../tags/tag335.xml"/><Relationship Id="rId207" Type="http://schemas.openxmlformats.org/officeDocument/2006/relationships/tags" Target="../tags/tag349.xml"/><Relationship Id="rId228" Type="http://schemas.openxmlformats.org/officeDocument/2006/relationships/tags" Target="../tags/tag370.xml"/><Relationship Id="rId249" Type="http://schemas.openxmlformats.org/officeDocument/2006/relationships/tags" Target="../tags/tag391.xml"/><Relationship Id="rId13" Type="http://schemas.openxmlformats.org/officeDocument/2006/relationships/tags" Target="../tags/tag155.xml"/><Relationship Id="rId109" Type="http://schemas.openxmlformats.org/officeDocument/2006/relationships/tags" Target="../tags/tag251.xml"/><Relationship Id="rId260" Type="http://schemas.openxmlformats.org/officeDocument/2006/relationships/tags" Target="../tags/tag402.xml"/><Relationship Id="rId281" Type="http://schemas.openxmlformats.org/officeDocument/2006/relationships/tags" Target="../tags/tag423.xml"/><Relationship Id="rId34" Type="http://schemas.openxmlformats.org/officeDocument/2006/relationships/tags" Target="../tags/tag176.xml"/><Relationship Id="rId55" Type="http://schemas.openxmlformats.org/officeDocument/2006/relationships/tags" Target="../tags/tag197.xml"/><Relationship Id="rId76" Type="http://schemas.openxmlformats.org/officeDocument/2006/relationships/tags" Target="../tags/tag218.xml"/><Relationship Id="rId97" Type="http://schemas.openxmlformats.org/officeDocument/2006/relationships/tags" Target="../tags/tag239.xml"/><Relationship Id="rId120" Type="http://schemas.openxmlformats.org/officeDocument/2006/relationships/tags" Target="../tags/tag262.xml"/><Relationship Id="rId141" Type="http://schemas.openxmlformats.org/officeDocument/2006/relationships/tags" Target="../tags/tag283.xml"/><Relationship Id="rId7" Type="http://schemas.openxmlformats.org/officeDocument/2006/relationships/tags" Target="../tags/tag149.xml"/><Relationship Id="rId162" Type="http://schemas.openxmlformats.org/officeDocument/2006/relationships/tags" Target="../tags/tag304.xml"/><Relationship Id="rId183" Type="http://schemas.openxmlformats.org/officeDocument/2006/relationships/tags" Target="../tags/tag325.xml"/><Relationship Id="rId218" Type="http://schemas.openxmlformats.org/officeDocument/2006/relationships/tags" Target="../tags/tag360.xml"/><Relationship Id="rId239" Type="http://schemas.openxmlformats.org/officeDocument/2006/relationships/tags" Target="../tags/tag381.xml"/><Relationship Id="rId250" Type="http://schemas.openxmlformats.org/officeDocument/2006/relationships/tags" Target="../tags/tag392.xml"/><Relationship Id="rId271" Type="http://schemas.openxmlformats.org/officeDocument/2006/relationships/tags" Target="../tags/tag413.xml"/><Relationship Id="rId292" Type="http://schemas.openxmlformats.org/officeDocument/2006/relationships/tags" Target="../tags/tag434.xml"/><Relationship Id="rId306" Type="http://schemas.openxmlformats.org/officeDocument/2006/relationships/image" Target="../media/image34.png"/><Relationship Id="rId24" Type="http://schemas.openxmlformats.org/officeDocument/2006/relationships/tags" Target="../tags/tag166.xml"/><Relationship Id="rId45" Type="http://schemas.openxmlformats.org/officeDocument/2006/relationships/tags" Target="../tags/tag187.xml"/><Relationship Id="rId66" Type="http://schemas.openxmlformats.org/officeDocument/2006/relationships/tags" Target="../tags/tag208.xml"/><Relationship Id="rId87" Type="http://schemas.openxmlformats.org/officeDocument/2006/relationships/tags" Target="../tags/tag229.xml"/><Relationship Id="rId110" Type="http://schemas.openxmlformats.org/officeDocument/2006/relationships/tags" Target="../tags/tag252.xml"/><Relationship Id="rId131" Type="http://schemas.openxmlformats.org/officeDocument/2006/relationships/tags" Target="../tags/tag273.xml"/><Relationship Id="rId152" Type="http://schemas.openxmlformats.org/officeDocument/2006/relationships/tags" Target="../tags/tag294.xml"/><Relationship Id="rId173" Type="http://schemas.openxmlformats.org/officeDocument/2006/relationships/tags" Target="../tags/tag315.xml"/><Relationship Id="rId194" Type="http://schemas.openxmlformats.org/officeDocument/2006/relationships/tags" Target="../tags/tag336.xml"/><Relationship Id="rId208" Type="http://schemas.openxmlformats.org/officeDocument/2006/relationships/tags" Target="../tags/tag350.xml"/><Relationship Id="rId229" Type="http://schemas.openxmlformats.org/officeDocument/2006/relationships/tags" Target="../tags/tag371.xml"/><Relationship Id="rId240" Type="http://schemas.openxmlformats.org/officeDocument/2006/relationships/tags" Target="../tags/tag382.xml"/><Relationship Id="rId261" Type="http://schemas.openxmlformats.org/officeDocument/2006/relationships/tags" Target="../tags/tag403.xml"/><Relationship Id="rId14" Type="http://schemas.openxmlformats.org/officeDocument/2006/relationships/tags" Target="../tags/tag156.xml"/><Relationship Id="rId35" Type="http://schemas.openxmlformats.org/officeDocument/2006/relationships/tags" Target="../tags/tag177.xml"/><Relationship Id="rId56" Type="http://schemas.openxmlformats.org/officeDocument/2006/relationships/tags" Target="../tags/tag198.xml"/><Relationship Id="rId77" Type="http://schemas.openxmlformats.org/officeDocument/2006/relationships/tags" Target="../tags/tag219.xml"/><Relationship Id="rId100" Type="http://schemas.openxmlformats.org/officeDocument/2006/relationships/tags" Target="../tags/tag242.xml"/><Relationship Id="rId282" Type="http://schemas.openxmlformats.org/officeDocument/2006/relationships/tags" Target="../tags/tag424.xml"/><Relationship Id="rId8" Type="http://schemas.openxmlformats.org/officeDocument/2006/relationships/tags" Target="../tags/tag150.xml"/><Relationship Id="rId98" Type="http://schemas.openxmlformats.org/officeDocument/2006/relationships/tags" Target="../tags/tag240.xml"/><Relationship Id="rId121" Type="http://schemas.openxmlformats.org/officeDocument/2006/relationships/tags" Target="../tags/tag263.xml"/><Relationship Id="rId142" Type="http://schemas.openxmlformats.org/officeDocument/2006/relationships/tags" Target="../tags/tag284.xml"/><Relationship Id="rId163" Type="http://schemas.openxmlformats.org/officeDocument/2006/relationships/tags" Target="../tags/tag305.xml"/><Relationship Id="rId184" Type="http://schemas.openxmlformats.org/officeDocument/2006/relationships/tags" Target="../tags/tag326.xml"/><Relationship Id="rId219" Type="http://schemas.openxmlformats.org/officeDocument/2006/relationships/tags" Target="../tags/tag361.xml"/><Relationship Id="rId230" Type="http://schemas.openxmlformats.org/officeDocument/2006/relationships/tags" Target="../tags/tag372.xml"/><Relationship Id="rId251" Type="http://schemas.openxmlformats.org/officeDocument/2006/relationships/tags" Target="../tags/tag393.xml"/><Relationship Id="rId25" Type="http://schemas.openxmlformats.org/officeDocument/2006/relationships/tags" Target="../tags/tag167.xml"/><Relationship Id="rId46" Type="http://schemas.openxmlformats.org/officeDocument/2006/relationships/tags" Target="../tags/tag188.xml"/><Relationship Id="rId67" Type="http://schemas.openxmlformats.org/officeDocument/2006/relationships/tags" Target="../tags/tag209.xml"/><Relationship Id="rId272" Type="http://schemas.openxmlformats.org/officeDocument/2006/relationships/tags" Target="../tags/tag414.xml"/><Relationship Id="rId293" Type="http://schemas.openxmlformats.org/officeDocument/2006/relationships/slideLayout" Target="../slideLayouts/slideLayout2.xml"/><Relationship Id="rId307" Type="http://schemas.openxmlformats.org/officeDocument/2006/relationships/image" Target="../media/image35.png"/><Relationship Id="rId88" Type="http://schemas.openxmlformats.org/officeDocument/2006/relationships/tags" Target="../tags/tag230.xml"/><Relationship Id="rId111" Type="http://schemas.openxmlformats.org/officeDocument/2006/relationships/tags" Target="../tags/tag253.xml"/><Relationship Id="rId132" Type="http://schemas.openxmlformats.org/officeDocument/2006/relationships/tags" Target="../tags/tag274.xml"/><Relationship Id="rId153" Type="http://schemas.openxmlformats.org/officeDocument/2006/relationships/tags" Target="../tags/tag295.xml"/><Relationship Id="rId174" Type="http://schemas.openxmlformats.org/officeDocument/2006/relationships/tags" Target="../tags/tag316.xml"/><Relationship Id="rId195" Type="http://schemas.openxmlformats.org/officeDocument/2006/relationships/tags" Target="../tags/tag337.xml"/><Relationship Id="rId209" Type="http://schemas.openxmlformats.org/officeDocument/2006/relationships/tags" Target="../tags/tag351.xml"/><Relationship Id="rId220" Type="http://schemas.openxmlformats.org/officeDocument/2006/relationships/tags" Target="../tags/tag362.xml"/><Relationship Id="rId241" Type="http://schemas.openxmlformats.org/officeDocument/2006/relationships/tags" Target="../tags/tag383.xml"/><Relationship Id="rId15" Type="http://schemas.openxmlformats.org/officeDocument/2006/relationships/tags" Target="../tags/tag157.xml"/><Relationship Id="rId36" Type="http://schemas.openxmlformats.org/officeDocument/2006/relationships/tags" Target="../tags/tag178.xml"/><Relationship Id="rId57" Type="http://schemas.openxmlformats.org/officeDocument/2006/relationships/tags" Target="../tags/tag199.xml"/><Relationship Id="rId262" Type="http://schemas.openxmlformats.org/officeDocument/2006/relationships/tags" Target="../tags/tag404.xml"/><Relationship Id="rId283" Type="http://schemas.openxmlformats.org/officeDocument/2006/relationships/tags" Target="../tags/tag425.xml"/><Relationship Id="rId78" Type="http://schemas.openxmlformats.org/officeDocument/2006/relationships/tags" Target="../tags/tag220.xml"/><Relationship Id="rId99" Type="http://schemas.openxmlformats.org/officeDocument/2006/relationships/tags" Target="../tags/tag241.xml"/><Relationship Id="rId101" Type="http://schemas.openxmlformats.org/officeDocument/2006/relationships/tags" Target="../tags/tag243.xml"/><Relationship Id="rId122" Type="http://schemas.openxmlformats.org/officeDocument/2006/relationships/tags" Target="../tags/tag264.xml"/><Relationship Id="rId143" Type="http://schemas.openxmlformats.org/officeDocument/2006/relationships/tags" Target="../tags/tag285.xml"/><Relationship Id="rId164" Type="http://schemas.openxmlformats.org/officeDocument/2006/relationships/tags" Target="../tags/tag306.xml"/><Relationship Id="rId185" Type="http://schemas.openxmlformats.org/officeDocument/2006/relationships/tags" Target="../tags/tag327.xml"/><Relationship Id="rId9" Type="http://schemas.openxmlformats.org/officeDocument/2006/relationships/tags" Target="../tags/tag151.xml"/><Relationship Id="rId210" Type="http://schemas.openxmlformats.org/officeDocument/2006/relationships/tags" Target="../tags/tag352.xml"/><Relationship Id="rId26" Type="http://schemas.openxmlformats.org/officeDocument/2006/relationships/tags" Target="../tags/tag168.xml"/><Relationship Id="rId231" Type="http://schemas.openxmlformats.org/officeDocument/2006/relationships/tags" Target="../tags/tag373.xml"/><Relationship Id="rId252" Type="http://schemas.openxmlformats.org/officeDocument/2006/relationships/tags" Target="../tags/tag394.xml"/><Relationship Id="rId273" Type="http://schemas.openxmlformats.org/officeDocument/2006/relationships/tags" Target="../tags/tag415.xml"/><Relationship Id="rId294" Type="http://schemas.openxmlformats.org/officeDocument/2006/relationships/notesSlide" Target="../notesSlides/notesSlide10.xml"/><Relationship Id="rId308" Type="http://schemas.openxmlformats.org/officeDocument/2006/relationships/image" Target="../media/image36.png"/><Relationship Id="rId47" Type="http://schemas.openxmlformats.org/officeDocument/2006/relationships/tags" Target="../tags/tag189.xml"/><Relationship Id="rId68" Type="http://schemas.openxmlformats.org/officeDocument/2006/relationships/tags" Target="../tags/tag210.xml"/><Relationship Id="rId89" Type="http://schemas.openxmlformats.org/officeDocument/2006/relationships/tags" Target="../tags/tag231.xml"/><Relationship Id="rId112" Type="http://schemas.openxmlformats.org/officeDocument/2006/relationships/tags" Target="../tags/tag254.xml"/><Relationship Id="rId133" Type="http://schemas.openxmlformats.org/officeDocument/2006/relationships/tags" Target="../tags/tag275.xml"/><Relationship Id="rId154" Type="http://schemas.openxmlformats.org/officeDocument/2006/relationships/tags" Target="../tags/tag296.xml"/><Relationship Id="rId175" Type="http://schemas.openxmlformats.org/officeDocument/2006/relationships/tags" Target="../tags/tag317.xml"/><Relationship Id="rId196" Type="http://schemas.openxmlformats.org/officeDocument/2006/relationships/tags" Target="../tags/tag338.xml"/><Relationship Id="rId200" Type="http://schemas.openxmlformats.org/officeDocument/2006/relationships/tags" Target="../tags/tag342.xml"/><Relationship Id="rId16" Type="http://schemas.openxmlformats.org/officeDocument/2006/relationships/tags" Target="../tags/tag158.xml"/><Relationship Id="rId221" Type="http://schemas.openxmlformats.org/officeDocument/2006/relationships/tags" Target="../tags/tag363.xml"/><Relationship Id="rId242" Type="http://schemas.openxmlformats.org/officeDocument/2006/relationships/tags" Target="../tags/tag384.xml"/><Relationship Id="rId263" Type="http://schemas.openxmlformats.org/officeDocument/2006/relationships/tags" Target="../tags/tag405.xml"/><Relationship Id="rId284" Type="http://schemas.openxmlformats.org/officeDocument/2006/relationships/tags" Target="../tags/tag426.xml"/><Relationship Id="rId37" Type="http://schemas.openxmlformats.org/officeDocument/2006/relationships/tags" Target="../tags/tag179.xml"/><Relationship Id="rId58" Type="http://schemas.openxmlformats.org/officeDocument/2006/relationships/tags" Target="../tags/tag200.xml"/><Relationship Id="rId79" Type="http://schemas.openxmlformats.org/officeDocument/2006/relationships/tags" Target="../tags/tag221.xml"/><Relationship Id="rId102" Type="http://schemas.openxmlformats.org/officeDocument/2006/relationships/tags" Target="../tags/tag244.xml"/><Relationship Id="rId123" Type="http://schemas.openxmlformats.org/officeDocument/2006/relationships/tags" Target="../tags/tag265.xml"/><Relationship Id="rId144" Type="http://schemas.openxmlformats.org/officeDocument/2006/relationships/tags" Target="../tags/tag286.xml"/><Relationship Id="rId90" Type="http://schemas.openxmlformats.org/officeDocument/2006/relationships/tags" Target="../tags/tag232.xml"/><Relationship Id="rId165" Type="http://schemas.openxmlformats.org/officeDocument/2006/relationships/tags" Target="../tags/tag307.xml"/><Relationship Id="rId186" Type="http://schemas.openxmlformats.org/officeDocument/2006/relationships/tags" Target="../tags/tag328.xml"/><Relationship Id="rId211" Type="http://schemas.openxmlformats.org/officeDocument/2006/relationships/tags" Target="../tags/tag353.xml"/><Relationship Id="rId232" Type="http://schemas.openxmlformats.org/officeDocument/2006/relationships/tags" Target="../tags/tag374.xml"/><Relationship Id="rId253" Type="http://schemas.openxmlformats.org/officeDocument/2006/relationships/tags" Target="../tags/tag395.xml"/><Relationship Id="rId274" Type="http://schemas.openxmlformats.org/officeDocument/2006/relationships/tags" Target="../tags/tag416.xml"/><Relationship Id="rId295" Type="http://schemas.openxmlformats.org/officeDocument/2006/relationships/image" Target="../media/image39.png"/><Relationship Id="rId309" Type="http://schemas.openxmlformats.org/officeDocument/2006/relationships/image" Target="../media/image37.png"/><Relationship Id="rId27" Type="http://schemas.openxmlformats.org/officeDocument/2006/relationships/tags" Target="../tags/tag169.xml"/><Relationship Id="rId48" Type="http://schemas.openxmlformats.org/officeDocument/2006/relationships/tags" Target="../tags/tag190.xml"/><Relationship Id="rId69" Type="http://schemas.openxmlformats.org/officeDocument/2006/relationships/tags" Target="../tags/tag211.xml"/><Relationship Id="rId113" Type="http://schemas.openxmlformats.org/officeDocument/2006/relationships/tags" Target="../tags/tag255.xml"/><Relationship Id="rId134" Type="http://schemas.openxmlformats.org/officeDocument/2006/relationships/tags" Target="../tags/tag276.xml"/><Relationship Id="rId80" Type="http://schemas.openxmlformats.org/officeDocument/2006/relationships/tags" Target="../tags/tag222.xml"/><Relationship Id="rId155" Type="http://schemas.openxmlformats.org/officeDocument/2006/relationships/tags" Target="../tags/tag297.xml"/><Relationship Id="rId176" Type="http://schemas.openxmlformats.org/officeDocument/2006/relationships/tags" Target="../tags/tag318.xml"/><Relationship Id="rId197" Type="http://schemas.openxmlformats.org/officeDocument/2006/relationships/tags" Target="../tags/tag339.xml"/><Relationship Id="rId201" Type="http://schemas.openxmlformats.org/officeDocument/2006/relationships/tags" Target="../tags/tag343.xml"/><Relationship Id="rId222" Type="http://schemas.openxmlformats.org/officeDocument/2006/relationships/tags" Target="../tags/tag364.xml"/><Relationship Id="rId243" Type="http://schemas.openxmlformats.org/officeDocument/2006/relationships/tags" Target="../tags/tag385.xml"/><Relationship Id="rId264" Type="http://schemas.openxmlformats.org/officeDocument/2006/relationships/tags" Target="../tags/tag406.xml"/><Relationship Id="rId285" Type="http://schemas.openxmlformats.org/officeDocument/2006/relationships/tags" Target="../tags/tag427.xml"/><Relationship Id="rId17" Type="http://schemas.openxmlformats.org/officeDocument/2006/relationships/tags" Target="../tags/tag159.xml"/><Relationship Id="rId38" Type="http://schemas.openxmlformats.org/officeDocument/2006/relationships/tags" Target="../tags/tag180.xml"/><Relationship Id="rId59" Type="http://schemas.openxmlformats.org/officeDocument/2006/relationships/tags" Target="../tags/tag201.xml"/><Relationship Id="rId103" Type="http://schemas.openxmlformats.org/officeDocument/2006/relationships/tags" Target="../tags/tag245.xml"/><Relationship Id="rId124" Type="http://schemas.openxmlformats.org/officeDocument/2006/relationships/tags" Target="../tags/tag266.xml"/><Relationship Id="rId310" Type="http://schemas.openxmlformats.org/officeDocument/2006/relationships/image" Target="../media/image38.png"/><Relationship Id="rId70" Type="http://schemas.openxmlformats.org/officeDocument/2006/relationships/tags" Target="../tags/tag212.xml"/><Relationship Id="rId91" Type="http://schemas.openxmlformats.org/officeDocument/2006/relationships/tags" Target="../tags/tag233.xml"/><Relationship Id="rId145" Type="http://schemas.openxmlformats.org/officeDocument/2006/relationships/tags" Target="../tags/tag287.xml"/><Relationship Id="rId166" Type="http://schemas.openxmlformats.org/officeDocument/2006/relationships/tags" Target="../tags/tag308.xml"/><Relationship Id="rId187" Type="http://schemas.openxmlformats.org/officeDocument/2006/relationships/tags" Target="../tags/tag329.xml"/><Relationship Id="rId1" Type="http://schemas.openxmlformats.org/officeDocument/2006/relationships/tags" Target="../tags/tag143.xml"/><Relationship Id="rId212" Type="http://schemas.openxmlformats.org/officeDocument/2006/relationships/tags" Target="../tags/tag354.xml"/><Relationship Id="rId233" Type="http://schemas.openxmlformats.org/officeDocument/2006/relationships/tags" Target="../tags/tag375.xml"/><Relationship Id="rId254" Type="http://schemas.openxmlformats.org/officeDocument/2006/relationships/tags" Target="../tags/tag396.xml"/><Relationship Id="rId28" Type="http://schemas.openxmlformats.org/officeDocument/2006/relationships/tags" Target="../tags/tag170.xml"/><Relationship Id="rId49" Type="http://schemas.openxmlformats.org/officeDocument/2006/relationships/tags" Target="../tags/tag191.xml"/><Relationship Id="rId114" Type="http://schemas.openxmlformats.org/officeDocument/2006/relationships/tags" Target="../tags/tag256.xml"/><Relationship Id="rId275" Type="http://schemas.openxmlformats.org/officeDocument/2006/relationships/tags" Target="../tags/tag417.xml"/><Relationship Id="rId296" Type="http://schemas.openxmlformats.org/officeDocument/2006/relationships/image" Target="../media/image24.png"/><Relationship Id="rId300" Type="http://schemas.openxmlformats.org/officeDocument/2006/relationships/image" Target="../media/image28.png"/><Relationship Id="rId60" Type="http://schemas.openxmlformats.org/officeDocument/2006/relationships/tags" Target="../tags/tag202.xml"/><Relationship Id="rId81" Type="http://schemas.openxmlformats.org/officeDocument/2006/relationships/tags" Target="../tags/tag223.xml"/><Relationship Id="rId135" Type="http://schemas.openxmlformats.org/officeDocument/2006/relationships/tags" Target="../tags/tag277.xml"/><Relationship Id="rId156" Type="http://schemas.openxmlformats.org/officeDocument/2006/relationships/tags" Target="../tags/tag298.xml"/><Relationship Id="rId177" Type="http://schemas.openxmlformats.org/officeDocument/2006/relationships/tags" Target="../tags/tag319.xml"/><Relationship Id="rId198" Type="http://schemas.openxmlformats.org/officeDocument/2006/relationships/tags" Target="../tags/tag340.xml"/><Relationship Id="rId202" Type="http://schemas.openxmlformats.org/officeDocument/2006/relationships/tags" Target="../tags/tag344.xml"/><Relationship Id="rId223" Type="http://schemas.openxmlformats.org/officeDocument/2006/relationships/tags" Target="../tags/tag365.xml"/><Relationship Id="rId244" Type="http://schemas.openxmlformats.org/officeDocument/2006/relationships/tags" Target="../tags/tag386.xml"/><Relationship Id="rId18" Type="http://schemas.openxmlformats.org/officeDocument/2006/relationships/tags" Target="../tags/tag160.xml"/><Relationship Id="rId39" Type="http://schemas.openxmlformats.org/officeDocument/2006/relationships/tags" Target="../tags/tag181.xml"/><Relationship Id="rId265" Type="http://schemas.openxmlformats.org/officeDocument/2006/relationships/tags" Target="../tags/tag407.xml"/><Relationship Id="rId286" Type="http://schemas.openxmlformats.org/officeDocument/2006/relationships/tags" Target="../tags/tag428.xml"/><Relationship Id="rId50" Type="http://schemas.openxmlformats.org/officeDocument/2006/relationships/tags" Target="../tags/tag192.xml"/><Relationship Id="rId104" Type="http://schemas.openxmlformats.org/officeDocument/2006/relationships/tags" Target="../tags/tag246.xml"/><Relationship Id="rId125" Type="http://schemas.openxmlformats.org/officeDocument/2006/relationships/tags" Target="../tags/tag267.xml"/><Relationship Id="rId146" Type="http://schemas.openxmlformats.org/officeDocument/2006/relationships/tags" Target="../tags/tag288.xml"/><Relationship Id="rId167" Type="http://schemas.openxmlformats.org/officeDocument/2006/relationships/tags" Target="../tags/tag309.xml"/><Relationship Id="rId188" Type="http://schemas.openxmlformats.org/officeDocument/2006/relationships/tags" Target="../tags/tag330.xml"/><Relationship Id="rId311" Type="http://schemas.openxmlformats.org/officeDocument/2006/relationships/image" Target="../media/image30.png"/><Relationship Id="rId71" Type="http://schemas.openxmlformats.org/officeDocument/2006/relationships/tags" Target="../tags/tag213.xml"/><Relationship Id="rId92" Type="http://schemas.openxmlformats.org/officeDocument/2006/relationships/tags" Target="../tags/tag234.xml"/><Relationship Id="rId213" Type="http://schemas.openxmlformats.org/officeDocument/2006/relationships/tags" Target="../tags/tag355.xml"/><Relationship Id="rId234" Type="http://schemas.openxmlformats.org/officeDocument/2006/relationships/tags" Target="../tags/tag376.xml"/><Relationship Id="rId2" Type="http://schemas.openxmlformats.org/officeDocument/2006/relationships/tags" Target="../tags/tag144.xml"/><Relationship Id="rId29" Type="http://schemas.openxmlformats.org/officeDocument/2006/relationships/tags" Target="../tags/tag171.xml"/><Relationship Id="rId255" Type="http://schemas.openxmlformats.org/officeDocument/2006/relationships/tags" Target="../tags/tag397.xml"/><Relationship Id="rId276" Type="http://schemas.openxmlformats.org/officeDocument/2006/relationships/tags" Target="../tags/tag418.xml"/><Relationship Id="rId297" Type="http://schemas.openxmlformats.org/officeDocument/2006/relationships/image" Target="../media/image25.png"/><Relationship Id="rId40" Type="http://schemas.openxmlformats.org/officeDocument/2006/relationships/tags" Target="../tags/tag182.xml"/><Relationship Id="rId115" Type="http://schemas.openxmlformats.org/officeDocument/2006/relationships/tags" Target="../tags/tag257.xml"/><Relationship Id="rId136" Type="http://schemas.openxmlformats.org/officeDocument/2006/relationships/tags" Target="../tags/tag278.xml"/><Relationship Id="rId157" Type="http://schemas.openxmlformats.org/officeDocument/2006/relationships/tags" Target="../tags/tag299.xml"/><Relationship Id="rId178" Type="http://schemas.openxmlformats.org/officeDocument/2006/relationships/tags" Target="../tags/tag320.xml"/><Relationship Id="rId301" Type="http://schemas.openxmlformats.org/officeDocument/2006/relationships/image" Target="../media/image29.png"/><Relationship Id="rId61" Type="http://schemas.openxmlformats.org/officeDocument/2006/relationships/tags" Target="../tags/tag203.xml"/><Relationship Id="rId82" Type="http://schemas.openxmlformats.org/officeDocument/2006/relationships/tags" Target="../tags/tag224.xml"/><Relationship Id="rId199" Type="http://schemas.openxmlformats.org/officeDocument/2006/relationships/tags" Target="../tags/tag341.xml"/><Relationship Id="rId203" Type="http://schemas.openxmlformats.org/officeDocument/2006/relationships/tags" Target="../tags/tag345.xml"/><Relationship Id="rId19" Type="http://schemas.openxmlformats.org/officeDocument/2006/relationships/tags" Target="../tags/tag161.xml"/><Relationship Id="rId224" Type="http://schemas.openxmlformats.org/officeDocument/2006/relationships/tags" Target="../tags/tag366.xml"/><Relationship Id="rId245" Type="http://schemas.openxmlformats.org/officeDocument/2006/relationships/tags" Target="../tags/tag387.xml"/><Relationship Id="rId266" Type="http://schemas.openxmlformats.org/officeDocument/2006/relationships/tags" Target="../tags/tag408.xml"/><Relationship Id="rId287" Type="http://schemas.openxmlformats.org/officeDocument/2006/relationships/tags" Target="../tags/tag429.xml"/><Relationship Id="rId30" Type="http://schemas.openxmlformats.org/officeDocument/2006/relationships/tags" Target="../tags/tag172.xml"/><Relationship Id="rId105" Type="http://schemas.openxmlformats.org/officeDocument/2006/relationships/tags" Target="../tags/tag247.xml"/><Relationship Id="rId126" Type="http://schemas.openxmlformats.org/officeDocument/2006/relationships/tags" Target="../tags/tag268.xml"/><Relationship Id="rId147" Type="http://schemas.openxmlformats.org/officeDocument/2006/relationships/tags" Target="../tags/tag289.xml"/><Relationship Id="rId168" Type="http://schemas.openxmlformats.org/officeDocument/2006/relationships/tags" Target="../tags/tag310.xml"/><Relationship Id="rId312" Type="http://schemas.openxmlformats.org/officeDocument/2006/relationships/image" Target="../media/image31.png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93" Type="http://schemas.openxmlformats.org/officeDocument/2006/relationships/tags" Target="../tags/tag235.xml"/><Relationship Id="rId189" Type="http://schemas.openxmlformats.org/officeDocument/2006/relationships/tags" Target="../tags/tag331.xml"/><Relationship Id="rId3" Type="http://schemas.openxmlformats.org/officeDocument/2006/relationships/tags" Target="../tags/tag145.xml"/><Relationship Id="rId214" Type="http://schemas.openxmlformats.org/officeDocument/2006/relationships/tags" Target="../tags/tag356.xml"/><Relationship Id="rId235" Type="http://schemas.openxmlformats.org/officeDocument/2006/relationships/tags" Target="../tags/tag377.xml"/><Relationship Id="rId256" Type="http://schemas.openxmlformats.org/officeDocument/2006/relationships/tags" Target="../tags/tag398.xml"/><Relationship Id="rId277" Type="http://schemas.openxmlformats.org/officeDocument/2006/relationships/tags" Target="../tags/tag419.xml"/><Relationship Id="rId298" Type="http://schemas.openxmlformats.org/officeDocument/2006/relationships/image" Target="../media/image26.png"/><Relationship Id="rId116" Type="http://schemas.openxmlformats.org/officeDocument/2006/relationships/tags" Target="../tags/tag258.xml"/><Relationship Id="rId137" Type="http://schemas.openxmlformats.org/officeDocument/2006/relationships/tags" Target="../tags/tag279.xml"/><Relationship Id="rId158" Type="http://schemas.openxmlformats.org/officeDocument/2006/relationships/tags" Target="../tags/tag300.xml"/><Relationship Id="rId302" Type="http://schemas.openxmlformats.org/officeDocument/2006/relationships/image" Target="../media/image40.jpeg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62" Type="http://schemas.openxmlformats.org/officeDocument/2006/relationships/tags" Target="../tags/tag204.xml"/><Relationship Id="rId83" Type="http://schemas.openxmlformats.org/officeDocument/2006/relationships/tags" Target="../tags/tag225.xml"/><Relationship Id="rId179" Type="http://schemas.openxmlformats.org/officeDocument/2006/relationships/tags" Target="../tags/tag321.xml"/><Relationship Id="rId190" Type="http://schemas.openxmlformats.org/officeDocument/2006/relationships/tags" Target="../tags/tag332.xml"/><Relationship Id="rId204" Type="http://schemas.openxmlformats.org/officeDocument/2006/relationships/tags" Target="../tags/tag346.xml"/><Relationship Id="rId225" Type="http://schemas.openxmlformats.org/officeDocument/2006/relationships/tags" Target="../tags/tag367.xml"/><Relationship Id="rId246" Type="http://schemas.openxmlformats.org/officeDocument/2006/relationships/tags" Target="../tags/tag388.xml"/><Relationship Id="rId267" Type="http://schemas.openxmlformats.org/officeDocument/2006/relationships/tags" Target="../tags/tag409.xml"/><Relationship Id="rId288" Type="http://schemas.openxmlformats.org/officeDocument/2006/relationships/tags" Target="../tags/tag430.xml"/><Relationship Id="rId106" Type="http://schemas.openxmlformats.org/officeDocument/2006/relationships/tags" Target="../tags/tag248.xml"/><Relationship Id="rId127" Type="http://schemas.openxmlformats.org/officeDocument/2006/relationships/tags" Target="../tags/tag269.xml"/><Relationship Id="rId313" Type="http://schemas.openxmlformats.org/officeDocument/2006/relationships/image" Target="../media/image33.png"/><Relationship Id="rId10" Type="http://schemas.openxmlformats.org/officeDocument/2006/relationships/tags" Target="../tags/tag152.xml"/><Relationship Id="rId31" Type="http://schemas.openxmlformats.org/officeDocument/2006/relationships/tags" Target="../tags/tag173.xml"/><Relationship Id="rId52" Type="http://schemas.openxmlformats.org/officeDocument/2006/relationships/tags" Target="../tags/tag194.xml"/><Relationship Id="rId73" Type="http://schemas.openxmlformats.org/officeDocument/2006/relationships/tags" Target="../tags/tag215.xml"/><Relationship Id="rId94" Type="http://schemas.openxmlformats.org/officeDocument/2006/relationships/tags" Target="../tags/tag236.xml"/><Relationship Id="rId148" Type="http://schemas.openxmlformats.org/officeDocument/2006/relationships/tags" Target="../tags/tag290.xml"/><Relationship Id="rId169" Type="http://schemas.openxmlformats.org/officeDocument/2006/relationships/tags" Target="../tags/tag311.xml"/><Relationship Id="rId4" Type="http://schemas.openxmlformats.org/officeDocument/2006/relationships/tags" Target="../tags/tag146.xml"/><Relationship Id="rId180" Type="http://schemas.openxmlformats.org/officeDocument/2006/relationships/tags" Target="../tags/tag322.xml"/><Relationship Id="rId215" Type="http://schemas.openxmlformats.org/officeDocument/2006/relationships/tags" Target="../tags/tag357.xml"/><Relationship Id="rId236" Type="http://schemas.openxmlformats.org/officeDocument/2006/relationships/tags" Target="../tags/tag378.xml"/><Relationship Id="rId257" Type="http://schemas.openxmlformats.org/officeDocument/2006/relationships/tags" Target="../tags/tag399.xml"/><Relationship Id="rId278" Type="http://schemas.openxmlformats.org/officeDocument/2006/relationships/tags" Target="../tags/tag420.xml"/><Relationship Id="rId303" Type="http://schemas.openxmlformats.org/officeDocument/2006/relationships/image" Target="../media/image41.jpeg"/><Relationship Id="rId42" Type="http://schemas.openxmlformats.org/officeDocument/2006/relationships/tags" Target="../tags/tag184.xml"/><Relationship Id="rId84" Type="http://schemas.openxmlformats.org/officeDocument/2006/relationships/tags" Target="../tags/tag226.xml"/><Relationship Id="rId138" Type="http://schemas.openxmlformats.org/officeDocument/2006/relationships/tags" Target="../tags/tag280.xml"/><Relationship Id="rId191" Type="http://schemas.openxmlformats.org/officeDocument/2006/relationships/tags" Target="../tags/tag333.xml"/><Relationship Id="rId205" Type="http://schemas.openxmlformats.org/officeDocument/2006/relationships/tags" Target="../tags/tag347.xml"/><Relationship Id="rId247" Type="http://schemas.openxmlformats.org/officeDocument/2006/relationships/tags" Target="../tags/tag389.xml"/><Relationship Id="rId107" Type="http://schemas.openxmlformats.org/officeDocument/2006/relationships/tags" Target="../tags/tag249.xml"/><Relationship Id="rId289" Type="http://schemas.openxmlformats.org/officeDocument/2006/relationships/tags" Target="../tags/tag431.xml"/><Relationship Id="rId11" Type="http://schemas.openxmlformats.org/officeDocument/2006/relationships/tags" Target="../tags/tag153.xml"/><Relationship Id="rId53" Type="http://schemas.openxmlformats.org/officeDocument/2006/relationships/tags" Target="../tags/tag195.xml"/><Relationship Id="rId149" Type="http://schemas.openxmlformats.org/officeDocument/2006/relationships/tags" Target="../tags/tag291.xml"/><Relationship Id="rId95" Type="http://schemas.openxmlformats.org/officeDocument/2006/relationships/tags" Target="../tags/tag237.xml"/><Relationship Id="rId160" Type="http://schemas.openxmlformats.org/officeDocument/2006/relationships/tags" Target="../tags/tag302.xml"/><Relationship Id="rId216" Type="http://schemas.openxmlformats.org/officeDocument/2006/relationships/tags" Target="../tags/tag358.xml"/><Relationship Id="rId258" Type="http://schemas.openxmlformats.org/officeDocument/2006/relationships/tags" Target="../tags/tag400.xml"/><Relationship Id="rId22" Type="http://schemas.openxmlformats.org/officeDocument/2006/relationships/tags" Target="../tags/tag164.xml"/><Relationship Id="rId64" Type="http://schemas.openxmlformats.org/officeDocument/2006/relationships/tags" Target="../tags/tag206.xml"/><Relationship Id="rId118" Type="http://schemas.openxmlformats.org/officeDocument/2006/relationships/tags" Target="../tags/tag260.xml"/><Relationship Id="rId171" Type="http://schemas.openxmlformats.org/officeDocument/2006/relationships/tags" Target="../tags/tag313.xml"/><Relationship Id="rId227" Type="http://schemas.openxmlformats.org/officeDocument/2006/relationships/tags" Target="../tags/tag369.xml"/><Relationship Id="rId269" Type="http://schemas.openxmlformats.org/officeDocument/2006/relationships/tags" Target="../tags/tag411.xml"/><Relationship Id="rId33" Type="http://schemas.openxmlformats.org/officeDocument/2006/relationships/tags" Target="../tags/tag175.xml"/><Relationship Id="rId129" Type="http://schemas.openxmlformats.org/officeDocument/2006/relationships/tags" Target="../tags/tag271.xml"/><Relationship Id="rId280" Type="http://schemas.openxmlformats.org/officeDocument/2006/relationships/tags" Target="../tags/tag422.xml"/><Relationship Id="rId75" Type="http://schemas.openxmlformats.org/officeDocument/2006/relationships/tags" Target="../tags/tag217.xml"/><Relationship Id="rId140" Type="http://schemas.openxmlformats.org/officeDocument/2006/relationships/tags" Target="../tags/tag282.xml"/><Relationship Id="rId182" Type="http://schemas.openxmlformats.org/officeDocument/2006/relationships/tags" Target="../tags/tag324.xml"/><Relationship Id="rId6" Type="http://schemas.openxmlformats.org/officeDocument/2006/relationships/tags" Target="../tags/tag148.xml"/><Relationship Id="rId238" Type="http://schemas.openxmlformats.org/officeDocument/2006/relationships/tags" Target="../tags/tag380.xml"/><Relationship Id="rId291" Type="http://schemas.openxmlformats.org/officeDocument/2006/relationships/tags" Target="../tags/tag433.xml"/><Relationship Id="rId305" Type="http://schemas.openxmlformats.org/officeDocument/2006/relationships/image" Target="../media/image42.jpeg"/><Relationship Id="rId44" Type="http://schemas.openxmlformats.org/officeDocument/2006/relationships/tags" Target="../tags/tag186.xml"/><Relationship Id="rId86" Type="http://schemas.openxmlformats.org/officeDocument/2006/relationships/tags" Target="../tags/tag228.xml"/><Relationship Id="rId151" Type="http://schemas.openxmlformats.org/officeDocument/2006/relationships/tags" Target="../tags/tag29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3.png"/><Relationship Id="rId4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localhost/Users/dellaert/5-External/Talks/Movies/SAM.mov" TargetMode="External"/><Relationship Id="rId1" Type="http://schemas.microsoft.com/office/2007/relationships/media" Target="file://localhost/Users/dellaert/5-External/Talks/Movies/SAM.mov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ini.org/" TargetMode="External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3dimpvt.org/" TargetMode="External"/><Relationship Id="rId5" Type="http://schemas.openxmlformats.org/officeDocument/2006/relationships/hyperlink" Target="http://www.kaini.org/assets/Ni12_3dimpvt.pdf" TargetMode="External"/><Relationship Id="rId4" Type="http://schemas.openxmlformats.org/officeDocument/2006/relationships/hyperlink" Target="http://www.cc.gatech.edu/~dellaer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hyperlink" Target="http://www.cc.gatech.edu/~phlosoft/files/schindler10cvpr.pdf" TargetMode="External"/><Relationship Id="rId5" Type="http://schemas.openxmlformats.org/officeDocument/2006/relationships/image" Target="../media/image67.pn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skydio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3505200" y="1752600"/>
            <a:ext cx="21336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127000"/>
            <a:ext cx="7772400" cy="1143000"/>
          </a:xfrm>
          <a:ln/>
        </p:spPr>
        <p:txBody>
          <a:bodyPr/>
          <a:lstStyle/>
          <a:p>
            <a:r>
              <a:rPr lang="en-US" dirty="0"/>
              <a:t>Photo Tourism</a:t>
            </a:r>
          </a:p>
        </p:txBody>
      </p:sp>
      <p:grpSp>
        <p:nvGrpSpPr>
          <p:cNvPr id="2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412069" y="2886075"/>
            <a:ext cx="2239963" cy="1143000"/>
            <a:chOff x="0" y="0"/>
            <a:chExt cx="1411" cy="720"/>
          </a:xfrm>
        </p:grpSpPr>
        <p:sp>
          <p:nvSpPr>
            <p:cNvPr id="76803" name="AutoShape 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0" y="0"/>
              <a:ext cx="1411" cy="720"/>
            </a:xfrm>
            <a:prstGeom prst="roundRect">
              <a:avLst>
                <a:gd name="adj" fmla="val 16667"/>
              </a:avLst>
            </a:prstGeom>
            <a:solidFill>
              <a:srgbClr val="FFCCCC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12700" dist="35920" dir="2700000" algn="ctr" rotWithShape="0">
                <a:srgbClr val="EEECE1">
                  <a:alpha val="50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4" name="Rectangle 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3" y="104"/>
              <a:ext cx="1344" cy="5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Calibri" pitchFamily="-1" charset="0"/>
                  <a:sym typeface="Calibri" pitchFamily="-1" charset="0"/>
                </a:rPr>
                <a:t>Scene reconstruction</a:t>
              </a:r>
            </a:p>
          </p:txBody>
        </p:sp>
      </p:grpSp>
      <p:grpSp>
        <p:nvGrpSpPr>
          <p:cNvPr id="3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010400" y="2257425"/>
            <a:ext cx="1905000" cy="2362200"/>
            <a:chOff x="0" y="0"/>
            <a:chExt cx="1200" cy="1488"/>
          </a:xfrm>
        </p:grpSpPr>
        <p:sp>
          <p:nvSpPr>
            <p:cNvPr id="76806" name="AutoShape 6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0" y="0"/>
              <a:ext cx="1200" cy="1488"/>
            </a:xfrm>
            <a:prstGeom prst="roundRect">
              <a:avLst>
                <a:gd name="adj" fmla="val 16667"/>
              </a:avLst>
            </a:prstGeom>
            <a:solidFill>
              <a:srgbClr val="99CCFF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12700" dist="35920" dir="2700000" algn="ctr" rotWithShape="0">
                <a:srgbClr val="EEECE1">
                  <a:alpha val="50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07" name="Rectangle 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0" y="144"/>
              <a:ext cx="1080" cy="1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endParaRPr lang="en-US" sz="2000">
                <a:solidFill>
                  <a:schemeClr val="tx1"/>
                </a:solidFill>
                <a:latin typeface="Calibri" pitchFamily="-1" charset="0"/>
                <a:sym typeface="Calibri" pitchFamily="-1" charset="0"/>
              </a:endParaRPr>
            </a:p>
            <a:p>
              <a:r>
                <a:rPr lang="en-US" sz="2000">
                  <a:solidFill>
                    <a:schemeClr val="tx1"/>
                  </a:solidFill>
                  <a:latin typeface="Calibri" pitchFamily="-1" charset="0"/>
                  <a:sym typeface="Calibri" pitchFamily="-1" charset="0"/>
                </a:rPr>
                <a:t>Photo Explorer</a:t>
              </a:r>
            </a:p>
          </p:txBody>
        </p:sp>
      </p:grpSp>
      <p:pic>
        <p:nvPicPr>
          <p:cNvPr id="76808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/>
          <a:srcRect/>
          <a:stretch>
            <a:fillRect/>
          </a:stretch>
        </p:blipFill>
        <p:spPr bwMode="auto">
          <a:xfrm>
            <a:off x="7143750" y="2514600"/>
            <a:ext cx="1600200" cy="12001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6809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228600" y="2657475"/>
            <a:ext cx="19050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0" name="Rectangle 10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84150" y="4257675"/>
            <a:ext cx="181133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Input photographs</a:t>
            </a:r>
          </a:p>
        </p:txBody>
      </p:sp>
      <p:sp>
        <p:nvSpPr>
          <p:cNvPr id="76811" name="AutoShape 11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992813" y="3190875"/>
            <a:ext cx="685800" cy="547688"/>
          </a:xfrm>
          <a:prstGeom prst="rightArrow">
            <a:avLst>
              <a:gd name="adj1" fmla="val 50148"/>
              <a:gd name="adj2" fmla="val 58846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2700" dist="35920" dir="2700000" algn="ctr" rotWithShape="0">
              <a:srgbClr val="EEECE1">
                <a:alpha val="50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2" name="AutoShape 12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393950" y="3190875"/>
            <a:ext cx="685800" cy="547688"/>
          </a:xfrm>
          <a:prstGeom prst="rightArrow">
            <a:avLst>
              <a:gd name="adj1" fmla="val 50148"/>
              <a:gd name="adj2" fmla="val 58846"/>
            </a:avLst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12700" dist="35920" dir="2700000" algn="ctr" rotWithShape="0">
              <a:srgbClr val="EEECE1">
                <a:alpha val="50000"/>
              </a:srgb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13" name="Rectangle 13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2514600" y="7239000"/>
            <a:ext cx="31369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spcBef>
                <a:spcPts val="1075"/>
              </a:spcBef>
            </a:pPr>
            <a:r>
              <a:rPr lang="en-US" sz="180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[Note: change to Trevi for consistency]</a:t>
            </a:r>
          </a:p>
        </p:txBody>
      </p:sp>
      <p:pic>
        <p:nvPicPr>
          <p:cNvPr id="76814" name="Picture 1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 bwMode="auto">
          <a:xfrm>
            <a:off x="3621090" y="4195763"/>
            <a:ext cx="1828800" cy="1371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956733" y="5944569"/>
            <a:ext cx="76115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0"/>
              </a:rPr>
              <a:t>http://phototour.cs.washington.edu/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02933" y="10858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/>
              <a:t>Noah </a:t>
            </a:r>
            <a:r>
              <a:rPr lang="en-US" sz="1400" b="0" dirty="0" err="1"/>
              <a:t>Snavely</a:t>
            </a:r>
            <a:r>
              <a:rPr lang="en-US" sz="1400" b="0" dirty="0"/>
              <a:t>, Steven M. Seitz, Richard </a:t>
            </a:r>
            <a:r>
              <a:rPr lang="en-US" sz="1400" b="0" dirty="0" err="1"/>
              <a:t>Szeliski</a:t>
            </a:r>
            <a:r>
              <a:rPr lang="en-US" sz="1400" b="0" dirty="0"/>
              <a:t>, </a:t>
            </a:r>
            <a:r>
              <a:rPr lang="en-US" sz="1400" b="0" dirty="0">
                <a:hlinkClick r:id="rId21"/>
              </a:rPr>
              <a:t>Photo tourism: Exploring photo collections in 3D," ACM Transactions on Graphics (SIGGRAPH Proceedings), 25(3), 2006, 835-846.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1499621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Photosynth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8" y="6282266"/>
            <a:ext cx="7772400" cy="347133"/>
          </a:xfrm>
        </p:spPr>
        <p:txBody>
          <a:bodyPr/>
          <a:lstStyle/>
          <a:p>
            <a:r>
              <a:rPr lang="en-US" sz="1200" b="1" dirty="0">
                <a:hlinkClick r:id="rId2"/>
              </a:rPr>
              <a:t>http://photosynth.net/view.aspx?cid=29aa8616-a43a-43e4-9d6e-b8ad9b50483e</a:t>
            </a:r>
            <a:endParaRPr lang="en-US" sz="1200" b="1" dirty="0"/>
          </a:p>
        </p:txBody>
      </p:sp>
      <p:sp>
        <p:nvSpPr>
          <p:cNvPr id="4" name="Rectangle 3"/>
          <p:cNvSpPr/>
          <p:nvPr/>
        </p:nvSpPr>
        <p:spPr>
          <a:xfrm>
            <a:off x="3281209" y="1047635"/>
            <a:ext cx="25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err="1">
                <a:hlinkClick r:id="rId3"/>
              </a:rPr>
              <a:t>photosynth.net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9" y="1636184"/>
            <a:ext cx="7376584" cy="44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0933"/>
            <a:ext cx="7772400" cy="618067"/>
          </a:xfrm>
        </p:spPr>
        <p:txBody>
          <a:bodyPr>
            <a:normAutofit fontScale="90000"/>
          </a:bodyPr>
          <a:lstStyle/>
          <a:p>
            <a:r>
              <a:rPr lang="en-US" dirty="0"/>
              <a:t>Multi-view Stereo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46" y="2309012"/>
            <a:ext cx="8858250" cy="32768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795" y="1109134"/>
            <a:ext cx="8229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/>
              <a:t>Multi-View Stereo for Community Photo Collections</a:t>
            </a:r>
          </a:p>
          <a:p>
            <a:r>
              <a:rPr lang="en-US" sz="1400" b="0" dirty="0"/>
              <a:t>Michael </a:t>
            </a:r>
            <a:r>
              <a:rPr lang="en-US" sz="1400" b="0" dirty="0" err="1"/>
              <a:t>Goesele</a:t>
            </a:r>
            <a:r>
              <a:rPr lang="en-US" sz="1400" b="0" dirty="0"/>
              <a:t>, Noah </a:t>
            </a:r>
            <a:r>
              <a:rPr lang="en-US" sz="1400" b="0" dirty="0" err="1"/>
              <a:t>Snavely</a:t>
            </a:r>
            <a:r>
              <a:rPr lang="en-US" sz="1400" b="0" dirty="0"/>
              <a:t>, Brian </a:t>
            </a:r>
            <a:r>
              <a:rPr lang="en-US" sz="1400" b="0" dirty="0" err="1"/>
              <a:t>Curless</a:t>
            </a:r>
            <a:r>
              <a:rPr lang="en-US" sz="1400" b="0" dirty="0"/>
              <a:t>, </a:t>
            </a:r>
            <a:r>
              <a:rPr lang="en-US" sz="1400" b="0" dirty="0" err="1"/>
              <a:t>Hugues</a:t>
            </a:r>
            <a:r>
              <a:rPr lang="en-US" sz="1400" b="0" dirty="0"/>
              <a:t> Hoppe, and Steven M. Seitz</a:t>
            </a:r>
          </a:p>
          <a:p>
            <a:r>
              <a:rPr lang="en-US" sz="1400" b="0" dirty="0"/>
              <a:t>ICCV 2007</a:t>
            </a:r>
          </a:p>
        </p:txBody>
      </p:sp>
    </p:spTree>
    <p:extLst>
      <p:ext uri="{BB962C8B-B14F-4D97-AF65-F5344CB8AC3E}">
        <p14:creationId xmlns:p14="http://schemas.microsoft.com/office/powerpoint/2010/main" val="95985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65" y="1761144"/>
            <a:ext cx="4394199" cy="2836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199" y="1769532"/>
            <a:ext cx="3268134" cy="2832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90067" y="4715934"/>
            <a:ext cx="2916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Compared with Laser-Scanner</a:t>
            </a:r>
          </a:p>
        </p:txBody>
      </p:sp>
    </p:spTree>
    <p:extLst>
      <p:ext uri="{BB962C8B-B14F-4D97-AF65-F5344CB8AC3E}">
        <p14:creationId xmlns:p14="http://schemas.microsoft.com/office/powerpoint/2010/main" val="217496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3" y="883167"/>
            <a:ext cx="8636481" cy="46811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6" y="0"/>
            <a:ext cx="7772400" cy="1143000"/>
          </a:xfrm>
        </p:spPr>
        <p:txBody>
          <a:bodyPr/>
          <a:lstStyle/>
          <a:p>
            <a:r>
              <a:rPr lang="en-US" dirty="0"/>
              <a:t>Building Rome in a 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169" y="5923900"/>
            <a:ext cx="5125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hlinkClick r:id="rId3"/>
              </a:rPr>
              <a:t>http://</a:t>
            </a:r>
            <a:r>
              <a:rPr lang="en-US" sz="1400" b="0" dirty="0" err="1">
                <a:hlinkClick r:id="rId3"/>
              </a:rPr>
              <a:t>grail.cs.washington.edu/rome</a:t>
            </a:r>
            <a:r>
              <a:rPr lang="en-US" sz="1400" b="0" dirty="0">
                <a:hlinkClick r:id="rId3"/>
              </a:rPr>
              <a:t>/</a:t>
            </a:r>
            <a:endParaRPr lang="en-US" sz="1400" b="0" dirty="0"/>
          </a:p>
        </p:txBody>
      </p:sp>
      <p:sp>
        <p:nvSpPr>
          <p:cNvPr id="6" name="Rectangle 5"/>
          <p:cNvSpPr/>
          <p:nvPr/>
        </p:nvSpPr>
        <p:spPr>
          <a:xfrm>
            <a:off x="1354668" y="940306"/>
            <a:ext cx="6460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u="sng" dirty="0">
                <a:hlinkClick r:id="rId4"/>
              </a:rPr>
              <a:t>Building Rome in a Day Sameer Agarwal, Noah Snavely, Ian Simon, Steven M. Seitz and Richard </a:t>
            </a:r>
            <a:r>
              <a:rPr lang="en-US" sz="1200" b="0" u="sng" dirty="0" err="1">
                <a:hlinkClick r:id="rId4"/>
              </a:rPr>
              <a:t>Szeliski </a:t>
            </a:r>
            <a:r>
              <a:rPr lang="en-US" sz="1200" b="0" u="sng" dirty="0" err="1">
                <a:hlinkClick r:id="rId5"/>
              </a:rPr>
              <a:t>International</a:t>
            </a:r>
            <a:r>
              <a:rPr lang="en-US" sz="1200" b="0" u="sng" dirty="0">
                <a:hlinkClick r:id="rId5"/>
              </a:rPr>
              <a:t> Conference on Computer Vision, 2009, Kyoto, Japan.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574892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6" y="262467"/>
            <a:ext cx="7772400" cy="668866"/>
          </a:xfrm>
        </p:spPr>
        <p:txBody>
          <a:bodyPr>
            <a:normAutofit fontScale="90000"/>
          </a:bodyPr>
          <a:lstStyle/>
          <a:p>
            <a:r>
              <a:rPr lang="en-US" dirty="0"/>
              <a:t>Rome on a Cloudless 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7733" y="6411837"/>
            <a:ext cx="6248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err="1">
                <a:hlinkClick r:id="rId2"/>
              </a:rPr>
              <a:t>www.cs.unc.edu/~jmf/rome_on_a_cloudless_day</a:t>
            </a:r>
            <a:r>
              <a:rPr lang="en-US" sz="1400" dirty="0">
                <a:hlinkClick r:id="rId2"/>
              </a:rPr>
              <a:t>/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09" y="1542864"/>
            <a:ext cx="6792390" cy="48875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267" y="950375"/>
            <a:ext cx="73829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/>
              <a:t>Jan-Michael Frahm, Pierre </a:t>
            </a:r>
            <a:r>
              <a:rPr lang="en-US" sz="1200" b="0" dirty="0" err="1"/>
              <a:t>Georgel</a:t>
            </a:r>
            <a:r>
              <a:rPr lang="en-US" sz="1200" b="0" dirty="0"/>
              <a:t>, David Gallup, Tim Johnson, </a:t>
            </a:r>
            <a:r>
              <a:rPr lang="en-US" sz="1200" b="0" dirty="0" err="1"/>
              <a:t>Rahul</a:t>
            </a:r>
            <a:r>
              <a:rPr lang="en-US" sz="1200" b="0" dirty="0"/>
              <a:t> </a:t>
            </a:r>
            <a:r>
              <a:rPr lang="en-US" sz="1200" b="0" dirty="0" err="1"/>
              <a:t>Raguram</a:t>
            </a:r>
            <a:r>
              <a:rPr lang="en-US" sz="1200" b="0" dirty="0"/>
              <a:t>, </a:t>
            </a:r>
            <a:r>
              <a:rPr lang="en-US" sz="1200" b="0" dirty="0" err="1"/>
              <a:t>Changchang</a:t>
            </a:r>
            <a:r>
              <a:rPr lang="en-US" sz="1200" b="0" dirty="0"/>
              <a:t> Wu, Yi-Hung Jen, Enrique Dunn, Brian </a:t>
            </a:r>
            <a:r>
              <a:rPr lang="en-US" sz="1200" b="0" dirty="0" err="1"/>
              <a:t>Clipp</a:t>
            </a:r>
            <a:r>
              <a:rPr lang="en-US" sz="1200" b="0" dirty="0"/>
              <a:t>, Svetlana Lazebnik, Marc </a:t>
            </a:r>
            <a:r>
              <a:rPr lang="en-US" sz="1200" b="0" dirty="0" err="1"/>
              <a:t>Pollefeys</a:t>
            </a:r>
            <a:r>
              <a:rPr lang="en-US" sz="1200" b="0" dirty="0"/>
              <a:t>, </a:t>
            </a:r>
            <a:r>
              <a:rPr lang="en-US" sz="1200" b="0" i="1" dirty="0"/>
              <a:t>ECCV 2010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648394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Problems !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Correspondence</a:t>
            </a:r>
          </a:p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Optimization</a:t>
            </a:r>
          </a:p>
          <a:p>
            <a:pPr algn="ctr">
              <a:buFont typeface="Monotype Sorts" charset="2"/>
              <a:buNone/>
            </a:pP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C626C5-6FFA-4947-8788-F544A75FFCD8}"/>
              </a:ext>
            </a:extLst>
          </p:cNvPr>
          <p:cNvSpPr/>
          <p:nvPr/>
        </p:nvSpPr>
        <p:spPr>
          <a:xfrm>
            <a:off x="2590800" y="1524000"/>
            <a:ext cx="3886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52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655638" y="220142"/>
            <a:ext cx="7772400" cy="1143000"/>
          </a:xfrm>
        </p:spPr>
        <p:txBody>
          <a:bodyPr/>
          <a:lstStyle/>
          <a:p>
            <a:r>
              <a:rPr lang="en-US"/>
              <a:t>A Correspondence Problem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597275" y="1926705"/>
          <a:ext cx="1985963" cy="201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9" name="Bitmap Image" r:id="rId4" imgW="7287642" imgH="2561905" progId="">
                  <p:embed/>
                </p:oleObj>
              </mc:Choice>
              <mc:Fallback>
                <p:oleObj name="Bitmap Image" r:id="rId4" imgW="7287642" imgH="2561905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546" r="30756"/>
                      <a:stretch>
                        <a:fillRect/>
                      </a:stretch>
                    </p:blipFill>
                    <p:spPr bwMode="auto">
                      <a:xfrm>
                        <a:off x="3597275" y="1926705"/>
                        <a:ext cx="1985963" cy="201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571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6329363" y="4022205"/>
          <a:ext cx="2446337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0" name="Bitmap Image" r:id="rId6" imgW="2742857" imgH="2314286" progId="">
                  <p:embed/>
                </p:oleObj>
              </mc:Choice>
              <mc:Fallback>
                <p:oleObj name="Bitmap Image" r:id="rId6" imgW="2742857" imgH="2314286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9363" y="4022205"/>
                        <a:ext cx="2446337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28975" y="4525442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34963" y="4022205"/>
          <a:ext cx="2484437" cy="231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1" name="Bitmap Image" r:id="rId9" imgW="2742857" imgH="2314286" progId="">
                  <p:embed/>
                </p:oleObj>
              </mc:Choice>
              <mc:Fallback>
                <p:oleObj name="Bitmap Image" r:id="rId9" imgW="2742857" imgH="2314286" progId="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4022205"/>
                        <a:ext cx="2484437" cy="231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27250" y="2512492"/>
            <a:ext cx="5340350" cy="2635250"/>
            <a:chOff x="1340" y="1444"/>
            <a:chExt cx="3364" cy="1660"/>
          </a:xfrm>
        </p:grpSpPr>
        <p:sp>
          <p:nvSpPr>
            <p:cNvPr id="22552" name="Line 8"/>
            <p:cNvSpPr>
              <a:spLocks noChangeShapeType="1"/>
            </p:cNvSpPr>
            <p:nvPr/>
          </p:nvSpPr>
          <p:spPr bwMode="auto">
            <a:xfrm flipV="1">
              <a:off x="1368" y="1470"/>
              <a:ext cx="1860" cy="1512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3" name="Oval 9"/>
            <p:cNvSpPr>
              <a:spLocks noChangeArrowheads="1"/>
            </p:cNvSpPr>
            <p:nvPr/>
          </p:nvSpPr>
          <p:spPr bwMode="auto">
            <a:xfrm>
              <a:off x="1340" y="2956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4" name="Line 10"/>
            <p:cNvSpPr>
              <a:spLocks noChangeShapeType="1"/>
            </p:cNvSpPr>
            <p:nvPr/>
          </p:nvSpPr>
          <p:spPr bwMode="auto">
            <a:xfrm flipV="1">
              <a:off x="3090" y="1470"/>
              <a:ext cx="138" cy="160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5" name="Oval 11"/>
            <p:cNvSpPr>
              <a:spLocks noChangeArrowheads="1"/>
            </p:cNvSpPr>
            <p:nvPr/>
          </p:nvSpPr>
          <p:spPr bwMode="auto">
            <a:xfrm>
              <a:off x="3056" y="3048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6" name="Line 12"/>
            <p:cNvSpPr>
              <a:spLocks noChangeShapeType="1"/>
            </p:cNvSpPr>
            <p:nvPr/>
          </p:nvSpPr>
          <p:spPr bwMode="auto">
            <a:xfrm flipH="1" flipV="1">
              <a:off x="3228" y="1470"/>
              <a:ext cx="1452" cy="1446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7" name="Oval 13"/>
            <p:cNvSpPr>
              <a:spLocks noChangeArrowheads="1"/>
            </p:cNvSpPr>
            <p:nvPr/>
          </p:nvSpPr>
          <p:spPr bwMode="auto">
            <a:xfrm>
              <a:off x="4648" y="2888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8" name="Oval 14"/>
            <p:cNvSpPr>
              <a:spLocks noChangeArrowheads="1"/>
            </p:cNvSpPr>
            <p:nvPr/>
          </p:nvSpPr>
          <p:spPr bwMode="auto">
            <a:xfrm>
              <a:off x="3200" y="1444"/>
              <a:ext cx="56" cy="5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412875" y="2445817"/>
            <a:ext cx="5740400" cy="2616200"/>
            <a:chOff x="890" y="1402"/>
            <a:chExt cx="3616" cy="1648"/>
          </a:xfrm>
        </p:grpSpPr>
        <p:sp>
          <p:nvSpPr>
            <p:cNvPr id="22545" name="Line 16"/>
            <p:cNvSpPr>
              <a:spLocks noChangeShapeType="1"/>
            </p:cNvSpPr>
            <p:nvPr/>
          </p:nvSpPr>
          <p:spPr bwMode="auto">
            <a:xfrm flipV="1">
              <a:off x="900" y="1428"/>
              <a:ext cx="1764" cy="142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6" name="Oval 17"/>
            <p:cNvSpPr>
              <a:spLocks noChangeArrowheads="1"/>
            </p:cNvSpPr>
            <p:nvPr/>
          </p:nvSpPr>
          <p:spPr bwMode="auto">
            <a:xfrm>
              <a:off x="890" y="282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7" name="Line 18"/>
            <p:cNvSpPr>
              <a:spLocks noChangeShapeType="1"/>
            </p:cNvSpPr>
            <p:nvPr/>
          </p:nvSpPr>
          <p:spPr bwMode="auto">
            <a:xfrm flipH="1" flipV="1">
              <a:off x="2664" y="1428"/>
              <a:ext cx="30" cy="15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8" name="Oval 19"/>
            <p:cNvSpPr>
              <a:spLocks noChangeArrowheads="1"/>
            </p:cNvSpPr>
            <p:nvPr/>
          </p:nvSpPr>
          <p:spPr bwMode="auto">
            <a:xfrm>
              <a:off x="2660" y="2994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9" name="Line 20"/>
            <p:cNvSpPr>
              <a:spLocks noChangeShapeType="1"/>
            </p:cNvSpPr>
            <p:nvPr/>
          </p:nvSpPr>
          <p:spPr bwMode="auto">
            <a:xfrm flipH="1" flipV="1">
              <a:off x="2664" y="1428"/>
              <a:ext cx="1812" cy="14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0" name="Oval 21"/>
            <p:cNvSpPr>
              <a:spLocks noChangeArrowheads="1"/>
            </p:cNvSpPr>
            <p:nvPr/>
          </p:nvSpPr>
          <p:spPr bwMode="auto">
            <a:xfrm>
              <a:off x="4450" y="288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51" name="Oval 22"/>
            <p:cNvSpPr>
              <a:spLocks noChangeArrowheads="1"/>
            </p:cNvSpPr>
            <p:nvPr/>
          </p:nvSpPr>
          <p:spPr bwMode="auto">
            <a:xfrm>
              <a:off x="2636" y="1402"/>
              <a:ext cx="56" cy="5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2241550" y="2969692"/>
            <a:ext cx="5721350" cy="2578100"/>
            <a:chOff x="1412" y="1732"/>
            <a:chExt cx="3604" cy="1624"/>
          </a:xfrm>
        </p:grpSpPr>
        <p:sp>
          <p:nvSpPr>
            <p:cNvPr id="22538" name="Line 24"/>
            <p:cNvSpPr>
              <a:spLocks noChangeShapeType="1"/>
            </p:cNvSpPr>
            <p:nvPr/>
          </p:nvSpPr>
          <p:spPr bwMode="auto">
            <a:xfrm flipV="1">
              <a:off x="1440" y="1758"/>
              <a:ext cx="1860" cy="148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39" name="Oval 25"/>
            <p:cNvSpPr>
              <a:spLocks noChangeArrowheads="1"/>
            </p:cNvSpPr>
            <p:nvPr/>
          </p:nvSpPr>
          <p:spPr bwMode="auto">
            <a:xfrm>
              <a:off x="1412" y="3214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0" name="Line 26"/>
            <p:cNvSpPr>
              <a:spLocks noChangeShapeType="1"/>
            </p:cNvSpPr>
            <p:nvPr/>
          </p:nvSpPr>
          <p:spPr bwMode="auto">
            <a:xfrm flipV="1">
              <a:off x="3300" y="1758"/>
              <a:ext cx="0" cy="1566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1" name="Oval 27"/>
            <p:cNvSpPr>
              <a:spLocks noChangeArrowheads="1"/>
            </p:cNvSpPr>
            <p:nvPr/>
          </p:nvSpPr>
          <p:spPr bwMode="auto">
            <a:xfrm>
              <a:off x="3266" y="3300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2" name="Line 28"/>
            <p:cNvSpPr>
              <a:spLocks noChangeShapeType="1"/>
            </p:cNvSpPr>
            <p:nvPr/>
          </p:nvSpPr>
          <p:spPr bwMode="auto">
            <a:xfrm flipH="1" flipV="1">
              <a:off x="3300" y="1758"/>
              <a:ext cx="1692" cy="1368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3" name="Oval 29"/>
            <p:cNvSpPr>
              <a:spLocks noChangeArrowheads="1"/>
            </p:cNvSpPr>
            <p:nvPr/>
          </p:nvSpPr>
          <p:spPr bwMode="auto">
            <a:xfrm>
              <a:off x="4960" y="3098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544" name="Oval 30"/>
            <p:cNvSpPr>
              <a:spLocks noChangeArrowheads="1"/>
            </p:cNvSpPr>
            <p:nvPr/>
          </p:nvSpPr>
          <p:spPr bwMode="auto">
            <a:xfrm>
              <a:off x="3272" y="1732"/>
              <a:ext cx="56" cy="5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16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r>
              <a:rPr lang="en-US"/>
              <a:t>Feature detection</a:t>
            </a:r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384300" y="1355725"/>
            <a:ext cx="6529388" cy="550863"/>
          </a:xfrm>
          <a:ln/>
        </p:spPr>
        <p:txBody>
          <a:bodyPr>
            <a:normAutofit fontScale="77500" lnSpcReduction="20000"/>
          </a:bodyPr>
          <a:lstStyle/>
          <a:p>
            <a:pPr marL="304800" indent="-304800"/>
            <a:r>
              <a:rPr lang="en-US"/>
              <a:t>Detect features using SIFT [Lowe, IJCV 2004]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13000" y="2392363"/>
            <a:ext cx="4232275" cy="3711575"/>
            <a:chOff x="0" y="0"/>
            <a:chExt cx="2665" cy="2338"/>
          </a:xfrm>
        </p:grpSpPr>
        <p:pic>
          <p:nvPicPr>
            <p:cNvPr id="65540" name="Picture 4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1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1" name="Picture 5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2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2" name="Picture 6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33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3" name="Picture 7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34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5544" name="Picture 8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35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5" name="Picture 9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36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6" name="Picture 10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37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7" name="Picture 11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38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8" name="Picture 12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9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49" name="Picture 13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40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0" name="Picture 14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41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1" name="Picture 15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2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2" name="Picture 16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43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3" name="Picture 17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44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4" name="Picture 18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45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555" name="Picture 19"/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146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6" name="Oval 20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7" name="Oval 21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8" name="Oval 22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9" name="Oval 23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0" name="Oval 24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1" name="Oval 25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2" name="Oval 26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3" name="Oval 27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4" name="Oval 28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5" name="Oval 29"/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6" name="Oval 30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7" name="Oval 31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8" name="Oval 32"/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69" name="Oval 33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0" name="Oval 34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1" name="Oval 35"/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2" name="Oval 36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3" name="Oval 37"/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4" name="Oval 38"/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5" name="Oval 39"/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6" name="Oval 40"/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7" name="Oval 41"/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8" name="Oval 42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79" name="Oval 43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0" name="Oval 44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1" name="Oval 45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2" name="Oval 46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3" name="Oval 47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4" name="Oval 48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5" name="Oval 49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6" name="Oval 50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7" name="Oval 51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8" name="Oval 52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89" name="Oval 53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0" name="Oval 54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1" name="Oval 55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2" name="Oval 56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3" name="Oval 57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4" name="Oval 58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5" name="Oval 59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6" name="Oval 60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7" name="Oval 61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8" name="Oval 62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99" name="Oval 63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0" name="Oval 64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1" name="Oval 65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2" name="Oval 66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3" name="Oval 67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4" name="Oval 68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5" name="Oval 69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6" name="Oval 70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7" name="Oval 71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8" name="Oval 72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09" name="Oval 73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0" name="Oval 74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1" name="Oval 75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2" name="Oval 76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3" name="Oval 77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4" name="Oval 78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5" name="Oval 79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6" name="Oval 80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7" name="Oval 81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8" name="Oval 82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19" name="Oval 83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0" name="Oval 84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1" name="Oval 85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2" name="Oval 86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3" name="Oval 87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4" name="Oval 88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5" name="Oval 89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6" name="Oval 90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7" name="Oval 91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8" name="Oval 92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29" name="Oval 93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0" name="Oval 94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1" name="Oval 95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2" name="Oval 96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3" name="Oval 97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4" name="Oval 98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5" name="Oval 99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6" name="Oval 100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7" name="Oval 101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8" name="Oval 102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39" name="Oval 103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0" name="Oval 104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1" name="Oval 105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2" name="Oval 106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3" name="Oval 107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4" name="Oval 108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5" name="Oval 109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6" name="Oval 110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7" name="Oval 111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8" name="Oval 112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49" name="Oval 113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0" name="Oval 114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1" name="Oval 115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2" name="Oval 116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3" name="Oval 117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4" name="Oval 118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5" name="Oval 119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6" name="Oval 120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7" name="Oval 121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8" name="Oval 122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59" name="Oval 123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0" name="Oval 124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1" name="Oval 125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2" name="Oval 126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3" name="Oval 127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64" name="Oval 128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739501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Line 1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rot="10800000">
            <a:off x="3033713" y="4465638"/>
            <a:ext cx="3333750" cy="1295400"/>
          </a:xfrm>
          <a:prstGeom prst="line">
            <a:avLst/>
          </a:prstGeom>
          <a:noFill/>
          <a:ln w="349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60400" y="152400"/>
            <a:ext cx="7772400" cy="1143000"/>
          </a:xfrm>
          <a:ln/>
        </p:spPr>
        <p:txBody>
          <a:bodyPr/>
          <a:lstStyle/>
          <a:p>
            <a:r>
              <a:rPr lang="en-US" dirty="0"/>
              <a:t>Feature matching</a:t>
            </a: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2413000" y="2395538"/>
            <a:ext cx="4232275" cy="3711575"/>
            <a:chOff x="0" y="0"/>
            <a:chExt cx="2665" cy="2338"/>
          </a:xfrm>
        </p:grpSpPr>
        <p:sp>
          <p:nvSpPr>
            <p:cNvPr id="68612" name="Line 4"/>
            <p:cNvSpPr>
              <a:spLocks noChangeShapeType="1"/>
            </p:cNvSpPr>
            <p:nvPr>
              <p:custDataLst>
                <p:tags r:id="rId151"/>
              </p:custDataLst>
            </p:nvPr>
          </p:nvSpPr>
          <p:spPr bwMode="auto">
            <a:xfrm flipH="1">
              <a:off x="2339" y="888"/>
              <a:ext cx="31" cy="56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3" name="Line 5"/>
            <p:cNvSpPr>
              <a:spLocks noChangeShapeType="1"/>
            </p:cNvSpPr>
            <p:nvPr>
              <p:custDataLst>
                <p:tags r:id="rId152"/>
              </p:custDataLst>
            </p:nvPr>
          </p:nvSpPr>
          <p:spPr bwMode="auto">
            <a:xfrm>
              <a:off x="2308" y="1484"/>
              <a:ext cx="156" cy="56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4" name="Line 6"/>
            <p:cNvSpPr>
              <a:spLocks noChangeShapeType="1"/>
            </p:cNvSpPr>
            <p:nvPr>
              <p:custDataLst>
                <p:tags r:id="rId153"/>
              </p:custDataLst>
            </p:nvPr>
          </p:nvSpPr>
          <p:spPr bwMode="auto">
            <a:xfrm>
              <a:off x="1740" y="793"/>
              <a:ext cx="629" cy="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5" name="Line 7"/>
            <p:cNvSpPr>
              <a:spLocks noChangeShapeType="1"/>
            </p:cNvSpPr>
            <p:nvPr>
              <p:custDataLst>
                <p:tags r:id="rId154"/>
              </p:custDataLst>
            </p:nvPr>
          </p:nvSpPr>
          <p:spPr bwMode="auto">
            <a:xfrm rot="10800000" flipH="1">
              <a:off x="984" y="783"/>
              <a:ext cx="755" cy="60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6" name="Line 8"/>
            <p:cNvSpPr>
              <a:spLocks noChangeShapeType="1"/>
            </p:cNvSpPr>
            <p:nvPr>
              <p:custDataLst>
                <p:tags r:id="rId155"/>
              </p:custDataLst>
            </p:nvPr>
          </p:nvSpPr>
          <p:spPr bwMode="auto">
            <a:xfrm>
              <a:off x="796" y="180"/>
              <a:ext cx="216" cy="61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7" name="Line 9"/>
            <p:cNvSpPr>
              <a:spLocks noChangeShapeType="1"/>
            </p:cNvSpPr>
            <p:nvPr>
              <p:custDataLst>
                <p:tags r:id="rId156"/>
              </p:custDataLst>
            </p:nvPr>
          </p:nvSpPr>
          <p:spPr bwMode="auto">
            <a:xfrm>
              <a:off x="796" y="180"/>
              <a:ext cx="181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8" name="Line 10"/>
            <p:cNvSpPr>
              <a:spLocks noChangeShapeType="1"/>
            </p:cNvSpPr>
            <p:nvPr>
              <p:custDataLst>
                <p:tags r:id="rId157"/>
              </p:custDataLst>
            </p:nvPr>
          </p:nvSpPr>
          <p:spPr bwMode="auto">
            <a:xfrm flipH="1">
              <a:off x="977" y="794"/>
              <a:ext cx="35" cy="6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19" name="Line 11"/>
            <p:cNvSpPr>
              <a:spLocks noChangeShapeType="1"/>
            </p:cNvSpPr>
            <p:nvPr>
              <p:custDataLst>
                <p:tags r:id="rId158"/>
              </p:custDataLst>
            </p:nvPr>
          </p:nvSpPr>
          <p:spPr bwMode="auto">
            <a:xfrm>
              <a:off x="288" y="1227"/>
              <a:ext cx="689" cy="21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0" name="Line 12"/>
            <p:cNvSpPr>
              <a:spLocks noChangeShapeType="1"/>
            </p:cNvSpPr>
            <p:nvPr>
              <p:custDataLst>
                <p:tags r:id="rId159"/>
              </p:custDataLst>
            </p:nvPr>
          </p:nvSpPr>
          <p:spPr bwMode="auto">
            <a:xfrm>
              <a:off x="288" y="1914"/>
              <a:ext cx="616" cy="2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1" name="Line 13"/>
            <p:cNvSpPr>
              <a:spLocks noChangeShapeType="1"/>
            </p:cNvSpPr>
            <p:nvPr>
              <p:custDataLst>
                <p:tags r:id="rId160"/>
              </p:custDataLst>
            </p:nvPr>
          </p:nvSpPr>
          <p:spPr bwMode="auto">
            <a:xfrm>
              <a:off x="1483" y="2022"/>
              <a:ext cx="615" cy="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2" name="Line 14"/>
            <p:cNvSpPr>
              <a:spLocks noChangeShapeType="1"/>
            </p:cNvSpPr>
            <p:nvPr>
              <p:custDataLst>
                <p:tags r:id="rId161"/>
              </p:custDataLst>
            </p:nvPr>
          </p:nvSpPr>
          <p:spPr bwMode="auto">
            <a:xfrm rot="10800000" flipH="1">
              <a:off x="217" y="1444"/>
              <a:ext cx="723" cy="39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3" name="Line 15"/>
            <p:cNvSpPr>
              <a:spLocks noChangeShapeType="1"/>
            </p:cNvSpPr>
            <p:nvPr>
              <p:custDataLst>
                <p:tags r:id="rId162"/>
              </p:custDataLst>
            </p:nvPr>
          </p:nvSpPr>
          <p:spPr bwMode="auto">
            <a:xfrm rot="10800000" flipH="1">
              <a:off x="1483" y="1444"/>
              <a:ext cx="832" cy="57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4" name="Line 16"/>
            <p:cNvSpPr>
              <a:spLocks noChangeShapeType="1"/>
            </p:cNvSpPr>
            <p:nvPr>
              <p:custDataLst>
                <p:tags r:id="rId163"/>
              </p:custDataLst>
            </p:nvPr>
          </p:nvSpPr>
          <p:spPr bwMode="auto">
            <a:xfrm rot="10800000" flipH="1">
              <a:off x="1664" y="433"/>
              <a:ext cx="579" cy="3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25" name="Line 17"/>
            <p:cNvSpPr>
              <a:spLocks noChangeShapeType="1"/>
            </p:cNvSpPr>
            <p:nvPr>
              <p:custDataLst>
                <p:tags r:id="rId164"/>
              </p:custDataLst>
            </p:nvPr>
          </p:nvSpPr>
          <p:spPr bwMode="auto">
            <a:xfrm rot="10800000">
              <a:off x="1012" y="1372"/>
              <a:ext cx="688" cy="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8626" name="Picture 18"/>
            <p:cNvPicPr>
              <a:picLocks noChangeAspect="1" noChangeArrowheads="1"/>
            </p:cNvPicPr>
            <p:nvPr>
              <p:custDataLst>
                <p:tags r:id="rId165"/>
              </p:custDataLst>
            </p:nvPr>
          </p:nvPicPr>
          <p:blipFill>
            <a:blip r:embed="rId295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7" name="Picture 19"/>
            <p:cNvPicPr>
              <a:picLocks noChangeAspect="1" noChangeArrowheads="1"/>
            </p:cNvPicPr>
            <p:nvPr>
              <p:custDataLst>
                <p:tags r:id="rId166"/>
              </p:custDataLst>
            </p:nvPr>
          </p:nvPicPr>
          <p:blipFill>
            <a:blip r:embed="rId296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8" name="Picture 20"/>
            <p:cNvPicPr>
              <a:picLocks noChangeAspect="1" noChangeArrowheads="1"/>
            </p:cNvPicPr>
            <p:nvPr>
              <p:custDataLst>
                <p:tags r:id="rId167"/>
              </p:custDataLst>
            </p:nvPr>
          </p:nvPicPr>
          <p:blipFill>
            <a:blip r:embed="rId297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29" name="Picture 21"/>
            <p:cNvPicPr>
              <a:picLocks noChangeAspect="1" noChangeArrowheads="1"/>
            </p:cNvPicPr>
            <p:nvPr>
              <p:custDataLst>
                <p:tags r:id="rId168"/>
              </p:custDataLst>
            </p:nvPr>
          </p:nvPicPr>
          <p:blipFill>
            <a:blip r:embed="rId298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8630" name="Picture 22"/>
            <p:cNvPicPr>
              <a:picLocks noChangeAspect="1" noChangeArrowheads="1"/>
            </p:cNvPicPr>
            <p:nvPr>
              <p:custDataLst>
                <p:tags r:id="rId169"/>
              </p:custDataLst>
            </p:nvPr>
          </p:nvPicPr>
          <p:blipFill>
            <a:blip r:embed="rId299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1" name="Picture 23"/>
            <p:cNvPicPr>
              <a:picLocks noChangeAspect="1" noChangeArrowheads="1"/>
            </p:cNvPicPr>
            <p:nvPr>
              <p:custDataLst>
                <p:tags r:id="rId170"/>
              </p:custDataLst>
            </p:nvPr>
          </p:nvPicPr>
          <p:blipFill>
            <a:blip r:embed="rId300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2" name="Picture 24"/>
            <p:cNvPicPr>
              <a:picLocks noChangeAspect="1" noChangeArrowheads="1"/>
            </p:cNvPicPr>
            <p:nvPr>
              <p:custDataLst>
                <p:tags r:id="rId171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3" name="Picture 25"/>
            <p:cNvPicPr>
              <a:picLocks noChangeAspect="1" noChangeArrowheads="1"/>
            </p:cNvPicPr>
            <p:nvPr>
              <p:custDataLst>
                <p:tags r:id="rId172"/>
              </p:custDataLst>
            </p:nvPr>
          </p:nvPicPr>
          <p:blipFill>
            <a:blip r:embed="rId302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4" name="Picture 26"/>
            <p:cNvPicPr>
              <a:picLocks noChangeAspect="1" noChangeArrowheads="1"/>
            </p:cNvPicPr>
            <p:nvPr>
              <p:custDataLst>
                <p:tags r:id="rId173"/>
              </p:custDataLst>
            </p:nvPr>
          </p:nvPicPr>
          <p:blipFill>
            <a:blip r:embed="rId303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5" name="Picture 27"/>
            <p:cNvPicPr>
              <a:picLocks noChangeAspect="1" noChangeArrowheads="1"/>
            </p:cNvPicPr>
            <p:nvPr>
              <p:custDataLst>
                <p:tags r:id="rId174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6" name="Picture 28"/>
            <p:cNvPicPr>
              <a:picLocks noChangeAspect="1" noChangeArrowheads="1"/>
            </p:cNvPicPr>
            <p:nvPr>
              <p:custDataLst>
                <p:tags r:id="rId175"/>
              </p:custDataLst>
            </p:nvPr>
          </p:nvPicPr>
          <p:blipFill>
            <a:blip r:embed="rId305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7" name="Picture 29"/>
            <p:cNvPicPr>
              <a:picLocks noChangeAspect="1" noChangeArrowheads="1"/>
            </p:cNvPicPr>
            <p:nvPr>
              <p:custDataLst>
                <p:tags r:id="rId176"/>
              </p:custDataLst>
            </p:nvPr>
          </p:nvPicPr>
          <p:blipFill>
            <a:blip r:embed="rId306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8" name="Picture 30"/>
            <p:cNvPicPr>
              <a:picLocks noChangeAspect="1" noChangeArrowheads="1"/>
            </p:cNvPicPr>
            <p:nvPr>
              <p:custDataLst>
                <p:tags r:id="rId177"/>
              </p:custDataLst>
            </p:nvPr>
          </p:nvPicPr>
          <p:blipFill>
            <a:blip r:embed="rId307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39" name="Picture 31"/>
            <p:cNvPicPr>
              <a:picLocks noChangeAspect="1" noChangeArrowheads="1"/>
            </p:cNvPicPr>
            <p:nvPr>
              <p:custDataLst>
                <p:tags r:id="rId178"/>
              </p:custDataLst>
            </p:nvPr>
          </p:nvPicPr>
          <p:blipFill>
            <a:blip r:embed="rId308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0" name="Picture 32"/>
            <p:cNvPicPr>
              <a:picLocks noChangeAspect="1" noChangeArrowheads="1"/>
            </p:cNvPicPr>
            <p:nvPr>
              <p:custDataLst>
                <p:tags r:id="rId179"/>
              </p:custDataLst>
            </p:nvPr>
          </p:nvPicPr>
          <p:blipFill>
            <a:blip r:embed="rId309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1" name="Picture 33"/>
            <p:cNvPicPr>
              <a:picLocks noChangeAspect="1" noChangeArrowheads="1"/>
            </p:cNvPicPr>
            <p:nvPr>
              <p:custDataLst>
                <p:tags r:id="rId180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2" name="Picture 34"/>
            <p:cNvPicPr>
              <a:picLocks noChangeAspect="1" noChangeArrowheads="1"/>
            </p:cNvPicPr>
            <p:nvPr>
              <p:custDataLst>
                <p:tags r:id="rId181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3" name="Picture 35"/>
            <p:cNvPicPr>
              <a:picLocks noChangeAspect="1" noChangeArrowheads="1"/>
            </p:cNvPicPr>
            <p:nvPr>
              <p:custDataLst>
                <p:tags r:id="rId182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4" name="Picture 36"/>
            <p:cNvPicPr>
              <a:picLocks noChangeAspect="1" noChangeArrowheads="1"/>
            </p:cNvPicPr>
            <p:nvPr>
              <p:custDataLst>
                <p:tags r:id="rId183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45" name="Oval 37"/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6" name="Oval 38"/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7" name="Oval 39"/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8" name="Oval 40"/>
            <p:cNvSpPr>
              <a:spLocks/>
            </p:cNvSpPr>
            <p:nvPr>
              <p:custDataLst>
                <p:tags r:id="rId187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49" name="Oval 41"/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0" name="Oval 42"/>
            <p:cNvSpPr>
              <a:spLocks/>
            </p:cNvSpPr>
            <p:nvPr>
              <p:custDataLst>
                <p:tags r:id="rId189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1" name="Oval 43"/>
            <p:cNvSpPr>
              <a:spLocks/>
            </p:cNvSpPr>
            <p:nvPr>
              <p:custDataLst>
                <p:tags r:id="rId190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2" name="Oval 44"/>
            <p:cNvSpPr>
              <a:spLocks/>
            </p:cNvSpPr>
            <p:nvPr>
              <p:custDataLst>
                <p:tags r:id="rId191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3" name="Oval 45"/>
            <p:cNvSpPr>
              <a:spLocks/>
            </p:cNvSpPr>
            <p:nvPr>
              <p:custDataLst>
                <p:tags r:id="rId192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4" name="Oval 46"/>
            <p:cNvSpPr>
              <a:spLocks/>
            </p:cNvSpPr>
            <p:nvPr>
              <p:custDataLst>
                <p:tags r:id="rId193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5" name="Oval 47"/>
            <p:cNvSpPr>
              <a:spLocks/>
            </p:cNvSpPr>
            <p:nvPr>
              <p:custDataLst>
                <p:tags r:id="rId194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6" name="Oval 48"/>
            <p:cNvSpPr>
              <a:spLocks/>
            </p:cNvSpPr>
            <p:nvPr>
              <p:custDataLst>
                <p:tags r:id="rId195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7" name="Oval 49"/>
            <p:cNvSpPr>
              <a:spLocks/>
            </p:cNvSpPr>
            <p:nvPr>
              <p:custDataLst>
                <p:tags r:id="rId196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8" name="Oval 50"/>
            <p:cNvSpPr>
              <a:spLocks/>
            </p:cNvSpPr>
            <p:nvPr>
              <p:custDataLst>
                <p:tags r:id="rId197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59" name="Oval 51"/>
            <p:cNvSpPr>
              <a:spLocks/>
            </p:cNvSpPr>
            <p:nvPr>
              <p:custDataLst>
                <p:tags r:id="rId198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0" name="Oval 52"/>
            <p:cNvSpPr>
              <a:spLocks/>
            </p:cNvSpPr>
            <p:nvPr>
              <p:custDataLst>
                <p:tags r:id="rId199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1" name="Oval 53"/>
            <p:cNvSpPr>
              <a:spLocks/>
            </p:cNvSpPr>
            <p:nvPr>
              <p:custDataLst>
                <p:tags r:id="rId200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2" name="Oval 54"/>
            <p:cNvSpPr>
              <a:spLocks/>
            </p:cNvSpPr>
            <p:nvPr>
              <p:custDataLst>
                <p:tags r:id="rId201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3" name="Oval 55"/>
            <p:cNvSpPr>
              <a:spLocks/>
            </p:cNvSpPr>
            <p:nvPr>
              <p:custDataLst>
                <p:tags r:id="rId202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4" name="Oval 56"/>
            <p:cNvSpPr>
              <a:spLocks/>
            </p:cNvSpPr>
            <p:nvPr>
              <p:custDataLst>
                <p:tags r:id="rId203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5" name="Oval 57"/>
            <p:cNvSpPr>
              <a:spLocks/>
            </p:cNvSpPr>
            <p:nvPr>
              <p:custDataLst>
                <p:tags r:id="rId204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6" name="Oval 58"/>
            <p:cNvSpPr>
              <a:spLocks/>
            </p:cNvSpPr>
            <p:nvPr>
              <p:custDataLst>
                <p:tags r:id="rId205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7" name="Oval 59"/>
            <p:cNvSpPr>
              <a:spLocks/>
            </p:cNvSpPr>
            <p:nvPr>
              <p:custDataLst>
                <p:tags r:id="rId206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8" name="Oval 60"/>
            <p:cNvSpPr>
              <a:spLocks/>
            </p:cNvSpPr>
            <p:nvPr>
              <p:custDataLst>
                <p:tags r:id="rId207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69" name="Oval 61"/>
            <p:cNvSpPr>
              <a:spLocks/>
            </p:cNvSpPr>
            <p:nvPr>
              <p:custDataLst>
                <p:tags r:id="rId208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0" name="Oval 62"/>
            <p:cNvSpPr>
              <a:spLocks/>
            </p:cNvSpPr>
            <p:nvPr>
              <p:custDataLst>
                <p:tags r:id="rId209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1" name="Oval 63"/>
            <p:cNvSpPr>
              <a:spLocks/>
            </p:cNvSpPr>
            <p:nvPr>
              <p:custDataLst>
                <p:tags r:id="rId210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2" name="Oval 64"/>
            <p:cNvSpPr>
              <a:spLocks/>
            </p:cNvSpPr>
            <p:nvPr>
              <p:custDataLst>
                <p:tags r:id="rId211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3" name="Oval 65"/>
            <p:cNvSpPr>
              <a:spLocks/>
            </p:cNvSpPr>
            <p:nvPr>
              <p:custDataLst>
                <p:tags r:id="rId212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4" name="Oval 66"/>
            <p:cNvSpPr>
              <a:spLocks/>
            </p:cNvSpPr>
            <p:nvPr>
              <p:custDataLst>
                <p:tags r:id="rId213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5" name="Oval 67"/>
            <p:cNvSpPr>
              <a:spLocks/>
            </p:cNvSpPr>
            <p:nvPr>
              <p:custDataLst>
                <p:tags r:id="rId214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6" name="Oval 68"/>
            <p:cNvSpPr>
              <a:spLocks/>
            </p:cNvSpPr>
            <p:nvPr>
              <p:custDataLst>
                <p:tags r:id="rId215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7" name="Oval 69"/>
            <p:cNvSpPr>
              <a:spLocks/>
            </p:cNvSpPr>
            <p:nvPr>
              <p:custDataLst>
                <p:tags r:id="rId216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8" name="Oval 70"/>
            <p:cNvSpPr>
              <a:spLocks/>
            </p:cNvSpPr>
            <p:nvPr>
              <p:custDataLst>
                <p:tags r:id="rId217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79" name="Oval 71"/>
            <p:cNvSpPr>
              <a:spLocks/>
            </p:cNvSpPr>
            <p:nvPr>
              <p:custDataLst>
                <p:tags r:id="rId218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0" name="Oval 72"/>
            <p:cNvSpPr>
              <a:spLocks/>
            </p:cNvSpPr>
            <p:nvPr>
              <p:custDataLst>
                <p:tags r:id="rId219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1" name="Oval 73"/>
            <p:cNvSpPr>
              <a:spLocks/>
            </p:cNvSpPr>
            <p:nvPr>
              <p:custDataLst>
                <p:tags r:id="rId220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2" name="Oval 74"/>
            <p:cNvSpPr>
              <a:spLocks/>
            </p:cNvSpPr>
            <p:nvPr>
              <p:custDataLst>
                <p:tags r:id="rId221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3" name="Oval 75"/>
            <p:cNvSpPr>
              <a:spLocks/>
            </p:cNvSpPr>
            <p:nvPr>
              <p:custDataLst>
                <p:tags r:id="rId222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4" name="Oval 76"/>
            <p:cNvSpPr>
              <a:spLocks/>
            </p:cNvSpPr>
            <p:nvPr>
              <p:custDataLst>
                <p:tags r:id="rId223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5" name="Oval 77"/>
            <p:cNvSpPr>
              <a:spLocks/>
            </p:cNvSpPr>
            <p:nvPr>
              <p:custDataLst>
                <p:tags r:id="rId224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6" name="Oval 78"/>
            <p:cNvSpPr>
              <a:spLocks/>
            </p:cNvSpPr>
            <p:nvPr>
              <p:custDataLst>
                <p:tags r:id="rId225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7" name="Oval 79"/>
            <p:cNvSpPr>
              <a:spLocks/>
            </p:cNvSpPr>
            <p:nvPr>
              <p:custDataLst>
                <p:tags r:id="rId226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8" name="Oval 80"/>
            <p:cNvSpPr>
              <a:spLocks/>
            </p:cNvSpPr>
            <p:nvPr>
              <p:custDataLst>
                <p:tags r:id="rId227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89" name="Oval 81"/>
            <p:cNvSpPr>
              <a:spLocks/>
            </p:cNvSpPr>
            <p:nvPr>
              <p:custDataLst>
                <p:tags r:id="rId228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0" name="Oval 82"/>
            <p:cNvSpPr>
              <a:spLocks/>
            </p:cNvSpPr>
            <p:nvPr>
              <p:custDataLst>
                <p:tags r:id="rId229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1" name="Oval 83"/>
            <p:cNvSpPr>
              <a:spLocks/>
            </p:cNvSpPr>
            <p:nvPr>
              <p:custDataLst>
                <p:tags r:id="rId230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2" name="Oval 84"/>
            <p:cNvSpPr>
              <a:spLocks/>
            </p:cNvSpPr>
            <p:nvPr>
              <p:custDataLst>
                <p:tags r:id="rId231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3" name="Oval 85"/>
            <p:cNvSpPr>
              <a:spLocks/>
            </p:cNvSpPr>
            <p:nvPr>
              <p:custDataLst>
                <p:tags r:id="rId232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4" name="Oval 86"/>
            <p:cNvSpPr>
              <a:spLocks/>
            </p:cNvSpPr>
            <p:nvPr>
              <p:custDataLst>
                <p:tags r:id="rId233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5" name="Oval 87"/>
            <p:cNvSpPr>
              <a:spLocks/>
            </p:cNvSpPr>
            <p:nvPr>
              <p:custDataLst>
                <p:tags r:id="rId234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6" name="Oval 88"/>
            <p:cNvSpPr>
              <a:spLocks/>
            </p:cNvSpPr>
            <p:nvPr>
              <p:custDataLst>
                <p:tags r:id="rId235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7" name="Oval 89"/>
            <p:cNvSpPr>
              <a:spLocks/>
            </p:cNvSpPr>
            <p:nvPr>
              <p:custDataLst>
                <p:tags r:id="rId236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8" name="Oval 90"/>
            <p:cNvSpPr>
              <a:spLocks/>
            </p:cNvSpPr>
            <p:nvPr>
              <p:custDataLst>
                <p:tags r:id="rId237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99" name="Oval 91"/>
            <p:cNvSpPr>
              <a:spLocks/>
            </p:cNvSpPr>
            <p:nvPr>
              <p:custDataLst>
                <p:tags r:id="rId238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0" name="Oval 92"/>
            <p:cNvSpPr>
              <a:spLocks/>
            </p:cNvSpPr>
            <p:nvPr>
              <p:custDataLst>
                <p:tags r:id="rId239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1" name="Oval 93"/>
            <p:cNvSpPr>
              <a:spLocks/>
            </p:cNvSpPr>
            <p:nvPr>
              <p:custDataLst>
                <p:tags r:id="rId240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2" name="Oval 94"/>
            <p:cNvSpPr>
              <a:spLocks/>
            </p:cNvSpPr>
            <p:nvPr>
              <p:custDataLst>
                <p:tags r:id="rId241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3" name="Oval 95"/>
            <p:cNvSpPr>
              <a:spLocks/>
            </p:cNvSpPr>
            <p:nvPr>
              <p:custDataLst>
                <p:tags r:id="rId242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4" name="Oval 96"/>
            <p:cNvSpPr>
              <a:spLocks/>
            </p:cNvSpPr>
            <p:nvPr>
              <p:custDataLst>
                <p:tags r:id="rId243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5" name="Oval 97"/>
            <p:cNvSpPr>
              <a:spLocks/>
            </p:cNvSpPr>
            <p:nvPr>
              <p:custDataLst>
                <p:tags r:id="rId244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6" name="Oval 98"/>
            <p:cNvSpPr>
              <a:spLocks/>
            </p:cNvSpPr>
            <p:nvPr>
              <p:custDataLst>
                <p:tags r:id="rId245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7" name="Oval 99"/>
            <p:cNvSpPr>
              <a:spLocks/>
            </p:cNvSpPr>
            <p:nvPr>
              <p:custDataLst>
                <p:tags r:id="rId246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8" name="Oval 100"/>
            <p:cNvSpPr>
              <a:spLocks/>
            </p:cNvSpPr>
            <p:nvPr>
              <p:custDataLst>
                <p:tags r:id="rId247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09" name="Oval 101"/>
            <p:cNvSpPr>
              <a:spLocks/>
            </p:cNvSpPr>
            <p:nvPr>
              <p:custDataLst>
                <p:tags r:id="rId248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0" name="Oval 102"/>
            <p:cNvSpPr>
              <a:spLocks/>
            </p:cNvSpPr>
            <p:nvPr>
              <p:custDataLst>
                <p:tags r:id="rId249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1" name="Oval 103"/>
            <p:cNvSpPr>
              <a:spLocks/>
            </p:cNvSpPr>
            <p:nvPr>
              <p:custDataLst>
                <p:tags r:id="rId250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2" name="Oval 104"/>
            <p:cNvSpPr>
              <a:spLocks/>
            </p:cNvSpPr>
            <p:nvPr>
              <p:custDataLst>
                <p:tags r:id="rId251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3" name="Oval 105"/>
            <p:cNvSpPr>
              <a:spLocks/>
            </p:cNvSpPr>
            <p:nvPr>
              <p:custDataLst>
                <p:tags r:id="rId252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4" name="Oval 106"/>
            <p:cNvSpPr>
              <a:spLocks/>
            </p:cNvSpPr>
            <p:nvPr>
              <p:custDataLst>
                <p:tags r:id="rId253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5" name="Oval 107"/>
            <p:cNvSpPr>
              <a:spLocks/>
            </p:cNvSpPr>
            <p:nvPr>
              <p:custDataLst>
                <p:tags r:id="rId254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6" name="Oval 108"/>
            <p:cNvSpPr>
              <a:spLocks/>
            </p:cNvSpPr>
            <p:nvPr>
              <p:custDataLst>
                <p:tags r:id="rId255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7" name="Oval 109"/>
            <p:cNvSpPr>
              <a:spLocks/>
            </p:cNvSpPr>
            <p:nvPr>
              <p:custDataLst>
                <p:tags r:id="rId256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8" name="Oval 110"/>
            <p:cNvSpPr>
              <a:spLocks/>
            </p:cNvSpPr>
            <p:nvPr>
              <p:custDataLst>
                <p:tags r:id="rId257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19" name="Oval 111"/>
            <p:cNvSpPr>
              <a:spLocks/>
            </p:cNvSpPr>
            <p:nvPr>
              <p:custDataLst>
                <p:tags r:id="rId258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0" name="Oval 112"/>
            <p:cNvSpPr>
              <a:spLocks/>
            </p:cNvSpPr>
            <p:nvPr>
              <p:custDataLst>
                <p:tags r:id="rId259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1" name="Oval 113"/>
            <p:cNvSpPr>
              <a:spLocks/>
            </p:cNvSpPr>
            <p:nvPr>
              <p:custDataLst>
                <p:tags r:id="rId260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2" name="Oval 114"/>
            <p:cNvSpPr>
              <a:spLocks/>
            </p:cNvSpPr>
            <p:nvPr>
              <p:custDataLst>
                <p:tags r:id="rId261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3" name="Oval 115"/>
            <p:cNvSpPr>
              <a:spLocks/>
            </p:cNvSpPr>
            <p:nvPr>
              <p:custDataLst>
                <p:tags r:id="rId262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4" name="Oval 116"/>
            <p:cNvSpPr>
              <a:spLocks/>
            </p:cNvSpPr>
            <p:nvPr>
              <p:custDataLst>
                <p:tags r:id="rId263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5" name="Oval 117"/>
            <p:cNvSpPr>
              <a:spLocks/>
            </p:cNvSpPr>
            <p:nvPr>
              <p:custDataLst>
                <p:tags r:id="rId264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6" name="Oval 118"/>
            <p:cNvSpPr>
              <a:spLocks/>
            </p:cNvSpPr>
            <p:nvPr>
              <p:custDataLst>
                <p:tags r:id="rId265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7" name="Oval 119"/>
            <p:cNvSpPr>
              <a:spLocks/>
            </p:cNvSpPr>
            <p:nvPr>
              <p:custDataLst>
                <p:tags r:id="rId266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8" name="Oval 120"/>
            <p:cNvSpPr>
              <a:spLocks/>
            </p:cNvSpPr>
            <p:nvPr>
              <p:custDataLst>
                <p:tags r:id="rId267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29" name="Oval 121"/>
            <p:cNvSpPr>
              <a:spLocks/>
            </p:cNvSpPr>
            <p:nvPr>
              <p:custDataLst>
                <p:tags r:id="rId268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0" name="Oval 122"/>
            <p:cNvSpPr>
              <a:spLocks/>
            </p:cNvSpPr>
            <p:nvPr>
              <p:custDataLst>
                <p:tags r:id="rId269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1" name="Oval 123"/>
            <p:cNvSpPr>
              <a:spLocks/>
            </p:cNvSpPr>
            <p:nvPr>
              <p:custDataLst>
                <p:tags r:id="rId270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2" name="Oval 124"/>
            <p:cNvSpPr>
              <a:spLocks/>
            </p:cNvSpPr>
            <p:nvPr>
              <p:custDataLst>
                <p:tags r:id="rId271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3" name="Oval 125"/>
            <p:cNvSpPr>
              <a:spLocks/>
            </p:cNvSpPr>
            <p:nvPr>
              <p:custDataLst>
                <p:tags r:id="rId272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4" name="Oval 126"/>
            <p:cNvSpPr>
              <a:spLocks/>
            </p:cNvSpPr>
            <p:nvPr>
              <p:custDataLst>
                <p:tags r:id="rId273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5" name="Oval 127"/>
            <p:cNvSpPr>
              <a:spLocks/>
            </p:cNvSpPr>
            <p:nvPr>
              <p:custDataLst>
                <p:tags r:id="rId274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6" name="Oval 128"/>
            <p:cNvSpPr>
              <a:spLocks/>
            </p:cNvSpPr>
            <p:nvPr>
              <p:custDataLst>
                <p:tags r:id="rId275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7" name="Oval 129"/>
            <p:cNvSpPr>
              <a:spLocks/>
            </p:cNvSpPr>
            <p:nvPr>
              <p:custDataLst>
                <p:tags r:id="rId276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8" name="Oval 130"/>
            <p:cNvSpPr>
              <a:spLocks/>
            </p:cNvSpPr>
            <p:nvPr>
              <p:custDataLst>
                <p:tags r:id="rId277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39" name="Oval 131"/>
            <p:cNvSpPr>
              <a:spLocks/>
            </p:cNvSpPr>
            <p:nvPr>
              <p:custDataLst>
                <p:tags r:id="rId278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0" name="Oval 132"/>
            <p:cNvSpPr>
              <a:spLocks/>
            </p:cNvSpPr>
            <p:nvPr>
              <p:custDataLst>
                <p:tags r:id="rId279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1" name="Oval 133"/>
            <p:cNvSpPr>
              <a:spLocks/>
            </p:cNvSpPr>
            <p:nvPr>
              <p:custDataLst>
                <p:tags r:id="rId280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2" name="Oval 134"/>
            <p:cNvSpPr>
              <a:spLocks/>
            </p:cNvSpPr>
            <p:nvPr>
              <p:custDataLst>
                <p:tags r:id="rId281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3" name="Oval 135"/>
            <p:cNvSpPr>
              <a:spLocks/>
            </p:cNvSpPr>
            <p:nvPr>
              <p:custDataLst>
                <p:tags r:id="rId282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4" name="Oval 136"/>
            <p:cNvSpPr>
              <a:spLocks/>
            </p:cNvSpPr>
            <p:nvPr>
              <p:custDataLst>
                <p:tags r:id="rId283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5" name="Oval 137"/>
            <p:cNvSpPr>
              <a:spLocks/>
            </p:cNvSpPr>
            <p:nvPr>
              <p:custDataLst>
                <p:tags r:id="rId284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6" name="Oval 138"/>
            <p:cNvSpPr>
              <a:spLocks/>
            </p:cNvSpPr>
            <p:nvPr>
              <p:custDataLst>
                <p:tags r:id="rId285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7" name="Oval 139"/>
            <p:cNvSpPr>
              <a:spLocks/>
            </p:cNvSpPr>
            <p:nvPr>
              <p:custDataLst>
                <p:tags r:id="rId286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8" name="Oval 140"/>
            <p:cNvSpPr>
              <a:spLocks/>
            </p:cNvSpPr>
            <p:nvPr>
              <p:custDataLst>
                <p:tags r:id="rId287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49" name="Oval 141"/>
            <p:cNvSpPr>
              <a:spLocks/>
            </p:cNvSpPr>
            <p:nvPr>
              <p:custDataLst>
                <p:tags r:id="rId288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0" name="Oval 142"/>
            <p:cNvSpPr>
              <a:spLocks/>
            </p:cNvSpPr>
            <p:nvPr>
              <p:custDataLst>
                <p:tags r:id="rId289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1" name="Oval 143"/>
            <p:cNvSpPr>
              <a:spLocks/>
            </p:cNvSpPr>
            <p:nvPr>
              <p:custDataLst>
                <p:tags r:id="rId290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2" name="Oval 144"/>
            <p:cNvSpPr>
              <a:spLocks/>
            </p:cNvSpPr>
            <p:nvPr>
              <p:custDataLst>
                <p:tags r:id="rId291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3" name="Oval 145"/>
            <p:cNvSpPr>
              <a:spLocks/>
            </p:cNvSpPr>
            <p:nvPr>
              <p:custDataLst>
                <p:tags r:id="rId292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754" name="Rectangle 14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808038" y="1277938"/>
            <a:ext cx="792480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algn="l">
              <a:lnSpc>
                <a:spcPct val="110000"/>
              </a:lnSpc>
              <a:spcBef>
                <a:spcPts val="600"/>
              </a:spcBef>
            </a:pP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Refine matching using RANSAC [</a:t>
            </a:r>
            <a:r>
              <a:rPr lang="en-US" sz="2400" b="0" dirty="0" err="1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Fischler</a:t>
            </a: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 &amp; </a:t>
            </a:r>
            <a:r>
              <a:rPr lang="en-US" sz="2400" b="0" dirty="0" err="1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Bolles</a:t>
            </a:r>
            <a:r>
              <a:rPr lang="en-US" sz="2400" b="0" dirty="0">
                <a:solidFill>
                  <a:schemeClr val="tx1"/>
                </a:solidFill>
                <a:latin typeface="Calibri" pitchFamily="-1" charset="0"/>
                <a:sym typeface="Calibri" pitchFamily="-1" charset="0"/>
              </a:rPr>
              <a:t> 1987] to estimate fundamental matrices between pairs</a:t>
            </a:r>
          </a:p>
        </p:txBody>
      </p:sp>
      <p:grpSp>
        <p:nvGrpSpPr>
          <p:cNvPr id="3" name="Group 14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2413000" y="2392363"/>
            <a:ext cx="4232275" cy="3711575"/>
            <a:chOff x="0" y="0"/>
            <a:chExt cx="2665" cy="2338"/>
          </a:xfrm>
        </p:grpSpPr>
        <p:sp>
          <p:nvSpPr>
            <p:cNvPr id="68756" name="Line 148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2339" y="888"/>
              <a:ext cx="31" cy="56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7" name="Line 149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>
              <a:off x="2308" y="1484"/>
              <a:ext cx="156" cy="566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8" name="Line 150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rot="10800000" flipH="1">
              <a:off x="984" y="783"/>
              <a:ext cx="755" cy="60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59" name="Line 15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40" y="793"/>
              <a:ext cx="629" cy="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0" name="Line 152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796" y="180"/>
              <a:ext cx="216" cy="61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1" name="Line 153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796" y="180"/>
              <a:ext cx="181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2" name="Line 154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977" y="794"/>
              <a:ext cx="35" cy="65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3" name="Line 155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288" y="1227"/>
              <a:ext cx="689" cy="21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4" name="Line 156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288" y="1914"/>
              <a:ext cx="616" cy="252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5" name="Line 157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98" y="288"/>
              <a:ext cx="1338" cy="97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6" name="Line 15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483" y="2022"/>
              <a:ext cx="615" cy="73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7" name="Line 15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325" y="1336"/>
              <a:ext cx="1773" cy="759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8" name="Line 16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rot="10800000" flipH="1">
              <a:off x="217" y="1444"/>
              <a:ext cx="723" cy="397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69" name="Line 16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rot="10800000" flipH="1">
              <a:off x="1483" y="1444"/>
              <a:ext cx="832" cy="578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0" name="Line 16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rot="10800000" flipH="1">
              <a:off x="1664" y="433"/>
              <a:ext cx="579" cy="32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1" name="Line 16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rot="10800000">
              <a:off x="1012" y="1372"/>
              <a:ext cx="688" cy="35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72" name="Line 16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867" y="902"/>
              <a:ext cx="1484" cy="1264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8773" name="Picture 165"/>
            <p:cNvPicPr>
              <a:picLocks noChangeAspect="1" noChangeArrowheads="1"/>
            </p:cNvPicPr>
            <p:nvPr>
              <p:custDataLst>
                <p:tags r:id="rId23"/>
              </p:custDataLst>
            </p:nvPr>
          </p:nvPicPr>
          <p:blipFill>
            <a:blip r:embed="rId295"/>
            <a:srcRect/>
            <a:stretch>
              <a:fillRect/>
            </a:stretch>
          </p:blipFill>
          <p:spPr bwMode="auto">
            <a:xfrm>
              <a:off x="615" y="1986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4" name="Picture 166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96"/>
            <a:srcRect/>
            <a:stretch>
              <a:fillRect/>
            </a:stretch>
          </p:blipFill>
          <p:spPr bwMode="auto">
            <a:xfrm>
              <a:off x="2135" y="253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5" name="Picture 167"/>
            <p:cNvPicPr>
              <a:picLocks noChangeAspect="1" noChangeArrowheads="1"/>
            </p:cNvPicPr>
            <p:nvPr>
              <p:custDataLst>
                <p:tags r:id="rId25"/>
              </p:custDataLst>
            </p:nvPr>
          </p:nvPicPr>
          <p:blipFill>
            <a:blip r:embed="rId297"/>
            <a:srcRect/>
            <a:stretch>
              <a:fillRect/>
            </a:stretch>
          </p:blipFill>
          <p:spPr bwMode="auto">
            <a:xfrm>
              <a:off x="0" y="1734"/>
              <a:ext cx="469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6" name="Picture 168"/>
            <p:cNvPicPr>
              <a:picLocks noChangeAspect="1" noChangeArrowheads="1"/>
            </p:cNvPicPr>
            <p:nvPr>
              <p:custDataLst>
                <p:tags r:id="rId26"/>
              </p:custDataLst>
            </p:nvPr>
          </p:nvPicPr>
          <p:blipFill>
            <a:blip r:embed="rId298"/>
            <a:srcRect/>
            <a:stretch>
              <a:fillRect/>
            </a:stretch>
          </p:blipFill>
          <p:spPr bwMode="auto">
            <a:xfrm>
              <a:off x="578" y="0"/>
              <a:ext cx="470" cy="351"/>
            </a:xfrm>
            <a:prstGeom prst="rect">
              <a:avLst/>
            </a:prstGeom>
            <a:noFill/>
            <a:ln w="34925">
              <a:noFill/>
              <a:miter lim="800000"/>
              <a:headEnd/>
              <a:tailEnd/>
            </a:ln>
          </p:spPr>
        </p:pic>
        <p:pic>
          <p:nvPicPr>
            <p:cNvPr id="68777" name="Picture 169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299"/>
            <a:srcRect/>
            <a:stretch>
              <a:fillRect/>
            </a:stretch>
          </p:blipFill>
          <p:spPr bwMode="auto">
            <a:xfrm>
              <a:off x="71" y="505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8" name="Picture 170"/>
            <p:cNvPicPr>
              <a:picLocks noChangeAspect="1" noChangeArrowheads="1"/>
            </p:cNvPicPr>
            <p:nvPr>
              <p:custDataLst>
                <p:tags r:id="rId28"/>
              </p:custDataLst>
            </p:nvPr>
          </p:nvPicPr>
          <p:blipFill>
            <a:blip r:embed="rId300"/>
            <a:srcRect/>
            <a:stretch>
              <a:fillRect/>
            </a:stretch>
          </p:blipFill>
          <p:spPr bwMode="auto">
            <a:xfrm>
              <a:off x="1229" y="1878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79" name="Picture 171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0" name="Picture 17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311"/>
            <a:srcRect/>
            <a:stretch>
              <a:fillRect/>
            </a:stretch>
          </p:blipFill>
          <p:spPr bwMode="auto">
            <a:xfrm>
              <a:off x="1881" y="1841"/>
              <a:ext cx="316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1" name="Picture 173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312"/>
            <a:srcRect/>
            <a:stretch>
              <a:fillRect/>
            </a:stretch>
          </p:blipFill>
          <p:spPr bwMode="auto">
            <a:xfrm>
              <a:off x="759" y="1227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2" name="Picture 174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3" name="Picture 175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313"/>
            <a:srcRect/>
            <a:stretch>
              <a:fillRect/>
            </a:stretch>
          </p:blipFill>
          <p:spPr bwMode="auto">
            <a:xfrm>
              <a:off x="180" y="1046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4" name="Picture 176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306"/>
            <a:srcRect/>
            <a:stretch>
              <a:fillRect/>
            </a:stretch>
          </p:blipFill>
          <p:spPr bwMode="auto">
            <a:xfrm>
              <a:off x="2351" y="1841"/>
              <a:ext cx="314" cy="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5" name="Picture 177"/>
            <p:cNvPicPr>
              <a:picLocks noChangeAspect="1" noChangeArrowheads="1"/>
            </p:cNvPicPr>
            <p:nvPr>
              <p:custDataLst>
                <p:tags r:id="rId35"/>
              </p:custDataLst>
            </p:nvPr>
          </p:nvPicPr>
          <p:blipFill>
            <a:blip r:embed="rId307"/>
            <a:srcRect/>
            <a:stretch>
              <a:fillRect/>
            </a:stretch>
          </p:blipFill>
          <p:spPr bwMode="auto">
            <a:xfrm>
              <a:off x="1446" y="180"/>
              <a:ext cx="471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6" name="Picture 178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308"/>
            <a:srcRect/>
            <a:stretch>
              <a:fillRect/>
            </a:stretch>
          </p:blipFill>
          <p:spPr bwMode="auto">
            <a:xfrm>
              <a:off x="1519" y="1192"/>
              <a:ext cx="353" cy="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7" name="Picture 179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309"/>
            <a:srcRect/>
            <a:stretch>
              <a:fillRect/>
            </a:stretch>
          </p:blipFill>
          <p:spPr bwMode="auto">
            <a:xfrm>
              <a:off x="2098" y="1263"/>
              <a:ext cx="470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8" name="Picture 180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89" name="Picture 181"/>
            <p:cNvPicPr>
              <a:picLocks noChangeAspect="1" noChangeArrowheads="1"/>
            </p:cNvPicPr>
            <p:nvPr>
              <p:custDataLst>
                <p:tags r:id="rId39"/>
              </p:custDataLst>
            </p:nvPr>
          </p:nvPicPr>
          <p:blipFill>
            <a:blip r:embed="rId301"/>
            <a:srcRect/>
            <a:stretch>
              <a:fillRect/>
            </a:stretch>
          </p:blipFill>
          <p:spPr bwMode="auto">
            <a:xfrm>
              <a:off x="2170" y="722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90" name="Picture 182"/>
            <p:cNvPicPr>
              <a:picLocks noChangeAspect="1" noChangeArrowheads="1"/>
            </p:cNvPicPr>
            <p:nvPr>
              <p:custDataLst>
                <p:tags r:id="rId40"/>
              </p:custDataLst>
            </p:nvPr>
          </p:nvPicPr>
          <p:blipFill>
            <a:blip r:embed="rId304"/>
            <a:srcRect/>
            <a:stretch>
              <a:fillRect/>
            </a:stretch>
          </p:blipFill>
          <p:spPr bwMode="auto">
            <a:xfrm>
              <a:off x="1446" y="614"/>
              <a:ext cx="471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791" name="Picture 183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310"/>
            <a:srcRect/>
            <a:stretch>
              <a:fillRect/>
            </a:stretch>
          </p:blipFill>
          <p:spPr bwMode="auto">
            <a:xfrm>
              <a:off x="796" y="505"/>
              <a:ext cx="352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792" name="Oval 184"/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686" y="144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3" name="Oval 185"/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824" y="216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4" name="Oval 186"/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969" y="72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5" name="Oval 187"/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867" y="570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6" name="Oval 188"/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12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7" name="Oval 189"/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615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8" name="Oval 190"/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519" y="2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99" name="Oval 191"/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867" y="794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0" name="Oval 192"/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844" y="288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1" name="Oval 193"/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627" y="433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2" name="Oval 194"/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483" y="68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3" name="Oval 195"/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1844" y="8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4" name="Oval 196"/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627" y="1336"/>
              <a:ext cx="44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5" name="Oval 197"/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77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6" name="Oval 198"/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1157" y="1263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7" name="Oval 199"/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556" y="1553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8" name="Oval 200"/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09" name="Oval 201"/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325" y="1119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0" name="Oval 202"/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252" y="1300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1" name="Oval 203"/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80" y="614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2" name="Oval 204"/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398" y="6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3" name="Oval 205"/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398" y="1878"/>
              <a:ext cx="43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4" name="Oval 206"/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325" y="198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5" name="Oval 207"/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2460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6" name="Oval 208"/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867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7" name="Oval 209"/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012" y="1407"/>
              <a:ext cx="44" cy="4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8" name="Oval 210"/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686" y="2166"/>
              <a:ext cx="45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19" name="Oval 211"/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831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0" name="Oval 212"/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796" y="21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1" name="Oval 213"/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977" y="1517"/>
              <a:ext cx="43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2" name="Oval 214"/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1338" y="194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3" name="Oval 215"/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2604" y="2058"/>
              <a:ext cx="45" cy="43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4" name="Oval 216"/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1954" y="198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5" name="Oval 217"/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2387" y="144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6" name="Oval 218"/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2062" y="2166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7" name="Oval 219"/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2206" y="1517"/>
              <a:ext cx="44" cy="42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8" name="Oval 220"/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2170" y="324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29" name="Oval 221"/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2387" y="505"/>
              <a:ext cx="44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0" name="Oval 222"/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2496" y="866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1" name="Oval 223"/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2496" y="758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2" name="Oval 224"/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36" y="1769"/>
              <a:ext cx="43" cy="44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3" name="Oval 225"/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796" y="10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4" name="Oval 226"/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940" y="18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5" name="Oval 227"/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1556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6" name="Oval 228"/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1736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7" name="Oval 229"/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1772" y="21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8" name="Oval 230"/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2460" y="36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39" name="Oval 231"/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2315" y="28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0" name="Oval 232"/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206" y="433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1" name="Oval 233"/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180" y="7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2" name="Oval 234"/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434" y="541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3" name="Oval 235"/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1591" y="685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4" name="Oval 236"/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1519" y="90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5" name="Oval 237"/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1736" y="79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6" name="Oval 238"/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1012" y="794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7" name="Oval 239"/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1048" y="541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8" name="Oval 240"/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867" y="1300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49" name="Oval 241"/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1736" y="1517"/>
              <a:ext cx="43" cy="42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0" name="Oval 242"/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1772" y="1263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1" name="Oval 243"/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279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2" name="Oval 244"/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 flipH="1">
              <a:off x="2315" y="1300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3" name="Oval 245"/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 flipH="1">
              <a:off x="2135" y="1444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4" name="Oval 246"/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 flipH="1">
              <a:off x="2496" y="2058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5" name="Oval 247"/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 flipH="1">
              <a:off x="238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6" name="Oval 248"/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 flipH="1">
              <a:off x="2062" y="2022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7" name="Oval 249"/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 flipH="1">
              <a:off x="2098" y="1914"/>
              <a:ext cx="43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8" name="Oval 250"/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1519" y="2022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59" name="Oval 251"/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1265" y="2058"/>
              <a:ext cx="45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0" name="Oval 252"/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1627" y="2130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1" name="Oval 253"/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977" y="2202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2" name="Oval 254"/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686" y="2022"/>
              <a:ext cx="45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3" name="Oval 255"/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759" y="2239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4" name="Oval 256"/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 flipH="1">
              <a:off x="36" y="1986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5" name="Oval 257"/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 flipH="1">
              <a:off x="180" y="1805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6" name="Oval 258"/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 flipH="1">
              <a:off x="361" y="1336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7" name="Oval 259"/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 flipH="1">
              <a:off x="398" y="1227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8" name="Oval 260"/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 flipH="1">
              <a:off x="217" y="1407"/>
              <a:ext cx="43" cy="45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69" name="Oval 261"/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 flipH="1">
              <a:off x="615" y="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0" name="Oval 262"/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723" y="253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1" name="Oval 263"/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 flipH="1">
              <a:off x="1736" y="397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2" name="Oval 264"/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 flipH="1">
              <a:off x="1627" y="216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3" name="Oval 265"/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 flipH="1">
              <a:off x="2315" y="36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4" name="Oval 266"/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 flipH="1">
              <a:off x="2533" y="541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5" name="Oval 267"/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 flipH="1">
              <a:off x="2135" y="2202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6" name="Oval 268"/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 flipH="1">
              <a:off x="1954" y="216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7" name="Oval 269"/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1917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8" name="Oval 270"/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 flipH="1">
              <a:off x="1446" y="1914"/>
              <a:ext cx="45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79" name="Oval 271"/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 flipH="1">
              <a:off x="1591" y="19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0" name="Oval 272"/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 flipH="1">
              <a:off x="1375" y="205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1" name="Oval 273"/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 flipH="1">
              <a:off x="977" y="2095"/>
              <a:ext cx="43" cy="42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2" name="Oval 274"/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 flipH="1">
              <a:off x="867" y="2239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3" name="Oval 275"/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 flipH="1">
              <a:off x="180" y="1986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4" name="Oval 276"/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 flipH="1">
              <a:off x="288" y="1805"/>
              <a:ext cx="45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5" name="Oval 277"/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 flipH="1">
              <a:off x="36" y="1878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6" name="Oval 278"/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 flipH="1">
              <a:off x="325" y="1444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7" name="Oval 279"/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 flipH="1">
              <a:off x="434" y="1407"/>
              <a:ext cx="43" cy="45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8" name="Oval 280"/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 flipH="1">
              <a:off x="977" y="1263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89" name="Oval 281"/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 flipH="1">
              <a:off x="1121" y="1372"/>
              <a:ext cx="44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0" name="Oval 282"/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 flipH="1">
              <a:off x="1048" y="902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1" name="Oval 283"/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 flipH="1">
              <a:off x="831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2" name="Oval 284"/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 flipH="1">
              <a:off x="1556" y="831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3" name="Oval 285"/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 flipH="1">
              <a:off x="1808" y="649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4" name="Oval 286"/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 flipH="1">
              <a:off x="2387" y="866"/>
              <a:ext cx="44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5" name="Oval 287"/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 flipH="1">
              <a:off x="2279" y="758"/>
              <a:ext cx="43" cy="44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6" name="Oval 288"/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 flipH="1">
              <a:off x="2568" y="975"/>
              <a:ext cx="44" cy="43"/>
            </a:xfrm>
            <a:prstGeom prst="ellipse">
              <a:avLst/>
            </a:prstGeom>
            <a:solidFill>
              <a:srgbClr val="00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7" name="Oval 289"/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 flipH="1">
              <a:off x="1700" y="1300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8" name="Oval 290"/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 flipH="1">
              <a:off x="1556" y="1227"/>
              <a:ext cx="43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99" name="Oval 291"/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 flipH="1">
              <a:off x="1627" y="1588"/>
              <a:ext cx="44" cy="44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00" name="Oval 292"/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 flipH="1">
              <a:off x="2460" y="1372"/>
              <a:ext cx="43" cy="43"/>
            </a:xfrm>
            <a:prstGeom prst="ellipse">
              <a:avLst/>
            </a:prstGeom>
            <a:solidFill>
              <a:srgbClr val="0000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6590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4" name="Line 22">
            <a:extLst>
              <a:ext uri="{FF2B5EF4-FFF2-40B4-BE49-F238E27FC236}">
                <a16:creationId xmlns:a16="http://schemas.microsoft.com/office/drawing/2014/main" id="{28DD743F-B5B2-0342-8222-4F25E739AA5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2450" y="3465517"/>
            <a:ext cx="3014663" cy="2844803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7E393DBC-107D-DE4F-BBDF-11D81F3B43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5586" y="139698"/>
            <a:ext cx="8569814" cy="9144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Recap: Two views and Fundamental Matrix F</a:t>
            </a:r>
          </a:p>
        </p:txBody>
      </p:sp>
      <p:sp>
        <p:nvSpPr>
          <p:cNvPr id="48132" name="AutoShape 3">
            <a:extLst>
              <a:ext uri="{FF2B5EF4-FFF2-40B4-BE49-F238E27FC236}">
                <a16:creationId xmlns:a16="http://schemas.microsoft.com/office/drawing/2014/main" id="{98670E2F-CC03-4F42-8660-0CBBC43FB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4214813"/>
            <a:ext cx="2795587" cy="1862137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3" name="AutoShape 4">
            <a:extLst>
              <a:ext uri="{FF2B5EF4-FFF2-40B4-BE49-F238E27FC236}">
                <a16:creationId xmlns:a16="http://schemas.microsoft.com/office/drawing/2014/main" id="{4558DCB2-1A68-9347-BF84-9BC27B1DEA5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075" y="4213225"/>
            <a:ext cx="2795588" cy="1862138"/>
          </a:xfrm>
          <a:prstGeom prst="parallelogram">
            <a:avLst>
              <a:gd name="adj" fmla="val 1841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8134" name="Line 5">
            <a:extLst>
              <a:ext uri="{FF2B5EF4-FFF2-40B4-BE49-F238E27FC236}">
                <a16:creationId xmlns:a16="http://schemas.microsoft.com/office/drawing/2014/main" id="{A7942DCF-7126-3A45-A250-26F2A5A1F2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06777" y="869947"/>
            <a:ext cx="5233986" cy="4881565"/>
          </a:xfrm>
          <a:prstGeom prst="line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35" name="Oval 6">
            <a:extLst>
              <a:ext uri="{FF2B5EF4-FFF2-40B4-BE49-F238E27FC236}">
                <a16:creationId xmlns:a16="http://schemas.microsoft.com/office/drawing/2014/main" id="{5756ED62-EC43-E849-AA8C-B99562DB98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18538" y="5718175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C’</a:t>
            </a:r>
          </a:p>
        </p:txBody>
      </p:sp>
      <p:sp>
        <p:nvSpPr>
          <p:cNvPr id="48136" name="Oval 7">
            <a:extLst>
              <a:ext uri="{FF2B5EF4-FFF2-40B4-BE49-F238E27FC236}">
                <a16:creationId xmlns:a16="http://schemas.microsoft.com/office/drawing/2014/main" id="{573A5942-EF9A-2C4E-B4B7-CE63D9D3CF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0525" y="5683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C</a:t>
            </a:r>
          </a:p>
        </p:txBody>
      </p:sp>
      <p:sp>
        <p:nvSpPr>
          <p:cNvPr id="48151" name="Line 9">
            <a:extLst>
              <a:ext uri="{FF2B5EF4-FFF2-40B4-BE49-F238E27FC236}">
                <a16:creationId xmlns:a16="http://schemas.microsoft.com/office/drawing/2014/main" id="{1C01B041-EF16-444C-81C1-FDAE007B02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961" y="5751579"/>
            <a:ext cx="8145463" cy="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8" name="Line 13">
            <a:extLst>
              <a:ext uri="{FF2B5EF4-FFF2-40B4-BE49-F238E27FC236}">
                <a16:creationId xmlns:a16="http://schemas.microsoft.com/office/drawing/2014/main" id="{CDF63A6D-47AB-D842-9821-0FB6EB49C02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8625" y="1585913"/>
            <a:ext cx="3792538" cy="416560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8149" name="Oval 14">
            <a:extLst>
              <a:ext uri="{FF2B5EF4-FFF2-40B4-BE49-F238E27FC236}">
                <a16:creationId xmlns:a16="http://schemas.microsoft.com/office/drawing/2014/main" id="{E37184CA-4B63-D343-8236-1BB4651041C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64013" y="153670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</a:t>
            </a:r>
          </a:p>
        </p:txBody>
      </p:sp>
      <p:sp>
        <p:nvSpPr>
          <p:cNvPr id="48150" name="Oval 15">
            <a:extLst>
              <a:ext uri="{FF2B5EF4-FFF2-40B4-BE49-F238E27FC236}">
                <a16:creationId xmlns:a16="http://schemas.microsoft.com/office/drawing/2014/main" id="{C93A3F3B-04F7-5541-9D3D-0B21BD29D9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539875" y="4433888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/>
          </a:p>
          <a:p>
            <a:pPr algn="ctr"/>
            <a:r>
              <a:rPr lang="en-US" altLang="en-US" b="0"/>
              <a:t>p</a:t>
            </a:r>
          </a:p>
        </p:txBody>
      </p:sp>
      <p:sp>
        <p:nvSpPr>
          <p:cNvPr id="48139" name="Oval 16">
            <a:extLst>
              <a:ext uri="{FF2B5EF4-FFF2-40B4-BE49-F238E27FC236}">
                <a16:creationId xmlns:a16="http://schemas.microsoft.com/office/drawing/2014/main" id="{FB0AF8A5-FDA1-3946-9FF5-09C9BBDB54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485063" y="4667250"/>
            <a:ext cx="88900" cy="889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b="0" dirty="0"/>
          </a:p>
          <a:p>
            <a:pPr algn="ctr"/>
            <a:r>
              <a:rPr lang="en-US" altLang="en-US" b="0" dirty="0"/>
              <a:t>p’</a:t>
            </a:r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F1DDB16-E9EA-8F4C-972B-CE428CD89567}"/>
              </a:ext>
            </a:extLst>
          </p:cNvPr>
          <p:cNvSpPr/>
          <p:nvPr/>
        </p:nvSpPr>
        <p:spPr>
          <a:xfrm>
            <a:off x="2360613" y="4819650"/>
            <a:ext cx="4878387" cy="36195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1FBF09-D4EF-C143-8EEF-992248DA1AC3}"/>
              </a:ext>
            </a:extLst>
          </p:cNvPr>
          <p:cNvSpPr txBox="1"/>
          <p:nvPr/>
        </p:nvSpPr>
        <p:spPr>
          <a:xfrm>
            <a:off x="4038600" y="4213225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l=F</a:t>
            </a:r>
            <a:r>
              <a:rPr lang="en-US" alt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p’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C7F0A-502A-2547-BF03-23D54F80821E}"/>
              </a:ext>
            </a:extLst>
          </p:cNvPr>
          <p:cNvSpPr txBox="1"/>
          <p:nvPr/>
        </p:nvSpPr>
        <p:spPr>
          <a:xfrm>
            <a:off x="1095070" y="3422305"/>
            <a:ext cx="282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7060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 Problems !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Correspondence</a:t>
            </a:r>
          </a:p>
          <a:p>
            <a:pPr algn="ctr">
              <a:buFont typeface="Monotype Sorts" charset="2"/>
              <a:buNone/>
            </a:pPr>
            <a:endParaRPr lang="en-US"/>
          </a:p>
          <a:p>
            <a:pPr algn="ctr">
              <a:buFont typeface="Monotype Sorts" charset="2"/>
              <a:buNone/>
            </a:pPr>
            <a:r>
              <a:rPr lang="en-US" sz="4000"/>
              <a:t>Optimization</a:t>
            </a:r>
          </a:p>
          <a:p>
            <a:pPr algn="ctr">
              <a:buFont typeface="Monotype Sorts" charset="2"/>
              <a:buNone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764E92-BD73-6A4F-91B8-6EB73CD4E45A}"/>
              </a:ext>
            </a:extLst>
          </p:cNvPr>
          <p:cNvSpPr/>
          <p:nvPr/>
        </p:nvSpPr>
        <p:spPr>
          <a:xfrm>
            <a:off x="2628900" y="2895600"/>
            <a:ext cx="38862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790825" y="2024063"/>
            <a:ext cx="3321050" cy="3362325"/>
            <a:chOff x="1695" y="1461"/>
            <a:chExt cx="2092" cy="2118"/>
          </a:xfrm>
        </p:grpSpPr>
        <p:graphicFrame>
          <p:nvGraphicFramePr>
            <p:cNvPr id="24578" name="Object 2"/>
            <p:cNvGraphicFramePr>
              <a:graphicFrameLocks noChangeAspect="1"/>
            </p:cNvGraphicFramePr>
            <p:nvPr/>
          </p:nvGraphicFramePr>
          <p:xfrm>
            <a:off x="1695" y="1461"/>
            <a:ext cx="2092" cy="21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711" name="Bitmap Image" r:id="rId4" imgW="7287642" imgH="2561905" progId="">
                    <p:embed/>
                  </p:oleObj>
                </mc:Choice>
                <mc:Fallback>
                  <p:oleObj name="Bitmap Image" r:id="rId4" imgW="7287642" imgH="2561905" progId="">
                    <p:embed/>
                    <p:pic>
                      <p:nvPicPr>
                        <p:cNvPr id="2457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4546" r="30756"/>
                        <a:stretch>
                          <a:fillRect/>
                        </a:stretch>
                      </p:blipFill>
                      <p:spPr bwMode="auto">
                        <a:xfrm>
                          <a:off x="1695" y="1461"/>
                          <a:ext cx="2092" cy="21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5715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91" name="Freeform 6"/>
            <p:cNvSpPr>
              <a:spLocks/>
            </p:cNvSpPr>
            <p:nvPr/>
          </p:nvSpPr>
          <p:spPr bwMode="auto">
            <a:xfrm>
              <a:off x="1881" y="1794"/>
              <a:ext cx="1434" cy="1572"/>
            </a:xfrm>
            <a:custGeom>
              <a:avLst/>
              <a:gdLst>
                <a:gd name="T0" fmla="*/ 312 w 1434"/>
                <a:gd name="T1" fmla="*/ 0 h 1572"/>
                <a:gd name="T2" fmla="*/ 1434 w 1434"/>
                <a:gd name="T3" fmla="*/ 348 h 1572"/>
                <a:gd name="T4" fmla="*/ 1122 w 1434"/>
                <a:gd name="T5" fmla="*/ 1572 h 1572"/>
                <a:gd name="T6" fmla="*/ 0 w 1434"/>
                <a:gd name="T7" fmla="*/ 1206 h 1572"/>
                <a:gd name="T8" fmla="*/ 312 w 1434"/>
                <a:gd name="T9" fmla="*/ 0 h 1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4"/>
                <a:gd name="T16" fmla="*/ 0 h 1572"/>
                <a:gd name="T17" fmla="*/ 1434 w 1434"/>
                <a:gd name="T18" fmla="*/ 1572 h 15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4" h="1572">
                  <a:moveTo>
                    <a:pt x="312" y="0"/>
                  </a:moveTo>
                  <a:lnTo>
                    <a:pt x="1434" y="348"/>
                  </a:lnTo>
                  <a:lnTo>
                    <a:pt x="1122" y="1572"/>
                  </a:lnTo>
                  <a:lnTo>
                    <a:pt x="0" y="1206"/>
                  </a:lnTo>
                  <a:lnTo>
                    <a:pt x="312" y="0"/>
                  </a:lnTo>
                  <a:close/>
                </a:path>
              </a:pathLst>
            </a:cu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2" name="Freeform 7"/>
            <p:cNvSpPr>
              <a:spLocks/>
            </p:cNvSpPr>
            <p:nvPr/>
          </p:nvSpPr>
          <p:spPr bwMode="auto">
            <a:xfrm>
              <a:off x="2274" y="1683"/>
              <a:ext cx="1434" cy="1572"/>
            </a:xfrm>
            <a:custGeom>
              <a:avLst/>
              <a:gdLst>
                <a:gd name="T0" fmla="*/ 312 w 1434"/>
                <a:gd name="T1" fmla="*/ 0 h 1572"/>
                <a:gd name="T2" fmla="*/ 1434 w 1434"/>
                <a:gd name="T3" fmla="*/ 348 h 1572"/>
                <a:gd name="T4" fmla="*/ 1122 w 1434"/>
                <a:gd name="T5" fmla="*/ 1572 h 1572"/>
                <a:gd name="T6" fmla="*/ 0 w 1434"/>
                <a:gd name="T7" fmla="*/ 1206 h 1572"/>
                <a:gd name="T8" fmla="*/ 312 w 1434"/>
                <a:gd name="T9" fmla="*/ 0 h 15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34"/>
                <a:gd name="T16" fmla="*/ 0 h 1572"/>
                <a:gd name="T17" fmla="*/ 1434 w 1434"/>
                <a:gd name="T18" fmla="*/ 1572 h 15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34" h="1572">
                  <a:moveTo>
                    <a:pt x="312" y="0"/>
                  </a:moveTo>
                  <a:lnTo>
                    <a:pt x="1434" y="348"/>
                  </a:lnTo>
                  <a:lnTo>
                    <a:pt x="1122" y="1572"/>
                  </a:lnTo>
                  <a:lnTo>
                    <a:pt x="0" y="1206"/>
                  </a:lnTo>
                  <a:lnTo>
                    <a:pt x="312" y="0"/>
                  </a:lnTo>
                  <a:close/>
                </a:path>
              </a:pathLst>
            </a:cu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3" name="Line 8"/>
            <p:cNvSpPr>
              <a:spLocks noChangeShapeType="1"/>
            </p:cNvSpPr>
            <p:nvPr/>
          </p:nvSpPr>
          <p:spPr bwMode="auto">
            <a:xfrm flipV="1">
              <a:off x="2193" y="1686"/>
              <a:ext cx="396" cy="102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4" name="Line 9"/>
            <p:cNvSpPr>
              <a:spLocks noChangeShapeType="1"/>
            </p:cNvSpPr>
            <p:nvPr/>
          </p:nvSpPr>
          <p:spPr bwMode="auto">
            <a:xfrm flipV="1">
              <a:off x="3309" y="2028"/>
              <a:ext cx="396" cy="114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5" name="Line 10"/>
            <p:cNvSpPr>
              <a:spLocks noChangeShapeType="1"/>
            </p:cNvSpPr>
            <p:nvPr/>
          </p:nvSpPr>
          <p:spPr bwMode="auto">
            <a:xfrm flipV="1">
              <a:off x="3003" y="3252"/>
              <a:ext cx="384" cy="10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96" name="Line 11"/>
            <p:cNvSpPr>
              <a:spLocks noChangeShapeType="1"/>
            </p:cNvSpPr>
            <p:nvPr/>
          </p:nvSpPr>
          <p:spPr bwMode="auto">
            <a:xfrm flipV="1">
              <a:off x="1875" y="2892"/>
              <a:ext cx="396" cy="10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163"/>
            <a:ext cx="7772400" cy="1143001"/>
          </a:xfrm>
        </p:spPr>
        <p:txBody>
          <a:bodyPr/>
          <a:lstStyle/>
          <a:p>
            <a:r>
              <a:rPr lang="en-US"/>
              <a:t>An Optimization Problem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075" y="1663700"/>
            <a:ext cx="8359775" cy="3433763"/>
          </a:xfrm>
        </p:spPr>
        <p:txBody>
          <a:bodyPr/>
          <a:lstStyle/>
          <a:p>
            <a:r>
              <a:rPr lang="en-US"/>
              <a:t>Find the </a:t>
            </a:r>
            <a:r>
              <a:rPr lang="en-US">
                <a:solidFill>
                  <a:srgbClr val="FF0000"/>
                </a:solidFill>
              </a:rPr>
              <a:t>most likely</a:t>
            </a:r>
            <a:r>
              <a:rPr lang="en-US"/>
              <a:t> structure and motion </a:t>
            </a:r>
            <a:r>
              <a:rPr lang="en-US">
                <a:sym typeface="Symbol" charset="2"/>
              </a:rPr>
              <a:t></a:t>
            </a:r>
            <a:endParaRPr lang="en-US"/>
          </a:p>
        </p:txBody>
      </p:sp>
      <p:sp>
        <p:nvSpPr>
          <p:cNvPr id="24582" name="Line 12"/>
          <p:cNvSpPr>
            <a:spLocks noChangeShapeType="1"/>
          </p:cNvSpPr>
          <p:nvPr/>
        </p:nvSpPr>
        <p:spPr bwMode="auto">
          <a:xfrm>
            <a:off x="1287463" y="5653088"/>
            <a:ext cx="536575" cy="49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3" name="Line 13"/>
          <p:cNvSpPr>
            <a:spLocks noChangeShapeType="1"/>
          </p:cNvSpPr>
          <p:nvPr/>
        </p:nvSpPr>
        <p:spPr bwMode="auto">
          <a:xfrm>
            <a:off x="1285875" y="5657850"/>
            <a:ext cx="14288" cy="5143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4" name="Line 14"/>
          <p:cNvSpPr>
            <a:spLocks noChangeShapeType="1"/>
          </p:cNvSpPr>
          <p:nvPr/>
        </p:nvSpPr>
        <p:spPr bwMode="auto">
          <a:xfrm flipV="1">
            <a:off x="1274763" y="5386388"/>
            <a:ext cx="439737" cy="2714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>
            <a:off x="4597400" y="6205538"/>
            <a:ext cx="536575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6" name="Line 16"/>
          <p:cNvSpPr>
            <a:spLocks noChangeShapeType="1"/>
          </p:cNvSpPr>
          <p:nvPr/>
        </p:nvSpPr>
        <p:spPr bwMode="auto">
          <a:xfrm>
            <a:off x="4595813" y="6210300"/>
            <a:ext cx="14287" cy="27146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7" name="Line 17"/>
          <p:cNvSpPr>
            <a:spLocks noChangeShapeType="1"/>
          </p:cNvSpPr>
          <p:nvPr/>
        </p:nvSpPr>
        <p:spPr bwMode="auto">
          <a:xfrm flipV="1">
            <a:off x="4584700" y="5767388"/>
            <a:ext cx="25400" cy="4429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8" name="Line 18"/>
          <p:cNvSpPr>
            <a:spLocks noChangeShapeType="1"/>
          </p:cNvSpPr>
          <p:nvPr/>
        </p:nvSpPr>
        <p:spPr bwMode="auto">
          <a:xfrm flipV="1">
            <a:off x="7612063" y="5554663"/>
            <a:ext cx="365125" cy="222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9" name="Line 19"/>
          <p:cNvSpPr>
            <a:spLocks noChangeShapeType="1"/>
          </p:cNvSpPr>
          <p:nvPr/>
        </p:nvSpPr>
        <p:spPr bwMode="auto">
          <a:xfrm flipH="1">
            <a:off x="7524750" y="5781675"/>
            <a:ext cx="85725" cy="442913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90" name="Line 20"/>
          <p:cNvSpPr>
            <a:spLocks noChangeShapeType="1"/>
          </p:cNvSpPr>
          <p:nvPr/>
        </p:nvSpPr>
        <p:spPr bwMode="auto">
          <a:xfrm flipH="1" flipV="1">
            <a:off x="7210425" y="5495925"/>
            <a:ext cx="388938" cy="2857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48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4850" y="2335213"/>
            <a:ext cx="5935663" cy="2347912"/>
            <a:chOff x="444" y="1471"/>
            <a:chExt cx="3739" cy="1479"/>
          </a:xfrm>
        </p:grpSpPr>
        <p:sp>
          <p:nvSpPr>
            <p:cNvPr id="26687" name="Line 3"/>
            <p:cNvSpPr>
              <a:spLocks noChangeShapeType="1"/>
            </p:cNvSpPr>
            <p:nvPr/>
          </p:nvSpPr>
          <p:spPr bwMode="auto">
            <a:xfrm>
              <a:off x="444" y="2466"/>
              <a:ext cx="2794" cy="4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8" name="Text Box 4"/>
            <p:cNvSpPr txBox="1">
              <a:spLocks noChangeArrowheads="1"/>
            </p:cNvSpPr>
            <p:nvPr/>
          </p:nvSpPr>
          <p:spPr bwMode="auto">
            <a:xfrm>
              <a:off x="2432" y="2511"/>
              <a:ext cx="2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b="0">
                  <a:latin typeface="Times New Roman" charset="0"/>
                </a:rPr>
                <a:t>j</a:t>
              </a:r>
              <a:r>
                <a:rPr lang="en-US" b="0" baseline="-25000">
                  <a:latin typeface="Times New Roman" charset="0"/>
                </a:rPr>
                <a:t>ik</a:t>
              </a: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632" y="1471"/>
              <a:ext cx="1551" cy="372"/>
              <a:chOff x="3464" y="943"/>
              <a:chExt cx="1551" cy="372"/>
            </a:xfrm>
          </p:grpSpPr>
          <p:graphicFrame>
            <p:nvGraphicFramePr>
              <p:cNvPr id="26627" name="Object 3"/>
              <p:cNvGraphicFramePr>
                <a:graphicFrameLocks noChangeAspect="1"/>
              </p:cNvGraphicFramePr>
              <p:nvPr/>
            </p:nvGraphicFramePr>
            <p:xfrm>
              <a:off x="3464" y="943"/>
              <a:ext cx="1551" cy="3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73741" name="Bitmap Image" r:id="rId4" imgW="6458852" imgH="942857" progId="">
                      <p:embed/>
                    </p:oleObj>
                  </mc:Choice>
                  <mc:Fallback>
                    <p:oleObj name="Bitmap Image" r:id="rId4" imgW="6458852" imgH="942857" progId="">
                      <p:embed/>
                      <p:pic>
                        <p:nvPicPr>
                          <p:cNvPr id="2662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63452" t="30194" r="5177" b="18282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64" y="943"/>
                            <a:ext cx="1551" cy="3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=""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=""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6690" name="Text Box 7"/>
              <p:cNvSpPr txBox="1">
                <a:spLocks noChangeArrowheads="1"/>
              </p:cNvSpPr>
              <p:nvPr/>
            </p:nvSpPr>
            <p:spPr bwMode="auto">
              <a:xfrm>
                <a:off x="3770" y="971"/>
                <a:ext cx="224" cy="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=</a:t>
                </a:r>
              </a:p>
            </p:txBody>
          </p:sp>
        </p:grpSp>
      </p:grpSp>
      <p:sp>
        <p:nvSpPr>
          <p:cNvPr id="26629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312738"/>
            <a:ext cx="7772400" cy="1143000"/>
          </a:xfrm>
        </p:spPr>
        <p:txBody>
          <a:bodyPr/>
          <a:lstStyle/>
          <a:p>
            <a:r>
              <a:rPr lang="en-US"/>
              <a:t>  Optimization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96913" y="3932238"/>
            <a:ext cx="7902575" cy="2259012"/>
            <a:chOff x="439" y="2477"/>
            <a:chExt cx="4978" cy="1423"/>
          </a:xfrm>
        </p:grpSpPr>
        <p:sp>
          <p:nvSpPr>
            <p:cNvPr id="26671" name="Line 10"/>
            <p:cNvSpPr>
              <a:spLocks noChangeShapeType="1"/>
            </p:cNvSpPr>
            <p:nvPr/>
          </p:nvSpPr>
          <p:spPr bwMode="auto">
            <a:xfrm>
              <a:off x="453" y="2477"/>
              <a:ext cx="2304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2" name="Line 11"/>
            <p:cNvSpPr>
              <a:spLocks noChangeShapeType="1"/>
            </p:cNvSpPr>
            <p:nvPr/>
          </p:nvSpPr>
          <p:spPr bwMode="auto">
            <a:xfrm>
              <a:off x="453" y="2477"/>
              <a:ext cx="2119" cy="8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3" name="Line 12"/>
            <p:cNvSpPr>
              <a:spLocks noChangeShapeType="1"/>
            </p:cNvSpPr>
            <p:nvPr/>
          </p:nvSpPr>
          <p:spPr bwMode="auto">
            <a:xfrm>
              <a:off x="439" y="2477"/>
              <a:ext cx="1991" cy="14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4" name="Line 13"/>
            <p:cNvSpPr>
              <a:spLocks noChangeShapeType="1"/>
            </p:cNvSpPr>
            <p:nvPr/>
          </p:nvSpPr>
          <p:spPr bwMode="auto">
            <a:xfrm>
              <a:off x="439" y="2477"/>
              <a:ext cx="2517" cy="11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5" name="Line 14"/>
            <p:cNvSpPr>
              <a:spLocks noChangeShapeType="1"/>
            </p:cNvSpPr>
            <p:nvPr/>
          </p:nvSpPr>
          <p:spPr bwMode="auto">
            <a:xfrm>
              <a:off x="453" y="2477"/>
              <a:ext cx="2546" cy="71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6" name="Line 15"/>
            <p:cNvSpPr>
              <a:spLocks noChangeShapeType="1"/>
            </p:cNvSpPr>
            <p:nvPr/>
          </p:nvSpPr>
          <p:spPr bwMode="auto">
            <a:xfrm>
              <a:off x="453" y="2477"/>
              <a:ext cx="2788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7" name="Line 16"/>
            <p:cNvSpPr>
              <a:spLocks noChangeShapeType="1"/>
            </p:cNvSpPr>
            <p:nvPr/>
          </p:nvSpPr>
          <p:spPr bwMode="auto">
            <a:xfrm>
              <a:off x="453" y="2477"/>
              <a:ext cx="2930" cy="10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8" name="Line 17"/>
            <p:cNvSpPr>
              <a:spLocks noChangeShapeType="1"/>
            </p:cNvSpPr>
            <p:nvPr/>
          </p:nvSpPr>
          <p:spPr bwMode="auto">
            <a:xfrm>
              <a:off x="453" y="2477"/>
              <a:ext cx="3186" cy="7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79" name="Line 18"/>
            <p:cNvSpPr>
              <a:spLocks noChangeShapeType="1"/>
            </p:cNvSpPr>
            <p:nvPr/>
          </p:nvSpPr>
          <p:spPr bwMode="auto">
            <a:xfrm flipV="1">
              <a:off x="3241" y="2477"/>
              <a:ext cx="2176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0" name="Line 19"/>
            <p:cNvSpPr>
              <a:spLocks noChangeShapeType="1"/>
            </p:cNvSpPr>
            <p:nvPr/>
          </p:nvSpPr>
          <p:spPr bwMode="auto">
            <a:xfrm flipV="1">
              <a:off x="2757" y="2477"/>
              <a:ext cx="2660" cy="47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1" name="Line 20"/>
            <p:cNvSpPr>
              <a:spLocks noChangeShapeType="1"/>
            </p:cNvSpPr>
            <p:nvPr/>
          </p:nvSpPr>
          <p:spPr bwMode="auto">
            <a:xfrm flipV="1">
              <a:off x="2999" y="2477"/>
              <a:ext cx="2404" cy="71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2" name="Line 21"/>
            <p:cNvSpPr>
              <a:spLocks noChangeShapeType="1"/>
            </p:cNvSpPr>
            <p:nvPr/>
          </p:nvSpPr>
          <p:spPr bwMode="auto">
            <a:xfrm flipV="1">
              <a:off x="3625" y="2477"/>
              <a:ext cx="1778" cy="75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3" name="Line 22"/>
            <p:cNvSpPr>
              <a:spLocks noChangeShapeType="1"/>
            </p:cNvSpPr>
            <p:nvPr/>
          </p:nvSpPr>
          <p:spPr bwMode="auto">
            <a:xfrm flipV="1">
              <a:off x="3383" y="2477"/>
              <a:ext cx="2020" cy="10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4" name="Line 23"/>
            <p:cNvSpPr>
              <a:spLocks noChangeShapeType="1"/>
            </p:cNvSpPr>
            <p:nvPr/>
          </p:nvSpPr>
          <p:spPr bwMode="auto">
            <a:xfrm flipV="1">
              <a:off x="2572" y="2477"/>
              <a:ext cx="2831" cy="8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5" name="Line 24"/>
            <p:cNvSpPr>
              <a:spLocks noChangeShapeType="1"/>
            </p:cNvSpPr>
            <p:nvPr/>
          </p:nvSpPr>
          <p:spPr bwMode="auto">
            <a:xfrm flipV="1">
              <a:off x="2430" y="2477"/>
              <a:ext cx="2973" cy="14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686" name="Line 25"/>
            <p:cNvSpPr>
              <a:spLocks noChangeShapeType="1"/>
            </p:cNvSpPr>
            <p:nvPr/>
          </p:nvSpPr>
          <p:spPr bwMode="auto">
            <a:xfrm flipV="1">
              <a:off x="2956" y="2477"/>
              <a:ext cx="2447" cy="11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631" name="AutoShape 26"/>
          <p:cNvSpPr>
            <a:spLocks noChangeArrowheads="1"/>
          </p:cNvSpPr>
          <p:nvPr/>
        </p:nvSpPr>
        <p:spPr bwMode="auto">
          <a:xfrm flipV="1">
            <a:off x="5827713" y="3803650"/>
            <a:ext cx="2286000" cy="1524000"/>
          </a:xfrm>
          <a:prstGeom prst="parallelogram">
            <a:avLst>
              <a:gd name="adj" fmla="val 2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Oval 27"/>
          <p:cNvSpPr>
            <a:spLocks noChangeArrowheads="1"/>
          </p:cNvSpPr>
          <p:nvPr/>
        </p:nvSpPr>
        <p:spPr bwMode="auto">
          <a:xfrm>
            <a:off x="6545263" y="42719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8"/>
          <p:cNvSpPr>
            <a:spLocks noChangeArrowheads="1"/>
          </p:cNvSpPr>
          <p:nvPr/>
        </p:nvSpPr>
        <p:spPr bwMode="auto">
          <a:xfrm>
            <a:off x="7289800" y="418147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Oval 29"/>
          <p:cNvSpPr>
            <a:spLocks noChangeArrowheads="1"/>
          </p:cNvSpPr>
          <p:nvPr/>
        </p:nvSpPr>
        <p:spPr bwMode="auto">
          <a:xfrm>
            <a:off x="6927850" y="438467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5" name="Oval 30"/>
          <p:cNvSpPr>
            <a:spLocks noChangeArrowheads="1"/>
          </p:cNvSpPr>
          <p:nvPr/>
        </p:nvSpPr>
        <p:spPr bwMode="auto">
          <a:xfrm>
            <a:off x="6342063" y="4543425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6" name="Oval 31"/>
          <p:cNvSpPr>
            <a:spLocks noChangeArrowheads="1"/>
          </p:cNvSpPr>
          <p:nvPr/>
        </p:nvSpPr>
        <p:spPr bwMode="auto">
          <a:xfrm>
            <a:off x="7527925" y="431641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7" name="Oval 32"/>
          <p:cNvSpPr>
            <a:spLocks noChangeArrowheads="1"/>
          </p:cNvSpPr>
          <p:nvPr/>
        </p:nvSpPr>
        <p:spPr bwMode="auto">
          <a:xfrm>
            <a:off x="7346950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8" name="Oval 33"/>
          <p:cNvSpPr>
            <a:spLocks noChangeArrowheads="1"/>
          </p:cNvSpPr>
          <p:nvPr/>
        </p:nvSpPr>
        <p:spPr bwMode="auto">
          <a:xfrm>
            <a:off x="6951663" y="46783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9" name="Oval 34"/>
          <p:cNvSpPr>
            <a:spLocks noChangeArrowheads="1"/>
          </p:cNvSpPr>
          <p:nvPr/>
        </p:nvSpPr>
        <p:spPr bwMode="auto">
          <a:xfrm>
            <a:off x="6454775" y="48815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0" name="AutoShape 35"/>
          <p:cNvSpPr>
            <a:spLocks noChangeArrowheads="1"/>
          </p:cNvSpPr>
          <p:nvPr/>
        </p:nvSpPr>
        <p:spPr bwMode="auto">
          <a:xfrm flipH="1" flipV="1">
            <a:off x="1473200" y="3838575"/>
            <a:ext cx="2286000" cy="1524000"/>
          </a:xfrm>
          <a:prstGeom prst="parallelogram">
            <a:avLst>
              <a:gd name="adj" fmla="val 2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1" name="Oval 36"/>
          <p:cNvSpPr>
            <a:spLocks noChangeArrowheads="1"/>
          </p:cNvSpPr>
          <p:nvPr/>
        </p:nvSpPr>
        <p:spPr bwMode="auto">
          <a:xfrm>
            <a:off x="2932113" y="4271963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2" name="Oval 37"/>
          <p:cNvSpPr>
            <a:spLocks noChangeArrowheads="1"/>
          </p:cNvSpPr>
          <p:nvPr/>
        </p:nvSpPr>
        <p:spPr bwMode="auto">
          <a:xfrm>
            <a:off x="2368550" y="42481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3" name="Oval 38"/>
          <p:cNvSpPr>
            <a:spLocks noChangeArrowheads="1"/>
          </p:cNvSpPr>
          <p:nvPr/>
        </p:nvSpPr>
        <p:spPr bwMode="auto">
          <a:xfrm>
            <a:off x="3203575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4" name="Oval 39"/>
          <p:cNvSpPr>
            <a:spLocks noChangeArrowheads="1"/>
          </p:cNvSpPr>
          <p:nvPr/>
        </p:nvSpPr>
        <p:spPr bwMode="auto">
          <a:xfrm>
            <a:off x="2638425" y="44513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5" name="Oval 40"/>
          <p:cNvSpPr>
            <a:spLocks noChangeArrowheads="1"/>
          </p:cNvSpPr>
          <p:nvPr/>
        </p:nvSpPr>
        <p:spPr bwMode="auto">
          <a:xfrm>
            <a:off x="3067050" y="474503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6" name="Oval 41"/>
          <p:cNvSpPr>
            <a:spLocks noChangeArrowheads="1"/>
          </p:cNvSpPr>
          <p:nvPr/>
        </p:nvSpPr>
        <p:spPr bwMode="auto">
          <a:xfrm>
            <a:off x="2141538" y="4497388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7" name="Oval 42"/>
          <p:cNvSpPr>
            <a:spLocks noChangeArrowheads="1"/>
          </p:cNvSpPr>
          <p:nvPr/>
        </p:nvSpPr>
        <p:spPr bwMode="auto">
          <a:xfrm>
            <a:off x="2481263" y="47688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8" name="Oval 43"/>
          <p:cNvSpPr>
            <a:spLocks noChangeArrowheads="1"/>
          </p:cNvSpPr>
          <p:nvPr/>
        </p:nvSpPr>
        <p:spPr bwMode="auto">
          <a:xfrm>
            <a:off x="2141538" y="4972050"/>
            <a:ext cx="88900" cy="889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49" name="Text Box 44"/>
          <p:cNvSpPr txBox="1">
            <a:spLocks noChangeArrowheads="1"/>
          </p:cNvSpPr>
          <p:nvPr/>
        </p:nvSpPr>
        <p:spPr bwMode="auto">
          <a:xfrm>
            <a:off x="2811463" y="3816350"/>
            <a:ext cx="49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u</a:t>
            </a:r>
            <a:r>
              <a:rPr lang="en-US" b="0" baseline="-25000">
                <a:latin typeface="Times New Roman" charset="0"/>
              </a:rPr>
              <a:t>ik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14338" y="3260725"/>
            <a:ext cx="8483600" cy="2974975"/>
            <a:chOff x="261" y="2054"/>
            <a:chExt cx="5344" cy="1874"/>
          </a:xfrm>
        </p:grpSpPr>
        <p:grpSp>
          <p:nvGrpSpPr>
            <p:cNvPr id="6" name="Group 46"/>
            <p:cNvGrpSpPr>
              <a:grpSpLocks/>
            </p:cNvGrpSpPr>
            <p:nvPr/>
          </p:nvGrpSpPr>
          <p:grpSpPr bwMode="auto">
            <a:xfrm>
              <a:off x="261" y="2130"/>
              <a:ext cx="301" cy="379"/>
              <a:chOff x="261" y="2130"/>
              <a:chExt cx="301" cy="379"/>
            </a:xfrm>
          </p:grpSpPr>
          <p:sp>
            <p:nvSpPr>
              <p:cNvPr id="26669" name="Oval 47"/>
              <p:cNvSpPr>
                <a:spLocks noChangeArrowheads="1"/>
              </p:cNvSpPr>
              <p:nvPr/>
            </p:nvSpPr>
            <p:spPr bwMode="auto">
              <a:xfrm>
                <a:off x="424" y="2453"/>
                <a:ext cx="56" cy="5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70" name="Text Box 48"/>
              <p:cNvSpPr txBox="1">
                <a:spLocks noChangeArrowheads="1"/>
              </p:cNvSpPr>
              <p:nvPr/>
            </p:nvSpPr>
            <p:spPr bwMode="auto">
              <a:xfrm>
                <a:off x="261" y="2130"/>
                <a:ext cx="30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m</a:t>
                </a:r>
                <a:r>
                  <a:rPr lang="en-US" b="0" baseline="-25000">
                    <a:latin typeface="Times New Roman" charset="0"/>
                  </a:rPr>
                  <a:t>i</a:t>
                </a:r>
              </a:p>
            </p:txBody>
          </p: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5261" y="2054"/>
              <a:ext cx="344" cy="455"/>
              <a:chOff x="5261" y="2054"/>
              <a:chExt cx="344" cy="455"/>
            </a:xfrm>
          </p:grpSpPr>
          <p:sp>
            <p:nvSpPr>
              <p:cNvPr id="26667" name="Oval 50"/>
              <p:cNvSpPr>
                <a:spLocks noChangeArrowheads="1"/>
              </p:cNvSpPr>
              <p:nvPr/>
            </p:nvSpPr>
            <p:spPr bwMode="auto">
              <a:xfrm>
                <a:off x="5376" y="2453"/>
                <a:ext cx="56" cy="56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8" name="Text Box 51"/>
              <p:cNvSpPr txBox="1">
                <a:spLocks noChangeArrowheads="1"/>
              </p:cNvSpPr>
              <p:nvPr/>
            </p:nvSpPr>
            <p:spPr bwMode="auto">
              <a:xfrm>
                <a:off x="5261" y="2054"/>
                <a:ext cx="34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m</a:t>
                </a:r>
                <a:r>
                  <a:rPr lang="en-US" b="0" baseline="-25000">
                    <a:latin typeface="Times New Roman" charset="0"/>
                  </a:rPr>
                  <a:t>i’</a:t>
                </a:r>
              </a:p>
            </p:txBody>
          </p:sp>
        </p:grpSp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2400" y="2581"/>
              <a:ext cx="1248" cy="1347"/>
              <a:chOff x="2400" y="2581"/>
              <a:chExt cx="1248" cy="1347"/>
            </a:xfrm>
          </p:grpSpPr>
          <p:sp>
            <p:nvSpPr>
              <p:cNvPr id="26658" name="Oval 53"/>
              <p:cNvSpPr>
                <a:spLocks noChangeArrowheads="1"/>
              </p:cNvSpPr>
              <p:nvPr/>
            </p:nvSpPr>
            <p:spPr bwMode="auto">
              <a:xfrm>
                <a:off x="2544" y="3304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59" name="Oval 54"/>
              <p:cNvSpPr>
                <a:spLocks noChangeArrowheads="1"/>
              </p:cNvSpPr>
              <p:nvPr/>
            </p:nvSpPr>
            <p:spPr bwMode="auto">
              <a:xfrm>
                <a:off x="2976" y="31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0" name="Oval 55"/>
              <p:cNvSpPr>
                <a:spLocks noChangeArrowheads="1"/>
              </p:cNvSpPr>
              <p:nvPr/>
            </p:nvSpPr>
            <p:spPr bwMode="auto">
              <a:xfrm>
                <a:off x="2928" y="364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1" name="Oval 56"/>
              <p:cNvSpPr>
                <a:spLocks noChangeArrowheads="1"/>
              </p:cNvSpPr>
              <p:nvPr/>
            </p:nvSpPr>
            <p:spPr bwMode="auto">
              <a:xfrm>
                <a:off x="3360" y="349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2" name="Oval 57"/>
              <p:cNvSpPr>
                <a:spLocks noChangeArrowheads="1"/>
              </p:cNvSpPr>
              <p:nvPr/>
            </p:nvSpPr>
            <p:spPr bwMode="auto">
              <a:xfrm>
                <a:off x="2400" y="388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3" name="Oval 58"/>
              <p:cNvSpPr>
                <a:spLocks noChangeArrowheads="1"/>
              </p:cNvSpPr>
              <p:nvPr/>
            </p:nvSpPr>
            <p:spPr bwMode="auto">
              <a:xfrm>
                <a:off x="2736" y="29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4" name="Oval 59"/>
              <p:cNvSpPr>
                <a:spLocks noChangeArrowheads="1"/>
              </p:cNvSpPr>
              <p:nvPr/>
            </p:nvSpPr>
            <p:spPr bwMode="auto">
              <a:xfrm>
                <a:off x="3600" y="3208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5" name="Oval 60"/>
              <p:cNvSpPr>
                <a:spLocks noChangeArrowheads="1"/>
              </p:cNvSpPr>
              <p:nvPr/>
            </p:nvSpPr>
            <p:spPr bwMode="auto">
              <a:xfrm>
                <a:off x="3216" y="292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666" name="Text Box 61"/>
              <p:cNvSpPr txBox="1">
                <a:spLocks noChangeArrowheads="1"/>
              </p:cNvSpPr>
              <p:nvPr/>
            </p:nvSpPr>
            <p:spPr bwMode="auto">
              <a:xfrm>
                <a:off x="3094" y="2581"/>
                <a:ext cx="24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/>
                <a:r>
                  <a:rPr lang="en-US" b="0">
                    <a:latin typeface="Times New Roman" charset="0"/>
                  </a:rPr>
                  <a:t>x</a:t>
                </a:r>
                <a:r>
                  <a:rPr lang="en-US" b="0" baseline="-25000">
                    <a:latin typeface="Times New Roman" charset="0"/>
                  </a:rPr>
                  <a:t>j</a:t>
                </a:r>
              </a:p>
            </p:txBody>
          </p:sp>
        </p:grpSp>
      </p:grpSp>
      <p:sp>
        <p:nvSpPr>
          <p:cNvPr id="26651" name="Text Box 62"/>
          <p:cNvSpPr txBox="1">
            <a:spLocks noChangeArrowheads="1"/>
          </p:cNvSpPr>
          <p:nvPr/>
        </p:nvSpPr>
        <p:spPr bwMode="auto">
          <a:xfrm>
            <a:off x="1811338" y="3429000"/>
            <a:ext cx="1106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Image i</a:t>
            </a:r>
          </a:p>
        </p:txBody>
      </p:sp>
      <p:sp>
        <p:nvSpPr>
          <p:cNvPr id="26652" name="Text Box 63"/>
          <p:cNvSpPr txBox="1">
            <a:spLocks noChangeArrowheads="1"/>
          </p:cNvSpPr>
          <p:nvPr/>
        </p:nvSpPr>
        <p:spPr bwMode="auto">
          <a:xfrm>
            <a:off x="6597650" y="3397250"/>
            <a:ext cx="1208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0">
                <a:latin typeface="Times New Roman" charset="0"/>
              </a:rPr>
              <a:t>Image i’</a:t>
            </a:r>
          </a:p>
        </p:txBody>
      </p:sp>
      <p:grpSp>
        <p:nvGrpSpPr>
          <p:cNvPr id="9" name="Group 64"/>
          <p:cNvGrpSpPr>
            <a:grpSpLocks/>
          </p:cNvGrpSpPr>
          <p:nvPr/>
        </p:nvGrpSpPr>
        <p:grpSpPr bwMode="auto">
          <a:xfrm>
            <a:off x="2481263" y="1636713"/>
            <a:ext cx="5016500" cy="1787525"/>
            <a:chOff x="1555" y="848"/>
            <a:chExt cx="3160" cy="1126"/>
          </a:xfrm>
        </p:grpSpPr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1794" y="1252"/>
            <a:ext cx="2642" cy="7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42" name="Bitmap Image" r:id="rId6" imgW="6458852" imgH="942857" progId="">
                    <p:embed/>
                  </p:oleObj>
                </mc:Choice>
                <mc:Fallback>
                  <p:oleObj name="Bitmap Image" r:id="rId6" imgW="6458852" imgH="942857" progId="">
                    <p:embed/>
                    <p:pic>
                      <p:nvPicPr>
                        <p:cNvPr id="266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6562"/>
                        <a:stretch>
                          <a:fillRect/>
                        </a:stretch>
                      </p:blipFill>
                      <p:spPr bwMode="auto">
                        <a:xfrm>
                          <a:off x="1794" y="1252"/>
                          <a:ext cx="2642" cy="7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654" name="Text Box 66"/>
            <p:cNvSpPr txBox="1">
              <a:spLocks noChangeArrowheads="1"/>
            </p:cNvSpPr>
            <p:nvPr/>
          </p:nvSpPr>
          <p:spPr bwMode="auto">
            <a:xfrm>
              <a:off x="1555" y="848"/>
              <a:ext cx="316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3200" b="0">
                  <a:solidFill>
                    <a:srgbClr val="FF3300"/>
                  </a:solidFill>
                  <a:latin typeface="Times New Roman" charset="0"/>
                </a:rPr>
                <a:t>=Non-linear Least-Squares !</a:t>
              </a:r>
              <a:endParaRPr lang="en-US" b="0"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89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49A7D-E401-2047-A3F6-09C62430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Nonlinear Least Squares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C9E39A-5592-8047-A761-D7BAF4D77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2683" y="887104"/>
            <a:ext cx="7218633" cy="568238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AE9456-16ED-EE40-916A-D1E7857F49CE}"/>
                  </a:ext>
                </a:extLst>
              </p14:cNvPr>
              <p14:cNvContentPartPr/>
              <p14:nvPr/>
            </p14:nvContentPartPr>
            <p14:xfrm>
              <a:off x="5742888" y="1467840"/>
              <a:ext cx="859680" cy="741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AE9456-16ED-EE40-916A-D1E7857F49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3888" y="1458840"/>
                <a:ext cx="877320" cy="75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29A6DA1-4051-BE4C-B1A3-9C968A2B13B1}"/>
                  </a:ext>
                </a:extLst>
              </p14:cNvPr>
              <p14:cNvContentPartPr/>
              <p14:nvPr/>
            </p14:nvContentPartPr>
            <p14:xfrm>
              <a:off x="2737050" y="5944656"/>
              <a:ext cx="1595160" cy="4701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29A6DA1-4051-BE4C-B1A3-9C968A2B13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28050" y="5935656"/>
                <a:ext cx="1612800" cy="48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28D3920-0737-9541-ABDE-750105C9C180}"/>
                  </a:ext>
                </a:extLst>
              </p14:cNvPr>
              <p14:cNvContentPartPr/>
              <p14:nvPr/>
            </p14:nvContentPartPr>
            <p14:xfrm>
              <a:off x="2322168" y="5356656"/>
              <a:ext cx="33444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28D3920-0737-9541-ABDE-750105C9C18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3168" y="5347656"/>
                <a:ext cx="35208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2F8EAC6-C8A4-7749-B5C7-2C6A382F00F8}"/>
              </a:ext>
            </a:extLst>
          </p:cNvPr>
          <p:cNvSpPr txBox="1"/>
          <p:nvPr/>
        </p:nvSpPr>
        <p:spPr>
          <a:xfrm>
            <a:off x="6635550" y="128317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Jacobian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20015-65A5-B646-9415-CCCA86F017D2}"/>
              </a:ext>
            </a:extLst>
          </p:cNvPr>
          <p:cNvSpPr txBox="1"/>
          <p:nvPr/>
        </p:nvSpPr>
        <p:spPr>
          <a:xfrm>
            <a:off x="1600200" y="641246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Hessian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8E4BA1-EA33-AC4C-B727-36CC7E9557CA}"/>
              </a:ext>
            </a:extLst>
          </p:cNvPr>
          <p:cNvSpPr txBox="1"/>
          <p:nvPr/>
        </p:nvSpPr>
        <p:spPr>
          <a:xfrm>
            <a:off x="222910" y="517199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Normal equations</a:t>
            </a:r>
          </a:p>
        </p:txBody>
      </p:sp>
    </p:spTree>
    <p:extLst>
      <p:ext uri="{BB962C8B-B14F-4D97-AF65-F5344CB8AC3E}">
        <p14:creationId xmlns:p14="http://schemas.microsoft.com/office/powerpoint/2010/main" val="132965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56A9617-EA09-8E48-9BEE-5AAFEAB3C605}"/>
              </a:ext>
            </a:extLst>
          </p:cNvPr>
          <p:cNvCxnSpPr/>
          <p:nvPr/>
        </p:nvCxnSpPr>
        <p:spPr>
          <a:xfrm>
            <a:off x="457200" y="3183467"/>
            <a:ext cx="8001000" cy="4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Line 2"/>
          <p:cNvSpPr>
            <a:spLocks noChangeShapeType="1"/>
          </p:cNvSpPr>
          <p:nvPr/>
        </p:nvSpPr>
        <p:spPr bwMode="auto">
          <a:xfrm flipH="1">
            <a:off x="2789237" y="3251200"/>
            <a:ext cx="1554161" cy="18274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nonlinear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828954"/>
            <a:ext cx="7772400" cy="1827463"/>
          </a:xfrm>
        </p:spPr>
        <p:txBody>
          <a:bodyPr>
            <a:normAutofit/>
          </a:bodyPr>
          <a:lstStyle/>
          <a:p>
            <a:r>
              <a:rPr lang="en-US" dirty="0"/>
              <a:t>Simple  1-Dimensional Example</a:t>
            </a:r>
          </a:p>
          <a:p>
            <a:r>
              <a:rPr lang="en-US" dirty="0"/>
              <a:t>p = 2 cameras and 4 points {c1 c2 l1 l2 l3 l4}</a:t>
            </a:r>
          </a:p>
          <a:p>
            <a:r>
              <a:rPr lang="en-US" dirty="0"/>
              <a:t>f(</a:t>
            </a:r>
            <a:r>
              <a:rPr lang="en-US" dirty="0" err="1"/>
              <a:t>u</a:t>
            </a:r>
            <a:r>
              <a:rPr lang="en-US" baseline="-25000" dirty="0" err="1"/>
              <a:t>ik</a:t>
            </a:r>
            <a:r>
              <a:rPr lang="en-US" dirty="0" err="1"/>
              <a:t>;p</a:t>
            </a:r>
            <a:r>
              <a:rPr lang="en-US" dirty="0"/>
              <a:t>) = difference in x position = </a:t>
            </a:r>
            <a:r>
              <a:rPr lang="en-US" dirty="0" err="1"/>
              <a:t>l</a:t>
            </a:r>
            <a:r>
              <a:rPr lang="en-US" baseline="-25000" dirty="0" err="1"/>
              <a:t>j</a:t>
            </a:r>
            <a:r>
              <a:rPr lang="en-US" baseline="-25000" dirty="0"/>
              <a:t>(</a:t>
            </a:r>
            <a:r>
              <a:rPr lang="en-US" baseline="-25000" dirty="0" err="1"/>
              <a:t>ik</a:t>
            </a:r>
            <a:r>
              <a:rPr lang="en-US" baseline="-25000" dirty="0"/>
              <a:t>)</a:t>
            </a:r>
            <a:r>
              <a:rPr lang="en-US" dirty="0"/>
              <a:t> – c</a:t>
            </a:r>
            <a:r>
              <a:rPr lang="en-US" baseline="-25000" dirty="0"/>
              <a:t>i</a:t>
            </a: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1676401" y="3183467"/>
            <a:ext cx="822324" cy="18274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2681285" y="3215746"/>
            <a:ext cx="698502" cy="178858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3338513" y="3226859"/>
            <a:ext cx="790045" cy="182746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4292599" y="3242733"/>
            <a:ext cx="6351" cy="17319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4400550" y="3191933"/>
            <a:ext cx="1009650" cy="181899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501247" y="2962804"/>
            <a:ext cx="458787" cy="457200"/>
            <a:chOff x="0" y="0"/>
            <a:chExt cx="289" cy="288"/>
          </a:xfrm>
        </p:grpSpPr>
        <p:sp>
          <p:nvSpPr>
            <p:cNvPr id="1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136900" y="2971271"/>
            <a:ext cx="454025" cy="457200"/>
            <a:chOff x="0" y="0"/>
            <a:chExt cx="286" cy="288"/>
          </a:xfrm>
        </p:grpSpPr>
        <p:sp>
          <p:nvSpPr>
            <p:cNvPr id="1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090458" y="2971271"/>
            <a:ext cx="458788" cy="457200"/>
            <a:chOff x="0" y="0"/>
            <a:chExt cx="289" cy="288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8" name="Rectangle 14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3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201179" y="2962804"/>
            <a:ext cx="458787" cy="457200"/>
            <a:chOff x="0" y="0"/>
            <a:chExt cx="289" cy="288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21" name="Rectangle 17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4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2374900" y="5011208"/>
            <a:ext cx="454025" cy="457200"/>
            <a:chOff x="0" y="0"/>
            <a:chExt cx="286" cy="288"/>
          </a:xfrm>
        </p:grpSpPr>
        <p:sp>
          <p:nvSpPr>
            <p:cNvPr id="3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7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049713" y="5011208"/>
            <a:ext cx="457200" cy="457200"/>
            <a:chOff x="0" y="0"/>
            <a:chExt cx="288" cy="288"/>
          </a:xfrm>
        </p:grpSpPr>
        <p:sp>
          <p:nvSpPr>
            <p:cNvPr id="3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5" name="Rectangle 31"/>
            <p:cNvSpPr>
              <a:spLocks/>
            </p:cNvSpPr>
            <p:nvPr/>
          </p:nvSpPr>
          <p:spPr bwMode="auto">
            <a:xfrm>
              <a:off x="38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49399" y="2624667"/>
            <a:ext cx="4147999" cy="3147199"/>
            <a:chOff x="1549399" y="2624667"/>
            <a:chExt cx="4147999" cy="3147199"/>
          </a:xfrm>
        </p:grpSpPr>
        <p:sp>
          <p:nvSpPr>
            <p:cNvPr id="51" name="TextBox 50"/>
            <p:cNvSpPr txBox="1"/>
            <p:nvPr/>
          </p:nvSpPr>
          <p:spPr>
            <a:xfrm>
              <a:off x="1549399" y="26246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48665" y="54948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2265" y="54948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7066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2533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17332" y="2658534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10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57969C5-0373-FC4B-B3DB-CBC593855D3D}"/>
              </a:ext>
            </a:extLst>
          </p:cNvPr>
          <p:cNvCxnSpPr/>
          <p:nvPr/>
        </p:nvCxnSpPr>
        <p:spPr>
          <a:xfrm>
            <a:off x="457200" y="5257800"/>
            <a:ext cx="8001000" cy="43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0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4133" y="466563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latin typeface="Courier"/>
                <a:cs typeface="Courier"/>
              </a:rPr>
              <a:t>A'*A = </a:t>
            </a:r>
            <a:r>
              <a:rPr lang="en-US" sz="1200" b="0" dirty="0" err="1">
                <a:latin typeface="Courier"/>
                <a:cs typeface="Courier"/>
              </a:rPr>
              <a:t>inv(Sigma</a:t>
            </a:r>
            <a:r>
              <a:rPr lang="en-US" sz="1200" b="0" dirty="0">
                <a:latin typeface="Courier"/>
                <a:cs typeface="Courier"/>
              </a:rPr>
              <a:t>)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4     0    -1    -1    -1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 4    -1    -1    -1    -1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2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0     2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-1     0     0     2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0    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3487940" cy="1774374"/>
          </a:xfrm>
        </p:spPr>
        <p:txBody>
          <a:bodyPr/>
          <a:lstStyle/>
          <a:p>
            <a:r>
              <a:rPr lang="en-US" dirty="0"/>
              <a:t>Sparse Jacobian and Hessian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662875"/>
            <a:ext cx="1195154" cy="1532249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Rectangle 4"/>
          <p:cNvSpPr/>
          <p:nvPr/>
        </p:nvSpPr>
        <p:spPr>
          <a:xfrm>
            <a:off x="364066" y="2291307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latin typeface="Courier"/>
                <a:cs typeface="Courier"/>
              </a:rPr>
              <a:t>A =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1     0     0     0     0     0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-1     0     1     0     0     0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-1     0     0     1     0     0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-1     0     0     0     1     0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1     0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1     0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1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0    -1     0     0     0     1</a:t>
            </a:r>
          </a:p>
          <a:p>
            <a:endParaRPr lang="en-US" sz="1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8A2F44-36E2-084A-8095-CB0354E5047C}"/>
              </a:ext>
            </a:extLst>
          </p:cNvPr>
          <p:cNvSpPr/>
          <p:nvPr/>
        </p:nvSpPr>
        <p:spPr>
          <a:xfrm>
            <a:off x="930057" y="4672966"/>
            <a:ext cx="1271113" cy="281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38132" y="2251499"/>
            <a:ext cx="8212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err="1">
                <a:latin typeface="Courier"/>
                <a:cs typeface="Courier"/>
              </a:rPr>
              <a:t>b</a:t>
            </a:r>
            <a:r>
              <a:rPr lang="en-US" sz="1200" b="0" dirty="0">
                <a:latin typeface="Courier"/>
                <a:cs typeface="Courier"/>
              </a:rPr>
              <a:t> =</a:t>
            </a:r>
          </a:p>
          <a:p>
            <a:endParaRPr lang="en-US" sz="1200" b="0" dirty="0">
              <a:latin typeface="Courier"/>
              <a:cs typeface="Courier"/>
            </a:endParaRP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  <a:p>
            <a:r>
              <a:rPr lang="en-US" sz="1200" b="0" dirty="0">
                <a:latin typeface="Courier"/>
                <a:cs typeface="Courier"/>
              </a:rPr>
              <a:t>    -5</a:t>
            </a: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  <a:p>
            <a:r>
              <a:rPr lang="en-US" sz="1200" b="0" dirty="0">
                <a:latin typeface="Courier"/>
                <a:cs typeface="Courier"/>
              </a:rPr>
              <a:t>    10</a:t>
            </a:r>
          </a:p>
          <a:p>
            <a:r>
              <a:rPr lang="en-US" sz="1200" b="0" dirty="0">
                <a:latin typeface="Courier"/>
                <a:cs typeface="Courier"/>
              </a:rPr>
              <a:t>   -15</a:t>
            </a:r>
          </a:p>
          <a:p>
            <a:r>
              <a:rPr lang="en-US" sz="1200" b="0" dirty="0">
                <a:latin typeface="Courier"/>
                <a:cs typeface="Courier"/>
              </a:rPr>
              <a:t>    -5</a:t>
            </a:r>
          </a:p>
          <a:p>
            <a:r>
              <a:rPr lang="en-US" sz="1200" b="0" dirty="0">
                <a:latin typeface="Courier"/>
                <a:cs typeface="Courier"/>
              </a:rPr>
              <a:t>     0</a:t>
            </a:r>
          </a:p>
          <a:p>
            <a:r>
              <a:rPr lang="en-US" sz="1200" b="0" dirty="0">
                <a:latin typeface="Courier"/>
                <a:cs typeface="Courier"/>
              </a:rPr>
              <a:t>     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16" y="4965592"/>
            <a:ext cx="1235958" cy="1210734"/>
          </a:xfrm>
          <a:prstGeom prst="rect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Rectangle 10"/>
          <p:cNvSpPr/>
          <p:nvPr/>
        </p:nvSpPr>
        <p:spPr>
          <a:xfrm>
            <a:off x="4318000" y="4672966"/>
            <a:ext cx="1583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(A'*A)\A'*</a:t>
            </a:r>
            <a:r>
              <a:rPr lang="en-US" sz="1200" b="0" dirty="0" err="1">
                <a:solidFill>
                  <a:srgbClr val="FF0000"/>
                </a:solidFill>
                <a:latin typeface="Courier"/>
                <a:cs typeface="Courier"/>
              </a:rPr>
              <a:t>b</a:t>
            </a:r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=</a:t>
            </a:r>
          </a:p>
          <a:p>
            <a:endParaRPr lang="en-US" sz="1200" b="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 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 0.0000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10.0000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15.0000</a:t>
            </a:r>
          </a:p>
          <a:p>
            <a:r>
              <a:rPr lang="en-US" sz="1200" b="0" dirty="0">
                <a:solidFill>
                  <a:srgbClr val="FF0000"/>
                </a:solidFill>
                <a:latin typeface="Courier"/>
                <a:cs typeface="Courier"/>
              </a:rPr>
              <a:t>   20.0000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0C4ABF-68E6-0449-9EDE-3CDD5C4EF232}"/>
              </a:ext>
            </a:extLst>
          </p:cNvPr>
          <p:cNvGrpSpPr/>
          <p:nvPr/>
        </p:nvGrpSpPr>
        <p:grpSpPr>
          <a:xfrm>
            <a:off x="4114800" y="176239"/>
            <a:ext cx="6318426" cy="1892515"/>
            <a:chOff x="3511374" y="134510"/>
            <a:chExt cx="8001000" cy="250560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7B5C2FD-B8F7-B843-A739-65EF8F232369}"/>
                </a:ext>
              </a:extLst>
            </p:cNvPr>
            <p:cNvCxnSpPr/>
            <p:nvPr/>
          </p:nvCxnSpPr>
          <p:spPr>
            <a:xfrm>
              <a:off x="3511374" y="355173"/>
              <a:ext cx="8001000" cy="43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Line 2">
              <a:extLst>
                <a:ext uri="{FF2B5EF4-FFF2-40B4-BE49-F238E27FC236}">
                  <a16:creationId xmlns:a16="http://schemas.microsoft.com/office/drawing/2014/main" id="{4E4F8D22-FA84-9946-9FD2-E67B0CA3FB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43411" y="422906"/>
              <a:ext cx="1554161" cy="18274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3" name="Line 1">
              <a:extLst>
                <a:ext uri="{FF2B5EF4-FFF2-40B4-BE49-F238E27FC236}">
                  <a16:creationId xmlns:a16="http://schemas.microsoft.com/office/drawing/2014/main" id="{DD334052-D5B8-244B-83E9-874B89AF41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30575" y="355173"/>
              <a:ext cx="822324" cy="18274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4" name="Line 2">
              <a:extLst>
                <a:ext uri="{FF2B5EF4-FFF2-40B4-BE49-F238E27FC236}">
                  <a16:creationId xmlns:a16="http://schemas.microsoft.com/office/drawing/2014/main" id="{F5AF1EB2-D50F-A64F-AF8C-FAB19E7F2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35459" y="387452"/>
              <a:ext cx="698502" cy="1788583"/>
            </a:xfrm>
            <a:prstGeom prst="line">
              <a:avLst/>
            </a:prstGeom>
            <a:noFill/>
            <a:ln w="12700" cap="flat">
              <a:solidFill>
                <a:srgbClr val="00B05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Line 3">
              <a:extLst>
                <a:ext uri="{FF2B5EF4-FFF2-40B4-BE49-F238E27FC236}">
                  <a16:creationId xmlns:a16="http://schemas.microsoft.com/office/drawing/2014/main" id="{C90807EA-1C88-134E-B98F-3DD8C61A7E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92687" y="398565"/>
              <a:ext cx="790045" cy="182746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" name="Line 4">
              <a:extLst>
                <a:ext uri="{FF2B5EF4-FFF2-40B4-BE49-F238E27FC236}">
                  <a16:creationId xmlns:a16="http://schemas.microsoft.com/office/drawing/2014/main" id="{011B3D9D-712C-1A44-A586-C31D8C49C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46773" y="414439"/>
              <a:ext cx="6351" cy="173196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7" name="Line 5">
              <a:extLst>
                <a:ext uri="{FF2B5EF4-FFF2-40B4-BE49-F238E27FC236}">
                  <a16:creationId xmlns:a16="http://schemas.microsoft.com/office/drawing/2014/main" id="{2C22A25F-84AB-A446-AAB1-EBB5044F51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54724" y="363639"/>
              <a:ext cx="1009650" cy="181899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437FCD-D5B0-364D-BC8F-5C54230E5E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55421" y="134510"/>
              <a:ext cx="458787" cy="457200"/>
              <a:chOff x="0" y="0"/>
              <a:chExt cx="289" cy="288"/>
            </a:xfrm>
          </p:grpSpPr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9FE7234C-541B-6940-A786-A9D204AFE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3966AC83-D512-F04C-8E7D-3A1F8115DA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1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56A7ECF-9AF1-644B-9836-E50D88993B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91074" y="142977"/>
              <a:ext cx="454025" cy="457200"/>
              <a:chOff x="0" y="0"/>
              <a:chExt cx="286" cy="288"/>
            </a:xfrm>
          </p:grpSpPr>
          <p:sp>
            <p:nvSpPr>
              <p:cNvPr id="22" name="Oval 10">
                <a:extLst>
                  <a:ext uri="{FF2B5EF4-FFF2-40B4-BE49-F238E27FC236}">
                    <a16:creationId xmlns:a16="http://schemas.microsoft.com/office/drawing/2014/main" id="{EC1DC927-56B3-474E-94BD-CD493DB96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6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433122C2-2915-524B-A0DA-EA0118E1C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2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C81AA51-AD9F-0F40-BF80-6C36E7AC6E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44632" y="142977"/>
              <a:ext cx="458788" cy="457200"/>
              <a:chOff x="0" y="0"/>
              <a:chExt cx="289" cy="288"/>
            </a:xfrm>
          </p:grpSpPr>
          <p:sp>
            <p:nvSpPr>
              <p:cNvPr id="25" name="Oval 13">
                <a:extLst>
                  <a:ext uri="{FF2B5EF4-FFF2-40B4-BE49-F238E27FC236}">
                    <a16:creationId xmlns:a16="http://schemas.microsoft.com/office/drawing/2014/main" id="{FDA41B45-E264-0D41-A503-1B880A94C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EF223850-1035-9B49-B881-7FEF41F292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3</a:t>
                </a:r>
                <a:endPara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FEE31E-F547-1645-8CDE-CBE6FB5D32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55353" y="134510"/>
              <a:ext cx="458787" cy="457200"/>
              <a:chOff x="0" y="0"/>
              <a:chExt cx="289" cy="288"/>
            </a:xfrm>
          </p:grpSpPr>
          <p:sp>
            <p:nvSpPr>
              <p:cNvPr id="28" name="Oval 16">
                <a:extLst>
                  <a:ext uri="{FF2B5EF4-FFF2-40B4-BE49-F238E27FC236}">
                    <a16:creationId xmlns:a16="http://schemas.microsoft.com/office/drawing/2014/main" id="{A152EC7C-05AC-4B4F-B1CE-5F713F13A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9" cy="288"/>
              </a:xfrm>
              <a:prstGeom prst="ellipse">
                <a:avLst/>
              </a:prstGeom>
              <a:solidFill>
                <a:srgbClr val="66FFFF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BDD5E260-4D72-714C-89C5-8DBC12C15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" y="23"/>
                <a:ext cx="183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l</a:t>
                </a:r>
                <a:r>
                  <a:rPr lang="en-US" b="0" baseline="-25000" dirty="0">
                    <a:solidFill>
                      <a:schemeClr val="tx1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4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2693F9E-622B-AB44-A85C-79737DA958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9074" y="2182914"/>
              <a:ext cx="454025" cy="457200"/>
              <a:chOff x="0" y="0"/>
              <a:chExt cx="286" cy="288"/>
            </a:xfrm>
          </p:grpSpPr>
          <p:sp>
            <p:nvSpPr>
              <p:cNvPr id="31" name="Oval 27">
                <a:extLst>
                  <a:ext uri="{FF2B5EF4-FFF2-40B4-BE49-F238E27FC236}">
                    <a16:creationId xmlns:a16="http://schemas.microsoft.com/office/drawing/2014/main" id="{A7FFA596-0412-FC49-B6E0-E297182D5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6" cy="288"/>
              </a:xfrm>
              <a:prstGeom prst="ellipse">
                <a:avLst/>
              </a:prstGeom>
              <a:solidFill>
                <a:srgbClr val="333399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id="{42114188-463E-C24F-B67E-C61A28209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" y="23"/>
                <a:ext cx="210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c</a:t>
                </a:r>
                <a:r>
                  <a:rPr lang="en-US" b="0" baseline="-2500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1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E67A7C0-6654-204A-A50E-097AF7FBE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3887" y="2182914"/>
              <a:ext cx="457200" cy="457200"/>
              <a:chOff x="0" y="0"/>
              <a:chExt cx="288" cy="288"/>
            </a:xfrm>
          </p:grpSpPr>
          <p:sp>
            <p:nvSpPr>
              <p:cNvPr id="34" name="Oval 30">
                <a:extLst>
                  <a:ext uri="{FF2B5EF4-FFF2-40B4-BE49-F238E27FC236}">
                    <a16:creationId xmlns:a16="http://schemas.microsoft.com/office/drawing/2014/main" id="{8E10C428-6A0D-9843-A1DC-1A479F3BC0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288"/>
              </a:xfrm>
              <a:prstGeom prst="ellipse">
                <a:avLst/>
              </a:prstGeom>
              <a:solidFill>
                <a:srgbClr val="333399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b="0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:a16="http://schemas.microsoft.com/office/drawing/2014/main" id="{75E6716D-79E8-2947-A2EB-86B7C7D6CF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" y="23"/>
                <a:ext cx="210" cy="24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38100" tIns="38100" rIns="78042" bIns="38100" anchor="ctr">
                <a:prstTxWarp prst="textNoShape">
                  <a:avLst/>
                </a:prstTxWarp>
                <a:spAutoFit/>
              </a:bodyPr>
              <a:lstStyle/>
              <a:p>
                <a:pPr marL="1588" algn="ctr"/>
                <a:r>
                  <a:rPr lang="en-US" sz="2000" b="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c</a:t>
                </a:r>
                <a:r>
                  <a:rPr lang="en-US" b="0" baseline="-25000" dirty="0">
                    <a:solidFill>
                      <a:srgbClr val="FFFFFF"/>
                    </a:solidFill>
                    <a:latin typeface="Times New Roman" pitchFamily="-1" charset="0"/>
                    <a:ea typeface="Times New Roman" pitchFamily="-1" charset="0"/>
                    <a:cs typeface="Times New Roman" pitchFamily="-1" charset="0"/>
                    <a:sym typeface="Times New Roman" pitchFamily="-1" charset="0"/>
                  </a:rPr>
                  <a:t>2</a:t>
                </a: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1F03566C-A879-0F48-8821-651B7CFC2DCB}"/>
                </a:ext>
              </a:extLst>
            </p:cNvPr>
            <p:cNvCxnSpPr/>
            <p:nvPr/>
          </p:nvCxnSpPr>
          <p:spPr>
            <a:xfrm>
              <a:off x="3511374" y="2429506"/>
              <a:ext cx="8001000" cy="43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74AA55B-D783-4146-8826-A14D895C2FB9}"/>
              </a:ext>
            </a:extLst>
          </p:cNvPr>
          <p:cNvSpPr/>
          <p:nvPr/>
        </p:nvSpPr>
        <p:spPr>
          <a:xfrm>
            <a:off x="840514" y="2362200"/>
            <a:ext cx="310854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/>
              <a:t>c1      c2        l1        l2         l3        l4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DF19B0-DFA4-244B-869D-52E8AF778381}"/>
              </a:ext>
            </a:extLst>
          </p:cNvPr>
          <p:cNvSpPr/>
          <p:nvPr/>
        </p:nvSpPr>
        <p:spPr>
          <a:xfrm>
            <a:off x="930057" y="4724400"/>
            <a:ext cx="3108543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dirty="0"/>
              <a:t>c1      c2        l1        l2         l3        l4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596CD4B-74AA-D44E-9A0C-F36C4B8ABEB2}"/>
              </a:ext>
            </a:extLst>
          </p:cNvPr>
          <p:cNvSpPr/>
          <p:nvPr/>
        </p:nvSpPr>
        <p:spPr>
          <a:xfrm>
            <a:off x="779260" y="3048000"/>
            <a:ext cx="3183140" cy="2286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19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2"/>
          <p:cNvSpPr>
            <a:spLocks noChangeShapeType="1"/>
          </p:cNvSpPr>
          <p:nvPr/>
        </p:nvSpPr>
        <p:spPr bwMode="auto">
          <a:xfrm flipH="1">
            <a:off x="3505200" y="3784070"/>
            <a:ext cx="1693334" cy="2032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general formalism: </a:t>
            </a:r>
            <a:r>
              <a:rPr lang="en-US" dirty="0">
                <a:solidFill>
                  <a:srgbClr val="FF0000"/>
                </a:solidFill>
              </a:rPr>
              <a:t>Factor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41930"/>
            <a:ext cx="7772400" cy="19240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Bipartite graph</a:t>
            </a:r>
          </a:p>
          <a:p>
            <a:r>
              <a:rPr lang="en-US" dirty="0"/>
              <a:t>Two types of nodes:</a:t>
            </a:r>
          </a:p>
          <a:p>
            <a:pPr lvl="1"/>
            <a:r>
              <a:rPr lang="en-US" dirty="0"/>
              <a:t>Unknowns</a:t>
            </a:r>
          </a:p>
          <a:p>
            <a:pPr lvl="1"/>
            <a:r>
              <a:rPr lang="en-US" dirty="0"/>
              <a:t>Factors: correspond to squared errors</a:t>
            </a:r>
          </a:p>
          <a:p>
            <a:r>
              <a:rPr lang="en-US" dirty="0"/>
              <a:t>Connectivity = sparsity! Factor is function of small set.</a:t>
            </a:r>
          </a:p>
        </p:txBody>
      </p:sp>
      <p:sp>
        <p:nvSpPr>
          <p:cNvPr id="5" name="Line 1"/>
          <p:cNvSpPr>
            <a:spLocks noChangeShapeType="1"/>
          </p:cNvSpPr>
          <p:nvPr/>
        </p:nvSpPr>
        <p:spPr bwMode="auto">
          <a:xfrm>
            <a:off x="2531536" y="3716337"/>
            <a:ext cx="941388" cy="2026179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 flipH="1">
            <a:off x="3482448" y="3748616"/>
            <a:ext cx="752475" cy="20447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4193648" y="3759728"/>
            <a:ext cx="965200" cy="20240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147734" y="3775603"/>
            <a:ext cx="22225" cy="20383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>
            <a:off x="5198535" y="3724803"/>
            <a:ext cx="1066800" cy="1905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356382" y="3495674"/>
            <a:ext cx="458787" cy="457200"/>
            <a:chOff x="0" y="0"/>
            <a:chExt cx="289" cy="288"/>
          </a:xfrm>
        </p:grpSpPr>
        <p:sp>
          <p:nvSpPr>
            <p:cNvPr id="1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2" name="Rectangle 8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992035" y="3504141"/>
            <a:ext cx="454025" cy="457200"/>
            <a:chOff x="0" y="0"/>
            <a:chExt cx="286" cy="288"/>
          </a:xfrm>
        </p:grpSpPr>
        <p:sp>
          <p:nvSpPr>
            <p:cNvPr id="1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5" name="Rectangle 11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945593" y="3504141"/>
            <a:ext cx="458788" cy="457200"/>
            <a:chOff x="0" y="0"/>
            <a:chExt cx="289" cy="288"/>
          </a:xfrm>
        </p:grpSpPr>
        <p:sp>
          <p:nvSpPr>
            <p:cNvPr id="1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8" name="Rectangle 14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3</a:t>
              </a:r>
              <a:endParaRPr lang="en-US" b="0" baseline="-2500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56314" y="3495674"/>
            <a:ext cx="458787" cy="457200"/>
            <a:chOff x="0" y="0"/>
            <a:chExt cx="289" cy="288"/>
          </a:xfrm>
        </p:grpSpPr>
        <p:sp>
          <p:nvSpPr>
            <p:cNvPr id="2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21" name="Rectangle 17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 dirty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4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230035" y="5544078"/>
            <a:ext cx="454025" cy="457200"/>
            <a:chOff x="0" y="0"/>
            <a:chExt cx="286" cy="288"/>
          </a:xfrm>
        </p:grpSpPr>
        <p:sp>
          <p:nvSpPr>
            <p:cNvPr id="3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2" name="Rectangle 28"/>
            <p:cNvSpPr>
              <a:spLocks/>
            </p:cNvSpPr>
            <p:nvPr/>
          </p:nvSpPr>
          <p:spPr bwMode="auto">
            <a:xfrm>
              <a:off x="37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4904848" y="5544078"/>
            <a:ext cx="457200" cy="457200"/>
            <a:chOff x="0" y="0"/>
            <a:chExt cx="288" cy="288"/>
          </a:xfrm>
        </p:grpSpPr>
        <p:sp>
          <p:nvSpPr>
            <p:cNvPr id="3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35" name="Rectangle 31"/>
            <p:cNvSpPr>
              <a:spLocks/>
            </p:cNvSpPr>
            <p:nvPr/>
          </p:nvSpPr>
          <p:spPr bwMode="auto">
            <a:xfrm>
              <a:off x="38" y="23"/>
              <a:ext cx="21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c</a:t>
              </a:r>
              <a:r>
                <a:rPr lang="en-US" b="0" baseline="-25000" dirty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sp>
        <p:nvSpPr>
          <p:cNvPr id="39" name="Oval 36"/>
          <p:cNvSpPr>
            <a:spLocks/>
          </p:cNvSpPr>
          <p:nvPr/>
        </p:nvSpPr>
        <p:spPr bwMode="auto">
          <a:xfrm>
            <a:off x="2950635" y="4637086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0" name="Oval 37"/>
          <p:cNvSpPr>
            <a:spLocks/>
          </p:cNvSpPr>
          <p:nvPr/>
        </p:nvSpPr>
        <p:spPr bwMode="auto">
          <a:xfrm>
            <a:off x="3841223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4" name="Oval 41"/>
          <p:cNvSpPr>
            <a:spLocks/>
          </p:cNvSpPr>
          <p:nvPr/>
        </p:nvSpPr>
        <p:spPr bwMode="auto">
          <a:xfrm>
            <a:off x="4584173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5" name="Oval 42"/>
          <p:cNvSpPr>
            <a:spLocks/>
          </p:cNvSpPr>
          <p:nvPr/>
        </p:nvSpPr>
        <p:spPr bwMode="auto">
          <a:xfrm>
            <a:off x="5113869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46" name="Oval 43"/>
          <p:cNvSpPr>
            <a:spLocks/>
          </p:cNvSpPr>
          <p:nvPr/>
        </p:nvSpPr>
        <p:spPr bwMode="auto">
          <a:xfrm>
            <a:off x="5689601" y="464555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50" name="Oval 37"/>
          <p:cNvSpPr>
            <a:spLocks/>
          </p:cNvSpPr>
          <p:nvPr/>
        </p:nvSpPr>
        <p:spPr bwMode="auto">
          <a:xfrm>
            <a:off x="4374638" y="4662481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57" name="Group 56"/>
          <p:cNvGrpSpPr/>
          <p:nvPr/>
        </p:nvGrpSpPr>
        <p:grpSpPr>
          <a:xfrm>
            <a:off x="2404534" y="3157537"/>
            <a:ext cx="4147999" cy="3147199"/>
            <a:chOff x="1549399" y="2624667"/>
            <a:chExt cx="4147999" cy="3147199"/>
          </a:xfrm>
        </p:grpSpPr>
        <p:sp>
          <p:nvSpPr>
            <p:cNvPr id="51" name="TextBox 50"/>
            <p:cNvSpPr txBox="1"/>
            <p:nvPr/>
          </p:nvSpPr>
          <p:spPr>
            <a:xfrm>
              <a:off x="1549399" y="26246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48665" y="54948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72265" y="5494867"/>
              <a:ext cx="2824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317066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182533" y="2675467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17332" y="2658534"/>
              <a:ext cx="380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 dirty="0"/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20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274"/>
            <a:ext cx="9134104" cy="969602"/>
          </a:xfrm>
        </p:spPr>
        <p:txBody>
          <a:bodyPr/>
          <a:lstStyle/>
          <a:p>
            <a:pPr algn="ctr"/>
            <a:r>
              <a:rPr lang="en-US" dirty="0"/>
              <a:t>SLAM: Simultaneous Localization and Mapping</a:t>
            </a:r>
          </a:p>
        </p:txBody>
      </p:sp>
      <p:pic>
        <p:nvPicPr>
          <p:cNvPr id="727043" name="Picture 3" descr="/Users/dellaert/5-External/Talks/Movies/SAM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47763" y="1069975"/>
            <a:ext cx="6881812" cy="5187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82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" fill="hold"/>
                                        <p:tgtEl>
                                          <p:spTgt spid="72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0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27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2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04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Line 1"/>
          <p:cNvSpPr>
            <a:spLocks noChangeShapeType="1"/>
          </p:cNvSpPr>
          <p:nvPr/>
        </p:nvSpPr>
        <p:spPr bwMode="auto">
          <a:xfrm>
            <a:off x="1393825" y="1939925"/>
            <a:ext cx="80963" cy="19827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 flipH="1">
            <a:off x="1484313" y="1928813"/>
            <a:ext cx="752475" cy="20447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2195513" y="1939925"/>
            <a:ext cx="965200" cy="202406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3038475" y="1928813"/>
            <a:ext cx="133350" cy="206533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H="1">
            <a:off x="4578350" y="1887538"/>
            <a:ext cx="215900" cy="207645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728134" y="194733"/>
            <a:ext cx="7772400" cy="1143000"/>
          </a:xfrm>
          <a:ln/>
        </p:spPr>
        <p:txBody>
          <a:bodyPr rIns="132080"/>
          <a:lstStyle/>
          <a:p>
            <a:r>
              <a:rPr lang="en-US" dirty="0"/>
              <a:t>SLAM Factor Graph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54113" y="1684338"/>
            <a:ext cx="458787" cy="457200"/>
            <a:chOff x="0" y="0"/>
            <a:chExt cx="289" cy="288"/>
          </a:xfrm>
        </p:grpSpPr>
        <p:sp>
          <p:nvSpPr>
            <p:cNvPr id="16391" name="Oval 7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2" name="Rectangle 8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93900" y="1684338"/>
            <a:ext cx="454025" cy="457200"/>
            <a:chOff x="0" y="0"/>
            <a:chExt cx="286" cy="288"/>
          </a:xfrm>
        </p:grpSpPr>
        <p:sp>
          <p:nvSpPr>
            <p:cNvPr id="16394" name="Oval 10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5" name="Rectangle 11"/>
            <p:cNvSpPr>
              <a:spLocks/>
            </p:cNvSpPr>
            <p:nvPr/>
          </p:nvSpPr>
          <p:spPr bwMode="auto">
            <a:xfrm>
              <a:off x="33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828925" y="1684338"/>
            <a:ext cx="458788" cy="457200"/>
            <a:chOff x="0" y="0"/>
            <a:chExt cx="289" cy="288"/>
          </a:xfrm>
        </p:grpSpPr>
        <p:sp>
          <p:nvSpPr>
            <p:cNvPr id="16397" name="Oval 13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398" name="Rectangle 14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583113" y="1684338"/>
            <a:ext cx="458787" cy="457200"/>
            <a:chOff x="0" y="0"/>
            <a:chExt cx="289" cy="288"/>
          </a:xfrm>
        </p:grpSpPr>
        <p:sp>
          <p:nvSpPr>
            <p:cNvPr id="16400" name="Oval 16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66FF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01" name="Rectangle 17"/>
            <p:cNvSpPr>
              <a:spLocks/>
            </p:cNvSpPr>
            <p:nvPr/>
          </p:nvSpPr>
          <p:spPr bwMode="auto">
            <a:xfrm>
              <a:off x="9" y="23"/>
              <a:ext cx="270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x</a:t>
              </a:r>
              <a:r>
                <a:rPr lang="en-US" b="0" baseline="-25000">
                  <a:solidFill>
                    <a:schemeClr val="tx1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M</a:t>
              </a:r>
            </a:p>
          </p:txBody>
        </p:sp>
      </p:grpSp>
      <p:sp>
        <p:nvSpPr>
          <p:cNvPr id="16403" name="Line 19"/>
          <p:cNvSpPr>
            <a:spLocks noChangeShapeType="1"/>
          </p:cNvSpPr>
          <p:nvPr/>
        </p:nvSpPr>
        <p:spPr bwMode="auto">
          <a:xfrm>
            <a:off x="1612900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2447925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5" name="Rectangle 21"/>
          <p:cNvSpPr>
            <a:spLocks/>
          </p:cNvSpPr>
          <p:nvPr/>
        </p:nvSpPr>
        <p:spPr bwMode="auto">
          <a:xfrm>
            <a:off x="3817900" y="17205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>
            <a:off x="3287713" y="1912938"/>
            <a:ext cx="4572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07" name="Line 23"/>
          <p:cNvSpPr>
            <a:spLocks noChangeShapeType="1"/>
          </p:cNvSpPr>
          <p:nvPr/>
        </p:nvSpPr>
        <p:spPr bwMode="auto">
          <a:xfrm>
            <a:off x="4202113" y="1912938"/>
            <a:ext cx="381000" cy="1587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354513" y="3741738"/>
            <a:ext cx="458787" cy="457200"/>
            <a:chOff x="0" y="0"/>
            <a:chExt cx="289" cy="288"/>
          </a:xfrm>
        </p:grpSpPr>
        <p:sp>
          <p:nvSpPr>
            <p:cNvPr id="16408" name="Oval 24"/>
            <p:cNvSpPr>
              <a:spLocks/>
            </p:cNvSpPr>
            <p:nvPr/>
          </p:nvSpPr>
          <p:spPr bwMode="auto">
            <a:xfrm>
              <a:off x="0" y="0"/>
              <a:ext cx="289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09" name="Rectangle 25"/>
            <p:cNvSpPr>
              <a:spLocks/>
            </p:cNvSpPr>
            <p:nvPr/>
          </p:nvSpPr>
          <p:spPr bwMode="auto">
            <a:xfrm>
              <a:off x="34" y="23"/>
              <a:ext cx="219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N</a:t>
              </a:r>
            </a:p>
          </p:txBody>
        </p:sp>
      </p:grpSp>
      <p:grpSp>
        <p:nvGrpSpPr>
          <p:cNvPr id="7" name="Group 29"/>
          <p:cNvGrpSpPr>
            <a:grpSpLocks/>
          </p:cNvGrpSpPr>
          <p:nvPr/>
        </p:nvGrpSpPr>
        <p:grpSpPr bwMode="auto">
          <a:xfrm>
            <a:off x="1231900" y="3724275"/>
            <a:ext cx="454025" cy="457200"/>
            <a:chOff x="0" y="0"/>
            <a:chExt cx="286" cy="288"/>
          </a:xfrm>
        </p:grpSpPr>
        <p:sp>
          <p:nvSpPr>
            <p:cNvPr id="16411" name="Oval 27"/>
            <p:cNvSpPr>
              <a:spLocks/>
            </p:cNvSpPr>
            <p:nvPr/>
          </p:nvSpPr>
          <p:spPr bwMode="auto">
            <a:xfrm>
              <a:off x="0" y="0"/>
              <a:ext cx="286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12" name="Rectangle 28"/>
            <p:cNvSpPr>
              <a:spLocks/>
            </p:cNvSpPr>
            <p:nvPr/>
          </p:nvSpPr>
          <p:spPr bwMode="auto">
            <a:xfrm>
              <a:off x="51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1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2906713" y="3724275"/>
            <a:ext cx="457200" cy="457200"/>
            <a:chOff x="0" y="0"/>
            <a:chExt cx="288" cy="288"/>
          </a:xfrm>
        </p:grpSpPr>
        <p:sp>
          <p:nvSpPr>
            <p:cNvPr id="16414" name="Oval 30"/>
            <p:cNvSpPr>
              <a:spLocks/>
            </p:cNvSpPr>
            <p:nvPr/>
          </p:nvSpPr>
          <p:spPr bwMode="auto">
            <a:xfrm>
              <a:off x="0" y="0"/>
              <a:ext cx="288" cy="288"/>
            </a:xfrm>
            <a:prstGeom prst="ellipse">
              <a:avLst/>
            </a:prstGeom>
            <a:solidFill>
              <a:srgbClr val="333399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 b="0"/>
            </a:p>
          </p:txBody>
        </p:sp>
        <p:sp>
          <p:nvSpPr>
            <p:cNvPr id="16415" name="Rectangle 31"/>
            <p:cNvSpPr>
              <a:spLocks/>
            </p:cNvSpPr>
            <p:nvPr/>
          </p:nvSpPr>
          <p:spPr bwMode="auto">
            <a:xfrm>
              <a:off x="52" y="23"/>
              <a:ext cx="183" cy="242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38100" tIns="38100" rIns="78042" bIns="38100" anchor="ctr">
              <a:prstTxWarp prst="textNoShape">
                <a:avLst/>
              </a:prstTxWarp>
              <a:spAutoFit/>
            </a:bodyPr>
            <a:lstStyle/>
            <a:p>
              <a:pPr marL="1588" algn="ctr"/>
              <a:r>
                <a:rPr lang="en-US" sz="2000" b="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l</a:t>
              </a:r>
              <a:r>
                <a:rPr lang="en-US" b="0" baseline="-25000">
                  <a:solidFill>
                    <a:srgbClr val="FFFFFF"/>
                  </a:solidFill>
                  <a:latin typeface="Times New Roman" pitchFamily="-1" charset="0"/>
                  <a:ea typeface="Times New Roman" pitchFamily="-1" charset="0"/>
                  <a:cs typeface="Times New Roman" pitchFamily="-1" charset="0"/>
                  <a:sym typeface="Times New Roman" pitchFamily="-1" charset="0"/>
                </a:rPr>
                <a:t>2</a:t>
              </a:r>
            </a:p>
          </p:txBody>
        </p:sp>
      </p:grpSp>
      <p:sp>
        <p:nvSpPr>
          <p:cNvPr id="16417" name="Rectangle 33"/>
          <p:cNvSpPr>
            <a:spLocks/>
          </p:cNvSpPr>
          <p:nvPr/>
        </p:nvSpPr>
        <p:spPr bwMode="auto">
          <a:xfrm>
            <a:off x="3665500" y="36255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18" name="Rectangle 34"/>
          <p:cNvSpPr>
            <a:spLocks/>
          </p:cNvSpPr>
          <p:nvPr/>
        </p:nvSpPr>
        <p:spPr bwMode="auto">
          <a:xfrm>
            <a:off x="3970300" y="2711178"/>
            <a:ext cx="309637" cy="38472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38100" tIns="38100" rIns="78042" bIns="38100" anchor="ctr">
            <a:prstTxWarp prst="textNoShape">
              <a:avLst/>
            </a:prstTxWarp>
            <a:spAutoFit/>
          </a:bodyPr>
          <a:lstStyle/>
          <a:p>
            <a:pPr marL="1588" algn="ctr"/>
            <a:r>
              <a:rPr lang="en-US" sz="20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...</a:t>
            </a:r>
          </a:p>
        </p:txBody>
      </p:sp>
      <p:sp>
        <p:nvSpPr>
          <p:cNvPr id="16419" name="Oval 35"/>
          <p:cNvSpPr>
            <a:spLocks/>
          </p:cNvSpPr>
          <p:nvPr/>
        </p:nvSpPr>
        <p:spPr bwMode="auto">
          <a:xfrm>
            <a:off x="1754188" y="186690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0" name="Oval 36"/>
          <p:cNvSpPr>
            <a:spLocks/>
          </p:cNvSpPr>
          <p:nvPr/>
        </p:nvSpPr>
        <p:spPr bwMode="auto">
          <a:xfrm>
            <a:off x="13843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1" name="Oval 37"/>
          <p:cNvSpPr>
            <a:spLocks/>
          </p:cNvSpPr>
          <p:nvPr/>
        </p:nvSpPr>
        <p:spPr bwMode="auto">
          <a:xfrm>
            <a:off x="1843088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2" name="Oval 38"/>
          <p:cNvSpPr>
            <a:spLocks/>
          </p:cNvSpPr>
          <p:nvPr/>
        </p:nvSpPr>
        <p:spPr bwMode="auto">
          <a:xfrm>
            <a:off x="2603500" y="1865313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3" name="Oval 39"/>
          <p:cNvSpPr>
            <a:spLocks/>
          </p:cNvSpPr>
          <p:nvPr/>
        </p:nvSpPr>
        <p:spPr bwMode="auto">
          <a:xfrm>
            <a:off x="3463925" y="1870075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4" name="Oval 40"/>
          <p:cNvSpPr>
            <a:spLocks/>
          </p:cNvSpPr>
          <p:nvPr/>
        </p:nvSpPr>
        <p:spPr bwMode="auto">
          <a:xfrm>
            <a:off x="4354513" y="1870075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5" name="Oval 41"/>
          <p:cNvSpPr>
            <a:spLocks/>
          </p:cNvSpPr>
          <p:nvPr/>
        </p:nvSpPr>
        <p:spPr bwMode="auto">
          <a:xfrm>
            <a:off x="2586038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6" name="Oval 42"/>
          <p:cNvSpPr>
            <a:spLocks/>
          </p:cNvSpPr>
          <p:nvPr/>
        </p:nvSpPr>
        <p:spPr bwMode="auto">
          <a:xfrm>
            <a:off x="30480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27" name="Oval 43"/>
          <p:cNvSpPr>
            <a:spLocks/>
          </p:cNvSpPr>
          <p:nvPr/>
        </p:nvSpPr>
        <p:spPr bwMode="auto">
          <a:xfrm>
            <a:off x="4648200" y="282575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pic>
        <p:nvPicPr>
          <p:cNvPr id="16428" name="Picture 44"/>
          <p:cNvPicPr>
            <a:picLocks noChangeArrowheads="1"/>
          </p:cNvPicPr>
          <p:nvPr/>
        </p:nvPicPr>
        <p:blipFill>
          <a:blip r:embed="rId3"/>
          <a:srcRect r="967"/>
          <a:stretch>
            <a:fillRect/>
          </a:stretch>
        </p:blipFill>
        <p:spPr bwMode="auto">
          <a:xfrm>
            <a:off x="2838450" y="4592638"/>
            <a:ext cx="5195888" cy="11049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6429" name="Rectangle 45"/>
          <p:cNvSpPr>
            <a:spLocks/>
          </p:cNvSpPr>
          <p:nvPr/>
        </p:nvSpPr>
        <p:spPr bwMode="auto">
          <a:xfrm>
            <a:off x="1196975" y="4910138"/>
            <a:ext cx="1678052" cy="369332"/>
          </a:xfrm>
          <a:prstGeom prst="rect">
            <a:avLst/>
          </a:prstGeom>
          <a:noFill/>
          <a:ln w="381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P(X,M) = </a:t>
            </a:r>
            <a:r>
              <a:rPr lang="en-US" sz="2400" b="0" dirty="0" err="1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k</a:t>
            </a:r>
            <a:r>
              <a:rPr lang="en-US" sz="2400" b="0" dirty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* </a:t>
            </a:r>
          </a:p>
        </p:txBody>
      </p:sp>
      <p:sp>
        <p:nvSpPr>
          <p:cNvPr id="16430" name="Line 46"/>
          <p:cNvSpPr>
            <a:spLocks noChangeShapeType="1"/>
          </p:cNvSpPr>
          <p:nvPr/>
        </p:nvSpPr>
        <p:spPr bwMode="auto">
          <a:xfrm>
            <a:off x="960438" y="1911350"/>
            <a:ext cx="193675" cy="158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31" name="Oval 47"/>
          <p:cNvSpPr>
            <a:spLocks/>
          </p:cNvSpPr>
          <p:nvPr/>
        </p:nvSpPr>
        <p:spPr bwMode="auto">
          <a:xfrm>
            <a:off x="915988" y="1866900"/>
            <a:ext cx="88900" cy="88900"/>
          </a:xfrm>
          <a:prstGeom prst="ellipse">
            <a:avLst/>
          </a:prstGeom>
          <a:solidFill>
            <a:srgbClr val="000000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b="0"/>
          </a:p>
        </p:txBody>
      </p:sp>
      <p:sp>
        <p:nvSpPr>
          <p:cNvPr id="16432" name="Rectangle 48"/>
          <p:cNvSpPr>
            <a:spLocks/>
          </p:cNvSpPr>
          <p:nvPr/>
        </p:nvSpPr>
        <p:spPr bwMode="auto">
          <a:xfrm>
            <a:off x="5822950" y="1635125"/>
            <a:ext cx="2657137" cy="369332"/>
          </a:xfrm>
          <a:prstGeom prst="rect">
            <a:avLst/>
          </a:prstGeom>
          <a:noFill/>
          <a:ln w="38100" cap="flat">
            <a:solidFill>
              <a:srgbClr val="66FF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Trajectory of Robot</a:t>
            </a:r>
          </a:p>
        </p:txBody>
      </p:sp>
      <p:sp>
        <p:nvSpPr>
          <p:cNvPr id="16433" name="Rectangle 49"/>
          <p:cNvSpPr>
            <a:spLocks/>
          </p:cNvSpPr>
          <p:nvPr/>
        </p:nvSpPr>
        <p:spPr bwMode="auto">
          <a:xfrm>
            <a:off x="6604000" y="3689350"/>
            <a:ext cx="1887695" cy="369332"/>
          </a:xfrm>
          <a:prstGeom prst="rect">
            <a:avLst/>
          </a:prstGeom>
          <a:noFill/>
          <a:ln w="38100" cap="flat">
            <a:solidFill>
              <a:srgbClr val="333399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“Landmarks”</a:t>
            </a:r>
          </a:p>
        </p:txBody>
      </p:sp>
      <p:sp>
        <p:nvSpPr>
          <p:cNvPr id="16434" name="Rectangle 50"/>
          <p:cNvSpPr>
            <a:spLocks/>
          </p:cNvSpPr>
          <p:nvPr/>
        </p:nvSpPr>
        <p:spPr bwMode="auto">
          <a:xfrm>
            <a:off x="5137150" y="2640013"/>
            <a:ext cx="3356998" cy="369332"/>
          </a:xfrm>
          <a:prstGeom prst="rect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400" b="0">
                <a:solidFill>
                  <a:schemeClr val="tx1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- Landmark Measurements</a:t>
            </a:r>
          </a:p>
        </p:txBody>
      </p:sp>
    </p:spTree>
    <p:extLst>
      <p:ext uri="{BB962C8B-B14F-4D97-AF65-F5344CB8AC3E}">
        <p14:creationId xmlns:p14="http://schemas.microsoft.com/office/powerpoint/2010/main" val="62160333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117A4-5F22-234A-A69A-6AED92A71376}" type="slidenum">
              <a:rPr lang="en-US"/>
              <a:pPr/>
              <a:t>29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370013"/>
            <a:ext cx="9144000" cy="5487987"/>
            <a:chOff x="0" y="0"/>
            <a:chExt cx="5760" cy="3456"/>
          </a:xfrm>
        </p:grpSpPr>
        <p:sp>
          <p:nvSpPr>
            <p:cNvPr id="52225" name="Rectangle 1"/>
            <p:cNvSpPr>
              <a:spLocks/>
            </p:cNvSpPr>
            <p:nvPr/>
          </p:nvSpPr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226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1879600" y="115888"/>
            <a:ext cx="5494338" cy="1187450"/>
          </a:xfrm>
          <a:ln/>
        </p:spPr>
        <p:txBody>
          <a:bodyPr rIns="132080"/>
          <a:lstStyle/>
          <a:p>
            <a:r>
              <a:rPr lang="en-US" dirty="0"/>
              <a:t>SLAM Factor Graph</a:t>
            </a:r>
          </a:p>
        </p:txBody>
      </p:sp>
      <p:pic>
        <p:nvPicPr>
          <p:cNvPr id="52229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57150"/>
            <a:ext cx="1728788" cy="3705225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2230" name="Rectangle 6"/>
          <p:cNvSpPr>
            <a:spLocks/>
          </p:cNvSpPr>
          <p:nvPr/>
        </p:nvSpPr>
        <p:spPr bwMode="auto">
          <a:xfrm>
            <a:off x="1588" y="233363"/>
            <a:ext cx="1778000" cy="27559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1890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887794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8DA9-2BB4-F54F-9CAE-941B0C09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 2 Constraint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43AF6-24AC-894A-BCAD-DD282AD45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5632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Why is F rank 2?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553FEF-EFDD-1447-BABF-A721F50246E3}"/>
              </a:ext>
            </a:extLst>
          </p:cNvPr>
          <p:cNvGrpSpPr/>
          <p:nvPr/>
        </p:nvGrpSpPr>
        <p:grpSpPr>
          <a:xfrm>
            <a:off x="34437" y="1371600"/>
            <a:ext cx="8957163" cy="3169549"/>
            <a:chOff x="34437" y="1371600"/>
            <a:chExt cx="8957163" cy="3169549"/>
          </a:xfrm>
        </p:grpSpPr>
        <p:sp>
          <p:nvSpPr>
            <p:cNvPr id="45" name="Line 22">
              <a:extLst>
                <a:ext uri="{FF2B5EF4-FFF2-40B4-BE49-F238E27FC236}">
                  <a16:creationId xmlns:a16="http://schemas.microsoft.com/office/drawing/2014/main" id="{AED37A58-3032-AC45-A725-27EF10922E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51500" y="1371600"/>
              <a:ext cx="2279469" cy="3109920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" name="Line 22">
              <a:extLst>
                <a:ext uri="{FF2B5EF4-FFF2-40B4-BE49-F238E27FC236}">
                  <a16:creationId xmlns:a16="http://schemas.microsoft.com/office/drawing/2014/main" id="{D861E6D7-8CC7-CE41-9A89-D8EFACDEC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47811" y="2594664"/>
              <a:ext cx="3543789" cy="1610028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7" name="Line 22">
              <a:extLst>
                <a:ext uri="{FF2B5EF4-FFF2-40B4-BE49-F238E27FC236}">
                  <a16:creationId xmlns:a16="http://schemas.microsoft.com/office/drawing/2014/main" id="{B6721C06-68AE-344E-917C-D3C851C353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49901" y="3746500"/>
              <a:ext cx="2024062" cy="794649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" name="Line 22">
              <a:extLst>
                <a:ext uri="{FF2B5EF4-FFF2-40B4-BE49-F238E27FC236}">
                  <a16:creationId xmlns:a16="http://schemas.microsoft.com/office/drawing/2014/main" id="{29F1D64D-7970-4040-A3CB-CA1F8B253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2450" y="1636717"/>
              <a:ext cx="3014663" cy="2844803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BF2DC22C-1342-4449-98AA-BE9B75E88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0238" y="2386013"/>
              <a:ext cx="2795587" cy="1862137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2F2CD5BA-AFFF-294A-81B4-D5E097DA60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0075" y="2384425"/>
              <a:ext cx="2795588" cy="1862138"/>
            </a:xfrm>
            <a:prstGeom prst="parallelogram">
              <a:avLst>
                <a:gd name="adj" fmla="val 18412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90C8B095-9E02-AE46-91D8-BC4ECBB424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18538" y="3889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C’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F5B70243-EF6C-6A41-A43C-927555049C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0525" y="38544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C</a:t>
              </a:r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02F070DA-7CF3-AC48-88B6-5E1D3DBCE2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1961" y="3922779"/>
              <a:ext cx="81454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" name="Line 22">
              <a:extLst>
                <a:ext uri="{FF2B5EF4-FFF2-40B4-BE49-F238E27FC236}">
                  <a16:creationId xmlns:a16="http://schemas.microsoft.com/office/drawing/2014/main" id="{AE620B5E-19EA-524F-B044-D4E7AAB47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437" y="2580384"/>
              <a:ext cx="3543789" cy="1610028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6464DA3C-4EDB-3C48-9A2D-F099E8EEF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5068" y="3854451"/>
              <a:ext cx="2413307" cy="288924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224D856D-B22F-1545-8AFF-BD4346CCD25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06711" y="3873567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 dirty="0"/>
            </a:p>
            <a:p>
              <a:pPr algn="ctr"/>
              <a:r>
                <a:rPr lang="en-US" altLang="en-US" b="0" dirty="0"/>
                <a:t>e=t</a:t>
              </a:r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77BCD4D6-576E-3943-95FE-E6A7E9286278}"/>
                </a:ext>
              </a:extLst>
            </p:cNvPr>
            <p:cNvSpPr/>
            <p:nvPr/>
          </p:nvSpPr>
          <p:spPr>
            <a:xfrm>
              <a:off x="2133600" y="2606394"/>
              <a:ext cx="4878387" cy="361950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8BBF00-2A5F-E64E-AEE6-1659C138803D}"/>
                </a:ext>
              </a:extLst>
            </p:cNvPr>
            <p:cNvSpPr txBox="1"/>
            <p:nvPr/>
          </p:nvSpPr>
          <p:spPr>
            <a:xfrm>
              <a:off x="4455633" y="2505860"/>
              <a:ext cx="3914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</a:p>
          </p:txBody>
        </p:sp>
        <p:sp>
          <p:nvSpPr>
            <p:cNvPr id="42" name="Left Arrow 41">
              <a:extLst>
                <a:ext uri="{FF2B5EF4-FFF2-40B4-BE49-F238E27FC236}">
                  <a16:creationId xmlns:a16="http://schemas.microsoft.com/office/drawing/2014/main" id="{A86D5AEF-EB54-504B-8FBF-63E9010D1AC0}"/>
                </a:ext>
              </a:extLst>
            </p:cNvPr>
            <p:cNvSpPr/>
            <p:nvPr/>
          </p:nvSpPr>
          <p:spPr>
            <a:xfrm flipH="1">
              <a:off x="2300288" y="3048000"/>
              <a:ext cx="4878387" cy="361950"/>
            </a:xfrm>
            <a:prstGeom prst="leftArrow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7D2D4F3-C5A2-E640-9D23-9E1015827FC6}"/>
                </a:ext>
              </a:extLst>
            </p:cNvPr>
            <p:cNvSpPr txBox="1"/>
            <p:nvPr/>
          </p:nvSpPr>
          <p:spPr>
            <a:xfrm flipH="1">
              <a:off x="4417243" y="2971800"/>
              <a:ext cx="544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</a:t>
              </a:r>
              <a:r>
                <a:rPr lang="en-US" sz="2800" baseline="30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</a:t>
              </a:r>
            </a:p>
          </p:txBody>
        </p:sp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4DD6988D-D783-D140-A8E6-A060129946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27736" y="3871979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 b="0"/>
            </a:p>
            <a:p>
              <a:pPr algn="ctr"/>
              <a:r>
                <a:rPr lang="en-US" altLang="en-US" b="0"/>
                <a:t>e’</a:t>
              </a:r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614AC405-DCE8-F044-A3D9-5F21581F934E}"/>
              </a:ext>
            </a:extLst>
          </p:cNvPr>
          <p:cNvSpPr txBox="1">
            <a:spLocks/>
          </p:cNvSpPr>
          <p:nvPr/>
        </p:nvSpPr>
        <p:spPr bwMode="auto">
          <a:xfrm>
            <a:off x="481874" y="4548547"/>
            <a:ext cx="8229600" cy="186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Not invertible! Collection of points is mapped to a pencil of lines. </a:t>
            </a:r>
            <a:r>
              <a:rPr lang="en-US" dirty="0" err="1"/>
              <a:t>Epipoles</a:t>
            </a:r>
            <a:r>
              <a:rPr lang="en-US" dirty="0"/>
              <a:t> map to zero.</a:t>
            </a:r>
          </a:p>
          <a:p>
            <a:r>
              <a:rPr lang="en-US" dirty="0"/>
              <a:t>What would it mean to be rank 1?</a:t>
            </a:r>
          </a:p>
        </p:txBody>
      </p:sp>
    </p:spTree>
    <p:extLst>
      <p:ext uri="{BB962C8B-B14F-4D97-AF65-F5344CB8AC3E}">
        <p14:creationId xmlns:p14="http://schemas.microsoft.com/office/powerpoint/2010/main" val="23535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B2142-81EA-A94D-8E7F-3D4285517645}" type="slidenum">
              <a:rPr lang="en-US"/>
              <a:pPr/>
              <a:t>30</a:t>
            </a:fld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370013"/>
            <a:ext cx="9144000" cy="5487987"/>
            <a:chOff x="0" y="0"/>
            <a:chExt cx="5760" cy="3456"/>
          </a:xfrm>
        </p:grpSpPr>
        <p:sp>
          <p:nvSpPr>
            <p:cNvPr id="55297" name="Rectangle 1"/>
            <p:cNvSpPr>
              <a:spLocks/>
            </p:cNvSpPr>
            <p:nvPr/>
          </p:nvSpPr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5298" name="Picture 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5760" cy="3456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048124" y="0"/>
            <a:ext cx="3521075" cy="1206500"/>
          </a:xfrm>
          <a:ln/>
        </p:spPr>
        <p:txBody>
          <a:bodyPr rIns="132080"/>
          <a:lstStyle/>
          <a:p>
            <a:r>
              <a:rPr lang="en-US" dirty="0"/>
              <a:t>Hessian</a:t>
            </a:r>
          </a:p>
        </p:txBody>
      </p:sp>
      <p:pic>
        <p:nvPicPr>
          <p:cNvPr id="55301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325" y="214313"/>
            <a:ext cx="3773488" cy="3408362"/>
          </a:xfrm>
          <a:prstGeom prst="rect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55302" name="Rectangle 6"/>
          <p:cNvSpPr>
            <a:spLocks/>
          </p:cNvSpPr>
          <p:nvPr/>
        </p:nvSpPr>
        <p:spPr bwMode="auto">
          <a:xfrm>
            <a:off x="265113" y="627063"/>
            <a:ext cx="3784600" cy="21082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42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  <a:r>
              <a:rPr lang="en-US" sz="14200" baseline="300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T</a:t>
            </a:r>
            <a:r>
              <a:rPr lang="en-US" sz="14200" dirty="0">
                <a:solidFill>
                  <a:srgbClr val="FF9999"/>
                </a:solidFill>
                <a:latin typeface="Times New Roman" pitchFamily="-1" charset="0"/>
                <a:ea typeface="Times New Roman" pitchFamily="-1" charset="0"/>
                <a:cs typeface="Times New Roman" pitchFamily="-1" charset="0"/>
                <a:sym typeface="Times New Roman" pitchFamily="-1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09378362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3600" dirty="0"/>
              <a:t>End result: Solution + Sigma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8" y="1066800"/>
            <a:ext cx="8640404" cy="537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1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1375" y="485890"/>
            <a:ext cx="5535613" cy="6119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3883" y="609600"/>
            <a:ext cx="3111820" cy="2298900"/>
          </a:xfrm>
        </p:spPr>
        <p:txBody>
          <a:bodyPr/>
          <a:lstStyle/>
          <a:p>
            <a:r>
              <a:rPr lang="en-US" dirty="0"/>
              <a:t>Example: Victoria Park, Sidney</a:t>
            </a:r>
          </a:p>
        </p:txBody>
      </p:sp>
    </p:spTree>
    <p:extLst>
      <p:ext uri="{BB962C8B-B14F-4D97-AF65-F5344CB8AC3E}">
        <p14:creationId xmlns:p14="http://schemas.microsoft.com/office/powerpoint/2010/main" val="20378519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5743"/>
            <a:ext cx="7772400" cy="1143000"/>
          </a:xfrm>
        </p:spPr>
        <p:txBody>
          <a:bodyPr/>
          <a:lstStyle/>
          <a:p>
            <a:r>
              <a:rPr lang="en-US" sz="3600" dirty="0"/>
              <a:t>Example: Underwater SLAM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2D53-1951-2344-9548-4F8BADC0942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146" name="Picture 2" descr="C:\Users\cbeall1\Documents\presentation\Oceans2011\images\side_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687" y="1713905"/>
            <a:ext cx="8916687" cy="442493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746171" y="1005440"/>
            <a:ext cx="58335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/>
              <a:t>9831 camera poses, 185261 landmarks, and 350988 factors</a:t>
            </a:r>
          </a:p>
        </p:txBody>
      </p:sp>
    </p:spTree>
    <p:extLst>
      <p:ext uri="{BB962C8B-B14F-4D97-AF65-F5344CB8AC3E}">
        <p14:creationId xmlns:p14="http://schemas.microsoft.com/office/powerpoint/2010/main" val="1293951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tructure from Motion (Chicago, movie by Yong Dian Jian)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7688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Structure from Motion </a:t>
            </a:r>
            <a:r>
              <a:rPr sz="2180" dirty="0"/>
              <a:t>(Chicago, movie by Yong Dian Jian)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996072-B3AA-BF4E-85DA-AC4CF6427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556" name="chicago.1-trimmest2.mov" descr="chicago.1-trimmest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94" y="776883"/>
            <a:ext cx="7917180" cy="6027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32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dissolv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" fill="hold"/>
                                        <p:tgtEl>
                                          <p:spTgt spid="5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5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3D Models from Community Databa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3D Models from Community Databases</a:t>
            </a:r>
          </a:p>
        </p:txBody>
      </p:sp>
      <p:sp>
        <p:nvSpPr>
          <p:cNvPr id="361" name="E.g., Google image search on “Dubrovnik”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800" dirty="0"/>
              <a:t>E.g., Google image search on “Dubrovnik”</a:t>
            </a:r>
          </a:p>
        </p:txBody>
      </p:sp>
      <p:sp>
        <p:nvSpPr>
          <p:cNvPr id="36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363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46" y="1509117"/>
            <a:ext cx="8617149" cy="4645696"/>
          </a:xfrm>
          <a:prstGeom prst="rect">
            <a:avLst/>
          </a:prstGeom>
          <a:ln w="12700"/>
        </p:spPr>
      </p:pic>
      <p:sp>
        <p:nvSpPr>
          <p:cNvPr id="364" name="Figure by Aggarwal et al."/>
          <p:cNvSpPr txBox="1"/>
          <p:nvPr/>
        </p:nvSpPr>
        <p:spPr>
          <a:xfrm>
            <a:off x="-838200" y="6400800"/>
            <a:ext cx="3606794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r"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800" dirty="0"/>
              <a:t>Figure by Aggarwal et al.</a:t>
            </a:r>
          </a:p>
        </p:txBody>
      </p:sp>
    </p:spTree>
    <p:extLst>
      <p:ext uri="{BB962C8B-B14F-4D97-AF65-F5344CB8AC3E}">
        <p14:creationId xmlns:p14="http://schemas.microsoft.com/office/powerpoint/2010/main" val="138505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3D Models from Community Databa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3D Models from Community Databases</a:t>
            </a:r>
          </a:p>
        </p:txBody>
      </p:sp>
      <p:sp>
        <p:nvSpPr>
          <p:cNvPr id="367" name="Agarwal, Snavely, Seitz et al. at UW…"/>
          <p:cNvSpPr txBox="1">
            <a:spLocks noGrp="1"/>
          </p:cNvSpPr>
          <p:nvPr>
            <p:ph idx="1"/>
          </p:nvPr>
        </p:nvSpPr>
        <p:spPr>
          <a:xfrm>
            <a:off x="457200" y="838200"/>
            <a:ext cx="8229600" cy="6096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0" indent="0">
              <a:buNone/>
              <a:defRPr sz="3600"/>
            </a:pPr>
            <a:r>
              <a:rPr dirty="0"/>
              <a:t>Agarwal, Snavely, Seitz et al. at UW</a:t>
            </a:r>
            <a:r>
              <a:rPr lang="en-US" dirty="0"/>
              <a:t> </a:t>
            </a:r>
            <a:r>
              <a:rPr dirty="0"/>
              <a:t>http://</a:t>
            </a:r>
            <a:r>
              <a:rPr dirty="0" err="1"/>
              <a:t>grail.cs.washington.edu</a:t>
            </a:r>
            <a:r>
              <a:rPr dirty="0"/>
              <a:t>/</a:t>
            </a:r>
            <a:r>
              <a:rPr dirty="0" err="1"/>
              <a:t>rome</a:t>
            </a:r>
            <a:r>
              <a:rPr dirty="0"/>
              <a:t>/</a:t>
            </a:r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369" name="dubrovnik.mov" descr="dubrovni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204215"/>
            <a:ext cx="8001000" cy="490369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5K images, 3.5M points, &gt;10M factors"/>
          <p:cNvSpPr txBox="1"/>
          <p:nvPr/>
        </p:nvSpPr>
        <p:spPr>
          <a:xfrm>
            <a:off x="2127147" y="6188273"/>
            <a:ext cx="4624664" cy="39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 marL="0" marR="0" algn="ctr" defTabSz="457200">
              <a:defRPr sz="3000"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109"/>
              <a:t>5K images, 3.5M points, &gt;10M factors</a:t>
            </a:r>
          </a:p>
        </p:txBody>
      </p:sp>
      <p:sp>
        <p:nvSpPr>
          <p:cNvPr id="371" name="Movie by Aggarwal et al."/>
          <p:cNvSpPr txBox="1"/>
          <p:nvPr/>
        </p:nvSpPr>
        <p:spPr>
          <a:xfrm>
            <a:off x="-533400" y="6508865"/>
            <a:ext cx="2905950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algn="r">
              <a:defRPr sz="1200">
                <a:solidFill>
                  <a:srgbClr val="929292"/>
                </a:solidFill>
                <a:uFill>
                  <a:solidFill>
                    <a:srgbClr val="929292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>
              <a:defRPr sz="25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600" dirty="0"/>
              <a:t>Movie by Aggarwal et al.</a:t>
            </a:r>
          </a:p>
        </p:txBody>
      </p:sp>
    </p:spTree>
    <p:extLst>
      <p:ext uri="{BB962C8B-B14F-4D97-AF65-F5344CB8AC3E}">
        <p14:creationId xmlns:p14="http://schemas.microsoft.com/office/powerpoint/2010/main" val="181755200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3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6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Nested-Dissection for SFM: Hyper-SF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Hyper-SFM</a:t>
            </a:r>
            <a:r>
              <a:rPr lang="en-US" dirty="0"/>
              <a:t>: Efficient Multi-core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F636B6-0E56-9341-9BDC-E8F6F6564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47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648" name="BIGgrandcanal-pt-tree.png.tiff" descr="BIGgrandcanal-pt-tree.p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9" y="1089352"/>
            <a:ext cx="8501063" cy="2571820"/>
          </a:xfrm>
          <a:prstGeom prst="rect">
            <a:avLst/>
          </a:prstGeom>
          <a:ln w="12700"/>
        </p:spPr>
      </p:pic>
      <p:sp>
        <p:nvSpPr>
          <p:cNvPr id="649" name="Kai Ni, and Frank Dellaert, HyperSfM, IEEE International Conference on 3D Imaging, Modeling, Processing, Visualization and Transmission (3DIMPVT), 2012."/>
          <p:cNvSpPr txBox="1"/>
          <p:nvPr/>
        </p:nvSpPr>
        <p:spPr>
          <a:xfrm>
            <a:off x="1910953" y="6072188"/>
            <a:ext cx="7224117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321457">
              <a:defRPr sz="2000" i="1">
                <a:uFillTx/>
              </a:defRPr>
            </a:pPr>
            <a:r>
              <a:rPr sz="1406" b="1">
                <a:hlinkClick r:id="rId3"/>
              </a:rPr>
              <a:t>Kai Ni</a:t>
            </a:r>
            <a:r>
              <a:rPr sz="1406"/>
              <a:t>, and </a:t>
            </a:r>
            <a:r>
              <a:rPr sz="1406">
                <a:hlinkClick r:id="rId4"/>
              </a:rPr>
              <a:t>Frank Dellaert</a:t>
            </a:r>
            <a:r>
              <a:rPr sz="1406"/>
              <a:t>, </a:t>
            </a:r>
            <a:r>
              <a:rPr sz="1406" b="1">
                <a:hlinkClick r:id="rId5"/>
              </a:rPr>
              <a:t>HyperSfM</a:t>
            </a:r>
            <a:r>
              <a:rPr sz="1406"/>
              <a:t>, </a:t>
            </a:r>
            <a:r>
              <a:rPr sz="1406">
                <a:hlinkClick r:id="rId6"/>
              </a:rPr>
              <a:t>IEEE International Conference on 3D Imaging, Modeling, Processing, Visualization and Transmission (3DIMPVT)</a:t>
            </a:r>
            <a:r>
              <a:rPr sz="1406"/>
              <a:t>, 2012. </a:t>
            </a:r>
          </a:p>
        </p:txBody>
      </p:sp>
      <p:pic>
        <p:nvPicPr>
          <p:cNvPr id="650" name="stacks_image_4_1.png" descr="stacks_image_4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61" y="4134445"/>
            <a:ext cx="1553766" cy="2678906"/>
          </a:xfrm>
          <a:prstGeom prst="rect">
            <a:avLst/>
          </a:prstGeom>
          <a:ln w="12700"/>
        </p:spPr>
      </p:pic>
      <p:sp>
        <p:nvSpPr>
          <p:cNvPr id="651" name="Kai now leads an autonomous driving startup in China"/>
          <p:cNvSpPr txBox="1"/>
          <p:nvPr/>
        </p:nvSpPr>
        <p:spPr>
          <a:xfrm>
            <a:off x="1920870" y="4343748"/>
            <a:ext cx="2522502" cy="104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defRPr sz="3000"/>
            </a:lvl1pPr>
          </a:lstStyle>
          <a:p>
            <a:r>
              <a:rPr sz="2109"/>
              <a:t>Kai now leads an autonomous driving startup in China</a:t>
            </a:r>
          </a:p>
        </p:txBody>
      </p:sp>
    </p:spTree>
    <p:extLst>
      <p:ext uri="{BB962C8B-B14F-4D97-AF65-F5344CB8AC3E}">
        <p14:creationId xmlns:p14="http://schemas.microsoft.com/office/powerpoint/2010/main" val="35155528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4DA424-44E8-314D-9054-45C598B97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4D Reconstruction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13A73F9-6F13-8E41-B574-8520028C96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76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patiotemporal Reconstr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Spatiotemporal Reconstruction</a:t>
            </a:r>
          </a:p>
        </p:txBody>
      </p:sp>
      <p:sp>
        <p:nvSpPr>
          <p:cNvPr id="374" name="Supported by NSF CAREER, Microsoft…"/>
          <p:cNvSpPr txBox="1">
            <a:spLocks noGrp="1"/>
          </p:cNvSpPr>
          <p:nvPr>
            <p:ph idx="1"/>
          </p:nvPr>
        </p:nvSpPr>
        <p:spPr>
          <a:xfrm>
            <a:off x="3276600" y="4764882"/>
            <a:ext cx="5410200" cy="136128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 sz="3600"/>
            </a:pPr>
            <a:r>
              <a:rPr dirty="0"/>
              <a:t>Supported by NSF CAREER, Microsoft</a:t>
            </a:r>
          </a:p>
          <a:p>
            <a:pPr marL="0" indent="0">
              <a:buNone/>
              <a:defRPr sz="3600"/>
            </a:pPr>
            <a:r>
              <a:rPr dirty="0"/>
              <a:t>Recent revival: NSF NRI award on 4D crops for precision agriculture…</a:t>
            </a:r>
          </a:p>
        </p:txBody>
      </p:sp>
      <p:sp>
        <p:nvSpPr>
          <p:cNvPr id="37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376" name="grant_schindler_2011.png" descr="grant_schindler_201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58" y="4688086"/>
            <a:ext cx="1884164" cy="1428750"/>
          </a:xfrm>
          <a:prstGeom prst="rect">
            <a:avLst/>
          </a:prstGeom>
          <a:ln w="12700"/>
        </p:spPr>
      </p:pic>
      <p:pic>
        <p:nvPicPr>
          <p:cNvPr id="377" name="image1.png" descr="image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766" y="1413272"/>
            <a:ext cx="3486408" cy="2614613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sp>
        <p:nvSpPr>
          <p:cNvPr id="378" name="Historical Image Collection"/>
          <p:cNvSpPr txBox="1"/>
          <p:nvPr/>
        </p:nvSpPr>
        <p:spPr>
          <a:xfrm>
            <a:off x="812602" y="4179094"/>
            <a:ext cx="2785618" cy="331100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>
              <a:buClr>
                <a:srgbClr val="000000"/>
              </a:buClr>
            </a:lvl1pPr>
          </a:lstStyle>
          <a:p>
            <a:r>
              <a:t>Historical Image Collection</a:t>
            </a:r>
          </a:p>
        </p:txBody>
      </p:sp>
      <p:sp>
        <p:nvSpPr>
          <p:cNvPr id="379" name="4D City Model"/>
          <p:cNvSpPr txBox="1"/>
          <p:nvPr/>
        </p:nvSpPr>
        <p:spPr>
          <a:xfrm>
            <a:off x="5857875" y="2928938"/>
            <a:ext cx="1503216" cy="331100"/>
          </a:xfrm>
          <a:prstGeom prst="rect">
            <a:avLst/>
          </a:prstGeom>
          <a:ln w="12700"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>
              <a:buClr>
                <a:srgbClr val="000000"/>
              </a:buClr>
            </a:lvl1pPr>
          </a:lstStyle>
          <a:p>
            <a:r>
              <a:t>4D City Model</a:t>
            </a:r>
          </a:p>
        </p:txBody>
      </p:sp>
      <p:sp>
        <p:nvSpPr>
          <p:cNvPr id="380" name="4D Cities: 3D + Time"/>
          <p:cNvSpPr txBox="1"/>
          <p:nvPr/>
        </p:nvSpPr>
        <p:spPr>
          <a:xfrm>
            <a:off x="5621232" y="821115"/>
            <a:ext cx="2176542" cy="331100"/>
          </a:xfrm>
          <a:prstGeom prst="rect">
            <a:avLst/>
          </a:prstGeom>
          <a:gradFill>
            <a:gsLst>
              <a:gs pos="0">
                <a:srgbClr val="C9E3FF"/>
              </a:gs>
              <a:gs pos="35000">
                <a:srgbClr val="D9EBFF"/>
              </a:gs>
              <a:gs pos="100000">
                <a:srgbClr val="F1F8FF"/>
              </a:gs>
            </a:gsLst>
            <a:lin ang="16200000"/>
          </a:gradFill>
          <a:ln>
            <a:solidFill>
              <a:srgbClr val="5B92C8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lvl1pPr algn="ctr">
              <a:buClr>
                <a:srgbClr val="000000"/>
              </a:buClr>
            </a:lvl1pPr>
          </a:lstStyle>
          <a:p>
            <a:r>
              <a:t>4D Cities: 3D + Time</a:t>
            </a:r>
          </a:p>
        </p:txBody>
      </p:sp>
      <p:pic>
        <p:nvPicPr>
          <p:cNvPr id="381" name="4d_demo.mov" descr="4d_demo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2766" y="1214438"/>
            <a:ext cx="3467100" cy="3250406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rrow"/>
          <p:cNvSpPr/>
          <p:nvPr/>
        </p:nvSpPr>
        <p:spPr>
          <a:xfrm>
            <a:off x="4018359" y="2527102"/>
            <a:ext cx="803672" cy="392906"/>
          </a:xfrm>
          <a:prstGeom prst="rightArrow">
            <a:avLst>
              <a:gd name="adj1" fmla="val 49674"/>
              <a:gd name="adj2" fmla="val 99228"/>
            </a:avLst>
          </a:prstGeom>
          <a:solidFill>
            <a:srgbClr val="5744A2"/>
          </a:solidFill>
          <a:ln w="12700">
            <a:solidFill>
              <a:srgbClr val="000000"/>
            </a:solidFill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383" name="Grant Schindler"/>
          <p:cNvSpPr txBox="1"/>
          <p:nvPr/>
        </p:nvSpPr>
        <p:spPr>
          <a:xfrm>
            <a:off x="348258" y="6161485"/>
            <a:ext cx="1699184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600"/>
            </a:lvl1pPr>
          </a:lstStyle>
          <a:p>
            <a:r>
              <a:rPr sz="1828"/>
              <a:t>Grant Schindler</a:t>
            </a:r>
          </a:p>
        </p:txBody>
      </p:sp>
    </p:spTree>
    <p:extLst>
      <p:ext uri="{BB962C8B-B14F-4D97-AF65-F5344CB8AC3E}">
        <p14:creationId xmlns:p14="http://schemas.microsoft.com/office/powerpoint/2010/main" val="237545779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0" fill="hold"/>
                                        <p:tgtEl>
                                          <p:spTgt spid="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2">
            <a:extLst>
              <a:ext uri="{FF2B5EF4-FFF2-40B4-BE49-F238E27FC236}">
                <a16:creationId xmlns:a16="http://schemas.microsoft.com/office/drawing/2014/main" id="{ACDB61AB-3B24-0549-926A-88CB3AB8F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90733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Eight-Point Algorithm (</a:t>
            </a:r>
            <a:r>
              <a:rPr lang="en-US" altLang="en-US" dirty="0" err="1"/>
              <a:t>Longuet</a:t>
            </a:r>
            <a:r>
              <a:rPr lang="en-US" altLang="en-US" dirty="0"/>
              <a:t>-Higgins, 1981)</a:t>
            </a:r>
          </a:p>
        </p:txBody>
      </p:sp>
      <p:graphicFrame>
        <p:nvGraphicFramePr>
          <p:cNvPr id="68610" name="Object 2">
            <a:extLst>
              <a:ext uri="{FF2B5EF4-FFF2-40B4-BE49-F238E27FC236}">
                <a16:creationId xmlns:a16="http://schemas.microsoft.com/office/drawing/2014/main" id="{69A1389F-0544-534A-B392-8BD574C0A4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1600200"/>
          <a:ext cx="3733800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5" name="Image" r:id="rId4" imgW="2228850" imgH="723900" progId="PhotoDeluxe.Image.2">
                  <p:embed/>
                </p:oleObj>
              </mc:Choice>
              <mc:Fallback>
                <p:oleObj name="Image" r:id="rId4" imgW="2228850" imgH="723900" progId="PhotoDeluxe.Image.2">
                  <p:embed/>
                  <p:pic>
                    <p:nvPicPr>
                      <p:cNvPr id="68610" name="Object 2">
                        <a:extLst>
                          <a:ext uri="{FF2B5EF4-FFF2-40B4-BE49-F238E27FC236}">
                            <a16:creationId xmlns:a16="http://schemas.microsoft.com/office/drawing/2014/main" id="{69A1389F-0544-534A-B392-8BD574C0A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600200"/>
                        <a:ext cx="3733800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8" name="Object 3">
            <a:extLst>
              <a:ext uri="{FF2B5EF4-FFF2-40B4-BE49-F238E27FC236}">
                <a16:creationId xmlns:a16="http://schemas.microsoft.com/office/drawing/2014/main" id="{B8BA5543-9C4D-5B4E-9C68-D8EF3E456C0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64100" y="889000"/>
          <a:ext cx="3962400" cy="265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6" name="Image" r:id="rId6" imgW="2552700" imgH="1708150" progId="PhotoDeluxe.Image.2">
                  <p:embed/>
                </p:oleObj>
              </mc:Choice>
              <mc:Fallback>
                <p:oleObj name="Image" r:id="rId6" imgW="2552700" imgH="1708150" progId="PhotoDeluxe.Image.2">
                  <p:embed/>
                  <p:pic>
                    <p:nvPicPr>
                      <p:cNvPr id="943108" name="Object 3">
                        <a:extLst>
                          <a:ext uri="{FF2B5EF4-FFF2-40B4-BE49-F238E27FC236}">
                            <a16:creationId xmlns:a16="http://schemas.microsoft.com/office/drawing/2014/main" id="{B8BA5543-9C4D-5B4E-9C68-D8EF3E456C0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889000"/>
                        <a:ext cx="3962400" cy="265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3109" name="Object 4">
            <a:extLst>
              <a:ext uri="{FF2B5EF4-FFF2-40B4-BE49-F238E27FC236}">
                <a16:creationId xmlns:a16="http://schemas.microsoft.com/office/drawing/2014/main" id="{AC0FA43C-0176-0A43-93E7-C693E7DA81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038600"/>
          <a:ext cx="5564188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7" name="Image" r:id="rId8" imgW="3708400" imgH="1568450" progId="PhotoDeluxe.Image.2">
                  <p:embed/>
                </p:oleObj>
              </mc:Choice>
              <mc:Fallback>
                <p:oleObj name="Image" r:id="rId8" imgW="3708400" imgH="1568450" progId="PhotoDeluxe.Image.2">
                  <p:embed/>
                  <p:pic>
                    <p:nvPicPr>
                      <p:cNvPr id="943109" name="Object 4">
                        <a:extLst>
                          <a:ext uri="{FF2B5EF4-FFF2-40B4-BE49-F238E27FC236}">
                            <a16:creationId xmlns:a16="http://schemas.microsoft.com/office/drawing/2014/main" id="{AC0FA43C-0176-0A43-93E7-C693E7DA81E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038600"/>
                        <a:ext cx="5564188" cy="235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35C956EE-EF59-1847-AB1C-6060D9EEEFE5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911600"/>
            <a:ext cx="2525713" cy="2473325"/>
            <a:chOff x="3984" y="2512"/>
            <a:chExt cx="1591" cy="1558"/>
          </a:xfrm>
        </p:grpSpPr>
        <p:graphicFrame>
          <p:nvGraphicFramePr>
            <p:cNvPr id="68613" name="Object 5">
              <a:extLst>
                <a:ext uri="{FF2B5EF4-FFF2-40B4-BE49-F238E27FC236}">
                  <a16:creationId xmlns:a16="http://schemas.microsoft.com/office/drawing/2014/main" id="{3CC975A3-F0BC-AD49-9EAF-FEF2C48CA4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224" y="2880"/>
            <a:ext cx="1152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428" name="Image" r:id="rId10" imgW="850900" imgH="438150" progId="PhotoDeluxe.Image.2">
                    <p:embed/>
                  </p:oleObj>
                </mc:Choice>
                <mc:Fallback>
                  <p:oleObj name="Image" r:id="rId10" imgW="850900" imgH="438150" progId="PhotoDeluxe.Image.2">
                    <p:embed/>
                    <p:pic>
                      <p:nvPicPr>
                        <p:cNvPr id="68613" name="Object 5">
                          <a:extLst>
                            <a:ext uri="{FF2B5EF4-FFF2-40B4-BE49-F238E27FC236}">
                              <a16:creationId xmlns:a16="http://schemas.microsoft.com/office/drawing/2014/main" id="{3CC975A3-F0BC-AD49-9EAF-FEF2C48CA4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24" y="2880"/>
                          <a:ext cx="1152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8620" name="Rectangle 8">
              <a:extLst>
                <a:ext uri="{FF2B5EF4-FFF2-40B4-BE49-F238E27FC236}">
                  <a16:creationId xmlns:a16="http://schemas.microsoft.com/office/drawing/2014/main" id="{D5BE17AE-274E-BF48-920A-1FDFCC824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839"/>
              <a:ext cx="76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F </a:t>
              </a:r>
              <a:r>
                <a:rPr lang="en-US" altLang="en-US" sz="1800" b="0"/>
                <a:t>|</a:t>
              </a:r>
              <a:r>
                <a:rPr lang="en-US" altLang="en-US" sz="1800" b="0">
                  <a:latin typeface="Lucida Calligraphy" panose="03010101010101010101" pitchFamily="66" charset="77"/>
                </a:rPr>
                <a:t>  </a:t>
              </a:r>
              <a:r>
                <a:rPr lang="en-US" altLang="en-US" sz="1800" b="0"/>
                <a:t>=1.</a:t>
              </a:r>
              <a:endParaRPr lang="en-US" altLang="en-US" sz="1800" b="0">
                <a:latin typeface="Lucida Calligraphy" panose="03010101010101010101" pitchFamily="66" charset="77"/>
              </a:endParaRPr>
            </a:p>
          </p:txBody>
        </p:sp>
        <p:sp>
          <p:nvSpPr>
            <p:cNvPr id="68621" name="Text Box 9">
              <a:extLst>
                <a:ext uri="{FF2B5EF4-FFF2-40B4-BE49-F238E27FC236}">
                  <a16:creationId xmlns:a16="http://schemas.microsoft.com/office/drawing/2014/main" id="{AAFF7D2A-1594-2744-80EB-7CFBEEF6C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2512"/>
              <a:ext cx="11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2800" b="0"/>
                <a:t>Minimize</a:t>
              </a:r>
              <a:r>
                <a:rPr lang="en-US" altLang="en-US" sz="1800" b="0"/>
                <a:t>:</a:t>
              </a:r>
            </a:p>
          </p:txBody>
        </p:sp>
        <p:sp>
          <p:nvSpPr>
            <p:cNvPr id="68622" name="Text Box 10">
              <a:extLst>
                <a:ext uri="{FF2B5EF4-FFF2-40B4-BE49-F238E27FC236}">
                  <a16:creationId xmlns:a16="http://schemas.microsoft.com/office/drawing/2014/main" id="{FCCF0E06-C65F-4B41-AD79-EECD314E9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504"/>
              <a:ext cx="159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800" b="0"/>
                <a:t>under the constraint</a:t>
              </a:r>
            </a:p>
          </p:txBody>
        </p:sp>
        <p:sp>
          <p:nvSpPr>
            <p:cNvPr id="68623" name="Text Box 11">
              <a:extLst>
                <a:ext uri="{FF2B5EF4-FFF2-40B4-BE49-F238E27FC236}">
                  <a16:creationId xmlns:a16="http://schemas.microsoft.com/office/drawing/2014/main" id="{357E28C3-E2D4-364E-A366-A353CBC66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3776"/>
              <a:ext cx="17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 sz="1200" b="0"/>
                <a:t>2</a:t>
              </a:r>
              <a:endParaRPr lang="en-US" altLang="en-US" sz="1800" b="0"/>
            </a:p>
          </p:txBody>
        </p:sp>
      </p:grpSp>
      <p:sp>
        <p:nvSpPr>
          <p:cNvPr id="943116" name="AutoShape 12">
            <a:extLst>
              <a:ext uri="{FF2B5EF4-FFF2-40B4-BE49-F238E27FC236}">
                <a16:creationId xmlns:a16="http://schemas.microsoft.com/office/drawing/2014/main" id="{27F251F0-008A-5749-B091-439B8C91F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19812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7" name="AutoShape 13">
            <a:extLst>
              <a:ext uri="{FF2B5EF4-FFF2-40B4-BE49-F238E27FC236}">
                <a16:creationId xmlns:a16="http://schemas.microsoft.com/office/drawing/2014/main" id="{6860407C-8460-5043-8B35-B9D36D059D07}"/>
              </a:ext>
            </a:extLst>
          </p:cNvPr>
          <p:cNvSpPr>
            <a:spLocks noChangeArrowheads="1"/>
          </p:cNvSpPr>
          <p:nvPr/>
        </p:nvSpPr>
        <p:spPr bwMode="auto">
          <a:xfrm rot="8550886">
            <a:off x="4191000" y="33528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8" name="AutoShape 14">
            <a:extLst>
              <a:ext uri="{FF2B5EF4-FFF2-40B4-BE49-F238E27FC236}">
                <a16:creationId xmlns:a16="http://schemas.microsoft.com/office/drawing/2014/main" id="{75781756-41E0-7644-975F-4B09A4840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4953000"/>
            <a:ext cx="533400" cy="5334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3119" name="Rectangle 15">
            <a:extLst>
              <a:ext uri="{FF2B5EF4-FFF2-40B4-BE49-F238E27FC236}">
                <a16:creationId xmlns:a16="http://schemas.microsoft.com/office/drawing/2014/main" id="{5ED5043C-F8D2-A040-A07F-3FC6E0E92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900" y="3962400"/>
            <a:ext cx="2552700" cy="2438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17992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16" grpId="0" animBg="1"/>
      <p:bldP spid="943117" grpId="0" animBg="1"/>
      <p:bldP spid="943118" grpId="0" animBg="1"/>
      <p:bldP spid="943119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3D Reconstruction Lower Manhattan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686800" cy="76041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4</a:t>
            </a:r>
            <a:r>
              <a:rPr dirty="0"/>
              <a:t>D Reconstruction</a:t>
            </a:r>
            <a:r>
              <a:rPr lang="en-US" dirty="0"/>
              <a:t> of </a:t>
            </a:r>
            <a:r>
              <a:rPr dirty="0"/>
              <a:t>Lower Manhattan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2D4B12-5D97-3246-BD27-061795BC3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389" name="nyc_points_buildings_rotate.mov" descr="nyc_points_buildings_rotat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313" y="750094"/>
            <a:ext cx="6429375" cy="5357813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Probabilistic Temporal Inference on Reconstructed 3D Scenes, G. Schindler and F. Dellaert, IEEE Computer Society Conference on Computer Vision and Pattern Recognition (CVPR), 2010."/>
          <p:cNvSpPr txBox="1"/>
          <p:nvPr/>
        </p:nvSpPr>
        <p:spPr>
          <a:xfrm>
            <a:off x="884039" y="6206133"/>
            <a:ext cx="7366992" cy="483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/>
          <a:p>
            <a:pPr defTabSz="455398">
              <a:defRPr sz="1900">
                <a:uFillTx/>
              </a:defRPr>
            </a:pPr>
            <a:r>
              <a:rPr sz="1336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hlinkClick r:id="rId6"/>
              </a:rPr>
              <a:t>Probabilistic Temporal Inference on Reconstructed 3D Scenes</a:t>
            </a:r>
            <a:r>
              <a:rPr sz="1336"/>
              <a:t>, G. Schindler and F. Dellaert, IEEE Computer Society Conference on Computer Vision and Pattern Recognition (CVPR), 2010.</a:t>
            </a:r>
          </a:p>
        </p:txBody>
      </p:sp>
    </p:spTree>
    <p:extLst>
      <p:ext uri="{BB962C8B-B14F-4D97-AF65-F5344CB8AC3E}">
        <p14:creationId xmlns:p14="http://schemas.microsoft.com/office/powerpoint/2010/main" val="2868806963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0" fill="hold"/>
                                        <p:tgtEl>
                                          <p:spTgt spid="3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8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4D Structure over Time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693936"/>
          </a:xfrm>
          <a:prstGeom prst="rect">
            <a:avLst/>
          </a:prstGeom>
        </p:spPr>
        <p:txBody>
          <a:bodyPr vert="horz" wrap="square" lIns="26789" tIns="26789" rIns="26789" bIns="26789" numCol="1" anchor="ctr" anchorCtr="0" compatLnSpc="1">
            <a:prstTxWarp prst="textNoShape">
              <a:avLst/>
            </a:prstTxWarp>
          </a:bodyPr>
          <a:lstStyle/>
          <a:p>
            <a:r>
              <a:rPr dirty="0"/>
              <a:t>4D Structure over Time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E5C60D-CEE5-CD45-A403-5F9261EAF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5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26789" tIns="26789" rIns="26789" bIns="26789" rtlCol="0" anchor="ctr"/>
          <a:lstStyle>
            <a:lvl1pPr algn="r">
              <a:defRPr sz="1125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</a:defRPr>
            </a:lvl1pPr>
          </a:lstStyle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396" name="4DManhattan.mov" descr="4DManhatta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703" y="741164"/>
            <a:ext cx="6429375" cy="60275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54776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3" fill="hold"/>
                                        <p:tgtEl>
                                          <p:spTgt spid="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9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21" y="3313402"/>
            <a:ext cx="8317588" cy="3184254"/>
          </a:xfrm>
          <a:prstGeom prst="rect">
            <a:avLst/>
          </a:prstGeom>
          <a:ln w="12700"/>
        </p:spPr>
      </p:pic>
      <p:sp>
        <p:nvSpPr>
          <p:cNvPr id="401" name="4D crop monitoring, w. Gary McMurray, Jing Do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4D crop monitoring</a:t>
            </a:r>
            <a:r>
              <a:rPr lang="en-US" dirty="0"/>
              <a:t> (</a:t>
            </a:r>
            <a:r>
              <a:rPr dirty="0"/>
              <a:t>Jing Dong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402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821" y="1040715"/>
            <a:ext cx="5429251" cy="2160985"/>
          </a:xfrm>
          <a:prstGeom prst="rect">
            <a:avLst/>
          </a:prstGeom>
          <a:ln w="12700"/>
        </p:spPr>
      </p:pic>
      <p:pic>
        <p:nvPicPr>
          <p:cNvPr id="4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2" y="1098975"/>
            <a:ext cx="2018110" cy="1526977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1090594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sz="4000" dirty="0"/>
              <a:t>Results: video (by Jing Dong)</a:t>
            </a:r>
          </a:p>
        </p:txBody>
      </p:sp>
      <p:sp>
        <p:nvSpPr>
          <p:cNvPr id="410" name="Slide Number Placeholder 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407" name="Picture 3" descr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1" y="1653189"/>
            <a:ext cx="4448699" cy="2502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icture 6" descr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83831"/>
            <a:ext cx="4572001" cy="2571751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TextBox 7"/>
          <p:cNvSpPr txBox="1"/>
          <p:nvPr/>
        </p:nvSpPr>
        <p:spPr>
          <a:xfrm>
            <a:off x="2796156" y="4370588"/>
            <a:ext cx="3551688" cy="646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19" rIns="45719" bIns="45719">
            <a:spAutoFit/>
          </a:bodyPr>
          <a:lstStyle>
            <a:lvl1pPr marL="0" marR="0" defTabSz="650240"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4D reconstruction results (by PMVS) and its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485469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:a16="http://schemas.microsoft.com/office/drawing/2014/main" id="{23ED5CC3-2A60-D342-A868-185B2C79A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592138"/>
            <a:ext cx="6867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The Normalized Eight-Point Algorithm </a:t>
            </a:r>
          </a:p>
          <a:p>
            <a:r>
              <a:rPr lang="en-US" altLang="en-US" dirty="0"/>
              <a:t>(Hartley, 1995)</a:t>
            </a:r>
          </a:p>
        </p:txBody>
      </p:sp>
      <p:sp>
        <p:nvSpPr>
          <p:cNvPr id="72707" name="Text Box 3">
            <a:extLst>
              <a:ext uri="{FF2B5EF4-FFF2-40B4-BE49-F238E27FC236}">
                <a16:creationId xmlns:a16="http://schemas.microsoft.com/office/drawing/2014/main" id="{0B362B44-B5E0-1B45-AF73-1AC493533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822450"/>
            <a:ext cx="802481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b="0"/>
              <a:t> Center the image data at the origin, and scale it so the mean squared distance between the origin and the data points is 2 pixels: </a:t>
            </a:r>
          </a:p>
          <a:p>
            <a:r>
              <a:rPr lang="en-US" altLang="en-US" b="0" i="1"/>
              <a:t>		q</a:t>
            </a:r>
            <a:r>
              <a:rPr lang="en-US" altLang="en-US" b="0" i="1" baseline="-25000"/>
              <a:t>i</a:t>
            </a:r>
            <a:r>
              <a:rPr lang="en-US" altLang="en-US" b="0"/>
              <a:t> = </a:t>
            </a:r>
            <a:r>
              <a:rPr lang="en-US" altLang="en-US" b="0" i="1"/>
              <a:t>T p</a:t>
            </a:r>
            <a:r>
              <a:rPr lang="en-US" altLang="en-US" b="0" i="1" baseline="-25000"/>
              <a:t>i</a:t>
            </a:r>
            <a:r>
              <a:rPr lang="en-US" altLang="en-US" b="0"/>
              <a:t> 	</a:t>
            </a:r>
            <a:r>
              <a:rPr lang="en-US" altLang="en-US" b="0" i="1"/>
              <a:t>q</a:t>
            </a:r>
            <a:r>
              <a:rPr lang="en-US" altLang="en-US" b="0" i="1" baseline="-25000"/>
              <a:t>i</a:t>
            </a:r>
            <a:r>
              <a:rPr lang="en-US" altLang="en-US" b="0" i="1"/>
              <a:t>’</a:t>
            </a:r>
            <a:r>
              <a:rPr lang="en-US" altLang="en-US" b="0"/>
              <a:t> = </a:t>
            </a:r>
            <a:r>
              <a:rPr lang="en-US" altLang="en-US" b="0" i="1"/>
              <a:t>T’ p</a:t>
            </a:r>
            <a:r>
              <a:rPr lang="en-US" altLang="en-US" b="0" i="1" baseline="-25000"/>
              <a:t>i</a:t>
            </a:r>
            <a:r>
              <a:rPr lang="en-US" altLang="en-US" b="0" i="1"/>
              <a:t>’</a:t>
            </a:r>
            <a:r>
              <a:rPr lang="en-US" altLang="en-US" b="0"/>
              <a:t>.</a:t>
            </a:r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Use the eight-point algorithm to compute </a:t>
            </a:r>
            <a:r>
              <a:rPr lang="en-US" altLang="en-US" b="0">
                <a:latin typeface="Lucida Calligraphy" panose="03010101010101010101" pitchFamily="66" charset="77"/>
              </a:rPr>
              <a:t>F</a:t>
            </a:r>
            <a:r>
              <a:rPr lang="en-US" altLang="en-US" b="0"/>
              <a:t> from the points </a:t>
            </a:r>
            <a:r>
              <a:rPr lang="en-US" altLang="en-US" b="0" i="1"/>
              <a:t>q</a:t>
            </a:r>
            <a:r>
              <a:rPr lang="en-US" altLang="en-US" b="0" i="1" baseline="-25000"/>
              <a:t>i</a:t>
            </a:r>
            <a:r>
              <a:rPr lang="en-US" altLang="en-US" b="0"/>
              <a:t> and </a:t>
            </a:r>
            <a:r>
              <a:rPr lang="en-US" altLang="en-US" b="0" i="1"/>
              <a:t>q’</a:t>
            </a:r>
            <a:r>
              <a:rPr lang="en-US" altLang="en-US" b="0" i="1" baseline="-25000"/>
              <a:t>i</a:t>
            </a:r>
            <a:r>
              <a:rPr lang="en-US" altLang="en-US" b="0" i="1"/>
              <a:t>.</a:t>
            </a:r>
            <a:endParaRPr lang="en-US" altLang="en-US" b="0"/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Enforce the rank-2 constraint.</a:t>
            </a:r>
          </a:p>
          <a:p>
            <a:endParaRPr lang="en-US" altLang="en-US" b="0"/>
          </a:p>
          <a:p>
            <a:pPr>
              <a:buFontTx/>
              <a:buChar char="•"/>
            </a:pPr>
            <a:r>
              <a:rPr lang="en-US" altLang="en-US" b="0"/>
              <a:t> Output  </a:t>
            </a:r>
            <a:r>
              <a:rPr lang="en-US" altLang="en-US" b="0" i="1"/>
              <a:t>T</a:t>
            </a:r>
            <a:r>
              <a:rPr lang="en-US" altLang="en-US" b="0" i="1" baseline="30000"/>
              <a:t>-1</a:t>
            </a:r>
            <a:r>
              <a:rPr lang="en-US" altLang="en-US" b="0">
                <a:latin typeface="Lucida Calligraphy" panose="03010101010101010101" pitchFamily="66" charset="77"/>
              </a:rPr>
              <a:t>F</a:t>
            </a:r>
            <a:r>
              <a:rPr lang="en-US" altLang="en-US" b="0"/>
              <a:t> </a:t>
            </a:r>
            <a:r>
              <a:rPr lang="en-US" altLang="en-US" b="0" i="1"/>
              <a:t>T’</a:t>
            </a:r>
            <a:r>
              <a:rPr lang="en-US" altLang="en-US" b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7710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2281C-F818-C04D-B9AA-428462271D3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Trinocular Camera rigs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39286-E21E-4A4B-84A3-199AAC00C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2528"/>
            <a:ext cx="9144000" cy="40382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3F512C-FAB8-BA43-B64E-7BAFAABF4E04}"/>
              </a:ext>
            </a:extLst>
          </p:cNvPr>
          <p:cNvSpPr/>
          <p:nvPr/>
        </p:nvSpPr>
        <p:spPr>
          <a:xfrm>
            <a:off x="3248528" y="5802868"/>
            <a:ext cx="2646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https://www.skydio.com/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6E3255-C1B5-154B-A82A-5308464B9561}"/>
              </a:ext>
            </a:extLst>
          </p:cNvPr>
          <p:cNvGrpSpPr/>
          <p:nvPr/>
        </p:nvGrpSpPr>
        <p:grpSpPr>
          <a:xfrm>
            <a:off x="1600200" y="3124200"/>
            <a:ext cx="5638800" cy="3733800"/>
            <a:chOff x="1600200" y="3124200"/>
            <a:chExt cx="5638800" cy="37338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C8B2F7A-E18E-7541-A1E2-B8F6BE708D0C}"/>
                </a:ext>
              </a:extLst>
            </p:cNvPr>
            <p:cNvSpPr/>
            <p:nvPr/>
          </p:nvSpPr>
          <p:spPr>
            <a:xfrm>
              <a:off x="3886200" y="3124200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ABBC4C0-6A7E-B147-9A6F-CFD7C8F32805}"/>
                </a:ext>
              </a:extLst>
            </p:cNvPr>
            <p:cNvSpPr/>
            <p:nvPr/>
          </p:nvSpPr>
          <p:spPr>
            <a:xfrm>
              <a:off x="1838739" y="3723861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99D24D-A99F-9E4C-92CA-C7684328A347}"/>
                </a:ext>
              </a:extLst>
            </p:cNvPr>
            <p:cNvSpPr/>
            <p:nvPr/>
          </p:nvSpPr>
          <p:spPr>
            <a:xfrm>
              <a:off x="5943600" y="3737113"/>
              <a:ext cx="1295400" cy="5334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227AC2A-6996-AB4B-AC62-06C01075C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4540"/>
            <a:stretch/>
          </p:blipFill>
          <p:spPr>
            <a:xfrm>
              <a:off x="1600200" y="5181600"/>
              <a:ext cx="4648200" cy="167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71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A081-616B-6447-B619-BF6154547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Trifocal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5539C-B96E-8040-9ACB-B0BDCCD03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38800"/>
            <a:ext cx="8229600" cy="487363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4" name="Picture 4" descr="fig14">
            <a:extLst>
              <a:ext uri="{FF2B5EF4-FFF2-40B4-BE49-F238E27FC236}">
                <a16:creationId xmlns:a16="http://schemas.microsoft.com/office/drawing/2014/main" id="{5ABCC46F-6466-2343-B867-D2EEFFCB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25500"/>
            <a:ext cx="64484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8F985A8-23BE-9041-8DE6-D0F03B9D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7" y="4586288"/>
            <a:ext cx="3375025" cy="747712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177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91174" y="159762"/>
            <a:ext cx="7588939" cy="1096962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zh-CN" dirty="0">
                <a:ea typeface="SimSun" pitchFamily="2" charset="-122"/>
                <a:cs typeface="SimSun" pitchFamily="2" charset="-122"/>
              </a:rPr>
              <a:t>Structure from Motion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6" y="988043"/>
            <a:ext cx="9067800" cy="4914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53326" y="6017086"/>
            <a:ext cx="199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/>
              <a:t>Building Rome in a Day</a:t>
            </a:r>
          </a:p>
          <a:p>
            <a:r>
              <a:rPr lang="en-US" sz="1200" b="0" dirty="0" err="1"/>
              <a:t>Agarwal</a:t>
            </a:r>
            <a:r>
              <a:rPr lang="en-US" sz="1200" b="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35632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 Tourism</a:t>
            </a:r>
          </a:p>
          <a:p>
            <a:r>
              <a:rPr lang="en-US" dirty="0"/>
              <a:t>Photosynth</a:t>
            </a:r>
          </a:p>
          <a:p>
            <a:r>
              <a:rPr lang="en-US" dirty="0"/>
              <a:t>Multi-view stereo</a:t>
            </a:r>
          </a:p>
          <a:p>
            <a:r>
              <a:rPr lang="en-US" dirty="0"/>
              <a:t>Building Rome in a Day</a:t>
            </a:r>
          </a:p>
          <a:p>
            <a:r>
              <a:rPr lang="en-US" dirty="0"/>
              <a:t>Rome on a Cloudless Day</a:t>
            </a:r>
          </a:p>
        </p:txBody>
      </p:sp>
    </p:spTree>
    <p:extLst>
      <p:ext uri="{BB962C8B-B14F-4D97-AF65-F5344CB8AC3E}">
        <p14:creationId xmlns:p14="http://schemas.microsoft.com/office/powerpoint/2010/main" val="4703083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23729</TotalTime>
  <Words>1230</Words>
  <Application>Microsoft Macintosh PowerPoint</Application>
  <PresentationFormat>On-screen Show (4:3)</PresentationFormat>
  <Paragraphs>280</Paragraphs>
  <Slides>43</Slides>
  <Notes>23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Arial</vt:lpstr>
      <vt:lpstr>Calibri</vt:lpstr>
      <vt:lpstr>Comic Sans MS</vt:lpstr>
      <vt:lpstr>Courier</vt:lpstr>
      <vt:lpstr>Helvetica</vt:lpstr>
      <vt:lpstr>Helvetica Neue</vt:lpstr>
      <vt:lpstr>Lucida Calligraphy</vt:lpstr>
      <vt:lpstr>Monotype Sorts</vt:lpstr>
      <vt:lpstr>Times New Roman</vt:lpstr>
      <vt:lpstr>Verdana</vt:lpstr>
      <vt:lpstr>Office Theme</vt:lpstr>
      <vt:lpstr>Image</vt:lpstr>
      <vt:lpstr>Bitmap Image</vt:lpstr>
      <vt:lpstr>PowerPoint Presentation</vt:lpstr>
      <vt:lpstr>Recap: Two views and Fundamental Matrix F</vt:lpstr>
      <vt:lpstr>Rank 2 Constraint</vt:lpstr>
      <vt:lpstr>PowerPoint Presentation</vt:lpstr>
      <vt:lpstr>PowerPoint Presentation</vt:lpstr>
      <vt:lpstr>Trinocular Camera rigs</vt:lpstr>
      <vt:lpstr>Trifocal Geometry</vt:lpstr>
      <vt:lpstr>Structure from Motion</vt:lpstr>
      <vt:lpstr>Motivation</vt:lpstr>
      <vt:lpstr>Photo Tourism</vt:lpstr>
      <vt:lpstr>Photosynth</vt:lpstr>
      <vt:lpstr>Multi-view Stereo</vt:lpstr>
      <vt:lpstr>Multi-view Stereo</vt:lpstr>
      <vt:lpstr>Building Rome in a Day</vt:lpstr>
      <vt:lpstr>Rome on a Cloudless Day</vt:lpstr>
      <vt:lpstr>2 Problems !</vt:lpstr>
      <vt:lpstr>A Correspondence Problem</vt:lpstr>
      <vt:lpstr>Feature detection</vt:lpstr>
      <vt:lpstr>Feature matching</vt:lpstr>
      <vt:lpstr>2 Problems !</vt:lpstr>
      <vt:lpstr>An Optimization Problem</vt:lpstr>
      <vt:lpstr>  Optimization</vt:lpstr>
      <vt:lpstr>Recall: Nonlinear Least Squares</vt:lpstr>
      <vt:lpstr>Sparse nonlinear least squares</vt:lpstr>
      <vt:lpstr>Sparse Jacobian and Hessian</vt:lpstr>
      <vt:lpstr>A general formalism: Factor Graphs</vt:lpstr>
      <vt:lpstr>SLAM: Simultaneous Localization and Mapping</vt:lpstr>
      <vt:lpstr>SLAM Factor Graph</vt:lpstr>
      <vt:lpstr>SLAM Factor Graph</vt:lpstr>
      <vt:lpstr>Hessian</vt:lpstr>
      <vt:lpstr>End result: Solution + Sigma</vt:lpstr>
      <vt:lpstr>Example: Victoria Park, Sidney</vt:lpstr>
      <vt:lpstr>Example: Underwater SLAM</vt:lpstr>
      <vt:lpstr>Structure from Motion (Chicago, movie by Yong Dian Jian)</vt:lpstr>
      <vt:lpstr>3D Models from Community Databases</vt:lpstr>
      <vt:lpstr>3D Models from Community Databases</vt:lpstr>
      <vt:lpstr>Hyper-SFM: Efficient Multi-core</vt:lpstr>
      <vt:lpstr>4D Reconstruction</vt:lpstr>
      <vt:lpstr>Spatiotemporal Reconstruction</vt:lpstr>
      <vt:lpstr>4D Reconstruction of Lower Manhattan</vt:lpstr>
      <vt:lpstr>4D Structure over Time</vt:lpstr>
      <vt:lpstr>4D crop monitoring (Jing Dong)</vt:lpstr>
      <vt:lpstr>Results: video (by Jing Dong)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159</cp:revision>
  <dcterms:created xsi:type="dcterms:W3CDTF">2009-12-16T02:55:56Z</dcterms:created>
  <dcterms:modified xsi:type="dcterms:W3CDTF">2019-10-02T14:38:40Z</dcterms:modified>
</cp:coreProperties>
</file>