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74" r:id="rId2"/>
    <p:sldId id="432" r:id="rId3"/>
    <p:sldId id="439" r:id="rId4"/>
    <p:sldId id="677" r:id="rId5"/>
    <p:sldId id="678" r:id="rId6"/>
    <p:sldId id="680" r:id="rId7"/>
    <p:sldId id="315" r:id="rId8"/>
    <p:sldId id="304" r:id="rId9"/>
    <p:sldId id="681" r:id="rId10"/>
    <p:sldId id="682" r:id="rId11"/>
    <p:sldId id="683" r:id="rId12"/>
    <p:sldId id="684" r:id="rId13"/>
    <p:sldId id="685" r:id="rId14"/>
    <p:sldId id="323" r:id="rId15"/>
    <p:sldId id="686" r:id="rId16"/>
    <p:sldId id="687" r:id="rId17"/>
    <p:sldId id="688" r:id="rId18"/>
    <p:sldId id="689" r:id="rId19"/>
    <p:sldId id="676" r:id="rId20"/>
    <p:sldId id="6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0" autoAdjust="0"/>
    <p:restoredTop sz="95936" autoAdjust="0"/>
  </p:normalViewPr>
  <p:slideViewPr>
    <p:cSldViewPr>
      <p:cViewPr varScale="1">
        <p:scale>
          <a:sx n="159" d="100"/>
          <a:sy n="159" d="100"/>
        </p:scale>
        <p:origin x="200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9CC917DB-EE7A-214F-AA79-6C6B28F6F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189F01F-9C79-DA47-A62B-A5E1FBE01C0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CE26B3E-C123-C844-AF00-70D610C06DA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F6BC7BB-A55E-2A45-BE18-F4D056F29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5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120ACD7-7E81-7D4A-B91B-F8AA6A3D0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97924D-A143-B542-A9AB-E368CB50845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8A34D02-C13B-D448-AE5A-C834C12474C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6CCB8E-B375-FC4E-95F9-937D103C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08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120ACD7-7E81-7D4A-B91B-F8AA6A3D0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97924D-A143-B542-A9AB-E368CB50845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8A34D02-C13B-D448-AE5A-C834C12474C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6CCB8E-B375-FC4E-95F9-937D103C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8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E524C71-79C9-3A48-AF6F-4FF1749B7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93E5581-F7CB-184B-9DF4-85EFF063147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3229AF5-FE06-E84D-8BE7-C8A4B89B4C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3915A1C-9F3E-FA45-A5C3-3F09A1B3F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6DBFA06-FD2B-314B-BE7B-B0AD7BE37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92D327-F928-8E45-BA52-119336B4D79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E3FE9B1-DCD4-3946-BBB7-619BAF73F5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658FA67-45BB-B949-9989-81189AA3D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0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4D298DE-6355-A64F-A3D4-E26E2D731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E9FBA-269B-9E4C-A379-BAD19BB9AEB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3312B57-D1EC-6D4F-8082-2C2BA76879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2EE31D-888B-824E-A4D4-082EAC4E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26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4D298DE-6355-A64F-A3D4-E26E2D731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E9FBA-269B-9E4C-A379-BAD19BB9AEB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3312B57-D1EC-6D4F-8082-2C2BA76879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2EE31D-888B-824E-A4D4-082EAC4E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13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4D298DE-6355-A64F-A3D4-E26E2D731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E9FBA-269B-9E4C-A379-BAD19BB9AEB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3312B57-D1EC-6D4F-8082-2C2BA76879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2EE31D-888B-824E-A4D4-082EAC4E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74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4D298DE-6355-A64F-A3D4-E26E2D731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E9FBA-269B-9E4C-A379-BAD19BB9AEB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3312B57-D1EC-6D4F-8082-2C2BA76879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2EE31D-888B-824E-A4D4-082EAC4E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52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4D298DE-6355-A64F-A3D4-E26E2D731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4E9FBA-269B-9E4C-A379-BAD19BB9AEB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3312B57-D1EC-6D4F-8082-2C2BA76879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42EE31D-888B-824E-A4D4-082EAC4E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36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6DBFA06-FD2B-314B-BE7B-B0AD7BE37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92D327-F928-8E45-BA52-119336B4D79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E3FE9B1-DCD4-3946-BBB7-619BAF73F5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658FA67-45BB-B949-9989-81189AA3D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3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F65F-F95A-0B45-9931-CBC4BD06348E}"/>
              </a:ext>
            </a:extLst>
          </p:cNvPr>
          <p:cNvSpPr txBox="1"/>
          <p:nvPr userDrawn="1"/>
        </p:nvSpPr>
        <p:spPr>
          <a:xfrm>
            <a:off x="6461865" y="64886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Frank Dellaert Fall 2019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tinstructionblog.com/perspective-drawing-tutorial-for-artists-part-2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scipy/reference/generated/scipy.optimize.least_squar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rj3JE-NHM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3505200" y="1752600"/>
            <a:ext cx="21336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B93655-52F3-C144-95AB-694D3283BD1A}"/>
              </a:ext>
            </a:extLst>
          </p:cNvPr>
          <p:cNvSpPr/>
          <p:nvPr/>
        </p:nvSpPr>
        <p:spPr>
          <a:xfrm>
            <a:off x="7580908" y="6248400"/>
            <a:ext cx="156309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obscura">
            <a:extLst>
              <a:ext uri="{FF2B5EF4-FFF2-40B4-BE49-F238E27FC236}">
                <a16:creationId xmlns:a16="http://schemas.microsoft.com/office/drawing/2014/main" id="{AFB3A258-9925-D640-BECE-08E6849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alphaModFix amt="35000"/>
          </a:blip>
          <a:srcRect l="2309" t="2110" r="2077" b="3014"/>
          <a:stretch>
            <a:fillRect/>
          </a:stretch>
        </p:blipFill>
        <p:spPr bwMode="auto">
          <a:xfrm>
            <a:off x="4864355" y="3013990"/>
            <a:ext cx="3929499" cy="29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1671C9D7-E4F8-EC44-81A5-440EA7BA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Camera Extrinsics: a Pose in 3D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EA595-C292-A343-92BD-98074E1C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geometric meaning of R and t ??</a:t>
            </a:r>
          </a:p>
          <a:p>
            <a:r>
              <a:rPr lang="en-US" dirty="0"/>
              <a:t>Transforming point X</a:t>
            </a:r>
            <a:r>
              <a:rPr lang="en-US" baseline="-25000" dirty="0"/>
              <a:t>i</a:t>
            </a:r>
            <a:r>
              <a:rPr lang="en-US" dirty="0"/>
              <a:t> from world to camera coordinates: </a:t>
            </a:r>
            <a:r>
              <a:rPr lang="en-US" baseline="-25000" dirty="0" err="1">
                <a:solidFill>
                  <a:srgbClr val="00B0F0"/>
                </a:solidFill>
              </a:rPr>
              <a:t>w</a:t>
            </a:r>
            <a:r>
              <a:rPr lang="en-US" dirty="0" err="1">
                <a:solidFill>
                  <a:srgbClr val="00B0F0"/>
                </a:solidFill>
              </a:rPr>
              <a:t>X</a:t>
            </a:r>
            <a:r>
              <a:rPr lang="en-US" baseline="-25000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–</a:t>
            </a:r>
            <a:r>
              <a:rPr lang="en-US" baseline="-25000" dirty="0">
                <a:solidFill>
                  <a:srgbClr val="00B0F0"/>
                </a:solidFill>
              </a:rPr>
              <a:t> </a:t>
            </a:r>
            <a:r>
              <a:rPr lang="en-US" baseline="-25000" dirty="0" err="1">
                <a:solidFill>
                  <a:srgbClr val="00B0F0"/>
                </a:solidFill>
              </a:rPr>
              <a:t>w</a:t>
            </a:r>
            <a:r>
              <a:rPr lang="en-US" dirty="0" err="1">
                <a:solidFill>
                  <a:srgbClr val="00B0F0"/>
                </a:solidFill>
              </a:rPr>
              <a:t>t</a:t>
            </a:r>
            <a:r>
              <a:rPr lang="en-US" baseline="-25000" dirty="0" err="1">
                <a:solidFill>
                  <a:srgbClr val="00B0F0"/>
                </a:solidFill>
              </a:rPr>
              <a:t>c</a:t>
            </a:r>
            <a:r>
              <a:rPr lang="en-US" baseline="-25000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=</a:t>
            </a:r>
            <a:r>
              <a:rPr lang="en-US" baseline="-25000" dirty="0">
                <a:solidFill>
                  <a:srgbClr val="00B0F0"/>
                </a:solidFill>
              </a:rPr>
              <a:t> </a:t>
            </a:r>
            <a:r>
              <a:rPr lang="en-US" baseline="-25000" dirty="0" err="1">
                <a:solidFill>
                  <a:srgbClr val="00B0F0"/>
                </a:solidFill>
              </a:rPr>
              <a:t>w</a:t>
            </a:r>
            <a:r>
              <a:rPr lang="en-US" dirty="0" err="1">
                <a:solidFill>
                  <a:srgbClr val="00B0F0"/>
                </a:solidFill>
              </a:rPr>
              <a:t>R</a:t>
            </a:r>
            <a:r>
              <a:rPr lang="en-US" baseline="-25000" dirty="0" err="1">
                <a:solidFill>
                  <a:srgbClr val="00B0F0"/>
                </a:solidFill>
              </a:rPr>
              <a:t>c</a:t>
            </a:r>
            <a:r>
              <a:rPr lang="en-US" baseline="-25000" dirty="0">
                <a:solidFill>
                  <a:srgbClr val="00B0F0"/>
                </a:solidFill>
              </a:rPr>
              <a:t> </a:t>
            </a:r>
            <a:r>
              <a:rPr lang="en-US" baseline="-25000" dirty="0" err="1">
                <a:solidFill>
                  <a:srgbClr val="00B0F0"/>
                </a:solidFill>
              </a:rPr>
              <a:t>c</a:t>
            </a:r>
            <a:r>
              <a:rPr lang="en-US" dirty="0" err="1">
                <a:solidFill>
                  <a:srgbClr val="00B0F0"/>
                </a:solidFill>
              </a:rPr>
              <a:t>X</a:t>
            </a:r>
            <a:r>
              <a:rPr lang="en-US" baseline="-25000" dirty="0" err="1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94F02-5EFD-8D4E-AC2F-4A64287A24CE}"/>
              </a:ext>
            </a:extLst>
          </p:cNvPr>
          <p:cNvGrpSpPr/>
          <p:nvPr/>
        </p:nvGrpSpPr>
        <p:grpSpPr>
          <a:xfrm>
            <a:off x="-381000" y="2590800"/>
            <a:ext cx="3698875" cy="3987800"/>
            <a:chOff x="3602038" y="1417638"/>
            <a:chExt cx="5278437" cy="516096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71D9E40-E697-824E-8FF6-E60AA673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6EE66C-3351-1946-92D5-216F41812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3969" y="2961482"/>
              <a:ext cx="3146425" cy="58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B36D1-2D47-8B45-B9BB-0AA44C7AF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69088" y="4579938"/>
              <a:ext cx="2211387" cy="10652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8F424-4F9E-D141-8794-29EFD7C08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038" y="4618038"/>
              <a:ext cx="2965450" cy="17319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3C1CD-92F6-1440-8C09-6BD2ECC91EC9}"/>
              </a:ext>
            </a:extLst>
          </p:cNvPr>
          <p:cNvCxnSpPr>
            <a:cxnSpLocks/>
          </p:cNvCxnSpPr>
          <p:nvPr/>
        </p:nvCxnSpPr>
        <p:spPr>
          <a:xfrm>
            <a:off x="6096000" y="4572000"/>
            <a:ext cx="0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0896B-2DF5-004C-B0FC-932B12E3B654}"/>
              </a:ext>
            </a:extLst>
          </p:cNvPr>
          <p:cNvCxnSpPr>
            <a:cxnSpLocks/>
          </p:cNvCxnSpPr>
          <p:nvPr/>
        </p:nvCxnSpPr>
        <p:spPr>
          <a:xfrm flipV="1">
            <a:off x="1739317" y="4581826"/>
            <a:ext cx="4356683" cy="452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BDD366-9FAB-634E-817A-B1A301CFF56D}"/>
              </a:ext>
            </a:extLst>
          </p:cNvPr>
          <p:cNvCxnSpPr>
            <a:cxnSpLocks/>
          </p:cNvCxnSpPr>
          <p:nvPr/>
        </p:nvCxnSpPr>
        <p:spPr>
          <a:xfrm flipV="1">
            <a:off x="1768240" y="3243900"/>
            <a:ext cx="1284187" cy="17707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65719F-7B8F-1448-B51A-A76009EB6DD5}"/>
              </a:ext>
            </a:extLst>
          </p:cNvPr>
          <p:cNvCxnSpPr>
            <a:cxnSpLocks/>
          </p:cNvCxnSpPr>
          <p:nvPr/>
        </p:nvCxnSpPr>
        <p:spPr>
          <a:xfrm flipH="1" flipV="1">
            <a:off x="3035029" y="3242649"/>
            <a:ext cx="3060971" cy="12939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A71CC-5826-A24F-A6F7-ACA46DA120FB}"/>
              </a:ext>
            </a:extLst>
          </p:cNvPr>
          <p:cNvSpPr/>
          <p:nvPr/>
        </p:nvSpPr>
        <p:spPr>
          <a:xfrm>
            <a:off x="2311901" y="4005206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FFFF00"/>
                </a:solidFill>
              </a:rPr>
              <a:t>w</a:t>
            </a:r>
            <a:r>
              <a:rPr lang="en-US" sz="2400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9BCDB9-2374-6B4D-AEBF-0114535F1FE9}"/>
              </a:ext>
            </a:extLst>
          </p:cNvPr>
          <p:cNvSpPr/>
          <p:nvPr/>
        </p:nvSpPr>
        <p:spPr>
          <a:xfrm>
            <a:off x="4112579" y="3244334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00B0F0"/>
                </a:solidFill>
              </a:rPr>
              <a:t>w</a:t>
            </a:r>
            <a:r>
              <a:rPr lang="en-US" sz="2400" dirty="0" err="1">
                <a:solidFill>
                  <a:srgbClr val="00B0F0"/>
                </a:solidFill>
              </a:rPr>
              <a:t>X</a:t>
            </a:r>
            <a:r>
              <a:rPr lang="en-US" sz="2400" baseline="-25000" dirty="0" err="1">
                <a:solidFill>
                  <a:srgbClr val="00B0F0"/>
                </a:solidFill>
              </a:rPr>
              <a:t>i</a:t>
            </a:r>
            <a:r>
              <a:rPr lang="en-US" sz="2400" dirty="0">
                <a:solidFill>
                  <a:srgbClr val="00B0F0"/>
                </a:solidFill>
              </a:rPr>
              <a:t> -</a:t>
            </a:r>
            <a:r>
              <a:rPr lang="en-US" sz="2400" baseline="-25000" dirty="0">
                <a:solidFill>
                  <a:srgbClr val="00B0F0"/>
                </a:solidFill>
              </a:rPr>
              <a:t> </a:t>
            </a:r>
            <a:r>
              <a:rPr lang="en-US" sz="2400" baseline="-25000" dirty="0" err="1">
                <a:solidFill>
                  <a:srgbClr val="00B0F0"/>
                </a:solidFill>
              </a:rPr>
              <a:t>w</a:t>
            </a:r>
            <a:r>
              <a:rPr lang="en-US" sz="2400" dirty="0" err="1">
                <a:solidFill>
                  <a:srgbClr val="00B0F0"/>
                </a:solidFill>
              </a:rPr>
              <a:t>t</a:t>
            </a:r>
            <a:r>
              <a:rPr lang="en-US" sz="2400" baseline="-25000" dirty="0" err="1">
                <a:solidFill>
                  <a:srgbClr val="00B0F0"/>
                </a:solidFill>
              </a:rPr>
              <a:t>c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8CE122-B6F3-8E4F-90AA-FE0E105A2E1D}"/>
              </a:ext>
            </a:extLst>
          </p:cNvPr>
          <p:cNvCxnSpPr>
            <a:cxnSpLocks/>
          </p:cNvCxnSpPr>
          <p:nvPr/>
        </p:nvCxnSpPr>
        <p:spPr>
          <a:xfrm flipH="1">
            <a:off x="4841943" y="4572000"/>
            <a:ext cx="12540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532A9E-537E-A84F-9B4B-A0EAE82D2AE8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4038600"/>
            <a:ext cx="38100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4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obscura">
            <a:extLst>
              <a:ext uri="{FF2B5EF4-FFF2-40B4-BE49-F238E27FC236}">
                <a16:creationId xmlns:a16="http://schemas.microsoft.com/office/drawing/2014/main" id="{AFB3A258-9925-D640-BECE-08E6849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alphaModFix amt="35000"/>
          </a:blip>
          <a:srcRect l="2309" t="2110" r="2077" b="3014"/>
          <a:stretch>
            <a:fillRect/>
          </a:stretch>
        </p:blipFill>
        <p:spPr bwMode="auto">
          <a:xfrm>
            <a:off x="4864355" y="3013990"/>
            <a:ext cx="3929499" cy="29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1671C9D7-E4F8-EC44-81A5-440EA7BA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Camera Extrinsics: a Pose in 3D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EA595-C292-A343-92BD-98074E1C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Expressed in homogeneous coordinates:</a:t>
            </a:r>
          </a:p>
          <a:p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baseline="30000" dirty="0" err="1"/>
              <a:t>T</a:t>
            </a:r>
            <a:r>
              <a:rPr lang="en-US" baseline="30000" dirty="0"/>
              <a:t> </a:t>
            </a:r>
            <a:r>
              <a:rPr lang="en-US" dirty="0"/>
              <a:t>(</a:t>
            </a:r>
            <a:r>
              <a:rPr lang="en-US" baseline="-25000" dirty="0" err="1"/>
              <a:t>w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/>
              <a:t> -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) = 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baseline="30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[I| -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br>
              <a:rPr lang="en-US" baseline="-25000" dirty="0"/>
            </a:br>
            <a:r>
              <a:rPr lang="en-US" dirty="0"/>
              <a:t>			        = [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baseline="30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| -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baseline="30000" dirty="0" err="1"/>
              <a:t>T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br>
              <a:rPr lang="en-US" baseline="-25000" dirty="0"/>
            </a:br>
            <a:r>
              <a:rPr lang="en-US" dirty="0"/>
              <a:t>			        = [</a:t>
            </a:r>
            <a:r>
              <a:rPr lang="en-US" baseline="-25000" dirty="0" err="1"/>
              <a:t>c</a:t>
            </a:r>
            <a:r>
              <a:rPr lang="en-US" dirty="0" err="1"/>
              <a:t>R</a:t>
            </a:r>
            <a:r>
              <a:rPr lang="en-US" baseline="-25000" dirty="0" err="1"/>
              <a:t>w</a:t>
            </a:r>
            <a:r>
              <a:rPr lang="en-US" baseline="-25000" dirty="0"/>
              <a:t> </a:t>
            </a:r>
            <a:r>
              <a:rPr lang="en-US" dirty="0"/>
              <a:t>|</a:t>
            </a:r>
            <a:r>
              <a:rPr lang="en-US" baseline="-25000" dirty="0"/>
              <a:t> </a:t>
            </a:r>
            <a:r>
              <a:rPr lang="en-US" baseline="-25000" dirty="0" err="1"/>
              <a:t>c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br>
              <a:rPr lang="en-US" baseline="-25000" dirty="0"/>
            </a:br>
            <a:r>
              <a:rPr lang="en-US" dirty="0"/>
              <a:t>			        = [</a:t>
            </a:r>
            <a:r>
              <a:rPr lang="en-US" dirty="0" err="1"/>
              <a:t>R|t</a:t>
            </a:r>
            <a:r>
              <a:rPr lang="en-US" dirty="0"/>
              <a:t>]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 err="1">
                <a:highlight>
                  <a:srgbClr val="FFFF00"/>
                </a:highlight>
              </a:rPr>
              <a:t>w</a:t>
            </a:r>
            <a:r>
              <a:rPr lang="en-US" dirty="0" err="1">
                <a:highlight>
                  <a:srgbClr val="FFFF00"/>
                </a:highlight>
              </a:rPr>
              <a:t>X</a:t>
            </a:r>
            <a:r>
              <a:rPr lang="en-US" baseline="-25000" dirty="0" err="1">
                <a:highlight>
                  <a:srgbClr val="FFFF00"/>
                </a:highlight>
              </a:rPr>
              <a:t>i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94F02-5EFD-8D4E-AC2F-4A64287A24CE}"/>
              </a:ext>
            </a:extLst>
          </p:cNvPr>
          <p:cNvGrpSpPr/>
          <p:nvPr/>
        </p:nvGrpSpPr>
        <p:grpSpPr>
          <a:xfrm>
            <a:off x="-381000" y="2590800"/>
            <a:ext cx="3698875" cy="3987800"/>
            <a:chOff x="3602038" y="1417638"/>
            <a:chExt cx="5278437" cy="516096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71D9E40-E697-824E-8FF6-E60AA673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6EE66C-3351-1946-92D5-216F41812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3969" y="2961482"/>
              <a:ext cx="3146425" cy="58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B36D1-2D47-8B45-B9BB-0AA44C7AF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69088" y="4579938"/>
              <a:ext cx="2211387" cy="10652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8F424-4F9E-D141-8794-29EFD7C08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038" y="4618038"/>
              <a:ext cx="2965450" cy="17319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3C1CD-92F6-1440-8C09-6BD2ECC91EC9}"/>
              </a:ext>
            </a:extLst>
          </p:cNvPr>
          <p:cNvCxnSpPr>
            <a:cxnSpLocks/>
          </p:cNvCxnSpPr>
          <p:nvPr/>
        </p:nvCxnSpPr>
        <p:spPr>
          <a:xfrm>
            <a:off x="6096000" y="4572000"/>
            <a:ext cx="0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0896B-2DF5-004C-B0FC-932B12E3B654}"/>
              </a:ext>
            </a:extLst>
          </p:cNvPr>
          <p:cNvCxnSpPr>
            <a:cxnSpLocks/>
          </p:cNvCxnSpPr>
          <p:nvPr/>
        </p:nvCxnSpPr>
        <p:spPr>
          <a:xfrm flipV="1">
            <a:off x="1739317" y="4581826"/>
            <a:ext cx="4356683" cy="452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BDD366-9FAB-634E-817A-B1A301CFF56D}"/>
              </a:ext>
            </a:extLst>
          </p:cNvPr>
          <p:cNvCxnSpPr>
            <a:cxnSpLocks/>
          </p:cNvCxnSpPr>
          <p:nvPr/>
        </p:nvCxnSpPr>
        <p:spPr>
          <a:xfrm flipV="1">
            <a:off x="1768240" y="3243900"/>
            <a:ext cx="1284187" cy="17707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65719F-7B8F-1448-B51A-A76009EB6DD5}"/>
              </a:ext>
            </a:extLst>
          </p:cNvPr>
          <p:cNvCxnSpPr>
            <a:cxnSpLocks/>
          </p:cNvCxnSpPr>
          <p:nvPr/>
        </p:nvCxnSpPr>
        <p:spPr>
          <a:xfrm flipH="1" flipV="1">
            <a:off x="3035029" y="3242649"/>
            <a:ext cx="3060971" cy="12939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A71CC-5826-A24F-A6F7-ACA46DA120FB}"/>
              </a:ext>
            </a:extLst>
          </p:cNvPr>
          <p:cNvSpPr/>
          <p:nvPr/>
        </p:nvSpPr>
        <p:spPr>
          <a:xfrm>
            <a:off x="2311901" y="4005206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FFFF00"/>
                </a:solidFill>
              </a:rPr>
              <a:t>w</a:t>
            </a:r>
            <a:r>
              <a:rPr lang="en-US" sz="2400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i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8CE122-B6F3-8E4F-90AA-FE0E105A2E1D}"/>
              </a:ext>
            </a:extLst>
          </p:cNvPr>
          <p:cNvCxnSpPr>
            <a:cxnSpLocks/>
          </p:cNvCxnSpPr>
          <p:nvPr/>
        </p:nvCxnSpPr>
        <p:spPr>
          <a:xfrm flipH="1">
            <a:off x="4841943" y="4572000"/>
            <a:ext cx="12540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532A9E-537E-A84F-9B4B-A0EAE82D2AE8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4038600"/>
            <a:ext cx="38100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E05CB0-9448-3749-ACBB-23589E366E8E}"/>
              </a:ext>
            </a:extLst>
          </p:cNvPr>
          <p:cNvSpPr/>
          <p:nvPr/>
        </p:nvSpPr>
        <p:spPr>
          <a:xfrm>
            <a:off x="3740349" y="3748690"/>
            <a:ext cx="59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err="1">
                <a:solidFill>
                  <a:srgbClr val="FF0000"/>
                </a:solidFill>
              </a:rPr>
              <a:t>c</a:t>
            </a: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73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obscura">
            <a:extLst>
              <a:ext uri="{FF2B5EF4-FFF2-40B4-BE49-F238E27FC236}">
                <a16:creationId xmlns:a16="http://schemas.microsoft.com/office/drawing/2014/main" id="{AFB3A258-9925-D640-BECE-08E6849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alphaModFix amt="35000"/>
          </a:blip>
          <a:srcRect l="2309" t="2110" r="2077" b="3014"/>
          <a:stretch>
            <a:fillRect/>
          </a:stretch>
        </p:blipFill>
        <p:spPr bwMode="auto">
          <a:xfrm>
            <a:off x="4864355" y="3013990"/>
            <a:ext cx="3929499" cy="29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1671C9D7-E4F8-EC44-81A5-440EA7BA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Camera Extrinsics: a Pose in 3D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EA595-C292-A343-92BD-98074E1C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Conclusion: when people write 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/>
              <a:t>[</a:t>
            </a:r>
            <a:r>
              <a:rPr lang="en-US" dirty="0" err="1"/>
              <a:t>R|t</a:t>
            </a:r>
            <a:r>
              <a:rPr lang="en-US" dirty="0"/>
              <a:t>]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 err="1">
                <a:highlight>
                  <a:srgbClr val="FFFF00"/>
                </a:highlight>
              </a:rPr>
              <a:t>w</a:t>
            </a:r>
            <a:r>
              <a:rPr lang="en-US" dirty="0" err="1">
                <a:highlight>
                  <a:srgbClr val="FFFF00"/>
                </a:highlight>
              </a:rPr>
              <a:t>X</a:t>
            </a:r>
            <a:r>
              <a:rPr lang="en-US" baseline="-25000" dirty="0" err="1">
                <a:highlight>
                  <a:srgbClr val="FFFF00"/>
                </a:highlight>
              </a:rPr>
              <a:t>i</a:t>
            </a:r>
            <a:br>
              <a:rPr lang="en-US" baseline="-25000" dirty="0">
                <a:highlight>
                  <a:srgbClr val="FFFF00"/>
                </a:highlight>
              </a:rPr>
            </a:br>
            <a:r>
              <a:rPr lang="en-US" dirty="0"/>
              <a:t>they are talking about (unintuitive) [</a:t>
            </a:r>
            <a:r>
              <a:rPr lang="en-US" baseline="-25000" dirty="0" err="1"/>
              <a:t>c</a:t>
            </a:r>
            <a:r>
              <a:rPr lang="en-US" dirty="0" err="1"/>
              <a:t>R</a:t>
            </a:r>
            <a:r>
              <a:rPr lang="en-US" baseline="-25000" dirty="0" err="1"/>
              <a:t>w</a:t>
            </a:r>
            <a:r>
              <a:rPr lang="en-US" baseline="-25000" dirty="0"/>
              <a:t> </a:t>
            </a:r>
            <a:r>
              <a:rPr lang="en-US" dirty="0"/>
              <a:t>|</a:t>
            </a:r>
            <a:r>
              <a:rPr lang="en-US" baseline="-25000" dirty="0"/>
              <a:t> </a:t>
            </a:r>
            <a:r>
              <a:rPr lang="en-US" baseline="-25000" dirty="0" err="1"/>
              <a:t>c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/>
              <a:t>] </a:t>
            </a:r>
          </a:p>
          <a:p>
            <a:r>
              <a:rPr lang="en-US" dirty="0"/>
              <a:t>We like use (intuitive) 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baseline="30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[I| -</a:t>
            </a:r>
            <a:r>
              <a:rPr lang="en-US" baseline="-25000" dirty="0"/>
              <a:t> </a:t>
            </a:r>
            <a:r>
              <a:rPr lang="en-US" baseline="-25000" dirty="0" err="1"/>
              <a:t>w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]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 err="1">
                <a:highlight>
                  <a:srgbClr val="FFFF00"/>
                </a:highlight>
              </a:rPr>
              <a:t>w</a:t>
            </a:r>
            <a:r>
              <a:rPr lang="en-US" dirty="0" err="1">
                <a:highlight>
                  <a:srgbClr val="FFFF00"/>
                </a:highlight>
              </a:rPr>
              <a:t>X</a:t>
            </a:r>
            <a:r>
              <a:rPr lang="en-US" baseline="-25000" dirty="0" err="1">
                <a:highlight>
                  <a:srgbClr val="FFFF00"/>
                </a:highlight>
              </a:rPr>
              <a:t>i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94F02-5EFD-8D4E-AC2F-4A64287A24CE}"/>
              </a:ext>
            </a:extLst>
          </p:cNvPr>
          <p:cNvGrpSpPr/>
          <p:nvPr/>
        </p:nvGrpSpPr>
        <p:grpSpPr>
          <a:xfrm>
            <a:off x="-381000" y="2590800"/>
            <a:ext cx="3698875" cy="3987800"/>
            <a:chOff x="3602038" y="1417638"/>
            <a:chExt cx="5278437" cy="516096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71D9E40-E697-824E-8FF6-E60AA673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6EE66C-3351-1946-92D5-216F41812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3969" y="2961482"/>
              <a:ext cx="3146425" cy="58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B36D1-2D47-8B45-B9BB-0AA44C7AF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69088" y="4579938"/>
              <a:ext cx="2211387" cy="10652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8F424-4F9E-D141-8794-29EFD7C08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038" y="4618038"/>
              <a:ext cx="2965450" cy="17319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3C1CD-92F6-1440-8C09-6BD2ECC91EC9}"/>
              </a:ext>
            </a:extLst>
          </p:cNvPr>
          <p:cNvCxnSpPr>
            <a:cxnSpLocks/>
          </p:cNvCxnSpPr>
          <p:nvPr/>
        </p:nvCxnSpPr>
        <p:spPr>
          <a:xfrm>
            <a:off x="6096000" y="4572000"/>
            <a:ext cx="0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0896B-2DF5-004C-B0FC-932B12E3B654}"/>
              </a:ext>
            </a:extLst>
          </p:cNvPr>
          <p:cNvCxnSpPr>
            <a:cxnSpLocks/>
          </p:cNvCxnSpPr>
          <p:nvPr/>
        </p:nvCxnSpPr>
        <p:spPr>
          <a:xfrm flipV="1">
            <a:off x="1739317" y="4581826"/>
            <a:ext cx="4356683" cy="452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BDD366-9FAB-634E-817A-B1A301CFF56D}"/>
              </a:ext>
            </a:extLst>
          </p:cNvPr>
          <p:cNvCxnSpPr>
            <a:cxnSpLocks/>
          </p:cNvCxnSpPr>
          <p:nvPr/>
        </p:nvCxnSpPr>
        <p:spPr>
          <a:xfrm flipV="1">
            <a:off x="1768240" y="3243900"/>
            <a:ext cx="1284187" cy="17707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65719F-7B8F-1448-B51A-A76009EB6DD5}"/>
              </a:ext>
            </a:extLst>
          </p:cNvPr>
          <p:cNvCxnSpPr>
            <a:cxnSpLocks/>
          </p:cNvCxnSpPr>
          <p:nvPr/>
        </p:nvCxnSpPr>
        <p:spPr>
          <a:xfrm flipH="1" flipV="1">
            <a:off x="3035029" y="3242649"/>
            <a:ext cx="3060971" cy="12939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A71CC-5826-A24F-A6F7-ACA46DA120FB}"/>
              </a:ext>
            </a:extLst>
          </p:cNvPr>
          <p:cNvSpPr/>
          <p:nvPr/>
        </p:nvSpPr>
        <p:spPr>
          <a:xfrm>
            <a:off x="2311901" y="4005206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FFFF00"/>
                </a:solidFill>
              </a:rPr>
              <a:t>w</a:t>
            </a:r>
            <a:r>
              <a:rPr lang="en-US" sz="2400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i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8CE122-B6F3-8E4F-90AA-FE0E105A2E1D}"/>
              </a:ext>
            </a:extLst>
          </p:cNvPr>
          <p:cNvCxnSpPr>
            <a:cxnSpLocks/>
          </p:cNvCxnSpPr>
          <p:nvPr/>
        </p:nvCxnSpPr>
        <p:spPr>
          <a:xfrm flipH="1">
            <a:off x="4841943" y="4572000"/>
            <a:ext cx="12540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532A9E-537E-A84F-9B4B-A0EAE82D2AE8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4038600"/>
            <a:ext cx="38100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E05CB0-9448-3749-ACBB-23589E366E8E}"/>
              </a:ext>
            </a:extLst>
          </p:cNvPr>
          <p:cNvSpPr/>
          <p:nvPr/>
        </p:nvSpPr>
        <p:spPr>
          <a:xfrm>
            <a:off x="3740349" y="3748690"/>
            <a:ext cx="59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err="1">
                <a:solidFill>
                  <a:srgbClr val="FF0000"/>
                </a:solidFill>
              </a:rPr>
              <a:t>c</a:t>
            </a: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50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3901D7-BA63-7446-B041-366C4E87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9" y="939800"/>
            <a:ext cx="4737244" cy="256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FFEE9-909E-1746-8839-DD3BA56E9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680" y="4876800"/>
            <a:ext cx="3241702" cy="1587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9A290-8ACB-2242-95C1-A3310C74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295400"/>
            <a:ext cx="8458200" cy="4940300"/>
          </a:xfrm>
        </p:spPr>
        <p:txBody>
          <a:bodyPr>
            <a:normAutofit/>
          </a:bodyPr>
          <a:lstStyle/>
          <a:p>
            <a:r>
              <a:rPr lang="en-US" dirty="0"/>
              <a:t>Homogeneous </a:t>
            </a:r>
            <a:r>
              <a:rPr lang="en-US" dirty="0" err="1"/>
              <a:t>coord</a:t>
            </a:r>
            <a:r>
              <a:rPr lang="en-US" dirty="0"/>
              <a:t>.</a:t>
            </a:r>
          </a:p>
          <a:p>
            <a:r>
              <a:rPr lang="en-US" dirty="0"/>
              <a:t>3D TO 2D projection: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Camera-centric: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K[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X = PX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World-centric:	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K </a:t>
            </a:r>
            <a:r>
              <a:rPr lang="en-US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30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[I | - </a:t>
            </a:r>
            <a:r>
              <a:rPr lang="en-US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X = PX</a:t>
            </a:r>
            <a:b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3x4 camera matrix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3x3 calibration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3AC08F7-DEF3-AA41-9018-66B4A15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Revision: Projective Camera Matrix</a:t>
            </a:r>
          </a:p>
        </p:txBody>
      </p:sp>
    </p:spTree>
    <p:extLst>
      <p:ext uri="{BB962C8B-B14F-4D97-AF65-F5344CB8AC3E}">
        <p14:creationId xmlns:p14="http://schemas.microsoft.com/office/powerpoint/2010/main" val="388818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05742675-1FC6-7340-81C0-E0982EA96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Looking at the (opaque) camera matrix</a:t>
            </a:r>
            <a:endParaRPr kumimoji="1"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3AAA1DD9-0739-1E49-A9C9-B352DE8D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63408"/>
              </p:ext>
            </p:extLst>
          </p:nvPr>
        </p:nvGraphicFramePr>
        <p:xfrm>
          <a:off x="609600" y="1313655"/>
          <a:ext cx="31035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7830800" imgH="2895600" progId="Equation.3">
                  <p:embed/>
                </p:oleObj>
              </mc:Choice>
              <mc:Fallback>
                <p:oleObj name="Equation" r:id="rId4" imgW="17830800" imgH="2895600" progId="Equation.3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3AAA1DD9-0739-1E49-A9C9-B352DE8D3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13655"/>
                        <a:ext cx="31035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Box 14">
            <a:extLst>
              <a:ext uri="{FF2B5EF4-FFF2-40B4-BE49-F238E27FC236}">
                <a16:creationId xmlns:a16="http://schemas.microsoft.com/office/drawing/2014/main" id="{804E95D8-50DB-AA4E-965A-85AD4B54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3768"/>
            <a:ext cx="5914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Can you interpret the columns of P with entities in the scene?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0CB954-AF4E-A646-B585-F9C88EB9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4564063"/>
            <a:ext cx="119062" cy="1095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113B7F-0D60-3842-A637-21D5E926178E}"/>
              </a:ext>
            </a:extLst>
          </p:cNvPr>
          <p:cNvGrpSpPr/>
          <p:nvPr/>
        </p:nvGrpSpPr>
        <p:grpSpPr>
          <a:xfrm>
            <a:off x="3581400" y="1417638"/>
            <a:ext cx="5334000" cy="5160962"/>
            <a:chOff x="3581400" y="1417638"/>
            <a:chExt cx="5334000" cy="5160962"/>
          </a:xfrm>
        </p:grpSpPr>
        <p:pic>
          <p:nvPicPr>
            <p:cNvPr id="62469" name="Picture 15">
              <a:extLst>
                <a:ext uri="{FF2B5EF4-FFF2-40B4-BE49-F238E27FC236}">
                  <a16:creationId xmlns:a16="http://schemas.microsoft.com/office/drawing/2014/main" id="{6288B795-C55C-3446-A041-08D56A8F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DDE27F-0D57-DF4C-9494-9853FFF300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27813" y="1417638"/>
              <a:ext cx="58738" cy="32305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FA1BC7-EE03-1C46-95C8-0C351F607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627814" y="4648200"/>
              <a:ext cx="2287586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16C4CE-FF70-B046-8C66-9FC1064CBD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1400" y="4648200"/>
              <a:ext cx="3046413" cy="1600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4">
            <a:extLst>
              <a:ext uri="{FF2B5EF4-FFF2-40B4-BE49-F238E27FC236}">
                <a16:creationId xmlns:a16="http://schemas.microsoft.com/office/drawing/2014/main" id="{9A83C9E2-B442-AE46-A624-493F18AD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76" y="1859754"/>
            <a:ext cx="41001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Answer: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P</a:t>
            </a:r>
            <a:r>
              <a:rPr lang="en-US" altLang="en-US" sz="1800" baseline="30000" dirty="0">
                <a:latin typeface="Calibri" panose="020F0502020204030204" pitchFamily="34" charset="0"/>
              </a:rPr>
              <a:t>1</a:t>
            </a:r>
            <a:r>
              <a:rPr lang="en-US" altLang="en-US" sz="1800" dirty="0">
                <a:latin typeface="Calibri" panose="020F0502020204030204" pitchFamily="34" charset="0"/>
              </a:rPr>
              <a:t> == the image of [1 0 0 0]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P</a:t>
            </a:r>
            <a:r>
              <a:rPr lang="en-US" altLang="en-US" sz="1800" baseline="30000" dirty="0">
                <a:latin typeface="Calibri" panose="020F0502020204030204" pitchFamily="34" charset="0"/>
              </a:rPr>
              <a:t>2</a:t>
            </a:r>
            <a:r>
              <a:rPr lang="en-US" altLang="en-US" sz="1800" dirty="0">
                <a:latin typeface="Calibri" panose="020F0502020204030204" pitchFamily="34" charset="0"/>
              </a:rPr>
              <a:t> == the image of [0 1 0 0]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P</a:t>
            </a:r>
            <a:r>
              <a:rPr lang="en-US" altLang="en-US" sz="1800" baseline="30000" dirty="0">
                <a:latin typeface="Calibri" panose="020F0502020204030204" pitchFamily="34" charset="0"/>
              </a:rPr>
              <a:t>3</a:t>
            </a:r>
            <a:r>
              <a:rPr lang="en-US" altLang="en-US" sz="1800" dirty="0">
                <a:latin typeface="Calibri" panose="020F0502020204030204" pitchFamily="34" charset="0"/>
              </a:rPr>
              <a:t> == the image of [0 0 1 0]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P</a:t>
            </a:r>
            <a:r>
              <a:rPr lang="en-US" altLang="en-US" sz="1800" baseline="30000" dirty="0">
                <a:latin typeface="Calibri" panose="020F0502020204030204" pitchFamily="34" charset="0"/>
              </a:rPr>
              <a:t>4</a:t>
            </a:r>
            <a:r>
              <a:rPr lang="en-US" altLang="en-US" sz="1800" dirty="0">
                <a:latin typeface="Calibri" panose="020F0502020204030204" pitchFamily="34" charset="0"/>
              </a:rPr>
              <a:t> == the image of [0 0 0 1]</a:t>
            </a:r>
          </a:p>
          <a:p>
            <a:pPr eaLnBrk="1" hangingPunct="1"/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What are those ?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[0 0 0 1] is easy…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4E9156-6310-9B43-AC67-5C0A501C01BE}"/>
              </a:ext>
            </a:extLst>
          </p:cNvPr>
          <p:cNvGrpSpPr/>
          <p:nvPr/>
        </p:nvGrpSpPr>
        <p:grpSpPr>
          <a:xfrm>
            <a:off x="624276" y="4350434"/>
            <a:ext cx="6062274" cy="923330"/>
            <a:chOff x="624276" y="4350434"/>
            <a:chExt cx="6062274" cy="923330"/>
          </a:xfrm>
        </p:grpSpPr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0925087A-0939-234E-8274-92EB31E62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76" y="4350434"/>
              <a:ext cx="4100124" cy="9233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Calibri" panose="020F0502020204030204" pitchFamily="34" charset="0"/>
                </a:rPr>
                <a:t>Answer:</a:t>
              </a:r>
            </a:p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[0 0 0 1] is the origin</a:t>
              </a:r>
              <a:r>
                <a:rPr lang="en-US" altLang="en-US" sz="1800" dirty="0">
                  <a:latin typeface="Calibri" panose="020F0502020204030204" pitchFamily="34" charset="0"/>
                </a:rPr>
                <a:t>, so P4 is the image of the origin.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01189C-683D-0B4C-B346-A3532332D0F6}"/>
                </a:ext>
              </a:extLst>
            </p:cNvPr>
            <p:cNvSpPr/>
            <p:nvPr/>
          </p:nvSpPr>
          <p:spPr>
            <a:xfrm>
              <a:off x="6567488" y="4614863"/>
              <a:ext cx="119062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9D218-C3BE-824A-BF0B-0B5AAB1045D5}"/>
              </a:ext>
            </a:extLst>
          </p:cNvPr>
          <p:cNvGrpSpPr/>
          <p:nvPr/>
        </p:nvGrpSpPr>
        <p:grpSpPr>
          <a:xfrm>
            <a:off x="76200" y="1143000"/>
            <a:ext cx="8840786" cy="5334000"/>
            <a:chOff x="76200" y="1143000"/>
            <a:chExt cx="8840786" cy="5334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2107D9F3-9F4C-3642-A498-510FCD9A9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76" y="5325070"/>
              <a:ext cx="41001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B050"/>
                  </a:solidFill>
                  <a:latin typeface="Calibri" panose="020F0502020204030204" pitchFamily="34" charset="0"/>
                </a:rPr>
                <a:t>[1 0 0 0] is a point at infinity in the X-direction</a:t>
              </a:r>
              <a:r>
                <a:rPr lang="en-US" altLang="en-US" sz="1800" dirty="0">
                  <a:latin typeface="Calibri" panose="020F0502020204030204" pitchFamily="34" charset="0"/>
                </a:rPr>
                <a:t>, so it is the vanishing point of all lines parallel with the X direction!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67B130-2CC4-B94E-AD97-E25E564F9E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6200" y="2057400"/>
              <a:ext cx="8840786" cy="35052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A79939-1F32-2D44-96EC-908D5D3E70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6200" y="1143000"/>
              <a:ext cx="8839200" cy="12192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CC8959-6B38-C34D-A770-FB8DCEF927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6200" y="2514600"/>
              <a:ext cx="6934200" cy="39624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05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05742675-1FC6-7340-81C0-E0982EA96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Vanishing points, revisited</a:t>
            </a:r>
            <a:endParaRPr kumimoji="1"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3AAA1DD9-0739-1E49-A9C9-B352DE8D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76215"/>
              </p:ext>
            </p:extLst>
          </p:nvPr>
        </p:nvGraphicFramePr>
        <p:xfrm>
          <a:off x="2950184" y="5258593"/>
          <a:ext cx="31035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7830800" imgH="2895600" progId="Equation.3">
                  <p:embed/>
                </p:oleObj>
              </mc:Choice>
              <mc:Fallback>
                <p:oleObj name="Equation" r:id="rId4" imgW="17830800" imgH="2895600" progId="Equation.3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id="{3AAA1DD9-0739-1E49-A9C9-B352DE8D3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184" y="5258593"/>
                        <a:ext cx="31035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Box 14">
            <a:extLst>
              <a:ext uri="{FF2B5EF4-FFF2-40B4-BE49-F238E27FC236}">
                <a16:creationId xmlns:a16="http://schemas.microsoft.com/office/drawing/2014/main" id="{804E95D8-50DB-AA4E-965A-85AD4B54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184" y="4888706"/>
            <a:ext cx="1545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Columns of P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A0CF4-D49D-6541-859A-988808962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053306"/>
            <a:ext cx="3810000" cy="3696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388AE-CCD8-7B47-9D77-D78DADD82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053306"/>
            <a:ext cx="3810000" cy="3708400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9FE98392-9339-3F48-A8BE-DC52CF88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834" y="5791438"/>
            <a:ext cx="5228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libri" panose="020F0502020204030204" pitchFamily="34" charset="0"/>
              </a:rPr>
              <a:t>P</a:t>
            </a:r>
            <a:r>
              <a:rPr lang="en-US" altLang="en-US" sz="1800" baseline="30000" dirty="0">
                <a:latin typeface="Calibri" panose="020F0502020204030204" pitchFamily="34" charset="0"/>
              </a:rPr>
              <a:t>4</a:t>
            </a:r>
            <a:r>
              <a:rPr lang="en-US" altLang="en-US" sz="1800" dirty="0">
                <a:latin typeface="Calibri" panose="020F0502020204030204" pitchFamily="34" charset="0"/>
              </a:rPr>
              <a:t> is arbitrary: wherever you defined the world origin.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43DA76-7809-8C44-BFBE-DA5766ED875C}"/>
              </a:ext>
            </a:extLst>
          </p:cNvPr>
          <p:cNvGrpSpPr/>
          <p:nvPr/>
        </p:nvGrpSpPr>
        <p:grpSpPr>
          <a:xfrm>
            <a:off x="681789" y="1130419"/>
            <a:ext cx="7700211" cy="3619381"/>
            <a:chOff x="681789" y="1130419"/>
            <a:chExt cx="7700211" cy="36193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25ECE9-38DE-3546-8392-36AB158E7089}"/>
                </a:ext>
              </a:extLst>
            </p:cNvPr>
            <p:cNvSpPr/>
            <p:nvPr/>
          </p:nvSpPr>
          <p:spPr>
            <a:xfrm>
              <a:off x="2286000" y="1130419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92177B-32B7-CF4F-B4B5-E6F678559A3B}"/>
                </a:ext>
              </a:extLst>
            </p:cNvPr>
            <p:cNvSpPr/>
            <p:nvPr/>
          </p:nvSpPr>
          <p:spPr>
            <a:xfrm>
              <a:off x="8077200" y="1295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1A35F3-D219-9F42-B459-55DF97D193CB}"/>
                </a:ext>
              </a:extLst>
            </p:cNvPr>
            <p:cNvSpPr/>
            <p:nvPr/>
          </p:nvSpPr>
          <p:spPr>
            <a:xfrm>
              <a:off x="4800600" y="1295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46C6F0-149B-3244-A19B-FAFC04C97962}"/>
                </a:ext>
              </a:extLst>
            </p:cNvPr>
            <p:cNvSpPr/>
            <p:nvPr/>
          </p:nvSpPr>
          <p:spPr>
            <a:xfrm>
              <a:off x="681789" y="4038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4D67FB-1A9A-B04B-B520-3BADBBBFE410}"/>
                </a:ext>
              </a:extLst>
            </p:cNvPr>
            <p:cNvSpPr/>
            <p:nvPr/>
          </p:nvSpPr>
          <p:spPr>
            <a:xfrm>
              <a:off x="4195011" y="3962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565BB95-74F2-A943-BB2E-10184187D28B}"/>
                </a:ext>
              </a:extLst>
            </p:cNvPr>
            <p:cNvSpPr/>
            <p:nvPr/>
          </p:nvSpPr>
          <p:spPr>
            <a:xfrm>
              <a:off x="6400800" y="4445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33F1648-AF4B-0B4A-8DF6-0B107B93FC53}"/>
              </a:ext>
            </a:extLst>
          </p:cNvPr>
          <p:cNvSpPr/>
          <p:nvPr/>
        </p:nvSpPr>
        <p:spPr>
          <a:xfrm>
            <a:off x="228600" y="6172994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https://www.artinstructionblog.com/perspective-drawing-tutorial-for-artists-part-2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4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D685-8065-9846-B569-8B187FCD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Pose Estimation!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619E-10D6-A042-920F-A93E18CB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2474"/>
            <a:ext cx="8229600" cy="5458326"/>
          </a:xfrm>
        </p:spPr>
        <p:txBody>
          <a:bodyPr>
            <a:normAutofit/>
          </a:bodyPr>
          <a:lstStyle/>
          <a:p>
            <a:r>
              <a:rPr lang="en-US" dirty="0"/>
              <a:t>Simple algorithm: just measure the coordinates of the origin and the three vanishing points?</a:t>
            </a:r>
          </a:p>
          <a:p>
            <a:endParaRPr lang="en-US" dirty="0"/>
          </a:p>
          <a:p>
            <a:r>
              <a:rPr lang="en-US" dirty="0"/>
              <a:t>Does not work </a:t>
            </a:r>
            <a:r>
              <a:rPr lang="en-US" dirty="0">
                <a:sym typeface="Wingdings" pitchFamily="2" charset="2"/>
              </a:rPr>
              <a:t>:</a:t>
            </a:r>
          </a:p>
          <a:p>
            <a:pPr lvl="1"/>
            <a:r>
              <a:rPr lang="en-US" dirty="0">
                <a:sym typeface="Wingdings" pitchFamily="2" charset="2"/>
              </a:rPr>
              <a:t>Columns are only measured up to a scale.</a:t>
            </a:r>
          </a:p>
          <a:p>
            <a:pPr lvl="1"/>
            <a:r>
              <a:rPr lang="en-US" dirty="0">
                <a:sym typeface="Wingdings" pitchFamily="2" charset="2"/>
              </a:rPr>
              <a:t>4 points * 2DOF = only 8 DOF! Missing 11-8=3</a:t>
            </a:r>
          </a:p>
          <a:p>
            <a:pPr lvl="1"/>
            <a:r>
              <a:rPr lang="en-US" dirty="0">
                <a:sym typeface="Wingdings" pitchFamily="2" charset="2"/>
              </a:rPr>
              <a:t>3 missing numbers are exactly those scales.</a:t>
            </a:r>
          </a:p>
        </p:txBody>
      </p:sp>
    </p:spTree>
    <p:extLst>
      <p:ext uri="{BB962C8B-B14F-4D97-AF65-F5344CB8AC3E}">
        <p14:creationId xmlns:p14="http://schemas.microsoft.com/office/powerpoint/2010/main" val="297518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D685-8065-9846-B569-8B187FCD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Pose Estimation…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619E-10D6-A042-920F-A93E18CB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</a:t>
            </a:r>
            <a:r>
              <a:rPr lang="en-US" dirty="0">
                <a:solidFill>
                  <a:srgbClr val="00B050"/>
                </a:solidFill>
              </a:rPr>
              <a:t>2D measurements x</a:t>
            </a:r>
            <a:r>
              <a:rPr lang="en-US" baseline="-25000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of known 3D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points3D X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 lvl="1"/>
            <a:r>
              <a:rPr lang="en-US" dirty="0"/>
              <a:t>Parametric model is camera matrix P, i.e., x = f(X; P) 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camera matrix 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F46BF-C9BE-EE44-815A-3D3CEAD0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16" y="914400"/>
            <a:ext cx="8196168" cy="39635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E20DD-AA3D-224B-AED6-6CFA1B17C167}"/>
              </a:ext>
            </a:extLst>
          </p:cNvPr>
          <p:cNvGrpSpPr/>
          <p:nvPr/>
        </p:nvGrpSpPr>
        <p:grpSpPr>
          <a:xfrm>
            <a:off x="4572000" y="1746584"/>
            <a:ext cx="3954379" cy="2673016"/>
            <a:chOff x="4572000" y="1746584"/>
            <a:chExt cx="3954379" cy="26730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8BA5F6-51C6-A045-95CB-D8C02AACEBFE}"/>
                </a:ext>
              </a:extLst>
            </p:cNvPr>
            <p:cNvSpPr/>
            <p:nvPr/>
          </p:nvSpPr>
          <p:spPr>
            <a:xfrm>
              <a:off x="4572000" y="25908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588B89-1D7E-364C-B58E-282BC17B58F8}"/>
                </a:ext>
              </a:extLst>
            </p:cNvPr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2424E01-137C-EA44-9765-15BC7E3EA4D9}"/>
                </a:ext>
              </a:extLst>
            </p:cNvPr>
            <p:cNvSpPr/>
            <p:nvPr/>
          </p:nvSpPr>
          <p:spPr>
            <a:xfrm>
              <a:off x="6019800" y="32766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08F90B-8F5F-3046-9FE9-52674E326D2A}"/>
                </a:ext>
              </a:extLst>
            </p:cNvPr>
            <p:cNvSpPr/>
            <p:nvPr/>
          </p:nvSpPr>
          <p:spPr>
            <a:xfrm>
              <a:off x="6019800" y="41910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793392-66C0-2743-9578-13DB2268BE0F}"/>
                </a:ext>
              </a:extLst>
            </p:cNvPr>
            <p:cNvSpPr/>
            <p:nvPr/>
          </p:nvSpPr>
          <p:spPr>
            <a:xfrm>
              <a:off x="6972300" y="1746584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6BD70B-EBD6-FF48-BBD0-C92955D0C45F}"/>
                </a:ext>
              </a:extLst>
            </p:cNvPr>
            <p:cNvSpPr/>
            <p:nvPr/>
          </p:nvSpPr>
          <p:spPr>
            <a:xfrm>
              <a:off x="6858000" y="24384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5C7D3E-0FD3-284E-982B-BBFDC6975DC7}"/>
                </a:ext>
              </a:extLst>
            </p:cNvPr>
            <p:cNvSpPr/>
            <p:nvPr/>
          </p:nvSpPr>
          <p:spPr>
            <a:xfrm>
              <a:off x="8297779" y="2129589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6C52AB-1680-4049-9D01-A2704B7D5AB8}"/>
                </a:ext>
              </a:extLst>
            </p:cNvPr>
            <p:cNvSpPr/>
            <p:nvPr/>
          </p:nvSpPr>
          <p:spPr>
            <a:xfrm>
              <a:off x="8153400" y="28956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71F324-B4AD-B945-9648-DAB35D90ECF8}"/>
              </a:ext>
            </a:extLst>
          </p:cNvPr>
          <p:cNvGrpSpPr/>
          <p:nvPr/>
        </p:nvGrpSpPr>
        <p:grpSpPr>
          <a:xfrm>
            <a:off x="983432" y="3009900"/>
            <a:ext cx="1600200" cy="1219200"/>
            <a:chOff x="983432" y="3009900"/>
            <a:chExt cx="1600200" cy="1219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923FEF-536D-8E42-B648-0AD7F0AC72CC}"/>
                </a:ext>
              </a:extLst>
            </p:cNvPr>
            <p:cNvSpPr/>
            <p:nvPr/>
          </p:nvSpPr>
          <p:spPr>
            <a:xfrm>
              <a:off x="1371600" y="3464574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C4D0DB-A312-A043-9B0D-CA783FD50D4E}"/>
                </a:ext>
              </a:extLst>
            </p:cNvPr>
            <p:cNvSpPr/>
            <p:nvPr/>
          </p:nvSpPr>
          <p:spPr>
            <a:xfrm>
              <a:off x="1371600" y="3752339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A4B6B1-5853-1D43-8315-14E644DED1F0}"/>
                </a:ext>
              </a:extLst>
            </p:cNvPr>
            <p:cNvSpPr/>
            <p:nvPr/>
          </p:nvSpPr>
          <p:spPr>
            <a:xfrm>
              <a:off x="1598461" y="3680398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3147C5-3E2A-8C4F-BE4F-E986DEC055D4}"/>
                </a:ext>
              </a:extLst>
            </p:cNvPr>
            <p:cNvSpPr/>
            <p:nvPr/>
          </p:nvSpPr>
          <p:spPr>
            <a:xfrm>
              <a:off x="1598461" y="3968163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B3BE6-1F3D-6C45-B8A7-C990B4DC85C6}"/>
                </a:ext>
              </a:extLst>
            </p:cNvPr>
            <p:cNvSpPr/>
            <p:nvPr/>
          </p:nvSpPr>
          <p:spPr>
            <a:xfrm>
              <a:off x="1747712" y="3198896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988FA-743B-DB4C-BD9A-0D386004BEE8}"/>
                </a:ext>
              </a:extLst>
            </p:cNvPr>
            <p:cNvSpPr/>
            <p:nvPr/>
          </p:nvSpPr>
          <p:spPr>
            <a:xfrm>
              <a:off x="1729802" y="3416613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3563664-6AF6-794C-9CE5-2BF1463089A5}"/>
                </a:ext>
              </a:extLst>
            </p:cNvPr>
            <p:cNvSpPr/>
            <p:nvPr/>
          </p:nvSpPr>
          <p:spPr>
            <a:xfrm>
              <a:off x="1955406" y="3319429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E26EA4-95E4-8349-AA85-7AF932A5F894}"/>
                </a:ext>
              </a:extLst>
            </p:cNvPr>
            <p:cNvSpPr/>
            <p:nvPr/>
          </p:nvSpPr>
          <p:spPr>
            <a:xfrm>
              <a:off x="1932783" y="3560496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F24397-71C5-C346-8A82-E2A84381DC4A}"/>
                </a:ext>
              </a:extLst>
            </p:cNvPr>
            <p:cNvSpPr/>
            <p:nvPr/>
          </p:nvSpPr>
          <p:spPr>
            <a:xfrm>
              <a:off x="983432" y="3009900"/>
              <a:ext cx="1600200" cy="1219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2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B383-3FAA-2342-A1A2-584781B1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estimation = “</a:t>
            </a:r>
            <a:r>
              <a:rPr lang="en-US" dirty="0" err="1"/>
              <a:t>Resectioning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D4D22-1A74-9348-AA60-19217B69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31568"/>
            <a:ext cx="8229600" cy="586662"/>
          </a:xfrm>
        </p:spPr>
        <p:txBody>
          <a:bodyPr/>
          <a:lstStyle/>
          <a:p>
            <a:r>
              <a:rPr lang="en-US" dirty="0"/>
              <a:t>Opposite of triangulation.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6F9A6-0CA8-BA44-A7D5-4ED68A7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3" y="3786014"/>
            <a:ext cx="7829550" cy="14851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F6D363-A361-B14A-8990-788B5785F370}"/>
              </a:ext>
            </a:extLst>
          </p:cNvPr>
          <p:cNvGrpSpPr/>
          <p:nvPr/>
        </p:nvGrpSpPr>
        <p:grpSpPr>
          <a:xfrm>
            <a:off x="4865771" y="910389"/>
            <a:ext cx="3954379" cy="2673016"/>
            <a:chOff x="4572000" y="1746584"/>
            <a:chExt cx="3954379" cy="26730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D325CA-B2B7-0F45-980B-1B024A21F7D0}"/>
                </a:ext>
              </a:extLst>
            </p:cNvPr>
            <p:cNvSpPr/>
            <p:nvPr/>
          </p:nvSpPr>
          <p:spPr>
            <a:xfrm>
              <a:off x="4572000" y="25908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5C1B475-A302-8045-BE13-2C04298D7268}"/>
                </a:ext>
              </a:extLst>
            </p:cNvPr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5D917D-94B9-EE4A-B2E2-24F12A19DE5D}"/>
                </a:ext>
              </a:extLst>
            </p:cNvPr>
            <p:cNvSpPr/>
            <p:nvPr/>
          </p:nvSpPr>
          <p:spPr>
            <a:xfrm>
              <a:off x="6019800" y="32766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2B138E-76AD-A842-88EE-C41F87047FD7}"/>
                </a:ext>
              </a:extLst>
            </p:cNvPr>
            <p:cNvSpPr/>
            <p:nvPr/>
          </p:nvSpPr>
          <p:spPr>
            <a:xfrm>
              <a:off x="6019800" y="41910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5C3121-59D7-0E4D-B9A3-53CCAB4A0D63}"/>
                </a:ext>
              </a:extLst>
            </p:cNvPr>
            <p:cNvSpPr/>
            <p:nvPr/>
          </p:nvSpPr>
          <p:spPr>
            <a:xfrm>
              <a:off x="6972300" y="1746584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9A2F16-1F10-EC43-B920-DC05B041897B}"/>
                </a:ext>
              </a:extLst>
            </p:cNvPr>
            <p:cNvSpPr/>
            <p:nvPr/>
          </p:nvSpPr>
          <p:spPr>
            <a:xfrm>
              <a:off x="6858000" y="24384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85BAFC-3220-9D4D-AC1A-ED775C0B9C37}"/>
                </a:ext>
              </a:extLst>
            </p:cNvPr>
            <p:cNvSpPr/>
            <p:nvPr/>
          </p:nvSpPr>
          <p:spPr>
            <a:xfrm>
              <a:off x="8297779" y="2129589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EC037C-51C0-2042-B706-57CBB21FFF95}"/>
                </a:ext>
              </a:extLst>
            </p:cNvPr>
            <p:cNvSpPr/>
            <p:nvPr/>
          </p:nvSpPr>
          <p:spPr>
            <a:xfrm>
              <a:off x="8153400" y="28956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B395A0-5D41-7048-A208-ED0CE95EE1D0}"/>
              </a:ext>
            </a:extLst>
          </p:cNvPr>
          <p:cNvGrpSpPr/>
          <p:nvPr/>
        </p:nvGrpSpPr>
        <p:grpSpPr>
          <a:xfrm>
            <a:off x="1828800" y="2329510"/>
            <a:ext cx="1600200" cy="1219200"/>
            <a:chOff x="983432" y="3009900"/>
            <a:chExt cx="1600200" cy="1219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EA499D-1957-EB4A-B741-FB082534EED2}"/>
                </a:ext>
              </a:extLst>
            </p:cNvPr>
            <p:cNvSpPr/>
            <p:nvPr/>
          </p:nvSpPr>
          <p:spPr>
            <a:xfrm>
              <a:off x="1371600" y="3464574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F53E60-D1E5-2640-8155-7064A65B7193}"/>
                </a:ext>
              </a:extLst>
            </p:cNvPr>
            <p:cNvSpPr/>
            <p:nvPr/>
          </p:nvSpPr>
          <p:spPr>
            <a:xfrm>
              <a:off x="1371600" y="3752339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BBE3C6-1497-8B42-AFA5-1ED286AE3444}"/>
                </a:ext>
              </a:extLst>
            </p:cNvPr>
            <p:cNvSpPr/>
            <p:nvPr/>
          </p:nvSpPr>
          <p:spPr>
            <a:xfrm>
              <a:off x="1598461" y="3680398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F77608-F4B4-D541-B6AA-0D8B1F135060}"/>
                </a:ext>
              </a:extLst>
            </p:cNvPr>
            <p:cNvSpPr/>
            <p:nvPr/>
          </p:nvSpPr>
          <p:spPr>
            <a:xfrm>
              <a:off x="1598461" y="3968163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BA6536-D8A1-AB49-BD12-D62AAC23C997}"/>
                </a:ext>
              </a:extLst>
            </p:cNvPr>
            <p:cNvSpPr/>
            <p:nvPr/>
          </p:nvSpPr>
          <p:spPr>
            <a:xfrm>
              <a:off x="1747712" y="3198896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46907F-A4B2-CF4F-844B-7C11C8972170}"/>
                </a:ext>
              </a:extLst>
            </p:cNvPr>
            <p:cNvSpPr/>
            <p:nvPr/>
          </p:nvSpPr>
          <p:spPr>
            <a:xfrm>
              <a:off x="1729802" y="3416613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9C7DE9-A532-514E-A6C7-9C3A0F5727B6}"/>
                </a:ext>
              </a:extLst>
            </p:cNvPr>
            <p:cNvSpPr/>
            <p:nvPr/>
          </p:nvSpPr>
          <p:spPr>
            <a:xfrm>
              <a:off x="1955406" y="3319429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BAC8B91-45A1-F649-9DA0-5CCDE1A3DF13}"/>
                </a:ext>
              </a:extLst>
            </p:cNvPr>
            <p:cNvSpPr/>
            <p:nvPr/>
          </p:nvSpPr>
          <p:spPr>
            <a:xfrm>
              <a:off x="1932783" y="3560496"/>
              <a:ext cx="35820" cy="7194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1C7DE8-539D-CD4A-8EE8-3094C0577648}"/>
                </a:ext>
              </a:extLst>
            </p:cNvPr>
            <p:cNvSpPr/>
            <p:nvPr/>
          </p:nvSpPr>
          <p:spPr>
            <a:xfrm>
              <a:off x="983432" y="3009900"/>
              <a:ext cx="1600200" cy="1219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2BB58-2D02-604B-81C0-13CA015163E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33699" y="1024689"/>
            <a:ext cx="6632372" cy="2152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0AFA6E-754A-9547-A15A-61520C14173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33699" y="1407694"/>
            <a:ext cx="7957851" cy="176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79DC17-8559-BA4D-A815-C69556626D8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33699" y="2173705"/>
            <a:ext cx="7813472" cy="1033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024B28-B4EF-AD4D-AE6B-A275622F400C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613647" y="3190183"/>
            <a:ext cx="5699924" cy="278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008338-9522-754E-BB69-2E7A01F3048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33699" y="2554705"/>
            <a:ext cx="5679872" cy="631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44A1057-6FB6-854C-A10C-781DAE1F5384}"/>
              </a:ext>
            </a:extLst>
          </p:cNvPr>
          <p:cNvSpPr/>
          <p:nvPr/>
        </p:nvSpPr>
        <p:spPr>
          <a:xfrm>
            <a:off x="519399" y="3071949"/>
            <a:ext cx="242602" cy="213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6A9FF82-3E5A-5A4D-B81C-2833C125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99" y="4924416"/>
            <a:ext cx="3256029" cy="9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7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F567-41C7-5B47-82F3-F58C3744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9843E-4A92-1346-ADA4-0D13FEFF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04" y="3505200"/>
            <a:ext cx="5239896" cy="19812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8DD8FD-0EB0-F541-8B63-9722A282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98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 project 3, you will use </a:t>
            </a:r>
            <a:r>
              <a:rPr lang="en-US" dirty="0" err="1">
                <a:latin typeface="Courier" pitchFamily="2" charset="0"/>
              </a:rPr>
              <a:t>scipy.optimize.least_squares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to do exactly that. Working knowledge of 3D poses will be required.</a:t>
            </a:r>
          </a:p>
          <a:p>
            <a:pPr>
              <a:lnSpc>
                <a:spcPct val="120000"/>
              </a:lnSpc>
            </a:pPr>
            <a:r>
              <a:rPr lang="en-US" dirty="0"/>
              <a:t>Note before we compute the 2D reprojection error we need to convert back </a:t>
            </a:r>
            <a:r>
              <a:rPr lang="en-US" i="1" dirty="0"/>
              <a:t>PX</a:t>
            </a:r>
            <a:r>
              <a:rPr lang="en-US" dirty="0"/>
              <a:t> to non-homogeneous coordinates: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548C0-5828-C84D-A28B-3184818E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0"/>
            <a:ext cx="3256029" cy="9442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BFDF19-DB75-9841-9428-A01DCE13EC54}"/>
              </a:ext>
            </a:extLst>
          </p:cNvPr>
          <p:cNvSpPr/>
          <p:nvPr/>
        </p:nvSpPr>
        <p:spPr>
          <a:xfrm>
            <a:off x="762000" y="5715000"/>
            <a:ext cx="554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https://docs.scipy.org/doc/scipy/reference/generated/scipy.optimize.least_squares.html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3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9A19772-982A-A642-B6F5-367B6A22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RANSAC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5B7BDF1-A690-1643-8DC4-4CBD6215E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885950"/>
            <a:ext cx="8866187" cy="41719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Objective: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Robust fit of a model to data D</a:t>
            </a:r>
          </a:p>
          <a:p>
            <a:r>
              <a:rPr lang="en-US" altLang="en-US" dirty="0"/>
              <a:t>Algorithm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Randomly select s points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Instantiate a model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 consensus set 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|D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|&gt;T, terminate and return model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 for N trials, return model with max |D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03A6-F2E6-3447-A107-DE8B010C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CA88B-6716-6F41-BF78-69D61C6528F3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79824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020B-823C-CC42-9BC3-BF18B5B4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VR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72A94-5ACD-7D4C-B8E4-C3440AE0E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8309"/>
            <a:ext cx="8229600" cy="4320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7F0EDA-54B0-7F4D-976D-BB102AA22386}"/>
              </a:ext>
            </a:extLst>
          </p:cNvPr>
          <p:cNvSpPr/>
          <p:nvPr/>
        </p:nvSpPr>
        <p:spPr>
          <a:xfrm>
            <a:off x="2743200" y="616225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https://youtu.be/nrj3JE-NHMw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95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9812E26-63D0-8D48-B34C-641B7BBC5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Adaptive 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101CDBF-936C-774C-A9E0-4D314C19D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7543800" cy="3078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When </a:t>
            </a:r>
            <a:r>
              <a:rPr lang="en-US" altLang="en-US" sz="2800" dirty="0" err="1"/>
              <a:t>etha</a:t>
            </a:r>
            <a:r>
              <a:rPr lang="en-US" altLang="en-US" sz="2800" dirty="0"/>
              <a:t> is unknown 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Start with </a:t>
            </a:r>
            <a:r>
              <a:rPr lang="en-US" altLang="en-US" sz="2800" dirty="0" err="1"/>
              <a:t>etha</a:t>
            </a:r>
            <a:r>
              <a:rPr lang="en-US" altLang="en-US" sz="2800" dirty="0"/>
              <a:t> = 50%, N=inf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Repeat: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Sample s, fit model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-&gt; update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etha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as |outliers|/n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-&gt; set N=f(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etha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s, p)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Terminate when N samples seen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702EF-8986-3C43-89B5-DB40848E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95CD2-0296-6547-AB35-3C74C204900C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204480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2D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0860"/>
            <a:ext cx="82296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matches {(x</a:t>
            </a:r>
            <a:r>
              <a:rPr lang="en-US" baseline="-25000" dirty="0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’)}</a:t>
            </a:r>
          </a:p>
          <a:p>
            <a:pPr lvl="1"/>
            <a:r>
              <a:rPr lang="en-US" dirty="0"/>
              <a:t>A parametric model f(x; p)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model p*</a:t>
            </a:r>
          </a:p>
          <a:p>
            <a:r>
              <a:rPr lang="en-US" dirty="0"/>
              <a:t>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8E7F90-5453-7A40-A9D7-765E701BE4C9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212873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2895600" cy="2133600"/>
          </a:xfrm>
        </p:spPr>
        <p:txBody>
          <a:bodyPr/>
          <a:lstStyle/>
          <a:p>
            <a:r>
              <a:rPr lang="en-US" dirty="0"/>
              <a:t>Now: 3D-2D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0860"/>
            <a:ext cx="82296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3D-&gt;2D matches {(X</a:t>
            </a:r>
            <a:r>
              <a:rPr lang="en-US" baseline="-25000" dirty="0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A parametric model f(X; p)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model p*</a:t>
            </a:r>
          </a:p>
          <a:p>
            <a:r>
              <a:rPr lang="en-US" dirty="0"/>
              <a:t>How?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E7F90-5453-7A40-A9D7-765E701BE4C9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D75ACAEA-C649-AC41-A8C2-5CCE38AB6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36247" r="18716" b="5980"/>
          <a:stretch>
            <a:fillRect/>
          </a:stretch>
        </p:blipFill>
        <p:spPr bwMode="auto">
          <a:xfrm>
            <a:off x="3810000" y="271166"/>
            <a:ext cx="3068594" cy="37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61B7C-2853-434A-B5BF-BB8C09EF78D7}"/>
              </a:ext>
            </a:extLst>
          </p:cNvPr>
          <p:cNvGrpSpPr/>
          <p:nvPr/>
        </p:nvGrpSpPr>
        <p:grpSpPr>
          <a:xfrm>
            <a:off x="3886200" y="304800"/>
            <a:ext cx="2819400" cy="3429000"/>
            <a:chOff x="3886200" y="304800"/>
            <a:chExt cx="2819400" cy="3429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C2BA60-9EE0-534B-8FFE-C306ED890AAD}"/>
                </a:ext>
              </a:extLst>
            </p:cNvPr>
            <p:cNvSpPr/>
            <p:nvPr/>
          </p:nvSpPr>
          <p:spPr>
            <a:xfrm>
              <a:off x="5181600" y="3048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DCD626-ACC6-1946-91F7-626AAFB603AC}"/>
                </a:ext>
              </a:extLst>
            </p:cNvPr>
            <p:cNvSpPr/>
            <p:nvPr/>
          </p:nvSpPr>
          <p:spPr>
            <a:xfrm>
              <a:off x="6542903" y="457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B63A0-A1EA-D947-81BB-317D03BF1EC7}"/>
                </a:ext>
              </a:extLst>
            </p:cNvPr>
            <p:cNvSpPr/>
            <p:nvPr/>
          </p:nvSpPr>
          <p:spPr>
            <a:xfrm>
              <a:off x="6324600" y="28194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7FCD98-B7DA-B74D-9CD7-780BECC3670C}"/>
                </a:ext>
              </a:extLst>
            </p:cNvPr>
            <p:cNvSpPr/>
            <p:nvPr/>
          </p:nvSpPr>
          <p:spPr>
            <a:xfrm>
              <a:off x="5095103" y="2362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2FA9CE-B769-D74D-A386-6446597F306B}"/>
                </a:ext>
              </a:extLst>
            </p:cNvPr>
            <p:cNvSpPr/>
            <p:nvPr/>
          </p:nvSpPr>
          <p:spPr>
            <a:xfrm>
              <a:off x="4038600" y="28956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E743E1-D32A-CF4D-92C0-E15DE7746399}"/>
                </a:ext>
              </a:extLst>
            </p:cNvPr>
            <p:cNvSpPr/>
            <p:nvPr/>
          </p:nvSpPr>
          <p:spPr>
            <a:xfrm>
              <a:off x="3886200" y="457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17ACD0-AF85-884A-AC22-D416526F888A}"/>
                </a:ext>
              </a:extLst>
            </p:cNvPr>
            <p:cNvSpPr/>
            <p:nvPr/>
          </p:nvSpPr>
          <p:spPr>
            <a:xfrm>
              <a:off x="5334000" y="35814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2895600" cy="2133600"/>
          </a:xfrm>
        </p:spPr>
        <p:txBody>
          <a:bodyPr/>
          <a:lstStyle/>
          <a:p>
            <a:r>
              <a:rPr lang="en-US" dirty="0"/>
              <a:t>Pose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0860"/>
            <a:ext cx="82296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2D measurements x</a:t>
            </a:r>
            <a:r>
              <a:rPr lang="en-US" baseline="-25000" dirty="0"/>
              <a:t>i</a:t>
            </a:r>
            <a:r>
              <a:rPr lang="en-US" dirty="0"/>
              <a:t> of known 3D points3D X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Parametric model is camera matrix P, i.e., x = f(X; P) 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camera matrix P</a:t>
            </a:r>
          </a:p>
          <a:p>
            <a:r>
              <a:rPr lang="en-US" dirty="0"/>
              <a:t>How?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E7F90-5453-7A40-A9D7-765E701BE4C9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D75ACAEA-C649-AC41-A8C2-5CCE38AB6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36247" r="18716" b="5980"/>
          <a:stretch>
            <a:fillRect/>
          </a:stretch>
        </p:blipFill>
        <p:spPr bwMode="auto">
          <a:xfrm>
            <a:off x="3810000" y="271166"/>
            <a:ext cx="3068594" cy="37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7861B7C-2853-434A-B5BF-BB8C09EF78D7}"/>
              </a:ext>
            </a:extLst>
          </p:cNvPr>
          <p:cNvGrpSpPr/>
          <p:nvPr/>
        </p:nvGrpSpPr>
        <p:grpSpPr>
          <a:xfrm>
            <a:off x="3886200" y="304800"/>
            <a:ext cx="2819400" cy="3429000"/>
            <a:chOff x="3886200" y="304800"/>
            <a:chExt cx="2819400" cy="3429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C2BA60-9EE0-534B-8FFE-C306ED890AAD}"/>
                </a:ext>
              </a:extLst>
            </p:cNvPr>
            <p:cNvSpPr/>
            <p:nvPr/>
          </p:nvSpPr>
          <p:spPr>
            <a:xfrm>
              <a:off x="5181600" y="3048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DCD626-ACC6-1946-91F7-626AAFB603AC}"/>
                </a:ext>
              </a:extLst>
            </p:cNvPr>
            <p:cNvSpPr/>
            <p:nvPr/>
          </p:nvSpPr>
          <p:spPr>
            <a:xfrm>
              <a:off x="6542903" y="457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7B63A0-A1EA-D947-81BB-317D03BF1EC7}"/>
                </a:ext>
              </a:extLst>
            </p:cNvPr>
            <p:cNvSpPr/>
            <p:nvPr/>
          </p:nvSpPr>
          <p:spPr>
            <a:xfrm>
              <a:off x="6324600" y="28194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7FCD98-B7DA-B74D-9CD7-780BECC3670C}"/>
                </a:ext>
              </a:extLst>
            </p:cNvPr>
            <p:cNvSpPr/>
            <p:nvPr/>
          </p:nvSpPr>
          <p:spPr>
            <a:xfrm>
              <a:off x="5095103" y="2362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2FA9CE-B769-D74D-A386-6446597F306B}"/>
                </a:ext>
              </a:extLst>
            </p:cNvPr>
            <p:cNvSpPr/>
            <p:nvPr/>
          </p:nvSpPr>
          <p:spPr>
            <a:xfrm>
              <a:off x="4038600" y="28956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E743E1-D32A-CF4D-92C0-E15DE7746399}"/>
                </a:ext>
              </a:extLst>
            </p:cNvPr>
            <p:cNvSpPr/>
            <p:nvPr/>
          </p:nvSpPr>
          <p:spPr>
            <a:xfrm>
              <a:off x="3886200" y="4572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17ACD0-AF85-884A-AC22-D416526F888A}"/>
                </a:ext>
              </a:extLst>
            </p:cNvPr>
            <p:cNvSpPr/>
            <p:nvPr/>
          </p:nvSpPr>
          <p:spPr>
            <a:xfrm>
              <a:off x="5334000" y="3581400"/>
              <a:ext cx="162697" cy="152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448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3901D7-BA63-7446-B041-366C4E87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09" y="939800"/>
            <a:ext cx="4737244" cy="256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FFEE9-909E-1746-8839-DD3BA56E9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165" y="4648200"/>
            <a:ext cx="3241702" cy="1587500"/>
          </a:xfrm>
          <a:prstGeom prst="rect">
            <a:avLst/>
          </a:prstGeom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C3AC08F7-DEF3-AA41-9018-66B4A1543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Review: Projective Camera Matrix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9A290-8ACB-2242-95C1-A3310C74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295400"/>
            <a:ext cx="8458200" cy="4940300"/>
          </a:xfrm>
        </p:spPr>
        <p:txBody>
          <a:bodyPr>
            <a:normAutofit/>
          </a:bodyPr>
          <a:lstStyle/>
          <a:p>
            <a:r>
              <a:rPr lang="en-US" dirty="0"/>
              <a:t>Chapter 2 in book</a:t>
            </a:r>
          </a:p>
          <a:p>
            <a:r>
              <a:rPr lang="en-US" dirty="0"/>
              <a:t>Homogeneous </a:t>
            </a:r>
            <a:r>
              <a:rPr lang="en-US" dirty="0" err="1"/>
              <a:t>coord</a:t>
            </a:r>
            <a:r>
              <a:rPr lang="en-US" dirty="0"/>
              <a:t>.</a:t>
            </a:r>
          </a:p>
          <a:p>
            <a:r>
              <a:rPr lang="en-US" dirty="0"/>
              <a:t>3D TO 2D projection: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K[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R|t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]X = PX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3x4 camera matrix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3x3 calibration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obscura">
            <a:extLst>
              <a:ext uri="{FF2B5EF4-FFF2-40B4-BE49-F238E27FC236}">
                <a16:creationId xmlns:a16="http://schemas.microsoft.com/office/drawing/2014/main" id="{AFB3A258-9925-D640-BECE-08E6849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alphaModFix amt="35000"/>
          </a:blip>
          <a:srcRect l="2309" t="2110" r="2077" b="3014"/>
          <a:stretch>
            <a:fillRect/>
          </a:stretch>
        </p:blipFill>
        <p:spPr bwMode="auto">
          <a:xfrm>
            <a:off x="4864355" y="3013990"/>
            <a:ext cx="3929499" cy="29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1671C9D7-E4F8-EC44-81A5-440EA7BA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Camera Extrinsics: a Pose in 3D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EA595-C292-A343-92BD-98074E1C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geometric meaning of R and t ??</a:t>
            </a:r>
          </a:p>
          <a:p>
            <a:r>
              <a:rPr lang="en-US" dirty="0"/>
              <a:t>Intuitive: camera is at a position </a:t>
            </a:r>
            <a:r>
              <a:rPr lang="en-US" baseline="-25000" dirty="0" err="1"/>
              <a:t>w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br>
              <a:rPr lang="en-US" baseline="-25000" dirty="0"/>
            </a:br>
            <a:r>
              <a:rPr lang="en-US" dirty="0"/>
              <a:t>Indices say: camera </a:t>
            </a:r>
            <a:r>
              <a:rPr lang="en-US" i="1" dirty="0"/>
              <a:t>in</a:t>
            </a:r>
            <a:r>
              <a:rPr lang="en-US" dirty="0"/>
              <a:t> world coordinate frame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94F02-5EFD-8D4E-AC2F-4A64287A24CE}"/>
              </a:ext>
            </a:extLst>
          </p:cNvPr>
          <p:cNvGrpSpPr/>
          <p:nvPr/>
        </p:nvGrpSpPr>
        <p:grpSpPr>
          <a:xfrm>
            <a:off x="-381000" y="2590800"/>
            <a:ext cx="3698875" cy="3987800"/>
            <a:chOff x="3602038" y="1417638"/>
            <a:chExt cx="5278437" cy="516096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71D9E40-E697-824E-8FF6-E60AA673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6EE66C-3351-1946-92D5-216F41812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3969" y="2961482"/>
              <a:ext cx="3146425" cy="58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B36D1-2D47-8B45-B9BB-0AA44C7AF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69088" y="4579938"/>
              <a:ext cx="2211387" cy="10652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8F424-4F9E-D141-8794-29EFD7C08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038" y="4618038"/>
              <a:ext cx="2965450" cy="17319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0743C-32C4-694F-8777-5A3357D0C4CF}"/>
              </a:ext>
            </a:extLst>
          </p:cNvPr>
          <p:cNvCxnSpPr>
            <a:cxnSpLocks/>
          </p:cNvCxnSpPr>
          <p:nvPr/>
        </p:nvCxnSpPr>
        <p:spPr>
          <a:xfrm flipV="1">
            <a:off x="1739317" y="4581826"/>
            <a:ext cx="4356683" cy="452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32102-33E1-FC4B-8B7F-56D1B52F128B}"/>
              </a:ext>
            </a:extLst>
          </p:cNvPr>
          <p:cNvSpPr/>
          <p:nvPr/>
        </p:nvSpPr>
        <p:spPr>
          <a:xfrm>
            <a:off x="3917658" y="4115180"/>
            <a:ext cx="577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err="1"/>
              <a:t>w</a:t>
            </a:r>
            <a:r>
              <a:rPr lang="en-US" sz="2800" dirty="0" err="1"/>
              <a:t>t</a:t>
            </a:r>
            <a:r>
              <a:rPr lang="en-US" sz="2800" baseline="-25000" dirty="0" err="1"/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32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obscura">
            <a:extLst>
              <a:ext uri="{FF2B5EF4-FFF2-40B4-BE49-F238E27FC236}">
                <a16:creationId xmlns:a16="http://schemas.microsoft.com/office/drawing/2014/main" id="{AFB3A258-9925-D640-BECE-08E68499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alphaModFix amt="35000"/>
          </a:blip>
          <a:srcRect l="2309" t="2110" r="2077" b="3014"/>
          <a:stretch>
            <a:fillRect/>
          </a:stretch>
        </p:blipFill>
        <p:spPr bwMode="auto">
          <a:xfrm>
            <a:off x="4864355" y="3013990"/>
            <a:ext cx="3929499" cy="298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>
            <a:extLst>
              <a:ext uri="{FF2B5EF4-FFF2-40B4-BE49-F238E27FC236}">
                <a16:creationId xmlns:a16="http://schemas.microsoft.com/office/drawing/2014/main" id="{1671C9D7-E4F8-EC44-81A5-440EA7BAE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en-US" dirty="0">
                <a:ea typeface="ＭＳ Ｐゴシック" panose="020B0600070205080204" pitchFamily="34" charset="-128"/>
              </a:rPr>
              <a:t>Camera Extrinsics: a Pose in 3D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EA595-C292-A343-92BD-98074E1C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geometric meaning of R and t ??</a:t>
            </a:r>
          </a:p>
          <a:p>
            <a:r>
              <a:rPr lang="en-US" dirty="0"/>
              <a:t>Rotation is given by 3x3 matrix </a:t>
            </a:r>
            <a:r>
              <a:rPr lang="en-US" baseline="-25000" dirty="0" err="1"/>
              <a:t>w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dirty="0"/>
              <a:t> whose </a:t>
            </a:r>
            <a:r>
              <a:rPr lang="en-US" i="1" dirty="0"/>
              <a:t>columns</a:t>
            </a:r>
            <a:r>
              <a:rPr lang="en-US" dirty="0"/>
              <a:t> are the camera axes 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y</a:t>
            </a:r>
            <a:r>
              <a:rPr lang="en-US" baseline="-25000" dirty="0" err="1">
                <a:solidFill>
                  <a:srgbClr val="00B050"/>
                </a:solidFill>
              </a:rPr>
              <a:t>c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baseline="-25000" dirty="0" err="1">
                <a:solidFill>
                  <a:srgbClr val="0070C0"/>
                </a:solidFill>
              </a:rPr>
              <a:t>w</a:t>
            </a:r>
            <a:r>
              <a:rPr lang="en-US" dirty="0" err="1">
                <a:solidFill>
                  <a:srgbClr val="0070C0"/>
                </a:solidFill>
              </a:rPr>
              <a:t>z</a:t>
            </a:r>
            <a:r>
              <a:rPr lang="en-US" baseline="-25000" dirty="0" err="1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94F02-5EFD-8D4E-AC2F-4A64287A24CE}"/>
              </a:ext>
            </a:extLst>
          </p:cNvPr>
          <p:cNvGrpSpPr/>
          <p:nvPr/>
        </p:nvGrpSpPr>
        <p:grpSpPr>
          <a:xfrm>
            <a:off x="-381000" y="2590800"/>
            <a:ext cx="3698875" cy="3987800"/>
            <a:chOff x="3602038" y="1417638"/>
            <a:chExt cx="5278437" cy="516096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071D9E40-E697-824E-8FF6-E60AA673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2" t="36247" r="18716" b="5980"/>
            <a:stretch>
              <a:fillRect/>
            </a:stretch>
          </p:blipFill>
          <p:spPr bwMode="auto">
            <a:xfrm>
              <a:off x="4886325" y="1965325"/>
              <a:ext cx="3800475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6EE66C-3351-1946-92D5-216F41812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3969" y="2961482"/>
              <a:ext cx="3146425" cy="58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B36D1-2D47-8B45-B9BB-0AA44C7AFD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69088" y="4579938"/>
              <a:ext cx="2211387" cy="10652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18F424-4F9E-D141-8794-29EFD7C08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038" y="4618038"/>
              <a:ext cx="2965450" cy="17319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3C1CD-92F6-1440-8C09-6BD2ECC91EC9}"/>
              </a:ext>
            </a:extLst>
          </p:cNvPr>
          <p:cNvCxnSpPr>
            <a:cxnSpLocks/>
          </p:cNvCxnSpPr>
          <p:nvPr/>
        </p:nvCxnSpPr>
        <p:spPr>
          <a:xfrm>
            <a:off x="6096000" y="4572000"/>
            <a:ext cx="0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8CE122-B6F3-8E4F-90AA-FE0E105A2E1D}"/>
              </a:ext>
            </a:extLst>
          </p:cNvPr>
          <p:cNvCxnSpPr>
            <a:cxnSpLocks/>
          </p:cNvCxnSpPr>
          <p:nvPr/>
        </p:nvCxnSpPr>
        <p:spPr>
          <a:xfrm flipH="1">
            <a:off x="4841943" y="4572000"/>
            <a:ext cx="12540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532A9E-537E-A84F-9B4B-A0EAE82D2AE8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4038600"/>
            <a:ext cx="381002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0408-EEB7-3549-99D9-2AC772539B40}"/>
              </a:ext>
            </a:extLst>
          </p:cNvPr>
          <p:cNvSpPr/>
          <p:nvPr/>
        </p:nvSpPr>
        <p:spPr>
          <a:xfrm>
            <a:off x="5408902" y="3586163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FF0000"/>
                </a:solidFill>
              </a:rPr>
              <a:t>w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806CB8-8C44-A147-8BF4-65D55DD9F1E7}"/>
              </a:ext>
            </a:extLst>
          </p:cNvPr>
          <p:cNvSpPr/>
          <p:nvPr/>
        </p:nvSpPr>
        <p:spPr>
          <a:xfrm>
            <a:off x="5468971" y="5433666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00B050"/>
                </a:solidFill>
              </a:rPr>
              <a:t>w</a:t>
            </a:r>
            <a:r>
              <a:rPr lang="en-US" sz="2400" dirty="0" err="1">
                <a:solidFill>
                  <a:srgbClr val="00B050"/>
                </a:solidFill>
              </a:rPr>
              <a:t>y</a:t>
            </a:r>
            <a:r>
              <a:rPr lang="en-US" sz="2400" baseline="-25000" dirty="0" err="1">
                <a:solidFill>
                  <a:srgbClr val="00B050"/>
                </a:solidFill>
              </a:rPr>
              <a:t>c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A31B55-FECF-B943-84F8-1712AFEDE92D}"/>
              </a:ext>
            </a:extLst>
          </p:cNvPr>
          <p:cNvSpPr/>
          <p:nvPr/>
        </p:nvSpPr>
        <p:spPr>
          <a:xfrm>
            <a:off x="4593840" y="4047828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-25000" dirty="0" err="1">
                <a:solidFill>
                  <a:srgbClr val="0070C0"/>
                </a:solidFill>
              </a:rPr>
              <a:t>w</a:t>
            </a:r>
            <a:r>
              <a:rPr lang="en-US" sz="2400" dirty="0" err="1">
                <a:solidFill>
                  <a:srgbClr val="0070C0"/>
                </a:solidFill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25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25047</TotalTime>
  <Words>771</Words>
  <Application>Microsoft Macintosh PowerPoint</Application>
  <PresentationFormat>On-screen Show (4:3)</PresentationFormat>
  <Paragraphs>130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</vt:lpstr>
      <vt:lpstr>Times New Roman</vt:lpstr>
      <vt:lpstr>Verdana</vt:lpstr>
      <vt:lpstr>Office Theme</vt:lpstr>
      <vt:lpstr>Equation</vt:lpstr>
      <vt:lpstr>PowerPoint Presentation</vt:lpstr>
      <vt:lpstr>Review: RANSAC</vt:lpstr>
      <vt:lpstr>Adaptive N</vt:lpstr>
      <vt:lpstr>Review: 2D Alignment</vt:lpstr>
      <vt:lpstr>Now: 3D-2D Alignment</vt:lpstr>
      <vt:lpstr>Pose Estimation</vt:lpstr>
      <vt:lpstr>Review: Projective Camera Matrix</vt:lpstr>
      <vt:lpstr>Camera Extrinsics: a Pose in 3D</vt:lpstr>
      <vt:lpstr>Camera Extrinsics: a Pose in 3D</vt:lpstr>
      <vt:lpstr>Camera Extrinsics: a Pose in 3D</vt:lpstr>
      <vt:lpstr>Camera Extrinsics: a Pose in 3D</vt:lpstr>
      <vt:lpstr>Camera Extrinsics: a Pose in 3D</vt:lpstr>
      <vt:lpstr>Revision: Projective Camera Matrix</vt:lpstr>
      <vt:lpstr>Looking at the (opaque) camera matrix</vt:lpstr>
      <vt:lpstr>Vanishing points, revisited</vt:lpstr>
      <vt:lpstr>Back to Pose Estimation!</vt:lpstr>
      <vt:lpstr>Least Squares Pose Estimation…</vt:lpstr>
      <vt:lpstr>Pose estimation = “Resectioning”</vt:lpstr>
      <vt:lpstr>Pose estimation</vt:lpstr>
      <vt:lpstr>Application: VR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Frank Dellaert</cp:lastModifiedBy>
  <cp:revision>170</cp:revision>
  <dcterms:created xsi:type="dcterms:W3CDTF">2009-12-16T02:55:56Z</dcterms:created>
  <dcterms:modified xsi:type="dcterms:W3CDTF">2019-09-30T20:12:07Z</dcterms:modified>
</cp:coreProperties>
</file>