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674" r:id="rId2"/>
    <p:sldId id="675" r:id="rId3"/>
    <p:sldId id="676" r:id="rId4"/>
    <p:sldId id="677" r:id="rId5"/>
    <p:sldId id="678" r:id="rId6"/>
    <p:sldId id="684" r:id="rId7"/>
    <p:sldId id="679" r:id="rId8"/>
    <p:sldId id="681" r:id="rId9"/>
    <p:sldId id="680" r:id="rId10"/>
    <p:sldId id="682" r:id="rId11"/>
    <p:sldId id="683" r:id="rId12"/>
    <p:sldId id="686" r:id="rId13"/>
    <p:sldId id="685" r:id="rId14"/>
    <p:sldId id="688" r:id="rId15"/>
    <p:sldId id="689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4932" autoAdjust="0"/>
  </p:normalViewPr>
  <p:slideViewPr>
    <p:cSldViewPr>
      <p:cViewPr varScale="1">
        <p:scale>
          <a:sx n="94" d="100"/>
          <a:sy n="94" d="100"/>
        </p:scale>
        <p:origin x="21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5T02:28:57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2060 24575,'0'-28'0,"0"-5"0,19-20 0,-4 8 0,27-24 0,-1 11 0,-15 13 0,3-1-461,4 3 0,2 0 461,-1-10 0,0-1 0,5 4 0,1 1 0,-2-5 0,-1 0 0,1 0 0,-1 1 0,-2 13 0,-1-1 0,-2-11 0,1 1 0,35-20 0,-32 24 0,1-1 0,3 6 0,0 2 0,-5 1 0,0 1 0,7 1 0,1 3-404,26-25 404,-27 27 0,1 2 0,29-22 0,1 2 0,-3 7 0,0 8 0,-9 1 0,7 6 0,-14 8 0,14-7 0,-15 13 0,15-6 903,-14 6-903,14 0 423,-14-4-423,14 2 0,-15-3 0,0 1 0,-10 4 0,-8-3 0,-6 10 0,-6-2 0,-8 7 0,-5-2 0,0 4 0,-1 0 0,-4 4 0,-5-3 0,-1 7 0,-7-3 0,3 1 0,-1 2 0,2-7 0,4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5T02:29:18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4431 1 24575,'-17'0'0,"-13"0"0,-38 0 0,-7 0 0,16 0 0,-4 0-1006,0 0 1,-2 0 1005,-10 0 0,-2 0 0,-5 0 0,0 0-789,0 0 1,0 0 788,-6 0 0,-1 0 0,-7-1 0,-2 2-1274,1 2 0,-2 2 1274,26 1 0,-2 0 0,2 2 0,-25 6 0,1 2 0,29-2 0,0 2 0,0 2 0,-1 0 0,0 2 0,1 1 0,4 1 0,0 1 0,-1 0 0,-8 1 0,-1-1 0,1 2 0,7-1 0,1 2 0,0-2-461,0-1 0,-1 0 1,4-1 460,-11 8 0,2 3 0,8-3 0,-3 4 0,7-4 0,10-4 0,1 1 0,-13 8 0,-7 5 0,7-2 0,13-4 0,3-1 249,-12 7 0,1-1-249,8-4 0,4-1 0,-25 19 0,26-22 0,1 0 0,-25 21 1642,10-4-1642,12-14 2682,19-10-2682,-1-8 1897,16-6-1897,0 1 799,11-6-799,5-1 0,5-4 0,5 0 0,1 0 0,12 0 0,-15 0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5T02:29:26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928 1 24575,'-26'0'0,"5"0"0,-7 0 0,0 0 0,-2 0 0,-13 0 0,6 0 0,-21 0 0,18 0 0,-17 0 0,12 0 0,0 0 0,2 0 0,8 0 0,-1 0 0,6 0 0,3 0 0,5 0 0,0 0 0,5 0 0,-3 0 0,4 0 0,-1 0 0,-3 0 0,3 0 0,1 0 0,-5 0 0,5 0 0,-1 0 0,-3 0 0,8 0 0,-3 0 0,5 0 0,0 0 0,1 0 0,7 0 0,3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4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1C65613-B757-1447-A16B-7AD2C8E7F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FE514C5-931C-B34E-9B04-94C3F5313152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35BD863-4317-3240-8099-3F2DA11A1A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2072E9CA-6EAA-8043-9FD2-C6AFD0451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5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408CDED-834B-2141-A1FA-8597167ED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1FBE381-4408-B842-9ABC-8C3FD724C0AD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72F61CD2-E6B8-C04D-B8EB-3FF886FD21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D9F76CB-E85A-B646-9539-4E484FE68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26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EA9291B-076C-2040-9F5A-59D08CDE7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F4F6DFD-B410-334C-AB81-70616D50A3F9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DE0D2C8-CE4C-B943-93B6-74F5CB734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BED1356-A053-5545-B197-1951A34CD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Show two images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How can we match them up ?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84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0148D59C-F8D4-F943-ABA4-281042B95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623DAC3-3B1A-484B-BBFC-B2191E001273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24DA2D6-7C44-AD48-A0C9-A65D0CCDF1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1008C4B-BF87-C14C-AF3F-2F8797FB0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37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8B8ACDD-7B26-1644-98D7-4CFC19807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5E54DB9-9003-8D44-9708-B55ED360A86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642833B-BD9D-EE49-A11C-C64999A6B77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D86C27EB-FD65-FA4E-BF83-57D1CBE73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5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8ECBA75-DD56-6748-AC20-5B9AECD31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6CCB16A-6CEC-654A-AC57-448689B6E5BA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53C881FF-FE2C-BE4B-BD72-3AE0549F66B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532CF0B-D667-DA40-A76F-25BEE7417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9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DF9BBD49-7E89-934D-A5FA-A76A8F76F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579DA4E-902A-2A4D-B9DD-2C5E5B113A3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36743D2E-1061-764F-8FA9-5461A927132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985A678-79FC-3E4D-8386-59D3061B4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C9CD4C96-4F59-814B-B69D-2A8D34CE5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78D176B-8EBA-2642-A71E-56596D16AA3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E7C63B28-8CE8-A24D-89D1-00C70455D1C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4B4739E1-C209-3F45-A1E3-02B6CA564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5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D0476D3F-44EC-6740-B95A-F4CFB9762D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A899916-982F-B94E-8342-528AAD9EFC26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7FAF1583-C490-F940-8369-5D2212F42A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26CC8A64-7B95-5E48-A8D3-208F61225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27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0597DB19-B65E-834E-97B3-01B4AE8FDB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4D1252A-2828-A942-B3C6-00DDB257C423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EEB2ABFE-4309-8442-94DF-9429D2AC03B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CD19C707-7162-454B-929F-B0F19C037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1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8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9CC917DB-EE7A-214F-AA79-6C6B28F6F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189F01F-9C79-DA47-A62B-A5E1FBE01C0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CE26B3E-C123-C844-AF00-70D610C06DA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5F6BC7BB-A55E-2A45-BE18-F4D056F29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58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D07FAFFB-D9F3-E44E-BE71-1B5465D5D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CA096BE-02C8-3E42-AA38-9335E62CAC6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B2B0B8D-04BB-D34C-842A-89D74AE12E7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3397C50-77E1-964B-BFC0-DA9A8EABF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3A192BA8-040E-9E47-BC14-AAE8A70E9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55FFED07-5027-1A40-B9E5-656574BFB3CC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3B5C315-B13A-1B40-A1FA-30B8A4C63A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7C352BEB-3FCC-5B45-BDF5-A50073BA7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5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9E6B082-C916-1640-92FF-FAE64D84E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DBB1911-89D6-7E4E-87B2-212EE1DE019D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3FE0890-F3C8-9D4D-BAF7-D295C97CB72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022BBE07-793E-A046-88AA-FF6A23AEB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99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5E78D72-6B2C-1540-88FE-C5513B558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1BE4C4E-2A86-2340-9871-EA8C6F732D19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5A8AB010-2868-AE44-BA3F-9916AB581A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8A04F981-A2E7-7B44-87E6-B8F17B06B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18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A71EC7D-C1FA-B647-A20E-975D2146D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348609E-ECE3-D248-952E-6E4B8E10D9CA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4A1A9CF-7E66-9F4C-A0C0-8F108E88C1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E80C646-9697-5C42-87A4-5C0680AA9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60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DAE542AA-B119-AD43-B15C-B47325245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B4A8155-FF50-E944-8424-F7854C9C5BBB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00D65AE-EC98-054E-A6A6-77CC82FFA29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513B967F-56A0-4845-85B0-76AD17B4D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67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EE524C71-79C9-3A48-AF6F-4FF1749B7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93E5581-F7CB-184B-9DF4-85EFF0631474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3229AF5-FE06-E84D-8BE7-C8A4B89B4C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3915A1C-9F3E-FA45-A5C3-3F09A1B3F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best guess? With one correspondence?</a:t>
            </a:r>
          </a:p>
          <a:p>
            <a:r>
              <a:rPr lang="en-US" dirty="0"/>
              <a:t>x1 = [600, 150], x1’ = [50, 50] -&gt; x’ = x - t =&gt; t = x-x’ = [600-50, 150-50] = [550, 100]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0408-F7D0-4348-886E-24DD55A4A6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1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BA2D72C-0FD2-FC4E-8137-04A9F9DC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D073A358-3CEB-FE4A-95BA-B2DD85D59C33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F997FBC-2565-0540-9685-BB549A1B692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BA23C13-7329-FC40-B535-7DACF4998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1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F65F-F95A-0B45-9931-CBC4BD06348E}"/>
              </a:ext>
            </a:extLst>
          </p:cNvPr>
          <p:cNvSpPr txBox="1"/>
          <p:nvPr userDrawn="1"/>
        </p:nvSpPr>
        <p:spPr>
          <a:xfrm>
            <a:off x="6461865" y="64886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Frank Dellaert Fall 2019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mp.felk.cvut.cz/demos/Fishepip/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AE954-7E90-1444-AABA-698716D5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2" y="0"/>
            <a:ext cx="6017816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980B3-8F54-CA41-9E4B-633B52A6D180}"/>
              </a:ext>
            </a:extLst>
          </p:cNvPr>
          <p:cNvSpPr/>
          <p:nvPr/>
        </p:nvSpPr>
        <p:spPr>
          <a:xfrm>
            <a:off x="3505200" y="1752600"/>
            <a:ext cx="21336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B93655-52F3-C144-95AB-694D3283BD1A}"/>
              </a:ext>
            </a:extLst>
          </p:cNvPr>
          <p:cNvSpPr/>
          <p:nvPr/>
        </p:nvSpPr>
        <p:spPr>
          <a:xfrm>
            <a:off x="7580908" y="6248400"/>
            <a:ext cx="1563092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AECC-E388-9945-B7FA-960C8746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 menagerie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8483-12DA-F14B-AE1B-6E8EF57C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dirty="0"/>
              <a:t>All the simple 2D models are linear!</a:t>
            </a:r>
          </a:p>
          <a:p>
            <a:r>
              <a:rPr lang="en-US" dirty="0"/>
              <a:t>Exception: perspective transform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4970A-4D79-8649-87DE-8889BDFCF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3611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8B2C7-2127-E94C-BD65-A20F4B4AC093}"/>
              </a:ext>
            </a:extLst>
          </p:cNvPr>
          <p:cNvSpPr txBox="1"/>
          <p:nvPr/>
        </p:nvSpPr>
        <p:spPr>
          <a:xfrm>
            <a:off x="35257" y="648866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Figure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3632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2D translation via least-squares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F88B5B-E37B-E247-B01E-AA150F77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3974058"/>
            <a:ext cx="6997700" cy="2565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FF562A-CB3E-6348-A6CE-8B91048F6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FBD7B-D47E-3C42-9663-32A15F16D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CE4F14-6C3D-4C40-B20D-F35E7EA509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30" t="16430" r="2474" b="5128"/>
          <a:stretch/>
        </p:blipFill>
        <p:spPr>
          <a:xfrm>
            <a:off x="3505200" y="1447800"/>
            <a:ext cx="3276600" cy="24008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46D65F-99D8-3D41-A6AE-84E9AC1F32A5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1191552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AECC-E388-9945-B7FA-960C8746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I lied !!! Euclidean is not linear!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8483-12DA-F14B-AE1B-6E8EF57C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strike="sngStrike" dirty="0">
                <a:solidFill>
                  <a:srgbClr val="FF0000"/>
                </a:solidFill>
              </a:rPr>
              <a:t>All the simple 2D models are linear!</a:t>
            </a:r>
          </a:p>
          <a:p>
            <a:r>
              <a:rPr lang="en-US" dirty="0"/>
              <a:t>Euclidean Jacobians are a function of </a:t>
            </a:r>
            <a:r>
              <a:rPr lang="en-US" dirty="0" err="1"/>
              <a:t>θ</a:t>
            </a:r>
            <a:r>
              <a:rPr lang="en-US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4970A-4D79-8649-87DE-8889BDFCF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3611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8B2C7-2127-E94C-BD65-A20F4B4AC093}"/>
              </a:ext>
            </a:extLst>
          </p:cNvPr>
          <p:cNvSpPr txBox="1"/>
          <p:nvPr/>
        </p:nvSpPr>
        <p:spPr>
          <a:xfrm>
            <a:off x="35257" y="648866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Figure credit Szeliski book</a:t>
            </a:r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9DAF359D-7FCA-DD47-83E3-36FE98206A8C}"/>
              </a:ext>
            </a:extLst>
          </p:cNvPr>
          <p:cNvSpPr/>
          <p:nvPr/>
        </p:nvSpPr>
        <p:spPr>
          <a:xfrm>
            <a:off x="1752600" y="1981200"/>
            <a:ext cx="1828800" cy="1219200"/>
          </a:xfrm>
          <a:prstGeom prst="irregularSeal2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xplosion 2 7">
            <a:extLst>
              <a:ext uri="{FF2B5EF4-FFF2-40B4-BE49-F238E27FC236}">
                <a16:creationId xmlns:a16="http://schemas.microsoft.com/office/drawing/2014/main" id="{62A0DFCA-91AC-A546-8E17-5DD9EFA27EEB}"/>
              </a:ext>
            </a:extLst>
          </p:cNvPr>
          <p:cNvSpPr/>
          <p:nvPr/>
        </p:nvSpPr>
        <p:spPr>
          <a:xfrm>
            <a:off x="7315200" y="1981200"/>
            <a:ext cx="1828800" cy="1219200"/>
          </a:xfrm>
          <a:prstGeom prst="irregularSeal2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49A7D-E401-2047-A3F6-09C62430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Least Squares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C9E39A-5592-8047-A761-D7BAF4D77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683" y="887104"/>
            <a:ext cx="7218633" cy="56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D222-F4EF-FA49-A347-FDAF6906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Projective/H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5943A-32DD-2045-B97D-95A9059EF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7416800" cy="1435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9E25B-2E78-6B47-9D1C-E27A35AB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701"/>
            <a:ext cx="9144000" cy="1085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21F85A-B23A-E34B-AC5B-4D1780C03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0" y="5257800"/>
            <a:ext cx="7607300" cy="1219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150D7-0CFD-F949-8EC1-72DC4C384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3734"/>
            <a:ext cx="8229600" cy="5619466"/>
          </a:xfrm>
        </p:spPr>
        <p:txBody>
          <a:bodyPr>
            <a:normAutofit/>
          </a:bodyPr>
          <a:lstStyle/>
          <a:p>
            <a:r>
              <a:rPr lang="en-US" sz="2800" dirty="0"/>
              <a:t>Jacobians a bit harder</a:t>
            </a:r>
          </a:p>
          <a:p>
            <a:r>
              <a:rPr lang="en-US" sz="2800" dirty="0"/>
              <a:t>Parameterization: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x’= f(</a:t>
            </a:r>
            <a:r>
              <a:rPr lang="en-US" sz="2800" dirty="0" err="1"/>
              <a:t>x,p</a:t>
            </a:r>
            <a:r>
              <a:rPr lang="en-US" sz="2800" dirty="0"/>
              <a:t>):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And Jacobian: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468659-BFF6-F146-A541-742614572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49" y="6364596"/>
            <a:ext cx="32512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D647A-9BC4-CA46-8CF2-6F913DFE1C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8536"/>
          <a:stretch/>
        </p:blipFill>
        <p:spPr>
          <a:xfrm>
            <a:off x="4487649" y="152400"/>
            <a:ext cx="4613380" cy="1225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B09D5-E73E-064B-918E-43704BF3BD20}"/>
              </a:ext>
            </a:extLst>
          </p:cNvPr>
          <p:cNvSpPr txBox="1"/>
          <p:nvPr/>
        </p:nvSpPr>
        <p:spPr>
          <a:xfrm>
            <a:off x="5715000" y="1414838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Graphics Mill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(educational Use)</a:t>
            </a:r>
          </a:p>
        </p:txBody>
      </p:sp>
    </p:spTree>
    <p:extLst>
      <p:ext uri="{BB962C8B-B14F-4D97-AF65-F5344CB8AC3E}">
        <p14:creationId xmlns:p14="http://schemas.microsoft.com/office/powerpoint/2010/main" val="148137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54B54-2BC9-9A45-AE99-516F2842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Form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CC11-B61C-214D-BA19-059C95AE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Taking x’=f(</a:t>
            </a:r>
            <a:r>
              <a:rPr lang="en-US" dirty="0" err="1"/>
              <a:t>x,p</a:t>
            </a:r>
            <a:r>
              <a:rPr lang="en-US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Divide both sides by                                  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 matches =&gt; system of 8 linear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D9603-3CD4-A949-9927-A0C821078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36"/>
          <a:stretch/>
        </p:blipFill>
        <p:spPr>
          <a:xfrm>
            <a:off x="4487649" y="152400"/>
            <a:ext cx="4613380" cy="1225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C1D967-8958-884D-96CE-70EF9F9324F6}"/>
              </a:ext>
            </a:extLst>
          </p:cNvPr>
          <p:cNvSpPr txBox="1"/>
          <p:nvPr/>
        </p:nvSpPr>
        <p:spPr>
          <a:xfrm>
            <a:off x="5715000" y="1414838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Graphics Mill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(educational Use)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D63A0-6E6F-A74E-85C3-8B969EF74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38003"/>
            <a:ext cx="9144000" cy="1085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AB2D6-B498-C443-B602-425E4068B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0" y="3429000"/>
            <a:ext cx="32512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2AFD9-C6B5-CB43-B408-861370FAA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16" y="3848100"/>
            <a:ext cx="88138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4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D4803C7-CB62-C040-95D0-4E5A96686F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RANSAC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9B653-64CD-144C-B2DD-707482FA5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5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0472D5B-FEFB-1042-B258-8A22B0CE4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Motivation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6BDFD96-D07E-784F-A6F4-CFB7F2842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Estimating motion models</a:t>
            </a:r>
          </a:p>
          <a:p>
            <a:r>
              <a:rPr lang="en-US" altLang="en-US"/>
              <a:t>Typically: points in two images</a:t>
            </a:r>
          </a:p>
          <a:p>
            <a:r>
              <a:rPr lang="en-US" altLang="en-US"/>
              <a:t>Candidates: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Translation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Homography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130211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9393602-F877-8F4D-AFCF-4FABE0332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r>
              <a:rPr lang="en-US" altLang="en-US"/>
              <a:t>Mosaicking: Homography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F07F25EB-0A87-794D-A965-80B307BA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89916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sf01">
            <a:extLst>
              <a:ext uri="{FF2B5EF4-FFF2-40B4-BE49-F238E27FC236}">
                <a16:creationId xmlns:a16="http://schemas.microsoft.com/office/drawing/2014/main" id="{43E325CA-240F-7342-B5CB-C304B2894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889125"/>
            <a:ext cx="19510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sf06">
            <a:extLst>
              <a:ext uri="{FF2B5EF4-FFF2-40B4-BE49-F238E27FC236}">
                <a16:creationId xmlns:a16="http://schemas.microsoft.com/office/drawing/2014/main" id="{6F18C4C5-9DBE-4845-9015-268A4FB5D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193925"/>
            <a:ext cx="19510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sf11">
            <a:extLst>
              <a:ext uri="{FF2B5EF4-FFF2-40B4-BE49-F238E27FC236}">
                <a16:creationId xmlns:a16="http://schemas.microsoft.com/office/drawing/2014/main" id="{1054761A-BF71-E346-B9FF-39C6B078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2041525"/>
            <a:ext cx="19510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sf16">
            <a:extLst>
              <a:ext uri="{FF2B5EF4-FFF2-40B4-BE49-F238E27FC236}">
                <a16:creationId xmlns:a16="http://schemas.microsoft.com/office/drawing/2014/main" id="{BFC146D4-5BF4-944B-A777-A28DF11E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2270125"/>
            <a:ext cx="19510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Rectangle 8">
            <a:extLst>
              <a:ext uri="{FF2B5EF4-FFF2-40B4-BE49-F238E27FC236}">
                <a16:creationId xmlns:a16="http://schemas.microsoft.com/office/drawing/2014/main" id="{282C59DF-C984-4F44-ADC4-C4A96FB07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6207125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/>
              <a:t>www.cs.cmu.edu/~dellaert/mosaicking</a:t>
            </a:r>
          </a:p>
        </p:txBody>
      </p:sp>
    </p:spTree>
    <p:extLst>
      <p:ext uri="{BB962C8B-B14F-4D97-AF65-F5344CB8AC3E}">
        <p14:creationId xmlns:p14="http://schemas.microsoft.com/office/powerpoint/2010/main" val="244572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21B3329-42D1-3F4C-8C93-DF26567F4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Two-view geometry (next lecture)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79ABF80-9AF3-7848-8D23-55624C322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0900" name="Picture 4" descr="crop_corners1">
            <a:extLst>
              <a:ext uri="{FF2B5EF4-FFF2-40B4-BE49-F238E27FC236}">
                <a16:creationId xmlns:a16="http://schemas.microsoft.com/office/drawing/2014/main" id="{3EF1CA1E-7094-6342-9B91-B49B36499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2800"/>
            <a:ext cx="41148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 descr="crop_corners2">
            <a:extLst>
              <a:ext uri="{FF2B5EF4-FFF2-40B4-BE49-F238E27FC236}">
                <a16:creationId xmlns:a16="http://schemas.microsoft.com/office/drawing/2014/main" id="{819B781F-FC6C-264C-B7F3-6007C33F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2081213"/>
            <a:ext cx="411638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40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D624-9859-6646-8F17-2B605C71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Feature-based Image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746C-DE55-8743-9FE7-D18623D6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Geometric image registration</a:t>
            </a:r>
          </a:p>
          <a:p>
            <a:pPr lvl="1"/>
            <a:r>
              <a:rPr lang="en-US" dirty="0"/>
              <a:t>2D or 3D transforms between them</a:t>
            </a:r>
          </a:p>
          <a:p>
            <a:pPr lvl="1"/>
            <a:r>
              <a:rPr lang="en-US" dirty="0"/>
              <a:t>Special cases: pose estimation,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D14C4-8368-3749-9496-267BF10D8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0" y="990600"/>
            <a:ext cx="7099300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13892-E488-074F-9AE9-243F97020631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280708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FA36122-82FD-DF4F-AB74-DDB44DB32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Omnidirectional example</a:t>
            </a:r>
          </a:p>
        </p:txBody>
      </p:sp>
      <p:pic>
        <p:nvPicPr>
          <p:cNvPr id="82947" name="Picture 3" descr="inliers02b">
            <a:extLst>
              <a:ext uri="{FF2B5EF4-FFF2-40B4-BE49-F238E27FC236}">
                <a16:creationId xmlns:a16="http://schemas.microsoft.com/office/drawing/2014/main" id="{57803401-18B4-D842-8F81-31ECE736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382712"/>
            <a:ext cx="3429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inliers01b">
            <a:extLst>
              <a:ext uri="{FF2B5EF4-FFF2-40B4-BE49-F238E27FC236}">
                <a16:creationId xmlns:a16="http://schemas.microsoft.com/office/drawing/2014/main" id="{047B169D-D734-4045-91D2-29CA988C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371600"/>
            <a:ext cx="34290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>
            <a:extLst>
              <a:ext uri="{FF2B5EF4-FFF2-40B4-BE49-F238E27FC236}">
                <a16:creationId xmlns:a16="http://schemas.microsoft.com/office/drawing/2014/main" id="{0E545777-23BD-1D40-83E5-2BDBE1D63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5943600"/>
            <a:ext cx="7016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 dirty="0"/>
              <a:t>Images by Branislav </a:t>
            </a:r>
            <a:r>
              <a:rPr lang="en-US" altLang="en-US" b="0" dirty="0" err="1"/>
              <a:t>Micusik</a:t>
            </a:r>
            <a:r>
              <a:rPr lang="en-US" altLang="en-US" b="0" dirty="0"/>
              <a:t>, Tomas </a:t>
            </a:r>
            <a:r>
              <a:rPr lang="en-US" altLang="en-US" b="0" dirty="0" err="1"/>
              <a:t>Pajdla</a:t>
            </a:r>
            <a:r>
              <a:rPr lang="en-US" altLang="en-US" b="0" dirty="0"/>
              <a:t>, </a:t>
            </a:r>
          </a:p>
          <a:p>
            <a:r>
              <a:rPr lang="en-US" altLang="en-US" dirty="0">
                <a:latin typeface="Arial" panose="020B0604020202020204" pitchFamily="34" charset="0"/>
                <a:hlinkClick r:id="rId5"/>
              </a:rPr>
              <a:t>cmp.felk.cvut.cz/ demos/Fishepip/</a:t>
            </a:r>
            <a:r>
              <a:rPr lang="en-US" altLang="en-US" b="0" dirty="0"/>
              <a:t> </a:t>
            </a:r>
          </a:p>
          <a:p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6256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034FF67-8F1D-934F-AEAE-DC17BD508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Simpler Example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56A64DEB-83D6-CA43-8B73-15533667C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Fitting a straight line</a:t>
            </a:r>
          </a:p>
        </p:txBody>
      </p:sp>
      <p:sp>
        <p:nvSpPr>
          <p:cNvPr id="84996" name="Line 4">
            <a:extLst>
              <a:ext uri="{FF2B5EF4-FFF2-40B4-BE49-F238E27FC236}">
                <a16:creationId xmlns:a16="http://schemas.microsoft.com/office/drawing/2014/main" id="{D28A06A3-CA70-CF40-8B72-65FC1C0AE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19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7" name="Line 5">
            <a:extLst>
              <a:ext uri="{FF2B5EF4-FFF2-40B4-BE49-F238E27FC236}">
                <a16:creationId xmlns:a16="http://schemas.microsoft.com/office/drawing/2014/main" id="{0C379693-64D6-5246-9D64-479CFE242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6388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Oval 6">
            <a:extLst>
              <a:ext uri="{FF2B5EF4-FFF2-40B4-BE49-F238E27FC236}">
                <a16:creationId xmlns:a16="http://schemas.microsoft.com/office/drawing/2014/main" id="{7EED7A89-BC1D-E346-A24D-8F63D711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4999" name="Oval 7">
            <a:extLst>
              <a:ext uri="{FF2B5EF4-FFF2-40B4-BE49-F238E27FC236}">
                <a16:creationId xmlns:a16="http://schemas.microsoft.com/office/drawing/2014/main" id="{77289EDB-59AC-224A-B06E-D9AB4E147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id="{760431AD-9967-7245-845F-4F2AE444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BB4335B9-99CE-B148-B862-6FD40AA35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id="{AD989B6C-B766-1645-8289-3FDDC0C6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3" name="Oval 11">
            <a:extLst>
              <a:ext uri="{FF2B5EF4-FFF2-40B4-BE49-F238E27FC236}">
                <a16:creationId xmlns:a16="http://schemas.microsoft.com/office/drawing/2014/main" id="{DDCB8FD5-C433-0848-A3FC-EC350D48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4" name="Oval 12">
            <a:extLst>
              <a:ext uri="{FF2B5EF4-FFF2-40B4-BE49-F238E27FC236}">
                <a16:creationId xmlns:a16="http://schemas.microsoft.com/office/drawing/2014/main" id="{23D9A728-AB80-7742-B4C6-7F9AC0EC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5005" name="Line 13">
            <a:extLst>
              <a:ext uri="{FF2B5EF4-FFF2-40B4-BE49-F238E27FC236}">
                <a16:creationId xmlns:a16="http://schemas.microsoft.com/office/drawing/2014/main" id="{A61E26D9-A3FB-B648-90D1-B4CE12C7FF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276600"/>
            <a:ext cx="4953000" cy="1752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5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95C5B72-A500-EB4B-8322-7CC6EFDDB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Discard Outliers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388819D-629E-9442-AF6F-88F289508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4454" y="3505200"/>
            <a:ext cx="8229600" cy="4449763"/>
          </a:xfrm>
        </p:spPr>
        <p:txBody>
          <a:bodyPr/>
          <a:lstStyle/>
          <a:p>
            <a:r>
              <a:rPr lang="en-US" altLang="en-US" dirty="0"/>
              <a:t>No point with d&gt;t</a:t>
            </a:r>
          </a:p>
          <a:p>
            <a:r>
              <a:rPr lang="en-US" altLang="en-US" dirty="0"/>
              <a:t>RANSAC: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RANdom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SAmple</a:t>
            </a:r>
            <a:r>
              <a:rPr lang="en-US" altLang="en-US" dirty="0">
                <a:ea typeface="ＭＳ Ｐゴシック" panose="020B0600070205080204" pitchFamily="34" charset="-128"/>
              </a:rPr>
              <a:t> Consensus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Fischler</a:t>
            </a:r>
            <a:r>
              <a:rPr lang="en-US" altLang="en-US" dirty="0">
                <a:ea typeface="ＭＳ Ｐゴシック" panose="020B0600070205080204" pitchFamily="34" charset="-128"/>
              </a:rPr>
              <a:t> &amp; </a:t>
            </a:r>
            <a:r>
              <a:rPr lang="en-US" altLang="en-US" dirty="0" err="1">
                <a:ea typeface="ＭＳ Ｐゴシック" panose="020B0600070205080204" pitchFamily="34" charset="-128"/>
              </a:rPr>
              <a:t>Bolles</a:t>
            </a:r>
            <a:r>
              <a:rPr lang="en-US" altLang="en-US" dirty="0">
                <a:ea typeface="ＭＳ Ｐゴシック" panose="020B0600070205080204" pitchFamily="34" charset="-128"/>
              </a:rPr>
              <a:t> 1981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Copes with a large proportion of outliers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15379-30E1-D045-9D3A-4E6D237500D1}"/>
              </a:ext>
            </a:extLst>
          </p:cNvPr>
          <p:cNvSpPr txBox="1"/>
          <p:nvPr/>
        </p:nvSpPr>
        <p:spPr>
          <a:xfrm>
            <a:off x="35257" y="64886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Choi et al BMVC 2009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FDFEE-E78D-2341-8627-9D6712377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46"/>
          <a:stretch/>
        </p:blipFill>
        <p:spPr>
          <a:xfrm>
            <a:off x="3975785" y="228600"/>
            <a:ext cx="47712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CA4E357-473C-A947-99E8-7F91597AE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Idea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ED36F77-C114-8F46-BC39-DAEAEF4E2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702050"/>
            <a:ext cx="8229600" cy="2424113"/>
          </a:xfrm>
        </p:spPr>
        <p:txBody>
          <a:bodyPr/>
          <a:lstStyle/>
          <a:p>
            <a:r>
              <a:rPr lang="en-US" altLang="en-US" dirty="0"/>
              <a:t>Select 2 points at random</a:t>
            </a:r>
          </a:p>
          <a:p>
            <a:r>
              <a:rPr lang="en-US" altLang="en-US" dirty="0"/>
              <a:t>Fit a line</a:t>
            </a:r>
          </a:p>
          <a:p>
            <a:r>
              <a:rPr lang="en-US" altLang="en-US" dirty="0"/>
              <a:t>“Support” = number of inliers</a:t>
            </a:r>
          </a:p>
          <a:p>
            <a:r>
              <a:rPr lang="en-US" altLang="en-US" dirty="0"/>
              <a:t>Line with most inliers wins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94686-B881-1147-A819-0DF2D5ADF194}"/>
              </a:ext>
            </a:extLst>
          </p:cNvPr>
          <p:cNvSpPr txBox="1"/>
          <p:nvPr/>
        </p:nvSpPr>
        <p:spPr>
          <a:xfrm>
            <a:off x="35257" y="6488668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shutterstock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academic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70187-FC30-EE4E-ABB9-E9E1E8A6D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304800"/>
            <a:ext cx="3340100" cy="35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3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99B110D-3D91-8A4D-A1D4-385A52AE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will this work ?</a:t>
            </a:r>
          </a:p>
        </p:txBody>
      </p:sp>
      <p:sp>
        <p:nvSpPr>
          <p:cNvPr id="91139" name="Line 3">
            <a:extLst>
              <a:ext uri="{FF2B5EF4-FFF2-40B4-BE49-F238E27FC236}">
                <a16:creationId xmlns:a16="http://schemas.microsoft.com/office/drawing/2014/main" id="{27AE056A-C616-8E4A-BD4A-6CC5A6E91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19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Line 4">
            <a:extLst>
              <a:ext uri="{FF2B5EF4-FFF2-40B4-BE49-F238E27FC236}">
                <a16:creationId xmlns:a16="http://schemas.microsoft.com/office/drawing/2014/main" id="{8C0417FF-2782-0944-86C8-3DDC0CF24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6388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" name="Oval 5">
            <a:extLst>
              <a:ext uri="{FF2B5EF4-FFF2-40B4-BE49-F238E27FC236}">
                <a16:creationId xmlns:a16="http://schemas.microsoft.com/office/drawing/2014/main" id="{6B23C704-8266-EE4E-8FEF-CDD609D3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2" name="Oval 6">
            <a:extLst>
              <a:ext uri="{FF2B5EF4-FFF2-40B4-BE49-F238E27FC236}">
                <a16:creationId xmlns:a16="http://schemas.microsoft.com/office/drawing/2014/main" id="{AC34B8CD-C050-0E40-981F-431375FEB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3" name="Oval 7">
            <a:extLst>
              <a:ext uri="{FF2B5EF4-FFF2-40B4-BE49-F238E27FC236}">
                <a16:creationId xmlns:a16="http://schemas.microsoft.com/office/drawing/2014/main" id="{31B7B1D3-1F4E-BA43-8581-85596B1A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4" name="Oval 8">
            <a:extLst>
              <a:ext uri="{FF2B5EF4-FFF2-40B4-BE49-F238E27FC236}">
                <a16:creationId xmlns:a16="http://schemas.microsoft.com/office/drawing/2014/main" id="{53F9F60B-B36F-074C-A0BA-E13D6B594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5" name="Oval 9">
            <a:extLst>
              <a:ext uri="{FF2B5EF4-FFF2-40B4-BE49-F238E27FC236}">
                <a16:creationId xmlns:a16="http://schemas.microsoft.com/office/drawing/2014/main" id="{21708135-512D-A24F-870F-BB7ECA994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05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6" name="Oval 10">
            <a:extLst>
              <a:ext uri="{FF2B5EF4-FFF2-40B4-BE49-F238E27FC236}">
                <a16:creationId xmlns:a16="http://schemas.microsoft.com/office/drawing/2014/main" id="{B3CC01BB-A8BD-0B4D-A2DD-DF20A395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1147" name="Oval 11">
            <a:extLst>
              <a:ext uri="{FF2B5EF4-FFF2-40B4-BE49-F238E27FC236}">
                <a16:creationId xmlns:a16="http://schemas.microsoft.com/office/drawing/2014/main" id="{E5149B1B-E44B-9445-9E86-F3800C3C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10FB5F6-785C-0F49-8D37-BBFD809E0D2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362200"/>
            <a:ext cx="3962400" cy="3200400"/>
            <a:chOff x="1248" y="1488"/>
            <a:chExt cx="2496" cy="2016"/>
          </a:xfrm>
        </p:grpSpPr>
        <p:sp>
          <p:nvSpPr>
            <p:cNvPr id="91153" name="Line 13">
              <a:extLst>
                <a:ext uri="{FF2B5EF4-FFF2-40B4-BE49-F238E27FC236}">
                  <a16:creationId xmlns:a16="http://schemas.microsoft.com/office/drawing/2014/main" id="{0E085510-4617-0649-8708-607B0A6E1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48" y="1776"/>
              <a:ext cx="2304" cy="172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Line 14">
              <a:extLst>
                <a:ext uri="{FF2B5EF4-FFF2-40B4-BE49-F238E27FC236}">
                  <a16:creationId xmlns:a16="http://schemas.microsoft.com/office/drawing/2014/main" id="{10861F11-0573-184D-B6F4-94AD95DC6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44" y="1632"/>
              <a:ext cx="2304" cy="17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Line 15">
              <a:extLst>
                <a:ext uri="{FF2B5EF4-FFF2-40B4-BE49-F238E27FC236}">
                  <a16:creationId xmlns:a16="http://schemas.microsoft.com/office/drawing/2014/main" id="{8A0CC303-302D-2741-9136-037FA853C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0" y="1488"/>
              <a:ext cx="2304" cy="172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20A23192-FAA2-644F-B788-6D1DF382DFA0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895600"/>
            <a:ext cx="5257800" cy="2209800"/>
            <a:chOff x="1392" y="1824"/>
            <a:chExt cx="3312" cy="1392"/>
          </a:xfrm>
        </p:grpSpPr>
        <p:sp>
          <p:nvSpPr>
            <p:cNvPr id="91150" name="Line 17">
              <a:extLst>
                <a:ext uri="{FF2B5EF4-FFF2-40B4-BE49-F238E27FC236}">
                  <a16:creationId xmlns:a16="http://schemas.microsoft.com/office/drawing/2014/main" id="{296A35D9-713C-3448-91B1-BF1D95E1E7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064"/>
              <a:ext cx="3120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Line 18">
              <a:extLst>
                <a:ext uri="{FF2B5EF4-FFF2-40B4-BE49-F238E27FC236}">
                  <a16:creationId xmlns:a16="http://schemas.microsoft.com/office/drawing/2014/main" id="{5DA253DD-ACEF-3C4F-BB6F-BD2E6B6BC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208"/>
              <a:ext cx="312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Line 19">
              <a:extLst>
                <a:ext uri="{FF2B5EF4-FFF2-40B4-BE49-F238E27FC236}">
                  <a16:creationId xmlns:a16="http://schemas.microsoft.com/office/drawing/2014/main" id="{252E96B8-7361-194B-88D9-81CAF689E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1824"/>
              <a:ext cx="312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29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1C7031C5-45BF-8543-A754-63D615172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Best Line has most support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FABC307-9C9F-0748-BBA5-F95A93055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More support -&gt; better fit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4F7D-85A2-4447-9EC0-4BDDFCCA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8458F-451F-7A45-9687-560A1B9C1B95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1973988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8FE5172-B782-3C4C-80AD-E351B2761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General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32A95AA-C23F-C24C-BC28-C8B02E657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819400"/>
          </a:xfrm>
        </p:spPr>
        <p:txBody>
          <a:bodyPr>
            <a:normAutofit/>
          </a:bodyPr>
          <a:lstStyle/>
          <a:p>
            <a:r>
              <a:rPr lang="en-US" altLang="en-US" dirty="0"/>
              <a:t>Fit a more general model</a:t>
            </a:r>
          </a:p>
          <a:p>
            <a:r>
              <a:rPr lang="en-US" altLang="en-US" dirty="0"/>
              <a:t>Sample = minimal subset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Translation ?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Homography</a:t>
            </a:r>
            <a:r>
              <a:rPr lang="en-US" altLang="en-US" dirty="0">
                <a:ea typeface="ＭＳ Ｐゴシック" panose="020B0600070205080204" pitchFamily="34" charset="-128"/>
              </a:rPr>
              <a:t> 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Euclidean </a:t>
            </a:r>
            <a:r>
              <a:rPr lang="en-US" altLang="en-US" dirty="0" err="1">
                <a:ea typeface="ＭＳ Ｐゴシック" panose="020B0600070205080204" pitchFamily="34" charset="-128"/>
              </a:rPr>
              <a:t>transorm</a:t>
            </a:r>
            <a:r>
              <a:rPr lang="en-US" altLang="en-US" dirty="0">
                <a:ea typeface="ＭＳ Ｐゴシック" panose="020B0600070205080204" pitchFamily="34" charset="-128"/>
              </a:rPr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FA4A4-4004-1641-91A9-0FA447737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4328A-3226-094B-BD7D-7E56C23FF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CBF020-A39B-3B45-A3AD-3BF3F52B02FC}"/>
              </a:ext>
            </a:extLst>
          </p:cNvPr>
          <p:cNvCxnSpPr/>
          <p:nvPr/>
        </p:nvCxnSpPr>
        <p:spPr>
          <a:xfrm flipV="1">
            <a:off x="3581400" y="2247900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BB0E26-2862-B547-9353-BE0E2E8ADB50}"/>
              </a:ext>
            </a:extLst>
          </p:cNvPr>
          <p:cNvCxnSpPr/>
          <p:nvPr/>
        </p:nvCxnSpPr>
        <p:spPr>
          <a:xfrm flipV="1">
            <a:off x="3764507" y="2659039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D89A7A-FC98-D14D-B584-F49719DE27BB}"/>
              </a:ext>
            </a:extLst>
          </p:cNvPr>
          <p:cNvCxnSpPr/>
          <p:nvPr/>
        </p:nvCxnSpPr>
        <p:spPr>
          <a:xfrm flipV="1">
            <a:off x="3733800" y="1893343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2CDEE-39F7-6C49-965B-EE32FB088437}"/>
              </a:ext>
            </a:extLst>
          </p:cNvPr>
          <p:cNvCxnSpPr/>
          <p:nvPr/>
        </p:nvCxnSpPr>
        <p:spPr>
          <a:xfrm flipV="1">
            <a:off x="3886200" y="1571767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46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9A19772-982A-A642-B6F5-367B6A222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RANSAC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5B7BDF1-A690-1643-8DC4-4CBD6215E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13" y="1885950"/>
            <a:ext cx="8866187" cy="41719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Objective: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Robust fit of a model to data D</a:t>
            </a:r>
          </a:p>
          <a:p>
            <a:r>
              <a:rPr lang="en-US" altLang="en-US" dirty="0"/>
              <a:t>Algorithm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Randomly select s points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Instantiate a model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Get consensus set 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|D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|&gt;T, terminate and return model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Repeat for N trials, return model with max |D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i</a:t>
            </a:r>
            <a:r>
              <a:rPr lang="en-US" altLang="en-US" dirty="0">
                <a:ea typeface="ＭＳ Ｐゴシック" panose="020B0600070205080204" pitchFamily="34" charset="-128"/>
              </a:rPr>
              <a:t>|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C03A6-F2E6-3447-A107-DE8B010C5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CA88B-6716-6F41-BF78-69D61C6528F3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798240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07D4808-B54E-B341-B999-86C64C70B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Distance Threshold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D009527-658C-4A4C-BC19-5F93BB371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Requires noise distribution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Gaussian noise with </a:t>
            </a:r>
            <a:r>
              <a:rPr lang="en-US" altLang="en-US" dirty="0">
                <a:sym typeface="Symbol" pitchFamily="2" charset="2"/>
              </a:rPr>
              <a:t>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Chi-squared distribution with DOF 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95% cumulative: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Line, F: m=1, t=3.84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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2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Translation, </a:t>
            </a:r>
            <a:r>
              <a:rPr lang="en-US" altLang="en-US" dirty="0" err="1">
                <a:ea typeface="ＭＳ Ｐゴシック" panose="020B0600070205080204" pitchFamily="34" charset="-128"/>
              </a:rPr>
              <a:t>homography</a:t>
            </a:r>
            <a:r>
              <a:rPr lang="en-US" altLang="en-US" dirty="0">
                <a:ea typeface="ＭＳ Ｐゴシック" panose="020B0600070205080204" pitchFamily="34" charset="-128"/>
              </a:rPr>
              <a:t>: m=2, t=5.99\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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2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I.e. -&gt; 95% prob that d&lt;t is inlier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27758-BE47-B440-AB50-EC44C908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32437-4927-6B44-8DA5-E4F9C6812976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131050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AE9BE92-F6CB-F24F-97FA-BEF92BFA0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samples ?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51B1DF2-5163-854F-A3F0-ABBBF069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r>
              <a:rPr lang="en-US" altLang="en-US" dirty="0"/>
              <a:t>We want: at least one sample with all inliers </a:t>
            </a:r>
          </a:p>
          <a:p>
            <a:r>
              <a:rPr lang="en-US" altLang="en-US" dirty="0"/>
              <a:t>Can’t guarantee: probability P</a:t>
            </a:r>
          </a:p>
          <a:p>
            <a:r>
              <a:rPr lang="en-US" altLang="en-US" dirty="0"/>
              <a:t>E.g. P = 0.99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F64C9-BC32-FA4D-8C83-3D5EE2547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598EF7-2AD5-744A-9FD2-AEFD0584CBF8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260604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A41D-C4DE-4D45-9A1C-92C74EE3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F2A8-EA9F-6F49-ADCE-0618DED98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r>
              <a:rPr lang="en-US" dirty="0"/>
              <a:t>3 photos</a:t>
            </a:r>
          </a:p>
          <a:p>
            <a:r>
              <a:rPr lang="en-US" dirty="0"/>
              <a:t>Translational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5D1F0-26A1-B845-A041-49EBFB9A2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1143000"/>
            <a:ext cx="6159500" cy="306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E89C17-E2D1-8749-A075-A60336A17880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323805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44B8988C-7AB5-B34E-A27D-C76E0AD99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Calculate N</a:t>
            </a:r>
          </a:p>
        </p:txBody>
      </p:sp>
      <p:sp>
        <p:nvSpPr>
          <p:cNvPr id="979971" name="Rectangle 3">
            <a:extLst>
              <a:ext uri="{FF2B5EF4-FFF2-40B4-BE49-F238E27FC236}">
                <a16:creationId xmlns:a16="http://schemas.microsoft.com/office/drawing/2014/main" id="{972F7111-FD57-974B-9B7B-093DE2D0C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001000" cy="3687763"/>
          </a:xfrm>
        </p:spPr>
        <p:txBody>
          <a:bodyPr/>
          <a:lstStyle/>
          <a:p>
            <a:r>
              <a:rPr lang="en-US" altLang="en-US" sz="2400" dirty="0"/>
              <a:t>If </a:t>
            </a:r>
            <a:r>
              <a:rPr lang="en-US" altLang="en-US" sz="2400" dirty="0" err="1"/>
              <a:t>etha</a:t>
            </a:r>
            <a:r>
              <a:rPr lang="en-US" altLang="en-US" sz="2400" dirty="0"/>
              <a:t> = outlier probability</a:t>
            </a:r>
          </a:p>
          <a:p>
            <a:r>
              <a:rPr lang="en-US" altLang="en-US" sz="2400" dirty="0"/>
              <a:t>proportion of inliers p = 1-etha</a:t>
            </a:r>
          </a:p>
          <a:p>
            <a:r>
              <a:rPr lang="en-US" altLang="en-US" sz="2400" dirty="0"/>
              <a:t>P(sample with all inliers) = </a:t>
            </a:r>
            <a:r>
              <a:rPr lang="en-US" altLang="en-US" sz="2400" dirty="0" err="1"/>
              <a:t>p</a:t>
            </a:r>
            <a:r>
              <a:rPr lang="en-US" altLang="en-US" sz="2400" baseline="30000" dirty="0" err="1"/>
              <a:t>s</a:t>
            </a:r>
            <a:endParaRPr lang="en-US" altLang="en-US" sz="2400" dirty="0"/>
          </a:p>
          <a:p>
            <a:r>
              <a:rPr lang="en-US" altLang="en-US" sz="2400" dirty="0"/>
              <a:t>P(sample with an outlier) = 1-p</a:t>
            </a:r>
            <a:r>
              <a:rPr lang="en-US" altLang="en-US" sz="2400" baseline="30000" dirty="0"/>
              <a:t>s</a:t>
            </a:r>
            <a:endParaRPr lang="en-US" altLang="en-US" sz="2400" dirty="0"/>
          </a:p>
          <a:p>
            <a:r>
              <a:rPr lang="en-US" altLang="en-US" sz="2400" dirty="0"/>
              <a:t>P(N samples an outlier) = (1-p</a:t>
            </a:r>
            <a:r>
              <a:rPr lang="en-US" altLang="en-US" sz="2400" baseline="30000" dirty="0"/>
              <a:t>s</a:t>
            </a:r>
            <a:r>
              <a:rPr lang="en-US" altLang="en-US" sz="2400" dirty="0"/>
              <a:t>)^N</a:t>
            </a:r>
          </a:p>
          <a:p>
            <a:r>
              <a:rPr lang="en-US" altLang="en-US" sz="2400" dirty="0"/>
              <a:t>We want P(N samples an outlier) &lt; 1-P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e.g. 0.01</a:t>
            </a:r>
          </a:p>
          <a:p>
            <a:r>
              <a:rPr lang="en-US" altLang="en-US" sz="2400" dirty="0"/>
              <a:t>(1-p</a:t>
            </a:r>
            <a:r>
              <a:rPr lang="en-US" altLang="en-US" sz="2400" baseline="30000" dirty="0"/>
              <a:t>s</a:t>
            </a:r>
            <a:r>
              <a:rPr lang="en-US" altLang="en-US" sz="2400" dirty="0"/>
              <a:t>)^N &lt; 1-P</a:t>
            </a:r>
          </a:p>
          <a:p>
            <a:r>
              <a:rPr lang="en-US" altLang="en-US" sz="2400" dirty="0"/>
              <a:t>N &gt; log(1-P)/log(1-p</a:t>
            </a:r>
            <a:r>
              <a:rPr lang="en-US" altLang="en-US" sz="2400" baseline="30000" dirty="0"/>
              <a:t>s</a:t>
            </a:r>
            <a:r>
              <a:rPr lang="en-US" altLang="en-US" sz="2400" dirty="0"/>
              <a:t>)</a:t>
            </a:r>
          </a:p>
          <a:p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B124D-C430-D942-A238-4AFD6F54C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0FEE6-BDBD-1D4D-B2C0-53633ADB836B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78511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8C47A9F-E888-CD42-8B59-2E569603B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8AF901AF-028E-E240-9190-5F8ECFA6F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7315200" cy="30781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P=0.99</a:t>
            </a:r>
          </a:p>
          <a:p>
            <a:r>
              <a:rPr lang="en-US" altLang="en-US" sz="2400" dirty="0"/>
              <a:t>s=2, </a:t>
            </a:r>
            <a:r>
              <a:rPr lang="en-US" altLang="en-US" sz="2400" dirty="0" err="1"/>
              <a:t>etha</a:t>
            </a:r>
            <a:r>
              <a:rPr lang="en-US" altLang="en-US" sz="2400" dirty="0"/>
              <a:t>=5% 		=&gt; N=2</a:t>
            </a:r>
          </a:p>
          <a:p>
            <a:r>
              <a:rPr lang="en-US" altLang="en-US" sz="2400" dirty="0"/>
              <a:t>s=2, </a:t>
            </a:r>
            <a:r>
              <a:rPr lang="en-US" altLang="en-US" sz="2400" dirty="0" err="1"/>
              <a:t>etha</a:t>
            </a:r>
            <a:r>
              <a:rPr lang="en-US" altLang="en-US" sz="2400" dirty="0"/>
              <a:t>=50%		=&gt; N=17</a:t>
            </a:r>
          </a:p>
          <a:p>
            <a:r>
              <a:rPr lang="en-US" altLang="en-US" sz="2400" dirty="0"/>
              <a:t>s=4, </a:t>
            </a:r>
            <a:r>
              <a:rPr lang="en-US" altLang="en-US" sz="2400" dirty="0" err="1"/>
              <a:t>etha</a:t>
            </a:r>
            <a:r>
              <a:rPr lang="en-US" altLang="en-US" sz="2400" dirty="0"/>
              <a:t>=5%		=&gt; N=3</a:t>
            </a:r>
          </a:p>
          <a:p>
            <a:r>
              <a:rPr lang="en-US" altLang="en-US" sz="2400" dirty="0"/>
              <a:t>s=4, </a:t>
            </a:r>
            <a:r>
              <a:rPr lang="en-US" altLang="en-US" sz="2400" dirty="0" err="1"/>
              <a:t>etha</a:t>
            </a:r>
            <a:r>
              <a:rPr lang="en-US" altLang="en-US" sz="2400" dirty="0"/>
              <a:t>=50%		=&gt; N=72</a:t>
            </a:r>
          </a:p>
          <a:p>
            <a:r>
              <a:rPr lang="en-US" altLang="en-US" sz="2400" dirty="0"/>
              <a:t>s=8, </a:t>
            </a:r>
            <a:r>
              <a:rPr lang="en-US" altLang="en-US" sz="2400" dirty="0" err="1"/>
              <a:t>etha</a:t>
            </a:r>
            <a:r>
              <a:rPr lang="en-US" altLang="en-US" sz="2400" dirty="0"/>
              <a:t>=5%		=&gt; N=5</a:t>
            </a:r>
          </a:p>
          <a:p>
            <a:r>
              <a:rPr lang="en-US" altLang="en-US" sz="2400" dirty="0"/>
              <a:t>s=8, </a:t>
            </a:r>
            <a:r>
              <a:rPr lang="en-US" altLang="en-US" sz="2400" dirty="0" err="1"/>
              <a:t>etha</a:t>
            </a:r>
            <a:r>
              <a:rPr lang="en-US" altLang="en-US" sz="2400" dirty="0"/>
              <a:t>=50%		=&gt; N=1177</a:t>
            </a:r>
          </a:p>
          <a:p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BC985-809B-B94F-859D-AEB4054DB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86C2A4-B37D-4649-A3E6-AB2D010FDCE7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3605291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B0D5D6B-3D17-6644-B20B-EDCDFB4DE7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Remarks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FBE93FB-4CA2-0B43-ACC7-D7A63E2E7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6934200" cy="1096963"/>
          </a:xfrm>
        </p:spPr>
        <p:txBody>
          <a:bodyPr/>
          <a:lstStyle/>
          <a:p>
            <a:r>
              <a:rPr lang="en-US" altLang="en-US" sz="2800" dirty="0"/>
              <a:t>N = f(</a:t>
            </a:r>
            <a:r>
              <a:rPr lang="en-US" altLang="en-US" sz="2800" dirty="0" err="1"/>
              <a:t>etha</a:t>
            </a:r>
            <a:r>
              <a:rPr lang="en-US" altLang="en-US" sz="2800" dirty="0"/>
              <a:t>), not the number of points</a:t>
            </a:r>
          </a:p>
          <a:p>
            <a:r>
              <a:rPr lang="en-US" altLang="en-US" sz="2800" dirty="0"/>
              <a:t>N increases steeply with s</a:t>
            </a:r>
          </a:p>
          <a:p>
            <a:endParaRPr lang="en-US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93438-400F-E64B-BA44-3FEBAE303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9EFC2-F282-3141-AF8D-CACFE4FF4176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1002313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059D3F9-C2B1-3748-A132-8671C00ED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Threshold T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5A8388B-63BC-E040-A791-02B2B6E1F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6934200" cy="1858963"/>
          </a:xfrm>
        </p:spPr>
        <p:txBody>
          <a:bodyPr/>
          <a:lstStyle/>
          <a:p>
            <a:r>
              <a:rPr lang="en-US" altLang="en-US" dirty="0"/>
              <a:t>Terminate if |D</a:t>
            </a:r>
            <a:r>
              <a:rPr lang="en-US" altLang="en-US" baseline="-25000" dirty="0"/>
              <a:t>i</a:t>
            </a:r>
            <a:r>
              <a:rPr lang="en-US" altLang="en-US" dirty="0"/>
              <a:t>|&gt;T</a:t>
            </a:r>
          </a:p>
          <a:p>
            <a:r>
              <a:rPr lang="en-US" altLang="en-US" dirty="0"/>
              <a:t>Rule of thumb: T </a:t>
            </a:r>
            <a:r>
              <a:rPr lang="en-US" altLang="en-US" dirty="0">
                <a:sym typeface="Symbol" pitchFamily="2" charset="2"/>
              </a:rPr>
              <a:t></a:t>
            </a:r>
            <a:r>
              <a:rPr lang="en-US" altLang="en-US" dirty="0"/>
              <a:t> #inliers</a:t>
            </a:r>
          </a:p>
          <a:p>
            <a:r>
              <a:rPr lang="en-US" altLang="en-US" dirty="0"/>
              <a:t>So, T = (1-etha)n = </a:t>
            </a:r>
            <a:r>
              <a:rPr lang="en-US" altLang="en-US" dirty="0" err="1"/>
              <a:t>pn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57643-E504-FE4A-B037-6503BE74B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C79B2-0E99-BE4A-82AC-E635FE3D3F7A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535380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E9812E26-63D0-8D48-B34C-641B7BBC5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Adaptive N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101CDBF-936C-774C-A9E0-4D314C19D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7543800" cy="3078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When </a:t>
            </a:r>
            <a:r>
              <a:rPr lang="en-US" altLang="en-US" sz="2800" dirty="0" err="1"/>
              <a:t>etha</a:t>
            </a:r>
            <a:r>
              <a:rPr lang="en-US" altLang="en-US" sz="2800" dirty="0"/>
              <a:t> is unknown ?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Start with </a:t>
            </a:r>
            <a:r>
              <a:rPr lang="en-US" altLang="en-US" sz="2800" dirty="0" err="1"/>
              <a:t>etha</a:t>
            </a:r>
            <a:r>
              <a:rPr lang="en-US" altLang="en-US" sz="2800" dirty="0"/>
              <a:t> = 50%, N=inf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Repeat: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Sample s, fit model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-&gt; update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etha</a:t>
            </a:r>
            <a:r>
              <a:rPr lang="en-US" altLang="en-US" sz="2400" dirty="0">
                <a:ea typeface="ＭＳ Ｐゴシック" panose="020B0600070205080204" pitchFamily="34" charset="-128"/>
              </a:rPr>
              <a:t> as |outliers|/n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-&gt; set N=f(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etha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s, p)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Terminate when N samples seen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702EF-8986-3C43-89B5-DB40848E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73050"/>
            <a:ext cx="3155950" cy="315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095CD2-0296-6547-AB35-3C74C204900C}"/>
              </a:ext>
            </a:extLst>
          </p:cNvPr>
          <p:cNvSpPr txBox="1"/>
          <p:nvPr/>
        </p:nvSpPr>
        <p:spPr>
          <a:xfrm>
            <a:off x="35257" y="6488668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Wikipedia</a:t>
            </a:r>
          </a:p>
        </p:txBody>
      </p:sp>
    </p:spTree>
    <p:extLst>
      <p:ext uri="{BB962C8B-B14F-4D97-AF65-F5344CB8AC3E}">
        <p14:creationId xmlns:p14="http://schemas.microsoft.com/office/powerpoint/2010/main" val="204480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0860"/>
            <a:ext cx="8229600" cy="2697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A set of matches {(x</a:t>
            </a:r>
            <a:r>
              <a:rPr lang="en-US" baseline="-25000" dirty="0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’)}</a:t>
            </a:r>
          </a:p>
          <a:p>
            <a:pPr lvl="1"/>
            <a:r>
              <a:rPr lang="en-US" dirty="0"/>
              <a:t>A parametric model f(x; p)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Best model p*</a:t>
            </a:r>
          </a:p>
          <a:p>
            <a:r>
              <a:rPr lang="en-US" dirty="0"/>
              <a:t>How?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3AD9-EE9C-1C45-A244-4B3FDE4B8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AF252-692C-2E49-BFDB-88F87B80B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62039-FE77-EB4C-822D-9D3352066081}"/>
              </a:ext>
            </a:extLst>
          </p:cNvPr>
          <p:cNvCxnSpPr/>
          <p:nvPr/>
        </p:nvCxnSpPr>
        <p:spPr>
          <a:xfrm flipV="1">
            <a:off x="3581400" y="2247900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A802E-1345-BD4E-8C5D-C0543FF5D429}"/>
              </a:ext>
            </a:extLst>
          </p:cNvPr>
          <p:cNvCxnSpPr/>
          <p:nvPr/>
        </p:nvCxnSpPr>
        <p:spPr>
          <a:xfrm flipV="1">
            <a:off x="3764507" y="2659039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99FDB2-A4C3-A04B-ABA0-F7C465930BD5}"/>
              </a:ext>
            </a:extLst>
          </p:cNvPr>
          <p:cNvCxnSpPr/>
          <p:nvPr/>
        </p:nvCxnSpPr>
        <p:spPr>
          <a:xfrm flipV="1">
            <a:off x="3733800" y="1893343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73C66-111B-FB42-8A84-D1B250BA651F}"/>
              </a:ext>
            </a:extLst>
          </p:cNvPr>
          <p:cNvCxnSpPr/>
          <p:nvPr/>
        </p:nvCxnSpPr>
        <p:spPr>
          <a:xfrm flipV="1">
            <a:off x="3886200" y="1571767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8E7F90-5453-7A40-A9D7-765E701BE4C9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168172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translation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Set of matches {(x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1</a:t>
            </a:r>
            <a:r>
              <a:rPr lang="en-US" dirty="0"/>
              <a:t>’), (x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’), (x</a:t>
            </a:r>
            <a:r>
              <a:rPr lang="en-US" baseline="-25000" dirty="0"/>
              <a:t>3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’), (x</a:t>
            </a:r>
            <a:r>
              <a:rPr lang="en-US" baseline="-25000" dirty="0"/>
              <a:t>4</a:t>
            </a:r>
            <a:r>
              <a:rPr lang="en-US" dirty="0"/>
              <a:t>, x</a:t>
            </a:r>
            <a:r>
              <a:rPr lang="en-US" baseline="-25000" dirty="0"/>
              <a:t>4</a:t>
            </a:r>
            <a:r>
              <a:rPr lang="en-US" dirty="0"/>
              <a:t>’)}</a:t>
            </a:r>
          </a:p>
          <a:p>
            <a:pPr lvl="1"/>
            <a:r>
              <a:rPr lang="en-US" dirty="0"/>
              <a:t>Parametric model: </a:t>
            </a:r>
            <a:r>
              <a:rPr lang="en-US" dirty="0">
                <a:solidFill>
                  <a:srgbClr val="FF0000"/>
                </a:solidFill>
              </a:rPr>
              <a:t>f(x; t) = x + 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Parameters p == t, location of origin of A in B</a:t>
            </a:r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Best model p*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3AD9-EE9C-1C45-A244-4B3FDE4B8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AF252-692C-2E49-BFDB-88F87B80B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62039-FE77-EB4C-822D-9D3352066081}"/>
              </a:ext>
            </a:extLst>
          </p:cNvPr>
          <p:cNvCxnSpPr/>
          <p:nvPr/>
        </p:nvCxnSpPr>
        <p:spPr>
          <a:xfrm flipV="1">
            <a:off x="3581400" y="2247900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A802E-1345-BD4E-8C5D-C0543FF5D429}"/>
              </a:ext>
            </a:extLst>
          </p:cNvPr>
          <p:cNvCxnSpPr/>
          <p:nvPr/>
        </p:nvCxnSpPr>
        <p:spPr>
          <a:xfrm flipV="1">
            <a:off x="3764507" y="2659039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99FDB2-A4C3-A04B-ABA0-F7C465930BD5}"/>
              </a:ext>
            </a:extLst>
          </p:cNvPr>
          <p:cNvCxnSpPr/>
          <p:nvPr/>
        </p:nvCxnSpPr>
        <p:spPr>
          <a:xfrm flipV="1">
            <a:off x="3733800" y="1893343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73C66-111B-FB42-8A84-D1B250BA651F}"/>
              </a:ext>
            </a:extLst>
          </p:cNvPr>
          <p:cNvCxnSpPr/>
          <p:nvPr/>
        </p:nvCxnSpPr>
        <p:spPr>
          <a:xfrm flipV="1">
            <a:off x="3886200" y="1571767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5EA635-AEF0-0C42-A62E-54CC18AB3556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234518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translation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Input:</a:t>
            </a:r>
          </a:p>
          <a:p>
            <a:pPr lvl="1"/>
            <a:r>
              <a:rPr lang="en-US" dirty="0"/>
              <a:t>Set of matches {(x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1</a:t>
            </a:r>
            <a:r>
              <a:rPr lang="en-US" dirty="0"/>
              <a:t>’), (x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’), (x</a:t>
            </a:r>
            <a:r>
              <a:rPr lang="en-US" baseline="-25000" dirty="0"/>
              <a:t>3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’), (x</a:t>
            </a:r>
            <a:r>
              <a:rPr lang="en-US" baseline="-25000" dirty="0"/>
              <a:t>4</a:t>
            </a:r>
            <a:r>
              <a:rPr lang="en-US" dirty="0"/>
              <a:t>, x</a:t>
            </a:r>
            <a:r>
              <a:rPr lang="en-US" baseline="-25000" dirty="0"/>
              <a:t>4</a:t>
            </a:r>
            <a:r>
              <a:rPr lang="en-US" dirty="0"/>
              <a:t>’)}</a:t>
            </a:r>
          </a:p>
          <a:p>
            <a:pPr lvl="1"/>
            <a:r>
              <a:rPr lang="en-US" dirty="0"/>
              <a:t>Parametric model: </a:t>
            </a:r>
            <a:r>
              <a:rPr lang="en-US" dirty="0">
                <a:solidFill>
                  <a:srgbClr val="FF0000"/>
                </a:solidFill>
              </a:rPr>
              <a:t>f(x; t) = x + 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Parameters p == t, location of origin of A in B</a:t>
            </a:r>
          </a:p>
          <a:p>
            <a:r>
              <a:rPr lang="en-US" dirty="0"/>
              <a:t>Question for class:</a:t>
            </a:r>
          </a:p>
          <a:p>
            <a:pPr lvl="1"/>
            <a:r>
              <a:rPr lang="en-US" dirty="0"/>
              <a:t>What is your best guess for model p* 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3AD9-EE9C-1C45-A244-4B3FDE4B8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AF252-692C-2E49-BFDB-88F87B80B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62039-FE77-EB4C-822D-9D3352066081}"/>
              </a:ext>
            </a:extLst>
          </p:cNvPr>
          <p:cNvCxnSpPr/>
          <p:nvPr/>
        </p:nvCxnSpPr>
        <p:spPr>
          <a:xfrm flipV="1">
            <a:off x="3581400" y="2247900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A802E-1345-BD4E-8C5D-C0543FF5D429}"/>
              </a:ext>
            </a:extLst>
          </p:cNvPr>
          <p:cNvCxnSpPr/>
          <p:nvPr/>
        </p:nvCxnSpPr>
        <p:spPr>
          <a:xfrm flipV="1">
            <a:off x="3764507" y="2659039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99FDB2-A4C3-A04B-ABA0-F7C465930BD5}"/>
              </a:ext>
            </a:extLst>
          </p:cNvPr>
          <p:cNvCxnSpPr/>
          <p:nvPr/>
        </p:nvCxnSpPr>
        <p:spPr>
          <a:xfrm flipV="1">
            <a:off x="3733800" y="1893343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73C66-111B-FB42-8A84-D1B250BA651F}"/>
              </a:ext>
            </a:extLst>
          </p:cNvPr>
          <p:cNvCxnSpPr/>
          <p:nvPr/>
        </p:nvCxnSpPr>
        <p:spPr>
          <a:xfrm flipV="1">
            <a:off x="3886200" y="1571767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55EA635-AEF0-0C42-A62E-54CC18AB3556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208296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translation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138149"/>
          </a:xfrm>
        </p:spPr>
        <p:txBody>
          <a:bodyPr>
            <a:normAutofit/>
          </a:bodyPr>
          <a:lstStyle/>
          <a:p>
            <a:r>
              <a:rPr lang="en-US" dirty="0"/>
              <a:t>How?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correspondence</a:t>
            </a:r>
            <a:r>
              <a:rPr lang="en-US" dirty="0"/>
              <a:t> x1 = [600, 150], x1’ = [50, 50] </a:t>
            </a:r>
          </a:p>
          <a:p>
            <a:pPr lvl="1"/>
            <a:r>
              <a:rPr lang="en-US" dirty="0"/>
              <a:t>Parametric model: x’ = f(x; t) = x + t</a:t>
            </a:r>
            <a:br>
              <a:rPr lang="en-US" dirty="0"/>
            </a:br>
            <a:r>
              <a:rPr lang="en-US" dirty="0"/>
              <a:t>=&gt; </a:t>
            </a:r>
            <a:r>
              <a:rPr lang="en-US" dirty="0">
                <a:solidFill>
                  <a:srgbClr val="FF0000"/>
                </a:solidFill>
              </a:rPr>
              <a:t>t = x’- 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3AD9-EE9C-1C45-A244-4B3FDE4B8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AF252-692C-2E49-BFDB-88F87B80B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62039-FE77-EB4C-822D-9D3352066081}"/>
              </a:ext>
            </a:extLst>
          </p:cNvPr>
          <p:cNvCxnSpPr/>
          <p:nvPr/>
        </p:nvCxnSpPr>
        <p:spPr>
          <a:xfrm flipV="1">
            <a:off x="3581400" y="2247900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A802E-1345-BD4E-8C5D-C0543FF5D429}"/>
              </a:ext>
            </a:extLst>
          </p:cNvPr>
          <p:cNvCxnSpPr/>
          <p:nvPr/>
        </p:nvCxnSpPr>
        <p:spPr>
          <a:xfrm flipV="1">
            <a:off x="3764507" y="2659039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99FDB2-A4C3-A04B-ABA0-F7C465930BD5}"/>
              </a:ext>
            </a:extLst>
          </p:cNvPr>
          <p:cNvCxnSpPr/>
          <p:nvPr/>
        </p:nvCxnSpPr>
        <p:spPr>
          <a:xfrm flipV="1">
            <a:off x="3733800" y="1893343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73C66-111B-FB42-8A84-D1B250BA651F}"/>
              </a:ext>
            </a:extLst>
          </p:cNvPr>
          <p:cNvCxnSpPr/>
          <p:nvPr/>
        </p:nvCxnSpPr>
        <p:spPr>
          <a:xfrm flipV="1">
            <a:off x="3886200" y="1571767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ED8739-87B6-B746-BEBD-4E3474626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30" t="16430" r="2474" b="5128"/>
          <a:stretch/>
        </p:blipFill>
        <p:spPr>
          <a:xfrm>
            <a:off x="3505200" y="1447800"/>
            <a:ext cx="3276600" cy="2400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F0298-B097-8647-B2B1-7F6A68CFA5E4}"/>
              </a:ext>
            </a:extLst>
          </p:cNvPr>
          <p:cNvSpPr txBox="1"/>
          <p:nvPr/>
        </p:nvSpPr>
        <p:spPr>
          <a:xfrm>
            <a:off x="1224098" y="5608093"/>
            <a:ext cx="5583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=&gt; t = [50-600, 40-150] = [-550, -100]</a:t>
            </a:r>
          </a:p>
          <a:p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08CDD-05C9-9B4A-ABDE-AB817C6988EF}"/>
              </a:ext>
            </a:extLst>
          </p:cNvPr>
          <p:cNvCxnSpPr>
            <a:cxnSpLocks/>
          </p:cNvCxnSpPr>
          <p:nvPr/>
        </p:nvCxnSpPr>
        <p:spPr>
          <a:xfrm>
            <a:off x="838200" y="1447800"/>
            <a:ext cx="26670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858989-64F3-0145-9A6C-EE3D3759B66D}"/>
              </a:ext>
            </a:extLst>
          </p:cNvPr>
          <p:cNvCxnSpPr>
            <a:cxnSpLocks/>
          </p:cNvCxnSpPr>
          <p:nvPr/>
        </p:nvCxnSpPr>
        <p:spPr>
          <a:xfrm>
            <a:off x="835925" y="1055132"/>
            <a:ext cx="0" cy="3809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3EAC854-6128-434C-AC4B-1099D5DB9736}"/>
              </a:ext>
            </a:extLst>
          </p:cNvPr>
          <p:cNvSpPr/>
          <p:nvPr/>
        </p:nvSpPr>
        <p:spPr>
          <a:xfrm>
            <a:off x="279618" y="6858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[-550, -100]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2AAF4-89E4-4C49-BD29-0D1CC4E4A2D7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15308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65D4-24F7-E74A-9B3A-9D596847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translation via least-squares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7FB-EE5D-3140-BA5F-8D2BC9D7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138149"/>
          </a:xfrm>
        </p:spPr>
        <p:txBody>
          <a:bodyPr>
            <a:normAutofit/>
          </a:bodyPr>
          <a:lstStyle/>
          <a:p>
            <a:r>
              <a:rPr lang="en-US" dirty="0"/>
              <a:t>How?</a:t>
            </a:r>
          </a:p>
          <a:p>
            <a:pPr lvl="1"/>
            <a:r>
              <a:rPr lang="en-US" dirty="0"/>
              <a:t>A set of matches {(x</a:t>
            </a:r>
            <a:r>
              <a:rPr lang="en-US" baseline="-25000" dirty="0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’)}</a:t>
            </a:r>
          </a:p>
          <a:p>
            <a:pPr lvl="1"/>
            <a:r>
              <a:rPr lang="en-US" dirty="0"/>
              <a:t>Parametric model: f(x; t) = x + 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Minimize sum of squared residuals: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A3AD9-EE9C-1C45-A244-4B3FDE4B8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r="44330" b="16430"/>
          <a:stretch/>
        </p:blipFill>
        <p:spPr>
          <a:xfrm>
            <a:off x="685800" y="968991"/>
            <a:ext cx="3429000" cy="2557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AF252-692C-2E49-BFDB-88F87B80B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44330" t="16430"/>
          <a:stretch/>
        </p:blipFill>
        <p:spPr>
          <a:xfrm>
            <a:off x="4800600" y="1066800"/>
            <a:ext cx="3429000" cy="25578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162039-FE77-EB4C-822D-9D3352066081}"/>
              </a:ext>
            </a:extLst>
          </p:cNvPr>
          <p:cNvCxnSpPr/>
          <p:nvPr/>
        </p:nvCxnSpPr>
        <p:spPr>
          <a:xfrm flipV="1">
            <a:off x="3581400" y="2247900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FA802E-1345-BD4E-8C5D-C0543FF5D429}"/>
              </a:ext>
            </a:extLst>
          </p:cNvPr>
          <p:cNvCxnSpPr/>
          <p:nvPr/>
        </p:nvCxnSpPr>
        <p:spPr>
          <a:xfrm flipV="1">
            <a:off x="3764507" y="2659039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99FDB2-A4C3-A04B-ABA0-F7C465930BD5}"/>
              </a:ext>
            </a:extLst>
          </p:cNvPr>
          <p:cNvCxnSpPr/>
          <p:nvPr/>
        </p:nvCxnSpPr>
        <p:spPr>
          <a:xfrm flipV="1">
            <a:off x="3733800" y="1893343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B73C66-111B-FB42-8A84-D1B250BA651F}"/>
              </a:ext>
            </a:extLst>
          </p:cNvPr>
          <p:cNvCxnSpPr/>
          <p:nvPr/>
        </p:nvCxnSpPr>
        <p:spPr>
          <a:xfrm flipV="1">
            <a:off x="3886200" y="1571767"/>
            <a:ext cx="1371600" cy="41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ED8739-87B6-B746-BEBD-4E3474626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30" t="16430" r="2474" b="5128"/>
          <a:stretch/>
        </p:blipFill>
        <p:spPr>
          <a:xfrm>
            <a:off x="3505200" y="1447800"/>
            <a:ext cx="3276600" cy="2400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73E1D4-F414-DD42-BB05-D8CF6D01C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5545540"/>
            <a:ext cx="5829300" cy="1003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178DE1-5ECE-4A4F-9EB1-2DAC3C62E1A8}"/>
              </a:ext>
            </a:extLst>
          </p:cNvPr>
          <p:cNvSpPr txBox="1"/>
          <p:nvPr/>
        </p:nvSpPr>
        <p:spPr>
          <a:xfrm>
            <a:off x="35257" y="648866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Image credit Szeliski book</a:t>
            </a:r>
          </a:p>
        </p:txBody>
      </p:sp>
    </p:spTree>
    <p:extLst>
      <p:ext uri="{BB962C8B-B14F-4D97-AF65-F5344CB8AC3E}">
        <p14:creationId xmlns:p14="http://schemas.microsoft.com/office/powerpoint/2010/main" val="61285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A3A-4807-5944-8D89-F6710C79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79398-1437-734C-9C87-CDD4DCB4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95" y="838200"/>
            <a:ext cx="7685809" cy="58756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68599E-37D4-4E4B-8BFB-D8302592E8CB}"/>
                  </a:ext>
                </a:extLst>
              </p14:cNvPr>
              <p14:cNvContentPartPr/>
              <p14:nvPr/>
            </p14:nvContentPartPr>
            <p14:xfrm>
              <a:off x="5838029" y="806094"/>
              <a:ext cx="859680" cy="74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68599E-37D4-4E4B-8BFB-D8302592E8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9029" y="797094"/>
                <a:ext cx="87732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90236BA-D691-5540-B266-901468439862}"/>
                  </a:ext>
                </a:extLst>
              </p14:cNvPr>
              <p14:cNvContentPartPr/>
              <p14:nvPr/>
            </p14:nvContentPartPr>
            <p14:xfrm>
              <a:off x="3171509" y="5876694"/>
              <a:ext cx="1595160" cy="47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90236BA-D691-5540-B266-9014684398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2869" y="5867694"/>
                <a:ext cx="161280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90CFE-B18E-5144-90FF-EDA39A219445}"/>
                  </a:ext>
                </a:extLst>
              </p14:cNvPr>
              <p14:cNvContentPartPr/>
              <p14:nvPr/>
            </p14:nvContentPartPr>
            <p14:xfrm>
              <a:off x="2645909" y="5212494"/>
              <a:ext cx="3344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90CFE-B18E-5144-90FF-EDA39A2194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6909" y="5203854"/>
                <a:ext cx="35208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2FB5F85-0013-2043-8B1A-E8348051482F}"/>
              </a:ext>
            </a:extLst>
          </p:cNvPr>
          <p:cNvSpPr txBox="1"/>
          <p:nvPr/>
        </p:nvSpPr>
        <p:spPr>
          <a:xfrm>
            <a:off x="6730691" y="621428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902030302020204" pitchFamily="66" charset="0"/>
              </a:rPr>
              <a:t>Jacobian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DCB4A-6DA2-3A43-BA4F-DCA0E61ABD25}"/>
              </a:ext>
            </a:extLst>
          </p:cNvPr>
          <p:cNvSpPr txBox="1"/>
          <p:nvPr/>
        </p:nvSpPr>
        <p:spPr>
          <a:xfrm>
            <a:off x="2034659" y="634450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902030302020204" pitchFamily="66" charset="0"/>
              </a:rPr>
              <a:t>Hessian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76C0B-A605-1A40-95FD-5CDF249D5E11}"/>
              </a:ext>
            </a:extLst>
          </p:cNvPr>
          <p:cNvSpPr txBox="1"/>
          <p:nvPr/>
        </p:nvSpPr>
        <p:spPr>
          <a:xfrm>
            <a:off x="546651" y="502782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omic Sans MS" panose="030F0902030302020204" pitchFamily="66" charset="0"/>
              </a:rPr>
              <a:t>Normal equations</a:t>
            </a:r>
          </a:p>
        </p:txBody>
      </p:sp>
    </p:spTree>
    <p:extLst>
      <p:ext uri="{BB962C8B-B14F-4D97-AF65-F5344CB8AC3E}">
        <p14:creationId xmlns:p14="http://schemas.microsoft.com/office/powerpoint/2010/main" val="257179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22193</TotalTime>
  <Words>1008</Words>
  <Application>Microsoft Macintosh PowerPoint</Application>
  <PresentationFormat>On-screen Show (4:3)</PresentationFormat>
  <Paragraphs>216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Comic Sans MS</vt:lpstr>
      <vt:lpstr>Verdana</vt:lpstr>
      <vt:lpstr>Office Theme</vt:lpstr>
      <vt:lpstr>PowerPoint Presentation</vt:lpstr>
      <vt:lpstr>Feature-based Image Alignment</vt:lpstr>
      <vt:lpstr>2D Alignment</vt:lpstr>
      <vt:lpstr>2D Alignment</vt:lpstr>
      <vt:lpstr>2D translation estimation</vt:lpstr>
      <vt:lpstr>2D translation estimation</vt:lpstr>
      <vt:lpstr>2D translation estimation</vt:lpstr>
      <vt:lpstr>2D translation via least-squares</vt:lpstr>
      <vt:lpstr>How to solve?</vt:lpstr>
      <vt:lpstr>Linear models menagerie</vt:lpstr>
      <vt:lpstr>2D translation via least-squares</vt:lpstr>
      <vt:lpstr>Oops I lied !!! Euclidean is not linear!</vt:lpstr>
      <vt:lpstr>Nonlinear Least Squares</vt:lpstr>
      <vt:lpstr>Projective/H</vt:lpstr>
      <vt:lpstr>Closed Form H</vt:lpstr>
      <vt:lpstr>RANSAC</vt:lpstr>
      <vt:lpstr>Motivation</vt:lpstr>
      <vt:lpstr>Mosaicking: Homography</vt:lpstr>
      <vt:lpstr>Two-view geometry (next lecture)</vt:lpstr>
      <vt:lpstr>Omnidirectional example</vt:lpstr>
      <vt:lpstr>Simpler Example</vt:lpstr>
      <vt:lpstr>Discard Outliers</vt:lpstr>
      <vt:lpstr>Main Idea</vt:lpstr>
      <vt:lpstr>Why will this work ?</vt:lpstr>
      <vt:lpstr>Best Line has most support</vt:lpstr>
      <vt:lpstr>In General</vt:lpstr>
      <vt:lpstr>RANSAC</vt:lpstr>
      <vt:lpstr>Distance Threshold</vt:lpstr>
      <vt:lpstr>How many samples ?</vt:lpstr>
      <vt:lpstr>Calculate N</vt:lpstr>
      <vt:lpstr>Example</vt:lpstr>
      <vt:lpstr>Remarks</vt:lpstr>
      <vt:lpstr>Threshold T</vt:lpstr>
      <vt:lpstr>Adaptive 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Dellaert, Frank</cp:lastModifiedBy>
  <cp:revision>147</cp:revision>
  <dcterms:created xsi:type="dcterms:W3CDTF">2009-12-16T02:55:56Z</dcterms:created>
  <dcterms:modified xsi:type="dcterms:W3CDTF">2019-09-25T20:01:22Z</dcterms:modified>
</cp:coreProperties>
</file>