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tags/tag3.xml" ContentType="application/vnd.openxmlformats-officedocument.presentationml.tags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674" r:id="rId2"/>
    <p:sldId id="266" r:id="rId3"/>
    <p:sldId id="400" r:id="rId4"/>
    <p:sldId id="681" r:id="rId5"/>
    <p:sldId id="271" r:id="rId6"/>
    <p:sldId id="272" r:id="rId7"/>
    <p:sldId id="273" r:id="rId8"/>
    <p:sldId id="282" r:id="rId9"/>
    <p:sldId id="420" r:id="rId10"/>
    <p:sldId id="281" r:id="rId11"/>
    <p:sldId id="421" r:id="rId12"/>
    <p:sldId id="422" r:id="rId13"/>
    <p:sldId id="279" r:id="rId14"/>
    <p:sldId id="395" r:id="rId15"/>
    <p:sldId id="396" r:id="rId16"/>
    <p:sldId id="275" r:id="rId17"/>
    <p:sldId id="276" r:id="rId18"/>
    <p:sldId id="277" r:id="rId19"/>
    <p:sldId id="278" r:id="rId20"/>
    <p:sldId id="283" r:id="rId21"/>
    <p:sldId id="284" r:id="rId22"/>
    <p:sldId id="285" r:id="rId23"/>
    <p:sldId id="286" r:id="rId24"/>
    <p:sldId id="287" r:id="rId25"/>
    <p:sldId id="288" r:id="rId26"/>
    <p:sldId id="359" r:id="rId27"/>
    <p:sldId id="403" r:id="rId28"/>
    <p:sldId id="360" r:id="rId29"/>
    <p:sldId id="291" r:id="rId30"/>
    <p:sldId id="682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13" r:id="rId40"/>
    <p:sldId id="303" r:id="rId41"/>
    <p:sldId id="304" r:id="rId42"/>
    <p:sldId id="305" r:id="rId43"/>
    <p:sldId id="306" r:id="rId44"/>
    <p:sldId id="309" r:id="rId45"/>
    <p:sldId id="310" r:id="rId46"/>
    <p:sldId id="337" r:id="rId47"/>
    <p:sldId id="307" r:id="rId48"/>
    <p:sldId id="338" r:id="rId49"/>
    <p:sldId id="392" r:id="rId50"/>
    <p:sldId id="264" r:id="rId51"/>
    <p:sldId id="683" r:id="rId52"/>
    <p:sldId id="393" r:id="rId53"/>
    <p:sldId id="364" r:id="rId54"/>
    <p:sldId id="365" r:id="rId55"/>
    <p:sldId id="366" r:id="rId56"/>
    <p:sldId id="367" r:id="rId57"/>
    <p:sldId id="368" r:id="rId58"/>
    <p:sldId id="369" r:id="rId59"/>
    <p:sldId id="370" r:id="rId60"/>
    <p:sldId id="371" r:id="rId61"/>
    <p:sldId id="372" r:id="rId62"/>
    <p:sldId id="373" r:id="rId63"/>
    <p:sldId id="374" r:id="rId64"/>
    <p:sldId id="375" r:id="rId65"/>
    <p:sldId id="383" r:id="rId66"/>
    <p:sldId id="684" r:id="rId67"/>
    <p:sldId id="315" r:id="rId68"/>
    <p:sldId id="345" r:id="rId69"/>
    <p:sldId id="413" r:id="rId70"/>
    <p:sldId id="414" r:id="rId71"/>
    <p:sldId id="415" r:id="rId72"/>
    <p:sldId id="416" r:id="rId73"/>
    <p:sldId id="417" r:id="rId74"/>
    <p:sldId id="418" r:id="rId75"/>
    <p:sldId id="419" r:id="rId76"/>
    <p:sldId id="346" r:id="rId77"/>
    <p:sldId id="404" r:id="rId78"/>
    <p:sldId id="412" r:id="rId79"/>
    <p:sldId id="316" r:id="rId80"/>
    <p:sldId id="317" r:id="rId81"/>
    <p:sldId id="318" r:id="rId82"/>
    <p:sldId id="319" r:id="rId83"/>
    <p:sldId id="332" r:id="rId84"/>
    <p:sldId id="333" r:id="rId85"/>
    <p:sldId id="321" r:id="rId86"/>
    <p:sldId id="685" r:id="rId87"/>
    <p:sldId id="334" r:id="rId88"/>
    <p:sldId id="335" r:id="rId89"/>
    <p:sldId id="336" r:id="rId90"/>
    <p:sldId id="347" r:id="rId91"/>
    <p:sldId id="686" r:id="rId92"/>
    <p:sldId id="424" r:id="rId93"/>
    <p:sldId id="423" r:id="rId9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9" autoAdjust="0"/>
    <p:restoredTop sz="84859" autoAdjust="0"/>
  </p:normalViewPr>
  <p:slideViewPr>
    <p:cSldViewPr>
      <p:cViewPr varScale="1">
        <p:scale>
          <a:sx n="171" d="100"/>
          <a:sy n="171" d="100"/>
        </p:scale>
        <p:origin x="94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952523F-BED9-448E-8A4F-18286DC814D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9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756A56-3979-4CD5-91F8-32EB7F15C830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82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9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78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F4EF79-86ED-4436-8CA4-FF54149BA10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499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85AA068-CF44-4753-B769-6D4B79E7ABCE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5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10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AC378AF-D322-4BF9-92FE-F60462D62754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57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FD80276-5254-441B-90AA-E7E18FFC9C50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98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CAAD62-FDBD-4379-B125-5B09C06FB2B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71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B28DE55-9D7B-498F-BE36-21B23BBEA1BC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35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84B7013-06CF-4C74-8F88-C20A72F3B611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AA51644-53E8-4201-BDAC-A39918AC4778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0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20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23DAC63-EB03-4312-8AB4-C6D87AD98DC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96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3344C48-078B-40D4-94E8-35942E355D0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53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677166-B2EC-EC4B-9532-025C8FD6FE5D}" type="slidenum">
              <a:rPr lang="en-US" sz="1300" b="0"/>
              <a:pPr eaLnBrk="1" hangingPunct="1"/>
              <a:t>3</a:t>
            </a:fld>
            <a:endParaRPr lang="en-US" sz="1300" b="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712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08B98D1-9646-455E-9737-CD058E13DAE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121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91D1B09-8208-44EC-89EA-BCE43A954EC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19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3BD0D8-9C11-4232-B4FE-8CF3C20432C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203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3F19CC7-E387-4BF4-9961-D307398B009C}" type="slidenum">
              <a:rPr lang="en-US" sz="1200" b="0">
                <a:solidFill>
                  <a:prstClr val="black"/>
                </a:solidFill>
              </a:rPr>
              <a:pPr/>
              <a:t>26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870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3F19CC7-E387-4BF4-9961-D307398B009C}" type="slidenum">
              <a:rPr lang="en-US" sz="1200" b="0">
                <a:solidFill>
                  <a:prstClr val="black"/>
                </a:solidFill>
              </a:rPr>
              <a:pPr/>
              <a:t>27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91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A1EED4C-AB7A-45CE-9369-B95C55DE0915}" type="slidenum">
              <a:rPr lang="en-US" sz="1200" b="0">
                <a:solidFill>
                  <a:prstClr val="black"/>
                </a:solidFill>
              </a:rPr>
              <a:pPr/>
              <a:t>28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719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DB83283-B234-4EB7-990F-6155BC7C1FDF}" type="slidenum">
              <a:rPr lang="en-US">
                <a:solidFill>
                  <a:srgbClr val="000000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78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95F4BA4-DD66-4DBC-9590-DA2A979B3B82}" type="slidenum">
              <a:rPr lang="en-US" sz="1300">
                <a:solidFill>
                  <a:srgbClr val="000000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7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929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677166-B2EC-EC4B-9532-025C8FD6FE5D}" type="slidenum">
              <a:rPr lang="en-US" sz="1300" b="0"/>
              <a:pPr eaLnBrk="1" hangingPunct="1"/>
              <a:t>30</a:t>
            </a:fld>
            <a:endParaRPr lang="en-US" sz="1300" b="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3773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52C9192-944E-43D5-AFCC-EC487AF0941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47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33F668D-D252-4270-889F-0EDB19D4E879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2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677166-B2EC-EC4B-9532-025C8FD6FE5D}" type="slidenum">
              <a:rPr lang="en-US" sz="1300" b="0"/>
              <a:pPr eaLnBrk="1" hangingPunct="1"/>
              <a:t>4</a:t>
            </a:fld>
            <a:endParaRPr lang="en-US" sz="1300" b="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883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386BB99-27E3-460A-A168-FEE4AC09C1B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920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9D03960-21F1-4D55-A7B2-A5FF12BEEF5A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973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1D5DC12-E450-46B0-8017-CF460C824F80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545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8B3B54D-EE86-4054-8454-81B2F974C2D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673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A995B3E-214B-4880-A17E-1105D97CFAE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943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dirty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89B1E71-B85D-4C87-9DD0-DAF76B8ED1D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56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56D9AF7-8F68-444E-B950-3693832F2C3F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2EA3ED7-E379-45EA-A297-9C060AEACAF0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379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5645711-5064-478A-BBB2-F8588BC0BD3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808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FC991BB-B2BA-402F-B7B6-76C515895878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209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10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3210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359FCEA-BBF6-4C71-9AB7-CD40BB1E5E08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761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B3EA6DD-B732-4192-88A1-A6DBF13E989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81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B1203D3-86AE-49B7-8B65-64C24ED2B2B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872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E2068A5-2B99-4E11-AB5C-755F5B4AE4EE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C987F44-4556-43F4-A6E1-95EEE6D1B69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4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021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98BAF94-038D-423E-B1B7-7F419C83E5F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72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2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37221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74CB13-120F-4DAC-AED1-8060EB70DDA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05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28B4388-E919-4A40-B67D-E690A1496387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3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CB3B364-11E9-4318-B6B2-3CF18252348F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292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A42255F-DBDF-4E75-91B8-4506406AA68E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86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4EB4F17-83AA-46C6-8F53-9FA46449285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1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8B6CBD4-7580-4BF0-A77E-5E8E341BF135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5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210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4001A1B-A0CD-4A87-82BA-372E4503E08D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96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40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840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87B93E5-9D39-4D07-A864-4C2D001EC7A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112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677166-B2EC-EC4B-9532-025C8FD6FE5D}" type="slidenum">
              <a:rPr lang="en-US" sz="1300" b="0"/>
              <a:pPr eaLnBrk="1" hangingPunct="1"/>
              <a:t>51</a:t>
            </a:fld>
            <a:endParaRPr lang="en-US" sz="1300" b="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1973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6D9AF7-8F68-444E-B950-3693832F2C3F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2EA3ED7-E379-45EA-A297-9C060AEACAF0}" type="slidenum">
              <a:rPr lang="en-US" sz="1300">
                <a:solidFill>
                  <a:prstClr val="black"/>
                </a:solidFill>
                <a:latin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263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0C24FD1-E43E-4081-AD9C-FDF55E2EA0E8}" type="slidenum">
              <a:rPr lang="en-US" sz="1200" b="0">
                <a:solidFill>
                  <a:prstClr val="black"/>
                </a:solidFill>
              </a:rPr>
              <a:pPr/>
              <a:t>53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77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25C4361-8462-4F25-A670-32F9596F3EC1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1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9A5225D-F4EC-4568-BE97-7D7C655B5614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929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CDAD0EB-30C0-4601-9ABE-24A839852380}" type="slidenum">
              <a:rPr lang="en-US" sz="1200" b="0">
                <a:solidFill>
                  <a:prstClr val="black"/>
                </a:solidFill>
              </a:rPr>
              <a:pPr/>
              <a:t>54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077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196055D-6580-4DED-A49F-192F36559E27}" type="slidenum">
              <a:rPr lang="en-US" sz="1200" b="0">
                <a:solidFill>
                  <a:prstClr val="black"/>
                </a:solidFill>
              </a:rPr>
              <a:pPr/>
              <a:t>55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604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FDA7BE2-456C-4B2A-BC22-DDEAEFFFE13F}" type="slidenum">
              <a:rPr lang="en-US" sz="1200" b="0">
                <a:solidFill>
                  <a:prstClr val="black"/>
                </a:solidFill>
              </a:rPr>
              <a:pPr/>
              <a:t>56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794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6B27330-78AC-41E2-BB6B-2C409ADBF353}" type="slidenum">
              <a:rPr lang="en-US" sz="1200" b="0">
                <a:solidFill>
                  <a:prstClr val="black"/>
                </a:solidFill>
              </a:rPr>
              <a:pPr/>
              <a:t>57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8252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7DFD480-00B6-4642-928B-0D530993AE2D}" type="slidenum">
              <a:rPr lang="en-US" sz="1200" b="0">
                <a:solidFill>
                  <a:prstClr val="black"/>
                </a:solidFill>
              </a:rPr>
              <a:pPr/>
              <a:t>58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280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002A8FC-D5AA-41D5-862D-B676F797180D}" type="slidenum">
              <a:rPr lang="en-US" sz="1200" b="0">
                <a:solidFill>
                  <a:prstClr val="black"/>
                </a:solidFill>
              </a:rPr>
              <a:pPr/>
              <a:t>59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10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355A9AF-4FDC-4F5F-B68B-B10EB41BECC3}" type="slidenum">
              <a:rPr lang="en-US" sz="1200" b="0">
                <a:solidFill>
                  <a:prstClr val="black"/>
                </a:solidFill>
              </a:rPr>
              <a:pPr/>
              <a:t>60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0158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7858735-8274-4694-8ABA-0853E3A9B6CD}" type="slidenum">
              <a:rPr lang="en-US" sz="1200" b="0">
                <a:solidFill>
                  <a:prstClr val="black"/>
                </a:solidFill>
              </a:rPr>
              <a:pPr/>
              <a:t>61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aseline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8350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B0606AC-57E8-4EE9-99A4-0A265319DEA6}" type="slidenum">
              <a:rPr lang="en-US" sz="1200" b="0">
                <a:solidFill>
                  <a:prstClr val="black"/>
                </a:solidFill>
              </a:rPr>
              <a:pPr/>
              <a:t>62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0353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703978AC-9925-4BA2-8040-82F9BA1A7A0F}" type="slidenum">
              <a:rPr lang="en-US" sz="1200" b="0">
                <a:solidFill>
                  <a:prstClr val="black"/>
                </a:solidFill>
              </a:rPr>
              <a:pPr/>
              <a:t>63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20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757C83D-A72E-41B3-950D-4DE9EC42FF7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685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883" indent="-285725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898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05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217" indent="-228580" defTabSz="966702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37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536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869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5854" indent="-228580" defTabSz="96670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1A72DA8-FDFE-488B-8828-A43CBD407934}" type="slidenum">
              <a:rPr lang="en-US" sz="1200" b="0">
                <a:solidFill>
                  <a:prstClr val="black"/>
                </a:solidFill>
              </a:rPr>
              <a:pPr/>
              <a:t>64</a:t>
            </a:fld>
            <a:endParaRPr lang="en-US" sz="1200" b="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757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744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677166-B2EC-EC4B-9532-025C8FD6FE5D}" type="slidenum">
              <a:rPr lang="en-US" sz="1300" b="0"/>
              <a:pPr eaLnBrk="1" hangingPunct="1"/>
              <a:t>66</a:t>
            </a:fld>
            <a:endParaRPr lang="en-US" sz="1300" b="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6844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F5CB2CF-CF95-418A-8940-649744CAEBEE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4748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1267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22784D7-04DF-458C-ADE2-57C83DE46FDC}" type="slidenum">
              <a:rPr lang="en-US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8227013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5E67104-8B01-4DD2-B9C6-EC97E22E753D}" type="slidenum">
              <a:rPr lang="en-US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82854852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39C1D61-4F49-4D81-851C-BB3980C8CE6F}" type="slidenum">
              <a:rPr lang="en-US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412942868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2BB4BFB-AE48-4823-8517-3EC95FFC3D0A}" type="slidenum">
              <a:rPr lang="en-US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67263564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EB7AE91-9785-47E0-BAEE-8DF9DBB6B965}" type="slidenum">
              <a:rPr lang="en-US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840593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C281BC8-6D0A-4586-B472-A4C47C55380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2577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F1A1DCC-4415-4905-AD7E-B9F6A1E55193}" type="slidenum">
              <a:rPr lang="en-US">
                <a:solidFill>
                  <a:prstClr val="black"/>
                </a:solidFill>
              </a:rPr>
              <a:pPr/>
              <a:t>74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86625817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2464905-2CE0-4FC0-BBC8-54B7019A101E}" type="slidenum">
              <a:rPr lang="en-US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39569796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8566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75906162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64A6AAD-5A1A-459B-A189-7D038C6DA31B}" type="slidenum">
              <a:rPr lang="en-US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 376 Lecture 8 Fitting</a:t>
            </a:r>
          </a:p>
        </p:txBody>
      </p:sp>
    </p:spTree>
    <p:extLst>
      <p:ext uri="{BB962C8B-B14F-4D97-AF65-F5344CB8AC3E}">
        <p14:creationId xmlns:p14="http://schemas.microsoft.com/office/powerpoint/2010/main" val="237296956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7F6AD3-2AAF-488F-A585-FDBA27C07E8D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1029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F975D8E-CFFE-41E0-8501-CB162437617B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1855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80E6451-E562-4378-A93F-76BCC119729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6459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5A6CCE8-3344-4EFC-B302-37D14742803C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9281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2E753D8-BFB4-435D-BADF-086299E05559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07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F4EF79-86ED-4436-8CA4-FF54149BA103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499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85AA068-CF44-4753-B769-6D4B79E7ABCE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65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8722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477BF345-8F74-42ED-86B4-36C0ECE7775F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0389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5775D5F-D433-4EA4-8765-8A72A42F8162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4021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677166-B2EC-EC4B-9532-025C8FD6FE5D}" type="slidenum">
              <a:rPr lang="en-US" sz="1300" b="0"/>
              <a:pPr eaLnBrk="1" hangingPunct="1"/>
              <a:t>86</a:t>
            </a:fld>
            <a:endParaRPr lang="en-US" sz="1300" b="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93130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D968AAE-16B8-43F0-B675-F73CACFEA39C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501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9CAD649-6AB9-4C20-A765-B5732D615F74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4264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569CB2C-E7AC-452C-A22E-130C1F94040B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0301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677166-B2EC-EC4B-9532-025C8FD6FE5D}" type="slidenum">
              <a:rPr lang="en-US" sz="1300" b="0"/>
              <a:pPr eaLnBrk="1" hangingPunct="1"/>
              <a:t>91</a:t>
            </a:fld>
            <a:endParaRPr lang="en-US" sz="1300" b="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737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3D47127-E760-436F-AA50-F9828CDAFDF5}" type="slidenum">
              <a:rPr lang="en-US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A33B1C1-57AF-43A2-B964-F44E6E4F657A}" type="slidenum">
              <a:rPr lang="en-US" sz="1300">
                <a:solidFill>
                  <a:prstClr val="black"/>
                </a:solidFill>
                <a:latin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3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CS 376 Lecture 7 Segmentation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66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0E75E0-3088-DE48-8044-C691A2FC7E28}"/>
              </a:ext>
            </a:extLst>
          </p:cNvPr>
          <p:cNvSpPr txBox="1"/>
          <p:nvPr userDrawn="1"/>
        </p:nvSpPr>
        <p:spPr>
          <a:xfrm>
            <a:off x="1066800" y="1219200"/>
            <a:ext cx="701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>
                <a:latin typeface="+mj-lt"/>
              </a:rPr>
              <a:t>Grouping in Vision</a:t>
            </a:r>
          </a:p>
          <a:p>
            <a:pPr algn="ctr">
              <a:lnSpc>
                <a:spcPct val="100000"/>
              </a:lnSpc>
            </a:pPr>
            <a:r>
              <a:rPr lang="en-US" sz="3600" dirty="0">
                <a:latin typeface="+mj-lt"/>
              </a:rPr>
              <a:t>Segmentation as Clustering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+mj-lt"/>
              </a:rPr>
              <a:t>Mode finding &amp; Mean-Shift</a:t>
            </a:r>
          </a:p>
          <a:p>
            <a:pPr algn="ctr">
              <a:lnSpc>
                <a:spcPct val="100000"/>
              </a:lnSpc>
            </a:pPr>
            <a:r>
              <a:rPr lang="en-US" sz="3600" dirty="0">
                <a:latin typeface="+mj-lt"/>
              </a:rPr>
              <a:t>Graph-Based Algorithms</a:t>
            </a:r>
          </a:p>
          <a:p>
            <a:pPr algn="ctr">
              <a:lnSpc>
                <a:spcPct val="100000"/>
              </a:lnSpc>
            </a:pPr>
            <a:r>
              <a:rPr lang="en-US" sz="3600" dirty="0">
                <a:latin typeface="+mj-lt"/>
              </a:rPr>
              <a:t>Segments as Primitives</a:t>
            </a:r>
          </a:p>
          <a:p>
            <a:pPr algn="ctr">
              <a:lnSpc>
                <a:spcPct val="100000"/>
              </a:lnSpc>
            </a:pPr>
            <a:r>
              <a:rPr lang="en-US" sz="3600" dirty="0">
                <a:latin typeface="+mj-lt"/>
              </a:rPr>
              <a:t>CNN-Based Approaches</a:t>
            </a:r>
          </a:p>
        </p:txBody>
      </p:sp>
    </p:spTree>
    <p:extLst>
      <p:ext uri="{BB962C8B-B14F-4D97-AF65-F5344CB8AC3E}">
        <p14:creationId xmlns:p14="http://schemas.microsoft.com/office/powerpoint/2010/main" val="714445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11/18/19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hyperlink" Target="http://chicagoist.com/attachments/chicagoist_alicia/GEESE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ttic.uchicago.edu/~xren/research/iccv2003/" TargetMode="Externa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62.png"/><Relationship Id="rId5" Type="http://schemas.openxmlformats.org/officeDocument/2006/relationships/image" Target="../media/image59.jpeg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e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26" Type="http://schemas.openxmlformats.org/officeDocument/2006/relationships/image" Target="../media/image26.jpeg"/><Relationship Id="rId3" Type="http://schemas.openxmlformats.org/officeDocument/2006/relationships/image" Target="../media/image3.jpeg"/><Relationship Id="rId21" Type="http://schemas.openxmlformats.org/officeDocument/2006/relationships/image" Target="../media/image21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24" Type="http://schemas.openxmlformats.org/officeDocument/2006/relationships/image" Target="../media/image24.jpe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28" Type="http://schemas.openxmlformats.org/officeDocument/2006/relationships/image" Target="../media/image28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Relationship Id="rId27" Type="http://schemas.openxmlformats.org/officeDocument/2006/relationships/image" Target="../media/image2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jpeg"/><Relationship Id="rId4" Type="http://schemas.openxmlformats.org/officeDocument/2006/relationships/image" Target="../media/image9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4" Type="http://schemas.openxmlformats.org/officeDocument/2006/relationships/image" Target="NUL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.xml"/><Relationship Id="rId4" Type="http://schemas.openxmlformats.org/officeDocument/2006/relationships/image" Target="NUL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1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washington.edu/education/courses/455/03wi/readings/Ncut.pdf" TargetMode="Externa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6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5.w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78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jpe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hyperlink" Target="http://www.cs.berkeley.edu/~fowlkes/BSE/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jpeg"/><Relationship Id="rId11" Type="http://schemas.openxmlformats.org/officeDocument/2006/relationships/image" Target="../media/image124.png"/><Relationship Id="rId5" Type="http://schemas.openxmlformats.org/officeDocument/2006/relationships/image" Target="../media/image118.jpe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.ens.fr/~russell/projects/mult_seg_discovery/index.html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wmf"/><Relationship Id="rId5" Type="http://schemas.openxmlformats.org/officeDocument/2006/relationships/image" Target="../media/image126.jpeg"/><Relationship Id="rId4" Type="http://schemas.openxmlformats.org/officeDocument/2006/relationships/image" Target="../media/image125.wmf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10" Type="http://schemas.openxmlformats.org/officeDocument/2006/relationships/hyperlink" Target="http://www.wisdom.weizmann.ac.il/~levina/papers/CRFs-eccv06.pdf" TargetMode="External"/><Relationship Id="rId4" Type="http://schemas.openxmlformats.org/officeDocument/2006/relationships/image" Target="../media/image129.png"/><Relationship Id="rId9" Type="http://schemas.openxmlformats.org/officeDocument/2006/relationships/hyperlink" Target="http://www.msri.org/people/members/eranb/class_specific_top_down.pdf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wisdom.weizmann.ac.il/~levina/papers/CRFs-eccv06.pdf" TargetMode="External"/><Relationship Id="rId4" Type="http://schemas.openxmlformats.org/officeDocument/2006/relationships/hyperlink" Target="http://www.msri.org/people/members/eranb/class_specific_top_down.pdf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3.06870" TargetMode="External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3.06870" TargetMode="Externa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AE954-7E90-1444-AABA-698716D52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92" y="0"/>
            <a:ext cx="6017816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980B3-8F54-CA41-9E4B-633B52A6D180}"/>
              </a:ext>
            </a:extLst>
          </p:cNvPr>
          <p:cNvSpPr/>
          <p:nvPr/>
        </p:nvSpPr>
        <p:spPr>
          <a:xfrm>
            <a:off x="1752600" y="1752600"/>
            <a:ext cx="1600200" cy="16764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0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Muller-</a:t>
            </a:r>
            <a:r>
              <a:rPr lang="en-US" dirty="0" err="1"/>
              <a:t>Lyer</a:t>
            </a:r>
            <a:r>
              <a:rPr lang="en-US" dirty="0"/>
              <a:t> illusion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1AEC4E5-58DF-49A6-851E-350B1A83A751}"/>
              </a:ext>
            </a:extLst>
          </p:cNvPr>
          <p:cNvCxnSpPr>
            <a:cxnSpLocks/>
          </p:cNvCxnSpPr>
          <p:nvPr/>
        </p:nvCxnSpPr>
        <p:spPr>
          <a:xfrm>
            <a:off x="3364142" y="3032956"/>
            <a:ext cx="241571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BE961E-2D61-41E3-8756-DD1E1FA3DC16}"/>
              </a:ext>
            </a:extLst>
          </p:cNvPr>
          <p:cNvCxnSpPr>
            <a:cxnSpLocks/>
          </p:cNvCxnSpPr>
          <p:nvPr/>
        </p:nvCxnSpPr>
        <p:spPr>
          <a:xfrm>
            <a:off x="3364142" y="4293096"/>
            <a:ext cx="241571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E545AA-9151-4B0C-8057-C0076CB5DDBC}"/>
              </a:ext>
            </a:extLst>
          </p:cNvPr>
          <p:cNvCxnSpPr>
            <a:cxnSpLocks/>
          </p:cNvCxnSpPr>
          <p:nvPr/>
        </p:nvCxnSpPr>
        <p:spPr>
          <a:xfrm flipV="1">
            <a:off x="3384657" y="2542695"/>
            <a:ext cx="371382" cy="476436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510CA9-B8F5-47B5-A1C6-D0FFC1F1B87C}"/>
              </a:ext>
            </a:extLst>
          </p:cNvPr>
          <p:cNvCxnSpPr>
            <a:cxnSpLocks/>
          </p:cNvCxnSpPr>
          <p:nvPr/>
        </p:nvCxnSpPr>
        <p:spPr>
          <a:xfrm>
            <a:off x="3013275" y="3830783"/>
            <a:ext cx="371382" cy="462312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8FB07B-B86C-47C2-890C-109A1679C6CA}"/>
              </a:ext>
            </a:extLst>
          </p:cNvPr>
          <p:cNvCxnSpPr>
            <a:cxnSpLocks/>
          </p:cNvCxnSpPr>
          <p:nvPr/>
        </p:nvCxnSpPr>
        <p:spPr>
          <a:xfrm>
            <a:off x="5768912" y="4293096"/>
            <a:ext cx="435921" cy="476436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C5847C-ACE3-42CF-8E5D-F1838A281A5B}"/>
              </a:ext>
            </a:extLst>
          </p:cNvPr>
          <p:cNvCxnSpPr>
            <a:cxnSpLocks/>
          </p:cNvCxnSpPr>
          <p:nvPr/>
        </p:nvCxnSpPr>
        <p:spPr>
          <a:xfrm flipV="1">
            <a:off x="3013275" y="4293096"/>
            <a:ext cx="371382" cy="476436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4A1421-5C0F-4A42-9044-13C9ABE96DF4}"/>
              </a:ext>
            </a:extLst>
          </p:cNvPr>
          <p:cNvCxnSpPr>
            <a:cxnSpLocks/>
          </p:cNvCxnSpPr>
          <p:nvPr/>
        </p:nvCxnSpPr>
        <p:spPr>
          <a:xfrm>
            <a:off x="5343937" y="2556519"/>
            <a:ext cx="435921" cy="476436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3AABC5-C32A-4E4E-A096-3FFA8F107F2F}"/>
              </a:ext>
            </a:extLst>
          </p:cNvPr>
          <p:cNvCxnSpPr>
            <a:cxnSpLocks/>
          </p:cNvCxnSpPr>
          <p:nvPr/>
        </p:nvCxnSpPr>
        <p:spPr>
          <a:xfrm>
            <a:off x="3384657" y="3040018"/>
            <a:ext cx="371382" cy="462312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68924E-3985-4278-8041-CC37DD09504F}"/>
              </a:ext>
            </a:extLst>
          </p:cNvPr>
          <p:cNvCxnSpPr>
            <a:cxnSpLocks/>
          </p:cNvCxnSpPr>
          <p:nvPr/>
        </p:nvCxnSpPr>
        <p:spPr>
          <a:xfrm flipH="1">
            <a:off x="5393812" y="3062383"/>
            <a:ext cx="390401" cy="454018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CC0A7F-FC95-4AF8-A8D7-9087F62E5D0A}"/>
              </a:ext>
            </a:extLst>
          </p:cNvPr>
          <p:cNvCxnSpPr>
            <a:cxnSpLocks/>
          </p:cNvCxnSpPr>
          <p:nvPr/>
        </p:nvCxnSpPr>
        <p:spPr>
          <a:xfrm flipH="1">
            <a:off x="5791671" y="3826331"/>
            <a:ext cx="390401" cy="454018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295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Muller-</a:t>
            </a:r>
            <a:r>
              <a:rPr lang="en-US" dirty="0" err="1"/>
              <a:t>Lyer</a:t>
            </a:r>
            <a:r>
              <a:rPr lang="en-US" dirty="0"/>
              <a:t> illusion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1AEC4E5-58DF-49A6-851E-350B1A83A751}"/>
              </a:ext>
            </a:extLst>
          </p:cNvPr>
          <p:cNvCxnSpPr>
            <a:cxnSpLocks/>
          </p:cNvCxnSpPr>
          <p:nvPr/>
        </p:nvCxnSpPr>
        <p:spPr>
          <a:xfrm>
            <a:off x="3364142" y="3032956"/>
            <a:ext cx="241571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BE961E-2D61-41E3-8756-DD1E1FA3DC16}"/>
              </a:ext>
            </a:extLst>
          </p:cNvPr>
          <p:cNvCxnSpPr>
            <a:cxnSpLocks/>
          </p:cNvCxnSpPr>
          <p:nvPr/>
        </p:nvCxnSpPr>
        <p:spPr>
          <a:xfrm>
            <a:off x="3364142" y="4293096"/>
            <a:ext cx="241571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E545AA-9151-4B0C-8057-C0076CB5DDBC}"/>
              </a:ext>
            </a:extLst>
          </p:cNvPr>
          <p:cNvCxnSpPr>
            <a:cxnSpLocks/>
          </p:cNvCxnSpPr>
          <p:nvPr/>
        </p:nvCxnSpPr>
        <p:spPr>
          <a:xfrm flipV="1">
            <a:off x="3384657" y="2542695"/>
            <a:ext cx="371382" cy="476436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510CA9-B8F5-47B5-A1C6-D0FFC1F1B87C}"/>
              </a:ext>
            </a:extLst>
          </p:cNvPr>
          <p:cNvCxnSpPr>
            <a:cxnSpLocks/>
          </p:cNvCxnSpPr>
          <p:nvPr/>
        </p:nvCxnSpPr>
        <p:spPr>
          <a:xfrm>
            <a:off x="3013275" y="3830783"/>
            <a:ext cx="371382" cy="462312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8FB07B-B86C-47C2-890C-109A1679C6CA}"/>
              </a:ext>
            </a:extLst>
          </p:cNvPr>
          <p:cNvCxnSpPr>
            <a:cxnSpLocks/>
          </p:cNvCxnSpPr>
          <p:nvPr/>
        </p:nvCxnSpPr>
        <p:spPr>
          <a:xfrm>
            <a:off x="5768912" y="4293096"/>
            <a:ext cx="435921" cy="476436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C5847C-ACE3-42CF-8E5D-F1838A281A5B}"/>
              </a:ext>
            </a:extLst>
          </p:cNvPr>
          <p:cNvCxnSpPr>
            <a:cxnSpLocks/>
          </p:cNvCxnSpPr>
          <p:nvPr/>
        </p:nvCxnSpPr>
        <p:spPr>
          <a:xfrm flipV="1">
            <a:off x="3013275" y="4293096"/>
            <a:ext cx="371382" cy="476436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4A1421-5C0F-4A42-9044-13C9ABE96DF4}"/>
              </a:ext>
            </a:extLst>
          </p:cNvPr>
          <p:cNvCxnSpPr>
            <a:cxnSpLocks/>
          </p:cNvCxnSpPr>
          <p:nvPr/>
        </p:nvCxnSpPr>
        <p:spPr>
          <a:xfrm>
            <a:off x="5343937" y="2556519"/>
            <a:ext cx="435921" cy="476436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3AABC5-C32A-4E4E-A096-3FFA8F107F2F}"/>
              </a:ext>
            </a:extLst>
          </p:cNvPr>
          <p:cNvCxnSpPr>
            <a:cxnSpLocks/>
          </p:cNvCxnSpPr>
          <p:nvPr/>
        </p:nvCxnSpPr>
        <p:spPr>
          <a:xfrm>
            <a:off x="3384657" y="3040018"/>
            <a:ext cx="371382" cy="462312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68924E-3985-4278-8041-CC37DD09504F}"/>
              </a:ext>
            </a:extLst>
          </p:cNvPr>
          <p:cNvCxnSpPr>
            <a:cxnSpLocks/>
          </p:cNvCxnSpPr>
          <p:nvPr/>
        </p:nvCxnSpPr>
        <p:spPr>
          <a:xfrm flipH="1">
            <a:off x="5393812" y="3062383"/>
            <a:ext cx="390401" cy="454018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CC0A7F-FC95-4AF8-A8D7-9087F62E5D0A}"/>
              </a:ext>
            </a:extLst>
          </p:cNvPr>
          <p:cNvCxnSpPr>
            <a:cxnSpLocks/>
          </p:cNvCxnSpPr>
          <p:nvPr/>
        </p:nvCxnSpPr>
        <p:spPr>
          <a:xfrm flipH="1">
            <a:off x="5791671" y="3826331"/>
            <a:ext cx="390401" cy="454018"/>
          </a:xfrm>
          <a:prstGeom prst="line">
            <a:avLst/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92A6E32A-AC30-49E4-8242-A048F1723629}"/>
              </a:ext>
            </a:extLst>
          </p:cNvPr>
          <p:cNvSpPr/>
          <p:nvPr/>
        </p:nvSpPr>
        <p:spPr>
          <a:xfrm>
            <a:off x="5798234" y="1808820"/>
            <a:ext cx="990600" cy="3581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795589-DDF6-43AE-8C69-2A4382CA0BA6}"/>
              </a:ext>
            </a:extLst>
          </p:cNvPr>
          <p:cNvSpPr/>
          <p:nvPr/>
        </p:nvSpPr>
        <p:spPr>
          <a:xfrm>
            <a:off x="2373542" y="1808820"/>
            <a:ext cx="990600" cy="3581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81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Muller-</a:t>
            </a:r>
            <a:r>
              <a:rPr lang="en-US" dirty="0" err="1"/>
              <a:t>Lyer</a:t>
            </a:r>
            <a:r>
              <a:rPr lang="en-US" dirty="0"/>
              <a:t> illusion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1AEC4E5-58DF-49A6-851E-350B1A83A751}"/>
              </a:ext>
            </a:extLst>
          </p:cNvPr>
          <p:cNvCxnSpPr>
            <a:cxnSpLocks/>
          </p:cNvCxnSpPr>
          <p:nvPr/>
        </p:nvCxnSpPr>
        <p:spPr>
          <a:xfrm>
            <a:off x="3364142" y="3032956"/>
            <a:ext cx="241571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BE961E-2D61-41E3-8756-DD1E1FA3DC16}"/>
              </a:ext>
            </a:extLst>
          </p:cNvPr>
          <p:cNvCxnSpPr>
            <a:cxnSpLocks/>
          </p:cNvCxnSpPr>
          <p:nvPr/>
        </p:nvCxnSpPr>
        <p:spPr>
          <a:xfrm>
            <a:off x="3364142" y="4293096"/>
            <a:ext cx="241571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C60FA6C1-CEA6-4C14-B6EA-6C45E246AC2C}"/>
              </a:ext>
            </a:extLst>
          </p:cNvPr>
          <p:cNvSpPr txBox="1">
            <a:spLocks/>
          </p:cNvSpPr>
          <p:nvPr/>
        </p:nvSpPr>
        <p:spPr>
          <a:xfrm>
            <a:off x="1799692" y="5231162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800" kern="0" dirty="0"/>
              <a:t>What things should be grouped?</a:t>
            </a:r>
            <a:br>
              <a:rPr lang="en-US" sz="2800" kern="0" dirty="0"/>
            </a:br>
            <a:r>
              <a:rPr lang="en-US" sz="2800" kern="0" dirty="0"/>
              <a:t>What cues indicate groups?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0D2A0C5-97DA-4B2E-AF16-DD17C4F0535F}"/>
              </a:ext>
            </a:extLst>
          </p:cNvPr>
          <p:cNvSpPr txBox="1">
            <a:spLocks/>
          </p:cNvSpPr>
          <p:nvPr/>
        </p:nvSpPr>
        <p:spPr>
          <a:xfrm>
            <a:off x="457200" y="1497537"/>
            <a:ext cx="8684245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800" kern="0" dirty="0"/>
              <a:t>The effect </a:t>
            </a:r>
            <a:r>
              <a:rPr lang="en-US" sz="2800" i="1" kern="0" dirty="0"/>
              <a:t>only</a:t>
            </a:r>
            <a:r>
              <a:rPr lang="en-US" sz="2800" kern="0" dirty="0"/>
              <a:t> arises because we perceive each shape as something </a:t>
            </a:r>
            <a:r>
              <a:rPr lang="en-US" sz="2800" i="1" kern="0" dirty="0"/>
              <a:t>other</a:t>
            </a:r>
            <a:r>
              <a:rPr lang="en-US" sz="2800" kern="0" dirty="0"/>
              <a:t> than the sum of it’s parts…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FAA50D-39EC-46E3-B333-424AD12F7876}"/>
              </a:ext>
            </a:extLst>
          </p:cNvPr>
          <p:cNvGrpSpPr/>
          <p:nvPr/>
        </p:nvGrpSpPr>
        <p:grpSpPr>
          <a:xfrm>
            <a:off x="1972547" y="2761026"/>
            <a:ext cx="5531805" cy="1789757"/>
            <a:chOff x="1972547" y="2761026"/>
            <a:chExt cx="5531805" cy="178975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40EB829-E22C-4B05-B2E9-1E57722EA8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10733" y="2779416"/>
              <a:ext cx="371382" cy="476436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5694C49-2E9B-496C-87B3-F3C4A0FFB160}"/>
                </a:ext>
              </a:extLst>
            </p:cNvPr>
            <p:cNvCxnSpPr>
              <a:cxnSpLocks/>
            </p:cNvCxnSpPr>
            <p:nvPr/>
          </p:nvCxnSpPr>
          <p:spPr>
            <a:xfrm>
              <a:off x="7068431" y="2761026"/>
              <a:ext cx="435921" cy="476436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3FFBDB1-37D9-4B7F-9479-563F182947A8}"/>
                </a:ext>
              </a:extLst>
            </p:cNvPr>
            <p:cNvCxnSpPr>
              <a:cxnSpLocks/>
            </p:cNvCxnSpPr>
            <p:nvPr/>
          </p:nvCxnSpPr>
          <p:spPr>
            <a:xfrm>
              <a:off x="2057324" y="2801800"/>
              <a:ext cx="371382" cy="462312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5FF8909-A68C-4D69-938F-4CFF96949F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47576" y="2779416"/>
              <a:ext cx="390401" cy="454018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31C7E9D-0EEF-490C-BFBC-989A45B2E7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5956" y="4066087"/>
              <a:ext cx="371382" cy="476436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0C24254-9D75-4049-BEAC-A61FABCE069A}"/>
                </a:ext>
              </a:extLst>
            </p:cNvPr>
            <p:cNvCxnSpPr>
              <a:cxnSpLocks/>
            </p:cNvCxnSpPr>
            <p:nvPr/>
          </p:nvCxnSpPr>
          <p:spPr>
            <a:xfrm>
              <a:off x="6983654" y="4047697"/>
              <a:ext cx="435921" cy="476436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34DF91E-43D6-4977-9867-DEC0A1875399}"/>
                </a:ext>
              </a:extLst>
            </p:cNvPr>
            <p:cNvCxnSpPr>
              <a:cxnSpLocks/>
            </p:cNvCxnSpPr>
            <p:nvPr/>
          </p:nvCxnSpPr>
          <p:spPr>
            <a:xfrm>
              <a:off x="1972547" y="4088471"/>
              <a:ext cx="371382" cy="462312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40210F9-B8A0-47DB-A6A1-8DB198B8D7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62799" y="4066087"/>
              <a:ext cx="390401" cy="454018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30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Gestalt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4300"/>
            <a:ext cx="843528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Gestalt: whole or group</a:t>
            </a:r>
          </a:p>
          <a:p>
            <a:pPr lvl="1" eaLnBrk="1" hangingPunct="1"/>
            <a:r>
              <a:rPr lang="en-US" dirty="0"/>
              <a:t>Whole is something other than sum of its parts</a:t>
            </a:r>
          </a:p>
          <a:p>
            <a:pPr lvl="1" eaLnBrk="1" hangingPunct="1"/>
            <a:r>
              <a:rPr lang="en-US" dirty="0"/>
              <a:t>Relationships among parts can yield new properties/features</a:t>
            </a:r>
          </a:p>
          <a:p>
            <a:pPr lvl="1" eaLnBrk="1" hangingPunct="1"/>
            <a:endParaRPr lang="en-US" dirty="0"/>
          </a:p>
          <a:p>
            <a:pPr eaLnBrk="1" hangingPunct="1"/>
            <a:r>
              <a:rPr lang="en-US" sz="2800" dirty="0"/>
              <a:t>Psychologists identified series of factors that predispose set of elements to be grouped (by human visual system)</a:t>
            </a:r>
          </a:p>
          <a:p>
            <a:pPr eaLnBrk="1" hangingPunct="1"/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56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1" y="1069848"/>
            <a:ext cx="4474723" cy="457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46088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Gestalt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Devi Parikh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4600" y="57150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Figure 14.4 from Forsyth and Ponce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1600200"/>
            <a:ext cx="4800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38400" y="2133600"/>
            <a:ext cx="48006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6000" y="2723631"/>
            <a:ext cx="4800600" cy="644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438400" y="3360063"/>
            <a:ext cx="4800600" cy="678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38400" y="3962400"/>
            <a:ext cx="4800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9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551" y="1069848"/>
            <a:ext cx="2596068" cy="457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46088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Gestalt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Devi Parikh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0" y="2185377"/>
            <a:ext cx="3276600" cy="11104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24200" y="3284740"/>
            <a:ext cx="3276600" cy="12110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46344" y="4419600"/>
            <a:ext cx="32766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0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/>
              <a:t>Similarity</a:t>
            </a:r>
          </a:p>
        </p:txBody>
      </p:sp>
      <p:pic>
        <p:nvPicPr>
          <p:cNvPr id="29699" name="Picture 2" descr="http://whatscookingamerica.net/EdibleFlowers/LavenderFlow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2713" y="4341813"/>
            <a:ext cx="3249612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http://www.pecorfamily.com/Blog_202006_2D06_2D21_20Fen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0400" y="1165225"/>
            <a:ext cx="226377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 descr="http://wwwdelivery.superstock.com/WI/223/1532/PreviewComp/SuperStock_1532R-08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7975" y="4524375"/>
            <a:ext cx="233203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0" descr="http://www.chicagoist.com/attachments/chicagoist_alicia/GEES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9113" y="1165225"/>
            <a:ext cx="4206875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1987550" y="6642100"/>
            <a:ext cx="99758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  <a:hlinkClick r:id="rId7"/>
              </a:rPr>
              <a:t>http://chicagoist.com/attachments/chicagoist_alicia/GEESE.jpg</a:t>
            </a: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, http://wwwdelivery.superstock.com/WI/223/1532/PreviewComp/SuperStock_1532R-0831.jpg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37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global-b2b-network.com/direct/dbimage/50158606/Glass_Va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106363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/>
              <a:t>Symmetry</a:t>
            </a:r>
          </a:p>
        </p:txBody>
      </p:sp>
      <p:pic>
        <p:nvPicPr>
          <p:cNvPr id="30724" name="Picture 6" descr="http://www.doorexchange.net/Do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0188" y="1092200"/>
            <a:ext cx="18446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8" descr="http://middlezonemusings.com/wp-content/uploads/2007/03/eiffel-tow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0113" y="3173413"/>
            <a:ext cx="2382837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0" descr="http://www.seedmagazine.com/news/uploads/attractive_articl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088" y="1128713"/>
            <a:ext cx="2216150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Box 7"/>
          <p:cNvSpPr txBox="1">
            <a:spLocks noChangeArrowheads="1"/>
          </p:cNvSpPr>
          <p:nvPr/>
        </p:nvSpPr>
        <p:spPr bwMode="auto">
          <a:xfrm>
            <a:off x="5334000" y="6642100"/>
            <a:ext cx="56229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http://seedmagazine.com/news/2006/10/beauty_is_in_the_processingtim.php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026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/>
              <a:t>Common fate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84300"/>
            <a:ext cx="5030788" cy="34686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0" y="4926013"/>
            <a:ext cx="2746375" cy="2460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Image credit: Arthus-Bertrand (via F. Durand)</a:t>
            </a:r>
          </a:p>
        </p:txBody>
      </p:sp>
      <p:pic>
        <p:nvPicPr>
          <p:cNvPr id="31749" name="Picture 2" descr="http://www.lilano.de/catalog/images/traffic-berlin_200509DSC48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5738" y="1712913"/>
            <a:ext cx="4094162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8841A3-F359-4313-986A-61C8732F94A6}"/>
              </a:ext>
            </a:extLst>
          </p:cNvPr>
          <p:cNvSpPr txBox="1">
            <a:spLocks/>
          </p:cNvSpPr>
          <p:nvPr/>
        </p:nvSpPr>
        <p:spPr>
          <a:xfrm>
            <a:off x="2245847" y="5359990"/>
            <a:ext cx="4652305" cy="84019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 dirty="0"/>
              <a:t>(coherent motion)</a:t>
            </a:r>
          </a:p>
        </p:txBody>
      </p:sp>
    </p:spTree>
    <p:extLst>
      <p:ext uri="{BB962C8B-B14F-4D97-AF65-F5344CB8AC3E}">
        <p14:creationId xmlns:p14="http://schemas.microsoft.com/office/powerpoint/2010/main" val="284151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/>
              <a:t>Proximity</a:t>
            </a:r>
          </a:p>
        </p:txBody>
      </p:sp>
      <p:pic>
        <p:nvPicPr>
          <p:cNvPr id="32771" name="Picture 2" descr="http://www.capital.edu/Resources/Images/outside6_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550" y="1201738"/>
            <a:ext cx="66675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3463925" y="6693878"/>
            <a:ext cx="88804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200" dirty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http://www.capital.edu/Resources/Images/outside6_035.jpg</a:t>
            </a:r>
          </a:p>
        </p:txBody>
      </p:sp>
      <p:pic>
        <p:nvPicPr>
          <p:cNvPr id="32773" name="Picture 4" descr="http://img.photobucket.com/albums/v338/CarolinaClay/OFC%20Blog/books.jpg"/>
          <p:cNvPicPr>
            <a:picLocks noChangeAspect="1" noChangeArrowheads="1"/>
          </p:cNvPicPr>
          <p:nvPr/>
        </p:nvPicPr>
        <p:blipFill>
          <a:blip r:embed="rId4"/>
          <a:srcRect t="46950" r="26448"/>
          <a:stretch>
            <a:fillRect/>
          </a:stretch>
        </p:blipFill>
        <p:spPr bwMode="auto">
          <a:xfrm>
            <a:off x="3359150" y="4013200"/>
            <a:ext cx="5703888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6DC5A51-FD55-4321-93B8-90713854CA81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223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Result.jpg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1066800" y="838200"/>
            <a:ext cx="7064375" cy="53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/>
              <a:t>Segmentation &amp; </a:t>
            </a:r>
            <a:r>
              <a:rPr lang="en-US" dirty="0" err="1"/>
              <a:t>Custering</a:t>
            </a:r>
            <a:endParaRPr lang="en-US" dirty="0"/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5341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69028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Disclaimer: Many slides have been borrowed from Devi Parikh and Kristen Grauman, who may have borrowed some of them from others. Any time a slide did not already have a credit on it, I have credited it to Kristen. So there is a chance some of these credits are inaccurate.</a:t>
            </a:r>
          </a:p>
        </p:txBody>
      </p:sp>
    </p:spTree>
    <p:extLst>
      <p:ext uri="{BB962C8B-B14F-4D97-AF65-F5344CB8AC3E}">
        <p14:creationId xmlns:p14="http://schemas.microsoft.com/office/powerpoint/2010/main" val="17084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Illusory/subjective contours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/>
          <a:srcRect l="14566" t="33333" r="24106" b="50417"/>
          <a:stretch>
            <a:fillRect/>
          </a:stretch>
        </p:blipFill>
        <p:spPr bwMode="auto">
          <a:xfrm>
            <a:off x="1103313" y="1895475"/>
            <a:ext cx="6858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4038600" y="6583363"/>
            <a:ext cx="8458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 </a:t>
            </a:r>
            <a:r>
              <a:rPr lang="en-US" sz="12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Vision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D. Marr, 1982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1212850" y="5510213"/>
            <a:ext cx="9448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Interesting tendency to explain by occlusion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73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 l="27695" t="32550" r="21661" b="31284"/>
          <a:stretch>
            <a:fillRect/>
          </a:stretch>
        </p:blipFill>
        <p:spPr bwMode="auto">
          <a:xfrm>
            <a:off x="1979613" y="654050"/>
            <a:ext cx="4876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06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 l="30069" t="32550" r="22453" b="27667"/>
          <a:stretch>
            <a:fillRect/>
          </a:stretch>
        </p:blipFill>
        <p:spPr bwMode="auto">
          <a:xfrm>
            <a:off x="2417763" y="881063"/>
            <a:ext cx="4572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1614488" y="5692775"/>
            <a:ext cx="6572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Continuity, explanation by occlusion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399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 l="24530" t="28210" r="18497" b="19711"/>
          <a:stretch>
            <a:fillRect/>
          </a:stretch>
        </p:blipFill>
        <p:spPr bwMode="auto">
          <a:xfrm>
            <a:off x="1828800" y="7620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228600" y="6429375"/>
            <a:ext cx="1981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D. Forsyth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0805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 l="21365" t="26762" r="19289" b="19711"/>
          <a:stretch>
            <a:fillRect/>
          </a:stretch>
        </p:blipFill>
        <p:spPr bwMode="auto">
          <a:xfrm>
            <a:off x="1614488" y="617538"/>
            <a:ext cx="5715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1658070-DB7D-43E8-A393-B15C3F4A646E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516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Figure-ground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/>
          <a:srcRect l="21365" t="28934" r="21661" b="18987"/>
          <a:stretch>
            <a:fillRect/>
          </a:stretch>
        </p:blipFill>
        <p:spPr bwMode="auto">
          <a:xfrm>
            <a:off x="2125663" y="1128713"/>
            <a:ext cx="5013325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61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04"/>
          <a:stretch>
            <a:fillRect/>
          </a:stretch>
        </p:blipFill>
        <p:spPr bwMode="auto">
          <a:xfrm>
            <a:off x="838200" y="1371600"/>
            <a:ext cx="756920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Grouping phenomena in real life</a:t>
            </a: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2746375" y="6019800"/>
            <a:ext cx="418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</a:rPr>
              <a:t>Forsyth &amp; Ponce, Figure 14.7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25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Grouping phenomena in real life</a:t>
            </a: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2746375" y="6019800"/>
            <a:ext cx="418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</a:rPr>
              <a:t>Forsyth &amp; Ponce, Figure 14.7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6900"/>
            <a:ext cx="9144000" cy="31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62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569200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Grouping phenomena in real life</a:t>
            </a:r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2746375" y="6019800"/>
            <a:ext cx="418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</a:rPr>
              <a:t>Forsyth &amp; Ponce, Figure 14.7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228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Gestalt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43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Gestalt: whole or group</a:t>
            </a:r>
          </a:p>
          <a:p>
            <a:pPr lvl="1" eaLnBrk="1" hangingPunct="1"/>
            <a:r>
              <a:rPr lang="en-US" dirty="0"/>
              <a:t>Whole is other than sum of its parts</a:t>
            </a:r>
          </a:p>
          <a:p>
            <a:pPr lvl="1" eaLnBrk="1" hangingPunct="1"/>
            <a:r>
              <a:rPr lang="en-US" dirty="0"/>
              <a:t>Relationships among parts can yield new properties/features</a:t>
            </a:r>
          </a:p>
          <a:p>
            <a:pPr lvl="1" eaLnBrk="1" hangingPunct="1"/>
            <a:endParaRPr lang="en-US" sz="1000" dirty="0"/>
          </a:p>
          <a:p>
            <a:pPr eaLnBrk="1" hangingPunct="1"/>
            <a:r>
              <a:rPr lang="en-US" sz="2800" dirty="0"/>
              <a:t>Psychologists identified series of factors that predispose set of elements to be grouped (by human visual system)</a:t>
            </a:r>
          </a:p>
          <a:p>
            <a:pPr eaLnBrk="1" hangingPunct="1"/>
            <a:endParaRPr lang="en-US" sz="1000" dirty="0"/>
          </a:p>
          <a:p>
            <a:pPr eaLnBrk="1" hangingPunct="1"/>
            <a:r>
              <a:rPr lang="en-US" sz="2800" dirty="0"/>
              <a:t>Inspiring observations/explanations; challenge remains how to best map to algorithms.</a:t>
            </a:r>
          </a:p>
          <a:p>
            <a:pPr eaLnBrk="1" hangingPunct="1"/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72BE8C3-611A-4A6C-AFF7-54986FFD7D8B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464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59C71F-5CA6-4F44-A4A2-543A30CBDC16}" type="slidenum">
              <a:rPr lang="en-US" sz="1400" b="0"/>
              <a:pPr eaLnBrk="1" hangingPunct="1"/>
              <a:t>3</a:t>
            </a:fld>
            <a:endParaRPr lang="en-US" sz="1400" b="0"/>
          </a:p>
        </p:txBody>
      </p:sp>
    </p:spTree>
    <p:extLst>
      <p:ext uri="{BB962C8B-B14F-4D97-AF65-F5344CB8AC3E}">
        <p14:creationId xmlns:p14="http://schemas.microsoft.com/office/powerpoint/2010/main" val="454480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59C71F-5CA6-4F44-A4A2-543A30CBDC16}" type="slidenum">
              <a:rPr lang="en-US" sz="1400" b="0"/>
              <a:pPr eaLnBrk="1" hangingPunct="1"/>
              <a:t>30</a:t>
            </a:fld>
            <a:endParaRPr lang="en-US" sz="1400" b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F134042-C103-8643-BEAC-F0D2D5041C9E}"/>
              </a:ext>
            </a:extLst>
          </p:cNvPr>
          <p:cNvSpPr/>
          <p:nvPr/>
        </p:nvSpPr>
        <p:spPr>
          <a:xfrm>
            <a:off x="1866900" y="1828800"/>
            <a:ext cx="54102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67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goals of segmentation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Separate image into coherent “objects”</a:t>
            </a:r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7363" y="2236787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236787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4191000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191000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Text Box 9"/>
          <p:cNvSpPr txBox="1">
            <a:spLocks noChangeArrowheads="1"/>
          </p:cNvSpPr>
          <p:nvPr/>
        </p:nvSpPr>
        <p:spPr bwMode="auto">
          <a:xfrm>
            <a:off x="2641600" y="1779587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image</a:t>
            </a:r>
          </a:p>
        </p:txBody>
      </p:sp>
      <p:sp>
        <p:nvSpPr>
          <p:cNvPr id="49161" name="Text Box 10"/>
          <p:cNvSpPr txBox="1">
            <a:spLocks noChangeArrowheads="1"/>
          </p:cNvSpPr>
          <p:nvPr/>
        </p:nvSpPr>
        <p:spPr bwMode="auto">
          <a:xfrm>
            <a:off x="4768850" y="1776412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human segmentation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7316788" y="6511925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Lana Lazebnik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264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goals of segmentation</a:t>
            </a:r>
          </a:p>
        </p:txBody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Separate image into coherent “objects”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Group together similar-looking pixels for efficiency of further processing</a:t>
            </a:r>
          </a:p>
        </p:txBody>
      </p:sp>
      <p:pic>
        <p:nvPicPr>
          <p:cNvPr id="64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2763" y="3275013"/>
            <a:ext cx="2241550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7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5925" y="3276600"/>
            <a:ext cx="22764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7174" name="Rectangle 6"/>
          <p:cNvSpPr>
            <a:spLocks noChangeArrowheads="1"/>
          </p:cNvSpPr>
          <p:nvPr/>
        </p:nvSpPr>
        <p:spPr bwMode="auto">
          <a:xfrm>
            <a:off x="2368550" y="6094413"/>
            <a:ext cx="90678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X. Ren and J. Malik. </a:t>
            </a: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5"/>
              </a:rPr>
              <a:t>Learning a classification model for segmentation.</a:t>
            </a: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ICCV 2003.</a:t>
            </a:r>
            <a:endParaRPr lang="en-US" sz="12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47175" name="Text Box 7"/>
          <p:cNvSpPr txBox="1">
            <a:spLocks noChangeArrowheads="1"/>
          </p:cNvSpPr>
          <p:nvPr/>
        </p:nvSpPr>
        <p:spPr bwMode="auto">
          <a:xfrm>
            <a:off x="1076325" y="4419600"/>
            <a:ext cx="1931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“superpixels”</a:t>
            </a:r>
          </a:p>
        </p:txBody>
      </p:sp>
      <p:sp>
        <p:nvSpPr>
          <p:cNvPr id="50184" name="Text Box 11"/>
          <p:cNvSpPr txBox="1">
            <a:spLocks noChangeArrowheads="1"/>
          </p:cNvSpPr>
          <p:nvPr/>
        </p:nvSpPr>
        <p:spPr bwMode="auto">
          <a:xfrm>
            <a:off x="7316788" y="6511925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Lana Lazebnik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71C4D50-5B8E-4CCF-B279-4579E344D92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71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clean_histogram_graysca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1042988"/>
            <a:ext cx="40894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2" descr="simple_ima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" y="1392238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5813425" y="35464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1205" name="TextBox 4"/>
          <p:cNvSpPr txBox="1">
            <a:spLocks noChangeArrowheads="1"/>
          </p:cNvSpPr>
          <p:nvPr/>
        </p:nvSpPr>
        <p:spPr bwMode="auto">
          <a:xfrm rot="-5400000">
            <a:off x="2951163" y="1406525"/>
            <a:ext cx="31765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993775" y="3132138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56200" y="1574800"/>
            <a:ext cx="2263775" cy="1314450"/>
            <a:chOff x="5156211" y="873090"/>
            <a:chExt cx="2263803" cy="1314468"/>
          </a:xfrm>
        </p:grpSpPr>
        <p:sp>
          <p:nvSpPr>
            <p:cNvPr id="51217" name="TextBox 14"/>
            <p:cNvSpPr txBox="1">
              <a:spLocks noChangeArrowheads="1"/>
            </p:cNvSpPr>
            <p:nvPr/>
          </p:nvSpPr>
          <p:spPr bwMode="auto">
            <a:xfrm>
              <a:off x="5265747" y="873090"/>
              <a:ext cx="215426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i="1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black pixels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5400000">
              <a:off x="4973646" y="1384272"/>
              <a:ext cx="985850" cy="6207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689725" y="1720850"/>
            <a:ext cx="839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gray pixels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16200000" flipH="1">
            <a:off x="6817518" y="2469357"/>
            <a:ext cx="32861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304213" y="1027113"/>
            <a:ext cx="839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white pixels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10800000" flipV="1">
            <a:off x="7785100" y="1673225"/>
            <a:ext cx="777875" cy="376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74700" y="4195763"/>
            <a:ext cx="7785100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These intensities define the three groups.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We could label every pixel in the image according to which of these primary intensities it is.</a:t>
            </a:r>
          </a:p>
          <a:p>
            <a:pPr marL="747713" lvl="1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i.e., </a:t>
            </a:r>
            <a:r>
              <a:rPr lang="en-US" sz="20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segment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the image based on the intensity feature.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What if the image isn’t quite so simple?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249363" y="1939925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162175" y="1903413"/>
            <a:ext cx="5842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892425" y="1428750"/>
            <a:ext cx="5842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Image segmentation: toy example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95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30" grpId="0" build="allAtOnce"/>
      <p:bldP spid="31" grpId="0"/>
      <p:bldP spid="32" grpId="0"/>
      <p:bldP spid="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clean_histogram_graysca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341313"/>
            <a:ext cx="4089400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2" descr="simple_imag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" y="690563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5813425" y="2844800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2229" name="TextBox 4"/>
          <p:cNvSpPr txBox="1">
            <a:spLocks noChangeArrowheads="1"/>
          </p:cNvSpPr>
          <p:nvPr/>
        </p:nvSpPr>
        <p:spPr bwMode="auto">
          <a:xfrm rot="-5400000">
            <a:off x="2833688" y="749299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pic>
        <p:nvPicPr>
          <p:cNvPr id="52230" name="Picture 5" descr="noisy_grayscale_im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" y="3976688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 descr="noisy_histogram_grayscal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2463" y="3648075"/>
            <a:ext cx="417195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Box 7"/>
          <p:cNvSpPr txBox="1">
            <a:spLocks noChangeArrowheads="1"/>
          </p:cNvSpPr>
          <p:nvPr/>
        </p:nvSpPr>
        <p:spPr bwMode="auto">
          <a:xfrm>
            <a:off x="993775" y="2430463"/>
            <a:ext cx="31765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52233" name="TextBox 8"/>
          <p:cNvSpPr txBox="1">
            <a:spLocks noChangeArrowheads="1"/>
          </p:cNvSpPr>
          <p:nvPr/>
        </p:nvSpPr>
        <p:spPr bwMode="auto">
          <a:xfrm>
            <a:off x="993775" y="5729288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40400" y="59848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-5400000">
            <a:off x="3517106" y="4564857"/>
            <a:ext cx="1825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63525" y="3429000"/>
            <a:ext cx="86169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64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noisy_grayscale_i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" y="727075"/>
            <a:ext cx="2762250" cy="178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1" name="Picture 6" descr="noisy_histogram_grayscal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2463" y="398463"/>
            <a:ext cx="4171950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Box 8"/>
          <p:cNvSpPr txBox="1">
            <a:spLocks noChangeArrowheads="1"/>
          </p:cNvSpPr>
          <p:nvPr/>
        </p:nvSpPr>
        <p:spPr bwMode="auto">
          <a:xfrm>
            <a:off x="993775" y="2479675"/>
            <a:ext cx="31765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53253" name="TextBox 9"/>
          <p:cNvSpPr txBox="1">
            <a:spLocks noChangeArrowheads="1"/>
          </p:cNvSpPr>
          <p:nvPr/>
        </p:nvSpPr>
        <p:spPr bwMode="auto">
          <a:xfrm>
            <a:off x="5740400" y="2735263"/>
            <a:ext cx="317658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sp>
        <p:nvSpPr>
          <p:cNvPr id="53254" name="TextBox 10"/>
          <p:cNvSpPr txBox="1">
            <a:spLocks noChangeArrowheads="1"/>
          </p:cNvSpPr>
          <p:nvPr/>
        </p:nvSpPr>
        <p:spPr bwMode="auto">
          <a:xfrm rot="-5400000">
            <a:off x="3517106" y="1315245"/>
            <a:ext cx="18256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pixel count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11213" y="3282950"/>
            <a:ext cx="7785100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Now how to determine the three main intensities that define our groups?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We need to </a:t>
            </a:r>
            <a:r>
              <a:rPr lang="en-US" sz="2400" b="1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cluster.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61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920750" y="1055688"/>
            <a:ext cx="7667625" cy="625475"/>
            <a:chOff x="847674" y="5692806"/>
            <a:chExt cx="7667730" cy="624923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847674" y="5802246"/>
              <a:ext cx="7667730" cy="1587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165096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95" name="TextBox 17"/>
            <p:cNvSpPr txBox="1">
              <a:spLocks noChangeArrowheads="1"/>
            </p:cNvSpPr>
            <p:nvPr/>
          </p:nvSpPr>
          <p:spPr bwMode="auto">
            <a:xfrm>
              <a:off x="1541421" y="5948397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4296" name="TextBox 18"/>
            <p:cNvSpPr txBox="1">
              <a:spLocks noChangeArrowheads="1"/>
            </p:cNvSpPr>
            <p:nvPr/>
          </p:nvSpPr>
          <p:spPr bwMode="auto">
            <a:xfrm>
              <a:off x="4462461" y="5911884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190</a:t>
              </a:r>
            </a:p>
          </p:txBody>
        </p:sp>
        <p:sp>
          <p:nvSpPr>
            <p:cNvPr id="54297" name="TextBox 19"/>
            <p:cNvSpPr txBox="1">
              <a:spLocks noChangeArrowheads="1"/>
            </p:cNvSpPr>
            <p:nvPr/>
          </p:nvSpPr>
          <p:spPr bwMode="auto">
            <a:xfrm>
              <a:off x="6835806" y="5911884"/>
              <a:ext cx="1533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255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80336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50490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94306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38943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53548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468154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71805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86410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01015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86410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90061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04667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19272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87003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90655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052604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14206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17857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32462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39765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434164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58021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501015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504667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5192722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526574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02260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544831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74041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689754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672626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6872320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908832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945346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7091398" y="5692806"/>
              <a:ext cx="182564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200936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7346988" y="5692806"/>
              <a:ext cx="182566" cy="1824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847725" y="3465513"/>
            <a:ext cx="79232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Goal: choose three “centers” as the </a:t>
            </a:r>
            <a:r>
              <a:rPr lang="en-US" sz="2400" kern="1200" dirty="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  <a:t>representative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intensities, and label every pixel according to which of these centers it is nearest to.</a:t>
            </a:r>
          </a:p>
          <a:p>
            <a:pPr marL="290513" indent="-290513" algn="l" rtl="0" fontAlgn="base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Best cluster centers are those that minimize SSD between all points and their nearest cluster center c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3" name="Group 74"/>
          <p:cNvGrpSpPr>
            <a:grpSpLocks noChangeAspect="1"/>
          </p:cNvGrpSpPr>
          <p:nvPr/>
        </p:nvGrpSpPr>
        <p:grpSpPr bwMode="auto">
          <a:xfrm>
            <a:off x="2235200" y="2005013"/>
            <a:ext cx="4862513" cy="1241425"/>
            <a:chOff x="884187" y="1968480"/>
            <a:chExt cx="7120035" cy="1817688"/>
          </a:xfrm>
        </p:grpSpPr>
        <p:pic>
          <p:nvPicPr>
            <p:cNvPr id="54286" name="Picture 5" descr="noisy_grayscale_im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84187" y="1968480"/>
              <a:ext cx="2762250" cy="17811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4" name="Group 63"/>
            <p:cNvGrpSpPr>
              <a:grpSpLocks/>
            </p:cNvGrpSpPr>
            <p:nvPr/>
          </p:nvGrpSpPr>
          <p:grpSpPr bwMode="auto">
            <a:xfrm>
              <a:off x="5156208" y="2004993"/>
              <a:ext cx="2848014" cy="1781175"/>
              <a:chOff x="628596" y="690525"/>
              <a:chExt cx="2848014" cy="1781175"/>
            </a:xfrm>
          </p:grpSpPr>
          <p:pic>
            <p:nvPicPr>
              <p:cNvPr id="54289" name="Picture 58" descr="simple_image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4290" name="TextBox 5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FFFFFF"/>
                    </a:solidFill>
                    <a:latin typeface="Arial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4291" name="TextBox 61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4292" name="TextBox 62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cxnSp>
          <p:nvCxnSpPr>
            <p:cNvPr id="67" name="Straight Arrow Connector 66"/>
            <p:cNvCxnSpPr/>
            <p:nvPr/>
          </p:nvCxnSpPr>
          <p:spPr>
            <a:xfrm>
              <a:off x="3878181" y="2916839"/>
              <a:ext cx="1059986" cy="232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Down Arrow 71"/>
          <p:cNvSpPr/>
          <p:nvPr/>
        </p:nvSpPr>
        <p:spPr>
          <a:xfrm>
            <a:off x="1724025" y="398463"/>
            <a:ext cx="219075" cy="474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3" name="Down Arrow 72"/>
          <p:cNvSpPr/>
          <p:nvPr/>
        </p:nvSpPr>
        <p:spPr>
          <a:xfrm>
            <a:off x="4791075" y="434975"/>
            <a:ext cx="219075" cy="474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4" name="Down Arrow 73"/>
          <p:cNvSpPr/>
          <p:nvPr/>
        </p:nvSpPr>
        <p:spPr>
          <a:xfrm>
            <a:off x="7054850" y="471488"/>
            <a:ext cx="219075" cy="474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4281" name="TextBox 75"/>
          <p:cNvSpPr txBox="1">
            <a:spLocks noChangeArrowheads="1"/>
          </p:cNvSpPr>
          <p:nvPr/>
        </p:nvSpPr>
        <p:spPr bwMode="auto">
          <a:xfrm>
            <a:off x="3914775" y="1493838"/>
            <a:ext cx="2409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</a:p>
        </p:txBody>
      </p:sp>
      <p:pic>
        <p:nvPicPr>
          <p:cNvPr id="77" name="Picture 2112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344738" y="5619750"/>
            <a:ext cx="51054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Oval 77"/>
          <p:cNvSpPr/>
          <p:nvPr/>
        </p:nvSpPr>
        <p:spPr>
          <a:xfrm>
            <a:off x="1760538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4827588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7091363" y="1092200"/>
            <a:ext cx="109537" cy="10953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88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allAtOnce"/>
      <p:bldP spid="72" grpId="0" animBg="1"/>
      <p:bldP spid="73" grpId="0" animBg="1"/>
      <p:bldP spid="74" grpId="0" animBg="1"/>
      <p:bldP spid="78" grpId="0" animBg="1"/>
      <p:bldP spid="79" grpId="0" animBg="1"/>
      <p:bldP spid="8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/>
              <a:t>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4763"/>
            <a:ext cx="8423275" cy="4525962"/>
          </a:xfrm>
        </p:spPr>
        <p:txBody>
          <a:bodyPr/>
          <a:lstStyle/>
          <a:p>
            <a:r>
              <a:rPr lang="en-US" sz="2400"/>
              <a:t>With this objective, it is a “chicken and egg” problem:</a:t>
            </a:r>
          </a:p>
          <a:p>
            <a:pPr lvl="1"/>
            <a:r>
              <a:rPr lang="en-US" sz="2400"/>
              <a:t>If we knew the </a:t>
            </a:r>
            <a:r>
              <a:rPr lang="en-US" sz="2400" b="1"/>
              <a:t>cluster centers</a:t>
            </a:r>
            <a:r>
              <a:rPr lang="en-US" sz="2400"/>
              <a:t>, we could allocate points to groups by assigning each to its closest center.</a:t>
            </a:r>
          </a:p>
          <a:p>
            <a:pPr lvl="1"/>
            <a:endParaRPr lang="en-US" sz="2400"/>
          </a:p>
          <a:p>
            <a:pPr lvl="1"/>
            <a:endParaRPr lang="en-US" sz="2400"/>
          </a:p>
          <a:p>
            <a:pPr lvl="1"/>
            <a:endParaRPr lang="en-US"/>
          </a:p>
          <a:p>
            <a:pPr lvl="1"/>
            <a:r>
              <a:rPr lang="en-US" sz="2400"/>
              <a:t>If we knew the </a:t>
            </a:r>
            <a:r>
              <a:rPr lang="en-US" sz="2400" b="1"/>
              <a:t>group memberships</a:t>
            </a:r>
            <a:r>
              <a:rPr lang="en-US" sz="2400"/>
              <a:t>, we could get the centers by computing the mean per group.</a:t>
            </a: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847725" y="3249613"/>
            <a:ext cx="7667625" cy="182562"/>
            <a:chOff x="847674" y="5692806"/>
            <a:chExt cx="7667730" cy="182565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847674" y="5802345"/>
              <a:ext cx="7667730" cy="1588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16509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80336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50490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94306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38943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53548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68154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471805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490061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87003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90655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05260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14206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17857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32462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39765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43416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58021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26574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3022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544831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74041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68975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72626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87232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0883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94534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09139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720093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34698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50" name="Oval 49"/>
          <p:cNvSpPr/>
          <p:nvPr/>
        </p:nvSpPr>
        <p:spPr>
          <a:xfrm>
            <a:off x="1724025" y="3246438"/>
            <a:ext cx="219075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4864100" y="3246438"/>
            <a:ext cx="219075" cy="215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726238" y="3246438"/>
            <a:ext cx="219075" cy="2159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1139825" y="3030538"/>
            <a:ext cx="1533525" cy="5842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097338" y="3030538"/>
            <a:ext cx="1862137" cy="584200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5995988" y="3067050"/>
            <a:ext cx="1862137" cy="584200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847725" y="5330825"/>
            <a:ext cx="7667625" cy="182563"/>
            <a:chOff x="847674" y="5692806"/>
            <a:chExt cx="7667730" cy="182565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847674" y="5802345"/>
              <a:ext cx="7667730" cy="1587"/>
            </a:xfrm>
            <a:prstGeom prst="line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/>
            <p:cNvSpPr/>
            <p:nvPr/>
          </p:nvSpPr>
          <p:spPr>
            <a:xfrm>
              <a:off x="16509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80336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50490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94306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438943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453548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468154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471805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486410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490061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187003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90655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205260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614206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617857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632462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639765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6434164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58021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501015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504667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5192722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526574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5302260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544831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574041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6689754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672626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6872320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6908832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6945346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7091398" y="5692806"/>
              <a:ext cx="182564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7200936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7346988" y="5692806"/>
              <a:ext cx="182566" cy="18256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96" name="Oval 95"/>
          <p:cNvSpPr/>
          <p:nvPr/>
        </p:nvSpPr>
        <p:spPr>
          <a:xfrm>
            <a:off x="1139825" y="5111750"/>
            <a:ext cx="1533525" cy="584200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4097338" y="5111750"/>
            <a:ext cx="1862137" cy="584200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5995988" y="5148263"/>
            <a:ext cx="1862137" cy="584200"/>
          </a:xfrm>
          <a:prstGeom prst="ellipse">
            <a:avLst/>
          </a:prstGeom>
          <a:noFill/>
          <a:ln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9" name="Oval 98"/>
          <p:cNvSpPr/>
          <p:nvPr/>
        </p:nvSpPr>
        <p:spPr>
          <a:xfrm>
            <a:off x="1724025" y="5327650"/>
            <a:ext cx="219075" cy="215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0" name="Oval 99"/>
          <p:cNvSpPr/>
          <p:nvPr/>
        </p:nvSpPr>
        <p:spPr>
          <a:xfrm>
            <a:off x="4900613" y="5327650"/>
            <a:ext cx="219075" cy="2159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6762750" y="5327650"/>
            <a:ext cx="219075" cy="2159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03" name="Slide Number Placeholder 10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797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r>
              <a:rPr lang="en-US"/>
              <a:t>K-means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5"/>
            <a:ext cx="8229600" cy="4814888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Basic idea: randomly initialize the </a:t>
            </a:r>
            <a:r>
              <a:rPr lang="en-US" sz="2400" i="1" dirty="0"/>
              <a:t>k</a:t>
            </a:r>
            <a:r>
              <a:rPr lang="en-US" sz="2400" dirty="0"/>
              <a:t> cluster centers, and iterate between the two steps we just saw.</a:t>
            </a:r>
          </a:p>
          <a:p>
            <a:pPr>
              <a:defRPr/>
            </a:pPr>
            <a:endParaRPr lang="en-US" sz="800" dirty="0"/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</a:rPr>
              <a:t>Randomly initialize the cluster centers, c</a:t>
            </a:r>
            <a:r>
              <a:rPr lang="en-US" sz="2000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, ..., </a:t>
            </a:r>
            <a:r>
              <a:rPr lang="en-US" sz="2000" dirty="0" err="1">
                <a:solidFill>
                  <a:srgbClr val="000000"/>
                </a:solidFill>
              </a:rPr>
              <a:t>c</a:t>
            </a:r>
            <a:r>
              <a:rPr lang="en-US" sz="2000" baseline="-25000" dirty="0" err="1">
                <a:solidFill>
                  <a:srgbClr val="000000"/>
                </a:solidFill>
              </a:rPr>
              <a:t>K</a:t>
            </a:r>
            <a:endParaRPr lang="en-US" sz="2000" baseline="-25000" dirty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</a:rPr>
              <a:t>Given cluster centers, determine points in each cluster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>
                <a:solidFill>
                  <a:srgbClr val="000000"/>
                </a:solidFill>
              </a:rPr>
              <a:t>For each point p, find the closest </a:t>
            </a:r>
            <a:r>
              <a:rPr lang="en-US" sz="1800" dirty="0" err="1">
                <a:solidFill>
                  <a:srgbClr val="000000"/>
                </a:solidFill>
              </a:rPr>
              <a:t>c</a:t>
            </a:r>
            <a:r>
              <a:rPr lang="en-US" sz="1800" baseline="-25000" dirty="0" err="1">
                <a:solidFill>
                  <a:srgbClr val="000000"/>
                </a:solidFill>
              </a:rPr>
              <a:t>i</a:t>
            </a:r>
            <a:r>
              <a:rPr lang="en-US" sz="1800" dirty="0">
                <a:solidFill>
                  <a:srgbClr val="000000"/>
                </a:solidFill>
              </a:rPr>
              <a:t>.  Put p into cluster </a:t>
            </a:r>
            <a:r>
              <a:rPr lang="en-US" sz="1800" dirty="0" err="1">
                <a:solidFill>
                  <a:srgbClr val="000000"/>
                </a:solidFill>
              </a:rPr>
              <a:t>i</a:t>
            </a:r>
            <a:endParaRPr lang="en-US" sz="1800" dirty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</a:rPr>
              <a:t>Given points in each cluster, solve for </a:t>
            </a:r>
            <a:r>
              <a:rPr lang="en-US" sz="2000" dirty="0" err="1">
                <a:solidFill>
                  <a:srgbClr val="000000"/>
                </a:solidFill>
              </a:rPr>
              <a:t>c</a:t>
            </a:r>
            <a:r>
              <a:rPr lang="en-US" sz="2000" baseline="-25000" dirty="0" err="1">
                <a:solidFill>
                  <a:srgbClr val="000000"/>
                </a:solidFill>
              </a:rPr>
              <a:t>i</a:t>
            </a:r>
            <a:endParaRPr lang="en-US" sz="2000" baseline="-25000" dirty="0">
              <a:solidFill>
                <a:srgbClr val="000000"/>
              </a:solidFill>
            </a:endParaRP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>
                <a:solidFill>
                  <a:srgbClr val="000000"/>
                </a:solidFill>
              </a:rPr>
              <a:t>Set </a:t>
            </a:r>
            <a:r>
              <a:rPr lang="en-US" sz="1800" dirty="0" err="1">
                <a:solidFill>
                  <a:srgbClr val="000000"/>
                </a:solidFill>
              </a:rPr>
              <a:t>c</a:t>
            </a:r>
            <a:r>
              <a:rPr lang="en-US" sz="1800" baseline="-25000" dirty="0" err="1">
                <a:solidFill>
                  <a:srgbClr val="000000"/>
                </a:solidFill>
              </a:rPr>
              <a:t>i</a:t>
            </a:r>
            <a:r>
              <a:rPr lang="en-US" sz="1800" dirty="0">
                <a:solidFill>
                  <a:srgbClr val="000000"/>
                </a:solidFill>
              </a:rPr>
              <a:t> to be the mean of points in cluster </a:t>
            </a:r>
            <a:r>
              <a:rPr lang="en-US" sz="1800" dirty="0" err="1">
                <a:solidFill>
                  <a:srgbClr val="000000"/>
                </a:solidFill>
              </a:rPr>
              <a:t>i</a:t>
            </a:r>
            <a:endParaRPr lang="en-US" sz="1800" dirty="0">
              <a:solidFill>
                <a:srgbClr val="000000"/>
              </a:solidFill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</a:rPr>
              <a:t>If </a:t>
            </a:r>
            <a:r>
              <a:rPr lang="en-US" sz="2000" dirty="0" err="1">
                <a:solidFill>
                  <a:srgbClr val="000000"/>
                </a:solidFill>
              </a:rPr>
              <a:t>c</a:t>
            </a:r>
            <a:r>
              <a:rPr lang="en-US" sz="2000" baseline="-25000" dirty="0" err="1">
                <a:solidFill>
                  <a:srgbClr val="000000"/>
                </a:solidFill>
              </a:rPr>
              <a:t>i</a:t>
            </a:r>
            <a:r>
              <a:rPr lang="en-US" sz="2000" dirty="0">
                <a:solidFill>
                  <a:srgbClr val="000000"/>
                </a:solidFill>
              </a:rPr>
              <a:t> have changed, repeat Step 2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800" dirty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endParaRPr lang="en-US" sz="800" dirty="0">
              <a:solidFill>
                <a:srgbClr val="000000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</a:rPr>
              <a:t>Properties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Will always converge to </a:t>
            </a:r>
            <a:r>
              <a:rPr lang="en-US" sz="2000" i="1" dirty="0">
                <a:solidFill>
                  <a:srgbClr val="000000"/>
                </a:solidFill>
              </a:rPr>
              <a:t>some</a:t>
            </a:r>
            <a:r>
              <a:rPr lang="en-US" sz="2000" dirty="0">
                <a:solidFill>
                  <a:srgbClr val="000000"/>
                </a:solidFill>
              </a:rPr>
              <a:t> solution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Can be a “local minimum”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n-US" sz="1800" dirty="0">
                <a:solidFill>
                  <a:srgbClr val="000000"/>
                </a:solidFill>
              </a:rPr>
              <a:t>does not always find the global minimum of objective function:</a:t>
            </a:r>
          </a:p>
          <a:p>
            <a:pPr marL="838200" lvl="1" indent="-381000" eaLnBrk="1" hangingPunct="1">
              <a:lnSpc>
                <a:spcPct val="90000"/>
              </a:lnSpc>
              <a:buFontTx/>
              <a:buAutoNum type="arabicPeriod"/>
              <a:defRPr/>
            </a:pPr>
            <a:endParaRPr lang="en-US" sz="1600" dirty="0">
              <a:solidFill>
                <a:srgbClr val="000000"/>
              </a:solidFill>
            </a:endParaRPr>
          </a:p>
          <a:p>
            <a:pPr marL="438150" indent="-381000" eaLnBrk="1" hangingPunct="1">
              <a:lnSpc>
                <a:spcPct val="90000"/>
              </a:lnSpc>
              <a:buFontTx/>
              <a:buNone/>
              <a:defRPr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2400" dirty="0"/>
          </a:p>
        </p:txBody>
      </p:sp>
      <p:sp>
        <p:nvSpPr>
          <p:cNvPr id="6" name="Curved Right Arrow 5"/>
          <p:cNvSpPr/>
          <p:nvPr/>
        </p:nvSpPr>
        <p:spPr>
          <a:xfrm rot="10800000">
            <a:off x="7639050" y="2406650"/>
            <a:ext cx="912813" cy="164306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7" name="Picture 4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673350" y="5875338"/>
            <a:ext cx="39036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 Box 5"/>
          <p:cNvSpPr txBox="1">
            <a:spLocks noChangeArrowheads="1"/>
          </p:cNvSpPr>
          <p:nvPr/>
        </p:nvSpPr>
        <p:spPr bwMode="auto">
          <a:xfrm>
            <a:off x="7529513" y="6548438"/>
            <a:ext cx="2987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t>Source: Steve Seitz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44E4D0-DF5F-4EF4-B896-C2A300D7BA54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555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3063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K-means: pros and cons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6550" y="1639888"/>
            <a:ext cx="51482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/>
              <a:t>Pros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Simple, fast to compute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Converges to local minimum of within-cluster squared error</a:t>
            </a:r>
          </a:p>
          <a:p>
            <a:pPr eaLnBrk="1" hangingPunct="1">
              <a:lnSpc>
                <a:spcPct val="80000"/>
              </a:lnSpc>
            </a:pPr>
            <a:endParaRPr lang="en-US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/>
              <a:t>Cons/issues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Setting k?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Sensitive to initial centers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Sensitive to outliers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Detects spherical clusters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/>
              <a:t>Assuming means can be computed</a:t>
            </a:r>
          </a:p>
          <a:p>
            <a:pPr lvl="1" eaLnBrk="1" hangingPunct="1">
              <a:lnSpc>
                <a:spcPct val="80000"/>
              </a:lnSpc>
            </a:pPr>
            <a:endParaRPr lang="en-US" sz="240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56866" t="45294" r="16876" b="11569"/>
          <a:stretch>
            <a:fillRect/>
          </a:stretch>
        </p:blipFill>
        <p:spPr bwMode="auto">
          <a:xfrm>
            <a:off x="7273925" y="4743450"/>
            <a:ext cx="167957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18001" t="45294" r="57652" b="11569"/>
          <a:stretch>
            <a:fillRect/>
          </a:stretch>
        </p:blipFill>
        <p:spPr bwMode="auto">
          <a:xfrm>
            <a:off x="5338763" y="4743450"/>
            <a:ext cx="15573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l="18233" t="35098" r="18233" b="7648"/>
          <a:stretch>
            <a:fillRect/>
          </a:stretch>
        </p:blipFill>
        <p:spPr bwMode="auto">
          <a:xfrm>
            <a:off x="5243513" y="1931988"/>
            <a:ext cx="390048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96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59C71F-5CA6-4F44-A4A2-543A30CBDC16}" type="slidenum">
              <a:rPr lang="en-US" sz="1400" b="0"/>
              <a:pPr eaLnBrk="1" hangingPunct="1"/>
              <a:t>4</a:t>
            </a:fld>
            <a:endParaRPr lang="en-US" sz="1400" b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F134042-C103-8643-BEAC-F0D2D5041C9E}"/>
              </a:ext>
            </a:extLst>
          </p:cNvPr>
          <p:cNvSpPr/>
          <p:nvPr/>
        </p:nvSpPr>
        <p:spPr>
          <a:xfrm>
            <a:off x="1828800" y="1295400"/>
            <a:ext cx="54102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292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/>
              <a:t>An aside: Smoothing out cluster assignments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806450"/>
          </a:xfrm>
        </p:spPr>
        <p:txBody>
          <a:bodyPr/>
          <a:lstStyle/>
          <a:p>
            <a:pPr eaLnBrk="1" hangingPunct="1"/>
            <a:r>
              <a:rPr lang="en-US" sz="2400"/>
              <a:t>Assigning a cluster label per pixel may yield outliers:</a:t>
            </a:r>
          </a:p>
        </p:txBody>
      </p:sp>
      <p:pic>
        <p:nvPicPr>
          <p:cNvPr id="58372" name="Picture 3" descr="quantizedNoisy.jpg"/>
          <p:cNvPicPr>
            <a:picLocks noChangeAspect="1"/>
          </p:cNvPicPr>
          <p:nvPr/>
        </p:nvPicPr>
        <p:blipFill>
          <a:blip r:embed="rId3"/>
          <a:srcRect l="17226" t="9447" r="13077" b="11743"/>
          <a:stretch>
            <a:fillRect/>
          </a:stretch>
        </p:blipFill>
        <p:spPr bwMode="auto">
          <a:xfrm>
            <a:off x="4645025" y="1785938"/>
            <a:ext cx="2859088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3" name="Picture 5" descr="noisy_grayscale_i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1925" y="1822450"/>
            <a:ext cx="2679700" cy="172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4170363" y="2662238"/>
            <a:ext cx="438150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4608513" y="4144963"/>
            <a:ext cx="2919412" cy="2424112"/>
            <a:chOff x="4608513" y="4145121"/>
            <a:chExt cx="2919126" cy="2423997"/>
          </a:xfrm>
        </p:grpSpPr>
        <p:grpSp>
          <p:nvGrpSpPr>
            <p:cNvPr id="3" name="Group 63"/>
            <p:cNvGrpSpPr>
              <a:grpSpLocks noChangeAspect="1"/>
            </p:cNvGrpSpPr>
            <p:nvPr/>
          </p:nvGrpSpPr>
          <p:grpSpPr bwMode="auto">
            <a:xfrm>
              <a:off x="4608513" y="4743469"/>
              <a:ext cx="2919126" cy="1825649"/>
              <a:chOff x="628596" y="690525"/>
              <a:chExt cx="2848014" cy="1781175"/>
            </a:xfrm>
          </p:grpSpPr>
          <p:pic>
            <p:nvPicPr>
              <p:cNvPr id="58382" name="Picture 8" descr="simple_image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28596" y="690525"/>
                <a:ext cx="2762250" cy="17811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8383" name="TextBox 9"/>
              <p:cNvSpPr txBox="1">
                <a:spLocks noChangeArrowheads="1"/>
              </p:cNvSpPr>
              <p:nvPr/>
            </p:nvSpPr>
            <p:spPr bwMode="auto">
              <a:xfrm>
                <a:off x="1249317" y="1238220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FFFFFF"/>
                    </a:solidFill>
                    <a:latin typeface="Arial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8384" name="TextBox 10"/>
              <p:cNvSpPr txBox="1">
                <a:spLocks noChangeArrowheads="1"/>
              </p:cNvSpPr>
              <p:nvPr/>
            </p:nvSpPr>
            <p:spPr bwMode="auto">
              <a:xfrm>
                <a:off x="2162142" y="1201707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58385" name="TextBox 11"/>
              <p:cNvSpPr txBox="1">
                <a:spLocks noChangeArrowheads="1"/>
              </p:cNvSpPr>
              <p:nvPr/>
            </p:nvSpPr>
            <p:spPr bwMode="auto">
              <a:xfrm>
                <a:off x="2892403" y="727039"/>
                <a:ext cx="584207" cy="811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rPr>
                  <a:t>3</a:t>
                </a: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rot="5400000">
              <a:off x="5905362" y="4505466"/>
              <a:ext cx="474639" cy="15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381" name="TextBox 16"/>
            <p:cNvSpPr txBox="1">
              <a:spLocks noChangeArrowheads="1"/>
            </p:cNvSpPr>
            <p:nvPr/>
          </p:nvSpPr>
          <p:spPr bwMode="auto">
            <a:xfrm>
              <a:off x="6178572" y="4145121"/>
              <a:ext cx="91282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58376" name="TextBox 17"/>
          <p:cNvSpPr txBox="1">
            <a:spLocks noChangeArrowheads="1"/>
          </p:cNvSpPr>
          <p:nvPr/>
        </p:nvSpPr>
        <p:spPr bwMode="auto">
          <a:xfrm>
            <a:off x="2308225" y="3575050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original</a:t>
            </a:r>
          </a:p>
        </p:txBody>
      </p:sp>
      <p:sp>
        <p:nvSpPr>
          <p:cNvPr id="58377" name="TextBox 18"/>
          <p:cNvSpPr txBox="1">
            <a:spLocks noChangeArrowheads="1"/>
          </p:cNvSpPr>
          <p:nvPr/>
        </p:nvSpPr>
        <p:spPr bwMode="auto">
          <a:xfrm>
            <a:off x="4425950" y="3575050"/>
            <a:ext cx="3286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labeled by cluster center’s intensity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592138" y="4633913"/>
            <a:ext cx="38703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How to ensure they are spatially smooth?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36512" y="6613611"/>
            <a:ext cx="25688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49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Segmentation as clustering</a:t>
            </a:r>
          </a:p>
        </p:txBody>
      </p:sp>
      <p:pic>
        <p:nvPicPr>
          <p:cNvPr id="2990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8975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9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Depending on what we choose as the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40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40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40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65163" y="5875338"/>
            <a:ext cx="5403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intensity value (1-d) </a:t>
            </a:r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7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95338" y="0"/>
            <a:ext cx="5561013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abelim_k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7588" y="3651250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6" descr="labelim_k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7588" y="182563"/>
            <a:ext cx="42799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Box 8"/>
          <p:cNvSpPr txBox="1">
            <a:spLocks noChangeArrowheads="1"/>
          </p:cNvSpPr>
          <p:nvPr/>
        </p:nvSpPr>
        <p:spPr bwMode="auto">
          <a:xfrm>
            <a:off x="4133850" y="1493838"/>
            <a:ext cx="175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K=2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06850" y="3465513"/>
            <a:ext cx="1587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K=3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060825" y="1931988"/>
            <a:ext cx="6572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30575" y="3246438"/>
            <a:ext cx="1460500" cy="10588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8600" y="3787914"/>
            <a:ext cx="5257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quantization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of the feature space; segmentation label map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72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4525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>
                <a:solidFill>
                  <a:srgbClr val="000000"/>
                </a:solidFill>
              </a:rPr>
              <a:t>feature space</a:t>
            </a:r>
            <a:r>
              <a:rPr lang="en-US" sz="2400" kern="1200" dirty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681538" y="2155825"/>
            <a:ext cx="4383087" cy="4235450"/>
            <a:chOff x="4681538" y="2155825"/>
            <a:chExt cx="4383087" cy="4235450"/>
          </a:xfrm>
        </p:grpSpPr>
        <p:pic>
          <p:nvPicPr>
            <p:cNvPr id="61460" name="Picture 6" descr="panda_cub6_11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54563" y="2917825"/>
              <a:ext cx="3198812" cy="2281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 bwMode="auto">
            <a:xfrm>
              <a:off x="5211763" y="32226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dirty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202363" y="33750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126163" y="3298825"/>
              <a:ext cx="76200" cy="7620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668963" y="38322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059363" y="4746625"/>
              <a:ext cx="76200" cy="76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67" name="TextBox 17"/>
            <p:cNvSpPr txBox="1">
              <a:spLocks noChangeArrowheads="1"/>
            </p:cNvSpPr>
            <p:nvPr/>
          </p:nvSpPr>
          <p:spPr bwMode="auto">
            <a:xfrm>
              <a:off x="8077200" y="223202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R=255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G=200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B=250</a:t>
              </a:r>
            </a:p>
          </p:txBody>
        </p:sp>
        <p:sp>
          <p:nvSpPr>
            <p:cNvPr id="61468" name="TextBox 18"/>
            <p:cNvSpPr txBox="1">
              <a:spLocks noChangeArrowheads="1"/>
            </p:cNvSpPr>
            <p:nvPr/>
          </p:nvSpPr>
          <p:spPr bwMode="auto">
            <a:xfrm>
              <a:off x="8150225" y="3690938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R=245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G=220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B=248</a:t>
              </a:r>
            </a:p>
          </p:txBody>
        </p:sp>
        <p:sp>
          <p:nvSpPr>
            <p:cNvPr id="61469" name="TextBox 19"/>
            <p:cNvSpPr txBox="1">
              <a:spLocks noChangeArrowheads="1"/>
            </p:cNvSpPr>
            <p:nvPr/>
          </p:nvSpPr>
          <p:spPr bwMode="auto">
            <a:xfrm>
              <a:off x="4681538" y="5294313"/>
              <a:ext cx="914400" cy="92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R=15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G=189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</a:t>
              </a:r>
            </a:p>
          </p:txBody>
        </p:sp>
        <p:sp>
          <p:nvSpPr>
            <p:cNvPr id="61470" name="TextBox 20"/>
            <p:cNvSpPr txBox="1">
              <a:spLocks noChangeArrowheads="1"/>
            </p:cNvSpPr>
            <p:nvPr/>
          </p:nvSpPr>
          <p:spPr bwMode="auto">
            <a:xfrm>
              <a:off x="6361113" y="5400675"/>
              <a:ext cx="914400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R=3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G=12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B=2</a:t>
              </a:r>
            </a:p>
          </p:txBody>
        </p:sp>
        <p:sp>
          <p:nvSpPr>
            <p:cNvPr id="61471" name="Double Bracket 22"/>
            <p:cNvSpPr>
              <a:spLocks noChangeArrowheads="1"/>
            </p:cNvSpPr>
            <p:nvPr/>
          </p:nvSpPr>
          <p:spPr bwMode="auto">
            <a:xfrm>
              <a:off x="4681538" y="5218113"/>
              <a:ext cx="914400" cy="1063625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2" name="Double Bracket 23"/>
            <p:cNvSpPr>
              <a:spLocks noChangeArrowheads="1"/>
            </p:cNvSpPr>
            <p:nvPr/>
          </p:nvSpPr>
          <p:spPr bwMode="auto">
            <a:xfrm>
              <a:off x="6208713" y="532447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3" name="Double Bracket 24"/>
            <p:cNvSpPr>
              <a:spLocks noChangeArrowheads="1"/>
            </p:cNvSpPr>
            <p:nvPr/>
          </p:nvSpPr>
          <p:spPr bwMode="auto">
            <a:xfrm>
              <a:off x="8077200" y="2155825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474" name="Double Bracket 25"/>
            <p:cNvSpPr>
              <a:spLocks noChangeArrowheads="1"/>
            </p:cNvSpPr>
            <p:nvPr/>
          </p:nvSpPr>
          <p:spPr bwMode="auto">
            <a:xfrm>
              <a:off x="8150225" y="3538538"/>
              <a:ext cx="914400" cy="1066800"/>
            </a:xfrm>
            <a:prstGeom prst="bracketPair">
              <a:avLst>
                <a:gd name="adj" fmla="val 16667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61475" name="Shape 36"/>
            <p:cNvCxnSpPr>
              <a:cxnSpLocks noChangeShapeType="1"/>
              <a:stCxn id="61469" idx="3"/>
              <a:endCxn id="15" idx="2"/>
            </p:cNvCxnSpPr>
            <p:nvPr/>
          </p:nvCxnSpPr>
          <p:spPr bwMode="auto">
            <a:xfrm flipH="1" flipV="1">
              <a:off x="5097463" y="4822825"/>
              <a:ext cx="498475" cy="931863"/>
            </a:xfrm>
            <a:prstGeom prst="curvedConnector4">
              <a:avLst>
                <a:gd name="adj1" fmla="val -45861"/>
                <a:gd name="adj2" fmla="val 74718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6" name="Shape 38"/>
            <p:cNvCxnSpPr>
              <a:cxnSpLocks noChangeShapeType="1"/>
              <a:endCxn id="14" idx="3"/>
            </p:cNvCxnSpPr>
            <p:nvPr/>
          </p:nvCxnSpPr>
          <p:spPr bwMode="auto">
            <a:xfrm rot="16200000" flipV="1">
              <a:off x="5452269" y="4163219"/>
              <a:ext cx="1420813" cy="835025"/>
            </a:xfrm>
            <a:prstGeom prst="curvedConnector2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7" name="Curved Connector 40"/>
            <p:cNvCxnSpPr>
              <a:cxnSpLocks noChangeShapeType="1"/>
              <a:stCxn id="61467" idx="1"/>
              <a:endCxn id="12" idx="3"/>
            </p:cNvCxnSpPr>
            <p:nvPr/>
          </p:nvCxnSpPr>
          <p:spPr bwMode="auto">
            <a:xfrm rot="10800000" flipV="1">
              <a:off x="6202363" y="2693988"/>
              <a:ext cx="1874837" cy="642937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1478" name="Curved Connector 42"/>
            <p:cNvCxnSpPr>
              <a:cxnSpLocks noChangeShapeType="1"/>
            </p:cNvCxnSpPr>
            <p:nvPr/>
          </p:nvCxnSpPr>
          <p:spPr bwMode="auto">
            <a:xfrm rot="10800000">
              <a:off x="6361113" y="3429000"/>
              <a:ext cx="1798637" cy="636588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301082" name="Oval 26"/>
          <p:cNvSpPr>
            <a:spLocks noChangeArrowheads="1"/>
          </p:cNvSpPr>
          <p:nvPr/>
        </p:nvSpPr>
        <p:spPr bwMode="auto">
          <a:xfrm>
            <a:off x="2192338" y="44291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4" name="Oval 28"/>
          <p:cNvSpPr>
            <a:spLocks noChangeArrowheads="1"/>
          </p:cNvSpPr>
          <p:nvPr/>
        </p:nvSpPr>
        <p:spPr bwMode="auto">
          <a:xfrm>
            <a:off x="2573338" y="5343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5" name="Oval 29"/>
          <p:cNvSpPr>
            <a:spLocks noChangeArrowheads="1"/>
          </p:cNvSpPr>
          <p:nvPr/>
        </p:nvSpPr>
        <p:spPr bwMode="auto">
          <a:xfrm>
            <a:off x="2725738" y="51911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6" name="Oval 30"/>
          <p:cNvSpPr>
            <a:spLocks noChangeArrowheads="1"/>
          </p:cNvSpPr>
          <p:nvPr/>
        </p:nvSpPr>
        <p:spPr bwMode="auto">
          <a:xfrm>
            <a:off x="3259138" y="45053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7" name="Line 31"/>
          <p:cNvSpPr>
            <a:spLocks noChangeShapeType="1"/>
          </p:cNvSpPr>
          <p:nvPr/>
        </p:nvSpPr>
        <p:spPr bwMode="auto">
          <a:xfrm flipV="1">
            <a:off x="1963738" y="359092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8" name="Line 32"/>
          <p:cNvSpPr>
            <a:spLocks noChangeShapeType="1"/>
          </p:cNvSpPr>
          <p:nvPr/>
        </p:nvSpPr>
        <p:spPr bwMode="auto">
          <a:xfrm flipV="1">
            <a:off x="1963738" y="4124325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89" name="Line 33"/>
          <p:cNvSpPr>
            <a:spLocks noChangeShapeType="1"/>
          </p:cNvSpPr>
          <p:nvPr/>
        </p:nvSpPr>
        <p:spPr bwMode="auto">
          <a:xfrm>
            <a:off x="1963738" y="5419725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0" name="Oval 34"/>
          <p:cNvSpPr>
            <a:spLocks noChangeArrowheads="1"/>
          </p:cNvSpPr>
          <p:nvPr/>
        </p:nvSpPr>
        <p:spPr bwMode="auto">
          <a:xfrm>
            <a:off x="2116138" y="39719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1" name="Oval 35"/>
          <p:cNvSpPr>
            <a:spLocks noChangeArrowheads="1"/>
          </p:cNvSpPr>
          <p:nvPr/>
        </p:nvSpPr>
        <p:spPr bwMode="auto">
          <a:xfrm>
            <a:off x="2344738" y="49625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2" name="Oval 36"/>
          <p:cNvSpPr>
            <a:spLocks noChangeArrowheads="1"/>
          </p:cNvSpPr>
          <p:nvPr/>
        </p:nvSpPr>
        <p:spPr bwMode="auto">
          <a:xfrm>
            <a:off x="2878138" y="4200525"/>
            <a:ext cx="609600" cy="685800"/>
          </a:xfrm>
          <a:prstGeom prst="ellips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1093" name="Text Box 37"/>
          <p:cNvSpPr txBox="1">
            <a:spLocks noChangeArrowheads="1"/>
          </p:cNvSpPr>
          <p:nvPr/>
        </p:nvSpPr>
        <p:spPr bwMode="auto">
          <a:xfrm>
            <a:off x="3259138" y="58007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R</a:t>
            </a:r>
          </a:p>
        </p:txBody>
      </p:sp>
      <p:sp>
        <p:nvSpPr>
          <p:cNvPr id="301094" name="Text Box 38"/>
          <p:cNvSpPr txBox="1">
            <a:spLocks noChangeArrowheads="1"/>
          </p:cNvSpPr>
          <p:nvPr/>
        </p:nvSpPr>
        <p:spPr bwMode="auto">
          <a:xfrm>
            <a:off x="3430588" y="39354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</a:t>
            </a:r>
          </a:p>
        </p:txBody>
      </p:sp>
      <p:sp>
        <p:nvSpPr>
          <p:cNvPr id="301095" name="Text Box 39"/>
          <p:cNvSpPr txBox="1">
            <a:spLocks noChangeArrowheads="1"/>
          </p:cNvSpPr>
          <p:nvPr/>
        </p:nvSpPr>
        <p:spPr bwMode="auto">
          <a:xfrm>
            <a:off x="1963738" y="351472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19113" y="2443163"/>
            <a:ext cx="3468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color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519113" y="6313488"/>
            <a:ext cx="54038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color value (3-d) </a:t>
            </a:r>
          </a:p>
        </p:txBody>
      </p:sp>
      <p:sp>
        <p:nvSpPr>
          <p:cNvPr id="39" name="TextBox 4"/>
          <p:cNvSpPr txBox="1">
            <a:spLocks noChangeArrowheads="1"/>
          </p:cNvSpPr>
          <p:nvPr/>
        </p:nvSpPr>
        <p:spPr bwMode="auto">
          <a:xfrm>
            <a:off x="7132884" y="6541603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Kristen </a:t>
            </a:r>
            <a:r>
              <a:rPr lang="en-US" sz="1400" dirty="0" err="1">
                <a:solidFill>
                  <a:srgbClr val="000000"/>
                </a:solidFill>
              </a:rPr>
              <a:t>Grauman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99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82" grpId="0" animBg="1"/>
      <p:bldP spid="301084" grpId="0" animBg="1"/>
      <p:bldP spid="301085" grpId="0" animBg="1"/>
      <p:bldP spid="301086" grpId="0" animBg="1"/>
      <p:bldP spid="301087" grpId="0" animBg="1"/>
      <p:bldP spid="301088" grpId="0" animBg="1"/>
      <p:bldP spid="301089" grpId="0" animBg="1"/>
      <p:bldP spid="301090" grpId="0" animBg="1"/>
      <p:bldP spid="301091" grpId="0" animBg="1"/>
      <p:bldP spid="301092" grpId="0" animBg="1"/>
      <p:bldP spid="301093" grpId="0"/>
      <p:bldP spid="301094" grpId="0"/>
      <p:bldP spid="301095" grpId="0"/>
      <p:bldP spid="44" grpId="0"/>
      <p:bldP spid="5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Segmentation as clustering</a:t>
            </a:r>
          </a:p>
        </p:txBody>
      </p:sp>
      <p:pic>
        <p:nvPicPr>
          <p:cNvPr id="64515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735263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555625" y="3962400"/>
            <a:ext cx="4089400" cy="0"/>
          </a:xfrm>
          <a:prstGeom prst="line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17" name="TextBox 52"/>
          <p:cNvSpPr txBox="1">
            <a:spLocks noChangeArrowheads="1"/>
          </p:cNvSpPr>
          <p:nvPr/>
        </p:nvSpPr>
        <p:spPr bwMode="auto">
          <a:xfrm>
            <a:off x="519113" y="1311275"/>
            <a:ext cx="7967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Depending on what we choose as the </a:t>
            </a:r>
            <a:r>
              <a:rPr lang="en-US" sz="24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we can group pixels in different ways.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906463" y="3903663"/>
            <a:ext cx="3660775" cy="333375"/>
            <a:chOff x="906095" y="3903669"/>
            <a:chExt cx="3661036" cy="333292"/>
          </a:xfrm>
        </p:grpSpPr>
        <p:sp>
          <p:nvSpPr>
            <p:cNvPr id="12" name="Oval 11"/>
            <p:cNvSpPr/>
            <p:nvPr/>
          </p:nvSpPr>
          <p:spPr>
            <a:xfrm>
              <a:off x="98388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522" name="TextBox 12"/>
            <p:cNvSpPr txBox="1">
              <a:spLocks noChangeArrowheads="1"/>
            </p:cNvSpPr>
            <p:nvPr/>
          </p:nvSpPr>
          <p:spPr bwMode="auto">
            <a:xfrm>
              <a:off x="925568" y="4039984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523" name="TextBox 13"/>
            <p:cNvSpPr txBox="1">
              <a:spLocks noChangeArrowheads="1"/>
            </p:cNvSpPr>
            <p:nvPr/>
          </p:nvSpPr>
          <p:spPr bwMode="auto">
            <a:xfrm>
              <a:off x="2483456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524" name="TextBox 14"/>
            <p:cNvSpPr txBox="1">
              <a:spLocks noChangeArrowheads="1"/>
            </p:cNvSpPr>
            <p:nvPr/>
          </p:nvSpPr>
          <p:spPr bwMode="auto">
            <a:xfrm>
              <a:off x="3749240" y="4020511"/>
              <a:ext cx="817891" cy="196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06485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609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39474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44449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52228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60007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61912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696923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717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0137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12042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9821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79596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39864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476440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516131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53518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361297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76303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79535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7314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91125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93188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00968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165268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671717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69076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76856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78761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808252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88604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3943199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4022579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395080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472872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550666" y="3903669"/>
              <a:ext cx="98432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1571304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649098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1668149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726891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745942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3735" y="3903669"/>
              <a:ext cx="96844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863425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88247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2101567" y="3903669"/>
              <a:ext cx="96845" cy="9681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>
                <a:solidFill>
                  <a:srgbClr val="FFFFFF"/>
                </a:solidFill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4519" name="TextBox 70"/>
          <p:cNvSpPr txBox="1">
            <a:spLocks noChangeArrowheads="1"/>
          </p:cNvSpPr>
          <p:nvPr/>
        </p:nvSpPr>
        <p:spPr bwMode="auto">
          <a:xfrm>
            <a:off x="519113" y="2479675"/>
            <a:ext cx="346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similarity </a:t>
            </a: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409575" y="4560888"/>
            <a:ext cx="48561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Clusters based on intensity similarity don’t have to be spatially coherent.</a:t>
            </a:r>
          </a:p>
        </p:txBody>
      </p:sp>
      <p:sp>
        <p:nvSpPr>
          <p:cNvPr id="71" name="TextBox 4"/>
          <p:cNvSpPr txBox="1">
            <a:spLocks noChangeArrowheads="1"/>
          </p:cNvSpPr>
          <p:nvPr/>
        </p:nvSpPr>
        <p:spPr bwMode="auto">
          <a:xfrm>
            <a:off x="7132884" y="6541603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Kristen </a:t>
            </a:r>
            <a:r>
              <a:rPr lang="en-US" sz="1400" dirty="0" err="1">
                <a:solidFill>
                  <a:srgbClr val="000000"/>
                </a:solidFill>
              </a:rPr>
              <a:t>Grauman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2" name="Slide Number Placeholder 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630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C:\Documents and Settings\grauman\Desktop\segmentation\pandab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662238"/>
            <a:ext cx="44196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91281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>
                <a:solidFill>
                  <a:srgbClr val="000000"/>
                </a:solidFill>
              </a:rPr>
              <a:t>feature space</a:t>
            </a:r>
            <a:r>
              <a:rPr lang="en-US" sz="2400" kern="1200" dirty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/>
          </a:p>
        </p:txBody>
      </p:sp>
      <p:sp>
        <p:nvSpPr>
          <p:cNvPr id="65541" name="Line 31"/>
          <p:cNvSpPr>
            <a:spLocks noChangeShapeType="1"/>
          </p:cNvSpPr>
          <p:nvPr/>
        </p:nvSpPr>
        <p:spPr bwMode="auto">
          <a:xfrm flipV="1">
            <a:off x="1468438" y="3509963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2" name="Line 32"/>
          <p:cNvSpPr>
            <a:spLocks noChangeShapeType="1"/>
          </p:cNvSpPr>
          <p:nvPr/>
        </p:nvSpPr>
        <p:spPr bwMode="auto">
          <a:xfrm flipV="1">
            <a:off x="1468438" y="4043363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3" name="Line 33"/>
          <p:cNvSpPr>
            <a:spLocks noChangeShapeType="1"/>
          </p:cNvSpPr>
          <p:nvPr/>
        </p:nvSpPr>
        <p:spPr bwMode="auto">
          <a:xfrm>
            <a:off x="1484313" y="5338763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4" name="Text Box 37"/>
          <p:cNvSpPr txBox="1">
            <a:spLocks noChangeArrowheads="1"/>
          </p:cNvSpPr>
          <p:nvPr/>
        </p:nvSpPr>
        <p:spPr bwMode="auto">
          <a:xfrm>
            <a:off x="3257550" y="5468938"/>
            <a:ext cx="533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X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5" name="TextBox 43"/>
          <p:cNvSpPr txBox="1">
            <a:spLocks noChangeArrowheads="1"/>
          </p:cNvSpPr>
          <p:nvPr/>
        </p:nvSpPr>
        <p:spPr bwMode="auto">
          <a:xfrm>
            <a:off x="482600" y="2333625"/>
            <a:ext cx="41989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intensity+position </a:t>
            </a: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similarity </a:t>
            </a:r>
          </a:p>
        </p:txBody>
      </p:sp>
      <p:sp>
        <p:nvSpPr>
          <p:cNvPr id="65546" name="Text Box 37"/>
          <p:cNvSpPr txBox="1">
            <a:spLocks noChangeArrowheads="1"/>
          </p:cNvSpPr>
          <p:nvPr/>
        </p:nvSpPr>
        <p:spPr bwMode="auto">
          <a:xfrm>
            <a:off x="2928938" y="3935413"/>
            <a:ext cx="1131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Y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547" name="Text Box 37"/>
          <p:cNvSpPr txBox="1">
            <a:spLocks noChangeArrowheads="1"/>
          </p:cNvSpPr>
          <p:nvPr/>
        </p:nvSpPr>
        <p:spPr bwMode="auto">
          <a:xfrm>
            <a:off x="1520825" y="3384550"/>
            <a:ext cx="1058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Intensity</a:t>
            </a:r>
            <a:endParaRPr lang="en-US" kern="1200" baseline="-250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Oval 30"/>
          <p:cNvSpPr>
            <a:spLocks noChangeArrowheads="1"/>
          </p:cNvSpPr>
          <p:nvPr/>
        </p:nvSpPr>
        <p:spPr bwMode="auto">
          <a:xfrm>
            <a:off x="2262188" y="492125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Oval 30"/>
          <p:cNvSpPr>
            <a:spLocks noChangeArrowheads="1"/>
          </p:cNvSpPr>
          <p:nvPr/>
        </p:nvSpPr>
        <p:spPr bwMode="auto">
          <a:xfrm>
            <a:off x="2400300" y="49768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Oval 30"/>
          <p:cNvSpPr>
            <a:spLocks noChangeArrowheads="1"/>
          </p:cNvSpPr>
          <p:nvPr/>
        </p:nvSpPr>
        <p:spPr bwMode="auto">
          <a:xfrm>
            <a:off x="2339975" y="47799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Oval 30"/>
          <p:cNvSpPr>
            <a:spLocks noChangeArrowheads="1"/>
          </p:cNvSpPr>
          <p:nvPr/>
        </p:nvSpPr>
        <p:spPr bwMode="auto">
          <a:xfrm>
            <a:off x="2411413" y="49323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0" name="Oval 30"/>
          <p:cNvSpPr>
            <a:spLocks noChangeArrowheads="1"/>
          </p:cNvSpPr>
          <p:nvPr/>
        </p:nvSpPr>
        <p:spPr bwMode="auto">
          <a:xfrm>
            <a:off x="2478088" y="4835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1" name="Oval 30"/>
          <p:cNvSpPr>
            <a:spLocks noChangeArrowheads="1"/>
          </p:cNvSpPr>
          <p:nvPr/>
        </p:nvSpPr>
        <p:spPr bwMode="auto">
          <a:xfrm>
            <a:off x="2557463" y="49879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" name="Oval 30"/>
          <p:cNvSpPr>
            <a:spLocks noChangeArrowheads="1"/>
          </p:cNvSpPr>
          <p:nvPr/>
        </p:nvSpPr>
        <p:spPr bwMode="auto">
          <a:xfrm>
            <a:off x="2960688" y="50768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3" name="Oval 30"/>
          <p:cNvSpPr>
            <a:spLocks noChangeArrowheads="1"/>
          </p:cNvSpPr>
          <p:nvPr/>
        </p:nvSpPr>
        <p:spPr bwMode="auto">
          <a:xfrm>
            <a:off x="3032125" y="52292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4" name="Oval 30"/>
          <p:cNvSpPr>
            <a:spLocks noChangeArrowheads="1"/>
          </p:cNvSpPr>
          <p:nvPr/>
        </p:nvSpPr>
        <p:spPr bwMode="auto">
          <a:xfrm>
            <a:off x="3098800" y="51323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5" name="Oval 30"/>
          <p:cNvSpPr>
            <a:spLocks noChangeArrowheads="1"/>
          </p:cNvSpPr>
          <p:nvPr/>
        </p:nvSpPr>
        <p:spPr bwMode="auto">
          <a:xfrm>
            <a:off x="3178175" y="52847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164388" y="4560888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470650" y="4159250"/>
            <a:ext cx="365125" cy="29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229225" y="5380038"/>
            <a:ext cx="371633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Both regions are black, but if we also include </a:t>
            </a:r>
            <a:r>
              <a:rPr lang="en-US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position (x,y),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then we could group the two into distinct segments; way to encode both similarity &amp; proximity.</a:t>
            </a: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Kristen </a:t>
            </a:r>
            <a:r>
              <a:rPr lang="en-US" sz="1400" dirty="0" err="1">
                <a:solidFill>
                  <a:srgbClr val="000000"/>
                </a:solidFill>
              </a:rPr>
              <a:t>Grauman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20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36" grpId="0" animBg="1"/>
      <p:bldP spid="37" grpId="0" animBg="1"/>
      <p:bldP spid="4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as clustering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944541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</a:pPr>
            <a:r>
              <a:rPr lang="en-US" dirty="0"/>
              <a:t>Color, brightness, position alone are not enough to distinguish all regions…</a:t>
            </a:r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979" y="2114532"/>
            <a:ext cx="3927811" cy="281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9435" y="2114533"/>
            <a:ext cx="2409858" cy="278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5345" y="2114532"/>
            <a:ext cx="1862163" cy="279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6838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Segmentation as clustering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2600" y="1311275"/>
            <a:ext cx="8229600" cy="45259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kern="1200" dirty="0">
                <a:solidFill>
                  <a:srgbClr val="000000"/>
                </a:solidFill>
              </a:rPr>
              <a:t>Depending on what we choose as the </a:t>
            </a:r>
            <a:r>
              <a:rPr lang="en-US" sz="2400" i="1" kern="1200" dirty="0">
                <a:solidFill>
                  <a:srgbClr val="000000"/>
                </a:solidFill>
              </a:rPr>
              <a:t>feature space</a:t>
            </a:r>
            <a:r>
              <a:rPr lang="en-US" sz="2400" kern="1200" dirty="0">
                <a:solidFill>
                  <a:srgbClr val="000000"/>
                </a:solidFill>
              </a:rPr>
              <a:t>, we can group pixels in different ways.</a:t>
            </a:r>
          </a:p>
          <a:p>
            <a:pPr eaLnBrk="1" hangingPunct="1">
              <a:buFontTx/>
              <a:buNone/>
              <a:defRPr/>
            </a:pPr>
            <a:endParaRPr lang="en-US" dirty="0"/>
          </a:p>
        </p:txBody>
      </p:sp>
      <p:sp>
        <p:nvSpPr>
          <p:cNvPr id="62468" name="Line 31"/>
          <p:cNvSpPr>
            <a:spLocks noChangeShapeType="1"/>
          </p:cNvSpPr>
          <p:nvPr/>
        </p:nvSpPr>
        <p:spPr bwMode="auto">
          <a:xfrm flipV="1">
            <a:off x="1963738" y="3590925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69" name="Line 32"/>
          <p:cNvSpPr>
            <a:spLocks noChangeShapeType="1"/>
          </p:cNvSpPr>
          <p:nvPr/>
        </p:nvSpPr>
        <p:spPr bwMode="auto">
          <a:xfrm flipV="1">
            <a:off x="1963738" y="4124325"/>
            <a:ext cx="1447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70" name="Line 33"/>
          <p:cNvSpPr>
            <a:spLocks noChangeShapeType="1"/>
          </p:cNvSpPr>
          <p:nvPr/>
        </p:nvSpPr>
        <p:spPr bwMode="auto">
          <a:xfrm>
            <a:off x="1963738" y="5419725"/>
            <a:ext cx="167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71" name="Text Box 37"/>
          <p:cNvSpPr txBox="1">
            <a:spLocks noChangeArrowheads="1"/>
          </p:cNvSpPr>
          <p:nvPr/>
        </p:nvSpPr>
        <p:spPr bwMode="auto">
          <a:xfrm>
            <a:off x="3259138" y="5800725"/>
            <a:ext cx="53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24</a:t>
            </a:r>
          </a:p>
        </p:txBody>
      </p:sp>
      <p:sp>
        <p:nvSpPr>
          <p:cNvPr id="62472" name="TextBox 43"/>
          <p:cNvSpPr txBox="1">
            <a:spLocks noChangeArrowheads="1"/>
          </p:cNvSpPr>
          <p:nvPr/>
        </p:nvSpPr>
        <p:spPr bwMode="auto">
          <a:xfrm>
            <a:off x="519113" y="2443163"/>
            <a:ext cx="3468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Grouping pixels based on </a:t>
            </a: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texture </a:t>
            </a: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similarity </a:t>
            </a:r>
          </a:p>
        </p:txBody>
      </p:sp>
      <p:sp>
        <p:nvSpPr>
          <p:cNvPr id="62474" name="Text Box 37"/>
          <p:cNvSpPr txBox="1">
            <a:spLocks noChangeArrowheads="1"/>
          </p:cNvSpPr>
          <p:nvPr/>
        </p:nvSpPr>
        <p:spPr bwMode="auto">
          <a:xfrm>
            <a:off x="3440113" y="3940175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62475" name="TextBox 41"/>
          <p:cNvSpPr txBox="1">
            <a:spLocks noChangeArrowheads="1"/>
          </p:cNvSpPr>
          <p:nvPr/>
        </p:nvSpPr>
        <p:spPr bwMode="auto">
          <a:xfrm>
            <a:off x="519113" y="6172200"/>
            <a:ext cx="80692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Feature space: filter bank responses (e.g., 24-d) </a:t>
            </a:r>
          </a:p>
        </p:txBody>
      </p:sp>
      <p:sp>
        <p:nvSpPr>
          <p:cNvPr id="62476" name="Text Box 37"/>
          <p:cNvSpPr txBox="1">
            <a:spLocks noChangeArrowheads="1"/>
          </p:cNvSpPr>
          <p:nvPr/>
        </p:nvSpPr>
        <p:spPr bwMode="auto">
          <a:xfrm>
            <a:off x="2016125" y="3465513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</a:t>
            </a:r>
            <a:r>
              <a:rPr lang="en-US" kern="1200" baseline="-250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1</a:t>
            </a:r>
          </a:p>
        </p:txBody>
      </p:sp>
      <p:pic>
        <p:nvPicPr>
          <p:cNvPr id="62477" name="Content Placeholder 3" descr="lmfilters.jpg"/>
          <p:cNvPicPr>
            <a:picLocks noChangeAspect="1"/>
          </p:cNvPicPr>
          <p:nvPr/>
        </p:nvPicPr>
        <p:blipFill>
          <a:blip r:embed="rId3"/>
          <a:srcRect t="1579" r="50301"/>
          <a:stretch>
            <a:fillRect/>
          </a:stretch>
        </p:blipFill>
        <p:spPr bwMode="auto">
          <a:xfrm>
            <a:off x="7748588" y="3355975"/>
            <a:ext cx="1362075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8" name="TextBox 46"/>
          <p:cNvSpPr txBox="1">
            <a:spLocks noChangeArrowheads="1"/>
          </p:cNvSpPr>
          <p:nvPr/>
        </p:nvSpPr>
        <p:spPr bwMode="auto">
          <a:xfrm rot="5400000">
            <a:off x="2835275" y="4824413"/>
            <a:ext cx="612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…</a:t>
            </a:r>
          </a:p>
        </p:txBody>
      </p:sp>
      <p:sp>
        <p:nvSpPr>
          <p:cNvPr id="62479" name="TextBox 48"/>
          <p:cNvSpPr txBox="1">
            <a:spLocks noChangeArrowheads="1"/>
          </p:cNvSpPr>
          <p:nvPr/>
        </p:nvSpPr>
        <p:spPr bwMode="auto">
          <a:xfrm>
            <a:off x="7923213" y="4268788"/>
            <a:ext cx="1066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Filter bank of 24 filters</a:t>
            </a:r>
          </a:p>
        </p:txBody>
      </p:sp>
      <p:sp>
        <p:nvSpPr>
          <p:cNvPr id="62480" name="Oval 30"/>
          <p:cNvSpPr>
            <a:spLocks noChangeArrowheads="1"/>
          </p:cNvSpPr>
          <p:nvPr/>
        </p:nvSpPr>
        <p:spPr bwMode="auto">
          <a:xfrm>
            <a:off x="3259138" y="45053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1" name="Oval 30"/>
          <p:cNvSpPr>
            <a:spLocks noChangeArrowheads="1"/>
          </p:cNvSpPr>
          <p:nvPr/>
        </p:nvSpPr>
        <p:spPr bwMode="auto">
          <a:xfrm>
            <a:off x="3330575" y="46577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2" name="Oval 30"/>
          <p:cNvSpPr>
            <a:spLocks noChangeArrowheads="1"/>
          </p:cNvSpPr>
          <p:nvPr/>
        </p:nvSpPr>
        <p:spPr bwMode="auto">
          <a:xfrm>
            <a:off x="3397250" y="45608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3" name="Oval 30"/>
          <p:cNvSpPr>
            <a:spLocks noChangeArrowheads="1"/>
          </p:cNvSpPr>
          <p:nvPr/>
        </p:nvSpPr>
        <p:spPr bwMode="auto">
          <a:xfrm>
            <a:off x="2600325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4" name="Oval 30"/>
          <p:cNvSpPr>
            <a:spLocks noChangeArrowheads="1"/>
          </p:cNvSpPr>
          <p:nvPr/>
        </p:nvSpPr>
        <p:spPr bwMode="auto">
          <a:xfrm>
            <a:off x="2047875" y="4597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5" name="Oval 30"/>
          <p:cNvSpPr>
            <a:spLocks noChangeArrowheads="1"/>
          </p:cNvSpPr>
          <p:nvPr/>
        </p:nvSpPr>
        <p:spPr bwMode="auto">
          <a:xfrm>
            <a:off x="2119313" y="4749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6" name="Oval 30"/>
          <p:cNvSpPr>
            <a:spLocks noChangeArrowheads="1"/>
          </p:cNvSpPr>
          <p:nvPr/>
        </p:nvSpPr>
        <p:spPr bwMode="auto">
          <a:xfrm>
            <a:off x="2185988" y="46529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7" name="Oval 30"/>
          <p:cNvSpPr>
            <a:spLocks noChangeArrowheads="1"/>
          </p:cNvSpPr>
          <p:nvPr/>
        </p:nvSpPr>
        <p:spPr bwMode="auto">
          <a:xfrm>
            <a:off x="2265363" y="48053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8" name="Oval 30"/>
          <p:cNvSpPr>
            <a:spLocks noChangeArrowheads="1"/>
          </p:cNvSpPr>
          <p:nvPr/>
        </p:nvSpPr>
        <p:spPr bwMode="auto">
          <a:xfrm>
            <a:off x="2125663" y="44561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89" name="Oval 30"/>
          <p:cNvSpPr>
            <a:spLocks noChangeArrowheads="1"/>
          </p:cNvSpPr>
          <p:nvPr/>
        </p:nvSpPr>
        <p:spPr bwMode="auto">
          <a:xfrm>
            <a:off x="2197100" y="460851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0" name="Oval 30"/>
          <p:cNvSpPr>
            <a:spLocks noChangeArrowheads="1"/>
          </p:cNvSpPr>
          <p:nvPr/>
        </p:nvSpPr>
        <p:spPr bwMode="auto">
          <a:xfrm>
            <a:off x="2263775" y="4511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1" name="Oval 30"/>
          <p:cNvSpPr>
            <a:spLocks noChangeArrowheads="1"/>
          </p:cNvSpPr>
          <p:nvPr/>
        </p:nvSpPr>
        <p:spPr bwMode="auto">
          <a:xfrm>
            <a:off x="2343150" y="46640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2" name="Oval 30"/>
          <p:cNvSpPr>
            <a:spLocks noChangeArrowheads="1"/>
          </p:cNvSpPr>
          <p:nvPr/>
        </p:nvSpPr>
        <p:spPr bwMode="auto">
          <a:xfrm>
            <a:off x="2595563" y="39401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3" name="Oval 30"/>
          <p:cNvSpPr>
            <a:spLocks noChangeArrowheads="1"/>
          </p:cNvSpPr>
          <p:nvPr/>
        </p:nvSpPr>
        <p:spPr bwMode="auto">
          <a:xfrm>
            <a:off x="2667000" y="40925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4" name="Oval 30"/>
          <p:cNvSpPr>
            <a:spLocks noChangeArrowheads="1"/>
          </p:cNvSpPr>
          <p:nvPr/>
        </p:nvSpPr>
        <p:spPr bwMode="auto">
          <a:xfrm>
            <a:off x="2733675" y="39957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5" name="Oval 30"/>
          <p:cNvSpPr>
            <a:spLocks noChangeArrowheads="1"/>
          </p:cNvSpPr>
          <p:nvPr/>
        </p:nvSpPr>
        <p:spPr bwMode="auto">
          <a:xfrm>
            <a:off x="2813050" y="41481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6" name="Oval 30"/>
          <p:cNvSpPr>
            <a:spLocks noChangeArrowheads="1"/>
          </p:cNvSpPr>
          <p:nvPr/>
        </p:nvSpPr>
        <p:spPr bwMode="auto">
          <a:xfrm>
            <a:off x="2673350" y="51450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7" name="Oval 30"/>
          <p:cNvSpPr>
            <a:spLocks noChangeArrowheads="1"/>
          </p:cNvSpPr>
          <p:nvPr/>
        </p:nvSpPr>
        <p:spPr bwMode="auto">
          <a:xfrm>
            <a:off x="2600325" y="52117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8" name="Oval 30"/>
          <p:cNvSpPr>
            <a:spLocks noChangeArrowheads="1"/>
          </p:cNvSpPr>
          <p:nvPr/>
        </p:nvSpPr>
        <p:spPr bwMode="auto">
          <a:xfrm>
            <a:off x="2381250" y="51450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99" name="Oval 30"/>
          <p:cNvSpPr>
            <a:spLocks noChangeArrowheads="1"/>
          </p:cNvSpPr>
          <p:nvPr/>
        </p:nvSpPr>
        <p:spPr bwMode="auto">
          <a:xfrm>
            <a:off x="2454275" y="5400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438400"/>
            <a:ext cx="2236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3331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with texture features</a:t>
            </a:r>
          </a:p>
        </p:txBody>
      </p:sp>
      <p:sp>
        <p:nvSpPr>
          <p:cNvPr id="49155" name="Rectangle 6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80010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200" dirty="0"/>
              <a:t>Find “</a:t>
            </a:r>
            <a:r>
              <a:rPr lang="en-US" sz="2200" dirty="0" err="1"/>
              <a:t>textons</a:t>
            </a:r>
            <a:r>
              <a:rPr lang="en-US" sz="2200" dirty="0"/>
              <a:t>” by </a:t>
            </a:r>
            <a:r>
              <a:rPr lang="en-US" sz="2200" b="1" dirty="0"/>
              <a:t>clustering</a:t>
            </a:r>
            <a:r>
              <a:rPr lang="en-US" sz="2200" dirty="0"/>
              <a:t> vectors of filter bank outputs</a:t>
            </a:r>
          </a:p>
          <a:p>
            <a:pPr>
              <a:buFontTx/>
              <a:buChar char="•"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Describe texture in a window based on </a:t>
            </a:r>
            <a:r>
              <a:rPr kumimoji="0" lang="en-US" sz="22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texton</a:t>
            </a:r>
            <a:r>
              <a:rPr kumimoji="0" lang="en-US" sz="22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histogram </a:t>
            </a:r>
            <a:endParaRPr lang="en-US" sz="2200" dirty="0"/>
          </a:p>
          <a:p>
            <a:endParaRPr lang="en-US" sz="2200" dirty="0"/>
          </a:p>
        </p:txBody>
      </p:sp>
      <p:sp>
        <p:nvSpPr>
          <p:cNvPr id="49156" name="Rectangle 7"/>
          <p:cNvSpPr>
            <a:spLocks noChangeArrowheads="1"/>
          </p:cNvSpPr>
          <p:nvPr/>
        </p:nvSpPr>
        <p:spPr bwMode="auto">
          <a:xfrm>
            <a:off x="0" y="6550223"/>
            <a:ext cx="9448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 err="1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Malik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sz="1400" kern="1200" dirty="0" err="1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Belongie</a:t>
            </a:r>
            <a:r>
              <a:rPr lang="en-US" sz="1400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, Leung and Shi. IJCV 2001.</a:t>
            </a:r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2362200"/>
            <a:ext cx="22304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362200"/>
            <a:ext cx="223678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Box 7"/>
          <p:cNvSpPr txBox="1">
            <a:spLocks noChangeArrowheads="1"/>
          </p:cNvSpPr>
          <p:nvPr/>
        </p:nvSpPr>
        <p:spPr bwMode="auto">
          <a:xfrm>
            <a:off x="3270250" y="1981200"/>
            <a:ext cx="1377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Texton map</a:t>
            </a:r>
          </a:p>
        </p:txBody>
      </p:sp>
      <p:sp>
        <p:nvSpPr>
          <p:cNvPr id="49160" name="TextBox 8"/>
          <p:cNvSpPr txBox="1">
            <a:spLocks noChangeArrowheads="1"/>
          </p:cNvSpPr>
          <p:nvPr/>
        </p:nvSpPr>
        <p:spPr bwMode="auto">
          <a:xfrm>
            <a:off x="1231900" y="1981200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Image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9400" y="65502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Adapted from Lana </a:t>
            </a:r>
            <a:r>
              <a:rPr lang="en-US" sz="1400" dirty="0" err="1"/>
              <a:t>Lazebnik</a:t>
            </a:r>
            <a:endParaRPr lang="en-US" sz="14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2590800"/>
            <a:ext cx="25495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5943600" y="38100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629400" y="43434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477000" y="2819400"/>
            <a:ext cx="685800" cy="685800"/>
          </a:xfrm>
          <a:prstGeom prst="ellipse">
            <a:avLst/>
          </a:prstGeom>
          <a:noFill/>
          <a:ln w="508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867400" y="5410200"/>
            <a:ext cx="701040" cy="533400"/>
            <a:chOff x="5867400" y="5410200"/>
            <a:chExt cx="701040" cy="53340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8674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019800" y="5562600"/>
              <a:ext cx="91440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1722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477000" y="5562600"/>
              <a:ext cx="91440" cy="3810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324600" y="5504688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62800" y="5410200"/>
            <a:ext cx="701040" cy="538953"/>
            <a:chOff x="7162800" y="5410200"/>
            <a:chExt cx="701040" cy="538953"/>
          </a:xfrm>
        </p:grpSpPr>
        <p:sp>
          <p:nvSpPr>
            <p:cNvPr id="19" name="Rectangle 18"/>
            <p:cNvSpPr/>
            <p:nvPr/>
          </p:nvSpPr>
          <p:spPr bwMode="auto">
            <a:xfrm>
              <a:off x="7162800" y="5509485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7315200" y="5510241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7467600" y="5410200"/>
              <a:ext cx="91440" cy="533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772400" y="5656293"/>
              <a:ext cx="91440" cy="2926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20000" y="5504688"/>
              <a:ext cx="91440" cy="438912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cxnSp>
        <p:nvCxnSpPr>
          <p:cNvPr id="34" name="Straight Arrow Connector 33"/>
          <p:cNvCxnSpPr/>
          <p:nvPr/>
        </p:nvCxnSpPr>
        <p:spPr bwMode="auto">
          <a:xfrm rot="16200000" flipH="1">
            <a:off x="6345413" y="5484655"/>
            <a:ext cx="4797" cy="922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rot="16200000" flipH="1">
            <a:off x="7613506" y="5489453"/>
            <a:ext cx="4797" cy="9226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rot="5400000">
            <a:off x="5630878" y="4670442"/>
            <a:ext cx="1131903" cy="1825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rot="16200000" flipH="1">
            <a:off x="6762781" y="4889520"/>
            <a:ext cx="766773" cy="32861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>
            <a:endCxn id="24" idx="2"/>
          </p:cNvCxnSpPr>
          <p:nvPr/>
        </p:nvCxnSpPr>
        <p:spPr bwMode="auto">
          <a:xfrm rot="5400000" flipH="1" flipV="1">
            <a:off x="6709586" y="2488421"/>
            <a:ext cx="884235" cy="63179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5813442" y="6021423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Texton</a:t>
            </a:r>
            <a:r>
              <a:rPr lang="en-US" sz="1200" dirty="0"/>
              <a:t> index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054884" y="6021423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Texton</a:t>
            </a:r>
            <a:r>
              <a:rPr lang="en-US" sz="1200" dirty="0"/>
              <a:t> index</a:t>
            </a:r>
          </a:p>
        </p:txBody>
      </p:sp>
      <p:sp>
        <p:nvSpPr>
          <p:cNvPr id="44" name="TextBox 43"/>
          <p:cNvSpPr txBox="1"/>
          <p:nvPr/>
        </p:nvSpPr>
        <p:spPr>
          <a:xfrm rot="16200000">
            <a:off x="4634322" y="4805791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Count</a:t>
            </a:r>
          </a:p>
        </p:txBody>
      </p:sp>
      <p:sp>
        <p:nvSpPr>
          <p:cNvPr id="45" name="TextBox 44"/>
          <p:cNvSpPr txBox="1"/>
          <p:nvPr/>
        </p:nvSpPr>
        <p:spPr>
          <a:xfrm rot="16200000">
            <a:off x="5970199" y="4805791"/>
            <a:ext cx="2154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Count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410200" y="325395"/>
            <a:ext cx="4114800" cy="2321727"/>
            <a:chOff x="5410200" y="325395"/>
            <a:chExt cx="4114800" cy="2321727"/>
          </a:xfrm>
        </p:grpSpPr>
        <p:sp>
          <p:nvSpPr>
            <p:cNvPr id="24" name="Rectangle 6"/>
            <p:cNvSpPr txBox="1">
              <a:spLocks noChangeArrowheads="1"/>
            </p:cNvSpPr>
            <p:nvPr/>
          </p:nvSpPr>
          <p:spPr bwMode="auto">
            <a:xfrm>
              <a:off x="5410200" y="1447800"/>
              <a:ext cx="41148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7346988" y="1953429"/>
              <a:ext cx="701040" cy="453207"/>
              <a:chOff x="7346988" y="1953429"/>
              <a:chExt cx="701040" cy="453207"/>
            </a:xfrm>
          </p:grpSpPr>
          <p:sp>
            <p:nvSpPr>
              <p:cNvPr id="25" name="Rectangle 24"/>
              <p:cNvSpPr/>
              <p:nvPr/>
            </p:nvSpPr>
            <p:spPr bwMode="auto">
              <a:xfrm>
                <a:off x="7346988" y="2378448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74993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76517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7956588" y="2379204"/>
                <a:ext cx="91440" cy="2743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7796895" y="1953429"/>
                <a:ext cx="91440" cy="438912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cxnSp>
          <p:nvCxnSpPr>
            <p:cNvPr id="36" name="Straight Arrow Connector 35"/>
            <p:cNvCxnSpPr/>
            <p:nvPr/>
          </p:nvCxnSpPr>
          <p:spPr bwMode="auto">
            <a:xfrm rot="16200000" flipH="1">
              <a:off x="7796071" y="1947692"/>
              <a:ext cx="4797" cy="92268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 rot="16200000">
              <a:off x="6122599" y="1264029"/>
              <a:ext cx="21542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Count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346988" y="2370123"/>
              <a:ext cx="21542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Texton</a:t>
              </a:r>
              <a:r>
                <a:rPr lang="en-US" sz="1200" dirty="0"/>
                <a:t> index</a:t>
              </a:r>
            </a:p>
          </p:txBody>
        </p:sp>
      </p:grp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74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9" grpId="0"/>
      <p:bldP spid="42" grpId="0"/>
      <p:bldP spid="44" grpId="0"/>
      <p:bldP spid="4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segmentation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0" t="28284" r="34130" b="16247"/>
          <a:stretch/>
        </p:blipFill>
        <p:spPr bwMode="auto">
          <a:xfrm>
            <a:off x="1871700" y="1484784"/>
            <a:ext cx="5347253" cy="401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1295636" y="1534174"/>
            <a:ext cx="1692188" cy="814705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Kristen </a:t>
            </a:r>
            <a:r>
              <a:rPr lang="en-US" sz="1400" dirty="0" err="1">
                <a:solidFill>
                  <a:srgbClr val="000000"/>
                </a:solidFill>
              </a:rPr>
              <a:t>Grauman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835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Grouping in vision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/>
              <a:t>Goals:</a:t>
            </a:r>
          </a:p>
          <a:p>
            <a:pPr lvl="1" eaLnBrk="1" hangingPunct="1"/>
            <a:r>
              <a:rPr lang="en-US" sz="2400" dirty="0"/>
              <a:t>Gather features that belong together</a:t>
            </a:r>
          </a:p>
          <a:p>
            <a:pPr lvl="1" eaLnBrk="1" hangingPunct="1"/>
            <a:r>
              <a:rPr lang="en-US" sz="2400" dirty="0"/>
              <a:t>Obtain an intermediate representation that compactly describes key image or video parts</a:t>
            </a:r>
          </a:p>
          <a:p>
            <a:pPr eaLnBrk="1" hangingPunct="1"/>
            <a:endParaRPr lang="en-US" sz="800" dirty="0"/>
          </a:p>
          <a:p>
            <a:pPr eaLnBrk="1" hangingPunct="1"/>
            <a:endParaRPr lang="en-US" sz="2800" dirty="0"/>
          </a:p>
          <a:p>
            <a:pPr lvl="1" eaLnBrk="1" hangingPunct="1"/>
            <a:endParaRPr lang="en-US" dirty="0"/>
          </a:p>
          <a:p>
            <a:pPr eaLnBrk="1" hangingPunct="1"/>
            <a:endParaRPr lang="en-US" dirty="0"/>
          </a:p>
          <a:p>
            <a:pPr lvl="1"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83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7" name="Picture 7" descr="C:\Documents and Settings\grauman\Desktop\firstbytes\nnex\inters_nn16.jpg"/>
          <p:cNvPicPr>
            <a:picLocks noChangeAspect="1" noChangeArrowheads="1"/>
          </p:cNvPicPr>
          <p:nvPr/>
        </p:nvPicPr>
        <p:blipFill>
          <a:blip r:embed="rId3"/>
          <a:srcRect l="24918" t="40463" r="9915" b="48036"/>
          <a:stretch>
            <a:fillRect/>
          </a:stretch>
        </p:blipFill>
        <p:spPr bwMode="auto">
          <a:xfrm>
            <a:off x="39688" y="1554163"/>
            <a:ext cx="9104312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2978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Pixel properties vs. neighborhood properties</a:t>
            </a:r>
          </a:p>
        </p:txBody>
      </p:sp>
      <p:pic>
        <p:nvPicPr>
          <p:cNvPr id="382980" name="Picture 14" descr="C:\Documents and Settings\grauman\Desktop\firstbytes\nnex\inters_nn69.jpg"/>
          <p:cNvPicPr>
            <a:picLocks noChangeAspect="1" noChangeArrowheads="1"/>
          </p:cNvPicPr>
          <p:nvPr/>
        </p:nvPicPr>
        <p:blipFill>
          <a:blip r:embed="rId4"/>
          <a:srcRect l="25237" t="41315" r="9915" b="46513"/>
          <a:stretch>
            <a:fillRect/>
          </a:stretch>
        </p:blipFill>
        <p:spPr bwMode="auto">
          <a:xfrm>
            <a:off x="0" y="2881313"/>
            <a:ext cx="9174163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2981" name="TextBox 7"/>
          <p:cNvSpPr txBox="1">
            <a:spLocks noChangeArrowheads="1"/>
          </p:cNvSpPr>
          <p:nvPr/>
        </p:nvSpPr>
        <p:spPr bwMode="auto">
          <a:xfrm>
            <a:off x="446088" y="4487863"/>
            <a:ext cx="85074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These look very similar in terms of their color distributions (histograms).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How would their </a:t>
            </a:r>
            <a:r>
              <a:rPr lang="en-US" sz="2800" i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texture</a:t>
            </a:r>
            <a:r>
              <a:rPr lang="en-US" sz="28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distributions compare?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Kristen </a:t>
            </a:r>
            <a:r>
              <a:rPr lang="en-US" sz="1400" dirty="0" err="1">
                <a:solidFill>
                  <a:srgbClr val="000000"/>
                </a:solidFill>
              </a:rPr>
              <a:t>Grauman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8627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59C71F-5CA6-4F44-A4A2-543A30CBDC16}" type="slidenum">
              <a:rPr lang="en-US" sz="1400" b="0"/>
              <a:pPr eaLnBrk="1" hangingPunct="1"/>
              <a:t>51</a:t>
            </a:fld>
            <a:endParaRPr lang="en-US" sz="1400" b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F134042-C103-8643-BEAC-F0D2D5041C9E}"/>
              </a:ext>
            </a:extLst>
          </p:cNvPr>
          <p:cNvSpPr/>
          <p:nvPr/>
        </p:nvSpPr>
        <p:spPr>
          <a:xfrm>
            <a:off x="1866900" y="2362200"/>
            <a:ext cx="54102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677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3063" y="106363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K-means: pros and cons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36550" y="1639888"/>
            <a:ext cx="5148263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/>
              <a:t>Pros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Simple, fast to compute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Converges to local minimum of within-cluster squared error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800" u="sng" dirty="0"/>
              <a:t>Cons/issues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Setting k?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Sensitive to initial centers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Sensitive to outliers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rgbClr val="0070C0"/>
                </a:solidFill>
              </a:rPr>
              <a:t>Detects spherical clusters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Assuming means can be computed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56866" t="45294" r="16876" b="11569"/>
          <a:stretch>
            <a:fillRect/>
          </a:stretch>
        </p:blipFill>
        <p:spPr bwMode="auto">
          <a:xfrm>
            <a:off x="7273925" y="4743450"/>
            <a:ext cx="167957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18001" t="45294" r="57652" b="11569"/>
          <a:stretch>
            <a:fillRect/>
          </a:stretch>
        </p:blipFill>
        <p:spPr bwMode="auto">
          <a:xfrm>
            <a:off x="5338763" y="4743450"/>
            <a:ext cx="1557337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l="18233" t="35098" r="18233" b="7648"/>
          <a:stretch>
            <a:fillRect/>
          </a:stretch>
        </p:blipFill>
        <p:spPr bwMode="auto">
          <a:xfrm>
            <a:off x="5243513" y="1931988"/>
            <a:ext cx="3900487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0928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94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305800" cy="52578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/>
              <a:t>The mean shift algorithm seeks </a:t>
            </a:r>
            <a:r>
              <a:rPr lang="en-US" i="1"/>
              <a:t>modes</a:t>
            </a:r>
            <a:r>
              <a:rPr lang="en-US"/>
              <a:t> or local maxima of density in the feature space</a:t>
            </a:r>
          </a:p>
        </p:txBody>
      </p:sp>
      <p:sp>
        <p:nvSpPr>
          <p:cNvPr id="2253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Mean shift algorithm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6200" y="2133600"/>
            <a:ext cx="8912225" cy="4114800"/>
            <a:chOff x="76200" y="2133600"/>
            <a:chExt cx="8912225" cy="4114800"/>
          </a:xfrm>
        </p:grpSpPr>
        <p:pic>
          <p:nvPicPr>
            <p:cNvPr id="2253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59"/>
            <a:stretch>
              <a:fillRect/>
            </a:stretch>
          </p:blipFill>
          <p:spPr bwMode="auto">
            <a:xfrm>
              <a:off x="76200" y="2954338"/>
              <a:ext cx="8912225" cy="3294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3" name="TextBox 6"/>
            <p:cNvSpPr txBox="1">
              <a:spLocks noChangeArrowheads="1"/>
            </p:cNvSpPr>
            <p:nvPr/>
          </p:nvSpPr>
          <p:spPr bwMode="auto">
            <a:xfrm>
              <a:off x="1592263" y="2438400"/>
              <a:ext cx="1074737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image</a:t>
              </a:r>
            </a:p>
          </p:txBody>
        </p:sp>
        <p:sp>
          <p:nvSpPr>
            <p:cNvPr id="22534" name="TextBox 7"/>
            <p:cNvSpPr txBox="1">
              <a:spLocks noChangeArrowheads="1"/>
            </p:cNvSpPr>
            <p:nvPr/>
          </p:nvSpPr>
          <p:spPr bwMode="auto">
            <a:xfrm>
              <a:off x="5203825" y="2133600"/>
              <a:ext cx="3178175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Feature space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(L*u*v* color values)</a:t>
              </a: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40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7944" grpId="0" build="p" bldLvl="2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7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8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9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0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1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2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3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4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2366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366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366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366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366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2365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65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65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56234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1456235" name="Freeform 107"/>
          <p:cNvSpPr>
            <a:spLocks/>
          </p:cNvSpPr>
          <p:nvPr/>
        </p:nvSpPr>
        <p:spPr bwMode="auto">
          <a:xfrm>
            <a:off x="5310188" y="1443038"/>
            <a:ext cx="2170112" cy="1014412"/>
          </a:xfrm>
          <a:custGeom>
            <a:avLst/>
            <a:gdLst>
              <a:gd name="T0" fmla="*/ 2147483647 w 1367"/>
              <a:gd name="T1" fmla="*/ 2147483647 h 639"/>
              <a:gd name="T2" fmla="*/ 2147483647 w 1367"/>
              <a:gd name="T3" fmla="*/ 2147483647 h 639"/>
              <a:gd name="T4" fmla="*/ 2147483647 w 1367"/>
              <a:gd name="T5" fmla="*/ 2147483647 h 639"/>
              <a:gd name="T6" fmla="*/ 2147483647 w 1367"/>
              <a:gd name="T7" fmla="*/ 2147483647 h 639"/>
              <a:gd name="T8" fmla="*/ 2147483647 w 1367"/>
              <a:gd name="T9" fmla="*/ 2147483647 h 639"/>
              <a:gd name="T10" fmla="*/ 2147483647 w 1367"/>
              <a:gd name="T11" fmla="*/ 2147483647 h 639"/>
              <a:gd name="T12" fmla="*/ 2147483647 w 1367"/>
              <a:gd name="T13" fmla="*/ 2147483647 h 639"/>
              <a:gd name="T14" fmla="*/ 2147483647 w 1367"/>
              <a:gd name="T15" fmla="*/ 2147483647 h 639"/>
              <a:gd name="T16" fmla="*/ 2147483647 w 1367"/>
              <a:gd name="T17" fmla="*/ 2147483647 h 639"/>
              <a:gd name="T18" fmla="*/ 2147483647 w 1367"/>
              <a:gd name="T19" fmla="*/ 2147483647 h 639"/>
              <a:gd name="T20" fmla="*/ 2147483647 w 1367"/>
              <a:gd name="T21" fmla="*/ 2147483647 h 639"/>
              <a:gd name="T22" fmla="*/ 2147483647 w 1367"/>
              <a:gd name="T23" fmla="*/ 2147483647 h 639"/>
              <a:gd name="T24" fmla="*/ 2147483647 w 1367"/>
              <a:gd name="T25" fmla="*/ 2147483647 h 639"/>
              <a:gd name="T26" fmla="*/ 2147483647 w 1367"/>
              <a:gd name="T27" fmla="*/ 2147483647 h 639"/>
              <a:gd name="T28" fmla="*/ 2147483647 w 1367"/>
              <a:gd name="T29" fmla="*/ 2147483647 h 639"/>
              <a:gd name="T30" fmla="*/ 2147483647 w 1367"/>
              <a:gd name="T31" fmla="*/ 2147483647 h 639"/>
              <a:gd name="T32" fmla="*/ 2147483647 w 1367"/>
              <a:gd name="T33" fmla="*/ 2147483647 h 639"/>
              <a:gd name="T34" fmla="*/ 2147483647 w 1367"/>
              <a:gd name="T35" fmla="*/ 2147483647 h 639"/>
              <a:gd name="T36" fmla="*/ 2147483647 w 1367"/>
              <a:gd name="T37" fmla="*/ 2147483647 h 639"/>
              <a:gd name="T38" fmla="*/ 2147483647 w 1367"/>
              <a:gd name="T39" fmla="*/ 2147483647 h 639"/>
              <a:gd name="T40" fmla="*/ 0 w 1367"/>
              <a:gd name="T41" fmla="*/ 214748364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367"/>
              <a:gd name="T64" fmla="*/ 0 h 639"/>
              <a:gd name="T65" fmla="*/ 1367 w 1367"/>
              <a:gd name="T66" fmla="*/ 639 h 63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>
            <a:solidFill>
              <a:srgbClr val="00CCFF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6" name="AutoShape 108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1456237" name="Freeform 109"/>
          <p:cNvSpPr>
            <a:spLocks/>
          </p:cNvSpPr>
          <p:nvPr/>
        </p:nvSpPr>
        <p:spPr bwMode="auto">
          <a:xfrm>
            <a:off x="4645025" y="2103438"/>
            <a:ext cx="2824163" cy="930275"/>
          </a:xfrm>
          <a:custGeom>
            <a:avLst/>
            <a:gdLst>
              <a:gd name="T0" fmla="*/ 2147483647 w 1779"/>
              <a:gd name="T1" fmla="*/ 2147483647 h 586"/>
              <a:gd name="T2" fmla="*/ 2147483647 w 1779"/>
              <a:gd name="T3" fmla="*/ 2147483647 h 586"/>
              <a:gd name="T4" fmla="*/ 2147483647 w 1779"/>
              <a:gd name="T5" fmla="*/ 0 h 586"/>
              <a:gd name="T6" fmla="*/ 2147483647 w 1779"/>
              <a:gd name="T7" fmla="*/ 2147483647 h 586"/>
              <a:gd name="T8" fmla="*/ 2147483647 w 1779"/>
              <a:gd name="T9" fmla="*/ 2147483647 h 586"/>
              <a:gd name="T10" fmla="*/ 2147483647 w 1779"/>
              <a:gd name="T11" fmla="*/ 2147483647 h 586"/>
              <a:gd name="T12" fmla="*/ 2147483647 w 1779"/>
              <a:gd name="T13" fmla="*/ 2147483647 h 586"/>
              <a:gd name="T14" fmla="*/ 2147483647 w 1779"/>
              <a:gd name="T15" fmla="*/ 2147483647 h 586"/>
              <a:gd name="T16" fmla="*/ 2147483647 w 1779"/>
              <a:gd name="T17" fmla="*/ 2147483647 h 586"/>
              <a:gd name="T18" fmla="*/ 2147483647 w 1779"/>
              <a:gd name="T19" fmla="*/ 2147483647 h 586"/>
              <a:gd name="T20" fmla="*/ 2147483647 w 1779"/>
              <a:gd name="T21" fmla="*/ 2147483647 h 586"/>
              <a:gd name="T22" fmla="*/ 2147483647 w 1779"/>
              <a:gd name="T23" fmla="*/ 2147483647 h 586"/>
              <a:gd name="T24" fmla="*/ 2147483647 w 1779"/>
              <a:gd name="T25" fmla="*/ 2147483647 h 586"/>
              <a:gd name="T26" fmla="*/ 2147483647 w 1779"/>
              <a:gd name="T27" fmla="*/ 2147483647 h 586"/>
              <a:gd name="T28" fmla="*/ 2147483647 w 1779"/>
              <a:gd name="T29" fmla="*/ 2147483647 h 586"/>
              <a:gd name="T30" fmla="*/ 2147483647 w 1779"/>
              <a:gd name="T31" fmla="*/ 2147483647 h 586"/>
              <a:gd name="T32" fmla="*/ 2147483647 w 1779"/>
              <a:gd name="T33" fmla="*/ 2147483647 h 586"/>
              <a:gd name="T34" fmla="*/ 2147483647 w 1779"/>
              <a:gd name="T35" fmla="*/ 2147483647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779"/>
              <a:gd name="T55" fmla="*/ 0 h 586"/>
              <a:gd name="T56" fmla="*/ 1779 w 1779"/>
              <a:gd name="T57" fmla="*/ 586 h 5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>
            <a:solidFill>
              <a:srgbClr val="FF9900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8" name="AutoShape 110"/>
          <p:cNvSpPr>
            <a:spLocks noChangeArrowheads="1"/>
          </p:cNvSpPr>
          <p:nvPr/>
        </p:nvSpPr>
        <p:spPr bwMode="auto">
          <a:xfrm rot="880212">
            <a:off x="3997325" y="296862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56239" name="AutoShape 111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1456240" name="Freeform 112"/>
          <p:cNvSpPr>
            <a:spLocks/>
          </p:cNvSpPr>
          <p:nvPr/>
        </p:nvSpPr>
        <p:spPr bwMode="auto">
          <a:xfrm>
            <a:off x="4043363" y="3140075"/>
            <a:ext cx="3403600" cy="2632075"/>
          </a:xfrm>
          <a:custGeom>
            <a:avLst/>
            <a:gdLst>
              <a:gd name="T0" fmla="*/ 2147483647 w 2144"/>
              <a:gd name="T1" fmla="*/ 2147483647 h 1658"/>
              <a:gd name="T2" fmla="*/ 2147483647 w 2144"/>
              <a:gd name="T3" fmla="*/ 2147483647 h 1658"/>
              <a:gd name="T4" fmla="*/ 2147483647 w 2144"/>
              <a:gd name="T5" fmla="*/ 2147483647 h 1658"/>
              <a:gd name="T6" fmla="*/ 2147483647 w 2144"/>
              <a:gd name="T7" fmla="*/ 2147483647 h 1658"/>
              <a:gd name="T8" fmla="*/ 2147483647 w 2144"/>
              <a:gd name="T9" fmla="*/ 2147483647 h 1658"/>
              <a:gd name="T10" fmla="*/ 2147483647 w 2144"/>
              <a:gd name="T11" fmla="*/ 2147483647 h 1658"/>
              <a:gd name="T12" fmla="*/ 2147483647 w 2144"/>
              <a:gd name="T13" fmla="*/ 2147483647 h 1658"/>
              <a:gd name="T14" fmla="*/ 2147483647 w 2144"/>
              <a:gd name="T15" fmla="*/ 2147483647 h 1658"/>
              <a:gd name="T16" fmla="*/ 2147483647 w 2144"/>
              <a:gd name="T17" fmla="*/ 2147483647 h 1658"/>
              <a:gd name="T18" fmla="*/ 2147483647 w 2144"/>
              <a:gd name="T19" fmla="*/ 2147483647 h 1658"/>
              <a:gd name="T20" fmla="*/ 2147483647 w 2144"/>
              <a:gd name="T21" fmla="*/ 2147483647 h 1658"/>
              <a:gd name="T22" fmla="*/ 2147483647 w 2144"/>
              <a:gd name="T23" fmla="*/ 2147483647 h 1658"/>
              <a:gd name="T24" fmla="*/ 2147483647 w 2144"/>
              <a:gd name="T25" fmla="*/ 2147483647 h 1658"/>
              <a:gd name="T26" fmla="*/ 2147483647 w 2144"/>
              <a:gd name="T27" fmla="*/ 2147483647 h 1658"/>
              <a:gd name="T28" fmla="*/ 2147483647 w 2144"/>
              <a:gd name="T29" fmla="*/ 2147483647 h 1658"/>
              <a:gd name="T30" fmla="*/ 2147483647 w 2144"/>
              <a:gd name="T31" fmla="*/ 2147483647 h 1658"/>
              <a:gd name="T32" fmla="*/ 2147483647 w 2144"/>
              <a:gd name="T33" fmla="*/ 2147483647 h 1658"/>
              <a:gd name="T34" fmla="*/ 2147483647 w 2144"/>
              <a:gd name="T35" fmla="*/ 2147483647 h 1658"/>
              <a:gd name="T36" fmla="*/ 2147483647 w 2144"/>
              <a:gd name="T37" fmla="*/ 2147483647 h 1658"/>
              <a:gd name="T38" fmla="*/ 2147483647 w 2144"/>
              <a:gd name="T39" fmla="*/ 2147483647 h 1658"/>
              <a:gd name="T40" fmla="*/ 2147483647 w 2144"/>
              <a:gd name="T41" fmla="*/ 2147483647 h 1658"/>
              <a:gd name="T42" fmla="*/ 2147483647 w 2144"/>
              <a:gd name="T43" fmla="*/ 2147483647 h 1658"/>
              <a:gd name="T44" fmla="*/ 2147483647 w 2144"/>
              <a:gd name="T45" fmla="*/ 2147483647 h 1658"/>
              <a:gd name="T46" fmla="*/ 2147483647 w 2144"/>
              <a:gd name="T47" fmla="*/ 2147483647 h 1658"/>
              <a:gd name="T48" fmla="*/ 0 w 2144"/>
              <a:gd name="T49" fmla="*/ 2147483647 h 1658"/>
              <a:gd name="T50" fmla="*/ 2147483647 w 2144"/>
              <a:gd name="T51" fmla="*/ 2147483647 h 1658"/>
              <a:gd name="T52" fmla="*/ 2147483647 w 2144"/>
              <a:gd name="T53" fmla="*/ 2147483647 h 1658"/>
              <a:gd name="T54" fmla="*/ 2147483647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144"/>
              <a:gd name="T85" fmla="*/ 0 h 1658"/>
              <a:gd name="T86" fmla="*/ 2144 w 2144"/>
              <a:gd name="T87" fmla="*/ 1658 h 16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655" name="Rectangle 1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Mean shift</a:t>
            </a:r>
          </a:p>
        </p:txBody>
      </p:sp>
      <p:sp>
        <p:nvSpPr>
          <p:cNvPr id="23656" name="Rectangle 116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Slide by Y.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Ukrainitz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 &amp; B. </a:t>
            </a:r>
            <a:r>
              <a:rPr lang="en-US" sz="1400" dirty="0" err="1">
                <a:solidFill>
                  <a:srgbClr val="000000"/>
                </a:solidFill>
                <a:cs typeface="Arial" charset="0"/>
              </a:rPr>
              <a:t>Sarel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3" name="Slide Number Placeholder 1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1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56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56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56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5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6234" grpId="0" animBg="1"/>
      <p:bldP spid="1456235" grpId="0" animBg="1"/>
      <p:bldP spid="1456235" grpId="1" animBg="1"/>
      <p:bldP spid="1456236" grpId="0" animBg="1"/>
      <p:bldP spid="1456237" grpId="0" animBg="1"/>
      <p:bldP spid="1456237" grpId="1" animBg="1"/>
      <p:bldP spid="1456238" grpId="0" animBg="1"/>
      <p:bldP spid="1456239" grpId="0" animBg="1"/>
      <p:bldP spid="1456239" grpId="1" animBg="1"/>
      <p:bldP spid="1456240" grpId="0" animBg="1"/>
      <p:bldP spid="1456240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7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8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0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1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2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3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4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5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66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24680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4681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4682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4683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4684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24677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678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4679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4672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4673" name="AutoShape 107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4674" name="AutoShape 108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sp>
        <p:nvSpPr>
          <p:cNvPr id="24675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Mean shift</a:t>
            </a:r>
          </a:p>
        </p:txBody>
      </p:sp>
      <p:sp>
        <p:nvSpPr>
          <p:cNvPr id="24676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9" name="Slide Number Placeholder 1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22992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5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6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7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8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09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0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1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2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3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4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5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6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7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19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0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1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2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3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4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5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6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7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8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29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0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1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2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3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4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5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6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7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8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39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0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1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2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3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4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5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6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7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8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49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0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1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2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3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4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5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6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7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8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59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0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1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2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3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4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5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6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7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8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69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0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1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2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3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4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5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6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7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8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79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0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1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2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3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4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5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6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7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8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89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0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1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2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693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5694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25705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5706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5707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5708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5709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5695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5696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5697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25702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5703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5704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60333" name="AutoShape 109"/>
          <p:cNvSpPr>
            <a:spLocks noChangeArrowheads="1"/>
          </p:cNvSpPr>
          <p:nvPr/>
        </p:nvSpPr>
        <p:spPr bwMode="auto">
          <a:xfrm rot="1324470">
            <a:off x="4565650" y="32004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b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5700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Mean shift</a:t>
            </a:r>
          </a:p>
        </p:txBody>
      </p:sp>
      <p:sp>
        <p:nvSpPr>
          <p:cNvPr id="25701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10" name="Slide Number Placeholder 10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909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0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033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7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8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29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0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1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2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3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4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5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6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7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8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39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0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1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2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3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4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5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6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7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8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49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0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1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2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3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4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5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6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7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8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59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0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1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2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3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4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5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6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7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8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69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0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1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2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3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4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5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6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7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8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79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0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1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2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3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4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5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6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7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8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89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0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1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2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3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4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5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6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7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8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699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0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1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2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3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4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5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6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7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8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09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0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1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2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3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4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5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6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6717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26728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6729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6730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1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6732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6719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6720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6721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26725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26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6727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6723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Mean shift</a:t>
            </a:r>
          </a:p>
        </p:txBody>
      </p:sp>
      <p:sp>
        <p:nvSpPr>
          <p:cNvPr id="26724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9" name="Slide Number Placeholder 1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25666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1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2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3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4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5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6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7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8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59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0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1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2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3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4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5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6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7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8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69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0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1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2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3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4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5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6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7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8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79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0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1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2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3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4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5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6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7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8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89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0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1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2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3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4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5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6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7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8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699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0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1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2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3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4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5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6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7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8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09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0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1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2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3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4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5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6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7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8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19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0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1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2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3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4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5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6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7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8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29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0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1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2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3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4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5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6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7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8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39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0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1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774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27753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7754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7755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6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7757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7743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7744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7745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7750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1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7752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464429" name="AutoShape 109"/>
          <p:cNvSpPr>
            <a:spLocks noChangeArrowheads="1"/>
          </p:cNvSpPr>
          <p:nvPr/>
        </p:nvSpPr>
        <p:spPr bwMode="auto">
          <a:xfrm rot="618372">
            <a:off x="5280025" y="337502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7748" name="Rectangle 1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Mean shift</a:t>
            </a:r>
          </a:p>
        </p:txBody>
      </p:sp>
      <p:sp>
        <p:nvSpPr>
          <p:cNvPr id="27749" name="Rectangle 11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10" name="Slide Number Placeholder 10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422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64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2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7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8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79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0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1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2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3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4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5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6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7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8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9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0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1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2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3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4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5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6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7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8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99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0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1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2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3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4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5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6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7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8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09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0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1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2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3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4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5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6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7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8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19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0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1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2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3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4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5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6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7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8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29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0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1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2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3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4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5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6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7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8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39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0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1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2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3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4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5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6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7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8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49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0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1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2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3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4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5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6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7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8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59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0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1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2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3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4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65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28776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8777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8778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79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8780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8767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8768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sp>
        <p:nvSpPr>
          <p:cNvPr id="28769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Mean Shift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vector</a:t>
            </a:r>
          </a:p>
        </p:txBody>
      </p:sp>
      <p:grpSp>
        <p:nvGrpSpPr>
          <p:cNvPr id="4" name="Group 105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8773" name="Oval 106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4" name="Line 107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8775" name="Line 108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8771" name="Rectangle 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Mean shift</a:t>
            </a:r>
          </a:p>
        </p:txBody>
      </p:sp>
      <p:sp>
        <p:nvSpPr>
          <p:cNvPr id="28772" name="Rectangle 112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9" name="Slide Number Placeholder 1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54067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Examples of grouping in vision</a:t>
            </a:r>
          </a:p>
        </p:txBody>
      </p:sp>
      <p:pic>
        <p:nvPicPr>
          <p:cNvPr id="26627" name="Picture 5" descr="imageResul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" y="1057275"/>
            <a:ext cx="321945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1254125" y="3478213"/>
            <a:ext cx="32766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J. Shi]</a:t>
            </a:r>
          </a:p>
        </p:txBody>
      </p:sp>
      <p:pic>
        <p:nvPicPr>
          <p:cNvPr id="8" name="Picture 7" descr="SpeakDepVidIndex_img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8725" y="1895475"/>
            <a:ext cx="304165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44925" y="2954338"/>
            <a:ext cx="29543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[http://poseidon.csd.auth.gr/LAB_RESEARCH/Latest/imgs/SpeakDepVidIndex_img2.jpg]</a:t>
            </a:r>
          </a:p>
        </p:txBody>
      </p:sp>
      <p:sp>
        <p:nvSpPr>
          <p:cNvPr id="26631" name="TextBox 9"/>
          <p:cNvSpPr txBox="1">
            <a:spLocks noChangeArrowheads="1"/>
          </p:cNvSpPr>
          <p:nvPr/>
        </p:nvSpPr>
        <p:spPr bwMode="auto">
          <a:xfrm>
            <a:off x="339725" y="365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Determine image regions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695700" y="3246438"/>
            <a:ext cx="3706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Group video frames into shots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/>
          <a:srcRect l="62917" t="40343" r="23750" b="12479"/>
          <a:stretch>
            <a:fillRect/>
          </a:stretch>
        </p:blipFill>
        <p:spPr bwMode="auto">
          <a:xfrm>
            <a:off x="7426325" y="1666875"/>
            <a:ext cx="12954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350125" y="365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Fg / Bg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369175" y="4468813"/>
            <a:ext cx="2971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Wang &amp; Suter]</a:t>
            </a:r>
          </a:p>
        </p:txBody>
      </p:sp>
      <p:grpSp>
        <p:nvGrpSpPr>
          <p:cNvPr id="2" name="Group 72"/>
          <p:cNvGrpSpPr>
            <a:grpSpLocks noChangeAspect="1"/>
          </p:cNvGrpSpPr>
          <p:nvPr/>
        </p:nvGrpSpPr>
        <p:grpSpPr bwMode="auto">
          <a:xfrm>
            <a:off x="2549525" y="4181475"/>
            <a:ext cx="4056063" cy="1943100"/>
            <a:chOff x="542925" y="6172200"/>
            <a:chExt cx="8601075" cy="4121150"/>
          </a:xfrm>
        </p:grpSpPr>
        <p:pic>
          <p:nvPicPr>
            <p:cNvPr id="26640" name="Picture 3" descr="koala-australia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553325" y="8686800"/>
              <a:ext cx="1109663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1" name="Picture 4" descr="face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81525" y="7772400"/>
              <a:ext cx="1800225" cy="1192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2" name="Picture 5" descr="face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29125" y="9067800"/>
              <a:ext cx="1800225" cy="119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3" name="Picture 6" descr="side%20view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71525" y="9144000"/>
              <a:ext cx="1755775" cy="114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4" name="Picture 7" descr="koala-leaf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6281738" y="6400800"/>
              <a:ext cx="1033462" cy="118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5" name="Picture 8" descr="carlondon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42925" y="7543800"/>
              <a:ext cx="1981200" cy="14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6" name="Picture 9" descr="personkoala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457700" y="6477000"/>
              <a:ext cx="1495425" cy="123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7" name="Picture 10" descr="MVO%20Parking%20Lot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47725" y="6172200"/>
              <a:ext cx="1676400" cy="125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8" name="Picture 11" descr="koalashu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7477125" y="6553200"/>
              <a:ext cx="1652588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9" name="Picture 12" descr="Car_Side_Large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600325" y="8686800"/>
              <a:ext cx="1585913" cy="1169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0" name="Picture 13" descr="koala3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6486525" y="7848600"/>
              <a:ext cx="854075" cy="1212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1" name="Picture 14" descr="feats3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847725" y="6172200"/>
              <a:ext cx="16764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2" name="Picture 15" descr="feats2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542925" y="7543800"/>
              <a:ext cx="1981200" cy="1477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3" name="Picture 16" descr="feats12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4429125" y="9067800"/>
              <a:ext cx="1828800" cy="1209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4" name="Picture 17" descr="feats11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4581525" y="7772400"/>
              <a:ext cx="1828800" cy="121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5" name="Picture 18" descr="feats10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4429125" y="6477000"/>
              <a:ext cx="1524000" cy="1252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6" name="Picture 19" descr="feats1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771525" y="9144000"/>
              <a:ext cx="1752600" cy="114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7" name="Picture 20" descr="feats9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7553325" y="8686800"/>
              <a:ext cx="1112838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8" name="Picture 21" descr="feats8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7477125" y="6553200"/>
              <a:ext cx="1666875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9" name="Picture 22" descr="feats7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6486525" y="7848600"/>
              <a:ext cx="8620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0" name="Picture 23" descr="feats6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6257925" y="6400800"/>
              <a:ext cx="1065213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1" name="Picture 24" descr="feats5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2600325" y="8686800"/>
              <a:ext cx="1600200" cy="1185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62" name="Picture 25" descr="car6feats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2600325" y="7183438"/>
              <a:ext cx="1828800" cy="103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2066925" y="6705600"/>
              <a:ext cx="1371600" cy="2819400"/>
              <a:chOff x="1056" y="1536"/>
              <a:chExt cx="864" cy="1776"/>
            </a:xfrm>
          </p:grpSpPr>
          <p:sp>
            <p:nvSpPr>
              <p:cNvPr id="26697" name="Line 27"/>
              <p:cNvSpPr>
                <a:spLocks noChangeShapeType="1"/>
              </p:cNvSpPr>
              <p:nvPr/>
            </p:nvSpPr>
            <p:spPr bwMode="auto">
              <a:xfrm>
                <a:off x="1056" y="1536"/>
                <a:ext cx="864" cy="52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8" name="Line 28"/>
              <p:cNvSpPr>
                <a:spLocks noChangeShapeType="1"/>
              </p:cNvSpPr>
              <p:nvPr/>
            </p:nvSpPr>
            <p:spPr bwMode="auto">
              <a:xfrm flipV="1">
                <a:off x="1296" y="3168"/>
                <a:ext cx="288" cy="144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29"/>
            <p:cNvGrpSpPr>
              <a:grpSpLocks/>
            </p:cNvGrpSpPr>
            <p:nvPr/>
          </p:nvGrpSpPr>
          <p:grpSpPr bwMode="auto">
            <a:xfrm>
              <a:off x="847725" y="6534150"/>
              <a:ext cx="3503613" cy="3448050"/>
              <a:chOff x="288" y="1428"/>
              <a:chExt cx="2207" cy="2172"/>
            </a:xfrm>
          </p:grpSpPr>
          <p:sp>
            <p:nvSpPr>
              <p:cNvPr id="26685" name="Oval 30"/>
              <p:cNvSpPr>
                <a:spLocks noChangeArrowheads="1"/>
              </p:cNvSpPr>
              <p:nvPr/>
            </p:nvSpPr>
            <p:spPr bwMode="auto">
              <a:xfrm>
                <a:off x="336" y="2592"/>
                <a:ext cx="912" cy="288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6" name="Oval 31"/>
              <p:cNvSpPr>
                <a:spLocks noChangeArrowheads="1"/>
              </p:cNvSpPr>
              <p:nvPr/>
            </p:nvSpPr>
            <p:spPr bwMode="auto">
              <a:xfrm>
                <a:off x="288" y="3216"/>
                <a:ext cx="1056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7" name="Oval 32"/>
              <p:cNvSpPr>
                <a:spLocks noChangeArrowheads="1"/>
              </p:cNvSpPr>
              <p:nvPr/>
            </p:nvSpPr>
            <p:spPr bwMode="auto">
              <a:xfrm rot="22518">
                <a:off x="1384" y="2064"/>
                <a:ext cx="1111" cy="384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8" name="Oval 33"/>
              <p:cNvSpPr>
                <a:spLocks noChangeArrowheads="1"/>
              </p:cNvSpPr>
              <p:nvPr/>
            </p:nvSpPr>
            <p:spPr bwMode="auto">
              <a:xfrm>
                <a:off x="1584" y="3024"/>
                <a:ext cx="720" cy="240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9" name="Oval 34"/>
              <p:cNvSpPr>
                <a:spLocks noChangeArrowheads="1"/>
              </p:cNvSpPr>
              <p:nvPr/>
            </p:nvSpPr>
            <p:spPr bwMode="auto">
              <a:xfrm rot="1143841">
                <a:off x="662" y="1428"/>
                <a:ext cx="432" cy="156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0" name="Oval 35"/>
              <p:cNvSpPr>
                <a:spLocks noChangeArrowheads="1"/>
              </p:cNvSpPr>
              <p:nvPr/>
            </p:nvSpPr>
            <p:spPr bwMode="auto">
              <a:xfrm rot="1463785">
                <a:off x="563" y="1545"/>
                <a:ext cx="361" cy="197"/>
              </a:xfrm>
              <a:prstGeom prst="ellipse">
                <a:avLst/>
              </a:prstGeom>
              <a:solidFill>
                <a:srgbClr val="CC99FF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1" name="Line 36"/>
              <p:cNvSpPr>
                <a:spLocks noChangeShapeType="1"/>
              </p:cNvSpPr>
              <p:nvPr/>
            </p:nvSpPr>
            <p:spPr bwMode="auto">
              <a:xfrm flipV="1">
                <a:off x="816" y="2880"/>
                <a:ext cx="0" cy="33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2" name="Line 37"/>
              <p:cNvSpPr>
                <a:spLocks noChangeShapeType="1"/>
              </p:cNvSpPr>
              <p:nvPr/>
            </p:nvSpPr>
            <p:spPr bwMode="auto">
              <a:xfrm>
                <a:off x="1007" y="1583"/>
                <a:ext cx="0" cy="163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3" name="Line 38"/>
              <p:cNvSpPr>
                <a:spLocks noChangeShapeType="1"/>
              </p:cNvSpPr>
              <p:nvPr/>
            </p:nvSpPr>
            <p:spPr bwMode="auto">
              <a:xfrm flipV="1">
                <a:off x="816" y="1776"/>
                <a:ext cx="0" cy="816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4" name="Line 39"/>
              <p:cNvSpPr>
                <a:spLocks noChangeShapeType="1"/>
              </p:cNvSpPr>
              <p:nvPr/>
            </p:nvSpPr>
            <p:spPr bwMode="auto">
              <a:xfrm>
                <a:off x="1152" y="1680"/>
                <a:ext cx="864" cy="1440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5" name="Line 40"/>
              <p:cNvSpPr>
                <a:spLocks noChangeShapeType="1"/>
              </p:cNvSpPr>
              <p:nvPr/>
            </p:nvSpPr>
            <p:spPr bwMode="auto">
              <a:xfrm flipV="1">
                <a:off x="1152" y="2352"/>
                <a:ext cx="336" cy="912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96" name="Line 41"/>
              <p:cNvSpPr>
                <a:spLocks noChangeShapeType="1"/>
              </p:cNvSpPr>
              <p:nvPr/>
            </p:nvSpPr>
            <p:spPr bwMode="auto">
              <a:xfrm flipH="1" flipV="1">
                <a:off x="1200" y="2784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99FF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2"/>
            <p:cNvGrpSpPr>
              <a:grpSpLocks/>
            </p:cNvGrpSpPr>
            <p:nvPr/>
          </p:nvGrpSpPr>
          <p:grpSpPr bwMode="auto">
            <a:xfrm>
              <a:off x="4733925" y="6477000"/>
              <a:ext cx="1295400" cy="3657600"/>
              <a:chOff x="2736" y="1392"/>
              <a:chExt cx="816" cy="2304"/>
            </a:xfrm>
          </p:grpSpPr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2736" y="1392"/>
                <a:ext cx="816" cy="2304"/>
                <a:chOff x="2736" y="1392"/>
                <a:chExt cx="816" cy="2304"/>
              </a:xfrm>
            </p:grpSpPr>
            <p:sp>
              <p:nvSpPr>
                <p:cNvPr id="26682" name="Oval 44"/>
                <p:cNvSpPr>
                  <a:spLocks noChangeArrowheads="1"/>
                </p:cNvSpPr>
                <p:nvPr/>
              </p:nvSpPr>
              <p:spPr bwMode="auto">
                <a:xfrm>
                  <a:off x="2880" y="3072"/>
                  <a:ext cx="480" cy="624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683" name="Oval 45"/>
                <p:cNvSpPr>
                  <a:spLocks noChangeArrowheads="1"/>
                </p:cNvSpPr>
                <p:nvPr/>
              </p:nvSpPr>
              <p:spPr bwMode="auto">
                <a:xfrm>
                  <a:off x="3168" y="2352"/>
                  <a:ext cx="384" cy="528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684" name="Oval 46"/>
                <p:cNvSpPr>
                  <a:spLocks noChangeArrowheads="1"/>
                </p:cNvSpPr>
                <p:nvPr/>
              </p:nvSpPr>
              <p:spPr bwMode="auto">
                <a:xfrm>
                  <a:off x="2736" y="1392"/>
                  <a:ext cx="288" cy="432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kern="1200">
                    <a:solidFill>
                      <a:srgbClr val="000000"/>
                    </a:solidFill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679" name="Line 47"/>
              <p:cNvSpPr>
                <a:spLocks noChangeShapeType="1"/>
              </p:cNvSpPr>
              <p:nvPr/>
            </p:nvSpPr>
            <p:spPr bwMode="auto">
              <a:xfrm>
                <a:off x="2976" y="1776"/>
                <a:ext cx="336" cy="576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0" name="Line 48"/>
              <p:cNvSpPr>
                <a:spLocks noChangeShapeType="1"/>
              </p:cNvSpPr>
              <p:nvPr/>
            </p:nvSpPr>
            <p:spPr bwMode="auto">
              <a:xfrm flipH="1">
                <a:off x="3168" y="2880"/>
                <a:ext cx="96" cy="192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81" name="Line 49"/>
              <p:cNvSpPr>
                <a:spLocks noChangeShapeType="1"/>
              </p:cNvSpPr>
              <p:nvPr/>
            </p:nvSpPr>
            <p:spPr bwMode="auto">
              <a:xfrm>
                <a:off x="2880" y="1824"/>
                <a:ext cx="192" cy="1248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666" name="Oval 51"/>
            <p:cNvSpPr>
              <a:spLocks noChangeArrowheads="1"/>
            </p:cNvSpPr>
            <p:nvPr/>
          </p:nvSpPr>
          <p:spPr bwMode="auto">
            <a:xfrm>
              <a:off x="6410325" y="6477000"/>
              <a:ext cx="762000" cy="685800"/>
            </a:xfrm>
            <a:prstGeom prst="ellipse">
              <a:avLst/>
            </a:prstGeom>
            <a:solidFill>
              <a:srgbClr val="CCFFCC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med" len="sm"/>
              <a:tailEnd type="none" w="med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7" name="Group 57"/>
            <p:cNvGrpSpPr>
              <a:grpSpLocks/>
            </p:cNvGrpSpPr>
            <p:nvPr/>
          </p:nvGrpSpPr>
          <p:grpSpPr bwMode="auto">
            <a:xfrm>
              <a:off x="6715125" y="6705600"/>
              <a:ext cx="2286000" cy="2667000"/>
              <a:chOff x="3984" y="1536"/>
              <a:chExt cx="1440" cy="1680"/>
            </a:xfrm>
          </p:grpSpPr>
          <p:sp>
            <p:nvSpPr>
              <p:cNvPr id="26668" name="Oval 58"/>
              <p:cNvSpPr>
                <a:spLocks noChangeArrowheads="1"/>
              </p:cNvSpPr>
              <p:nvPr/>
            </p:nvSpPr>
            <p:spPr bwMode="auto">
              <a:xfrm>
                <a:off x="3984" y="2352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69" name="Oval 59"/>
              <p:cNvSpPr>
                <a:spLocks noChangeArrowheads="1"/>
              </p:cNvSpPr>
              <p:nvPr/>
            </p:nvSpPr>
            <p:spPr bwMode="auto">
              <a:xfrm>
                <a:off x="4800" y="1536"/>
                <a:ext cx="384" cy="432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0" name="Oval 60"/>
              <p:cNvSpPr>
                <a:spLocks noChangeArrowheads="1"/>
              </p:cNvSpPr>
              <p:nvPr/>
            </p:nvSpPr>
            <p:spPr bwMode="auto">
              <a:xfrm>
                <a:off x="5136" y="1680"/>
                <a:ext cx="288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1" name="Oval 61"/>
              <p:cNvSpPr>
                <a:spLocks noChangeArrowheads="1"/>
              </p:cNvSpPr>
              <p:nvPr/>
            </p:nvSpPr>
            <p:spPr bwMode="auto">
              <a:xfrm>
                <a:off x="4800" y="2832"/>
                <a:ext cx="384" cy="384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2" name="Line 62"/>
              <p:cNvSpPr>
                <a:spLocks noChangeShapeType="1"/>
              </p:cNvSpPr>
              <p:nvPr/>
            </p:nvSpPr>
            <p:spPr bwMode="auto">
              <a:xfrm>
                <a:off x="4272" y="1632"/>
                <a:ext cx="528" cy="96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3" name="Line 63"/>
              <p:cNvSpPr>
                <a:spLocks noChangeShapeType="1"/>
              </p:cNvSpPr>
              <p:nvPr/>
            </p:nvSpPr>
            <p:spPr bwMode="auto">
              <a:xfrm>
                <a:off x="4368" y="2640"/>
                <a:ext cx="432" cy="28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4" name="Line 64"/>
              <p:cNvSpPr>
                <a:spLocks noChangeShapeType="1"/>
              </p:cNvSpPr>
              <p:nvPr/>
            </p:nvSpPr>
            <p:spPr bwMode="auto">
              <a:xfrm flipV="1">
                <a:off x="4368" y="2016"/>
                <a:ext cx="81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5" name="Line 65"/>
              <p:cNvSpPr>
                <a:spLocks noChangeShapeType="1"/>
              </p:cNvSpPr>
              <p:nvPr/>
            </p:nvSpPr>
            <p:spPr bwMode="auto">
              <a:xfrm flipH="1" flipV="1">
                <a:off x="4080" y="1824"/>
                <a:ext cx="96" cy="528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6" name="Line 66"/>
              <p:cNvSpPr>
                <a:spLocks noChangeShapeType="1"/>
              </p:cNvSpPr>
              <p:nvPr/>
            </p:nvSpPr>
            <p:spPr bwMode="auto">
              <a:xfrm flipH="1" flipV="1">
                <a:off x="4224" y="1728"/>
                <a:ext cx="720" cy="1152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677" name="Line 67"/>
              <p:cNvSpPr>
                <a:spLocks noChangeShapeType="1"/>
              </p:cNvSpPr>
              <p:nvPr/>
            </p:nvSpPr>
            <p:spPr bwMode="auto">
              <a:xfrm flipH="1" flipV="1">
                <a:off x="4992" y="1968"/>
                <a:ext cx="0" cy="864"/>
              </a:xfrm>
              <a:prstGeom prst="line">
                <a:avLst/>
              </a:prstGeom>
              <a:noFill/>
              <a:ln w="57150">
                <a:solidFill>
                  <a:srgbClr val="CCFFCC"/>
                </a:solidFill>
                <a:round/>
                <a:headEnd type="arrow" w="med" len="sm"/>
                <a:tailEnd type="arrow" w="med" len="sm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3" name="TextBox 132"/>
          <p:cNvSpPr txBox="1">
            <a:spLocks noChangeArrowheads="1"/>
          </p:cNvSpPr>
          <p:nvPr/>
        </p:nvSpPr>
        <p:spPr bwMode="auto">
          <a:xfrm>
            <a:off x="3541713" y="6199188"/>
            <a:ext cx="281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Object-level grouping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7254875" y="4633929"/>
            <a:ext cx="3706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Figure-ground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3937000" y="6057900"/>
            <a:ext cx="2971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[Figure by Grauman &amp; Darrell]</a:t>
            </a:r>
          </a:p>
        </p:txBody>
      </p:sp>
      <p:sp>
        <p:nvSpPr>
          <p:cNvPr id="75" name="Slide Number Placeholder 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87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2" grpId="0"/>
      <p:bldP spid="133" grpId="0"/>
      <p:bldP spid="77" grpId="0"/>
      <p:bldP spid="7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699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0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1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2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3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4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5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6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7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8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09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0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1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2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3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4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5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6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7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8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19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0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1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2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3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4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5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6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7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8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29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0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1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2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3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4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5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6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7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8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39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0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1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2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3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4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5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6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7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8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49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0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1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2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3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4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5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6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7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8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59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0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1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2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3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4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5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6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7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8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69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0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1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2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3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4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5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6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7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8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79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0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1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2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3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4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5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6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7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8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789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9790" name="Group 96"/>
          <p:cNvGrpSpPr>
            <a:grpSpLocks/>
          </p:cNvGrpSpPr>
          <p:nvPr/>
        </p:nvGrpSpPr>
        <p:grpSpPr bwMode="auto">
          <a:xfrm>
            <a:off x="4211638" y="2047875"/>
            <a:ext cx="2819400" cy="2895600"/>
            <a:chOff x="3744" y="4464"/>
            <a:chExt cx="1776" cy="1824"/>
          </a:xfrm>
        </p:grpSpPr>
        <p:sp>
          <p:nvSpPr>
            <p:cNvPr id="29799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29800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29801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2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03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29791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Search</a:t>
            </a:r>
            <a:br>
              <a:rPr lang="en-US" sz="1600">
                <a:solidFill>
                  <a:srgbClr val="000000"/>
                </a:solidFill>
                <a:cs typeface="Arial" charset="0"/>
              </a:rPr>
            </a:br>
            <a:r>
              <a:rPr lang="en-US" sz="1600">
                <a:solidFill>
                  <a:srgbClr val="000000"/>
                </a:solidFill>
                <a:cs typeface="Arial" charset="0"/>
              </a:rPr>
              <a:t>window</a:t>
            </a:r>
          </a:p>
        </p:txBody>
      </p:sp>
      <p:sp>
        <p:nvSpPr>
          <p:cNvPr id="29792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Center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mass</a:t>
            </a:r>
          </a:p>
        </p:txBody>
      </p:sp>
      <p:grpSp>
        <p:nvGrpSpPr>
          <p:cNvPr id="4" name="Group 104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29796" name="Oval 105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797" name="Line 106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798" name="Line 107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9794" name="Rectangle 1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Mean shift</a:t>
            </a:r>
          </a:p>
        </p:txBody>
      </p:sp>
      <p:sp>
        <p:nvSpPr>
          <p:cNvPr id="29795" name="Rectangle 111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108" name="Slide Number Placeholder 10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11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Cluster: all data points in the attraction basin of a mode</a:t>
            </a:r>
          </a:p>
          <a:p>
            <a:pPr>
              <a:buFontTx/>
              <a:buChar char="•"/>
            </a:pPr>
            <a:r>
              <a:rPr lang="en-US" dirty="0"/>
              <a:t>Attraction basin: the region for which all trajectories lead to the same mode</a:t>
            </a:r>
          </a:p>
        </p:txBody>
      </p:sp>
      <p:grpSp>
        <p:nvGrpSpPr>
          <p:cNvPr id="30723" name="Group 32"/>
          <p:cNvGrpSpPr>
            <a:grpSpLocks/>
          </p:cNvGrpSpPr>
          <p:nvPr/>
        </p:nvGrpSpPr>
        <p:grpSpPr bwMode="auto">
          <a:xfrm>
            <a:off x="1981200" y="3048000"/>
            <a:ext cx="5257800" cy="3057525"/>
            <a:chOff x="1776" y="1965"/>
            <a:chExt cx="2064" cy="1200"/>
          </a:xfrm>
        </p:grpSpPr>
        <p:grpSp>
          <p:nvGrpSpPr>
            <p:cNvPr id="30726" name="Group 4"/>
            <p:cNvGrpSpPr>
              <a:grpSpLocks/>
            </p:cNvGrpSpPr>
            <p:nvPr/>
          </p:nvGrpSpPr>
          <p:grpSpPr bwMode="auto">
            <a:xfrm>
              <a:off x="1776" y="1965"/>
              <a:ext cx="1152" cy="1200"/>
              <a:chOff x="432" y="2256"/>
              <a:chExt cx="672" cy="672"/>
            </a:xfrm>
          </p:grpSpPr>
          <p:sp>
            <p:nvSpPr>
              <p:cNvPr id="30747" name="Rectangle 5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pic>
            <p:nvPicPr>
              <p:cNvPr id="30748" name="Picture 6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727" name="Group 7"/>
            <p:cNvGrpSpPr>
              <a:grpSpLocks/>
            </p:cNvGrpSpPr>
            <p:nvPr/>
          </p:nvGrpSpPr>
          <p:grpSpPr bwMode="auto">
            <a:xfrm>
              <a:off x="2688" y="1965"/>
              <a:ext cx="1152" cy="1200"/>
              <a:chOff x="432" y="2256"/>
              <a:chExt cx="672" cy="672"/>
            </a:xfrm>
          </p:grpSpPr>
          <p:sp>
            <p:nvSpPr>
              <p:cNvPr id="30745" name="Rectangle 8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0000"/>
                  </a:solidFill>
                  <a:cs typeface="Arial" charset="0"/>
                </a:endParaRPr>
              </a:p>
            </p:txBody>
          </p:sp>
          <p:pic>
            <p:nvPicPr>
              <p:cNvPr id="30746" name="Picture 9" descr="Random Distributi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728" name="Freeform 10"/>
            <p:cNvSpPr>
              <a:spLocks/>
            </p:cNvSpPr>
            <p:nvPr/>
          </p:nvSpPr>
          <p:spPr bwMode="auto">
            <a:xfrm>
              <a:off x="1796" y="2043"/>
              <a:ext cx="1036" cy="1091"/>
            </a:xfrm>
            <a:custGeom>
              <a:avLst/>
              <a:gdLst>
                <a:gd name="T0" fmla="*/ 564 w 1036"/>
                <a:gd name="T1" fmla="*/ 66 h 1091"/>
                <a:gd name="T2" fmla="*/ 220 w 1036"/>
                <a:gd name="T3" fmla="*/ 2 h 1091"/>
                <a:gd name="T4" fmla="*/ 60 w 1036"/>
                <a:gd name="T5" fmla="*/ 34 h 1091"/>
                <a:gd name="T6" fmla="*/ 60 w 1036"/>
                <a:gd name="T7" fmla="*/ 354 h 1091"/>
                <a:gd name="T8" fmla="*/ 36 w 1036"/>
                <a:gd name="T9" fmla="*/ 626 h 1091"/>
                <a:gd name="T10" fmla="*/ 52 w 1036"/>
                <a:gd name="T11" fmla="*/ 858 h 1091"/>
                <a:gd name="T12" fmla="*/ 76 w 1036"/>
                <a:gd name="T13" fmla="*/ 970 h 1091"/>
                <a:gd name="T14" fmla="*/ 140 w 1036"/>
                <a:gd name="T15" fmla="*/ 1042 h 1091"/>
                <a:gd name="T16" fmla="*/ 228 w 1036"/>
                <a:gd name="T17" fmla="*/ 1082 h 1091"/>
                <a:gd name="T18" fmla="*/ 348 w 1036"/>
                <a:gd name="T19" fmla="*/ 1074 h 1091"/>
                <a:gd name="T20" fmla="*/ 396 w 1036"/>
                <a:gd name="T21" fmla="*/ 1058 h 1091"/>
                <a:gd name="T22" fmla="*/ 420 w 1036"/>
                <a:gd name="T23" fmla="*/ 1050 h 1091"/>
                <a:gd name="T24" fmla="*/ 516 w 1036"/>
                <a:gd name="T25" fmla="*/ 994 h 1091"/>
                <a:gd name="T26" fmla="*/ 692 w 1036"/>
                <a:gd name="T27" fmla="*/ 1034 h 1091"/>
                <a:gd name="T28" fmla="*/ 860 w 1036"/>
                <a:gd name="T29" fmla="*/ 1090 h 1091"/>
                <a:gd name="T30" fmla="*/ 972 w 1036"/>
                <a:gd name="T31" fmla="*/ 1082 h 1091"/>
                <a:gd name="T32" fmla="*/ 1036 w 1036"/>
                <a:gd name="T33" fmla="*/ 954 h 1091"/>
                <a:gd name="T34" fmla="*/ 1028 w 1036"/>
                <a:gd name="T35" fmla="*/ 858 h 1091"/>
                <a:gd name="T36" fmla="*/ 1012 w 1036"/>
                <a:gd name="T37" fmla="*/ 714 h 1091"/>
                <a:gd name="T38" fmla="*/ 884 w 1036"/>
                <a:gd name="T39" fmla="*/ 114 h 1091"/>
                <a:gd name="T40" fmla="*/ 700 w 1036"/>
                <a:gd name="T41" fmla="*/ 42 h 1091"/>
                <a:gd name="T42" fmla="*/ 564 w 1036"/>
                <a:gd name="T43" fmla="*/ 66 h 10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036"/>
                <a:gd name="T67" fmla="*/ 0 h 1091"/>
                <a:gd name="T68" fmla="*/ 1036 w 1036"/>
                <a:gd name="T69" fmla="*/ 1091 h 10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036" h="1091">
                  <a:moveTo>
                    <a:pt x="564" y="66"/>
                  </a:moveTo>
                  <a:cubicBezTo>
                    <a:pt x="470" y="4"/>
                    <a:pt x="330" y="18"/>
                    <a:pt x="220" y="2"/>
                  </a:cubicBezTo>
                  <a:cubicBezTo>
                    <a:pt x="155" y="7"/>
                    <a:pt x="111" y="0"/>
                    <a:pt x="60" y="34"/>
                  </a:cubicBezTo>
                  <a:cubicBezTo>
                    <a:pt x="0" y="124"/>
                    <a:pt x="40" y="253"/>
                    <a:pt x="60" y="354"/>
                  </a:cubicBezTo>
                  <a:cubicBezTo>
                    <a:pt x="55" y="446"/>
                    <a:pt x="47" y="535"/>
                    <a:pt x="36" y="626"/>
                  </a:cubicBezTo>
                  <a:cubicBezTo>
                    <a:pt x="44" y="783"/>
                    <a:pt x="39" y="745"/>
                    <a:pt x="52" y="858"/>
                  </a:cubicBezTo>
                  <a:cubicBezTo>
                    <a:pt x="55" y="885"/>
                    <a:pt x="59" y="944"/>
                    <a:pt x="76" y="970"/>
                  </a:cubicBezTo>
                  <a:cubicBezTo>
                    <a:pt x="105" y="1013"/>
                    <a:pt x="85" y="987"/>
                    <a:pt x="140" y="1042"/>
                  </a:cubicBezTo>
                  <a:cubicBezTo>
                    <a:pt x="157" y="1059"/>
                    <a:pt x="206" y="1071"/>
                    <a:pt x="228" y="1082"/>
                  </a:cubicBezTo>
                  <a:cubicBezTo>
                    <a:pt x="268" y="1079"/>
                    <a:pt x="308" y="1080"/>
                    <a:pt x="348" y="1074"/>
                  </a:cubicBezTo>
                  <a:cubicBezTo>
                    <a:pt x="365" y="1072"/>
                    <a:pt x="380" y="1063"/>
                    <a:pt x="396" y="1058"/>
                  </a:cubicBezTo>
                  <a:cubicBezTo>
                    <a:pt x="404" y="1055"/>
                    <a:pt x="420" y="1050"/>
                    <a:pt x="420" y="1050"/>
                  </a:cubicBezTo>
                  <a:cubicBezTo>
                    <a:pt x="446" y="1024"/>
                    <a:pt x="480" y="1006"/>
                    <a:pt x="516" y="994"/>
                  </a:cubicBezTo>
                  <a:cubicBezTo>
                    <a:pt x="575" y="1001"/>
                    <a:pt x="638" y="1007"/>
                    <a:pt x="692" y="1034"/>
                  </a:cubicBezTo>
                  <a:cubicBezTo>
                    <a:pt x="751" y="1063"/>
                    <a:pt x="795" y="1079"/>
                    <a:pt x="860" y="1090"/>
                  </a:cubicBezTo>
                  <a:cubicBezTo>
                    <a:pt x="897" y="1087"/>
                    <a:pt x="936" y="1091"/>
                    <a:pt x="972" y="1082"/>
                  </a:cubicBezTo>
                  <a:cubicBezTo>
                    <a:pt x="1008" y="1074"/>
                    <a:pt x="1028" y="986"/>
                    <a:pt x="1036" y="954"/>
                  </a:cubicBezTo>
                  <a:cubicBezTo>
                    <a:pt x="1033" y="922"/>
                    <a:pt x="1031" y="890"/>
                    <a:pt x="1028" y="858"/>
                  </a:cubicBezTo>
                  <a:cubicBezTo>
                    <a:pt x="1023" y="810"/>
                    <a:pt x="1012" y="714"/>
                    <a:pt x="1012" y="714"/>
                  </a:cubicBezTo>
                  <a:cubicBezTo>
                    <a:pt x="1003" y="515"/>
                    <a:pt x="999" y="286"/>
                    <a:pt x="884" y="114"/>
                  </a:cubicBezTo>
                  <a:cubicBezTo>
                    <a:pt x="851" y="65"/>
                    <a:pt x="750" y="49"/>
                    <a:pt x="700" y="42"/>
                  </a:cubicBezTo>
                  <a:cubicBezTo>
                    <a:pt x="640" y="47"/>
                    <a:pt x="611" y="43"/>
                    <a:pt x="564" y="66"/>
                  </a:cubicBezTo>
                  <a:close/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29" name="Freeform 11"/>
            <p:cNvSpPr>
              <a:spLocks/>
            </p:cNvSpPr>
            <p:nvPr/>
          </p:nvSpPr>
          <p:spPr bwMode="auto">
            <a:xfrm>
              <a:off x="2752" y="2060"/>
              <a:ext cx="1040" cy="1065"/>
            </a:xfrm>
            <a:custGeom>
              <a:avLst/>
              <a:gdLst>
                <a:gd name="T0" fmla="*/ 80 w 1040"/>
                <a:gd name="T1" fmla="*/ 33 h 1065"/>
                <a:gd name="T2" fmla="*/ 56 w 1040"/>
                <a:gd name="T3" fmla="*/ 41 h 1065"/>
                <a:gd name="T4" fmla="*/ 40 w 1040"/>
                <a:gd name="T5" fmla="*/ 89 h 1065"/>
                <a:gd name="T6" fmla="*/ 24 w 1040"/>
                <a:gd name="T7" fmla="*/ 113 h 1065"/>
                <a:gd name="T8" fmla="*/ 0 w 1040"/>
                <a:gd name="T9" fmla="*/ 201 h 1065"/>
                <a:gd name="T10" fmla="*/ 32 w 1040"/>
                <a:gd name="T11" fmla="*/ 305 h 1065"/>
                <a:gd name="T12" fmla="*/ 64 w 1040"/>
                <a:gd name="T13" fmla="*/ 617 h 1065"/>
                <a:gd name="T14" fmla="*/ 64 w 1040"/>
                <a:gd name="T15" fmla="*/ 865 h 1065"/>
                <a:gd name="T16" fmla="*/ 80 w 1040"/>
                <a:gd name="T17" fmla="*/ 913 h 1065"/>
                <a:gd name="T18" fmla="*/ 88 w 1040"/>
                <a:gd name="T19" fmla="*/ 937 h 1065"/>
                <a:gd name="T20" fmla="*/ 88 w 1040"/>
                <a:gd name="T21" fmla="*/ 1049 h 1065"/>
                <a:gd name="T22" fmla="*/ 136 w 1040"/>
                <a:gd name="T23" fmla="*/ 1065 h 1065"/>
                <a:gd name="T24" fmla="*/ 216 w 1040"/>
                <a:gd name="T25" fmla="*/ 1041 h 1065"/>
                <a:gd name="T26" fmla="*/ 240 w 1040"/>
                <a:gd name="T27" fmla="*/ 1033 h 1065"/>
                <a:gd name="T28" fmla="*/ 448 w 1040"/>
                <a:gd name="T29" fmla="*/ 1033 h 1065"/>
                <a:gd name="T30" fmla="*/ 512 w 1040"/>
                <a:gd name="T31" fmla="*/ 977 h 1065"/>
                <a:gd name="T32" fmla="*/ 608 w 1040"/>
                <a:gd name="T33" fmla="*/ 985 h 1065"/>
                <a:gd name="T34" fmla="*/ 784 w 1040"/>
                <a:gd name="T35" fmla="*/ 1033 h 1065"/>
                <a:gd name="T36" fmla="*/ 904 w 1040"/>
                <a:gd name="T37" fmla="*/ 1025 h 1065"/>
                <a:gd name="T38" fmla="*/ 944 w 1040"/>
                <a:gd name="T39" fmla="*/ 985 h 1065"/>
                <a:gd name="T40" fmla="*/ 1008 w 1040"/>
                <a:gd name="T41" fmla="*/ 833 h 1065"/>
                <a:gd name="T42" fmla="*/ 1040 w 1040"/>
                <a:gd name="T43" fmla="*/ 585 h 1065"/>
                <a:gd name="T44" fmla="*/ 1024 w 1040"/>
                <a:gd name="T45" fmla="*/ 473 h 1065"/>
                <a:gd name="T46" fmla="*/ 1008 w 1040"/>
                <a:gd name="T47" fmla="*/ 441 h 1065"/>
                <a:gd name="T48" fmla="*/ 992 w 1040"/>
                <a:gd name="T49" fmla="*/ 393 h 1065"/>
                <a:gd name="T50" fmla="*/ 904 w 1040"/>
                <a:gd name="T51" fmla="*/ 161 h 1065"/>
                <a:gd name="T52" fmla="*/ 880 w 1040"/>
                <a:gd name="T53" fmla="*/ 137 h 1065"/>
                <a:gd name="T54" fmla="*/ 832 w 1040"/>
                <a:gd name="T55" fmla="*/ 105 h 1065"/>
                <a:gd name="T56" fmla="*/ 736 w 1040"/>
                <a:gd name="T57" fmla="*/ 57 h 1065"/>
                <a:gd name="T58" fmla="*/ 488 w 1040"/>
                <a:gd name="T59" fmla="*/ 65 h 1065"/>
                <a:gd name="T60" fmla="*/ 328 w 1040"/>
                <a:gd name="T61" fmla="*/ 25 h 1065"/>
                <a:gd name="T62" fmla="*/ 160 w 1040"/>
                <a:gd name="T63" fmla="*/ 1 h 1065"/>
                <a:gd name="T64" fmla="*/ 72 w 1040"/>
                <a:gd name="T65" fmla="*/ 9 h 1065"/>
                <a:gd name="T66" fmla="*/ 64 w 1040"/>
                <a:gd name="T67" fmla="*/ 33 h 1065"/>
                <a:gd name="T68" fmla="*/ 80 w 1040"/>
                <a:gd name="T69" fmla="*/ 33 h 10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40"/>
                <a:gd name="T106" fmla="*/ 0 h 1065"/>
                <a:gd name="T107" fmla="*/ 1040 w 1040"/>
                <a:gd name="T108" fmla="*/ 1065 h 10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40" h="1065">
                  <a:moveTo>
                    <a:pt x="80" y="33"/>
                  </a:moveTo>
                  <a:cubicBezTo>
                    <a:pt x="72" y="36"/>
                    <a:pt x="61" y="34"/>
                    <a:pt x="56" y="41"/>
                  </a:cubicBezTo>
                  <a:cubicBezTo>
                    <a:pt x="46" y="55"/>
                    <a:pt x="45" y="73"/>
                    <a:pt x="40" y="89"/>
                  </a:cubicBezTo>
                  <a:cubicBezTo>
                    <a:pt x="37" y="98"/>
                    <a:pt x="28" y="104"/>
                    <a:pt x="24" y="113"/>
                  </a:cubicBezTo>
                  <a:cubicBezTo>
                    <a:pt x="9" y="146"/>
                    <a:pt x="7" y="167"/>
                    <a:pt x="0" y="201"/>
                  </a:cubicBezTo>
                  <a:cubicBezTo>
                    <a:pt x="7" y="247"/>
                    <a:pt x="7" y="268"/>
                    <a:pt x="32" y="305"/>
                  </a:cubicBezTo>
                  <a:cubicBezTo>
                    <a:pt x="56" y="402"/>
                    <a:pt x="54" y="516"/>
                    <a:pt x="64" y="617"/>
                  </a:cubicBezTo>
                  <a:cubicBezTo>
                    <a:pt x="59" y="713"/>
                    <a:pt x="49" y="774"/>
                    <a:pt x="64" y="865"/>
                  </a:cubicBezTo>
                  <a:cubicBezTo>
                    <a:pt x="67" y="882"/>
                    <a:pt x="75" y="897"/>
                    <a:pt x="80" y="913"/>
                  </a:cubicBezTo>
                  <a:cubicBezTo>
                    <a:pt x="83" y="921"/>
                    <a:pt x="88" y="937"/>
                    <a:pt x="88" y="937"/>
                  </a:cubicBezTo>
                  <a:cubicBezTo>
                    <a:pt x="86" y="952"/>
                    <a:pt x="70" y="1029"/>
                    <a:pt x="88" y="1049"/>
                  </a:cubicBezTo>
                  <a:cubicBezTo>
                    <a:pt x="99" y="1062"/>
                    <a:pt x="136" y="1065"/>
                    <a:pt x="136" y="1065"/>
                  </a:cubicBezTo>
                  <a:cubicBezTo>
                    <a:pt x="184" y="1053"/>
                    <a:pt x="158" y="1060"/>
                    <a:pt x="216" y="1041"/>
                  </a:cubicBezTo>
                  <a:cubicBezTo>
                    <a:pt x="224" y="1038"/>
                    <a:pt x="240" y="1033"/>
                    <a:pt x="240" y="1033"/>
                  </a:cubicBezTo>
                  <a:cubicBezTo>
                    <a:pt x="313" y="1040"/>
                    <a:pt x="373" y="1050"/>
                    <a:pt x="448" y="1033"/>
                  </a:cubicBezTo>
                  <a:cubicBezTo>
                    <a:pt x="471" y="1028"/>
                    <a:pt x="478" y="988"/>
                    <a:pt x="512" y="977"/>
                  </a:cubicBezTo>
                  <a:cubicBezTo>
                    <a:pt x="544" y="980"/>
                    <a:pt x="576" y="980"/>
                    <a:pt x="608" y="985"/>
                  </a:cubicBezTo>
                  <a:cubicBezTo>
                    <a:pt x="668" y="994"/>
                    <a:pt x="724" y="1021"/>
                    <a:pt x="784" y="1033"/>
                  </a:cubicBezTo>
                  <a:cubicBezTo>
                    <a:pt x="824" y="1030"/>
                    <a:pt x="864" y="1032"/>
                    <a:pt x="904" y="1025"/>
                  </a:cubicBezTo>
                  <a:cubicBezTo>
                    <a:pt x="921" y="1022"/>
                    <a:pt x="938" y="998"/>
                    <a:pt x="944" y="985"/>
                  </a:cubicBezTo>
                  <a:cubicBezTo>
                    <a:pt x="966" y="934"/>
                    <a:pt x="983" y="883"/>
                    <a:pt x="1008" y="833"/>
                  </a:cubicBezTo>
                  <a:cubicBezTo>
                    <a:pt x="1022" y="750"/>
                    <a:pt x="1032" y="669"/>
                    <a:pt x="1040" y="585"/>
                  </a:cubicBezTo>
                  <a:cubicBezTo>
                    <a:pt x="1036" y="540"/>
                    <a:pt x="1040" y="510"/>
                    <a:pt x="1024" y="473"/>
                  </a:cubicBezTo>
                  <a:cubicBezTo>
                    <a:pt x="1019" y="462"/>
                    <a:pt x="1012" y="452"/>
                    <a:pt x="1008" y="441"/>
                  </a:cubicBezTo>
                  <a:cubicBezTo>
                    <a:pt x="1002" y="425"/>
                    <a:pt x="992" y="393"/>
                    <a:pt x="992" y="393"/>
                  </a:cubicBezTo>
                  <a:cubicBezTo>
                    <a:pt x="1001" y="296"/>
                    <a:pt x="1012" y="197"/>
                    <a:pt x="904" y="161"/>
                  </a:cubicBezTo>
                  <a:cubicBezTo>
                    <a:pt x="896" y="153"/>
                    <a:pt x="889" y="144"/>
                    <a:pt x="880" y="137"/>
                  </a:cubicBezTo>
                  <a:cubicBezTo>
                    <a:pt x="865" y="125"/>
                    <a:pt x="832" y="105"/>
                    <a:pt x="832" y="105"/>
                  </a:cubicBezTo>
                  <a:cubicBezTo>
                    <a:pt x="806" y="66"/>
                    <a:pt x="778" y="71"/>
                    <a:pt x="736" y="57"/>
                  </a:cubicBezTo>
                  <a:cubicBezTo>
                    <a:pt x="630" y="78"/>
                    <a:pt x="654" y="72"/>
                    <a:pt x="488" y="65"/>
                  </a:cubicBezTo>
                  <a:cubicBezTo>
                    <a:pt x="412" y="57"/>
                    <a:pt x="391" y="46"/>
                    <a:pt x="328" y="25"/>
                  </a:cubicBezTo>
                  <a:cubicBezTo>
                    <a:pt x="277" y="8"/>
                    <a:pt x="213" y="6"/>
                    <a:pt x="160" y="1"/>
                  </a:cubicBezTo>
                  <a:cubicBezTo>
                    <a:pt x="131" y="4"/>
                    <a:pt x="100" y="0"/>
                    <a:pt x="72" y="9"/>
                  </a:cubicBezTo>
                  <a:cubicBezTo>
                    <a:pt x="64" y="12"/>
                    <a:pt x="61" y="25"/>
                    <a:pt x="64" y="33"/>
                  </a:cubicBezTo>
                  <a:cubicBezTo>
                    <a:pt x="66" y="38"/>
                    <a:pt x="75" y="33"/>
                    <a:pt x="80" y="33"/>
                  </a:cubicBezTo>
                  <a:close/>
                </a:path>
              </a:pathLst>
            </a:custGeom>
            <a:noFill/>
            <a:ln w="28575">
              <a:solidFill>
                <a:srgbClr val="33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0" name="Freeform 12"/>
            <p:cNvSpPr>
              <a:spLocks/>
            </p:cNvSpPr>
            <p:nvPr/>
          </p:nvSpPr>
          <p:spPr bwMode="auto">
            <a:xfrm>
              <a:off x="2000" y="2605"/>
              <a:ext cx="264" cy="416"/>
            </a:xfrm>
            <a:custGeom>
              <a:avLst/>
              <a:gdLst>
                <a:gd name="T0" fmla="*/ 0 w 264"/>
                <a:gd name="T1" fmla="*/ 416 h 416"/>
                <a:gd name="T2" fmla="*/ 120 w 264"/>
                <a:gd name="T3" fmla="*/ 336 h 416"/>
                <a:gd name="T4" fmla="*/ 152 w 264"/>
                <a:gd name="T5" fmla="*/ 232 h 416"/>
                <a:gd name="T6" fmla="*/ 232 w 264"/>
                <a:gd name="T7" fmla="*/ 40 h 416"/>
                <a:gd name="T8" fmla="*/ 264 w 264"/>
                <a:gd name="T9" fmla="*/ 0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416"/>
                <a:gd name="T17" fmla="*/ 264 w 264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416">
                  <a:moveTo>
                    <a:pt x="0" y="416"/>
                  </a:moveTo>
                  <a:cubicBezTo>
                    <a:pt x="46" y="401"/>
                    <a:pt x="86" y="370"/>
                    <a:pt x="120" y="336"/>
                  </a:cubicBezTo>
                  <a:cubicBezTo>
                    <a:pt x="134" y="294"/>
                    <a:pt x="147" y="282"/>
                    <a:pt x="152" y="232"/>
                  </a:cubicBezTo>
                  <a:cubicBezTo>
                    <a:pt x="159" y="157"/>
                    <a:pt x="146" y="69"/>
                    <a:pt x="232" y="40"/>
                  </a:cubicBezTo>
                  <a:cubicBezTo>
                    <a:pt x="260" y="12"/>
                    <a:pt x="251" y="26"/>
                    <a:pt x="264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1" name="Freeform 13"/>
            <p:cNvSpPr>
              <a:spLocks/>
            </p:cNvSpPr>
            <p:nvPr/>
          </p:nvSpPr>
          <p:spPr bwMode="auto">
            <a:xfrm>
              <a:off x="1920" y="2581"/>
              <a:ext cx="336" cy="96"/>
            </a:xfrm>
            <a:custGeom>
              <a:avLst/>
              <a:gdLst>
                <a:gd name="T0" fmla="*/ 0 w 336"/>
                <a:gd name="T1" fmla="*/ 96 h 96"/>
                <a:gd name="T2" fmla="*/ 144 w 336"/>
                <a:gd name="T3" fmla="*/ 72 h 96"/>
                <a:gd name="T4" fmla="*/ 312 w 336"/>
                <a:gd name="T5" fmla="*/ 24 h 96"/>
                <a:gd name="T6" fmla="*/ 336 w 336"/>
                <a:gd name="T7" fmla="*/ 0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6"/>
                <a:gd name="T13" fmla="*/ 0 h 96"/>
                <a:gd name="T14" fmla="*/ 336 w 336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6" h="96">
                  <a:moveTo>
                    <a:pt x="0" y="96"/>
                  </a:moveTo>
                  <a:cubicBezTo>
                    <a:pt x="48" y="84"/>
                    <a:pt x="97" y="85"/>
                    <a:pt x="144" y="72"/>
                  </a:cubicBezTo>
                  <a:cubicBezTo>
                    <a:pt x="201" y="56"/>
                    <a:pt x="253" y="36"/>
                    <a:pt x="312" y="24"/>
                  </a:cubicBezTo>
                  <a:cubicBezTo>
                    <a:pt x="320" y="16"/>
                    <a:pt x="336" y="0"/>
                    <a:pt x="33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2" name="Freeform 14"/>
            <p:cNvSpPr>
              <a:spLocks/>
            </p:cNvSpPr>
            <p:nvPr/>
          </p:nvSpPr>
          <p:spPr bwMode="auto">
            <a:xfrm>
              <a:off x="1912" y="2177"/>
              <a:ext cx="344" cy="388"/>
            </a:xfrm>
            <a:custGeom>
              <a:avLst/>
              <a:gdLst>
                <a:gd name="T0" fmla="*/ 32 w 344"/>
                <a:gd name="T1" fmla="*/ 44 h 388"/>
                <a:gd name="T2" fmla="*/ 16 w 344"/>
                <a:gd name="T3" fmla="*/ 100 h 388"/>
                <a:gd name="T4" fmla="*/ 0 w 344"/>
                <a:gd name="T5" fmla="*/ 148 h 388"/>
                <a:gd name="T6" fmla="*/ 8 w 344"/>
                <a:gd name="T7" fmla="*/ 244 h 388"/>
                <a:gd name="T8" fmla="*/ 232 w 344"/>
                <a:gd name="T9" fmla="*/ 308 h 388"/>
                <a:gd name="T10" fmla="*/ 344 w 344"/>
                <a:gd name="T11" fmla="*/ 388 h 3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44"/>
                <a:gd name="T19" fmla="*/ 0 h 388"/>
                <a:gd name="T20" fmla="*/ 344 w 344"/>
                <a:gd name="T21" fmla="*/ 388 h 3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44" h="388">
                  <a:moveTo>
                    <a:pt x="32" y="44"/>
                  </a:moveTo>
                  <a:cubicBezTo>
                    <a:pt x="5" y="125"/>
                    <a:pt x="46" y="0"/>
                    <a:pt x="16" y="100"/>
                  </a:cubicBezTo>
                  <a:cubicBezTo>
                    <a:pt x="11" y="116"/>
                    <a:pt x="0" y="148"/>
                    <a:pt x="0" y="148"/>
                  </a:cubicBezTo>
                  <a:cubicBezTo>
                    <a:pt x="3" y="180"/>
                    <a:pt x="2" y="213"/>
                    <a:pt x="8" y="244"/>
                  </a:cubicBezTo>
                  <a:cubicBezTo>
                    <a:pt x="25" y="331"/>
                    <a:pt x="203" y="307"/>
                    <a:pt x="232" y="308"/>
                  </a:cubicBezTo>
                  <a:cubicBezTo>
                    <a:pt x="280" y="324"/>
                    <a:pt x="310" y="354"/>
                    <a:pt x="344" y="38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3" name="Freeform 15"/>
            <p:cNvSpPr>
              <a:spLocks/>
            </p:cNvSpPr>
            <p:nvPr/>
          </p:nvSpPr>
          <p:spPr bwMode="auto">
            <a:xfrm>
              <a:off x="2146" y="2181"/>
              <a:ext cx="158" cy="376"/>
            </a:xfrm>
            <a:custGeom>
              <a:avLst/>
              <a:gdLst>
                <a:gd name="T0" fmla="*/ 22 w 158"/>
                <a:gd name="T1" fmla="*/ 0 h 376"/>
                <a:gd name="T2" fmla="*/ 30 w 158"/>
                <a:gd name="T3" fmla="*/ 168 h 376"/>
                <a:gd name="T4" fmla="*/ 102 w 158"/>
                <a:gd name="T5" fmla="*/ 224 h 376"/>
                <a:gd name="T6" fmla="*/ 126 w 158"/>
                <a:gd name="T7" fmla="*/ 240 h 376"/>
                <a:gd name="T8" fmla="*/ 142 w 158"/>
                <a:gd name="T9" fmla="*/ 264 h 376"/>
                <a:gd name="T10" fmla="*/ 158 w 158"/>
                <a:gd name="T11" fmla="*/ 312 h 376"/>
                <a:gd name="T12" fmla="*/ 150 w 158"/>
                <a:gd name="T13" fmla="*/ 376 h 3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8"/>
                <a:gd name="T22" fmla="*/ 0 h 376"/>
                <a:gd name="T23" fmla="*/ 158 w 158"/>
                <a:gd name="T24" fmla="*/ 376 h 3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8" h="376">
                  <a:moveTo>
                    <a:pt x="22" y="0"/>
                  </a:moveTo>
                  <a:cubicBezTo>
                    <a:pt x="16" y="49"/>
                    <a:pt x="0" y="123"/>
                    <a:pt x="30" y="168"/>
                  </a:cubicBezTo>
                  <a:cubicBezTo>
                    <a:pt x="45" y="191"/>
                    <a:pt x="83" y="211"/>
                    <a:pt x="102" y="224"/>
                  </a:cubicBezTo>
                  <a:cubicBezTo>
                    <a:pt x="110" y="229"/>
                    <a:pt x="126" y="240"/>
                    <a:pt x="126" y="240"/>
                  </a:cubicBezTo>
                  <a:cubicBezTo>
                    <a:pt x="131" y="248"/>
                    <a:pt x="138" y="255"/>
                    <a:pt x="142" y="264"/>
                  </a:cubicBezTo>
                  <a:cubicBezTo>
                    <a:pt x="149" y="279"/>
                    <a:pt x="158" y="312"/>
                    <a:pt x="158" y="312"/>
                  </a:cubicBezTo>
                  <a:cubicBezTo>
                    <a:pt x="155" y="333"/>
                    <a:pt x="150" y="376"/>
                    <a:pt x="150" y="37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4" name="Freeform 16"/>
            <p:cNvSpPr>
              <a:spLocks/>
            </p:cNvSpPr>
            <p:nvPr/>
          </p:nvSpPr>
          <p:spPr bwMode="auto">
            <a:xfrm>
              <a:off x="2336" y="2197"/>
              <a:ext cx="296" cy="352"/>
            </a:xfrm>
            <a:custGeom>
              <a:avLst/>
              <a:gdLst>
                <a:gd name="T0" fmla="*/ 296 w 296"/>
                <a:gd name="T1" fmla="*/ 0 h 352"/>
                <a:gd name="T2" fmla="*/ 200 w 296"/>
                <a:gd name="T3" fmla="*/ 56 h 352"/>
                <a:gd name="T4" fmla="*/ 8 w 296"/>
                <a:gd name="T5" fmla="*/ 104 h 352"/>
                <a:gd name="T6" fmla="*/ 32 w 296"/>
                <a:gd name="T7" fmla="*/ 200 h 352"/>
                <a:gd name="T8" fmla="*/ 40 w 296"/>
                <a:gd name="T9" fmla="*/ 224 h 352"/>
                <a:gd name="T10" fmla="*/ 0 w 296"/>
                <a:gd name="T11" fmla="*/ 352 h 3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6"/>
                <a:gd name="T19" fmla="*/ 0 h 352"/>
                <a:gd name="T20" fmla="*/ 296 w 296"/>
                <a:gd name="T21" fmla="*/ 352 h 3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6" h="352">
                  <a:moveTo>
                    <a:pt x="296" y="0"/>
                  </a:moveTo>
                  <a:cubicBezTo>
                    <a:pt x="237" y="59"/>
                    <a:pt x="270" y="44"/>
                    <a:pt x="200" y="56"/>
                  </a:cubicBezTo>
                  <a:cubicBezTo>
                    <a:pt x="121" y="50"/>
                    <a:pt x="38" y="15"/>
                    <a:pt x="8" y="104"/>
                  </a:cubicBezTo>
                  <a:cubicBezTo>
                    <a:pt x="19" y="169"/>
                    <a:pt x="11" y="137"/>
                    <a:pt x="32" y="200"/>
                  </a:cubicBezTo>
                  <a:cubicBezTo>
                    <a:pt x="35" y="208"/>
                    <a:pt x="40" y="224"/>
                    <a:pt x="40" y="224"/>
                  </a:cubicBezTo>
                  <a:cubicBezTo>
                    <a:pt x="32" y="323"/>
                    <a:pt x="49" y="303"/>
                    <a:pt x="0" y="35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5" name="Freeform 17"/>
            <p:cNvSpPr>
              <a:spLocks/>
            </p:cNvSpPr>
            <p:nvPr/>
          </p:nvSpPr>
          <p:spPr bwMode="auto">
            <a:xfrm>
              <a:off x="2328" y="2349"/>
              <a:ext cx="392" cy="242"/>
            </a:xfrm>
            <a:custGeom>
              <a:avLst/>
              <a:gdLst>
                <a:gd name="T0" fmla="*/ 392 w 392"/>
                <a:gd name="T1" fmla="*/ 0 h 242"/>
                <a:gd name="T2" fmla="*/ 272 w 392"/>
                <a:gd name="T3" fmla="*/ 24 h 242"/>
                <a:gd name="T4" fmla="*/ 208 w 392"/>
                <a:gd name="T5" fmla="*/ 88 h 242"/>
                <a:gd name="T6" fmla="*/ 104 w 392"/>
                <a:gd name="T7" fmla="*/ 240 h 242"/>
                <a:gd name="T8" fmla="*/ 0 w 392"/>
                <a:gd name="T9" fmla="*/ 24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2"/>
                <a:gd name="T16" fmla="*/ 0 h 242"/>
                <a:gd name="T17" fmla="*/ 392 w 392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2" h="242">
                  <a:moveTo>
                    <a:pt x="392" y="0"/>
                  </a:moveTo>
                  <a:cubicBezTo>
                    <a:pt x="353" y="13"/>
                    <a:pt x="313" y="18"/>
                    <a:pt x="272" y="24"/>
                  </a:cubicBezTo>
                  <a:cubicBezTo>
                    <a:pt x="247" y="41"/>
                    <a:pt x="221" y="59"/>
                    <a:pt x="208" y="88"/>
                  </a:cubicBezTo>
                  <a:cubicBezTo>
                    <a:pt x="188" y="134"/>
                    <a:pt x="171" y="236"/>
                    <a:pt x="104" y="240"/>
                  </a:cubicBezTo>
                  <a:cubicBezTo>
                    <a:pt x="69" y="242"/>
                    <a:pt x="35" y="240"/>
                    <a:pt x="0" y="2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6" name="Freeform 18"/>
            <p:cNvSpPr>
              <a:spLocks/>
            </p:cNvSpPr>
            <p:nvPr/>
          </p:nvSpPr>
          <p:spPr bwMode="auto">
            <a:xfrm>
              <a:off x="2328" y="2629"/>
              <a:ext cx="416" cy="248"/>
            </a:xfrm>
            <a:custGeom>
              <a:avLst/>
              <a:gdLst>
                <a:gd name="T0" fmla="*/ 416 w 416"/>
                <a:gd name="T1" fmla="*/ 248 h 248"/>
                <a:gd name="T2" fmla="*/ 376 w 416"/>
                <a:gd name="T3" fmla="*/ 136 h 248"/>
                <a:gd name="T4" fmla="*/ 336 w 416"/>
                <a:gd name="T5" fmla="*/ 40 h 248"/>
                <a:gd name="T6" fmla="*/ 312 w 416"/>
                <a:gd name="T7" fmla="*/ 16 h 248"/>
                <a:gd name="T8" fmla="*/ 264 w 416"/>
                <a:gd name="T9" fmla="*/ 0 h 248"/>
                <a:gd name="T10" fmla="*/ 184 w 416"/>
                <a:gd name="T11" fmla="*/ 16 h 248"/>
                <a:gd name="T12" fmla="*/ 136 w 416"/>
                <a:gd name="T13" fmla="*/ 32 h 248"/>
                <a:gd name="T14" fmla="*/ 112 w 416"/>
                <a:gd name="T15" fmla="*/ 40 h 248"/>
                <a:gd name="T16" fmla="*/ 0 w 416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6"/>
                <a:gd name="T28" fmla="*/ 0 h 248"/>
                <a:gd name="T29" fmla="*/ 416 w 416"/>
                <a:gd name="T30" fmla="*/ 248 h 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6" h="248">
                  <a:moveTo>
                    <a:pt x="416" y="248"/>
                  </a:moveTo>
                  <a:cubicBezTo>
                    <a:pt x="407" y="205"/>
                    <a:pt x="393" y="174"/>
                    <a:pt x="376" y="136"/>
                  </a:cubicBezTo>
                  <a:cubicBezTo>
                    <a:pt x="361" y="102"/>
                    <a:pt x="360" y="69"/>
                    <a:pt x="336" y="40"/>
                  </a:cubicBezTo>
                  <a:cubicBezTo>
                    <a:pt x="329" y="31"/>
                    <a:pt x="322" y="21"/>
                    <a:pt x="312" y="16"/>
                  </a:cubicBezTo>
                  <a:cubicBezTo>
                    <a:pt x="297" y="8"/>
                    <a:pt x="264" y="0"/>
                    <a:pt x="264" y="0"/>
                  </a:cubicBezTo>
                  <a:cubicBezTo>
                    <a:pt x="232" y="5"/>
                    <a:pt x="214" y="7"/>
                    <a:pt x="184" y="16"/>
                  </a:cubicBezTo>
                  <a:cubicBezTo>
                    <a:pt x="168" y="21"/>
                    <a:pt x="152" y="27"/>
                    <a:pt x="136" y="32"/>
                  </a:cubicBezTo>
                  <a:cubicBezTo>
                    <a:pt x="128" y="35"/>
                    <a:pt x="112" y="40"/>
                    <a:pt x="112" y="40"/>
                  </a:cubicBezTo>
                  <a:cubicBezTo>
                    <a:pt x="96" y="39"/>
                    <a:pt x="0" y="50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7" name="Freeform 19"/>
            <p:cNvSpPr>
              <a:spLocks/>
            </p:cNvSpPr>
            <p:nvPr/>
          </p:nvSpPr>
          <p:spPr bwMode="auto">
            <a:xfrm>
              <a:off x="2296" y="2637"/>
              <a:ext cx="368" cy="328"/>
            </a:xfrm>
            <a:custGeom>
              <a:avLst/>
              <a:gdLst>
                <a:gd name="T0" fmla="*/ 368 w 368"/>
                <a:gd name="T1" fmla="*/ 328 h 328"/>
                <a:gd name="T2" fmla="*/ 0 w 368"/>
                <a:gd name="T3" fmla="*/ 0 h 328"/>
                <a:gd name="T4" fmla="*/ 0 60000 65536"/>
                <a:gd name="T5" fmla="*/ 0 60000 65536"/>
                <a:gd name="T6" fmla="*/ 0 w 368"/>
                <a:gd name="T7" fmla="*/ 0 h 328"/>
                <a:gd name="T8" fmla="*/ 368 w 368"/>
                <a:gd name="T9" fmla="*/ 328 h 3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8" h="328">
                  <a:moveTo>
                    <a:pt x="368" y="328"/>
                  </a:moveTo>
                  <a:cubicBezTo>
                    <a:pt x="198" y="300"/>
                    <a:pt x="0" y="19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8" name="Freeform 20"/>
            <p:cNvSpPr>
              <a:spLocks/>
            </p:cNvSpPr>
            <p:nvPr/>
          </p:nvSpPr>
          <p:spPr bwMode="auto">
            <a:xfrm>
              <a:off x="2880" y="2216"/>
              <a:ext cx="344" cy="333"/>
            </a:xfrm>
            <a:custGeom>
              <a:avLst/>
              <a:gdLst>
                <a:gd name="T0" fmla="*/ 0 w 344"/>
                <a:gd name="T1" fmla="*/ 13 h 333"/>
                <a:gd name="T2" fmla="*/ 104 w 344"/>
                <a:gd name="T3" fmla="*/ 29 h 333"/>
                <a:gd name="T4" fmla="*/ 296 w 344"/>
                <a:gd name="T5" fmla="*/ 189 h 333"/>
                <a:gd name="T6" fmla="*/ 336 w 344"/>
                <a:gd name="T7" fmla="*/ 285 h 333"/>
                <a:gd name="T8" fmla="*/ 344 w 344"/>
                <a:gd name="T9" fmla="*/ 333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4"/>
                <a:gd name="T16" fmla="*/ 0 h 333"/>
                <a:gd name="T17" fmla="*/ 344 w 344"/>
                <a:gd name="T18" fmla="*/ 333 h 3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4" h="333">
                  <a:moveTo>
                    <a:pt x="0" y="13"/>
                  </a:moveTo>
                  <a:cubicBezTo>
                    <a:pt x="39" y="0"/>
                    <a:pt x="65" y="16"/>
                    <a:pt x="104" y="29"/>
                  </a:cubicBezTo>
                  <a:cubicBezTo>
                    <a:pt x="184" y="56"/>
                    <a:pt x="238" y="131"/>
                    <a:pt x="296" y="189"/>
                  </a:cubicBezTo>
                  <a:cubicBezTo>
                    <a:pt x="321" y="214"/>
                    <a:pt x="325" y="253"/>
                    <a:pt x="336" y="285"/>
                  </a:cubicBezTo>
                  <a:cubicBezTo>
                    <a:pt x="341" y="300"/>
                    <a:pt x="344" y="333"/>
                    <a:pt x="344" y="333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39" name="Freeform 21"/>
            <p:cNvSpPr>
              <a:spLocks/>
            </p:cNvSpPr>
            <p:nvPr/>
          </p:nvSpPr>
          <p:spPr bwMode="auto">
            <a:xfrm>
              <a:off x="2992" y="2157"/>
              <a:ext cx="358" cy="400"/>
            </a:xfrm>
            <a:custGeom>
              <a:avLst/>
              <a:gdLst>
                <a:gd name="T0" fmla="*/ 0 w 358"/>
                <a:gd name="T1" fmla="*/ 0 h 400"/>
                <a:gd name="T2" fmla="*/ 168 w 358"/>
                <a:gd name="T3" fmla="*/ 88 h 400"/>
                <a:gd name="T4" fmla="*/ 216 w 358"/>
                <a:gd name="T5" fmla="*/ 112 h 400"/>
                <a:gd name="T6" fmla="*/ 264 w 358"/>
                <a:gd name="T7" fmla="*/ 152 h 400"/>
                <a:gd name="T8" fmla="*/ 336 w 358"/>
                <a:gd name="T9" fmla="*/ 272 h 400"/>
                <a:gd name="T10" fmla="*/ 272 w 358"/>
                <a:gd name="T11" fmla="*/ 400 h 4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8"/>
                <a:gd name="T19" fmla="*/ 0 h 400"/>
                <a:gd name="T20" fmla="*/ 358 w 358"/>
                <a:gd name="T21" fmla="*/ 400 h 4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8" h="400">
                  <a:moveTo>
                    <a:pt x="0" y="0"/>
                  </a:moveTo>
                  <a:cubicBezTo>
                    <a:pt x="54" y="40"/>
                    <a:pt x="109" y="58"/>
                    <a:pt x="168" y="88"/>
                  </a:cubicBezTo>
                  <a:cubicBezTo>
                    <a:pt x="230" y="119"/>
                    <a:pt x="156" y="92"/>
                    <a:pt x="216" y="112"/>
                  </a:cubicBezTo>
                  <a:cubicBezTo>
                    <a:pt x="231" y="127"/>
                    <a:pt x="250" y="136"/>
                    <a:pt x="264" y="152"/>
                  </a:cubicBezTo>
                  <a:cubicBezTo>
                    <a:pt x="297" y="190"/>
                    <a:pt x="309" y="232"/>
                    <a:pt x="336" y="272"/>
                  </a:cubicBezTo>
                  <a:cubicBezTo>
                    <a:pt x="358" y="358"/>
                    <a:pt x="337" y="367"/>
                    <a:pt x="272" y="4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0" name="Freeform 22"/>
            <p:cNvSpPr>
              <a:spLocks/>
            </p:cNvSpPr>
            <p:nvPr/>
          </p:nvSpPr>
          <p:spPr bwMode="auto">
            <a:xfrm>
              <a:off x="3232" y="2205"/>
              <a:ext cx="312" cy="368"/>
            </a:xfrm>
            <a:custGeom>
              <a:avLst/>
              <a:gdLst>
                <a:gd name="T0" fmla="*/ 312 w 312"/>
                <a:gd name="T1" fmla="*/ 0 h 368"/>
                <a:gd name="T2" fmla="*/ 216 w 312"/>
                <a:gd name="T3" fmla="*/ 208 h 368"/>
                <a:gd name="T4" fmla="*/ 168 w 312"/>
                <a:gd name="T5" fmla="*/ 304 h 368"/>
                <a:gd name="T6" fmla="*/ 0 w 312"/>
                <a:gd name="T7" fmla="*/ 368 h 3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2"/>
                <a:gd name="T13" fmla="*/ 0 h 368"/>
                <a:gd name="T14" fmla="*/ 312 w 312"/>
                <a:gd name="T15" fmla="*/ 368 h 3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2" h="368">
                  <a:moveTo>
                    <a:pt x="312" y="0"/>
                  </a:moveTo>
                  <a:cubicBezTo>
                    <a:pt x="298" y="82"/>
                    <a:pt x="269" y="145"/>
                    <a:pt x="216" y="208"/>
                  </a:cubicBezTo>
                  <a:cubicBezTo>
                    <a:pt x="192" y="236"/>
                    <a:pt x="196" y="279"/>
                    <a:pt x="168" y="304"/>
                  </a:cubicBezTo>
                  <a:cubicBezTo>
                    <a:pt x="130" y="337"/>
                    <a:pt x="49" y="368"/>
                    <a:pt x="0" y="36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1" name="Freeform 23"/>
            <p:cNvSpPr>
              <a:spLocks/>
            </p:cNvSpPr>
            <p:nvPr/>
          </p:nvSpPr>
          <p:spPr bwMode="auto">
            <a:xfrm>
              <a:off x="3224" y="2592"/>
              <a:ext cx="512" cy="181"/>
            </a:xfrm>
            <a:custGeom>
              <a:avLst/>
              <a:gdLst>
                <a:gd name="T0" fmla="*/ 512 w 512"/>
                <a:gd name="T1" fmla="*/ 181 h 181"/>
                <a:gd name="T2" fmla="*/ 408 w 512"/>
                <a:gd name="T3" fmla="*/ 69 h 181"/>
                <a:gd name="T4" fmla="*/ 312 w 512"/>
                <a:gd name="T5" fmla="*/ 29 h 181"/>
                <a:gd name="T6" fmla="*/ 0 w 512"/>
                <a:gd name="T7" fmla="*/ 5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2"/>
                <a:gd name="T13" fmla="*/ 0 h 181"/>
                <a:gd name="T14" fmla="*/ 512 w 512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2" h="181">
                  <a:moveTo>
                    <a:pt x="512" y="181"/>
                  </a:moveTo>
                  <a:cubicBezTo>
                    <a:pt x="475" y="156"/>
                    <a:pt x="452" y="84"/>
                    <a:pt x="408" y="69"/>
                  </a:cubicBezTo>
                  <a:cubicBezTo>
                    <a:pt x="374" y="58"/>
                    <a:pt x="347" y="41"/>
                    <a:pt x="312" y="29"/>
                  </a:cubicBezTo>
                  <a:cubicBezTo>
                    <a:pt x="224" y="0"/>
                    <a:pt x="92" y="5"/>
                    <a:pt x="0" y="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2" name="Freeform 24"/>
            <p:cNvSpPr>
              <a:spLocks/>
            </p:cNvSpPr>
            <p:nvPr/>
          </p:nvSpPr>
          <p:spPr bwMode="auto">
            <a:xfrm>
              <a:off x="3184" y="2612"/>
              <a:ext cx="480" cy="449"/>
            </a:xfrm>
            <a:custGeom>
              <a:avLst/>
              <a:gdLst>
                <a:gd name="T0" fmla="*/ 464 w 480"/>
                <a:gd name="T1" fmla="*/ 449 h 449"/>
                <a:gd name="T2" fmla="*/ 400 w 480"/>
                <a:gd name="T3" fmla="*/ 353 h 449"/>
                <a:gd name="T4" fmla="*/ 160 w 480"/>
                <a:gd name="T5" fmla="*/ 169 h 449"/>
                <a:gd name="T6" fmla="*/ 144 w 480"/>
                <a:gd name="T7" fmla="*/ 105 h 449"/>
                <a:gd name="T8" fmla="*/ 0 w 480"/>
                <a:gd name="T9" fmla="*/ 17 h 449"/>
                <a:gd name="T10" fmla="*/ 32 w 480"/>
                <a:gd name="T11" fmla="*/ 1 h 4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449"/>
                <a:gd name="T20" fmla="*/ 480 w 480"/>
                <a:gd name="T21" fmla="*/ 449 h 4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449">
                  <a:moveTo>
                    <a:pt x="464" y="449"/>
                  </a:moveTo>
                  <a:cubicBezTo>
                    <a:pt x="480" y="402"/>
                    <a:pt x="436" y="378"/>
                    <a:pt x="400" y="353"/>
                  </a:cubicBezTo>
                  <a:cubicBezTo>
                    <a:pt x="316" y="294"/>
                    <a:pt x="220" y="259"/>
                    <a:pt x="160" y="169"/>
                  </a:cubicBezTo>
                  <a:cubicBezTo>
                    <a:pt x="159" y="163"/>
                    <a:pt x="151" y="116"/>
                    <a:pt x="144" y="105"/>
                  </a:cubicBezTo>
                  <a:cubicBezTo>
                    <a:pt x="113" y="58"/>
                    <a:pt x="44" y="47"/>
                    <a:pt x="0" y="17"/>
                  </a:cubicBezTo>
                  <a:cubicBezTo>
                    <a:pt x="26" y="0"/>
                    <a:pt x="14" y="1"/>
                    <a:pt x="32" y="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3" name="Freeform 25"/>
            <p:cNvSpPr>
              <a:spLocks/>
            </p:cNvSpPr>
            <p:nvPr/>
          </p:nvSpPr>
          <p:spPr bwMode="auto">
            <a:xfrm>
              <a:off x="2896" y="2597"/>
              <a:ext cx="280" cy="488"/>
            </a:xfrm>
            <a:custGeom>
              <a:avLst/>
              <a:gdLst>
                <a:gd name="T0" fmla="*/ 0 w 280"/>
                <a:gd name="T1" fmla="*/ 488 h 488"/>
                <a:gd name="T2" fmla="*/ 112 w 280"/>
                <a:gd name="T3" fmla="*/ 256 h 488"/>
                <a:gd name="T4" fmla="*/ 112 w 280"/>
                <a:gd name="T5" fmla="*/ 168 h 488"/>
                <a:gd name="T6" fmla="*/ 256 w 280"/>
                <a:gd name="T7" fmla="*/ 40 h 488"/>
                <a:gd name="T8" fmla="*/ 280 w 280"/>
                <a:gd name="T9" fmla="*/ 0 h 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0"/>
                <a:gd name="T16" fmla="*/ 0 h 488"/>
                <a:gd name="T17" fmla="*/ 280 w 280"/>
                <a:gd name="T18" fmla="*/ 488 h 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0" h="488">
                  <a:moveTo>
                    <a:pt x="0" y="488"/>
                  </a:moveTo>
                  <a:cubicBezTo>
                    <a:pt x="74" y="414"/>
                    <a:pt x="99" y="362"/>
                    <a:pt x="112" y="256"/>
                  </a:cubicBezTo>
                  <a:cubicBezTo>
                    <a:pt x="105" y="216"/>
                    <a:pt x="98" y="206"/>
                    <a:pt x="112" y="168"/>
                  </a:cubicBezTo>
                  <a:cubicBezTo>
                    <a:pt x="127" y="127"/>
                    <a:pt x="219" y="65"/>
                    <a:pt x="256" y="40"/>
                  </a:cubicBezTo>
                  <a:cubicBezTo>
                    <a:pt x="275" y="11"/>
                    <a:pt x="268" y="25"/>
                    <a:pt x="28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30744" name="Freeform 26"/>
            <p:cNvSpPr>
              <a:spLocks/>
            </p:cNvSpPr>
            <p:nvPr/>
          </p:nvSpPr>
          <p:spPr bwMode="auto">
            <a:xfrm>
              <a:off x="2835" y="2581"/>
              <a:ext cx="341" cy="19"/>
            </a:xfrm>
            <a:custGeom>
              <a:avLst/>
              <a:gdLst>
                <a:gd name="T0" fmla="*/ 37 w 341"/>
                <a:gd name="T1" fmla="*/ 0 h 19"/>
                <a:gd name="T2" fmla="*/ 189 w 341"/>
                <a:gd name="T3" fmla="*/ 0 h 19"/>
                <a:gd name="T4" fmla="*/ 341 w 341"/>
                <a:gd name="T5" fmla="*/ 8 h 19"/>
                <a:gd name="T6" fmla="*/ 0 60000 65536"/>
                <a:gd name="T7" fmla="*/ 0 60000 65536"/>
                <a:gd name="T8" fmla="*/ 0 60000 65536"/>
                <a:gd name="T9" fmla="*/ 0 w 341"/>
                <a:gd name="T10" fmla="*/ 0 h 19"/>
                <a:gd name="T11" fmla="*/ 341 w 34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1" h="19">
                  <a:moveTo>
                    <a:pt x="37" y="0"/>
                  </a:moveTo>
                  <a:cubicBezTo>
                    <a:pt x="188" y="19"/>
                    <a:pt x="0" y="0"/>
                    <a:pt x="189" y="0"/>
                  </a:cubicBezTo>
                  <a:cubicBezTo>
                    <a:pt x="240" y="0"/>
                    <a:pt x="290" y="8"/>
                    <a:pt x="341" y="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30724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Mean shift clustering</a:t>
            </a:r>
          </a:p>
        </p:txBody>
      </p:sp>
      <p:sp>
        <p:nvSpPr>
          <p:cNvPr id="30725" name="Rectangle 33"/>
          <p:cNvSpPr>
            <a:spLocks noChangeArrowheads="1"/>
          </p:cNvSpPr>
          <p:nvPr/>
        </p:nvSpPr>
        <p:spPr bwMode="auto">
          <a:xfrm>
            <a:off x="120650" y="6524625"/>
            <a:ext cx="2622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Slide by Y. Ukrainitz &amp; B. Sarel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763000" cy="2590800"/>
          </a:xfrm>
        </p:spPr>
        <p:txBody>
          <a:bodyPr/>
          <a:lstStyle/>
          <a:p>
            <a:pPr marL="533400" indent="-533400">
              <a:buFontTx/>
              <a:buChar char="•"/>
            </a:pPr>
            <a:r>
              <a:rPr lang="en-US" sz="2400" dirty="0"/>
              <a:t>Find features (color, gradients, texture, etc)</a:t>
            </a:r>
          </a:p>
          <a:p>
            <a:pPr marL="533400" indent="-533400">
              <a:buFontTx/>
              <a:buChar char="•"/>
            </a:pPr>
            <a:r>
              <a:rPr lang="en-US" sz="2400" dirty="0"/>
              <a:t>Initialize windows at individual feature points</a:t>
            </a:r>
          </a:p>
          <a:p>
            <a:pPr marL="533400" indent="-533400">
              <a:buFontTx/>
              <a:buChar char="•"/>
            </a:pPr>
            <a:r>
              <a:rPr lang="en-US" sz="2400" dirty="0"/>
              <a:t>Perform mean shift for each window until convergence</a:t>
            </a:r>
          </a:p>
          <a:p>
            <a:pPr marL="533400" indent="-533400">
              <a:buFontTx/>
              <a:buChar char="•"/>
            </a:pPr>
            <a:r>
              <a:rPr lang="en-US" sz="2400" dirty="0"/>
              <a:t>Merge windows that end up near the same “peak” or mode</a:t>
            </a:r>
          </a:p>
          <a:p>
            <a:pPr marL="533400" indent="-533400">
              <a:buFontTx/>
              <a:buChar char="•"/>
            </a:pPr>
            <a:endParaRPr lang="en-US" sz="2400" dirty="0"/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Mean shift clustering/segmentation</a:t>
            </a:r>
          </a:p>
        </p:txBody>
      </p:sp>
      <p:pic>
        <p:nvPicPr>
          <p:cNvPr id="317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8"/>
          <a:stretch>
            <a:fillRect/>
          </a:stretch>
        </p:blipFill>
        <p:spPr bwMode="auto">
          <a:xfrm>
            <a:off x="4054475" y="2660650"/>
            <a:ext cx="4937125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4" b="13559"/>
          <a:stretch>
            <a:fillRect/>
          </a:stretch>
        </p:blipFill>
        <p:spPr bwMode="auto">
          <a:xfrm>
            <a:off x="161925" y="3194050"/>
            <a:ext cx="3876675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3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negoiu_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50" y="3600450"/>
            <a:ext cx="372745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camp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025525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 descr="campus_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990600"/>
            <a:ext cx="37338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negoi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3614737"/>
            <a:ext cx="372903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914400" y="6110287"/>
            <a:ext cx="716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http://www.caip.rutgers.edu/~comanici/MSPAMI/msPamiResults.html</a:t>
            </a:r>
          </a:p>
        </p:txBody>
      </p:sp>
      <p:sp>
        <p:nvSpPr>
          <p:cNvPr id="3277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shift segmentation results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64D03-3B02-4CBB-A9D0-577CA08EC03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6491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5438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755576" y="80628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/>
              <a:t>Mean shift segmentation results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943FF-F0B3-48AD-9DA5-75664BA892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9246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Mean shift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/>
          <a:lstStyle/>
          <a:p>
            <a:pPr eaLnBrk="1" hangingPunct="1"/>
            <a:r>
              <a:rPr lang="en-US" u="sng" dirty="0"/>
              <a:t>Pros</a:t>
            </a:r>
            <a:r>
              <a:rPr lang="en-US" dirty="0"/>
              <a:t>:</a:t>
            </a:r>
          </a:p>
          <a:p>
            <a:pPr lvl="1" eaLnBrk="1" hangingPunct="1"/>
            <a:r>
              <a:rPr lang="en-US" sz="2400" dirty="0"/>
              <a:t>Does not assume shape on clusters</a:t>
            </a:r>
          </a:p>
          <a:p>
            <a:pPr lvl="1" eaLnBrk="1" hangingPunct="1"/>
            <a:r>
              <a:rPr lang="en-US" sz="2400" dirty="0"/>
              <a:t>One parameter choice (window size)</a:t>
            </a:r>
          </a:p>
          <a:p>
            <a:pPr lvl="1" eaLnBrk="1" hangingPunct="1"/>
            <a:r>
              <a:rPr lang="en-US" sz="2400" dirty="0"/>
              <a:t>Generic technique</a:t>
            </a:r>
          </a:p>
          <a:p>
            <a:pPr lvl="1" eaLnBrk="1" hangingPunct="1"/>
            <a:r>
              <a:rPr lang="en-US" sz="2400" dirty="0"/>
              <a:t>Find multiple modes</a:t>
            </a:r>
          </a:p>
          <a:p>
            <a:pPr eaLnBrk="1" hangingPunct="1"/>
            <a:r>
              <a:rPr lang="en-US" u="sng" dirty="0"/>
              <a:t>Cons</a:t>
            </a:r>
            <a:r>
              <a:rPr lang="en-US" dirty="0"/>
              <a:t>:</a:t>
            </a:r>
          </a:p>
          <a:p>
            <a:pPr lvl="1" eaLnBrk="1" hangingPunct="1"/>
            <a:r>
              <a:rPr lang="en-US" sz="2400" dirty="0"/>
              <a:t>Selection of window size</a:t>
            </a:r>
          </a:p>
          <a:p>
            <a:pPr lvl="1" eaLnBrk="1" hangingPunct="1"/>
            <a:r>
              <a:rPr lang="en-US" sz="2400" dirty="0"/>
              <a:t>Does not scale well with dimension of feature space</a:t>
            </a:r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Kristen </a:t>
            </a:r>
            <a:r>
              <a:rPr lang="en-US" sz="1400" dirty="0" err="1">
                <a:solidFill>
                  <a:srgbClr val="000000"/>
                </a:solidFill>
              </a:rPr>
              <a:t>Grauman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BF7AA1-036F-43AA-99CC-D7DC9D7664E0}" type="slidenum">
              <a:rPr lang="x-none" smtClean="0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92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59C71F-5CA6-4F44-A4A2-543A30CBDC16}" type="slidenum">
              <a:rPr lang="en-US" sz="1400" b="0"/>
              <a:pPr eaLnBrk="1" hangingPunct="1"/>
              <a:t>66</a:t>
            </a:fld>
            <a:endParaRPr lang="en-US" sz="1400" b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F134042-C103-8643-BEAC-F0D2D5041C9E}"/>
              </a:ext>
            </a:extLst>
          </p:cNvPr>
          <p:cNvSpPr/>
          <p:nvPr/>
        </p:nvSpPr>
        <p:spPr>
          <a:xfrm>
            <a:off x="1866900" y="2971800"/>
            <a:ext cx="54102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311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reeform 2"/>
          <p:cNvSpPr>
            <a:spLocks/>
          </p:cNvSpPr>
          <p:nvPr/>
        </p:nvSpPr>
        <p:spPr bwMode="auto">
          <a:xfrm rot="5400000" flipH="1" flipV="1">
            <a:off x="2476500" y="723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59" name="Freeform 3"/>
          <p:cNvSpPr>
            <a:spLocks/>
          </p:cNvSpPr>
          <p:nvPr/>
        </p:nvSpPr>
        <p:spPr bwMode="auto">
          <a:xfrm>
            <a:off x="3429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25908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332163" y="166052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q</a:t>
            </a:r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V="1">
            <a:off x="25908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H="1"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H="1">
            <a:off x="17526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H="1">
            <a:off x="17526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72" name="Rectangle 1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Images as graphs</a:t>
            </a:r>
          </a:p>
        </p:txBody>
      </p:sp>
      <p:sp>
        <p:nvSpPr>
          <p:cNvPr id="70673" name="Rectangle 17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3810000"/>
            <a:ext cx="8839200" cy="2590800"/>
          </a:xfrm>
        </p:spPr>
        <p:txBody>
          <a:bodyPr/>
          <a:lstStyle/>
          <a:p>
            <a:pPr eaLnBrk="1" hangingPunct="1"/>
            <a:r>
              <a:rPr lang="en-US" i="1" dirty="0"/>
              <a:t>Fully-connected</a:t>
            </a:r>
            <a:r>
              <a:rPr lang="en-US" dirty="0"/>
              <a:t> graph</a:t>
            </a:r>
          </a:p>
          <a:p>
            <a:pPr lvl="1" eaLnBrk="1" hangingPunct="1"/>
            <a:r>
              <a:rPr lang="en-US" dirty="0"/>
              <a:t>node (vertex) for every pixel</a:t>
            </a:r>
          </a:p>
          <a:p>
            <a:pPr lvl="1" eaLnBrk="1" hangingPunct="1"/>
            <a:r>
              <a:rPr lang="en-US" dirty="0"/>
              <a:t>link between </a:t>
            </a:r>
            <a:r>
              <a:rPr lang="en-US" i="1" dirty="0"/>
              <a:t>every</a:t>
            </a:r>
            <a:r>
              <a:rPr lang="en-US" dirty="0"/>
              <a:t> pair of pixels, </a:t>
            </a:r>
            <a:r>
              <a:rPr lang="en-US" b="1" dirty="0" err="1">
                <a:solidFill>
                  <a:schemeClr val="folHlink"/>
                </a:solidFill>
              </a:rPr>
              <a:t>p</a:t>
            </a:r>
            <a:r>
              <a:rPr lang="en-US" dirty="0" err="1"/>
              <a:t>,</a:t>
            </a:r>
            <a:r>
              <a:rPr lang="en-US" b="1" dirty="0" err="1">
                <a:solidFill>
                  <a:schemeClr val="folHlink"/>
                </a:solidFill>
              </a:rPr>
              <a:t>q</a:t>
            </a:r>
            <a:endParaRPr lang="en-US" b="1" dirty="0">
              <a:solidFill>
                <a:schemeClr val="folHlink"/>
              </a:solidFill>
            </a:endParaRPr>
          </a:p>
          <a:p>
            <a:pPr lvl="1" eaLnBrk="1" hangingPunct="1"/>
            <a:r>
              <a:rPr lang="en-US" dirty="0"/>
              <a:t>affinity weight </a:t>
            </a:r>
            <a:r>
              <a:rPr lang="en-US" b="1" dirty="0" err="1">
                <a:solidFill>
                  <a:srgbClr val="FF0000"/>
                </a:solidFill>
              </a:rPr>
              <a:t>w</a:t>
            </a:r>
            <a:r>
              <a:rPr lang="en-US" b="1" baseline="-25000" dirty="0" err="1">
                <a:solidFill>
                  <a:srgbClr val="FF0000"/>
                </a:solidFill>
              </a:rPr>
              <a:t>pq</a:t>
            </a:r>
            <a:r>
              <a:rPr lang="en-US" dirty="0"/>
              <a:t> for each link (edge)</a:t>
            </a:r>
          </a:p>
          <a:p>
            <a:pPr lvl="2" eaLnBrk="1" hangingPunct="1"/>
            <a:r>
              <a:rPr lang="en-US" b="1" dirty="0" err="1">
                <a:solidFill>
                  <a:srgbClr val="FF0000"/>
                </a:solidFill>
              </a:rPr>
              <a:t>w</a:t>
            </a:r>
            <a:r>
              <a:rPr lang="en-US" b="1" baseline="-25000" dirty="0" err="1">
                <a:solidFill>
                  <a:srgbClr val="FF0000"/>
                </a:solidFill>
              </a:rPr>
              <a:t>pq</a:t>
            </a:r>
            <a:r>
              <a:rPr lang="en-US" dirty="0"/>
              <a:t> measures </a:t>
            </a:r>
            <a:r>
              <a:rPr lang="en-US" i="1" dirty="0"/>
              <a:t>similarity</a:t>
            </a:r>
          </a:p>
          <a:p>
            <a:pPr lvl="3" eaLnBrk="1" hangingPunct="1"/>
            <a:r>
              <a:rPr lang="en-US" dirty="0"/>
              <a:t>similarity is </a:t>
            </a:r>
            <a:r>
              <a:rPr lang="en-US" i="1" dirty="0"/>
              <a:t>inversely proportional</a:t>
            </a:r>
            <a:r>
              <a:rPr lang="en-US" dirty="0"/>
              <a:t> to difference (</a:t>
            </a:r>
            <a:r>
              <a:rPr lang="en-US" dirty="0" err="1"/>
              <a:t>color+position</a:t>
            </a:r>
            <a:r>
              <a:rPr lang="en-US" dirty="0"/>
              <a:t>…)</a:t>
            </a:r>
          </a:p>
        </p:txBody>
      </p:sp>
      <p:sp>
        <p:nvSpPr>
          <p:cNvPr id="70674" name="Oval 18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5" name="Oval 19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6" name="Oval 20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7" name="Oval 21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8" name="Oval 22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79" name="Oval 23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0" name="Oval 24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1" name="Oval 25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2" name="Oval 26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83" name="Text Box 27"/>
          <p:cNvSpPr txBox="1">
            <a:spLocks noChangeArrowheads="1"/>
          </p:cNvSpPr>
          <p:nvPr/>
        </p:nvSpPr>
        <p:spPr bwMode="auto">
          <a:xfrm>
            <a:off x="2514600" y="24987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p</a:t>
            </a:r>
          </a:p>
        </p:txBody>
      </p:sp>
      <p:sp>
        <p:nvSpPr>
          <p:cNvPr id="70684" name="Text Box 28"/>
          <p:cNvSpPr txBox="1">
            <a:spLocks noChangeArrowheads="1"/>
          </p:cNvSpPr>
          <p:nvPr/>
        </p:nvSpPr>
        <p:spPr bwMode="auto">
          <a:xfrm>
            <a:off x="2895600" y="1965325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w</a:t>
            </a:r>
            <a:r>
              <a:rPr lang="en-US" sz="2000" b="1" kern="1200" baseline="-250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pq</a:t>
            </a:r>
          </a:p>
        </p:txBody>
      </p:sp>
      <p:sp>
        <p:nvSpPr>
          <p:cNvPr id="70685" name="Line 29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6" name="Line 30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7" name="Line 31"/>
          <p:cNvSpPr>
            <a:spLocks noChangeShapeType="1"/>
          </p:cNvSpPr>
          <p:nvPr/>
        </p:nvSpPr>
        <p:spPr bwMode="auto">
          <a:xfrm>
            <a:off x="17526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8" name="Line 32"/>
          <p:cNvSpPr>
            <a:spLocks noChangeShapeType="1"/>
          </p:cNvSpPr>
          <p:nvPr/>
        </p:nvSpPr>
        <p:spPr bwMode="auto">
          <a:xfrm flipH="1">
            <a:off x="25908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89" name="Line 33"/>
          <p:cNvSpPr>
            <a:spLocks noChangeShapeType="1"/>
          </p:cNvSpPr>
          <p:nvPr/>
        </p:nvSpPr>
        <p:spPr bwMode="auto">
          <a:xfrm>
            <a:off x="34290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0" name="Line 34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1" name="Line 35"/>
          <p:cNvSpPr>
            <a:spLocks noChangeShapeType="1"/>
          </p:cNvSpPr>
          <p:nvPr/>
        </p:nvSpPr>
        <p:spPr bwMode="auto">
          <a:xfrm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2" name="Line 36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3" name="Line 37"/>
          <p:cNvSpPr>
            <a:spLocks noChangeShapeType="1"/>
          </p:cNvSpPr>
          <p:nvPr/>
        </p:nvSpPr>
        <p:spPr bwMode="auto">
          <a:xfrm>
            <a:off x="2590800" y="16002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4" name="Line 38"/>
          <p:cNvSpPr>
            <a:spLocks noChangeShapeType="1"/>
          </p:cNvSpPr>
          <p:nvPr/>
        </p:nvSpPr>
        <p:spPr bwMode="auto">
          <a:xfrm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5" name="Line 39"/>
          <p:cNvSpPr>
            <a:spLocks noChangeShapeType="1"/>
          </p:cNvSpPr>
          <p:nvPr/>
        </p:nvSpPr>
        <p:spPr bwMode="auto">
          <a:xfrm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6" name="Line 40"/>
          <p:cNvSpPr>
            <a:spLocks noChangeShapeType="1"/>
          </p:cNvSpPr>
          <p:nvPr/>
        </p:nvSpPr>
        <p:spPr bwMode="auto">
          <a:xfrm flipH="1"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7" name="Line 41"/>
          <p:cNvSpPr>
            <a:spLocks noChangeShapeType="1"/>
          </p:cNvSpPr>
          <p:nvPr/>
        </p:nvSpPr>
        <p:spPr bwMode="auto">
          <a:xfrm flipV="1"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0698" name="Freeform 4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0699" name="Freeform 43"/>
          <p:cNvSpPr>
            <a:spLocks/>
          </p:cNvSpPr>
          <p:nvPr/>
        </p:nvSpPr>
        <p:spPr bwMode="auto">
          <a:xfrm rot="16200000" flipH="1">
            <a:off x="2476500" y="2628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0700" name="Picture 44" descr="tiger_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133475"/>
            <a:ext cx="25336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5962650" y="2200275"/>
            <a:ext cx="457200" cy="533400"/>
            <a:chOff x="2592" y="1488"/>
            <a:chExt cx="288" cy="336"/>
          </a:xfrm>
        </p:grpSpPr>
        <p:sp>
          <p:nvSpPr>
            <p:cNvPr id="70704" name="Rectangle 46"/>
            <p:cNvSpPr>
              <a:spLocks noChangeArrowheads="1"/>
            </p:cNvSpPr>
            <p:nvPr/>
          </p:nvSpPr>
          <p:spPr bwMode="auto">
            <a:xfrm>
              <a:off x="2592" y="1776"/>
              <a:ext cx="48" cy="48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0705" name="Rectangle 47"/>
            <p:cNvSpPr>
              <a:spLocks noChangeArrowheads="1"/>
            </p:cNvSpPr>
            <p:nvPr/>
          </p:nvSpPr>
          <p:spPr bwMode="auto">
            <a:xfrm>
              <a:off x="2832" y="1488"/>
              <a:ext cx="48" cy="48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cxnSp>
          <p:nvCxnSpPr>
            <p:cNvPr id="70706" name="AutoShape 48"/>
            <p:cNvCxnSpPr>
              <a:cxnSpLocks noChangeShapeType="1"/>
              <a:stCxn id="70704" idx="0"/>
              <a:endCxn id="70705" idx="1"/>
            </p:cNvCxnSpPr>
            <p:nvPr/>
          </p:nvCxnSpPr>
          <p:spPr bwMode="auto">
            <a:xfrm flipV="1">
              <a:off x="2616" y="1512"/>
              <a:ext cx="216" cy="264"/>
            </a:xfrm>
            <a:prstGeom prst="straightConnector1">
              <a:avLst/>
            </a:prstGeom>
            <a:noFill/>
            <a:ln w="28575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</p:grpSp>
      <p:sp>
        <p:nvSpPr>
          <p:cNvPr id="70702" name="Text Box 49"/>
          <p:cNvSpPr txBox="1">
            <a:spLocks noChangeArrowheads="1"/>
          </p:cNvSpPr>
          <p:nvPr/>
        </p:nvSpPr>
        <p:spPr bwMode="auto">
          <a:xfrm>
            <a:off x="6115050" y="2286000"/>
            <a:ext cx="6096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kern="120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rPr>
              <a:t>w</a:t>
            </a:r>
            <a:endParaRPr lang="en-US" kern="1200">
              <a:solidFill>
                <a:srgbClr val="FFFF0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0703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00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3" grpId="0" build="p" bldLvl="3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Measuring affinity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311246"/>
            <a:ext cx="8229600" cy="4525963"/>
          </a:xfrm>
        </p:spPr>
        <p:txBody>
          <a:bodyPr/>
          <a:lstStyle/>
          <a:p>
            <a:pPr eaLnBrk="1" hangingPunct="1"/>
            <a:r>
              <a:rPr lang="en-US"/>
              <a:t>One possibility: 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3"/>
          <a:srcRect l="21718" t="51479" r="60997" b="43652"/>
          <a:stretch>
            <a:fillRect/>
          </a:stretch>
        </p:blipFill>
        <p:spPr bwMode="auto">
          <a:xfrm>
            <a:off x="2362200" y="2225646"/>
            <a:ext cx="44196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2400" y="3444846"/>
            <a:ext cx="2819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Small sigma: group only nearby points</a:t>
            </a:r>
          </a:p>
        </p:txBody>
      </p:sp>
      <p:pic>
        <p:nvPicPr>
          <p:cNvPr id="110596" name="Picture 4" descr="C:\DOCUME~1\grauman\LOCALS~1\Temp\_TSE6.tmp\_TS17A9.tmp\affinit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3368646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>
            <a:off x="2209800" y="4054446"/>
            <a:ext cx="1295400" cy="1219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rot="5400000">
            <a:off x="6134100" y="3787746"/>
            <a:ext cx="533400" cy="4572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705600" y="3444846"/>
            <a:ext cx="2362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Large sigma: group distant points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Kristen </a:t>
            </a:r>
            <a:r>
              <a:rPr lang="en-US" sz="1400" dirty="0" err="1">
                <a:solidFill>
                  <a:srgbClr val="000000"/>
                </a:solidFill>
              </a:rPr>
              <a:t>Grauman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5504B3-8FA8-4B43-8144-3DCB483B6C7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80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1" descr="poin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2192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Example: weighted graphs</a:t>
            </a: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560294" y="6027003"/>
            <a:ext cx="6629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Dimension of data points :  d = 2</a:t>
            </a:r>
          </a:p>
          <a:p>
            <a:pPr eaLnBrk="0" fontAlgn="base" hangingPunct="0"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Number of data points : N = 4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0" y="1916538"/>
            <a:ext cx="38862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Suppose we have a 4-pixel image </a:t>
            </a:r>
          </a:p>
          <a:p>
            <a:pPr marL="0" indent="0" eaLnBrk="1" hangingPunct="1">
              <a:buNone/>
            </a:pPr>
            <a:r>
              <a:rPr lang="en-US" sz="2800" dirty="0"/>
              <a:t>    (i.e., a 2 x 2 matrix)</a:t>
            </a:r>
          </a:p>
          <a:p>
            <a:pPr marL="0" indent="0" eaLnBrk="1" hangingPunct="1">
              <a:buNone/>
            </a:pPr>
            <a:endParaRPr lang="en-US" sz="2800" dirty="0"/>
          </a:p>
          <a:p>
            <a:pPr eaLnBrk="1" hangingPunct="1"/>
            <a:r>
              <a:rPr lang="en-US" sz="2800" dirty="0"/>
              <a:t>Each pixel described by 2 features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50292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 dimension 1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1415533" y="293953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 dimension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B2C3AF-5655-46E9-9290-FEFCB6E4C58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30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82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Grouping in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128713"/>
            <a:ext cx="8229600" cy="4525962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dirty="0"/>
              <a:t>Goals:</a:t>
            </a:r>
          </a:p>
          <a:p>
            <a:pPr lvl="1" eaLnBrk="1" hangingPunct="1"/>
            <a:r>
              <a:rPr lang="en-US" sz="2400" dirty="0"/>
              <a:t>Gather features that belong together</a:t>
            </a:r>
          </a:p>
          <a:p>
            <a:pPr lvl="1" eaLnBrk="1" hangingPunct="1"/>
            <a:r>
              <a:rPr lang="en-US" sz="2400" dirty="0"/>
              <a:t>Obtain an intermediate representation that compactly describes key image (video) parts</a:t>
            </a:r>
          </a:p>
          <a:p>
            <a:pPr eaLnBrk="1" hangingPunct="1"/>
            <a:endParaRPr lang="en-US" sz="800" dirty="0"/>
          </a:p>
          <a:p>
            <a:pPr eaLnBrk="1" hangingPunct="1"/>
            <a:r>
              <a:rPr lang="en-US" sz="2800" dirty="0"/>
              <a:t>Top down vs. bottom up </a:t>
            </a:r>
            <a:r>
              <a:rPr lang="en-US" sz="2800" dirty="0">
                <a:solidFill>
                  <a:schemeClr val="accent6"/>
                </a:solidFill>
              </a:rPr>
              <a:t>segmentation</a:t>
            </a:r>
          </a:p>
          <a:p>
            <a:pPr lvl="1" eaLnBrk="1" hangingPunct="1"/>
            <a:r>
              <a:rPr lang="en-US" sz="2400" dirty="0"/>
              <a:t>Top down: pixels belong together because they are from the same object</a:t>
            </a:r>
          </a:p>
          <a:p>
            <a:pPr lvl="1" eaLnBrk="1" hangingPunct="1"/>
            <a:r>
              <a:rPr lang="en-US" sz="2400" dirty="0"/>
              <a:t>Bottom up: pixels belong together because they look similar</a:t>
            </a:r>
          </a:p>
          <a:p>
            <a:pPr lvl="1" eaLnBrk="1" hangingPunct="1"/>
            <a:endParaRPr lang="en-US" sz="800" dirty="0"/>
          </a:p>
          <a:p>
            <a:pPr eaLnBrk="1" hangingPunct="1"/>
            <a:r>
              <a:rPr lang="en-US" sz="2800" dirty="0"/>
              <a:t>Hard to measure success</a:t>
            </a:r>
          </a:p>
          <a:p>
            <a:pPr lvl="1" eaLnBrk="1" hangingPunct="1"/>
            <a:r>
              <a:rPr lang="en-US" sz="2400" dirty="0"/>
              <a:t>What is interesting depends on the application.</a:t>
            </a:r>
          </a:p>
          <a:p>
            <a:pPr eaLnBrk="1" hangingPunct="1"/>
            <a:endParaRPr lang="en-US" sz="2800" dirty="0"/>
          </a:p>
          <a:p>
            <a:pPr lvl="1" eaLnBrk="1" hangingPunct="1"/>
            <a:endParaRPr lang="en-US" dirty="0"/>
          </a:p>
          <a:p>
            <a:pPr eaLnBrk="1" hangingPunct="1"/>
            <a:endParaRPr lang="en-US" dirty="0"/>
          </a:p>
          <a:p>
            <a:pPr lvl="1" eaLnBrk="1" hangingPunct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5302" y="4696618"/>
            <a:ext cx="7704137" cy="91281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0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762000" y="5181600"/>
            <a:ext cx="66294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for </a:t>
            </a:r>
            <a:r>
              <a:rPr lang="en-US" sz="2000" b="1" dirty="0" err="1">
                <a:solidFill>
                  <a:srgbClr val="000000"/>
                </a:solidFill>
              </a:rPr>
              <a:t>i</a:t>
            </a:r>
            <a:r>
              <a:rPr lang="en-US" sz="2000" b="1" dirty="0">
                <a:solidFill>
                  <a:srgbClr val="000000"/>
                </a:solidFill>
              </a:rPr>
              <a:t>=1:N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	for j=1:N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		D(</a:t>
            </a:r>
            <a:r>
              <a:rPr lang="en-US" sz="2000" b="1" dirty="0" err="1">
                <a:solidFill>
                  <a:srgbClr val="000000"/>
                </a:solidFill>
              </a:rPr>
              <a:t>i,j</a:t>
            </a:r>
            <a:r>
              <a:rPr lang="en-US" sz="2000" b="1" dirty="0">
                <a:solidFill>
                  <a:srgbClr val="000000"/>
                </a:solidFill>
              </a:rPr>
              <a:t>) = ||x</a:t>
            </a:r>
            <a:r>
              <a:rPr lang="en-US" sz="2000" b="1" baseline="-25000" dirty="0">
                <a:solidFill>
                  <a:srgbClr val="000000"/>
                </a:solidFill>
              </a:rPr>
              <a:t>i</a:t>
            </a:r>
            <a:r>
              <a:rPr lang="en-US" sz="2000" b="1" dirty="0">
                <a:solidFill>
                  <a:srgbClr val="000000"/>
                </a:solidFill>
              </a:rPr>
              <a:t>- </a:t>
            </a:r>
            <a:r>
              <a:rPr lang="en-US" sz="2000" b="1" dirty="0" err="1">
                <a:solidFill>
                  <a:srgbClr val="000000"/>
                </a:solidFill>
              </a:rPr>
              <a:t>x</a:t>
            </a:r>
            <a:r>
              <a:rPr lang="en-US" sz="2000" b="1" baseline="-25000" dirty="0" err="1">
                <a:solidFill>
                  <a:srgbClr val="000000"/>
                </a:solidFill>
              </a:rPr>
              <a:t>j</a:t>
            </a:r>
            <a:r>
              <a:rPr lang="en-US" sz="2000" b="1" dirty="0">
                <a:solidFill>
                  <a:srgbClr val="000000"/>
                </a:solidFill>
              </a:rPr>
              <a:t>||</a:t>
            </a:r>
            <a:r>
              <a:rPr lang="en-US" sz="2000" b="1" baseline="30000" dirty="0">
                <a:solidFill>
                  <a:srgbClr val="000000"/>
                </a:solidFill>
              </a:rPr>
              <a:t>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	end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end</a:t>
            </a:r>
          </a:p>
        </p:txBody>
      </p:sp>
      <p:grpSp>
        <p:nvGrpSpPr>
          <p:cNvPr id="30725" name="Group 12"/>
          <p:cNvGrpSpPr>
            <a:grpSpLocks/>
          </p:cNvGrpSpPr>
          <p:nvPr/>
        </p:nvGrpSpPr>
        <p:grpSpPr bwMode="auto">
          <a:xfrm>
            <a:off x="-304800" y="1219200"/>
            <a:ext cx="5334000" cy="4000500"/>
            <a:chOff x="0" y="816"/>
            <a:chExt cx="3360" cy="2520"/>
          </a:xfrm>
        </p:grpSpPr>
        <p:pic>
          <p:nvPicPr>
            <p:cNvPr id="30736" name="Picture 5" descr="raysfromx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3360" cy="2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7" name="Text Box 7"/>
            <p:cNvSpPr txBox="1">
              <a:spLocks noChangeArrowheads="1"/>
            </p:cNvSpPr>
            <p:nvPr/>
          </p:nvSpPr>
          <p:spPr bwMode="auto">
            <a:xfrm>
              <a:off x="2592" y="1752"/>
              <a:ext cx="7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0.24</a:t>
              </a:r>
            </a:p>
          </p:txBody>
        </p:sp>
        <p:sp>
          <p:nvSpPr>
            <p:cNvPr id="30738" name="Text Box 8"/>
            <p:cNvSpPr txBox="1">
              <a:spLocks noChangeArrowheads="1"/>
            </p:cNvSpPr>
            <p:nvPr/>
          </p:nvSpPr>
          <p:spPr bwMode="auto">
            <a:xfrm>
              <a:off x="2304" y="993"/>
              <a:ext cx="7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0.01</a:t>
              </a:r>
            </a:p>
          </p:txBody>
        </p:sp>
        <p:sp>
          <p:nvSpPr>
            <p:cNvPr id="30739" name="Text Box 9"/>
            <p:cNvSpPr txBox="1">
              <a:spLocks noChangeArrowheads="1"/>
            </p:cNvSpPr>
            <p:nvPr/>
          </p:nvSpPr>
          <p:spPr bwMode="auto">
            <a:xfrm>
              <a:off x="1200" y="1896"/>
              <a:ext cx="7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000000"/>
                  </a:solidFill>
                </a:rPr>
                <a:t>0.47</a:t>
              </a:r>
            </a:p>
          </p:txBody>
        </p:sp>
      </p:grpSp>
      <p:pic>
        <p:nvPicPr>
          <p:cNvPr id="49162" name="Picture 10" descr="distancema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5240" r="12675" b="9171"/>
          <a:stretch>
            <a:fillRect/>
          </a:stretch>
        </p:blipFill>
        <p:spPr bwMode="auto">
          <a:xfrm>
            <a:off x="5562600" y="1524000"/>
            <a:ext cx="358140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5257800" y="2438400"/>
            <a:ext cx="3886200" cy="2590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4800600" y="18288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D(1,:)=</a:t>
            </a:r>
          </a:p>
        </p:txBody>
      </p:sp>
      <p:sp>
        <p:nvSpPr>
          <p:cNvPr id="30729" name="Rectangle 14"/>
          <p:cNvSpPr>
            <a:spLocks noChangeArrowheads="1"/>
          </p:cNvSpPr>
          <p:nvPr/>
        </p:nvSpPr>
        <p:spPr bwMode="auto">
          <a:xfrm>
            <a:off x="6477000" y="2438400"/>
            <a:ext cx="3886200" cy="2590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9167" name="Text Box 15"/>
          <p:cNvSpPr txBox="1">
            <a:spLocks noChangeArrowheads="1"/>
          </p:cNvSpPr>
          <p:nvPr/>
        </p:nvSpPr>
        <p:spPr bwMode="auto">
          <a:xfrm rot="2783831">
            <a:off x="5326857" y="1226343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D(:,1)=</a:t>
            </a:r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6553200" y="18430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</a:rPr>
              <a:t>0.24</a:t>
            </a: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7467600" y="18430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</a:rPr>
              <a:t>0.01</a:t>
            </a: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49171" name="Text Box 19"/>
          <p:cNvSpPr txBox="1">
            <a:spLocks noChangeArrowheads="1"/>
          </p:cNvSpPr>
          <p:nvPr/>
        </p:nvSpPr>
        <p:spPr bwMode="auto">
          <a:xfrm>
            <a:off x="8305800" y="18430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</a:rPr>
              <a:t>0.47</a:t>
            </a: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49172" name="Text Box 20"/>
          <p:cNvSpPr txBox="1">
            <a:spLocks noChangeArrowheads="1"/>
          </p:cNvSpPr>
          <p:nvPr/>
        </p:nvSpPr>
        <p:spPr bwMode="auto">
          <a:xfrm>
            <a:off x="5791200" y="18430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</a:rPr>
              <a:t>(0)</a:t>
            </a:r>
            <a:endParaRPr lang="en-US" b="1" baseline="30000">
              <a:solidFill>
                <a:srgbClr val="FFFFFF"/>
              </a:solidFill>
            </a:endParaRPr>
          </a:p>
        </p:txBody>
      </p:sp>
      <p:pic>
        <p:nvPicPr>
          <p:cNvPr id="49173" name="Picture 21" descr="poin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2192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Example: weighted graphs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6700" y="1086533"/>
            <a:ext cx="560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Computing the distance matrix: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B2C3AF-5655-46E9-9290-FEFCB6E4C58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7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3" grpId="0" animBg="1"/>
      <p:bldP spid="49165" grpId="0"/>
      <p:bldP spid="49167" grpId="0"/>
      <p:bldP spid="49167" grpId="1"/>
      <p:bldP spid="49169" grpId="0"/>
      <p:bldP spid="49170" grpId="0"/>
      <p:bldP spid="49171" grpId="0"/>
      <p:bldP spid="4917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762000" y="5181600"/>
            <a:ext cx="66294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for i=1:N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	for j=1:N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		D(i,j) = ||x</a:t>
            </a:r>
            <a:r>
              <a:rPr lang="en-US" sz="2000" b="1" baseline="-25000">
                <a:solidFill>
                  <a:srgbClr val="000000"/>
                </a:solidFill>
              </a:rPr>
              <a:t>i</a:t>
            </a:r>
            <a:r>
              <a:rPr lang="en-US" sz="2000" b="1">
                <a:solidFill>
                  <a:srgbClr val="000000"/>
                </a:solidFill>
              </a:rPr>
              <a:t>- x</a:t>
            </a:r>
            <a:r>
              <a:rPr lang="en-US" sz="2000" b="1" baseline="-25000">
                <a:solidFill>
                  <a:srgbClr val="000000"/>
                </a:solidFill>
              </a:rPr>
              <a:t>j</a:t>
            </a:r>
            <a:r>
              <a:rPr lang="en-US" sz="2000" b="1">
                <a:solidFill>
                  <a:srgbClr val="000000"/>
                </a:solidFill>
              </a:rPr>
              <a:t>||</a:t>
            </a:r>
            <a:r>
              <a:rPr lang="en-US" sz="2000" b="1" baseline="30000">
                <a:solidFill>
                  <a:srgbClr val="000000"/>
                </a:solidFill>
              </a:rPr>
              <a:t>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	end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end</a:t>
            </a:r>
          </a:p>
        </p:txBody>
      </p:sp>
      <p:pic>
        <p:nvPicPr>
          <p:cNvPr id="55306" name="Picture 10" descr="distancem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5240" r="12675" b="9171"/>
          <a:stretch>
            <a:fillRect/>
          </a:stretch>
        </p:blipFill>
        <p:spPr bwMode="auto">
          <a:xfrm>
            <a:off x="5562600" y="1524000"/>
            <a:ext cx="358140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5257800" y="2438400"/>
            <a:ext cx="3886200" cy="2590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4800600" y="18288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D(1,:)=</a:t>
            </a:r>
          </a:p>
        </p:txBody>
      </p:sp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5562600" y="3276600"/>
            <a:ext cx="3505200" cy="2590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753" name="Text Box 14"/>
          <p:cNvSpPr txBox="1">
            <a:spLocks noChangeArrowheads="1"/>
          </p:cNvSpPr>
          <p:nvPr/>
        </p:nvSpPr>
        <p:spPr bwMode="auto">
          <a:xfrm rot="2783831">
            <a:off x="5326857" y="1226343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D(:,1)=</a:t>
            </a:r>
          </a:p>
        </p:txBody>
      </p:sp>
      <p:sp>
        <p:nvSpPr>
          <p:cNvPr id="55311" name="Text Box 15"/>
          <p:cNvSpPr txBox="1">
            <a:spLocks noChangeArrowheads="1"/>
          </p:cNvSpPr>
          <p:nvPr/>
        </p:nvSpPr>
        <p:spPr bwMode="auto">
          <a:xfrm>
            <a:off x="6553200" y="18430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</a:rPr>
              <a:t>0.24</a:t>
            </a: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7467600" y="18430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</a:rPr>
              <a:t>0.01</a:t>
            </a: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55313" name="Text Box 17"/>
          <p:cNvSpPr txBox="1">
            <a:spLocks noChangeArrowheads="1"/>
          </p:cNvSpPr>
          <p:nvPr/>
        </p:nvSpPr>
        <p:spPr bwMode="auto">
          <a:xfrm>
            <a:off x="8305800" y="18430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</a:rPr>
              <a:t>0.47</a:t>
            </a: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55314" name="Text Box 18"/>
          <p:cNvSpPr txBox="1">
            <a:spLocks noChangeArrowheads="1"/>
          </p:cNvSpPr>
          <p:nvPr/>
        </p:nvSpPr>
        <p:spPr bwMode="auto">
          <a:xfrm>
            <a:off x="5791200" y="18430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</a:rPr>
              <a:t>(0)</a:t>
            </a:r>
            <a:endParaRPr lang="en-US" b="1" baseline="30000">
              <a:solidFill>
                <a:srgbClr val="FFFFFF"/>
              </a:solidFill>
            </a:endParaRPr>
          </a:p>
        </p:txBody>
      </p:sp>
      <p:pic>
        <p:nvPicPr>
          <p:cNvPr id="31758" name="Picture 20" descr="raysfromx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2192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Text Box 21"/>
          <p:cNvSpPr txBox="1">
            <a:spLocks noChangeArrowheads="1"/>
          </p:cNvSpPr>
          <p:nvPr/>
        </p:nvSpPr>
        <p:spPr bwMode="auto">
          <a:xfrm>
            <a:off x="1828800" y="39624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0.15</a:t>
            </a:r>
          </a:p>
        </p:txBody>
      </p:sp>
      <p:sp>
        <p:nvSpPr>
          <p:cNvPr id="31760" name="Text Box 22"/>
          <p:cNvSpPr txBox="1">
            <a:spLocks noChangeArrowheads="1"/>
          </p:cNvSpPr>
          <p:nvPr/>
        </p:nvSpPr>
        <p:spPr bwMode="auto">
          <a:xfrm>
            <a:off x="2971800" y="29718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0.24</a:t>
            </a:r>
          </a:p>
        </p:txBody>
      </p:sp>
      <p:sp>
        <p:nvSpPr>
          <p:cNvPr id="31761" name="Text Box 23"/>
          <p:cNvSpPr txBox="1">
            <a:spLocks noChangeArrowheads="1"/>
          </p:cNvSpPr>
          <p:nvPr/>
        </p:nvSpPr>
        <p:spPr bwMode="auto">
          <a:xfrm>
            <a:off x="3886200" y="2376488"/>
            <a:ext cx="1143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0.29</a:t>
            </a:r>
          </a:p>
        </p:txBody>
      </p:sp>
      <p:sp>
        <p:nvSpPr>
          <p:cNvPr id="31762" name="Text Box 24"/>
          <p:cNvSpPr txBox="1">
            <a:spLocks noChangeArrowheads="1"/>
          </p:cNvSpPr>
          <p:nvPr/>
        </p:nvSpPr>
        <p:spPr bwMode="auto">
          <a:xfrm>
            <a:off x="6477000" y="25908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</a:rPr>
              <a:t>(0)</a:t>
            </a: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31763" name="Text Box 25"/>
          <p:cNvSpPr txBox="1">
            <a:spLocks noChangeArrowheads="1"/>
          </p:cNvSpPr>
          <p:nvPr/>
        </p:nvSpPr>
        <p:spPr bwMode="auto">
          <a:xfrm>
            <a:off x="7391400" y="25908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</a:rPr>
              <a:t>0.29</a:t>
            </a: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31764" name="Text Box 26"/>
          <p:cNvSpPr txBox="1">
            <a:spLocks noChangeArrowheads="1"/>
          </p:cNvSpPr>
          <p:nvPr/>
        </p:nvSpPr>
        <p:spPr bwMode="auto">
          <a:xfrm>
            <a:off x="8229600" y="25908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</a:rPr>
              <a:t>0.15</a:t>
            </a: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31765" name="Text Box 27"/>
          <p:cNvSpPr txBox="1">
            <a:spLocks noChangeArrowheads="1"/>
          </p:cNvSpPr>
          <p:nvPr/>
        </p:nvSpPr>
        <p:spPr bwMode="auto">
          <a:xfrm>
            <a:off x="5715000" y="25908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</a:rPr>
              <a:t>0.24</a:t>
            </a:r>
            <a:endParaRPr lang="en-US" b="1" baseline="30000">
              <a:solidFill>
                <a:srgbClr val="FFFFFF"/>
              </a:solidFill>
            </a:endParaRPr>
          </a:p>
        </p:txBody>
      </p:sp>
      <p:sp>
        <p:nvSpPr>
          <p:cNvPr id="31766" name="Rectangle 28"/>
          <p:cNvSpPr>
            <a:spLocks noChangeArrowheads="1"/>
          </p:cNvSpPr>
          <p:nvPr/>
        </p:nvSpPr>
        <p:spPr bwMode="auto">
          <a:xfrm>
            <a:off x="7315200" y="3276600"/>
            <a:ext cx="1828800" cy="213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Example: weighted graphs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66700" y="1086533"/>
            <a:ext cx="560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Computing the distance matrix: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B2C3AF-5655-46E9-9290-FEFCB6E4C58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6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7" grpId="0" animBg="1"/>
      <p:bldP spid="55308" grpId="0"/>
      <p:bldP spid="55309" grpId="0" animBg="1"/>
      <p:bldP spid="55311" grpId="0"/>
      <p:bldP spid="55312" grpId="0"/>
      <p:bldP spid="55313" grpId="0"/>
      <p:bldP spid="5531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2772" name="Picture 9" descr="distancem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5240" r="12675" b="9171"/>
          <a:stretch>
            <a:fillRect/>
          </a:stretch>
        </p:blipFill>
        <p:spPr bwMode="auto">
          <a:xfrm>
            <a:off x="5410200" y="1524000"/>
            <a:ext cx="358140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10" descr="fullycon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5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762000" y="5181600"/>
            <a:ext cx="66294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for i=1:N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	for j=1:N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		D(i,j) = ||x</a:t>
            </a:r>
            <a:r>
              <a:rPr lang="en-US" sz="2000" b="1" baseline="-25000">
                <a:solidFill>
                  <a:srgbClr val="000000"/>
                </a:solidFill>
              </a:rPr>
              <a:t>i</a:t>
            </a:r>
            <a:r>
              <a:rPr lang="en-US" sz="2000" b="1">
                <a:solidFill>
                  <a:srgbClr val="000000"/>
                </a:solidFill>
              </a:rPr>
              <a:t>- x</a:t>
            </a:r>
            <a:r>
              <a:rPr lang="en-US" sz="2000" b="1" baseline="-25000">
                <a:solidFill>
                  <a:srgbClr val="000000"/>
                </a:solidFill>
              </a:rPr>
              <a:t>j</a:t>
            </a:r>
            <a:r>
              <a:rPr lang="en-US" sz="2000" b="1">
                <a:solidFill>
                  <a:srgbClr val="000000"/>
                </a:solidFill>
              </a:rPr>
              <a:t>||</a:t>
            </a:r>
            <a:r>
              <a:rPr lang="en-US" sz="2000" b="1" baseline="30000">
                <a:solidFill>
                  <a:srgbClr val="000000"/>
                </a:solidFill>
              </a:rPr>
              <a:t>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	end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32775" name="Text Box 11"/>
          <p:cNvSpPr txBox="1">
            <a:spLocks noChangeArrowheads="1"/>
          </p:cNvSpPr>
          <p:nvPr/>
        </p:nvSpPr>
        <p:spPr bwMode="auto">
          <a:xfrm>
            <a:off x="7543800" y="51054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N x N matrix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Example: weighted graphs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700" y="1086533"/>
            <a:ext cx="560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Computing the distance matrix: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B2C3AF-5655-46E9-9290-FEFCB6E4C58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022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4820" name="Picture 5" descr="distancem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5240" r="12675" b="9171"/>
          <a:stretch>
            <a:fillRect/>
          </a:stretch>
        </p:blipFill>
        <p:spPr bwMode="auto">
          <a:xfrm>
            <a:off x="152400" y="1524000"/>
            <a:ext cx="358140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7" descr="affinitiessigma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r="7143" b="6667"/>
          <a:stretch>
            <a:fillRect/>
          </a:stretch>
        </p:blipFill>
        <p:spPr bwMode="auto">
          <a:xfrm>
            <a:off x="5181600" y="1371600"/>
            <a:ext cx="3581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0" y="5181600"/>
            <a:ext cx="3810000" cy="162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for i=1:N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   for j=1:N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      D(</a:t>
            </a:r>
            <a:r>
              <a:rPr lang="en-US" sz="2000" b="1" dirty="0" err="1">
                <a:solidFill>
                  <a:srgbClr val="000000"/>
                </a:solidFill>
              </a:rPr>
              <a:t>i,j</a:t>
            </a:r>
            <a:r>
              <a:rPr lang="en-US" sz="2000" b="1" dirty="0">
                <a:solidFill>
                  <a:srgbClr val="000000"/>
                </a:solidFill>
              </a:rPr>
              <a:t>) = ||x</a:t>
            </a:r>
            <a:r>
              <a:rPr lang="en-US" sz="2000" b="1" baseline="-25000" dirty="0">
                <a:solidFill>
                  <a:srgbClr val="000000"/>
                </a:solidFill>
              </a:rPr>
              <a:t>i</a:t>
            </a:r>
            <a:r>
              <a:rPr lang="en-US" sz="2000" b="1" dirty="0">
                <a:solidFill>
                  <a:srgbClr val="000000"/>
                </a:solidFill>
              </a:rPr>
              <a:t>- </a:t>
            </a:r>
            <a:r>
              <a:rPr lang="en-US" sz="2000" b="1" dirty="0" err="1">
                <a:solidFill>
                  <a:srgbClr val="000000"/>
                </a:solidFill>
              </a:rPr>
              <a:t>x</a:t>
            </a:r>
            <a:r>
              <a:rPr lang="en-US" sz="2000" b="1" baseline="-25000" dirty="0" err="1">
                <a:solidFill>
                  <a:srgbClr val="000000"/>
                </a:solidFill>
              </a:rPr>
              <a:t>j</a:t>
            </a:r>
            <a:r>
              <a:rPr lang="en-US" sz="2000" b="1" dirty="0">
                <a:solidFill>
                  <a:srgbClr val="000000"/>
                </a:solidFill>
              </a:rPr>
              <a:t>||</a:t>
            </a:r>
            <a:r>
              <a:rPr lang="en-US" sz="2000" b="1" baseline="30000" dirty="0">
                <a:solidFill>
                  <a:srgbClr val="000000"/>
                </a:solidFill>
              </a:rPr>
              <a:t>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   end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4419600" y="5029200"/>
            <a:ext cx="4648200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for i=1:N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   for j=i+1:N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       A(</a:t>
            </a:r>
            <a:r>
              <a:rPr lang="en-US" sz="2000" b="1" dirty="0" err="1">
                <a:solidFill>
                  <a:srgbClr val="000000"/>
                </a:solidFill>
              </a:rPr>
              <a:t>i,j</a:t>
            </a:r>
            <a:r>
              <a:rPr lang="en-US" sz="2000" b="1" dirty="0">
                <a:solidFill>
                  <a:srgbClr val="000000"/>
                </a:solidFill>
              </a:rPr>
              <a:t>) = </a:t>
            </a:r>
            <a:r>
              <a:rPr lang="en-US" sz="2000" b="1" dirty="0" err="1">
                <a:solidFill>
                  <a:srgbClr val="000000"/>
                </a:solidFill>
              </a:rPr>
              <a:t>exp</a:t>
            </a:r>
            <a:r>
              <a:rPr lang="en-US" sz="2000" b="1" dirty="0">
                <a:solidFill>
                  <a:srgbClr val="000000"/>
                </a:solidFill>
              </a:rPr>
              <a:t>(-1/(2*</a:t>
            </a:r>
            <a:r>
              <a:rPr lang="el-GR" sz="2000" b="1" dirty="0">
                <a:solidFill>
                  <a:srgbClr val="000000"/>
                </a:solidFill>
                <a:cs typeface="Arial" charset="0"/>
              </a:rPr>
              <a:t>σ</a:t>
            </a:r>
            <a:r>
              <a:rPr lang="en-US" sz="2000" b="1" dirty="0">
                <a:solidFill>
                  <a:srgbClr val="000000"/>
                </a:solidFill>
              </a:rPr>
              <a:t>^2)*||x</a:t>
            </a:r>
            <a:r>
              <a:rPr lang="en-US" sz="2000" b="1" baseline="-25000" dirty="0">
                <a:solidFill>
                  <a:srgbClr val="000000"/>
                </a:solidFill>
              </a:rPr>
              <a:t>i</a:t>
            </a:r>
            <a:r>
              <a:rPr lang="en-US" sz="2000" b="1" dirty="0">
                <a:solidFill>
                  <a:srgbClr val="000000"/>
                </a:solidFill>
              </a:rPr>
              <a:t>- </a:t>
            </a:r>
            <a:r>
              <a:rPr lang="en-US" sz="2000" b="1" dirty="0" err="1">
                <a:solidFill>
                  <a:srgbClr val="000000"/>
                </a:solidFill>
              </a:rPr>
              <a:t>x</a:t>
            </a:r>
            <a:r>
              <a:rPr lang="en-US" sz="2000" b="1" baseline="-25000" dirty="0" err="1">
                <a:solidFill>
                  <a:srgbClr val="000000"/>
                </a:solidFill>
              </a:rPr>
              <a:t>j</a:t>
            </a:r>
            <a:r>
              <a:rPr lang="en-US" sz="2000" b="1" dirty="0">
                <a:solidFill>
                  <a:srgbClr val="000000"/>
                </a:solidFill>
              </a:rPr>
              <a:t>||</a:t>
            </a:r>
            <a:r>
              <a:rPr lang="en-US" sz="2000" b="1" baseline="30000" dirty="0">
                <a:solidFill>
                  <a:srgbClr val="000000"/>
                </a:solidFill>
              </a:rPr>
              <a:t>2</a:t>
            </a:r>
            <a:r>
              <a:rPr lang="en-US" sz="2000" b="1" dirty="0">
                <a:solidFill>
                  <a:srgbClr val="000000"/>
                </a:solidFill>
              </a:rPr>
              <a:t>);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       A(</a:t>
            </a:r>
            <a:r>
              <a:rPr lang="en-US" sz="2000" b="1" dirty="0" err="1">
                <a:solidFill>
                  <a:srgbClr val="000000"/>
                </a:solidFill>
              </a:rPr>
              <a:t>j,i</a:t>
            </a:r>
            <a:r>
              <a:rPr lang="en-US" sz="2000" b="1" dirty="0">
                <a:solidFill>
                  <a:srgbClr val="000000"/>
                </a:solidFill>
              </a:rPr>
              <a:t>) = A(</a:t>
            </a:r>
            <a:r>
              <a:rPr lang="en-US" sz="2000" b="1" dirty="0" err="1">
                <a:solidFill>
                  <a:srgbClr val="000000"/>
                </a:solidFill>
              </a:rPr>
              <a:t>i,j</a:t>
            </a:r>
            <a:r>
              <a:rPr lang="en-US" sz="2000" b="1" dirty="0">
                <a:solidFill>
                  <a:srgbClr val="000000"/>
                </a:solidFill>
              </a:rPr>
              <a:t>);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   end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34824" name="Text Box 10"/>
          <p:cNvSpPr txBox="1">
            <a:spLocks noChangeArrowheads="1"/>
          </p:cNvSpPr>
          <p:nvPr/>
        </p:nvSpPr>
        <p:spPr bwMode="auto">
          <a:xfrm>
            <a:off x="1600200" y="914400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34825" name="Text Box 11"/>
          <p:cNvSpPr txBox="1">
            <a:spLocks noChangeArrowheads="1"/>
          </p:cNvSpPr>
          <p:nvPr/>
        </p:nvSpPr>
        <p:spPr bwMode="auto">
          <a:xfrm>
            <a:off x="6781800" y="928688"/>
            <a:ext cx="838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51212" name="AutoShape 12"/>
          <p:cNvSpPr>
            <a:spLocks noChangeArrowheads="1"/>
          </p:cNvSpPr>
          <p:nvPr/>
        </p:nvSpPr>
        <p:spPr bwMode="auto">
          <a:xfrm>
            <a:off x="3810000" y="3124200"/>
            <a:ext cx="1219200" cy="3048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/>
              <a:t>Distances</a:t>
            </a:r>
            <a:r>
              <a:rPr lang="en-US" sz="2400">
                <a:sym typeface="Wingdings" pitchFamily="2" charset="2"/>
              </a:rPr>
              <a:t></a:t>
            </a:r>
            <a:r>
              <a:rPr lang="en-US" sz="2400"/>
              <a:t>affinities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Example: weighted graphs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B2C3AF-5655-46E9-9290-FEFCB6E4C58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1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9" grpId="0" animBg="1"/>
      <p:bldP spid="5121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affinities_multsigm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t="22511" r="8960" b="30736"/>
          <a:stretch>
            <a:fillRect/>
          </a:stretch>
        </p:blipFill>
        <p:spPr bwMode="auto">
          <a:xfrm>
            <a:off x="-76200" y="2743200"/>
            <a:ext cx="91408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 descr="affinities_multsigm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9" t="32558" r="22025" b="39069"/>
          <a:stretch>
            <a:fillRect/>
          </a:stretch>
        </p:blipFill>
        <p:spPr bwMode="auto">
          <a:xfrm>
            <a:off x="0" y="4800600"/>
            <a:ext cx="9140825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Line 7"/>
          <p:cNvSpPr>
            <a:spLocks noChangeShapeType="1"/>
          </p:cNvSpPr>
          <p:nvPr/>
        </p:nvSpPr>
        <p:spPr bwMode="auto">
          <a:xfrm>
            <a:off x="1444625" y="4648200"/>
            <a:ext cx="617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1" name="Line 8"/>
          <p:cNvSpPr>
            <a:spLocks noChangeShapeType="1"/>
          </p:cNvSpPr>
          <p:nvPr/>
        </p:nvSpPr>
        <p:spPr bwMode="auto">
          <a:xfrm>
            <a:off x="1295400" y="6629400"/>
            <a:ext cx="640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6872" name="Picture 13" descr="distancema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5240" r="12675" b="9171"/>
          <a:stretch>
            <a:fillRect/>
          </a:stretch>
        </p:blipFill>
        <p:spPr bwMode="auto">
          <a:xfrm>
            <a:off x="4154487" y="1295400"/>
            <a:ext cx="9906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xt Box 14"/>
          <p:cNvSpPr txBox="1">
            <a:spLocks noChangeArrowheads="1"/>
          </p:cNvSpPr>
          <p:nvPr/>
        </p:nvSpPr>
        <p:spPr bwMode="auto">
          <a:xfrm>
            <a:off x="3468687" y="1524000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</a:rPr>
              <a:t>D=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52400" y="94129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800" dirty="0"/>
              <a:t>Scale parameter </a:t>
            </a:r>
            <a:r>
              <a:rPr lang="el-GR" sz="3800" dirty="0"/>
              <a:t>σ</a:t>
            </a:r>
            <a:r>
              <a:rPr lang="en-US" sz="3800" dirty="0"/>
              <a:t> affects affinity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4939" y="1331893"/>
            <a:ext cx="2252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Distance matrix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23622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5"/>
          <p:cNvSpPr/>
          <p:nvPr/>
        </p:nvSpPr>
        <p:spPr bwMode="auto">
          <a:xfrm>
            <a:off x="152400" y="4800600"/>
            <a:ext cx="8686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91353" y="2754406"/>
            <a:ext cx="8686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393950"/>
            <a:ext cx="8229600" cy="43116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dirty="0"/>
              <a:t>Affinity matrix with increasing </a:t>
            </a:r>
            <a:r>
              <a:rPr lang="el-GR" sz="2800" dirty="0"/>
              <a:t>σ</a:t>
            </a:r>
            <a:r>
              <a:rPr lang="en-US" sz="2800" dirty="0"/>
              <a:t>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5410200" y="6609862"/>
            <a:ext cx="2133600" cy="476250"/>
          </a:xfrm>
        </p:spPr>
        <p:txBody>
          <a:bodyPr/>
          <a:lstStyle/>
          <a:p>
            <a:pPr>
              <a:defRPr/>
            </a:pPr>
            <a:fld id="{D7B2C3AF-5655-46E9-9290-FEFCB6E4C58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14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36867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/>
              <a:t>Visualizing a shuffled affinity matrix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5344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dirty="0"/>
              <a:t>If we permute the order of the vertices as they are referred to in the affinity matrix, we see different patterns:</a:t>
            </a:r>
          </a:p>
        </p:txBody>
      </p:sp>
      <p:pic>
        <p:nvPicPr>
          <p:cNvPr id="37892" name="Picture 4" descr="matrix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6" t="43098" r="44165" b="39394"/>
          <a:stretch>
            <a:fillRect/>
          </a:stretch>
        </p:blipFill>
        <p:spPr bwMode="auto">
          <a:xfrm>
            <a:off x="381000" y="29718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 descr="matrix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1" t="45221" r="43546" b="40802"/>
          <a:stretch>
            <a:fillRect/>
          </a:stretch>
        </p:blipFill>
        <p:spPr bwMode="auto">
          <a:xfrm>
            <a:off x="6324600" y="3138488"/>
            <a:ext cx="2514600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 descr="matrix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0" t="43707" r="44539" b="39122"/>
          <a:stretch>
            <a:fillRect/>
          </a:stretch>
        </p:blipFill>
        <p:spPr bwMode="auto">
          <a:xfrm>
            <a:off x="3352800" y="31242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B2C3AF-5655-46E9-9290-FEFCB6E4C58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3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Measuring affinity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/>
          <a:srcRect l="26666" t="30086" r="27083" b="12926"/>
          <a:stretch>
            <a:fillRect/>
          </a:stretch>
        </p:blipFill>
        <p:spPr bwMode="auto">
          <a:xfrm>
            <a:off x="1520874" y="1371600"/>
            <a:ext cx="66294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Rectangle 4"/>
          <p:cNvSpPr>
            <a:spLocks noChangeArrowheads="1"/>
          </p:cNvSpPr>
          <p:nvPr/>
        </p:nvSpPr>
        <p:spPr bwMode="auto">
          <a:xfrm>
            <a:off x="1951083" y="6121400"/>
            <a:ext cx="594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σ=.1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   </a:t>
            </a: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σ=.2 </a:t>
            </a: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</a:t>
            </a:r>
            <a:r>
              <a:rPr lang="el-GR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σ=1</a:t>
            </a: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4518" name="Rectangle 5"/>
          <p:cNvSpPr>
            <a:spLocks noChangeArrowheads="1"/>
          </p:cNvSpPr>
          <p:nvPr/>
        </p:nvSpPr>
        <p:spPr bwMode="auto">
          <a:xfrm>
            <a:off x="4572000" y="1778000"/>
            <a:ext cx="594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                            </a:t>
            </a:r>
            <a:r>
              <a:rPr lang="el-GR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σ=.2 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212804" y="2383127"/>
            <a:ext cx="18598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Data points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82565" y="4706955"/>
            <a:ext cx="15049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Affinity matrices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5504B3-8FA8-4B43-8144-3DCB483B6C7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98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auto">
          <a:xfrm>
            <a:off x="0" y="4724400"/>
            <a:ext cx="9144000" cy="1828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/>
              <a:t>Measuring affinity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36767" t="30086" r="37716" b="40308"/>
          <a:stretch/>
        </p:blipFill>
        <p:spPr bwMode="auto">
          <a:xfrm>
            <a:off x="266700" y="1619001"/>
            <a:ext cx="3657600" cy="2586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71500" y="1233536"/>
            <a:ext cx="3048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</a:rPr>
              <a:t>40 data points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632206" y="1290935"/>
            <a:ext cx="3946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</a:rPr>
              <a:t>40 x 40 affinity matrix </a:t>
            </a:r>
            <a:r>
              <a:rPr lang="en-US" sz="2400" b="1" i="1" dirty="0">
                <a:solidFill>
                  <a:srgbClr val="000000"/>
                </a:solidFill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86200" y="4234453"/>
                <a:ext cx="5486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dirty="0" smtClean="0">
                            <a:latin typeface="Cambria Math"/>
                          </a:rPr>
                          <m:t>𝑖</m:t>
                        </m:r>
                        <m:r>
                          <a:rPr lang="en-US" sz="2800" b="0" i="1" dirty="0" smtClean="0">
                            <a:latin typeface="Cambria Math"/>
                          </a:rPr>
                          <m:t>,</m:t>
                        </m:r>
                        <m:r>
                          <a:rPr lang="en-US" sz="2800" b="0" i="1" dirty="0" smtClean="0">
                            <a:latin typeface="Cambria Math"/>
                          </a:rPr>
                          <m:t>𝑗</m:t>
                        </m:r>
                      </m:e>
                    </m:d>
                    <m:r>
                      <a:rPr lang="en-US" sz="2800" b="0" i="1" dirty="0" smtClean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/>
                      </a:rPr>
                      <m:t>exp</m:t>
                    </m:r>
                    <m:r>
                      <a:rPr lang="en-US" sz="2800" b="0" i="1" dirty="0" smtClean="0">
                        <a:latin typeface="Cambria Math"/>
                      </a:rPr>
                      <m:t>⁡{−</m:t>
                    </m:r>
                    <m:d>
                      <m:d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 dirty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 dirty="0">
                                <a:latin typeface="Cambria Math"/>
                              </a:rPr>
                              <m:t>2</m:t>
                            </m:r>
                            <m:r>
                              <a:rPr lang="en-US" sz="2800" i="1" dirty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  <m:r>
                              <m:rPr>
                                <m:nor/>
                              </m:rPr>
                              <a:rPr lang="en-US" sz="2800" baseline="30000" dirty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den>
                        </m:f>
                      </m:e>
                    </m:d>
                    <m:d>
                      <m:dPr>
                        <m:begChr m:val="‖"/>
                        <m:endChr m:val="‖"/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dirty="0" smtClean="0">
                            <a:latin typeface="Cambria Math"/>
                          </a:rPr>
                          <m:t>𝒙</m:t>
                        </m:r>
                        <m:r>
                          <a:rPr lang="en-US" sz="2800" b="0" i="1" baseline="-25000" dirty="0" smtClean="0">
                            <a:latin typeface="Cambria Math"/>
                          </a:rPr>
                          <m:t>𝑖</m:t>
                        </m:r>
                        <m:r>
                          <a:rPr lang="en-US" sz="2800" b="0" i="1" dirty="0" smtClean="0">
                            <a:latin typeface="Cambria Math"/>
                          </a:rPr>
                          <m:t>−</m:t>
                        </m:r>
                        <m:r>
                          <a:rPr lang="en-US" sz="2800" b="1" i="1" dirty="0" smtClean="0">
                            <a:latin typeface="Cambria Math"/>
                          </a:rPr>
                          <m:t>𝒙</m:t>
                        </m:r>
                        <m:r>
                          <a:rPr lang="en-US" sz="2800" b="0" i="1" baseline="-25000" dirty="0" smtClean="0">
                            <a:latin typeface="Cambria Math"/>
                          </a:rPr>
                          <m:t>𝑗</m:t>
                        </m:r>
                      </m:e>
                    </m:d>
                  </m:oMath>
                </a14:m>
                <a:r>
                  <a:rPr lang="en-US" sz="2800" baseline="30000" dirty="0"/>
                  <a:t>2</a:t>
                </a:r>
                <a:r>
                  <a:rPr lang="en-US" sz="2800" dirty="0"/>
                  <a:t>}</a:t>
                </a:r>
              </a:p>
            </p:txBody>
          </p:sp>
        </mc:Choice>
        <mc:Fallback xmlns:mv="urn:schemas-microsoft-com:mac:vml"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4234453"/>
                <a:ext cx="5486400" cy="523220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t="-11765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0" y="914400"/>
            <a:ext cx="4876800" cy="3200400"/>
            <a:chOff x="952500" y="666999"/>
            <a:chExt cx="4876800" cy="3200400"/>
          </a:xfrm>
        </p:grpSpPr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952500" y="666999"/>
              <a:ext cx="914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8000"/>
                  </a:solidFill>
                </a:rPr>
                <a:t>Points x</a:t>
              </a:r>
              <a:r>
                <a:rPr lang="en-US" baseline="-25000" dirty="0">
                  <a:solidFill>
                    <a:srgbClr val="008000"/>
                  </a:solidFill>
                </a:rPr>
                <a:t>1</a:t>
              </a:r>
              <a:r>
                <a:rPr lang="en-US" dirty="0">
                  <a:solidFill>
                    <a:srgbClr val="008000"/>
                  </a:solidFill>
                </a:rPr>
                <a:t>…x</a:t>
              </a:r>
              <a:r>
                <a:rPr lang="en-US" baseline="-25000" dirty="0">
                  <a:solidFill>
                    <a:srgbClr val="008000"/>
                  </a:solidFill>
                </a:rPr>
                <a:t>10</a:t>
              </a:r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1524000" y="1371600"/>
              <a:ext cx="1447800" cy="1371600"/>
            </a:xfrm>
            <a:prstGeom prst="ellips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4686300" y="2571999"/>
              <a:ext cx="11430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8000"/>
                  </a:solidFill>
                </a:rPr>
                <a:t>Points x</a:t>
              </a:r>
              <a:r>
                <a:rPr lang="en-US" baseline="-25000" dirty="0">
                  <a:solidFill>
                    <a:srgbClr val="008000"/>
                  </a:solidFill>
                </a:rPr>
                <a:t>31</a:t>
              </a:r>
              <a:r>
                <a:rPr lang="en-US" dirty="0">
                  <a:solidFill>
                    <a:srgbClr val="008000"/>
                  </a:solidFill>
                </a:rPr>
                <a:t>…x</a:t>
              </a:r>
              <a:r>
                <a:rPr lang="en-US" baseline="-25000" dirty="0">
                  <a:solidFill>
                    <a:srgbClr val="008000"/>
                  </a:solidFill>
                </a:rPr>
                <a:t>40</a:t>
              </a:r>
            </a:p>
          </p:txBody>
        </p:sp>
        <p:sp>
          <p:nvSpPr>
            <p:cNvPr id="16" name="Oval 13"/>
            <p:cNvSpPr>
              <a:spLocks noChangeArrowheads="1"/>
            </p:cNvSpPr>
            <p:nvPr/>
          </p:nvSpPr>
          <p:spPr bwMode="auto">
            <a:xfrm>
              <a:off x="3390900" y="2724399"/>
              <a:ext cx="1371600" cy="1143000"/>
            </a:xfrm>
            <a:prstGeom prst="ellips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959809" y="1676400"/>
            <a:ext cx="52075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8000"/>
                </a:solidFill>
              </a:rPr>
              <a:t>x</a:t>
            </a:r>
            <a:r>
              <a:rPr lang="en-US" sz="2000" b="1" baseline="-25000" dirty="0">
                <a:solidFill>
                  <a:srgbClr val="008000"/>
                </a:solidFill>
              </a:rPr>
              <a:t>1</a:t>
            </a:r>
            <a:endParaRPr lang="en-US" sz="2000" b="1" dirty="0">
              <a:solidFill>
                <a:srgbClr val="008000"/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8000"/>
                </a:solidFill>
              </a:rPr>
              <a:t>.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8000"/>
                </a:solidFill>
              </a:rPr>
              <a:t>.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8000"/>
                </a:solidFill>
              </a:rPr>
              <a:t>.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8000"/>
                </a:solidFill>
              </a:rPr>
              <a:t>x</a:t>
            </a:r>
            <a:r>
              <a:rPr lang="en-US" sz="2000" b="1" baseline="-25000" dirty="0">
                <a:solidFill>
                  <a:srgbClr val="008000"/>
                </a:solidFill>
              </a:rPr>
              <a:t>40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334000" y="3865121"/>
            <a:ext cx="29560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8000"/>
                </a:solidFill>
              </a:rPr>
              <a:t>x</a:t>
            </a:r>
            <a:r>
              <a:rPr lang="en-US" sz="2000" b="1" baseline="-25000" dirty="0">
                <a:solidFill>
                  <a:srgbClr val="008000"/>
                </a:solidFill>
              </a:rPr>
              <a:t>1                 . . .                </a:t>
            </a:r>
            <a:r>
              <a:rPr lang="en-US" sz="2000" b="1" dirty="0">
                <a:solidFill>
                  <a:srgbClr val="008000"/>
                </a:solidFill>
              </a:rPr>
              <a:t>x</a:t>
            </a:r>
            <a:r>
              <a:rPr lang="en-US" sz="2000" b="1" baseline="-25000" dirty="0">
                <a:solidFill>
                  <a:srgbClr val="008000"/>
                </a:solidFill>
              </a:rPr>
              <a:t>40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8100" y="4860429"/>
            <a:ext cx="91821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/>
              <a:t>What do the </a:t>
            </a:r>
            <a:r>
              <a:rPr lang="en-US" sz="2800" b="1" dirty="0"/>
              <a:t>blocks</a:t>
            </a:r>
            <a:r>
              <a:rPr lang="en-US" sz="2800" dirty="0"/>
              <a:t> signify?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/>
              <a:t>What does the </a:t>
            </a:r>
            <a:r>
              <a:rPr lang="en-US" sz="2800" b="1" dirty="0"/>
              <a:t>symmetry</a:t>
            </a:r>
            <a:r>
              <a:rPr lang="en-US" sz="2800" dirty="0"/>
              <a:t> of the matrix signify?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800" dirty="0"/>
              <a:t>How would the matrix change with </a:t>
            </a:r>
            <a:r>
              <a:rPr lang="en-US" sz="2800" b="1" dirty="0"/>
              <a:t>larger value of </a:t>
            </a:r>
            <a:r>
              <a:rPr lang="el-GR" sz="2800" b="1" dirty="0"/>
              <a:t>σ</a:t>
            </a:r>
            <a:r>
              <a:rPr lang="en-US" sz="2800" dirty="0"/>
              <a:t>?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42127" t="60786" r="42478" b="13482"/>
          <a:stretch/>
        </p:blipFill>
        <p:spPr bwMode="auto">
          <a:xfrm>
            <a:off x="5502174" y="1775514"/>
            <a:ext cx="2206690" cy="224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>
            <a:stCxn id="12" idx="2"/>
          </p:cNvCxnSpPr>
          <p:nvPr/>
        </p:nvCxnSpPr>
        <p:spPr bwMode="auto">
          <a:xfrm rot="16200000" flipH="1">
            <a:off x="513666" y="1504264"/>
            <a:ext cx="344268" cy="4572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rot="10800000" flipV="1">
            <a:off x="3505200" y="2971800"/>
            <a:ext cx="304800" cy="2864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>
          <a:xfrm>
            <a:off x="6934200" y="65341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0211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8" grpId="0"/>
      <p:bldP spid="19" grpId="0"/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 idx="4294967295"/>
          </p:nvPr>
        </p:nvSpPr>
        <p:spPr>
          <a:xfrm>
            <a:off x="152400" y="94129"/>
            <a:ext cx="8686800" cy="1143000"/>
          </a:xfrm>
        </p:spPr>
        <p:txBody>
          <a:bodyPr/>
          <a:lstStyle/>
          <a:p>
            <a:pPr eaLnBrk="1" hangingPunct="1"/>
            <a:r>
              <a:rPr lang="en-US" sz="3800" dirty="0"/>
              <a:t>Putting it together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4294967295"/>
          </p:nvPr>
        </p:nvSpPr>
        <p:spPr>
          <a:xfrm>
            <a:off x="304800" y="1549400"/>
            <a:ext cx="8229600" cy="4525963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30086" r="27083" b="12926"/>
          <a:stretch>
            <a:fillRect/>
          </a:stretch>
        </p:blipFill>
        <p:spPr bwMode="auto">
          <a:xfrm>
            <a:off x="1143000" y="1371600"/>
            <a:ext cx="66294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1600200" y="3746500"/>
            <a:ext cx="594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>
                <a:solidFill>
                  <a:srgbClr val="000000"/>
                </a:solidFill>
              </a:rPr>
              <a:t>σ=.1 </a:t>
            </a:r>
            <a:r>
              <a:rPr lang="en-US">
                <a:solidFill>
                  <a:srgbClr val="000000"/>
                </a:solidFill>
              </a:rPr>
              <a:t>                              </a:t>
            </a:r>
            <a:r>
              <a:rPr lang="el-GR">
                <a:solidFill>
                  <a:srgbClr val="000000"/>
                </a:solidFill>
              </a:rPr>
              <a:t>σ=.2 </a:t>
            </a:r>
            <a:r>
              <a:rPr lang="en-US">
                <a:solidFill>
                  <a:srgbClr val="000000"/>
                </a:solidFill>
              </a:rPr>
              <a:t>                           </a:t>
            </a:r>
            <a:r>
              <a:rPr lang="el-GR">
                <a:solidFill>
                  <a:srgbClr val="000000"/>
                </a:solidFill>
              </a:rPr>
              <a:t>σ=1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295400" y="2362200"/>
            <a:ext cx="1350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Data points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-152400" y="4687669"/>
            <a:ext cx="144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Affinity matrices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1143000" y="1219200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8000"/>
                </a:solidFill>
              </a:rPr>
              <a:t>Points x</a:t>
            </a:r>
            <a:r>
              <a:rPr lang="en-US" baseline="-25000" dirty="0">
                <a:solidFill>
                  <a:srgbClr val="008000"/>
                </a:solidFill>
              </a:rPr>
              <a:t>1</a:t>
            </a:r>
            <a:r>
              <a:rPr lang="en-US" dirty="0">
                <a:solidFill>
                  <a:srgbClr val="008000"/>
                </a:solidFill>
              </a:rPr>
              <a:t>…x</a:t>
            </a:r>
            <a:r>
              <a:rPr lang="en-US" baseline="-25000" dirty="0">
                <a:solidFill>
                  <a:srgbClr val="008000"/>
                </a:solidFill>
              </a:rPr>
              <a:t>10</a:t>
            </a:r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>
            <a:off x="2514600" y="1600200"/>
            <a:ext cx="838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5" name="Oval 11"/>
          <p:cNvSpPr>
            <a:spLocks noChangeArrowheads="1"/>
          </p:cNvSpPr>
          <p:nvPr/>
        </p:nvSpPr>
        <p:spPr bwMode="auto">
          <a:xfrm>
            <a:off x="2819400" y="1219200"/>
            <a:ext cx="1447800" cy="1524000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6400800" y="3124200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8000"/>
                </a:solidFill>
              </a:rPr>
              <a:t>Points x</a:t>
            </a:r>
            <a:r>
              <a:rPr lang="en-US" baseline="-25000">
                <a:solidFill>
                  <a:srgbClr val="008000"/>
                </a:solidFill>
              </a:rPr>
              <a:t>31</a:t>
            </a:r>
            <a:r>
              <a:rPr lang="en-US">
                <a:solidFill>
                  <a:srgbClr val="008000"/>
                </a:solidFill>
              </a:rPr>
              <a:t>…x</a:t>
            </a:r>
            <a:r>
              <a:rPr lang="en-US" baseline="-25000">
                <a:solidFill>
                  <a:srgbClr val="008000"/>
                </a:solidFill>
              </a:rPr>
              <a:t>40</a:t>
            </a:r>
          </a:p>
        </p:txBody>
      </p:sp>
      <p:sp>
        <p:nvSpPr>
          <p:cNvPr id="36877" name="Oval 13"/>
          <p:cNvSpPr>
            <a:spLocks noChangeArrowheads="1"/>
          </p:cNvSpPr>
          <p:nvPr/>
        </p:nvSpPr>
        <p:spPr bwMode="auto">
          <a:xfrm>
            <a:off x="4724400" y="2667000"/>
            <a:ext cx="1447800" cy="1524000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8" name="Line 14"/>
          <p:cNvSpPr>
            <a:spLocks noChangeShapeType="1"/>
          </p:cNvSpPr>
          <p:nvPr/>
        </p:nvSpPr>
        <p:spPr bwMode="auto">
          <a:xfrm flipH="1">
            <a:off x="5867400" y="3352800"/>
            <a:ext cx="609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5486400" y="3962400"/>
            <a:ext cx="609600" cy="609600"/>
          </a:xfrm>
          <a:prstGeom prst="rect">
            <a:avLst/>
          </a:prstGeom>
          <a:noFill/>
          <a:ln w="38100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7086600" y="5562600"/>
            <a:ext cx="609600" cy="609600"/>
          </a:xfrm>
          <a:prstGeom prst="rect">
            <a:avLst/>
          </a:prstGeom>
          <a:noFill/>
          <a:ln w="38100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828800" y="6258580"/>
                <a:ext cx="5486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dirty="0" smtClean="0">
                            <a:latin typeface="Cambria Math"/>
                          </a:rPr>
                          <m:t>𝑖</m:t>
                        </m:r>
                        <m:r>
                          <a:rPr lang="en-US" sz="2800" b="0" i="1" dirty="0" smtClean="0">
                            <a:latin typeface="Cambria Math"/>
                          </a:rPr>
                          <m:t>,</m:t>
                        </m:r>
                        <m:r>
                          <a:rPr lang="en-US" sz="2800" b="0" i="1" dirty="0" smtClean="0">
                            <a:latin typeface="Cambria Math"/>
                          </a:rPr>
                          <m:t>𝑗</m:t>
                        </m:r>
                      </m:e>
                    </m:d>
                    <m:r>
                      <a:rPr lang="en-US" sz="2800" b="0" i="1" dirty="0" smtClean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/>
                      </a:rPr>
                      <m:t>exp</m:t>
                    </m:r>
                    <m:r>
                      <a:rPr lang="en-US" sz="2800" b="0" i="1" dirty="0" smtClean="0">
                        <a:latin typeface="Cambria Math"/>
                      </a:rPr>
                      <m:t>⁡{−</m:t>
                    </m:r>
                    <m:d>
                      <m:d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 dirty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 dirty="0">
                                <a:latin typeface="Cambria Math"/>
                              </a:rPr>
                              <m:t>2</m:t>
                            </m:r>
                            <m:r>
                              <a:rPr lang="en-US" sz="2800" i="1" dirty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  <m:r>
                              <m:rPr>
                                <m:nor/>
                              </m:rPr>
                              <a:rPr lang="en-US" sz="2800" baseline="30000" dirty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den>
                        </m:f>
                      </m:e>
                    </m:d>
                    <m:d>
                      <m:dPr>
                        <m:begChr m:val="‖"/>
                        <m:endChr m:val="‖"/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dirty="0" smtClean="0">
                            <a:latin typeface="Cambria Math"/>
                          </a:rPr>
                          <m:t>𝒙</m:t>
                        </m:r>
                        <m:r>
                          <a:rPr lang="en-US" sz="2800" b="0" i="1" baseline="-25000" dirty="0" smtClean="0">
                            <a:latin typeface="Cambria Math"/>
                          </a:rPr>
                          <m:t>𝑖</m:t>
                        </m:r>
                        <m:r>
                          <a:rPr lang="en-US" sz="2800" b="0" i="1" dirty="0" smtClean="0">
                            <a:latin typeface="Cambria Math"/>
                          </a:rPr>
                          <m:t>−</m:t>
                        </m:r>
                        <m:r>
                          <a:rPr lang="en-US" sz="2800" b="1" i="1" dirty="0" smtClean="0">
                            <a:latin typeface="Cambria Math"/>
                          </a:rPr>
                          <m:t>𝒙</m:t>
                        </m:r>
                        <m:r>
                          <a:rPr lang="en-US" sz="2800" b="0" i="1" baseline="-25000" dirty="0" smtClean="0">
                            <a:latin typeface="Cambria Math"/>
                          </a:rPr>
                          <m:t>𝑗</m:t>
                        </m:r>
                      </m:e>
                    </m:d>
                  </m:oMath>
                </a14:m>
                <a:r>
                  <a:rPr lang="en-US" sz="2800" baseline="30000" dirty="0"/>
                  <a:t>2</a:t>
                </a:r>
                <a:r>
                  <a:rPr lang="en-US" sz="2800" dirty="0"/>
                  <a:t>}</a:t>
                </a:r>
              </a:p>
            </p:txBody>
          </p:sp>
        </mc:Choice>
        <mc:Fallback xmlns:mv="urn:schemas-microsoft-com:mac:vml"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6258580"/>
                <a:ext cx="5486400" cy="523220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Kristen </a:t>
            </a:r>
            <a:r>
              <a:rPr lang="en-US" sz="1400" dirty="0" err="1"/>
              <a:t>Grauman</a:t>
            </a:r>
            <a:endParaRPr lang="en-US" sz="1400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D4777C-1113-448D-953D-EAF8A9B7929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0285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Line 2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3" name="Line 3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Segmentation by Graph Cuts</a:t>
            </a:r>
          </a:p>
        </p:txBody>
      </p:sp>
      <p:sp>
        <p:nvSpPr>
          <p:cNvPr id="76808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4267200"/>
            <a:ext cx="7848600" cy="2057400"/>
          </a:xfrm>
        </p:spPr>
        <p:txBody>
          <a:bodyPr/>
          <a:lstStyle/>
          <a:p>
            <a:pPr eaLnBrk="1" hangingPunct="1"/>
            <a:r>
              <a:rPr lang="en-US" dirty="0"/>
              <a:t>Break Graph into Segments</a:t>
            </a:r>
          </a:p>
          <a:p>
            <a:pPr lvl="1" eaLnBrk="1" hangingPunct="1"/>
            <a:r>
              <a:rPr lang="en-US" dirty="0"/>
              <a:t>Want to delete links that cross </a:t>
            </a:r>
            <a:r>
              <a:rPr lang="en-US" b="1" dirty="0"/>
              <a:t>between</a:t>
            </a:r>
            <a:r>
              <a:rPr lang="en-US" dirty="0"/>
              <a:t> segments</a:t>
            </a:r>
          </a:p>
          <a:p>
            <a:pPr lvl="1" eaLnBrk="1" hangingPunct="1"/>
            <a:r>
              <a:rPr lang="en-US" dirty="0"/>
              <a:t>Easiest to break links that have low similarity (low weight)</a:t>
            </a:r>
          </a:p>
          <a:p>
            <a:pPr lvl="2" eaLnBrk="1" hangingPunct="1"/>
            <a:r>
              <a:rPr lang="en-US" dirty="0"/>
              <a:t>similar pixels should be in the same segments</a:t>
            </a:r>
          </a:p>
          <a:p>
            <a:pPr lvl="2" eaLnBrk="1" hangingPunct="1"/>
            <a:r>
              <a:rPr lang="en-US" dirty="0"/>
              <a:t>dissimilar pixels should be in different segments</a:t>
            </a:r>
          </a:p>
          <a:p>
            <a:pPr lvl="1" eaLnBrk="1" hangingPunct="1"/>
            <a:endParaRPr lang="en-US" dirty="0"/>
          </a:p>
        </p:txBody>
      </p:sp>
      <p:sp>
        <p:nvSpPr>
          <p:cNvPr id="71689" name="Oval 9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0" name="Oval 10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1" name="Oval 11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2" name="Oval 12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3" name="Oval 13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4" name="Oval 14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5" name="Oval 15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6" name="Oval 16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7" name="Oval 17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698" name="Line 18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699" name="Line 19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0" name="Line 20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1" name="Line 21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2" name="Freeform 2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486400" y="1133475"/>
            <a:ext cx="2541588" cy="3362325"/>
            <a:chOff x="3595" y="714"/>
            <a:chExt cx="1601" cy="2118"/>
          </a:xfrm>
        </p:grpSpPr>
        <p:pic>
          <p:nvPicPr>
            <p:cNvPr id="71710" name="Picture 24" descr="tiger_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00" y="714"/>
              <a:ext cx="1596" cy="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11" name="Rectangle 25"/>
            <p:cNvSpPr>
              <a:spLocks noChangeArrowheads="1"/>
            </p:cNvSpPr>
            <p:nvPr/>
          </p:nvSpPr>
          <p:spPr bwMode="auto">
            <a:xfrm>
              <a:off x="3595" y="714"/>
              <a:ext cx="1584" cy="21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2" name="Freeform 26"/>
            <p:cNvSpPr>
              <a:spLocks/>
            </p:cNvSpPr>
            <p:nvPr/>
          </p:nvSpPr>
          <p:spPr bwMode="auto">
            <a:xfrm>
              <a:off x="3749" y="806"/>
              <a:ext cx="919" cy="1863"/>
            </a:xfrm>
            <a:custGeom>
              <a:avLst/>
              <a:gdLst>
                <a:gd name="T0" fmla="*/ 6 w 919"/>
                <a:gd name="T1" fmla="*/ 0 h 1863"/>
                <a:gd name="T2" fmla="*/ 128 w 919"/>
                <a:gd name="T3" fmla="*/ 58 h 1863"/>
                <a:gd name="T4" fmla="*/ 235 w 919"/>
                <a:gd name="T5" fmla="*/ 85 h 1863"/>
                <a:gd name="T6" fmla="*/ 314 w 919"/>
                <a:gd name="T7" fmla="*/ 175 h 1863"/>
                <a:gd name="T8" fmla="*/ 325 w 919"/>
                <a:gd name="T9" fmla="*/ 191 h 1863"/>
                <a:gd name="T10" fmla="*/ 335 w 919"/>
                <a:gd name="T11" fmla="*/ 207 h 1863"/>
                <a:gd name="T12" fmla="*/ 346 w 919"/>
                <a:gd name="T13" fmla="*/ 223 h 1863"/>
                <a:gd name="T14" fmla="*/ 309 w 919"/>
                <a:gd name="T15" fmla="*/ 536 h 1863"/>
                <a:gd name="T16" fmla="*/ 288 w 919"/>
                <a:gd name="T17" fmla="*/ 584 h 1863"/>
                <a:gd name="T18" fmla="*/ 266 w 919"/>
                <a:gd name="T19" fmla="*/ 616 h 1863"/>
                <a:gd name="T20" fmla="*/ 224 w 919"/>
                <a:gd name="T21" fmla="*/ 711 h 1863"/>
                <a:gd name="T22" fmla="*/ 219 w 919"/>
                <a:gd name="T23" fmla="*/ 918 h 1863"/>
                <a:gd name="T24" fmla="*/ 245 w 919"/>
                <a:gd name="T25" fmla="*/ 966 h 1863"/>
                <a:gd name="T26" fmla="*/ 288 w 919"/>
                <a:gd name="T27" fmla="*/ 1062 h 1863"/>
                <a:gd name="T28" fmla="*/ 282 w 919"/>
                <a:gd name="T29" fmla="*/ 1194 h 1863"/>
                <a:gd name="T30" fmla="*/ 203 w 919"/>
                <a:gd name="T31" fmla="*/ 1232 h 1863"/>
                <a:gd name="T32" fmla="*/ 187 w 919"/>
                <a:gd name="T33" fmla="*/ 1264 h 1863"/>
                <a:gd name="T34" fmla="*/ 245 w 919"/>
                <a:gd name="T35" fmla="*/ 1279 h 1863"/>
                <a:gd name="T36" fmla="*/ 404 w 919"/>
                <a:gd name="T37" fmla="*/ 1274 h 1863"/>
                <a:gd name="T38" fmla="*/ 426 w 919"/>
                <a:gd name="T39" fmla="*/ 1242 h 1863"/>
                <a:gd name="T40" fmla="*/ 415 w 919"/>
                <a:gd name="T41" fmla="*/ 1051 h 1863"/>
                <a:gd name="T42" fmla="*/ 458 w 919"/>
                <a:gd name="T43" fmla="*/ 1072 h 1863"/>
                <a:gd name="T44" fmla="*/ 489 w 919"/>
                <a:gd name="T45" fmla="*/ 1152 h 1863"/>
                <a:gd name="T46" fmla="*/ 532 w 919"/>
                <a:gd name="T47" fmla="*/ 1189 h 1863"/>
                <a:gd name="T48" fmla="*/ 558 w 919"/>
                <a:gd name="T49" fmla="*/ 1237 h 1863"/>
                <a:gd name="T50" fmla="*/ 558 w 919"/>
                <a:gd name="T51" fmla="*/ 1237 h 1863"/>
                <a:gd name="T52" fmla="*/ 574 w 919"/>
                <a:gd name="T53" fmla="*/ 1301 h 1863"/>
                <a:gd name="T54" fmla="*/ 590 w 919"/>
                <a:gd name="T55" fmla="*/ 1423 h 1863"/>
                <a:gd name="T56" fmla="*/ 601 w 919"/>
                <a:gd name="T57" fmla="*/ 1455 h 1863"/>
                <a:gd name="T58" fmla="*/ 622 w 919"/>
                <a:gd name="T59" fmla="*/ 1486 h 1863"/>
                <a:gd name="T60" fmla="*/ 654 w 919"/>
                <a:gd name="T61" fmla="*/ 1550 h 1863"/>
                <a:gd name="T62" fmla="*/ 686 w 919"/>
                <a:gd name="T63" fmla="*/ 1614 h 1863"/>
                <a:gd name="T64" fmla="*/ 712 w 919"/>
                <a:gd name="T65" fmla="*/ 1662 h 1863"/>
                <a:gd name="T66" fmla="*/ 723 w 919"/>
                <a:gd name="T67" fmla="*/ 1678 h 1863"/>
                <a:gd name="T68" fmla="*/ 760 w 919"/>
                <a:gd name="T69" fmla="*/ 1741 h 1863"/>
                <a:gd name="T70" fmla="*/ 882 w 919"/>
                <a:gd name="T71" fmla="*/ 1863 h 1863"/>
                <a:gd name="T72" fmla="*/ 909 w 919"/>
                <a:gd name="T73" fmla="*/ 1752 h 186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19"/>
                <a:gd name="T112" fmla="*/ 0 h 1863"/>
                <a:gd name="T113" fmla="*/ 919 w 919"/>
                <a:gd name="T114" fmla="*/ 1863 h 186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19" h="1863">
                  <a:moveTo>
                    <a:pt x="6" y="0"/>
                  </a:moveTo>
                  <a:cubicBezTo>
                    <a:pt x="34" y="74"/>
                    <a:pt x="0" y="52"/>
                    <a:pt x="128" y="58"/>
                  </a:cubicBezTo>
                  <a:cubicBezTo>
                    <a:pt x="167" y="63"/>
                    <a:pt x="199" y="74"/>
                    <a:pt x="235" y="85"/>
                  </a:cubicBezTo>
                  <a:cubicBezTo>
                    <a:pt x="268" y="107"/>
                    <a:pt x="292" y="142"/>
                    <a:pt x="314" y="175"/>
                  </a:cubicBezTo>
                  <a:cubicBezTo>
                    <a:pt x="318" y="180"/>
                    <a:pt x="321" y="186"/>
                    <a:pt x="325" y="191"/>
                  </a:cubicBezTo>
                  <a:cubicBezTo>
                    <a:pt x="328" y="196"/>
                    <a:pt x="332" y="202"/>
                    <a:pt x="335" y="207"/>
                  </a:cubicBezTo>
                  <a:cubicBezTo>
                    <a:pt x="339" y="212"/>
                    <a:pt x="346" y="223"/>
                    <a:pt x="346" y="223"/>
                  </a:cubicBezTo>
                  <a:cubicBezTo>
                    <a:pt x="380" y="331"/>
                    <a:pt x="371" y="445"/>
                    <a:pt x="309" y="536"/>
                  </a:cubicBezTo>
                  <a:cubicBezTo>
                    <a:pt x="304" y="552"/>
                    <a:pt x="296" y="570"/>
                    <a:pt x="288" y="584"/>
                  </a:cubicBezTo>
                  <a:cubicBezTo>
                    <a:pt x="282" y="595"/>
                    <a:pt x="266" y="616"/>
                    <a:pt x="266" y="616"/>
                  </a:cubicBezTo>
                  <a:cubicBezTo>
                    <a:pt x="256" y="649"/>
                    <a:pt x="235" y="677"/>
                    <a:pt x="224" y="711"/>
                  </a:cubicBezTo>
                  <a:cubicBezTo>
                    <a:pt x="218" y="787"/>
                    <a:pt x="212" y="839"/>
                    <a:pt x="219" y="918"/>
                  </a:cubicBezTo>
                  <a:cubicBezTo>
                    <a:pt x="221" y="943"/>
                    <a:pt x="236" y="937"/>
                    <a:pt x="245" y="966"/>
                  </a:cubicBezTo>
                  <a:cubicBezTo>
                    <a:pt x="255" y="998"/>
                    <a:pt x="269" y="1035"/>
                    <a:pt x="288" y="1062"/>
                  </a:cubicBezTo>
                  <a:cubicBezTo>
                    <a:pt x="299" y="1097"/>
                    <a:pt x="310" y="1167"/>
                    <a:pt x="282" y="1194"/>
                  </a:cubicBezTo>
                  <a:cubicBezTo>
                    <a:pt x="259" y="1217"/>
                    <a:pt x="232" y="1221"/>
                    <a:pt x="203" y="1232"/>
                  </a:cubicBezTo>
                  <a:cubicBezTo>
                    <a:pt x="203" y="1232"/>
                    <a:pt x="182" y="1259"/>
                    <a:pt x="187" y="1264"/>
                  </a:cubicBezTo>
                  <a:cubicBezTo>
                    <a:pt x="193" y="1270"/>
                    <a:pt x="235" y="1277"/>
                    <a:pt x="245" y="1279"/>
                  </a:cubicBezTo>
                  <a:cubicBezTo>
                    <a:pt x="298" y="1277"/>
                    <a:pt x="352" y="1285"/>
                    <a:pt x="404" y="1274"/>
                  </a:cubicBezTo>
                  <a:cubicBezTo>
                    <a:pt x="417" y="1271"/>
                    <a:pt x="426" y="1242"/>
                    <a:pt x="426" y="1242"/>
                  </a:cubicBezTo>
                  <a:cubicBezTo>
                    <a:pt x="434" y="1174"/>
                    <a:pt x="435" y="1117"/>
                    <a:pt x="415" y="1051"/>
                  </a:cubicBezTo>
                  <a:cubicBezTo>
                    <a:pt x="442" y="1042"/>
                    <a:pt x="434" y="1057"/>
                    <a:pt x="458" y="1072"/>
                  </a:cubicBezTo>
                  <a:cubicBezTo>
                    <a:pt x="473" y="1096"/>
                    <a:pt x="474" y="1130"/>
                    <a:pt x="489" y="1152"/>
                  </a:cubicBezTo>
                  <a:cubicBezTo>
                    <a:pt x="500" y="1168"/>
                    <a:pt x="532" y="1189"/>
                    <a:pt x="532" y="1189"/>
                  </a:cubicBezTo>
                  <a:lnTo>
                    <a:pt x="558" y="1237"/>
                  </a:lnTo>
                  <a:cubicBezTo>
                    <a:pt x="558" y="1237"/>
                    <a:pt x="558" y="1237"/>
                    <a:pt x="558" y="1237"/>
                  </a:cubicBezTo>
                  <a:cubicBezTo>
                    <a:pt x="566" y="1259"/>
                    <a:pt x="570" y="1277"/>
                    <a:pt x="574" y="1301"/>
                  </a:cubicBezTo>
                  <a:cubicBezTo>
                    <a:pt x="578" y="1352"/>
                    <a:pt x="577" y="1380"/>
                    <a:pt x="590" y="1423"/>
                  </a:cubicBezTo>
                  <a:cubicBezTo>
                    <a:pt x="593" y="1434"/>
                    <a:pt x="596" y="1445"/>
                    <a:pt x="601" y="1455"/>
                  </a:cubicBezTo>
                  <a:cubicBezTo>
                    <a:pt x="607" y="1466"/>
                    <a:pt x="622" y="1486"/>
                    <a:pt x="622" y="1486"/>
                  </a:cubicBezTo>
                  <a:cubicBezTo>
                    <a:pt x="629" y="1508"/>
                    <a:pt x="641" y="1531"/>
                    <a:pt x="654" y="1550"/>
                  </a:cubicBezTo>
                  <a:cubicBezTo>
                    <a:pt x="661" y="1572"/>
                    <a:pt x="673" y="1595"/>
                    <a:pt x="686" y="1614"/>
                  </a:cubicBezTo>
                  <a:cubicBezTo>
                    <a:pt x="695" y="1642"/>
                    <a:pt x="688" y="1626"/>
                    <a:pt x="712" y="1662"/>
                  </a:cubicBezTo>
                  <a:cubicBezTo>
                    <a:pt x="716" y="1667"/>
                    <a:pt x="723" y="1678"/>
                    <a:pt x="723" y="1678"/>
                  </a:cubicBezTo>
                  <a:cubicBezTo>
                    <a:pt x="730" y="1702"/>
                    <a:pt x="746" y="1720"/>
                    <a:pt x="760" y="1741"/>
                  </a:cubicBezTo>
                  <a:cubicBezTo>
                    <a:pt x="791" y="1788"/>
                    <a:pt x="825" y="1845"/>
                    <a:pt x="882" y="1863"/>
                  </a:cubicBezTo>
                  <a:cubicBezTo>
                    <a:pt x="919" y="1851"/>
                    <a:pt x="909" y="1779"/>
                    <a:pt x="909" y="1752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3" name="Freeform 27"/>
            <p:cNvSpPr>
              <a:spLocks/>
            </p:cNvSpPr>
            <p:nvPr/>
          </p:nvSpPr>
          <p:spPr bwMode="auto">
            <a:xfrm>
              <a:off x="4580" y="2218"/>
              <a:ext cx="508" cy="457"/>
            </a:xfrm>
            <a:custGeom>
              <a:avLst/>
              <a:gdLst>
                <a:gd name="T0" fmla="*/ 73 w 508"/>
                <a:gd name="T1" fmla="*/ 324 h 457"/>
                <a:gd name="T2" fmla="*/ 41 w 508"/>
                <a:gd name="T3" fmla="*/ 303 h 457"/>
                <a:gd name="T4" fmla="*/ 19 w 508"/>
                <a:gd name="T5" fmla="*/ 271 h 457"/>
                <a:gd name="T6" fmla="*/ 46 w 508"/>
                <a:gd name="T7" fmla="*/ 133 h 457"/>
                <a:gd name="T8" fmla="*/ 110 w 508"/>
                <a:gd name="T9" fmla="*/ 37 h 457"/>
                <a:gd name="T10" fmla="*/ 189 w 508"/>
                <a:gd name="T11" fmla="*/ 0 h 457"/>
                <a:gd name="T12" fmla="*/ 290 w 508"/>
                <a:gd name="T13" fmla="*/ 11 h 457"/>
                <a:gd name="T14" fmla="*/ 322 w 508"/>
                <a:gd name="T15" fmla="*/ 21 h 457"/>
                <a:gd name="T16" fmla="*/ 354 w 508"/>
                <a:gd name="T17" fmla="*/ 43 h 457"/>
                <a:gd name="T18" fmla="*/ 370 w 508"/>
                <a:gd name="T19" fmla="*/ 53 h 457"/>
                <a:gd name="T20" fmla="*/ 444 w 508"/>
                <a:gd name="T21" fmla="*/ 112 h 457"/>
                <a:gd name="T22" fmla="*/ 476 w 508"/>
                <a:gd name="T23" fmla="*/ 133 h 457"/>
                <a:gd name="T24" fmla="*/ 508 w 508"/>
                <a:gd name="T25" fmla="*/ 282 h 457"/>
                <a:gd name="T26" fmla="*/ 503 w 508"/>
                <a:gd name="T27" fmla="*/ 340 h 457"/>
                <a:gd name="T28" fmla="*/ 476 w 508"/>
                <a:gd name="T29" fmla="*/ 367 h 457"/>
                <a:gd name="T30" fmla="*/ 423 w 508"/>
                <a:gd name="T31" fmla="*/ 425 h 457"/>
                <a:gd name="T32" fmla="*/ 370 w 508"/>
                <a:gd name="T33" fmla="*/ 457 h 457"/>
                <a:gd name="T34" fmla="*/ 317 w 508"/>
                <a:gd name="T35" fmla="*/ 451 h 457"/>
                <a:gd name="T36" fmla="*/ 285 w 508"/>
                <a:gd name="T37" fmla="*/ 441 h 457"/>
                <a:gd name="T38" fmla="*/ 269 w 508"/>
                <a:gd name="T39" fmla="*/ 436 h 457"/>
                <a:gd name="T40" fmla="*/ 205 w 508"/>
                <a:gd name="T41" fmla="*/ 404 h 457"/>
                <a:gd name="T42" fmla="*/ 142 w 508"/>
                <a:gd name="T43" fmla="*/ 372 h 457"/>
                <a:gd name="T44" fmla="*/ 73 w 508"/>
                <a:gd name="T45" fmla="*/ 324 h 45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8"/>
                <a:gd name="T70" fmla="*/ 0 h 457"/>
                <a:gd name="T71" fmla="*/ 508 w 508"/>
                <a:gd name="T72" fmla="*/ 457 h 45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8" h="457">
                  <a:moveTo>
                    <a:pt x="73" y="324"/>
                  </a:moveTo>
                  <a:cubicBezTo>
                    <a:pt x="62" y="317"/>
                    <a:pt x="52" y="310"/>
                    <a:pt x="41" y="303"/>
                  </a:cubicBezTo>
                  <a:cubicBezTo>
                    <a:pt x="30" y="296"/>
                    <a:pt x="19" y="271"/>
                    <a:pt x="19" y="271"/>
                  </a:cubicBezTo>
                  <a:cubicBezTo>
                    <a:pt x="4" y="222"/>
                    <a:pt x="0" y="165"/>
                    <a:pt x="46" y="133"/>
                  </a:cubicBezTo>
                  <a:cubicBezTo>
                    <a:pt x="67" y="101"/>
                    <a:pt x="88" y="69"/>
                    <a:pt x="110" y="37"/>
                  </a:cubicBezTo>
                  <a:cubicBezTo>
                    <a:pt x="124" y="16"/>
                    <a:pt x="167" y="7"/>
                    <a:pt x="189" y="0"/>
                  </a:cubicBezTo>
                  <a:cubicBezTo>
                    <a:pt x="242" y="4"/>
                    <a:pt x="250" y="0"/>
                    <a:pt x="290" y="11"/>
                  </a:cubicBezTo>
                  <a:cubicBezTo>
                    <a:pt x="301" y="14"/>
                    <a:pt x="322" y="21"/>
                    <a:pt x="322" y="21"/>
                  </a:cubicBezTo>
                  <a:cubicBezTo>
                    <a:pt x="333" y="28"/>
                    <a:pt x="343" y="36"/>
                    <a:pt x="354" y="43"/>
                  </a:cubicBezTo>
                  <a:cubicBezTo>
                    <a:pt x="359" y="46"/>
                    <a:pt x="370" y="53"/>
                    <a:pt x="370" y="53"/>
                  </a:cubicBezTo>
                  <a:cubicBezTo>
                    <a:pt x="388" y="80"/>
                    <a:pt x="417" y="94"/>
                    <a:pt x="444" y="112"/>
                  </a:cubicBezTo>
                  <a:cubicBezTo>
                    <a:pt x="455" y="119"/>
                    <a:pt x="476" y="133"/>
                    <a:pt x="476" y="133"/>
                  </a:cubicBezTo>
                  <a:cubicBezTo>
                    <a:pt x="486" y="183"/>
                    <a:pt x="497" y="232"/>
                    <a:pt x="508" y="282"/>
                  </a:cubicBezTo>
                  <a:cubicBezTo>
                    <a:pt x="506" y="301"/>
                    <a:pt x="507" y="321"/>
                    <a:pt x="503" y="340"/>
                  </a:cubicBezTo>
                  <a:cubicBezTo>
                    <a:pt x="499" y="357"/>
                    <a:pt x="486" y="357"/>
                    <a:pt x="476" y="367"/>
                  </a:cubicBezTo>
                  <a:cubicBezTo>
                    <a:pt x="457" y="386"/>
                    <a:pt x="446" y="409"/>
                    <a:pt x="423" y="425"/>
                  </a:cubicBezTo>
                  <a:cubicBezTo>
                    <a:pt x="414" y="453"/>
                    <a:pt x="394" y="448"/>
                    <a:pt x="370" y="457"/>
                  </a:cubicBezTo>
                  <a:cubicBezTo>
                    <a:pt x="352" y="455"/>
                    <a:pt x="334" y="454"/>
                    <a:pt x="317" y="451"/>
                  </a:cubicBezTo>
                  <a:cubicBezTo>
                    <a:pt x="306" y="449"/>
                    <a:pt x="296" y="444"/>
                    <a:pt x="285" y="441"/>
                  </a:cubicBezTo>
                  <a:cubicBezTo>
                    <a:pt x="280" y="439"/>
                    <a:pt x="269" y="436"/>
                    <a:pt x="269" y="436"/>
                  </a:cubicBezTo>
                  <a:cubicBezTo>
                    <a:pt x="250" y="423"/>
                    <a:pt x="227" y="411"/>
                    <a:pt x="205" y="404"/>
                  </a:cubicBezTo>
                  <a:cubicBezTo>
                    <a:pt x="186" y="391"/>
                    <a:pt x="164" y="379"/>
                    <a:pt x="142" y="372"/>
                  </a:cubicBezTo>
                  <a:cubicBezTo>
                    <a:pt x="104" y="346"/>
                    <a:pt x="103" y="362"/>
                    <a:pt x="73" y="324"/>
                  </a:cubicBezTo>
                  <a:close/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4" name="Freeform 28"/>
            <p:cNvSpPr>
              <a:spLocks/>
            </p:cNvSpPr>
            <p:nvPr/>
          </p:nvSpPr>
          <p:spPr bwMode="auto">
            <a:xfrm>
              <a:off x="3761" y="779"/>
              <a:ext cx="1093" cy="1439"/>
            </a:xfrm>
            <a:custGeom>
              <a:avLst/>
              <a:gdLst>
                <a:gd name="T0" fmla="*/ 0 w 1093"/>
                <a:gd name="T1" fmla="*/ 0 h 1439"/>
                <a:gd name="T2" fmla="*/ 185 w 1093"/>
                <a:gd name="T3" fmla="*/ 22 h 1439"/>
                <a:gd name="T4" fmla="*/ 270 w 1093"/>
                <a:gd name="T5" fmla="*/ 53 h 1439"/>
                <a:gd name="T6" fmla="*/ 318 w 1093"/>
                <a:gd name="T7" fmla="*/ 69 h 1439"/>
                <a:gd name="T8" fmla="*/ 350 w 1093"/>
                <a:gd name="T9" fmla="*/ 91 h 1439"/>
                <a:gd name="T10" fmla="*/ 387 w 1093"/>
                <a:gd name="T11" fmla="*/ 133 h 1439"/>
                <a:gd name="T12" fmla="*/ 424 w 1093"/>
                <a:gd name="T13" fmla="*/ 213 h 1439"/>
                <a:gd name="T14" fmla="*/ 451 w 1093"/>
                <a:gd name="T15" fmla="*/ 340 h 1439"/>
                <a:gd name="T16" fmla="*/ 461 w 1093"/>
                <a:gd name="T17" fmla="*/ 372 h 1439"/>
                <a:gd name="T18" fmla="*/ 499 w 1093"/>
                <a:gd name="T19" fmla="*/ 383 h 1439"/>
                <a:gd name="T20" fmla="*/ 584 w 1093"/>
                <a:gd name="T21" fmla="*/ 377 h 1439"/>
                <a:gd name="T22" fmla="*/ 626 w 1093"/>
                <a:gd name="T23" fmla="*/ 409 h 1439"/>
                <a:gd name="T24" fmla="*/ 716 w 1093"/>
                <a:gd name="T25" fmla="*/ 515 h 1439"/>
                <a:gd name="T26" fmla="*/ 764 w 1093"/>
                <a:gd name="T27" fmla="*/ 579 h 1439"/>
                <a:gd name="T28" fmla="*/ 785 w 1093"/>
                <a:gd name="T29" fmla="*/ 606 h 1439"/>
                <a:gd name="T30" fmla="*/ 817 w 1093"/>
                <a:gd name="T31" fmla="*/ 685 h 1439"/>
                <a:gd name="T32" fmla="*/ 833 w 1093"/>
                <a:gd name="T33" fmla="*/ 733 h 1439"/>
                <a:gd name="T34" fmla="*/ 838 w 1093"/>
                <a:gd name="T35" fmla="*/ 749 h 1439"/>
                <a:gd name="T36" fmla="*/ 870 w 1093"/>
                <a:gd name="T37" fmla="*/ 945 h 1439"/>
                <a:gd name="T38" fmla="*/ 929 w 1093"/>
                <a:gd name="T39" fmla="*/ 993 h 1439"/>
                <a:gd name="T40" fmla="*/ 939 w 1093"/>
                <a:gd name="T41" fmla="*/ 1009 h 1439"/>
                <a:gd name="T42" fmla="*/ 955 w 1093"/>
                <a:gd name="T43" fmla="*/ 1020 h 1439"/>
                <a:gd name="T44" fmla="*/ 977 w 1093"/>
                <a:gd name="T45" fmla="*/ 1041 h 1439"/>
                <a:gd name="T46" fmla="*/ 987 w 1093"/>
                <a:gd name="T47" fmla="*/ 1057 h 1439"/>
                <a:gd name="T48" fmla="*/ 1040 w 1093"/>
                <a:gd name="T49" fmla="*/ 1062 h 1439"/>
                <a:gd name="T50" fmla="*/ 1046 w 1093"/>
                <a:gd name="T51" fmla="*/ 1227 h 1439"/>
                <a:gd name="T52" fmla="*/ 1072 w 1093"/>
                <a:gd name="T53" fmla="*/ 1275 h 1439"/>
                <a:gd name="T54" fmla="*/ 1093 w 1093"/>
                <a:gd name="T55" fmla="*/ 1439 h 143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93"/>
                <a:gd name="T85" fmla="*/ 0 h 1439"/>
                <a:gd name="T86" fmla="*/ 1093 w 1093"/>
                <a:gd name="T87" fmla="*/ 1439 h 143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93" h="1439">
                  <a:moveTo>
                    <a:pt x="0" y="0"/>
                  </a:moveTo>
                  <a:cubicBezTo>
                    <a:pt x="60" y="17"/>
                    <a:pt x="123" y="18"/>
                    <a:pt x="185" y="22"/>
                  </a:cubicBezTo>
                  <a:cubicBezTo>
                    <a:pt x="216" y="29"/>
                    <a:pt x="242" y="39"/>
                    <a:pt x="270" y="53"/>
                  </a:cubicBezTo>
                  <a:cubicBezTo>
                    <a:pt x="285" y="61"/>
                    <a:pt x="318" y="69"/>
                    <a:pt x="318" y="69"/>
                  </a:cubicBezTo>
                  <a:cubicBezTo>
                    <a:pt x="329" y="76"/>
                    <a:pt x="339" y="84"/>
                    <a:pt x="350" y="91"/>
                  </a:cubicBezTo>
                  <a:cubicBezTo>
                    <a:pt x="365" y="102"/>
                    <a:pt x="372" y="122"/>
                    <a:pt x="387" y="133"/>
                  </a:cubicBezTo>
                  <a:cubicBezTo>
                    <a:pt x="395" y="159"/>
                    <a:pt x="409" y="189"/>
                    <a:pt x="424" y="213"/>
                  </a:cubicBezTo>
                  <a:cubicBezTo>
                    <a:pt x="432" y="256"/>
                    <a:pt x="438" y="298"/>
                    <a:pt x="451" y="340"/>
                  </a:cubicBezTo>
                  <a:cubicBezTo>
                    <a:pt x="454" y="351"/>
                    <a:pt x="450" y="369"/>
                    <a:pt x="461" y="372"/>
                  </a:cubicBezTo>
                  <a:cubicBezTo>
                    <a:pt x="484" y="379"/>
                    <a:pt x="472" y="376"/>
                    <a:pt x="499" y="383"/>
                  </a:cubicBezTo>
                  <a:cubicBezTo>
                    <a:pt x="535" y="377"/>
                    <a:pt x="548" y="371"/>
                    <a:pt x="584" y="377"/>
                  </a:cubicBezTo>
                  <a:cubicBezTo>
                    <a:pt x="604" y="385"/>
                    <a:pt x="608" y="398"/>
                    <a:pt x="626" y="409"/>
                  </a:cubicBezTo>
                  <a:cubicBezTo>
                    <a:pt x="654" y="449"/>
                    <a:pt x="671" y="487"/>
                    <a:pt x="716" y="515"/>
                  </a:cubicBezTo>
                  <a:cubicBezTo>
                    <a:pt x="732" y="539"/>
                    <a:pt x="744" y="559"/>
                    <a:pt x="764" y="579"/>
                  </a:cubicBezTo>
                  <a:cubicBezTo>
                    <a:pt x="776" y="617"/>
                    <a:pt x="759" y="574"/>
                    <a:pt x="785" y="606"/>
                  </a:cubicBezTo>
                  <a:cubicBezTo>
                    <a:pt x="802" y="626"/>
                    <a:pt x="808" y="661"/>
                    <a:pt x="817" y="685"/>
                  </a:cubicBezTo>
                  <a:cubicBezTo>
                    <a:pt x="827" y="711"/>
                    <a:pt x="821" y="696"/>
                    <a:pt x="833" y="733"/>
                  </a:cubicBezTo>
                  <a:cubicBezTo>
                    <a:pt x="835" y="738"/>
                    <a:pt x="838" y="749"/>
                    <a:pt x="838" y="749"/>
                  </a:cubicBezTo>
                  <a:cubicBezTo>
                    <a:pt x="845" y="801"/>
                    <a:pt x="829" y="920"/>
                    <a:pt x="870" y="945"/>
                  </a:cubicBezTo>
                  <a:cubicBezTo>
                    <a:pt x="884" y="965"/>
                    <a:pt x="908" y="980"/>
                    <a:pt x="929" y="993"/>
                  </a:cubicBezTo>
                  <a:cubicBezTo>
                    <a:pt x="932" y="998"/>
                    <a:pt x="935" y="1004"/>
                    <a:pt x="939" y="1009"/>
                  </a:cubicBezTo>
                  <a:cubicBezTo>
                    <a:pt x="943" y="1014"/>
                    <a:pt x="951" y="1015"/>
                    <a:pt x="955" y="1020"/>
                  </a:cubicBezTo>
                  <a:cubicBezTo>
                    <a:pt x="975" y="1045"/>
                    <a:pt x="943" y="1030"/>
                    <a:pt x="977" y="1041"/>
                  </a:cubicBezTo>
                  <a:cubicBezTo>
                    <a:pt x="980" y="1046"/>
                    <a:pt x="981" y="1055"/>
                    <a:pt x="987" y="1057"/>
                  </a:cubicBezTo>
                  <a:cubicBezTo>
                    <a:pt x="1004" y="1063"/>
                    <a:pt x="1034" y="1045"/>
                    <a:pt x="1040" y="1062"/>
                  </a:cubicBezTo>
                  <a:cubicBezTo>
                    <a:pt x="1058" y="1114"/>
                    <a:pt x="1043" y="1172"/>
                    <a:pt x="1046" y="1227"/>
                  </a:cubicBezTo>
                  <a:cubicBezTo>
                    <a:pt x="1047" y="1245"/>
                    <a:pt x="1072" y="1275"/>
                    <a:pt x="1072" y="1275"/>
                  </a:cubicBezTo>
                  <a:cubicBezTo>
                    <a:pt x="1091" y="1337"/>
                    <a:pt x="1093" y="1370"/>
                    <a:pt x="1093" y="1439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5" name="Freeform 29"/>
            <p:cNvSpPr>
              <a:spLocks/>
            </p:cNvSpPr>
            <p:nvPr/>
          </p:nvSpPr>
          <p:spPr bwMode="auto">
            <a:xfrm>
              <a:off x="4854" y="1873"/>
              <a:ext cx="330" cy="303"/>
            </a:xfrm>
            <a:custGeom>
              <a:avLst/>
              <a:gdLst>
                <a:gd name="T0" fmla="*/ 0 w 330"/>
                <a:gd name="T1" fmla="*/ 271 h 303"/>
                <a:gd name="T2" fmla="*/ 91 w 330"/>
                <a:gd name="T3" fmla="*/ 250 h 303"/>
                <a:gd name="T4" fmla="*/ 112 w 330"/>
                <a:gd name="T5" fmla="*/ 202 h 303"/>
                <a:gd name="T6" fmla="*/ 160 w 330"/>
                <a:gd name="T7" fmla="*/ 0 h 303"/>
                <a:gd name="T8" fmla="*/ 191 w 330"/>
                <a:gd name="T9" fmla="*/ 58 h 303"/>
                <a:gd name="T10" fmla="*/ 245 w 330"/>
                <a:gd name="T11" fmla="*/ 228 h 303"/>
                <a:gd name="T12" fmla="*/ 287 w 330"/>
                <a:gd name="T13" fmla="*/ 266 h 303"/>
                <a:gd name="T14" fmla="*/ 298 w 330"/>
                <a:gd name="T15" fmla="*/ 281 h 303"/>
                <a:gd name="T16" fmla="*/ 330 w 330"/>
                <a:gd name="T17" fmla="*/ 303 h 3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0"/>
                <a:gd name="T28" fmla="*/ 0 h 303"/>
                <a:gd name="T29" fmla="*/ 330 w 330"/>
                <a:gd name="T30" fmla="*/ 303 h 30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0" h="303">
                  <a:moveTo>
                    <a:pt x="0" y="271"/>
                  </a:moveTo>
                  <a:cubicBezTo>
                    <a:pt x="31" y="264"/>
                    <a:pt x="63" y="267"/>
                    <a:pt x="91" y="250"/>
                  </a:cubicBezTo>
                  <a:cubicBezTo>
                    <a:pt x="101" y="234"/>
                    <a:pt x="106" y="220"/>
                    <a:pt x="112" y="202"/>
                  </a:cubicBezTo>
                  <a:cubicBezTo>
                    <a:pt x="106" y="131"/>
                    <a:pt x="77" y="26"/>
                    <a:pt x="160" y="0"/>
                  </a:cubicBezTo>
                  <a:cubicBezTo>
                    <a:pt x="182" y="15"/>
                    <a:pt x="182" y="34"/>
                    <a:pt x="191" y="58"/>
                  </a:cubicBezTo>
                  <a:cubicBezTo>
                    <a:pt x="212" y="113"/>
                    <a:pt x="219" y="176"/>
                    <a:pt x="245" y="228"/>
                  </a:cubicBezTo>
                  <a:cubicBezTo>
                    <a:pt x="257" y="251"/>
                    <a:pt x="260" y="248"/>
                    <a:pt x="287" y="266"/>
                  </a:cubicBezTo>
                  <a:cubicBezTo>
                    <a:pt x="292" y="270"/>
                    <a:pt x="293" y="277"/>
                    <a:pt x="298" y="281"/>
                  </a:cubicBezTo>
                  <a:cubicBezTo>
                    <a:pt x="308" y="289"/>
                    <a:pt x="330" y="303"/>
                    <a:pt x="330" y="303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6" name="Freeform 30"/>
            <p:cNvSpPr>
              <a:spLocks/>
            </p:cNvSpPr>
            <p:nvPr/>
          </p:nvSpPr>
          <p:spPr bwMode="auto">
            <a:xfrm>
              <a:off x="3617" y="2009"/>
              <a:ext cx="319" cy="751"/>
            </a:xfrm>
            <a:custGeom>
              <a:avLst/>
              <a:gdLst>
                <a:gd name="T0" fmla="*/ 0 w 319"/>
                <a:gd name="T1" fmla="*/ 751 h 751"/>
                <a:gd name="T2" fmla="*/ 64 w 319"/>
                <a:gd name="T3" fmla="*/ 719 h 751"/>
                <a:gd name="T4" fmla="*/ 80 w 319"/>
                <a:gd name="T5" fmla="*/ 708 h 751"/>
                <a:gd name="T6" fmla="*/ 96 w 319"/>
                <a:gd name="T7" fmla="*/ 676 h 751"/>
                <a:gd name="T8" fmla="*/ 106 w 319"/>
                <a:gd name="T9" fmla="*/ 645 h 751"/>
                <a:gd name="T10" fmla="*/ 106 w 319"/>
                <a:gd name="T11" fmla="*/ 347 h 751"/>
                <a:gd name="T12" fmla="*/ 128 w 319"/>
                <a:gd name="T13" fmla="*/ 209 h 751"/>
                <a:gd name="T14" fmla="*/ 154 w 319"/>
                <a:gd name="T15" fmla="*/ 114 h 751"/>
                <a:gd name="T16" fmla="*/ 149 w 319"/>
                <a:gd name="T17" fmla="*/ 18 h 751"/>
                <a:gd name="T18" fmla="*/ 144 w 319"/>
                <a:gd name="T19" fmla="*/ 2 h 751"/>
                <a:gd name="T20" fmla="*/ 186 w 319"/>
                <a:gd name="T21" fmla="*/ 39 h 751"/>
                <a:gd name="T22" fmla="*/ 319 w 319"/>
                <a:gd name="T23" fmla="*/ 82 h 7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9"/>
                <a:gd name="T37" fmla="*/ 0 h 751"/>
                <a:gd name="T38" fmla="*/ 319 w 319"/>
                <a:gd name="T39" fmla="*/ 751 h 7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9" h="751">
                  <a:moveTo>
                    <a:pt x="0" y="751"/>
                  </a:moveTo>
                  <a:cubicBezTo>
                    <a:pt x="26" y="741"/>
                    <a:pt x="39" y="736"/>
                    <a:pt x="64" y="719"/>
                  </a:cubicBezTo>
                  <a:cubicBezTo>
                    <a:pt x="69" y="715"/>
                    <a:pt x="80" y="708"/>
                    <a:pt x="80" y="708"/>
                  </a:cubicBezTo>
                  <a:cubicBezTo>
                    <a:pt x="91" y="690"/>
                    <a:pt x="89" y="695"/>
                    <a:pt x="96" y="676"/>
                  </a:cubicBezTo>
                  <a:cubicBezTo>
                    <a:pt x="99" y="666"/>
                    <a:pt x="106" y="645"/>
                    <a:pt x="106" y="645"/>
                  </a:cubicBezTo>
                  <a:cubicBezTo>
                    <a:pt x="120" y="459"/>
                    <a:pt x="106" y="682"/>
                    <a:pt x="106" y="347"/>
                  </a:cubicBezTo>
                  <a:cubicBezTo>
                    <a:pt x="106" y="287"/>
                    <a:pt x="99" y="252"/>
                    <a:pt x="128" y="209"/>
                  </a:cubicBezTo>
                  <a:cubicBezTo>
                    <a:pt x="138" y="177"/>
                    <a:pt x="149" y="147"/>
                    <a:pt x="154" y="114"/>
                  </a:cubicBezTo>
                  <a:cubicBezTo>
                    <a:pt x="152" y="82"/>
                    <a:pt x="152" y="50"/>
                    <a:pt x="149" y="18"/>
                  </a:cubicBezTo>
                  <a:cubicBezTo>
                    <a:pt x="149" y="12"/>
                    <a:pt x="139" y="4"/>
                    <a:pt x="144" y="2"/>
                  </a:cubicBezTo>
                  <a:cubicBezTo>
                    <a:pt x="148" y="0"/>
                    <a:pt x="181" y="36"/>
                    <a:pt x="186" y="39"/>
                  </a:cubicBezTo>
                  <a:cubicBezTo>
                    <a:pt x="201" y="87"/>
                    <a:pt x="281" y="82"/>
                    <a:pt x="319" y="82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7" name="Freeform 31"/>
            <p:cNvSpPr>
              <a:spLocks/>
            </p:cNvSpPr>
            <p:nvPr/>
          </p:nvSpPr>
          <p:spPr bwMode="auto">
            <a:xfrm>
              <a:off x="4599" y="1284"/>
              <a:ext cx="569" cy="223"/>
            </a:xfrm>
            <a:custGeom>
              <a:avLst/>
              <a:gdLst>
                <a:gd name="T0" fmla="*/ 0 w 569"/>
                <a:gd name="T1" fmla="*/ 223 h 223"/>
                <a:gd name="T2" fmla="*/ 165 w 569"/>
                <a:gd name="T3" fmla="*/ 217 h 223"/>
                <a:gd name="T4" fmla="*/ 292 w 569"/>
                <a:gd name="T5" fmla="*/ 170 h 223"/>
                <a:gd name="T6" fmla="*/ 372 w 569"/>
                <a:gd name="T7" fmla="*/ 138 h 223"/>
                <a:gd name="T8" fmla="*/ 420 w 569"/>
                <a:gd name="T9" fmla="*/ 122 h 223"/>
                <a:gd name="T10" fmla="*/ 436 w 569"/>
                <a:gd name="T11" fmla="*/ 106 h 223"/>
                <a:gd name="T12" fmla="*/ 452 w 569"/>
                <a:gd name="T13" fmla="*/ 101 h 223"/>
                <a:gd name="T14" fmla="*/ 462 w 569"/>
                <a:gd name="T15" fmla="*/ 85 h 223"/>
                <a:gd name="T16" fmla="*/ 542 w 569"/>
                <a:gd name="T17" fmla="*/ 37 h 223"/>
                <a:gd name="T18" fmla="*/ 569 w 569"/>
                <a:gd name="T19" fmla="*/ 0 h 2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9"/>
                <a:gd name="T31" fmla="*/ 0 h 223"/>
                <a:gd name="T32" fmla="*/ 569 w 569"/>
                <a:gd name="T33" fmla="*/ 223 h 2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9" h="223">
                  <a:moveTo>
                    <a:pt x="0" y="223"/>
                  </a:moveTo>
                  <a:cubicBezTo>
                    <a:pt x="55" y="221"/>
                    <a:pt x="110" y="221"/>
                    <a:pt x="165" y="217"/>
                  </a:cubicBezTo>
                  <a:cubicBezTo>
                    <a:pt x="197" y="214"/>
                    <a:pt x="259" y="181"/>
                    <a:pt x="292" y="170"/>
                  </a:cubicBezTo>
                  <a:cubicBezTo>
                    <a:pt x="321" y="161"/>
                    <a:pt x="346" y="151"/>
                    <a:pt x="372" y="138"/>
                  </a:cubicBezTo>
                  <a:cubicBezTo>
                    <a:pt x="387" y="130"/>
                    <a:pt x="420" y="122"/>
                    <a:pt x="420" y="122"/>
                  </a:cubicBezTo>
                  <a:cubicBezTo>
                    <a:pt x="425" y="117"/>
                    <a:pt x="430" y="110"/>
                    <a:pt x="436" y="106"/>
                  </a:cubicBezTo>
                  <a:cubicBezTo>
                    <a:pt x="441" y="103"/>
                    <a:pt x="448" y="105"/>
                    <a:pt x="452" y="101"/>
                  </a:cubicBezTo>
                  <a:cubicBezTo>
                    <a:pt x="457" y="97"/>
                    <a:pt x="457" y="89"/>
                    <a:pt x="462" y="85"/>
                  </a:cubicBezTo>
                  <a:cubicBezTo>
                    <a:pt x="483" y="66"/>
                    <a:pt x="514" y="46"/>
                    <a:pt x="542" y="37"/>
                  </a:cubicBezTo>
                  <a:cubicBezTo>
                    <a:pt x="564" y="3"/>
                    <a:pt x="553" y="13"/>
                    <a:pt x="569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8" name="Freeform 32"/>
            <p:cNvSpPr>
              <a:spLocks/>
            </p:cNvSpPr>
            <p:nvPr/>
          </p:nvSpPr>
          <p:spPr bwMode="auto">
            <a:xfrm>
              <a:off x="3654" y="1560"/>
              <a:ext cx="308" cy="440"/>
            </a:xfrm>
            <a:custGeom>
              <a:avLst/>
              <a:gdLst>
                <a:gd name="T0" fmla="*/ 107 w 308"/>
                <a:gd name="T1" fmla="*/ 440 h 440"/>
                <a:gd name="T2" fmla="*/ 64 w 308"/>
                <a:gd name="T3" fmla="*/ 313 h 440"/>
                <a:gd name="T4" fmla="*/ 59 w 308"/>
                <a:gd name="T5" fmla="*/ 329 h 440"/>
                <a:gd name="T6" fmla="*/ 53 w 308"/>
                <a:gd name="T7" fmla="*/ 356 h 440"/>
                <a:gd name="T8" fmla="*/ 43 w 308"/>
                <a:gd name="T9" fmla="*/ 324 h 440"/>
                <a:gd name="T10" fmla="*/ 16 w 308"/>
                <a:gd name="T11" fmla="*/ 276 h 440"/>
                <a:gd name="T12" fmla="*/ 11 w 308"/>
                <a:gd name="T13" fmla="*/ 239 h 440"/>
                <a:gd name="T14" fmla="*/ 0 w 308"/>
                <a:gd name="T15" fmla="*/ 180 h 440"/>
                <a:gd name="T16" fmla="*/ 38 w 308"/>
                <a:gd name="T17" fmla="*/ 133 h 440"/>
                <a:gd name="T18" fmla="*/ 69 w 308"/>
                <a:gd name="T19" fmla="*/ 111 h 440"/>
                <a:gd name="T20" fmla="*/ 101 w 308"/>
                <a:gd name="T21" fmla="*/ 101 h 440"/>
                <a:gd name="T22" fmla="*/ 213 w 308"/>
                <a:gd name="T23" fmla="*/ 64 h 440"/>
                <a:gd name="T24" fmla="*/ 276 w 308"/>
                <a:gd name="T25" fmla="*/ 26 h 440"/>
                <a:gd name="T26" fmla="*/ 308 w 308"/>
                <a:gd name="T27" fmla="*/ 0 h 4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8"/>
                <a:gd name="T43" fmla="*/ 0 h 440"/>
                <a:gd name="T44" fmla="*/ 308 w 308"/>
                <a:gd name="T45" fmla="*/ 440 h 4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8" h="440">
                  <a:moveTo>
                    <a:pt x="107" y="440"/>
                  </a:moveTo>
                  <a:cubicBezTo>
                    <a:pt x="90" y="397"/>
                    <a:pt x="75" y="359"/>
                    <a:pt x="64" y="313"/>
                  </a:cubicBezTo>
                  <a:cubicBezTo>
                    <a:pt x="62" y="318"/>
                    <a:pt x="60" y="324"/>
                    <a:pt x="59" y="329"/>
                  </a:cubicBezTo>
                  <a:cubicBezTo>
                    <a:pt x="57" y="338"/>
                    <a:pt x="62" y="359"/>
                    <a:pt x="53" y="356"/>
                  </a:cubicBezTo>
                  <a:cubicBezTo>
                    <a:pt x="42" y="353"/>
                    <a:pt x="49" y="333"/>
                    <a:pt x="43" y="324"/>
                  </a:cubicBezTo>
                  <a:cubicBezTo>
                    <a:pt x="19" y="287"/>
                    <a:pt x="26" y="304"/>
                    <a:pt x="16" y="276"/>
                  </a:cubicBezTo>
                  <a:cubicBezTo>
                    <a:pt x="14" y="264"/>
                    <a:pt x="13" y="251"/>
                    <a:pt x="11" y="239"/>
                  </a:cubicBezTo>
                  <a:cubicBezTo>
                    <a:pt x="8" y="219"/>
                    <a:pt x="0" y="180"/>
                    <a:pt x="0" y="180"/>
                  </a:cubicBezTo>
                  <a:cubicBezTo>
                    <a:pt x="7" y="145"/>
                    <a:pt x="6" y="143"/>
                    <a:pt x="38" y="133"/>
                  </a:cubicBezTo>
                  <a:cubicBezTo>
                    <a:pt x="48" y="126"/>
                    <a:pt x="59" y="118"/>
                    <a:pt x="69" y="111"/>
                  </a:cubicBezTo>
                  <a:cubicBezTo>
                    <a:pt x="78" y="105"/>
                    <a:pt x="101" y="101"/>
                    <a:pt x="101" y="101"/>
                  </a:cubicBezTo>
                  <a:cubicBezTo>
                    <a:pt x="138" y="76"/>
                    <a:pt x="168" y="69"/>
                    <a:pt x="213" y="64"/>
                  </a:cubicBezTo>
                  <a:cubicBezTo>
                    <a:pt x="238" y="55"/>
                    <a:pt x="252" y="35"/>
                    <a:pt x="276" y="26"/>
                  </a:cubicBezTo>
                  <a:cubicBezTo>
                    <a:pt x="291" y="4"/>
                    <a:pt x="293" y="15"/>
                    <a:pt x="308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1719" name="Freeform 33"/>
            <p:cNvSpPr>
              <a:spLocks/>
            </p:cNvSpPr>
            <p:nvPr/>
          </p:nvSpPr>
          <p:spPr bwMode="auto">
            <a:xfrm>
              <a:off x="4106" y="742"/>
              <a:ext cx="1072" cy="128"/>
            </a:xfrm>
            <a:custGeom>
              <a:avLst/>
              <a:gdLst>
                <a:gd name="T0" fmla="*/ 0 w 1072"/>
                <a:gd name="T1" fmla="*/ 128 h 128"/>
                <a:gd name="T2" fmla="*/ 339 w 1072"/>
                <a:gd name="T3" fmla="*/ 122 h 128"/>
                <a:gd name="T4" fmla="*/ 440 w 1072"/>
                <a:gd name="T5" fmla="*/ 101 h 128"/>
                <a:gd name="T6" fmla="*/ 764 w 1072"/>
                <a:gd name="T7" fmla="*/ 85 h 128"/>
                <a:gd name="T8" fmla="*/ 918 w 1072"/>
                <a:gd name="T9" fmla="*/ 53 h 128"/>
                <a:gd name="T10" fmla="*/ 1072 w 1072"/>
                <a:gd name="T11" fmla="*/ 0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72"/>
                <a:gd name="T19" fmla="*/ 0 h 128"/>
                <a:gd name="T20" fmla="*/ 1072 w 1072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72" h="128">
                  <a:moveTo>
                    <a:pt x="0" y="128"/>
                  </a:moveTo>
                  <a:cubicBezTo>
                    <a:pt x="113" y="126"/>
                    <a:pt x="226" y="125"/>
                    <a:pt x="339" y="122"/>
                  </a:cubicBezTo>
                  <a:cubicBezTo>
                    <a:pt x="374" y="121"/>
                    <a:pt x="406" y="103"/>
                    <a:pt x="440" y="101"/>
                  </a:cubicBezTo>
                  <a:cubicBezTo>
                    <a:pt x="548" y="94"/>
                    <a:pt x="655" y="88"/>
                    <a:pt x="764" y="85"/>
                  </a:cubicBezTo>
                  <a:cubicBezTo>
                    <a:pt x="816" y="81"/>
                    <a:pt x="870" y="77"/>
                    <a:pt x="918" y="53"/>
                  </a:cubicBezTo>
                  <a:cubicBezTo>
                    <a:pt x="966" y="29"/>
                    <a:pt x="1016" y="0"/>
                    <a:pt x="1072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34"/>
            <p:cNvGrpSpPr>
              <a:grpSpLocks/>
            </p:cNvGrpSpPr>
            <p:nvPr/>
          </p:nvGrpSpPr>
          <p:grpSpPr bwMode="auto">
            <a:xfrm>
              <a:off x="4171" y="1386"/>
              <a:ext cx="288" cy="336"/>
              <a:chOff x="2592" y="1488"/>
              <a:chExt cx="288" cy="336"/>
            </a:xfrm>
          </p:grpSpPr>
          <p:sp>
            <p:nvSpPr>
              <p:cNvPr id="71722" name="Rectangle 35"/>
              <p:cNvSpPr>
                <a:spLocks noChangeArrowheads="1"/>
              </p:cNvSpPr>
              <p:nvPr/>
            </p:nvSpPr>
            <p:spPr bwMode="auto">
              <a:xfrm>
                <a:off x="2592" y="177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1723" name="Rectangle 36"/>
              <p:cNvSpPr>
                <a:spLocks noChangeArrowheads="1"/>
              </p:cNvSpPr>
              <p:nvPr/>
            </p:nvSpPr>
            <p:spPr bwMode="auto">
              <a:xfrm>
                <a:off x="2832" y="14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71724" name="AutoShape 37"/>
              <p:cNvCxnSpPr>
                <a:cxnSpLocks noChangeShapeType="1"/>
                <a:stCxn id="71722" idx="0"/>
                <a:endCxn id="71723" idx="1"/>
              </p:cNvCxnSpPr>
              <p:nvPr/>
            </p:nvCxnSpPr>
            <p:spPr bwMode="auto">
              <a:xfrm flipV="1">
                <a:off x="2616" y="1512"/>
                <a:ext cx="216" cy="264"/>
              </a:xfrm>
              <a:prstGeom prst="straightConnector1">
                <a:avLst/>
              </a:prstGeom>
              <a:noFill/>
              <a:ln w="28575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71721" name="Text Box 38"/>
            <p:cNvSpPr txBox="1">
              <a:spLocks noChangeArrowheads="1"/>
            </p:cNvSpPr>
            <p:nvPr/>
          </p:nvSpPr>
          <p:spPr bwMode="auto">
            <a:xfrm>
              <a:off x="4267" y="1440"/>
              <a:ext cx="384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l" rtl="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kern="1200">
                  <a:solidFill>
                    <a:srgbClr val="FFFF00"/>
                  </a:solidFill>
                  <a:latin typeface="Comic Sans MS" pitchFamily="66" charset="0"/>
                  <a:ea typeface="+mn-ea"/>
                  <a:cs typeface="+mn-cs"/>
                </a:rPr>
                <a:t>w</a:t>
              </a:r>
              <a:endParaRPr lang="en-US" kern="1200">
                <a:solidFill>
                  <a:srgbClr val="FFFF00"/>
                </a:solidFill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1704" name="Line 39"/>
          <p:cNvSpPr>
            <a:spLocks noChangeShapeType="1"/>
          </p:cNvSpPr>
          <p:nvPr/>
        </p:nvSpPr>
        <p:spPr bwMode="auto">
          <a:xfrm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5" name="Line 40"/>
          <p:cNvSpPr>
            <a:spLocks noChangeShapeType="1"/>
          </p:cNvSpPr>
          <p:nvPr/>
        </p:nvSpPr>
        <p:spPr bwMode="auto">
          <a:xfrm flipV="1"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706" name="Text Box 41"/>
          <p:cNvSpPr txBox="1">
            <a:spLocks noChangeArrowheads="1"/>
          </p:cNvSpPr>
          <p:nvPr/>
        </p:nvSpPr>
        <p:spPr bwMode="auto">
          <a:xfrm>
            <a:off x="1524000" y="3429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71707" name="Text Box 42"/>
          <p:cNvSpPr txBox="1">
            <a:spLocks noChangeArrowheads="1"/>
          </p:cNvSpPr>
          <p:nvPr/>
        </p:nvSpPr>
        <p:spPr bwMode="auto">
          <a:xfrm>
            <a:off x="2584450" y="34290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71708" name="Text Box 43"/>
          <p:cNvSpPr txBox="1">
            <a:spLocks noChangeArrowheads="1"/>
          </p:cNvSpPr>
          <p:nvPr/>
        </p:nvSpPr>
        <p:spPr bwMode="auto">
          <a:xfrm>
            <a:off x="3346450" y="3429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</a:t>
            </a:r>
          </a:p>
        </p:txBody>
      </p:sp>
      <p:sp>
        <p:nvSpPr>
          <p:cNvPr id="71709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sp>
        <p:nvSpPr>
          <p:cNvPr id="45" name="Freeform 2"/>
          <p:cNvSpPr>
            <a:spLocks/>
          </p:cNvSpPr>
          <p:nvPr/>
        </p:nvSpPr>
        <p:spPr bwMode="auto">
          <a:xfrm rot="5400000" flipH="1" flipV="1">
            <a:off x="2476500" y="723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6" name="Freeform 3"/>
          <p:cNvSpPr>
            <a:spLocks/>
          </p:cNvSpPr>
          <p:nvPr/>
        </p:nvSpPr>
        <p:spPr bwMode="auto">
          <a:xfrm>
            <a:off x="3429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8" name="Line 5"/>
          <p:cNvSpPr>
            <a:spLocks noChangeShapeType="1"/>
          </p:cNvSpPr>
          <p:nvPr/>
        </p:nvSpPr>
        <p:spPr bwMode="auto">
          <a:xfrm>
            <a:off x="25908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9" name="Line 6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3332163" y="1660525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q</a:t>
            </a:r>
          </a:p>
        </p:txBody>
      </p:sp>
      <p:sp>
        <p:nvSpPr>
          <p:cNvPr id="51" name="Line 8"/>
          <p:cNvSpPr>
            <a:spLocks noChangeShapeType="1"/>
          </p:cNvSpPr>
          <p:nvPr/>
        </p:nvSpPr>
        <p:spPr bwMode="auto">
          <a:xfrm flipV="1">
            <a:off x="25908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2" name="Line 9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Line 10"/>
          <p:cNvSpPr>
            <a:spLocks noChangeShapeType="1"/>
          </p:cNvSpPr>
          <p:nvPr/>
        </p:nvSpPr>
        <p:spPr bwMode="auto">
          <a:xfrm flipH="1"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Line 11"/>
          <p:cNvSpPr>
            <a:spLocks noChangeShapeType="1"/>
          </p:cNvSpPr>
          <p:nvPr/>
        </p:nvSpPr>
        <p:spPr bwMode="auto">
          <a:xfrm flipH="1">
            <a:off x="17526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Line 12"/>
          <p:cNvSpPr>
            <a:spLocks noChangeShapeType="1"/>
          </p:cNvSpPr>
          <p:nvPr/>
        </p:nvSpPr>
        <p:spPr bwMode="auto">
          <a:xfrm flipH="1">
            <a:off x="17526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Line 13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7" name="Line 14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Line 15"/>
          <p:cNvSpPr>
            <a:spLocks noChangeShapeType="1"/>
          </p:cNvSpPr>
          <p:nvPr/>
        </p:nvSpPr>
        <p:spPr bwMode="auto">
          <a:xfrm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Oval 18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0" name="Oval 19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1" name="Oval 20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2" name="Oval 21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3" name="Oval 22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4" name="Oval 23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5" name="Oval 24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" name="Oval 25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7" name="Oval 26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8" name="Text Box 27"/>
          <p:cNvSpPr txBox="1">
            <a:spLocks noChangeArrowheads="1"/>
          </p:cNvSpPr>
          <p:nvPr/>
        </p:nvSpPr>
        <p:spPr bwMode="auto">
          <a:xfrm>
            <a:off x="2514600" y="2498725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1200">
                <a:solidFill>
                  <a:srgbClr val="0000FF"/>
                </a:solidFill>
                <a:latin typeface="Arial" charset="0"/>
                <a:ea typeface="+mn-ea"/>
                <a:cs typeface="+mn-cs"/>
              </a:rPr>
              <a:t>p</a:t>
            </a:r>
          </a:p>
        </p:txBody>
      </p:sp>
      <p:sp>
        <p:nvSpPr>
          <p:cNvPr id="69" name="Text Box 28"/>
          <p:cNvSpPr txBox="1">
            <a:spLocks noChangeArrowheads="1"/>
          </p:cNvSpPr>
          <p:nvPr/>
        </p:nvSpPr>
        <p:spPr bwMode="auto">
          <a:xfrm>
            <a:off x="2895600" y="1965325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w</a:t>
            </a:r>
            <a:r>
              <a:rPr lang="en-US" sz="2000" b="1" kern="1200" baseline="-2500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pq</a:t>
            </a:r>
          </a:p>
        </p:txBody>
      </p:sp>
      <p:sp>
        <p:nvSpPr>
          <p:cNvPr id="70" name="Line 29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1" name="Line 30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2" name="Line 31"/>
          <p:cNvSpPr>
            <a:spLocks noChangeShapeType="1"/>
          </p:cNvSpPr>
          <p:nvPr/>
        </p:nvSpPr>
        <p:spPr bwMode="auto">
          <a:xfrm>
            <a:off x="17526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3" name="Line 32"/>
          <p:cNvSpPr>
            <a:spLocks noChangeShapeType="1"/>
          </p:cNvSpPr>
          <p:nvPr/>
        </p:nvSpPr>
        <p:spPr bwMode="auto">
          <a:xfrm flipH="1">
            <a:off x="25908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4" name="Line 33"/>
          <p:cNvSpPr>
            <a:spLocks noChangeShapeType="1"/>
          </p:cNvSpPr>
          <p:nvPr/>
        </p:nvSpPr>
        <p:spPr bwMode="auto">
          <a:xfrm>
            <a:off x="34290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5" name="Line 34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6" name="Line 35"/>
          <p:cNvSpPr>
            <a:spLocks noChangeShapeType="1"/>
          </p:cNvSpPr>
          <p:nvPr/>
        </p:nvSpPr>
        <p:spPr bwMode="auto">
          <a:xfrm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7" name="Line 36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8" name="Line 37"/>
          <p:cNvSpPr>
            <a:spLocks noChangeShapeType="1"/>
          </p:cNvSpPr>
          <p:nvPr/>
        </p:nvSpPr>
        <p:spPr bwMode="auto">
          <a:xfrm>
            <a:off x="2590800" y="16002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9" name="Line 38"/>
          <p:cNvSpPr>
            <a:spLocks noChangeShapeType="1"/>
          </p:cNvSpPr>
          <p:nvPr/>
        </p:nvSpPr>
        <p:spPr bwMode="auto">
          <a:xfrm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0" name="Line 39"/>
          <p:cNvSpPr>
            <a:spLocks noChangeShapeType="1"/>
          </p:cNvSpPr>
          <p:nvPr/>
        </p:nvSpPr>
        <p:spPr bwMode="auto">
          <a:xfrm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1" name="Line 40"/>
          <p:cNvSpPr>
            <a:spLocks noChangeShapeType="1"/>
          </p:cNvSpPr>
          <p:nvPr/>
        </p:nvSpPr>
        <p:spPr bwMode="auto">
          <a:xfrm flipH="1"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2" name="Line 41"/>
          <p:cNvSpPr>
            <a:spLocks noChangeShapeType="1"/>
          </p:cNvSpPr>
          <p:nvPr/>
        </p:nvSpPr>
        <p:spPr bwMode="auto">
          <a:xfrm flipV="1"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3" name="Freeform 4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4" name="Freeform 43"/>
          <p:cNvSpPr>
            <a:spLocks/>
          </p:cNvSpPr>
          <p:nvPr/>
        </p:nvSpPr>
        <p:spPr bwMode="auto">
          <a:xfrm rot="16200000" flipH="1">
            <a:off x="2476500" y="2628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2147483647 w 144"/>
              <a:gd name="T3" fmla="*/ 2147483647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5" name="Slide Number Placeholder 8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63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69" grpId="0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11868" t="41953" r="11375" b="30560"/>
          <a:stretch>
            <a:fillRect/>
          </a:stretch>
        </p:blipFill>
        <p:spPr bwMode="auto">
          <a:xfrm>
            <a:off x="811213" y="1347788"/>
            <a:ext cx="7391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D6C65B-D8A1-4110-B632-E4B48CE5571B}" type="slidenum">
              <a:rPr lang="x-none" sz="1400" kern="1200" smtClean="0">
                <a:solidFill>
                  <a:srgbClr val="000000"/>
                </a:solidFill>
                <a:latin typeface="Arial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4756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Cuts in a graph: Min cut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590800"/>
            <a:ext cx="7772400" cy="1219200"/>
          </a:xfrm>
        </p:spPr>
        <p:txBody>
          <a:bodyPr/>
          <a:lstStyle/>
          <a:p>
            <a:pPr eaLnBrk="1" hangingPunct="1"/>
            <a:r>
              <a:rPr lang="en-US"/>
              <a:t>Link Cut</a:t>
            </a:r>
          </a:p>
          <a:p>
            <a:pPr lvl="1" eaLnBrk="1" hangingPunct="1"/>
            <a:r>
              <a:rPr lang="en-US"/>
              <a:t>set of links whose removal makes a graph disconnected</a:t>
            </a:r>
          </a:p>
          <a:p>
            <a:pPr lvl="1" eaLnBrk="1" hangingPunct="1"/>
            <a:r>
              <a:rPr lang="en-US"/>
              <a:t>cost of a cut:</a:t>
            </a:r>
          </a:p>
        </p:txBody>
      </p:sp>
      <p:sp>
        <p:nvSpPr>
          <p:cNvPr id="4101" name="Oval 4"/>
          <p:cNvSpPr>
            <a:spLocks noChangeArrowheads="1"/>
          </p:cNvSpPr>
          <p:nvPr/>
        </p:nvSpPr>
        <p:spPr bwMode="auto">
          <a:xfrm>
            <a:off x="2849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2" name="Oval 5"/>
          <p:cNvSpPr>
            <a:spLocks noChangeArrowheads="1"/>
          </p:cNvSpPr>
          <p:nvPr/>
        </p:nvSpPr>
        <p:spPr bwMode="auto">
          <a:xfrm>
            <a:off x="3279775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3" name="Oval 6"/>
          <p:cNvSpPr>
            <a:spLocks noChangeArrowheads="1"/>
          </p:cNvSpPr>
          <p:nvPr/>
        </p:nvSpPr>
        <p:spPr bwMode="auto">
          <a:xfrm>
            <a:off x="2743200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4" name="Oval 7"/>
          <p:cNvSpPr>
            <a:spLocks noChangeArrowheads="1"/>
          </p:cNvSpPr>
          <p:nvPr/>
        </p:nvSpPr>
        <p:spPr bwMode="auto">
          <a:xfrm>
            <a:off x="3386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5" name="Oval 8"/>
          <p:cNvSpPr>
            <a:spLocks noChangeArrowheads="1"/>
          </p:cNvSpPr>
          <p:nvPr/>
        </p:nvSpPr>
        <p:spPr bwMode="auto">
          <a:xfrm>
            <a:off x="3814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6" name="Oval 9"/>
          <p:cNvSpPr>
            <a:spLocks noChangeArrowheads="1"/>
          </p:cNvSpPr>
          <p:nvPr/>
        </p:nvSpPr>
        <p:spPr bwMode="auto">
          <a:xfrm>
            <a:off x="4779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7" name="Oval 10"/>
          <p:cNvSpPr>
            <a:spLocks noChangeArrowheads="1"/>
          </p:cNvSpPr>
          <p:nvPr/>
        </p:nvSpPr>
        <p:spPr bwMode="auto">
          <a:xfrm>
            <a:off x="5316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8" name="Oval 11"/>
          <p:cNvSpPr>
            <a:spLocks noChangeArrowheads="1"/>
          </p:cNvSpPr>
          <p:nvPr/>
        </p:nvSpPr>
        <p:spPr bwMode="auto">
          <a:xfrm>
            <a:off x="3065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09" name="Oval 12"/>
          <p:cNvSpPr>
            <a:spLocks noChangeArrowheads="1"/>
          </p:cNvSpPr>
          <p:nvPr/>
        </p:nvSpPr>
        <p:spPr bwMode="auto">
          <a:xfrm>
            <a:off x="3171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0" name="Oval 13"/>
          <p:cNvSpPr>
            <a:spLocks noChangeArrowheads="1"/>
          </p:cNvSpPr>
          <p:nvPr/>
        </p:nvSpPr>
        <p:spPr bwMode="auto">
          <a:xfrm>
            <a:off x="5532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1" name="Oval 14"/>
          <p:cNvSpPr>
            <a:spLocks noChangeArrowheads="1"/>
          </p:cNvSpPr>
          <p:nvPr/>
        </p:nvSpPr>
        <p:spPr bwMode="auto">
          <a:xfrm>
            <a:off x="3065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2" name="Oval 15"/>
          <p:cNvSpPr>
            <a:spLocks noChangeArrowheads="1"/>
          </p:cNvSpPr>
          <p:nvPr/>
        </p:nvSpPr>
        <p:spPr bwMode="auto">
          <a:xfrm>
            <a:off x="5102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3" name="Oval 16"/>
          <p:cNvSpPr>
            <a:spLocks noChangeArrowheads="1"/>
          </p:cNvSpPr>
          <p:nvPr/>
        </p:nvSpPr>
        <p:spPr bwMode="auto">
          <a:xfrm>
            <a:off x="4673600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14" name="Oval 17"/>
          <p:cNvSpPr>
            <a:spLocks noChangeArrowheads="1"/>
          </p:cNvSpPr>
          <p:nvPr/>
        </p:nvSpPr>
        <p:spPr bwMode="auto">
          <a:xfrm>
            <a:off x="5424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4115" name="AutoShape 18"/>
          <p:cNvCxnSpPr>
            <a:cxnSpLocks noChangeShapeType="1"/>
            <a:stCxn id="4101" idx="5"/>
            <a:endCxn id="4111" idx="1"/>
          </p:cNvCxnSpPr>
          <p:nvPr/>
        </p:nvCxnSpPr>
        <p:spPr bwMode="auto">
          <a:xfrm>
            <a:off x="2941638" y="1506538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6" name="AutoShape 19"/>
          <p:cNvCxnSpPr>
            <a:cxnSpLocks noChangeShapeType="1"/>
            <a:stCxn id="4103" idx="6"/>
            <a:endCxn id="4111" idx="3"/>
          </p:cNvCxnSpPr>
          <p:nvPr/>
        </p:nvCxnSpPr>
        <p:spPr bwMode="auto">
          <a:xfrm flipV="1">
            <a:off x="2849563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7" name="AutoShape 20"/>
          <p:cNvCxnSpPr>
            <a:cxnSpLocks noChangeShapeType="1"/>
            <a:stCxn id="4103" idx="5"/>
            <a:endCxn id="4108" idx="1"/>
          </p:cNvCxnSpPr>
          <p:nvPr/>
        </p:nvCxnSpPr>
        <p:spPr bwMode="auto">
          <a:xfrm>
            <a:off x="2835275" y="1963738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8" name="AutoShape 21"/>
          <p:cNvCxnSpPr>
            <a:cxnSpLocks noChangeShapeType="1"/>
            <a:stCxn id="4101" idx="3"/>
            <a:endCxn id="4103" idx="0"/>
          </p:cNvCxnSpPr>
          <p:nvPr/>
        </p:nvCxnSpPr>
        <p:spPr bwMode="auto">
          <a:xfrm flipH="1">
            <a:off x="2797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19" name="AutoShape 22"/>
          <p:cNvCxnSpPr>
            <a:cxnSpLocks noChangeShapeType="1"/>
            <a:stCxn id="4111" idx="4"/>
            <a:endCxn id="4108" idx="0"/>
          </p:cNvCxnSpPr>
          <p:nvPr/>
        </p:nvCxnSpPr>
        <p:spPr bwMode="auto">
          <a:xfrm>
            <a:off x="3119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0" name="AutoShape 23"/>
          <p:cNvCxnSpPr>
            <a:cxnSpLocks noChangeShapeType="1"/>
            <a:stCxn id="4111" idx="7"/>
            <a:endCxn id="4102" idx="4"/>
          </p:cNvCxnSpPr>
          <p:nvPr/>
        </p:nvCxnSpPr>
        <p:spPr bwMode="auto">
          <a:xfrm flipV="1">
            <a:off x="3155950" y="1409700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1" name="AutoShape 24"/>
          <p:cNvCxnSpPr>
            <a:cxnSpLocks noChangeShapeType="1"/>
            <a:stCxn id="4111" idx="5"/>
            <a:endCxn id="4104" idx="1"/>
          </p:cNvCxnSpPr>
          <p:nvPr/>
        </p:nvCxnSpPr>
        <p:spPr bwMode="auto">
          <a:xfrm>
            <a:off x="3155950" y="1735138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2" name="AutoShape 25"/>
          <p:cNvCxnSpPr>
            <a:cxnSpLocks noChangeShapeType="1"/>
            <a:stCxn id="4108" idx="6"/>
            <a:endCxn id="4104" idx="3"/>
          </p:cNvCxnSpPr>
          <p:nvPr/>
        </p:nvCxnSpPr>
        <p:spPr bwMode="auto">
          <a:xfrm flipV="1">
            <a:off x="3171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3" name="AutoShape 26"/>
          <p:cNvCxnSpPr>
            <a:cxnSpLocks noChangeShapeType="1"/>
            <a:stCxn id="4101" idx="7"/>
            <a:endCxn id="4109" idx="3"/>
          </p:cNvCxnSpPr>
          <p:nvPr/>
        </p:nvCxnSpPr>
        <p:spPr bwMode="auto">
          <a:xfrm flipV="1">
            <a:off x="2941638" y="1163638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4" name="AutoShape 27"/>
          <p:cNvCxnSpPr>
            <a:cxnSpLocks noChangeShapeType="1"/>
            <a:stCxn id="4109" idx="5"/>
            <a:endCxn id="4102" idx="0"/>
          </p:cNvCxnSpPr>
          <p:nvPr/>
        </p:nvCxnSpPr>
        <p:spPr bwMode="auto">
          <a:xfrm>
            <a:off x="3263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5" name="AutoShape 28"/>
          <p:cNvCxnSpPr>
            <a:cxnSpLocks noChangeShapeType="1"/>
            <a:stCxn id="4104" idx="7"/>
            <a:endCxn id="4105" idx="3"/>
          </p:cNvCxnSpPr>
          <p:nvPr/>
        </p:nvCxnSpPr>
        <p:spPr bwMode="auto">
          <a:xfrm flipV="1">
            <a:off x="3478213" y="1735138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6" name="AutoShape 29"/>
          <p:cNvCxnSpPr>
            <a:cxnSpLocks noChangeShapeType="1"/>
            <a:stCxn id="4109" idx="6"/>
            <a:endCxn id="4105" idx="1"/>
          </p:cNvCxnSpPr>
          <p:nvPr/>
        </p:nvCxnSpPr>
        <p:spPr bwMode="auto">
          <a:xfrm>
            <a:off x="3279775" y="1123950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7" name="AutoShape 30"/>
          <p:cNvCxnSpPr>
            <a:cxnSpLocks noChangeShapeType="1"/>
            <a:stCxn id="4111" idx="6"/>
            <a:endCxn id="4105" idx="2"/>
          </p:cNvCxnSpPr>
          <p:nvPr/>
        </p:nvCxnSpPr>
        <p:spPr bwMode="auto">
          <a:xfrm>
            <a:off x="3171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8" name="AutoShape 31"/>
          <p:cNvCxnSpPr>
            <a:cxnSpLocks noChangeShapeType="1"/>
            <a:stCxn id="4106" idx="4"/>
            <a:endCxn id="4113" idx="0"/>
          </p:cNvCxnSpPr>
          <p:nvPr/>
        </p:nvCxnSpPr>
        <p:spPr bwMode="auto">
          <a:xfrm flipH="1">
            <a:off x="4727575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29" name="AutoShape 32"/>
          <p:cNvCxnSpPr>
            <a:cxnSpLocks noChangeShapeType="1"/>
            <a:stCxn id="4106" idx="7"/>
            <a:endCxn id="4112" idx="3"/>
          </p:cNvCxnSpPr>
          <p:nvPr/>
        </p:nvCxnSpPr>
        <p:spPr bwMode="auto">
          <a:xfrm flipV="1">
            <a:off x="4872038" y="1392238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0" name="AutoShape 33"/>
          <p:cNvCxnSpPr>
            <a:cxnSpLocks noChangeShapeType="1"/>
            <a:stCxn id="4112" idx="4"/>
            <a:endCxn id="4107" idx="1"/>
          </p:cNvCxnSpPr>
          <p:nvPr/>
        </p:nvCxnSpPr>
        <p:spPr bwMode="auto">
          <a:xfrm>
            <a:off x="5156200" y="1409700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1" name="AutoShape 34"/>
          <p:cNvCxnSpPr>
            <a:cxnSpLocks noChangeShapeType="1"/>
            <a:stCxn id="4113" idx="6"/>
            <a:endCxn id="4107" idx="2"/>
          </p:cNvCxnSpPr>
          <p:nvPr/>
        </p:nvCxnSpPr>
        <p:spPr bwMode="auto">
          <a:xfrm>
            <a:off x="4779963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2" name="AutoShape 35"/>
          <p:cNvCxnSpPr>
            <a:cxnSpLocks noChangeShapeType="1"/>
            <a:stCxn id="4112" idx="5"/>
            <a:endCxn id="4110" idx="2"/>
          </p:cNvCxnSpPr>
          <p:nvPr/>
        </p:nvCxnSpPr>
        <p:spPr bwMode="auto">
          <a:xfrm>
            <a:off x="5194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3" name="AutoShape 36"/>
          <p:cNvCxnSpPr>
            <a:cxnSpLocks noChangeShapeType="1"/>
            <a:stCxn id="4106" idx="5"/>
            <a:endCxn id="4107" idx="1"/>
          </p:cNvCxnSpPr>
          <p:nvPr/>
        </p:nvCxnSpPr>
        <p:spPr bwMode="auto">
          <a:xfrm>
            <a:off x="4872038" y="1620838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4" name="AutoShape 37"/>
          <p:cNvCxnSpPr>
            <a:cxnSpLocks noChangeShapeType="1"/>
            <a:stCxn id="4110" idx="3"/>
            <a:endCxn id="4113" idx="7"/>
          </p:cNvCxnSpPr>
          <p:nvPr/>
        </p:nvCxnSpPr>
        <p:spPr bwMode="auto">
          <a:xfrm flipH="1">
            <a:off x="4765675" y="1620838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5" name="AutoShape 38"/>
          <p:cNvCxnSpPr>
            <a:cxnSpLocks noChangeShapeType="1"/>
            <a:stCxn id="4110" idx="4"/>
            <a:endCxn id="4114" idx="0"/>
          </p:cNvCxnSpPr>
          <p:nvPr/>
        </p:nvCxnSpPr>
        <p:spPr bwMode="auto">
          <a:xfrm flipH="1">
            <a:off x="5478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6" name="AutoShape 39"/>
          <p:cNvCxnSpPr>
            <a:cxnSpLocks noChangeShapeType="1"/>
            <a:stCxn id="4113" idx="5"/>
            <a:endCxn id="4114" idx="2"/>
          </p:cNvCxnSpPr>
          <p:nvPr/>
        </p:nvCxnSpPr>
        <p:spPr bwMode="auto">
          <a:xfrm>
            <a:off x="4765675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137" name="AutoShape 40"/>
          <p:cNvCxnSpPr>
            <a:cxnSpLocks noChangeShapeType="1"/>
            <a:stCxn id="4105" idx="6"/>
            <a:endCxn id="4106" idx="2"/>
          </p:cNvCxnSpPr>
          <p:nvPr/>
        </p:nvCxnSpPr>
        <p:spPr bwMode="auto">
          <a:xfrm flipV="1">
            <a:off x="3922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38" name="AutoShape 41"/>
          <p:cNvCxnSpPr>
            <a:cxnSpLocks noChangeShapeType="1"/>
            <a:stCxn id="4104" idx="5"/>
            <a:endCxn id="4114" idx="3"/>
          </p:cNvCxnSpPr>
          <p:nvPr/>
        </p:nvCxnSpPr>
        <p:spPr bwMode="auto">
          <a:xfrm>
            <a:off x="3478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39" name="AutoShape 42"/>
          <p:cNvCxnSpPr>
            <a:cxnSpLocks noChangeShapeType="1"/>
            <a:stCxn id="4109" idx="7"/>
            <a:endCxn id="4106" idx="1"/>
          </p:cNvCxnSpPr>
          <p:nvPr/>
        </p:nvCxnSpPr>
        <p:spPr bwMode="auto">
          <a:xfrm>
            <a:off x="3263900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4140" name="AutoShape 43"/>
          <p:cNvCxnSpPr>
            <a:cxnSpLocks noChangeShapeType="1"/>
            <a:stCxn id="4105" idx="5"/>
            <a:endCxn id="4113" idx="2"/>
          </p:cNvCxnSpPr>
          <p:nvPr/>
        </p:nvCxnSpPr>
        <p:spPr bwMode="auto">
          <a:xfrm>
            <a:off x="3906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sp>
        <p:nvSpPr>
          <p:cNvPr id="4141" name="Text Box 44"/>
          <p:cNvSpPr txBox="1">
            <a:spLocks noChangeArrowheads="1"/>
          </p:cNvSpPr>
          <p:nvPr/>
        </p:nvSpPr>
        <p:spPr bwMode="auto">
          <a:xfrm>
            <a:off x="2667000" y="205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CC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4142" name="Text Box 45"/>
          <p:cNvSpPr txBox="1">
            <a:spLocks noChangeArrowheads="1"/>
          </p:cNvSpPr>
          <p:nvPr/>
        </p:nvSpPr>
        <p:spPr bwMode="auto">
          <a:xfrm>
            <a:off x="5562600" y="1905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80808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77871" name="Rectangle 47"/>
          <p:cNvSpPr>
            <a:spLocks noChangeArrowheads="1"/>
          </p:cNvSpPr>
          <p:nvPr/>
        </p:nvSpPr>
        <p:spPr bwMode="auto">
          <a:xfrm>
            <a:off x="665163" y="4414838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Find minimum cut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gives you a segmentation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fast algorithms exist for doing this</a:t>
            </a:r>
          </a:p>
        </p:txBody>
      </p:sp>
      <p:sp>
        <p:nvSpPr>
          <p:cNvPr id="4145" name="Text Box 50"/>
          <p:cNvSpPr txBox="1">
            <a:spLocks noChangeArrowheads="1"/>
          </p:cNvSpPr>
          <p:nvPr/>
        </p:nvSpPr>
        <p:spPr bwMode="auto">
          <a:xfrm>
            <a:off x="7426325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graphicFrame>
        <p:nvGraphicFramePr>
          <p:cNvPr id="4098" name="Object 49"/>
          <p:cNvGraphicFramePr>
            <a:graphicFrameLocks noChangeAspect="1"/>
          </p:cNvGraphicFramePr>
          <p:nvPr/>
        </p:nvGraphicFramePr>
        <p:xfrm>
          <a:off x="3184525" y="3502025"/>
          <a:ext cx="2925763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4" imgW="1295280" imgH="355320" progId="Equation.3">
                  <p:embed/>
                </p:oleObj>
              </mc:Choice>
              <mc:Fallback>
                <p:oleObj name="Equation" r:id="rId4" imgW="1295280" imgH="355320" progId="Equation.3">
                  <p:embed/>
                  <p:pic>
                    <p:nvPicPr>
                      <p:cNvPr id="4098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4525" y="3502025"/>
                        <a:ext cx="2925763" cy="80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6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7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Minimum cut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446088" y="1347788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/>
              <a:t>Problem with minimum cut:  </a:t>
            </a:r>
          </a:p>
          <a:p>
            <a:pPr eaLnBrk="1" hangingPunct="1">
              <a:buFontTx/>
              <a:buNone/>
            </a:pPr>
            <a:r>
              <a:rPr lang="en-US" sz="2400"/>
              <a:t>	Weight of cut proportional to number of edges in the cut; tends to produce small, isolated components.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3"/>
          <a:srcRect l="30833" t="36240" r="16667" b="9061"/>
          <a:stretch>
            <a:fillRect/>
          </a:stretch>
        </p:blipFill>
        <p:spPr bwMode="auto">
          <a:xfrm>
            <a:off x="1943100" y="2771775"/>
            <a:ext cx="495300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Box 4"/>
          <p:cNvSpPr txBox="1">
            <a:spLocks noChangeArrowheads="1"/>
          </p:cNvSpPr>
          <p:nvPr/>
        </p:nvSpPr>
        <p:spPr bwMode="auto">
          <a:xfrm>
            <a:off x="2895600" y="5943600"/>
            <a:ext cx="4038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[Shi &amp; </a:t>
            </a:r>
            <a:r>
              <a:rPr lang="en-US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Malik</a:t>
            </a: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2000 PAMI]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7128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Cuts in a graph: Normalized cut</a:t>
            </a:r>
          </a:p>
        </p:txBody>
      </p:sp>
      <p:sp>
        <p:nvSpPr>
          <p:cNvPr id="5124" name="Oval 4"/>
          <p:cNvSpPr>
            <a:spLocks noChangeArrowheads="1"/>
          </p:cNvSpPr>
          <p:nvPr/>
        </p:nvSpPr>
        <p:spPr bwMode="auto">
          <a:xfrm>
            <a:off x="2849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5" name="Oval 5"/>
          <p:cNvSpPr>
            <a:spLocks noChangeArrowheads="1"/>
          </p:cNvSpPr>
          <p:nvPr/>
        </p:nvSpPr>
        <p:spPr bwMode="auto">
          <a:xfrm>
            <a:off x="3279775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2743200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3386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8" name="Oval 8"/>
          <p:cNvSpPr>
            <a:spLocks noChangeArrowheads="1"/>
          </p:cNvSpPr>
          <p:nvPr/>
        </p:nvSpPr>
        <p:spPr bwMode="auto">
          <a:xfrm>
            <a:off x="3814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4779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0" name="Oval 10"/>
          <p:cNvSpPr>
            <a:spLocks noChangeArrowheads="1"/>
          </p:cNvSpPr>
          <p:nvPr/>
        </p:nvSpPr>
        <p:spPr bwMode="auto">
          <a:xfrm>
            <a:off x="5316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1" name="Oval 11"/>
          <p:cNvSpPr>
            <a:spLocks noChangeArrowheads="1"/>
          </p:cNvSpPr>
          <p:nvPr/>
        </p:nvSpPr>
        <p:spPr bwMode="auto">
          <a:xfrm>
            <a:off x="3065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2" name="Oval 12"/>
          <p:cNvSpPr>
            <a:spLocks noChangeArrowheads="1"/>
          </p:cNvSpPr>
          <p:nvPr/>
        </p:nvSpPr>
        <p:spPr bwMode="auto">
          <a:xfrm>
            <a:off x="3171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3" name="Oval 13"/>
          <p:cNvSpPr>
            <a:spLocks noChangeArrowheads="1"/>
          </p:cNvSpPr>
          <p:nvPr/>
        </p:nvSpPr>
        <p:spPr bwMode="auto">
          <a:xfrm>
            <a:off x="5532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4" name="Oval 14"/>
          <p:cNvSpPr>
            <a:spLocks noChangeArrowheads="1"/>
          </p:cNvSpPr>
          <p:nvPr/>
        </p:nvSpPr>
        <p:spPr bwMode="auto">
          <a:xfrm>
            <a:off x="3065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5" name="Oval 15"/>
          <p:cNvSpPr>
            <a:spLocks noChangeArrowheads="1"/>
          </p:cNvSpPr>
          <p:nvPr/>
        </p:nvSpPr>
        <p:spPr bwMode="auto">
          <a:xfrm>
            <a:off x="5102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6" name="Oval 16"/>
          <p:cNvSpPr>
            <a:spLocks noChangeArrowheads="1"/>
          </p:cNvSpPr>
          <p:nvPr/>
        </p:nvSpPr>
        <p:spPr bwMode="auto">
          <a:xfrm>
            <a:off x="4673600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37" name="Oval 17"/>
          <p:cNvSpPr>
            <a:spLocks noChangeArrowheads="1"/>
          </p:cNvSpPr>
          <p:nvPr/>
        </p:nvSpPr>
        <p:spPr bwMode="auto">
          <a:xfrm>
            <a:off x="5424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5138" name="AutoShape 18"/>
          <p:cNvCxnSpPr>
            <a:cxnSpLocks noChangeShapeType="1"/>
            <a:stCxn id="5124" idx="5"/>
            <a:endCxn id="5134" idx="1"/>
          </p:cNvCxnSpPr>
          <p:nvPr/>
        </p:nvCxnSpPr>
        <p:spPr bwMode="auto">
          <a:xfrm>
            <a:off x="2941638" y="1506538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39" name="AutoShape 19"/>
          <p:cNvCxnSpPr>
            <a:cxnSpLocks noChangeShapeType="1"/>
            <a:stCxn id="5126" idx="6"/>
            <a:endCxn id="5134" idx="3"/>
          </p:cNvCxnSpPr>
          <p:nvPr/>
        </p:nvCxnSpPr>
        <p:spPr bwMode="auto">
          <a:xfrm flipV="1">
            <a:off x="2849563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0" name="AutoShape 20"/>
          <p:cNvCxnSpPr>
            <a:cxnSpLocks noChangeShapeType="1"/>
            <a:stCxn id="5126" idx="5"/>
            <a:endCxn id="5131" idx="1"/>
          </p:cNvCxnSpPr>
          <p:nvPr/>
        </p:nvCxnSpPr>
        <p:spPr bwMode="auto">
          <a:xfrm>
            <a:off x="2835275" y="1963738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1" name="AutoShape 21"/>
          <p:cNvCxnSpPr>
            <a:cxnSpLocks noChangeShapeType="1"/>
            <a:stCxn id="5124" idx="3"/>
            <a:endCxn id="5126" idx="0"/>
          </p:cNvCxnSpPr>
          <p:nvPr/>
        </p:nvCxnSpPr>
        <p:spPr bwMode="auto">
          <a:xfrm flipH="1">
            <a:off x="2797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2" name="AutoShape 22"/>
          <p:cNvCxnSpPr>
            <a:cxnSpLocks noChangeShapeType="1"/>
            <a:stCxn id="5134" idx="4"/>
            <a:endCxn id="5131" idx="0"/>
          </p:cNvCxnSpPr>
          <p:nvPr/>
        </p:nvCxnSpPr>
        <p:spPr bwMode="auto">
          <a:xfrm>
            <a:off x="3119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3" name="AutoShape 23"/>
          <p:cNvCxnSpPr>
            <a:cxnSpLocks noChangeShapeType="1"/>
            <a:stCxn id="5134" idx="7"/>
            <a:endCxn id="5125" idx="4"/>
          </p:cNvCxnSpPr>
          <p:nvPr/>
        </p:nvCxnSpPr>
        <p:spPr bwMode="auto">
          <a:xfrm flipV="1">
            <a:off x="3155950" y="1409700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4" name="AutoShape 24"/>
          <p:cNvCxnSpPr>
            <a:cxnSpLocks noChangeShapeType="1"/>
            <a:stCxn id="5134" idx="5"/>
            <a:endCxn id="5127" idx="1"/>
          </p:cNvCxnSpPr>
          <p:nvPr/>
        </p:nvCxnSpPr>
        <p:spPr bwMode="auto">
          <a:xfrm>
            <a:off x="3155950" y="1735138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5" name="AutoShape 25"/>
          <p:cNvCxnSpPr>
            <a:cxnSpLocks noChangeShapeType="1"/>
            <a:stCxn id="5131" idx="6"/>
            <a:endCxn id="5127" idx="3"/>
          </p:cNvCxnSpPr>
          <p:nvPr/>
        </p:nvCxnSpPr>
        <p:spPr bwMode="auto">
          <a:xfrm flipV="1">
            <a:off x="3171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6" name="AutoShape 26"/>
          <p:cNvCxnSpPr>
            <a:cxnSpLocks noChangeShapeType="1"/>
            <a:stCxn id="5124" idx="7"/>
            <a:endCxn id="5132" idx="3"/>
          </p:cNvCxnSpPr>
          <p:nvPr/>
        </p:nvCxnSpPr>
        <p:spPr bwMode="auto">
          <a:xfrm flipV="1">
            <a:off x="2941638" y="1163638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7" name="AutoShape 27"/>
          <p:cNvCxnSpPr>
            <a:cxnSpLocks noChangeShapeType="1"/>
            <a:stCxn id="5132" idx="5"/>
            <a:endCxn id="5125" idx="0"/>
          </p:cNvCxnSpPr>
          <p:nvPr/>
        </p:nvCxnSpPr>
        <p:spPr bwMode="auto">
          <a:xfrm>
            <a:off x="3263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8" name="AutoShape 28"/>
          <p:cNvCxnSpPr>
            <a:cxnSpLocks noChangeShapeType="1"/>
            <a:stCxn id="5127" idx="7"/>
            <a:endCxn id="5128" idx="3"/>
          </p:cNvCxnSpPr>
          <p:nvPr/>
        </p:nvCxnSpPr>
        <p:spPr bwMode="auto">
          <a:xfrm flipV="1">
            <a:off x="3478213" y="1735138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49" name="AutoShape 29"/>
          <p:cNvCxnSpPr>
            <a:cxnSpLocks noChangeShapeType="1"/>
            <a:stCxn id="5132" idx="6"/>
            <a:endCxn id="5128" idx="1"/>
          </p:cNvCxnSpPr>
          <p:nvPr/>
        </p:nvCxnSpPr>
        <p:spPr bwMode="auto">
          <a:xfrm>
            <a:off x="3279775" y="1123950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0" name="AutoShape 30"/>
          <p:cNvCxnSpPr>
            <a:cxnSpLocks noChangeShapeType="1"/>
            <a:stCxn id="5134" idx="6"/>
            <a:endCxn id="5128" idx="2"/>
          </p:cNvCxnSpPr>
          <p:nvPr/>
        </p:nvCxnSpPr>
        <p:spPr bwMode="auto">
          <a:xfrm>
            <a:off x="3171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1" name="AutoShape 31"/>
          <p:cNvCxnSpPr>
            <a:cxnSpLocks noChangeShapeType="1"/>
            <a:stCxn id="5129" idx="4"/>
            <a:endCxn id="5136" idx="0"/>
          </p:cNvCxnSpPr>
          <p:nvPr/>
        </p:nvCxnSpPr>
        <p:spPr bwMode="auto">
          <a:xfrm flipH="1">
            <a:off x="4727575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2" name="AutoShape 32"/>
          <p:cNvCxnSpPr>
            <a:cxnSpLocks noChangeShapeType="1"/>
            <a:stCxn id="5129" idx="7"/>
            <a:endCxn id="5135" idx="3"/>
          </p:cNvCxnSpPr>
          <p:nvPr/>
        </p:nvCxnSpPr>
        <p:spPr bwMode="auto">
          <a:xfrm flipV="1">
            <a:off x="4872038" y="1392238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3" name="AutoShape 33"/>
          <p:cNvCxnSpPr>
            <a:cxnSpLocks noChangeShapeType="1"/>
            <a:stCxn id="5135" idx="4"/>
            <a:endCxn id="5130" idx="1"/>
          </p:cNvCxnSpPr>
          <p:nvPr/>
        </p:nvCxnSpPr>
        <p:spPr bwMode="auto">
          <a:xfrm>
            <a:off x="5156200" y="1409700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4" name="AutoShape 34"/>
          <p:cNvCxnSpPr>
            <a:cxnSpLocks noChangeShapeType="1"/>
            <a:stCxn id="5136" idx="6"/>
            <a:endCxn id="5130" idx="2"/>
          </p:cNvCxnSpPr>
          <p:nvPr/>
        </p:nvCxnSpPr>
        <p:spPr bwMode="auto">
          <a:xfrm>
            <a:off x="4779963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5" name="AutoShape 35"/>
          <p:cNvCxnSpPr>
            <a:cxnSpLocks noChangeShapeType="1"/>
            <a:stCxn id="5135" idx="5"/>
            <a:endCxn id="5133" idx="2"/>
          </p:cNvCxnSpPr>
          <p:nvPr/>
        </p:nvCxnSpPr>
        <p:spPr bwMode="auto">
          <a:xfrm>
            <a:off x="5194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6" name="AutoShape 36"/>
          <p:cNvCxnSpPr>
            <a:cxnSpLocks noChangeShapeType="1"/>
            <a:stCxn id="5129" idx="5"/>
            <a:endCxn id="5130" idx="1"/>
          </p:cNvCxnSpPr>
          <p:nvPr/>
        </p:nvCxnSpPr>
        <p:spPr bwMode="auto">
          <a:xfrm>
            <a:off x="4872038" y="1620838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7" name="AutoShape 37"/>
          <p:cNvCxnSpPr>
            <a:cxnSpLocks noChangeShapeType="1"/>
            <a:stCxn id="5133" idx="3"/>
            <a:endCxn id="5136" idx="7"/>
          </p:cNvCxnSpPr>
          <p:nvPr/>
        </p:nvCxnSpPr>
        <p:spPr bwMode="auto">
          <a:xfrm flipH="1">
            <a:off x="4765675" y="1620838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8" name="AutoShape 38"/>
          <p:cNvCxnSpPr>
            <a:cxnSpLocks noChangeShapeType="1"/>
            <a:stCxn id="5133" idx="4"/>
            <a:endCxn id="5137" idx="0"/>
          </p:cNvCxnSpPr>
          <p:nvPr/>
        </p:nvCxnSpPr>
        <p:spPr bwMode="auto">
          <a:xfrm flipH="1">
            <a:off x="5478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59" name="AutoShape 39"/>
          <p:cNvCxnSpPr>
            <a:cxnSpLocks noChangeShapeType="1"/>
            <a:stCxn id="5136" idx="5"/>
            <a:endCxn id="5137" idx="2"/>
          </p:cNvCxnSpPr>
          <p:nvPr/>
        </p:nvCxnSpPr>
        <p:spPr bwMode="auto">
          <a:xfrm>
            <a:off x="4765675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5160" name="AutoShape 40"/>
          <p:cNvCxnSpPr>
            <a:cxnSpLocks noChangeShapeType="1"/>
            <a:stCxn id="5128" idx="6"/>
            <a:endCxn id="5129" idx="2"/>
          </p:cNvCxnSpPr>
          <p:nvPr/>
        </p:nvCxnSpPr>
        <p:spPr bwMode="auto">
          <a:xfrm flipV="1">
            <a:off x="3922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1" name="AutoShape 41"/>
          <p:cNvCxnSpPr>
            <a:cxnSpLocks noChangeShapeType="1"/>
            <a:stCxn id="5127" idx="5"/>
            <a:endCxn id="5137" idx="3"/>
          </p:cNvCxnSpPr>
          <p:nvPr/>
        </p:nvCxnSpPr>
        <p:spPr bwMode="auto">
          <a:xfrm>
            <a:off x="3478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2" name="AutoShape 42"/>
          <p:cNvCxnSpPr>
            <a:cxnSpLocks noChangeShapeType="1"/>
            <a:stCxn id="5132" idx="7"/>
            <a:endCxn id="5129" idx="1"/>
          </p:cNvCxnSpPr>
          <p:nvPr/>
        </p:nvCxnSpPr>
        <p:spPr bwMode="auto">
          <a:xfrm>
            <a:off x="3263900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5163" name="AutoShape 43"/>
          <p:cNvCxnSpPr>
            <a:cxnSpLocks noChangeShapeType="1"/>
            <a:stCxn id="5128" idx="5"/>
            <a:endCxn id="5136" idx="2"/>
          </p:cNvCxnSpPr>
          <p:nvPr/>
        </p:nvCxnSpPr>
        <p:spPr bwMode="auto">
          <a:xfrm>
            <a:off x="3906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</p:spPr>
      </p:cxnSp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2667000" y="20574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CC"/>
                </a:solidFill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5165" name="Text Box 45"/>
          <p:cNvSpPr txBox="1">
            <a:spLocks noChangeArrowheads="1"/>
          </p:cNvSpPr>
          <p:nvPr/>
        </p:nvSpPr>
        <p:spPr bwMode="auto">
          <a:xfrm>
            <a:off x="5562600" y="19050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808080"/>
                </a:solidFill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621613" name="Rectangle 47"/>
          <p:cNvSpPr>
            <a:spLocks noChangeArrowheads="1"/>
          </p:cNvSpPr>
          <p:nvPr/>
        </p:nvSpPr>
        <p:spPr bwMode="auto">
          <a:xfrm>
            <a:off x="685800" y="2771775"/>
            <a:ext cx="795465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Normalized Cut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fix bias of Min Cut by </a:t>
            </a: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normalizing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for size of segments: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2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	assoc(A,V) = sum of weights of all edges that touch A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10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Ncut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value small when we get two clusters with many edges with high weights, and few edges of low weight between them</a:t>
            </a:r>
          </a:p>
          <a:p>
            <a:pPr marL="742950" lvl="1" indent="-28575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Approximate solution for minimizing the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Nc</a:t>
            </a:r>
            <a:r>
              <a:rPr lang="en-US" sz="20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ut</a:t>
            </a:r>
            <a:r>
              <a:rPr lang="en-US" sz="20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value : generalized eigenvalue problem.</a:t>
            </a:r>
          </a:p>
        </p:txBody>
      </p:sp>
      <p:sp>
        <p:nvSpPr>
          <p:cNvPr id="5167" name="Text Box 47"/>
          <p:cNvSpPr txBox="1">
            <a:spLocks noChangeArrowheads="1"/>
          </p:cNvSpPr>
          <p:nvPr/>
        </p:nvSpPr>
        <p:spPr bwMode="auto">
          <a:xfrm>
            <a:off x="7389813" y="6553200"/>
            <a:ext cx="2987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Source: Steve Seitz</a:t>
            </a:r>
          </a:p>
        </p:txBody>
      </p:sp>
      <p:graphicFrame>
        <p:nvGraphicFramePr>
          <p:cNvPr id="621616" name="Object 48"/>
          <p:cNvGraphicFramePr>
            <a:graphicFrameLocks noChangeAspect="1"/>
          </p:cNvGraphicFramePr>
          <p:nvPr/>
        </p:nvGraphicFramePr>
        <p:xfrm>
          <a:off x="3951288" y="3730625"/>
          <a:ext cx="35814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5" imgW="1650960" imgH="419040" progId="Equation.3">
                  <p:embed/>
                </p:oleObj>
              </mc:Choice>
              <mc:Fallback>
                <p:oleObj name="Equation" r:id="rId5" imgW="1650960" imgH="419040" progId="Equation.3">
                  <p:embed/>
                  <p:pic>
                    <p:nvPicPr>
                      <p:cNvPr id="621616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1288" y="3730625"/>
                        <a:ext cx="3581400" cy="909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68" name="Picture 5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 r="64290" b="11780"/>
          <a:stretch>
            <a:fillRect/>
          </a:stretch>
        </p:blipFill>
        <p:spPr bwMode="auto">
          <a:xfrm>
            <a:off x="1577975" y="3767138"/>
            <a:ext cx="2179638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69" name="TextBox 54"/>
          <p:cNvSpPr txBox="1">
            <a:spLocks noChangeArrowheads="1"/>
          </p:cNvSpPr>
          <p:nvPr/>
        </p:nvSpPr>
        <p:spPr bwMode="auto">
          <a:xfrm>
            <a:off x="-1404664" y="6650196"/>
            <a:ext cx="88391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3"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J. Shi and J. </a:t>
            </a:r>
            <a:r>
              <a:rPr lang="en-US" sz="1200" kern="1200" dirty="0" err="1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Malik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8"/>
              </a:rPr>
              <a:t>Normalized Cuts and Image Segmentation</a:t>
            </a:r>
            <a:r>
              <a:rPr lang="en-US" sz="1200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, CVPR, 1997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6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79C0E71-56DE-4C53-B283-1EC268429DB2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5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6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results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762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762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7620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27432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00400" y="27432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96000" y="27432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" y="4724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00400" y="4724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1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96000" y="47244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7239000" y="64770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US" sz="1400" kern="1200" dirty="0"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347756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001000" cy="838200"/>
          </a:xfrm>
        </p:spPr>
        <p:txBody>
          <a:bodyPr>
            <a:normAutofit fontScale="90000"/>
          </a:bodyPr>
          <a:lstStyle/>
          <a:p>
            <a:r>
              <a:rPr lang="en-US"/>
              <a:t>Results: Berkeley Segmentation Engine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15200" y="10668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574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8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9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62600" y="36576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0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34250" y="3657600"/>
            <a:ext cx="15049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1295400" y="6172200"/>
            <a:ext cx="7010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12"/>
              </a:rPr>
              <a:t>http://www.cs.berkeley.edu/~fowlkes/BSE/</a:t>
            </a: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808793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4"/>
          <p:cNvSpPr>
            <a:spLocks noGrp="1"/>
          </p:cNvSpPr>
          <p:nvPr>
            <p:ph type="title"/>
          </p:nvPr>
        </p:nvSpPr>
        <p:spPr>
          <a:xfrm>
            <a:off x="482600" y="179388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Normalized cuts: pros and cons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088" y="1420813"/>
            <a:ext cx="82296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u="sng"/>
              <a:t>Pros:</a:t>
            </a:r>
          </a:p>
          <a:p>
            <a:pPr eaLnBrk="1" hangingPunct="1"/>
            <a:r>
              <a:rPr lang="en-US" sz="2400"/>
              <a:t>Generic framework, flexible to choice of function that computes weights (“affinities”) between nodes</a:t>
            </a:r>
          </a:p>
          <a:p>
            <a:pPr eaLnBrk="1" hangingPunct="1"/>
            <a:r>
              <a:rPr lang="en-US" sz="2400"/>
              <a:t>Does not require model of the data distribution</a:t>
            </a:r>
          </a:p>
          <a:p>
            <a:pPr eaLnBrk="1" hangingPunct="1"/>
            <a:endParaRPr lang="en-US" sz="2400"/>
          </a:p>
          <a:p>
            <a:pPr eaLnBrk="1" hangingPunct="1">
              <a:buFontTx/>
              <a:buNone/>
            </a:pPr>
            <a:r>
              <a:rPr lang="en-US" sz="2400" u="sng"/>
              <a:t>Cons:</a:t>
            </a:r>
          </a:p>
          <a:p>
            <a:pPr eaLnBrk="1" hangingPunct="1"/>
            <a:r>
              <a:rPr lang="en-US" sz="2400"/>
              <a:t>Time complexity can be high</a:t>
            </a:r>
          </a:p>
          <a:p>
            <a:pPr lvl="1" eaLnBrk="1" hangingPunct="1"/>
            <a:r>
              <a:rPr lang="en-US" sz="2000"/>
              <a:t>Dense, highly connected graphs </a:t>
            </a:r>
            <a:r>
              <a:rPr lang="en-US" sz="2000">
                <a:sym typeface="Wingdings" pitchFamily="2" charset="2"/>
              </a:rPr>
              <a:t> many affinity computations</a:t>
            </a:r>
          </a:p>
          <a:p>
            <a:pPr lvl="1" eaLnBrk="1" hangingPunct="1"/>
            <a:r>
              <a:rPr lang="en-US" sz="2000">
                <a:sym typeface="Wingdings" pitchFamily="2" charset="2"/>
              </a:rPr>
              <a:t>Solving eigenvalue problem</a:t>
            </a:r>
          </a:p>
          <a:p>
            <a:pPr eaLnBrk="1" hangingPunct="1"/>
            <a:r>
              <a:rPr lang="en-US" sz="2400">
                <a:sym typeface="Wingdings" pitchFamily="2" charset="2"/>
              </a:rPr>
              <a:t>Preference for balanced partitions</a:t>
            </a:r>
            <a:endParaRPr lang="en-US" sz="240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6541602"/>
            <a:ext cx="1981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Kristen </a:t>
            </a:r>
            <a:r>
              <a:rPr lang="en-US" sz="1400" dirty="0" err="1">
                <a:solidFill>
                  <a:srgbClr val="000000"/>
                </a:solidFill>
              </a:rPr>
              <a:t>Grauman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93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59C71F-5CA6-4F44-A4A2-543A30CBDC16}" type="slidenum">
              <a:rPr lang="en-US" sz="1400" b="0"/>
              <a:pPr eaLnBrk="1" hangingPunct="1"/>
              <a:t>86</a:t>
            </a:fld>
            <a:endParaRPr lang="en-US" sz="1400" b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F134042-C103-8643-BEAC-F0D2D5041C9E}"/>
              </a:ext>
            </a:extLst>
          </p:cNvPr>
          <p:cNvSpPr/>
          <p:nvPr/>
        </p:nvSpPr>
        <p:spPr>
          <a:xfrm>
            <a:off x="1866900" y="3505200"/>
            <a:ext cx="54102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932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Segments as primitives for recognition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304800" y="6019800"/>
            <a:ext cx="8839200" cy="304800"/>
          </a:xfrm>
        </p:spPr>
        <p:txBody>
          <a:bodyPr/>
          <a:lstStyle/>
          <a:p>
            <a:r>
              <a:rPr lang="en-US" sz="1200" dirty="0"/>
              <a:t>B. Russell et al., </a:t>
            </a:r>
            <a:r>
              <a:rPr lang="en-US" sz="1200" dirty="0">
                <a:hlinkClick r:id="rId3"/>
              </a:rPr>
              <a:t>“Using Multiple Segmentations to Discover Objects and their Extent in Image Collections,”</a:t>
            </a:r>
            <a:r>
              <a:rPr lang="en-US" sz="1200" dirty="0"/>
              <a:t> CVPR 2006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371600" y="914400"/>
            <a:ext cx="6019800" cy="1322388"/>
            <a:chOff x="111720" y="2590800"/>
            <a:chExt cx="3433167" cy="754062"/>
          </a:xfrm>
        </p:grpSpPr>
        <p:sp>
          <p:nvSpPr>
            <p:cNvPr id="55302" name="Text Box 2029"/>
            <p:cNvSpPr txBox="1">
              <a:spLocks noChangeArrowheads="1"/>
            </p:cNvSpPr>
            <p:nvPr/>
          </p:nvSpPr>
          <p:spPr bwMode="auto">
            <a:xfrm>
              <a:off x="457200" y="2590800"/>
              <a:ext cx="3014662" cy="112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rtl="0" eaLnBrk="0" fontAlgn="base" hangingPunct="0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6600"/>
                  </a:solidFill>
                  <a:latin typeface="Arial" charset="0"/>
                  <a:ea typeface="+mn-ea"/>
                  <a:cs typeface="Arial" charset="0"/>
                </a:rPr>
                <a:t>Multiple segmentations</a:t>
              </a:r>
              <a:endParaRPr lang="en-GB" b="1" kern="1200">
                <a:solidFill>
                  <a:srgbClr val="0066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3" name="Group 2049"/>
            <p:cNvGrpSpPr>
              <a:grpSpLocks/>
            </p:cNvGrpSpPr>
            <p:nvPr/>
          </p:nvGrpSpPr>
          <p:grpSpPr bwMode="auto">
            <a:xfrm>
              <a:off x="1046162" y="2735262"/>
              <a:ext cx="2498725" cy="609600"/>
              <a:chOff x="2115" y="711"/>
              <a:chExt cx="1574" cy="384"/>
            </a:xfrm>
          </p:grpSpPr>
          <p:grpSp>
            <p:nvGrpSpPr>
              <p:cNvPr id="4" name="Group 2048"/>
              <p:cNvGrpSpPr>
                <a:grpSpLocks/>
              </p:cNvGrpSpPr>
              <p:nvPr/>
            </p:nvGrpSpPr>
            <p:grpSpPr bwMode="auto">
              <a:xfrm>
                <a:off x="2115" y="711"/>
                <a:ext cx="1574" cy="384"/>
                <a:chOff x="2115" y="711"/>
                <a:chExt cx="1574" cy="384"/>
              </a:xfrm>
            </p:grpSpPr>
            <p:pic>
              <p:nvPicPr>
                <p:cNvPr id="55309" name="Picture 2031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569"/>
                <a:stretch>
                  <a:fillRect/>
                </a:stretch>
              </p:blipFill>
              <p:spPr bwMode="auto">
                <a:xfrm>
                  <a:off x="2116" y="712"/>
                  <a:ext cx="1573" cy="3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5310" name="Rectangle 2032"/>
                <p:cNvSpPr>
                  <a:spLocks noChangeArrowheads="1"/>
                </p:cNvSpPr>
                <p:nvPr/>
              </p:nvSpPr>
              <p:spPr bwMode="auto">
                <a:xfrm>
                  <a:off x="3435" y="711"/>
                  <a:ext cx="249" cy="192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55311" name="Rectangle 2034"/>
                <p:cNvSpPr>
                  <a:spLocks noChangeArrowheads="1"/>
                </p:cNvSpPr>
                <p:nvPr/>
              </p:nvSpPr>
              <p:spPr bwMode="auto">
                <a:xfrm>
                  <a:off x="3168" y="711"/>
                  <a:ext cx="249" cy="192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>
                  <a:spAutoFit/>
                </a:bodyPr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grpSp>
              <p:nvGrpSpPr>
                <p:cNvPr id="5" name="Group 2038"/>
                <p:cNvGrpSpPr>
                  <a:grpSpLocks/>
                </p:cNvGrpSpPr>
                <p:nvPr/>
              </p:nvGrpSpPr>
              <p:grpSpPr bwMode="auto">
                <a:xfrm>
                  <a:off x="2907" y="711"/>
                  <a:ext cx="249" cy="384"/>
                  <a:chOff x="3531" y="711"/>
                  <a:chExt cx="249" cy="384"/>
                </a:xfrm>
              </p:grpSpPr>
              <p:sp>
                <p:nvSpPr>
                  <p:cNvPr id="55322" name="Rectangle 2036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711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55323" name="Rectangle 2037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903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6" name="Group 2039"/>
                <p:cNvGrpSpPr>
                  <a:grpSpLocks/>
                </p:cNvGrpSpPr>
                <p:nvPr/>
              </p:nvGrpSpPr>
              <p:grpSpPr bwMode="auto">
                <a:xfrm>
                  <a:off x="2640" y="711"/>
                  <a:ext cx="249" cy="384"/>
                  <a:chOff x="3531" y="711"/>
                  <a:chExt cx="249" cy="384"/>
                </a:xfrm>
              </p:grpSpPr>
              <p:sp>
                <p:nvSpPr>
                  <p:cNvPr id="55320" name="Rectangle 2040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711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55321" name="Rectangle 2041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903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7" name="Group 2042"/>
                <p:cNvGrpSpPr>
                  <a:grpSpLocks/>
                </p:cNvGrpSpPr>
                <p:nvPr/>
              </p:nvGrpSpPr>
              <p:grpSpPr bwMode="auto">
                <a:xfrm>
                  <a:off x="2379" y="711"/>
                  <a:ext cx="249" cy="384"/>
                  <a:chOff x="3531" y="711"/>
                  <a:chExt cx="249" cy="384"/>
                </a:xfrm>
              </p:grpSpPr>
              <p:sp>
                <p:nvSpPr>
                  <p:cNvPr id="55318" name="Rectangle 2043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711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55319" name="Rectangle 2044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903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  <p:grpSp>
              <p:nvGrpSpPr>
                <p:cNvPr id="8" name="Group 2045"/>
                <p:cNvGrpSpPr>
                  <a:grpSpLocks/>
                </p:cNvGrpSpPr>
                <p:nvPr/>
              </p:nvGrpSpPr>
              <p:grpSpPr bwMode="auto">
                <a:xfrm>
                  <a:off x="2115" y="711"/>
                  <a:ext cx="249" cy="384"/>
                  <a:chOff x="3531" y="711"/>
                  <a:chExt cx="249" cy="384"/>
                </a:xfrm>
              </p:grpSpPr>
              <p:sp>
                <p:nvSpPr>
                  <p:cNvPr id="55316" name="Rectangle 2046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711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  <p:sp>
                <p:nvSpPr>
                  <p:cNvPr id="55317" name="Rectangle 2047"/>
                  <p:cNvSpPr>
                    <a:spLocks noChangeArrowheads="1"/>
                  </p:cNvSpPr>
                  <p:nvPr/>
                </p:nvSpPr>
                <p:spPr bwMode="auto">
                  <a:xfrm>
                    <a:off x="3531" y="903"/>
                    <a:ext cx="249" cy="192"/>
                  </a:xfrm>
                  <a:prstGeom prst="rect">
                    <a:avLst/>
                  </a:prstGeom>
                  <a:noFill/>
                  <a:ln w="635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b="1" kern="1200">
                      <a:solidFill>
                        <a:srgbClr val="000000"/>
                      </a:solidFill>
                      <a:latin typeface="Arial" charset="0"/>
                      <a:ea typeface="+mn-ea"/>
                      <a:cs typeface="Arial" charset="0"/>
                    </a:endParaRPr>
                  </a:p>
                </p:txBody>
              </p:sp>
            </p:grpSp>
          </p:grpSp>
          <p:sp>
            <p:nvSpPr>
              <p:cNvPr id="55307" name="Rectangle 2033"/>
              <p:cNvSpPr>
                <a:spLocks noChangeArrowheads="1"/>
              </p:cNvSpPr>
              <p:nvPr/>
            </p:nvSpPr>
            <p:spPr bwMode="auto">
              <a:xfrm>
                <a:off x="3435" y="903"/>
                <a:ext cx="249" cy="192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kern="120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  <p:sp>
            <p:nvSpPr>
              <p:cNvPr id="55308" name="Rectangle 2035"/>
              <p:cNvSpPr>
                <a:spLocks noChangeArrowheads="1"/>
              </p:cNvSpPr>
              <p:nvPr/>
            </p:nvSpPr>
            <p:spPr bwMode="auto">
              <a:xfrm>
                <a:off x="3168" y="903"/>
                <a:ext cx="249" cy="192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kern="1200">
                  <a:solidFill>
                    <a:srgbClr val="000000"/>
                  </a:solidFill>
                  <a:latin typeface="Arial" charset="0"/>
                  <a:ea typeface="+mn-ea"/>
                  <a:cs typeface="Arial" charset="0"/>
                </a:endParaRPr>
              </a:p>
            </p:txBody>
          </p:sp>
        </p:grpSp>
        <p:pic>
          <p:nvPicPr>
            <p:cNvPr id="55304" name="Picture 2050" descr="ex_imag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1720" y="2780903"/>
              <a:ext cx="672741" cy="505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5" name="Line 2051"/>
            <p:cNvSpPr>
              <a:spLocks noChangeShapeType="1"/>
            </p:cNvSpPr>
            <p:nvPr/>
          </p:nvSpPr>
          <p:spPr bwMode="auto">
            <a:xfrm>
              <a:off x="852487" y="3044825"/>
              <a:ext cx="16033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med"/>
            </a:ln>
          </p:spPr>
          <p:txBody>
            <a:bodyPr lIns="0" tIns="0" rIns="0" bIns="0" anchor="ctr" anchorCtr="1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endParaRPr>
            </a:p>
          </p:txBody>
        </p:sp>
      </p:grpSp>
      <p:pic>
        <p:nvPicPr>
          <p:cNvPr id="55301" name="Picture 180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2286000"/>
            <a:ext cx="6781800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6781800" y="65502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Lana </a:t>
            </a:r>
            <a:r>
              <a:rPr lang="en-US" sz="1400" dirty="0" err="1"/>
              <a:t>Lazebnik</a:t>
            </a:r>
            <a:endParaRPr lang="en-US" sz="1400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6880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8" descr="horses_Y_0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524000"/>
            <a:ext cx="2835275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0" name="Picture 10" descr="horses_filt_itr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758950"/>
            <a:ext cx="703263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850" name="Picture 810" descr="horses_muContour_038_itr0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1447800"/>
            <a:ext cx="2911475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851" name="Picture 811" descr="horses_dContour_038_itr0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1474788"/>
            <a:ext cx="2908300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Top-down segmentation</a:t>
            </a:r>
          </a:p>
        </p:txBody>
      </p:sp>
      <p:pic>
        <p:nvPicPr>
          <p:cNvPr id="21" name="Picture 826" descr="horses_filt_itr0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" y="2209800"/>
            <a:ext cx="11414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19" descr="horses_filt_itr0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06513" y="1497013"/>
            <a:ext cx="1284287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781800" y="65502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Lana </a:t>
            </a:r>
            <a:r>
              <a:rPr lang="en-US" sz="1400" dirty="0" err="1"/>
              <a:t>Lazebnik</a:t>
            </a:r>
            <a:endParaRPr lang="en-US" sz="1400" dirty="0"/>
          </a:p>
        </p:txBody>
      </p:sp>
      <p:sp>
        <p:nvSpPr>
          <p:cNvPr id="12" name="Content Placeholder 20"/>
          <p:cNvSpPr txBox="1">
            <a:spLocks/>
          </p:cNvSpPr>
          <p:nvPr/>
        </p:nvSpPr>
        <p:spPr bwMode="auto">
          <a:xfrm>
            <a:off x="0" y="5732517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E. Borenstein and S. Ullman,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9"/>
              </a:rPr>
              <a:t>“Class-specific, top-down segmentation,”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ECCV 2002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A. Levin and Y. Weiss,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10"/>
              </a:rPr>
              <a:t>“Learning to Combine Bottom-Up and Top-Down Segmentation,”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ECCV 2006.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en-US" sz="1400" kern="1200" dirty="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45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2125" y="914400"/>
            <a:ext cx="730567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Top-down segmentation</a:t>
            </a:r>
          </a:p>
        </p:txBody>
      </p:sp>
      <p:sp>
        <p:nvSpPr>
          <p:cNvPr id="57348" name="Content Placeholder 20"/>
          <p:cNvSpPr>
            <a:spLocks noGrp="1"/>
          </p:cNvSpPr>
          <p:nvPr>
            <p:ph idx="1"/>
          </p:nvPr>
        </p:nvSpPr>
        <p:spPr>
          <a:xfrm>
            <a:off x="0" y="5732517"/>
            <a:ext cx="9144000" cy="1676400"/>
          </a:xfrm>
        </p:spPr>
        <p:txBody>
          <a:bodyPr/>
          <a:lstStyle/>
          <a:p>
            <a:r>
              <a:rPr lang="en-US" sz="1800" dirty="0"/>
              <a:t>E. </a:t>
            </a:r>
            <a:r>
              <a:rPr lang="en-US" sz="1800" dirty="0" err="1"/>
              <a:t>Borenstein</a:t>
            </a:r>
            <a:r>
              <a:rPr lang="en-US" sz="1800" dirty="0"/>
              <a:t> and S. </a:t>
            </a:r>
            <a:r>
              <a:rPr lang="en-US" sz="1800" dirty="0" err="1"/>
              <a:t>Ullman</a:t>
            </a:r>
            <a:r>
              <a:rPr lang="en-US" sz="1800" dirty="0"/>
              <a:t>, </a:t>
            </a:r>
            <a:r>
              <a:rPr lang="en-US" sz="1800" dirty="0">
                <a:hlinkClick r:id="rId4"/>
              </a:rPr>
              <a:t>“Class-specific, top-down segmentation,”</a:t>
            </a:r>
            <a:r>
              <a:rPr lang="en-US" sz="1800" dirty="0"/>
              <a:t> ECCV 2002</a:t>
            </a:r>
          </a:p>
          <a:p>
            <a:r>
              <a:rPr lang="en-US" sz="1800" dirty="0"/>
              <a:t>A. Levin and Y. Weiss, </a:t>
            </a:r>
            <a:r>
              <a:rPr lang="en-US" sz="1800" dirty="0">
                <a:hlinkClick r:id="rId5"/>
              </a:rPr>
              <a:t>“Learning to Combine Bottom-Up and Top-Down Segmentation,”</a:t>
            </a:r>
            <a:r>
              <a:rPr lang="en-US" sz="1800" dirty="0"/>
              <a:t> ECCV 2006.</a:t>
            </a:r>
          </a:p>
        </p:txBody>
      </p:sp>
      <p:sp>
        <p:nvSpPr>
          <p:cNvPr id="57349" name="TextBox 10"/>
          <p:cNvSpPr txBox="1">
            <a:spLocks noChangeArrowheads="1"/>
          </p:cNvSpPr>
          <p:nvPr/>
        </p:nvSpPr>
        <p:spPr bwMode="auto">
          <a:xfrm>
            <a:off x="228600" y="2590800"/>
            <a:ext cx="152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Normalized cuts</a:t>
            </a:r>
          </a:p>
        </p:txBody>
      </p:sp>
      <p:sp>
        <p:nvSpPr>
          <p:cNvPr id="57350" name="TextBox 11"/>
          <p:cNvSpPr txBox="1">
            <a:spLocks noChangeArrowheads="1"/>
          </p:cNvSpPr>
          <p:nvPr/>
        </p:nvSpPr>
        <p:spPr bwMode="auto">
          <a:xfrm>
            <a:off x="152400" y="3733800"/>
            <a:ext cx="1676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Top-down segmentation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1800" y="65502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Lana </a:t>
            </a:r>
            <a:r>
              <a:rPr lang="en-US" sz="1400" dirty="0" err="1"/>
              <a:t>Lazebnik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C770E-C3B6-4423-9D88-7156467F656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en-US" sz="1400" kern="1200" dirty="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958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Gestalt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4300"/>
            <a:ext cx="843528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A key feature of the human visual system is that context affects how things are perceived</a:t>
            </a:r>
          </a:p>
          <a:p>
            <a:pPr eaLnBrk="1" hangingPunct="1"/>
            <a:r>
              <a:rPr lang="en-US" sz="2800" dirty="0"/>
              <a:t>Gestalt: whole or group</a:t>
            </a:r>
          </a:p>
          <a:p>
            <a:pPr lvl="1" eaLnBrk="1" hangingPunct="1"/>
            <a:r>
              <a:rPr lang="en-US" dirty="0"/>
              <a:t>Whole is something other than sum of its parts</a:t>
            </a:r>
          </a:p>
          <a:p>
            <a:pPr lvl="1" eaLnBrk="1" hangingPunct="1"/>
            <a:r>
              <a:rPr lang="en-US" dirty="0"/>
              <a:t>Relationships among parts can yield new properties/features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6C838D-B637-4832-8718-EACB81389683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Kristen </a:t>
            </a:r>
            <a:r>
              <a:rPr lang="en-US" dirty="0" err="1"/>
              <a:t>Grauman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2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bldLvl="2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56" y="69804"/>
            <a:ext cx="82296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31" y="1165194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Segmentation to find object boundaries or mid-level regions, tokens.</a:t>
            </a:r>
          </a:p>
          <a:p>
            <a:r>
              <a:rPr lang="en-US" sz="2800" dirty="0"/>
              <a:t> Bottom-up segmentation via clustering</a:t>
            </a:r>
          </a:p>
          <a:p>
            <a:pPr lvl="1"/>
            <a:r>
              <a:rPr lang="en-US" sz="2400" dirty="0"/>
              <a:t>General choices -- features, affinity functions, and clustering algorithms</a:t>
            </a:r>
          </a:p>
          <a:p>
            <a:r>
              <a:rPr lang="en-US" sz="2800" dirty="0"/>
              <a:t>Grouping also useful for quantization, can create new feature summaries</a:t>
            </a:r>
          </a:p>
          <a:p>
            <a:pPr lvl="1"/>
            <a:r>
              <a:rPr lang="en-US" sz="2400" dirty="0" err="1"/>
              <a:t>Texton</a:t>
            </a:r>
            <a:r>
              <a:rPr lang="en-US" sz="2400" dirty="0"/>
              <a:t> histograms for texture within local region</a:t>
            </a:r>
          </a:p>
          <a:p>
            <a:r>
              <a:rPr lang="en-US" sz="2800" dirty="0"/>
              <a:t>Example clustering methods</a:t>
            </a:r>
          </a:p>
          <a:p>
            <a:pPr lvl="1"/>
            <a:r>
              <a:rPr lang="en-US" sz="2400" dirty="0"/>
              <a:t>K-means</a:t>
            </a:r>
          </a:p>
          <a:p>
            <a:pPr lvl="1"/>
            <a:r>
              <a:rPr lang="en-US" sz="2400" dirty="0"/>
              <a:t>Mean shift</a:t>
            </a:r>
          </a:p>
          <a:p>
            <a:pPr lvl="1"/>
            <a:r>
              <a:rPr lang="en-US" sz="2400" dirty="0"/>
              <a:t>Graph cut, normalized cuts</a:t>
            </a:r>
          </a:p>
          <a:p>
            <a:pPr lvl="1">
              <a:buNone/>
            </a:pP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A40219-1A97-4199-8C25-861CEEC90279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Kristen </a:t>
            </a:r>
            <a:r>
              <a:rPr lang="en-US" sz="1200" dirty="0" err="1"/>
              <a:t>Grauman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9866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59C71F-5CA6-4F44-A4A2-543A30CBDC16}" type="slidenum">
              <a:rPr lang="en-US" sz="1400" b="0"/>
              <a:pPr eaLnBrk="1" hangingPunct="1"/>
              <a:t>91</a:t>
            </a:fld>
            <a:endParaRPr lang="en-US" sz="1400" b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F134042-C103-8643-BEAC-F0D2D5041C9E}"/>
              </a:ext>
            </a:extLst>
          </p:cNvPr>
          <p:cNvSpPr/>
          <p:nvPr/>
        </p:nvSpPr>
        <p:spPr>
          <a:xfrm>
            <a:off x="1866900" y="1828800"/>
            <a:ext cx="54102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045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8859B9-5135-4AFA-93C5-9C9EE22A8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284" y="2605460"/>
            <a:ext cx="6444716" cy="3012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246B6A-3385-4558-8225-B68384E81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recently…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E98DB-B95C-4229-B358-9594E8754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Neural networks to learn both local feature affinities and top-down context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B92AD-BBE0-466A-B2CD-B9A643355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Content Placeholder 20">
            <a:extLst>
              <a:ext uri="{FF2B5EF4-FFF2-40B4-BE49-F238E27FC236}">
                <a16:creationId xmlns:a16="http://schemas.microsoft.com/office/drawing/2014/main" id="{E251C082-94B2-4525-8CE5-ABFB6938BFDC}"/>
              </a:ext>
            </a:extLst>
          </p:cNvPr>
          <p:cNvSpPr txBox="1">
            <a:spLocks/>
          </p:cNvSpPr>
          <p:nvPr/>
        </p:nvSpPr>
        <p:spPr bwMode="auto">
          <a:xfrm>
            <a:off x="0" y="5732517"/>
            <a:ext cx="9144000" cy="57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/>
              <a:t>He et al., </a:t>
            </a:r>
            <a:r>
              <a:rPr lang="en-US" sz="1800" kern="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“Mask R-CNN,”</a:t>
            </a:r>
            <a:r>
              <a:rPr lang="en-US" sz="1800" kern="0" dirty="0">
                <a:solidFill>
                  <a:srgbClr val="0070C0"/>
                </a:solidFill>
              </a:rPr>
              <a:t> </a:t>
            </a:r>
            <a:r>
              <a:rPr lang="en-US" sz="1800" kern="0" dirty="0"/>
              <a:t>ICCV 2017 (Best paper)</a:t>
            </a:r>
          </a:p>
        </p:txBody>
      </p:sp>
    </p:spTree>
    <p:extLst>
      <p:ext uri="{BB962C8B-B14F-4D97-AF65-F5344CB8AC3E}">
        <p14:creationId xmlns:p14="http://schemas.microsoft.com/office/powerpoint/2010/main" val="350217702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46B6A-3385-4558-8225-B68384E81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recently…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E98DB-B95C-4229-B358-9594E8754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Segmenting both classes and instances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B92AD-BBE0-466A-B2CD-B9A643355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36144-7DCA-447B-92D5-5862B2176F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4"/>
          <a:stretch/>
        </p:blipFill>
        <p:spPr>
          <a:xfrm>
            <a:off x="7891" y="2168860"/>
            <a:ext cx="9144000" cy="3273227"/>
          </a:xfrm>
          <a:prstGeom prst="rect">
            <a:avLst/>
          </a:prstGeom>
        </p:spPr>
      </p:pic>
      <p:sp>
        <p:nvSpPr>
          <p:cNvPr id="7" name="Content Placeholder 20">
            <a:extLst>
              <a:ext uri="{FF2B5EF4-FFF2-40B4-BE49-F238E27FC236}">
                <a16:creationId xmlns:a16="http://schemas.microsoft.com/office/drawing/2014/main" id="{83844D0F-4DCF-49C9-A5DD-3975859ECB61}"/>
              </a:ext>
            </a:extLst>
          </p:cNvPr>
          <p:cNvSpPr txBox="1">
            <a:spLocks/>
          </p:cNvSpPr>
          <p:nvPr/>
        </p:nvSpPr>
        <p:spPr bwMode="auto">
          <a:xfrm>
            <a:off x="0" y="5732517"/>
            <a:ext cx="9144000" cy="57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/>
              <a:t>He et al., </a:t>
            </a:r>
            <a:r>
              <a:rPr lang="en-US" sz="1800" kern="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“Mask R-CNN,”</a:t>
            </a:r>
            <a:r>
              <a:rPr lang="en-US" sz="1800" kern="0" dirty="0">
                <a:solidFill>
                  <a:srgbClr val="0070C0"/>
                </a:solidFill>
              </a:rPr>
              <a:t> </a:t>
            </a:r>
            <a:r>
              <a:rPr lang="en-US" sz="1800" kern="0" dirty="0"/>
              <a:t>ICCV 2017 (Best paper)</a:t>
            </a:r>
          </a:p>
        </p:txBody>
      </p:sp>
    </p:spTree>
    <p:extLst>
      <p:ext uri="{BB962C8B-B14F-4D97-AF65-F5344CB8AC3E}">
        <p14:creationId xmlns:p14="http://schemas.microsoft.com/office/powerpoint/2010/main" val="234634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\mbox{\tiny clusters } i} ~~~\sum_{\mbox{\tiny points p in cluster } i} \|p - c_i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03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\mbox{\tiny clusters } i} ~~~\sum_{\mbox{\tiny points p in cluster } i} \|p - c_i\|^2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203.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Ncut(A,B) = \frac{cut(A,B)}{volume(A)} + \frac{cut(A,B)}{volume(B)}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424.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21920</TotalTime>
  <Words>3618</Words>
  <Application>Microsoft Macintosh PowerPoint</Application>
  <PresentationFormat>On-screen Show (4:3)</PresentationFormat>
  <Paragraphs>854</Paragraphs>
  <Slides>93</Slides>
  <Notes>86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0" baseType="lpstr">
      <vt:lpstr>Arial</vt:lpstr>
      <vt:lpstr>Calibri</vt:lpstr>
      <vt:lpstr>Cambria Math</vt:lpstr>
      <vt:lpstr>Comic Sans MS</vt:lpstr>
      <vt:lpstr>Times New Roman</vt:lpstr>
      <vt:lpstr>Office Theme</vt:lpstr>
      <vt:lpstr>Equation</vt:lpstr>
      <vt:lpstr>PowerPoint Presentation</vt:lpstr>
      <vt:lpstr>Segmentation &amp; Custering</vt:lpstr>
      <vt:lpstr>PowerPoint Presentation</vt:lpstr>
      <vt:lpstr>PowerPoint Presentation</vt:lpstr>
      <vt:lpstr>Grouping in vision</vt:lpstr>
      <vt:lpstr>Examples of grouping in vision</vt:lpstr>
      <vt:lpstr>Grouping in vision</vt:lpstr>
      <vt:lpstr>PowerPoint Presentation</vt:lpstr>
      <vt:lpstr>Gestalt</vt:lpstr>
      <vt:lpstr>Example: Muller-Lyer illusion</vt:lpstr>
      <vt:lpstr>Example: Muller-Lyer illusion</vt:lpstr>
      <vt:lpstr>Example: Muller-Lyer illusion</vt:lpstr>
      <vt:lpstr>Gestalt</vt:lpstr>
      <vt:lpstr>PowerPoint Presentation</vt:lpstr>
      <vt:lpstr>PowerPoint Presentation</vt:lpstr>
      <vt:lpstr>Similarity</vt:lpstr>
      <vt:lpstr>Symmetry</vt:lpstr>
      <vt:lpstr>Common fate</vt:lpstr>
      <vt:lpstr>Proximity</vt:lpstr>
      <vt:lpstr>Illusory/subjective contours</vt:lpstr>
      <vt:lpstr>PowerPoint Presentation</vt:lpstr>
      <vt:lpstr>PowerPoint Presentation</vt:lpstr>
      <vt:lpstr>PowerPoint Presentation</vt:lpstr>
      <vt:lpstr>PowerPoint Presentation</vt:lpstr>
      <vt:lpstr>Figure-ground</vt:lpstr>
      <vt:lpstr>Grouping phenomena in real life</vt:lpstr>
      <vt:lpstr>Grouping phenomena in real life</vt:lpstr>
      <vt:lpstr>Grouping phenomena in real life</vt:lpstr>
      <vt:lpstr>Gestalt</vt:lpstr>
      <vt:lpstr>PowerPoint Presentation</vt:lpstr>
      <vt:lpstr>The goals of segmentation</vt:lpstr>
      <vt:lpstr>The goals of segmentation</vt:lpstr>
      <vt:lpstr>PowerPoint Presentation</vt:lpstr>
      <vt:lpstr>PowerPoint Presentation</vt:lpstr>
      <vt:lpstr>PowerPoint Presentation</vt:lpstr>
      <vt:lpstr>PowerPoint Presentation</vt:lpstr>
      <vt:lpstr>Clustering</vt:lpstr>
      <vt:lpstr>K-means clustering</vt:lpstr>
      <vt:lpstr>K-means: pros and cons</vt:lpstr>
      <vt:lpstr>An aside: Smoothing out cluster assignments</vt:lpstr>
      <vt:lpstr>Segmentation as clustering</vt:lpstr>
      <vt:lpstr>PowerPoint Presentation</vt:lpstr>
      <vt:lpstr>Segmentation as clustering</vt:lpstr>
      <vt:lpstr>Segmentation as clustering</vt:lpstr>
      <vt:lpstr>Segmentation as clustering</vt:lpstr>
      <vt:lpstr>Segmentation as clustering</vt:lpstr>
      <vt:lpstr>Segmentation as clustering</vt:lpstr>
      <vt:lpstr>Segmentation with texture features</vt:lpstr>
      <vt:lpstr>Image segmentation example</vt:lpstr>
      <vt:lpstr>Pixel properties vs. neighborhood properties</vt:lpstr>
      <vt:lpstr>PowerPoint Presentation</vt:lpstr>
      <vt:lpstr>K-means: pros and cons</vt:lpstr>
      <vt:lpstr>Mean shift algorithm</vt:lpstr>
      <vt:lpstr>Mean shift</vt:lpstr>
      <vt:lpstr>Mean shift</vt:lpstr>
      <vt:lpstr>Mean shift</vt:lpstr>
      <vt:lpstr>Mean shift</vt:lpstr>
      <vt:lpstr>Mean shift</vt:lpstr>
      <vt:lpstr>Mean shift</vt:lpstr>
      <vt:lpstr>Mean shift</vt:lpstr>
      <vt:lpstr>Mean shift clustering</vt:lpstr>
      <vt:lpstr>Mean shift clustering/segmentation</vt:lpstr>
      <vt:lpstr>Mean shift segmentation results</vt:lpstr>
      <vt:lpstr>PowerPoint Presentation</vt:lpstr>
      <vt:lpstr>Mean shift</vt:lpstr>
      <vt:lpstr>PowerPoint Presentation</vt:lpstr>
      <vt:lpstr>Images as graphs</vt:lpstr>
      <vt:lpstr>Measuring affinity</vt:lpstr>
      <vt:lpstr>Example: weighted graphs</vt:lpstr>
      <vt:lpstr>PowerPoint Presentation</vt:lpstr>
      <vt:lpstr>PowerPoint Presentation</vt:lpstr>
      <vt:lpstr>PowerPoint Presentation</vt:lpstr>
      <vt:lpstr>Distancesaffinities</vt:lpstr>
      <vt:lpstr>PowerPoint Presentation</vt:lpstr>
      <vt:lpstr>Visualizing a shuffled affinity matrix</vt:lpstr>
      <vt:lpstr>Measuring affinity</vt:lpstr>
      <vt:lpstr>Measuring affinity</vt:lpstr>
      <vt:lpstr>Putting it together</vt:lpstr>
      <vt:lpstr>Segmentation by Graph Cuts</vt:lpstr>
      <vt:lpstr>Cuts in a graph: Min cut</vt:lpstr>
      <vt:lpstr>Minimum cut</vt:lpstr>
      <vt:lpstr>Cuts in a graph: Normalized cut</vt:lpstr>
      <vt:lpstr>Example results</vt:lpstr>
      <vt:lpstr>Results: Berkeley Segmentation Engine</vt:lpstr>
      <vt:lpstr>Normalized cuts: pros and cons</vt:lpstr>
      <vt:lpstr>PowerPoint Presentation</vt:lpstr>
      <vt:lpstr>Segments as primitives for recognition</vt:lpstr>
      <vt:lpstr>Top-down segmentation</vt:lpstr>
      <vt:lpstr>Top-down segmentation</vt:lpstr>
      <vt:lpstr>Summary</vt:lpstr>
      <vt:lpstr>PowerPoint Presentation</vt:lpstr>
      <vt:lpstr>More recently…</vt:lpstr>
      <vt:lpstr>More recently…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Frank Dellaert</cp:lastModifiedBy>
  <cp:revision>134</cp:revision>
  <dcterms:created xsi:type="dcterms:W3CDTF">2009-12-16T02:55:56Z</dcterms:created>
  <dcterms:modified xsi:type="dcterms:W3CDTF">2019-11-18T21:02:54Z</dcterms:modified>
</cp:coreProperties>
</file>