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74" r:id="rId2"/>
    <p:sldId id="677" r:id="rId3"/>
    <p:sldId id="678" r:id="rId4"/>
    <p:sldId id="675" r:id="rId5"/>
    <p:sldId id="676" r:id="rId6"/>
    <p:sldId id="679" r:id="rId7"/>
    <p:sldId id="424" r:id="rId8"/>
    <p:sldId id="423" r:id="rId9"/>
    <p:sldId id="680" r:id="rId10"/>
    <p:sldId id="68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6" autoAdjust="0"/>
    <p:restoredTop sz="84859" autoAdjust="0"/>
  </p:normalViewPr>
  <p:slideViewPr>
    <p:cSldViewPr>
      <p:cViewPr>
        <p:scale>
          <a:sx n="155" d="100"/>
          <a:sy n="155" d="100"/>
        </p:scale>
        <p:origin x="28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3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E75E0-3088-DE48-8044-C691A2FC7E28}"/>
              </a:ext>
            </a:extLst>
          </p:cNvPr>
          <p:cNvSpPr txBox="1"/>
          <p:nvPr userDrawn="1"/>
        </p:nvSpPr>
        <p:spPr>
          <a:xfrm>
            <a:off x="1066800" y="12192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Grouping in Vision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Segmentation as Clustering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+mj-lt"/>
              </a:rPr>
              <a:t>Mode finding &amp; Mean-Shift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Graph-Based Algorithms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Segments as Primitives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latin typeface="+mj-lt"/>
              </a:rPr>
              <a:t>CNN-Based Approaches</a:t>
            </a:r>
          </a:p>
        </p:txBody>
      </p:sp>
    </p:spTree>
    <p:extLst>
      <p:ext uri="{BB962C8B-B14F-4D97-AF65-F5344CB8AC3E}">
        <p14:creationId xmlns:p14="http://schemas.microsoft.com/office/powerpoint/2010/main" val="7144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scholar?oi=bibs&amp;cluster=8599254436676320906&amp;btnI=1&amp;hl=e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holar.google.com/scholar?oi=bibs&amp;cluster=8599254436676320906&amp;btnI=1&amp;hl=e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3.06870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3.0687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AE954-7E90-1444-AABA-698716D5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2" y="0"/>
            <a:ext cx="6017816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B980B3-8F54-CA41-9E4B-633B52A6D180}"/>
              </a:ext>
            </a:extLst>
          </p:cNvPr>
          <p:cNvSpPr/>
          <p:nvPr/>
        </p:nvSpPr>
        <p:spPr>
          <a:xfrm>
            <a:off x="1752600" y="1752600"/>
            <a:ext cx="1600200" cy="1676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1BFE-DF2C-E440-B96E-3F59BBC7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Panoptic Feature Pyramid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702EA-1063-7C42-8275-47A5BB27C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r>
              <a:rPr lang="en-US" dirty="0"/>
              <a:t>Uses FPN architecture</a:t>
            </a:r>
          </a:p>
          <a:p>
            <a:r>
              <a:rPr lang="en-US" dirty="0"/>
              <a:t>2 heads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451A3-227A-E04F-AACF-BA1F0A0157C6}"/>
              </a:ext>
            </a:extLst>
          </p:cNvPr>
          <p:cNvSpPr/>
          <p:nvPr/>
        </p:nvSpPr>
        <p:spPr>
          <a:xfrm>
            <a:off x="4114800" y="637883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Alexander Kirillov,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NimbusRomNo9L"/>
              </a:rPr>
              <a:t>Kaiming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 He, Ross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NimbusRomNo9L"/>
              </a:rPr>
              <a:t>Girshick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, Carsten Rother, and Piotr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NimbusRomNo9L"/>
              </a:rPr>
              <a:t>Dollár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. Panoptic Feature Pyramid Networks. In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CVPR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, 2019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CD421-B7D8-9147-94F1-8D40C835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35261"/>
            <a:ext cx="3276600" cy="2317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7FF22-9104-A84B-A2D0-4976D3DA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773"/>
            <a:ext cx="9144000" cy="24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9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E80C-FDFD-884F-8A44-624111CB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convolutional nets…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59A0-DA54-DD49-926E-E67F481B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25361"/>
            <a:ext cx="8229600" cy="792163"/>
          </a:xfrm>
        </p:spPr>
        <p:txBody>
          <a:bodyPr/>
          <a:lstStyle/>
          <a:p>
            <a:r>
              <a:rPr lang="en-US" dirty="0"/>
              <a:t>”Expand” trained network to any size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917EA-9511-274C-A75F-8EE97B093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6557"/>
            <a:ext cx="8318500" cy="4559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503200-17AE-8F40-95AA-25411B82F49F}"/>
              </a:ext>
            </a:extLst>
          </p:cNvPr>
          <p:cNvSpPr/>
          <p:nvPr/>
        </p:nvSpPr>
        <p:spPr>
          <a:xfrm>
            <a:off x="0" y="6568644"/>
            <a:ext cx="905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Long, J.,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E., &amp; Darrell, T. (2015). Fully convolutional networks for semantic segmentation. In CVPR 2014</a:t>
            </a:r>
          </a:p>
        </p:txBody>
      </p:sp>
    </p:spTree>
    <p:extLst>
      <p:ext uri="{BB962C8B-B14F-4D97-AF65-F5344CB8AC3E}">
        <p14:creationId xmlns:p14="http://schemas.microsoft.com/office/powerpoint/2010/main" val="289747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85A7-641A-E646-81E4-EAAAA1FA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…for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F4DF-56B7-224F-AB58-FE873EAC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838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Complicated upsampling strategies…</a:t>
            </a:r>
          </a:p>
          <a:p>
            <a:r>
              <a:rPr lang="en-US" dirty="0"/>
              <a:t>Results not yet great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C9EBA7-3CBF-8F4B-BFA2-5837541969EF}"/>
              </a:ext>
            </a:extLst>
          </p:cNvPr>
          <p:cNvSpPr/>
          <p:nvPr/>
        </p:nvSpPr>
        <p:spPr>
          <a:xfrm>
            <a:off x="0" y="6568644"/>
            <a:ext cx="905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Long, J.,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E., &amp; Darrell, T. (2015). Fully convolutional networks for semantic segmentation. In CVPR 2014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BF82B-8B29-0543-BCD9-CFBEBBD4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077" y="1122361"/>
            <a:ext cx="4630948" cy="4160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845765-B72B-6946-8499-6EFF453EA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40405"/>
            <a:ext cx="3871577" cy="1684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239D75-5154-E14A-9A42-001CDDCE9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3641098"/>
            <a:ext cx="3871577" cy="16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4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723A-44DC-9E43-B863-D11A254D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E96D-4CE6-2543-AA30-4D03AB66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19199"/>
          </a:xfrm>
        </p:spPr>
        <p:txBody>
          <a:bodyPr>
            <a:normAutofit/>
          </a:bodyPr>
          <a:lstStyle/>
          <a:p>
            <a:r>
              <a:rPr lang="en-US" dirty="0"/>
              <a:t>Builds on FCN, Contract-expand with skip…</a:t>
            </a:r>
          </a:p>
          <a:p>
            <a:r>
              <a:rPr lang="en-US" dirty="0"/>
              <a:t>Almost symmetric, many channels at bottom!</a:t>
            </a:r>
          </a:p>
        </p:txBody>
      </p:sp>
      <p:pic>
        <p:nvPicPr>
          <p:cNvPr id="7" name="Picture 6" descr="A picture containing screenshot, traffic&#10;&#10;Description automatically generated">
            <a:extLst>
              <a:ext uri="{FF2B5EF4-FFF2-40B4-BE49-F238E27FC236}">
                <a16:creationId xmlns:a16="http://schemas.microsoft.com/office/drawing/2014/main" id="{AC7FF9B3-3012-C14A-B28B-187B9AB84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6629400" cy="441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71E66B-C619-2B47-A3C6-5A55AD4E0E6E}"/>
              </a:ext>
            </a:extLst>
          </p:cNvPr>
          <p:cNvSpPr/>
          <p:nvPr/>
        </p:nvSpPr>
        <p:spPr>
          <a:xfrm>
            <a:off x="-76200" y="6596390"/>
            <a:ext cx="9220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O.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NimbusRomNo9L"/>
              </a:rPr>
              <a:t>Ronneberger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, P. Fischer, and T.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NimbusRomNo9L"/>
              </a:rPr>
              <a:t>Brox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, “U-net: Convolutional networks for biomedical image segmentation,” in </a:t>
            </a:r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MICCAI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, pp. 234–241, Springer, 2015. 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D81F2-7563-D64D-89D0-70572980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0"/>
            <a:ext cx="5467350" cy="12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3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F407-4F46-8545-A288-40A02D61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744F-DCF3-B649-85A6-DFF781215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r>
              <a:rPr lang="en-US" dirty="0"/>
              <a:t>Adds…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CA918-CFC8-E04C-BC16-8223F23D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9" y="1066800"/>
            <a:ext cx="8499051" cy="5112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063EC6-8C32-8E40-ADA7-079E65A86CCA}"/>
              </a:ext>
            </a:extLst>
          </p:cNvPr>
          <p:cNvSpPr/>
          <p:nvPr/>
        </p:nvSpPr>
        <p:spPr>
          <a:xfrm>
            <a:off x="-2059" y="635008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Segnet: A deep convolutional encoder-decoder architecture for image segmentation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Badrinarayanan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A Kendall, 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Cipolla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- PAMI 2017</a:t>
            </a:r>
            <a:endParaRPr lang="en-US" sz="1200" b="0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2E8B-FBB2-0148-8A87-77BC0F44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7893-A51B-CB4E-86CC-2AC0F527E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Eliminates need to learn the </a:t>
            </a:r>
            <a:r>
              <a:rPr lang="en-US" dirty="0" err="1"/>
              <a:t>upsamplng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B01257-3EEE-BB4A-B4F5-AC48A974FE9F}"/>
              </a:ext>
            </a:extLst>
          </p:cNvPr>
          <p:cNvSpPr/>
          <p:nvPr/>
        </p:nvSpPr>
        <p:spPr>
          <a:xfrm>
            <a:off x="-2059" y="635008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Segnet: A deep convolutional encoder-decoder architecture for image segmentation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V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Badrinarayanan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A Kendall, 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Cipolla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- PAMI 2017</a:t>
            </a:r>
            <a:endParaRPr lang="en-US" sz="1200" b="0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60586-8945-6542-889C-0241B43B2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27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9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859B9-5135-4AFA-93C5-9C9EE22A8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84" y="2605460"/>
            <a:ext cx="6444716" cy="3012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46B6A-3385-4558-8225-B68384E8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Mask-RCNN…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E98DB-B95C-4229-B358-9594E875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networks to learn both local feature affinities and top-down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B92AD-BBE0-466A-B2CD-B9A64335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E251C082-94B2-4525-8CE5-ABFB6938BFDC}"/>
              </a:ext>
            </a:extLst>
          </p:cNvPr>
          <p:cNvSpPr txBox="1">
            <a:spLocks/>
          </p:cNvSpPr>
          <p:nvPr/>
        </p:nvSpPr>
        <p:spPr bwMode="auto">
          <a:xfrm>
            <a:off x="0" y="5732517"/>
            <a:ext cx="9144000" cy="57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He et al., </a:t>
            </a:r>
            <a:r>
              <a:rPr lang="en-US" sz="1800" kern="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“Mask R-CNN,”</a:t>
            </a:r>
            <a:r>
              <a:rPr lang="en-US" sz="1800" kern="0" dirty="0">
                <a:solidFill>
                  <a:srgbClr val="0070C0"/>
                </a:solidFill>
              </a:rPr>
              <a:t> </a:t>
            </a:r>
            <a:r>
              <a:rPr lang="en-US" sz="1800" kern="0" dirty="0"/>
              <a:t>ICCV 2017 (Best paper)</a:t>
            </a:r>
          </a:p>
        </p:txBody>
      </p:sp>
    </p:spTree>
    <p:extLst>
      <p:ext uri="{BB962C8B-B14F-4D97-AF65-F5344CB8AC3E}">
        <p14:creationId xmlns:p14="http://schemas.microsoft.com/office/powerpoint/2010/main" val="350217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6B6A-3385-4558-8225-B68384E8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Mask-RCNN…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E98DB-B95C-4229-B358-9594E875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B92AD-BBE0-466A-B2CD-B9A64335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36144-7DCA-447B-92D5-5862B2176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/>
          <a:stretch/>
        </p:blipFill>
        <p:spPr>
          <a:xfrm>
            <a:off x="7891" y="2168860"/>
            <a:ext cx="9144000" cy="3273227"/>
          </a:xfrm>
          <a:prstGeom prst="rect">
            <a:avLst/>
          </a:prstGeom>
        </p:spPr>
      </p:pic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83844D0F-4DCF-49C9-A5DD-3975859ECB61}"/>
              </a:ext>
            </a:extLst>
          </p:cNvPr>
          <p:cNvSpPr txBox="1">
            <a:spLocks/>
          </p:cNvSpPr>
          <p:nvPr/>
        </p:nvSpPr>
        <p:spPr bwMode="auto">
          <a:xfrm>
            <a:off x="0" y="5732517"/>
            <a:ext cx="9144000" cy="57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He et al., </a:t>
            </a:r>
            <a:r>
              <a:rPr lang="en-US" sz="1800" kern="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“Mask R-CNN,”</a:t>
            </a:r>
            <a:r>
              <a:rPr lang="en-US" sz="1800" kern="0" dirty="0">
                <a:solidFill>
                  <a:srgbClr val="0070C0"/>
                </a:solidFill>
              </a:rPr>
              <a:t> </a:t>
            </a:r>
            <a:r>
              <a:rPr lang="en-US" sz="1800" kern="0" dirty="0"/>
              <a:t>ICCV 2017 (Best paper)</a:t>
            </a:r>
          </a:p>
        </p:txBody>
      </p:sp>
    </p:spTree>
    <p:extLst>
      <p:ext uri="{BB962C8B-B14F-4D97-AF65-F5344CB8AC3E}">
        <p14:creationId xmlns:p14="http://schemas.microsoft.com/office/powerpoint/2010/main" val="2346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3E70-AF9B-7549-BB73-67B8857F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“Panoptic”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EB2E5-98CC-214B-9D82-D29851FBA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Segnet</a:t>
            </a:r>
            <a:r>
              <a:rPr lang="en-US" dirty="0"/>
              <a:t> = semantic segmentation (every pixel)</a:t>
            </a:r>
          </a:p>
          <a:p>
            <a:r>
              <a:rPr lang="en-US" dirty="0"/>
              <a:t>Mask-RCNN = instance segmentation (</a:t>
            </a:r>
            <a:r>
              <a:rPr lang="en-US" dirty="0" err="1"/>
              <a:t>ojects</a:t>
            </a:r>
            <a:r>
              <a:rPr lang="en-US" dirty="0"/>
              <a:t>)</a:t>
            </a:r>
          </a:p>
          <a:p>
            <a:r>
              <a:rPr lang="en-US" dirty="0"/>
              <a:t>Panoptic = combined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5D52E-41C9-0D4E-BA57-86D591C2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75" y="918519"/>
            <a:ext cx="6216650" cy="44271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460A51-9138-BE4E-8F10-D29BD9B218E9}"/>
              </a:ext>
            </a:extLst>
          </p:cNvPr>
          <p:cNvSpPr/>
          <p:nvPr/>
        </p:nvSpPr>
        <p:spPr>
          <a:xfrm>
            <a:off x="4114800" y="637883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Alexander Kirillov,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NimbusRomNo9L"/>
              </a:rPr>
              <a:t>Kaiming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 He, Ross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NimbusRomNo9L"/>
              </a:rPr>
              <a:t>Girshick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, Carsten Rother, and Piotr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NimbusRomNo9L"/>
              </a:rPr>
              <a:t>Dollár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. Panoptic segmentation. In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CVPR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NimbusRomNo9L"/>
              </a:rPr>
              <a:t>, 2019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1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22023</TotalTime>
  <Words>303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NimbusRomNo9L</vt:lpstr>
      <vt:lpstr>Office Theme</vt:lpstr>
      <vt:lpstr>PowerPoint Presentation</vt:lpstr>
      <vt:lpstr>Fully convolutional nets…</vt:lpstr>
      <vt:lpstr>…for segmentation</vt:lpstr>
      <vt:lpstr>U-Net</vt:lpstr>
      <vt:lpstr>Segnet</vt:lpstr>
      <vt:lpstr>Segnet</vt:lpstr>
      <vt:lpstr>Mask-RCNN…</vt:lpstr>
      <vt:lpstr>Mask-RCNN…</vt:lpstr>
      <vt:lpstr>“Panoptic” Segmentation</vt:lpstr>
      <vt:lpstr>Panoptic Feature Pyramid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Frank Dellaert</cp:lastModifiedBy>
  <cp:revision>140</cp:revision>
  <dcterms:created xsi:type="dcterms:W3CDTF">2009-12-16T02:55:56Z</dcterms:created>
  <dcterms:modified xsi:type="dcterms:W3CDTF">2019-11-20T21:03:30Z</dcterms:modified>
</cp:coreProperties>
</file>