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tags/tag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674" r:id="rId2"/>
    <p:sldId id="677" r:id="rId3"/>
    <p:sldId id="285" r:id="rId4"/>
    <p:sldId id="440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7" r:id="rId20"/>
    <p:sldId id="459" r:id="rId21"/>
    <p:sldId id="460" r:id="rId22"/>
    <p:sldId id="462" r:id="rId23"/>
    <p:sldId id="474" r:id="rId24"/>
    <p:sldId id="678" r:id="rId25"/>
    <p:sldId id="679" r:id="rId26"/>
    <p:sldId id="680" r:id="rId27"/>
    <p:sldId id="676" r:id="rId28"/>
    <p:sldId id="266" r:id="rId29"/>
    <p:sldId id="272" r:id="rId30"/>
    <p:sldId id="273" r:id="rId31"/>
    <p:sldId id="274" r:id="rId32"/>
    <p:sldId id="275" r:id="rId33"/>
    <p:sldId id="276" r:id="rId34"/>
    <p:sldId id="334" r:id="rId35"/>
    <p:sldId id="278" r:id="rId36"/>
    <p:sldId id="279" r:id="rId37"/>
    <p:sldId id="281" r:id="rId38"/>
    <p:sldId id="282" r:id="rId39"/>
    <p:sldId id="283" r:id="rId40"/>
    <p:sldId id="370" r:id="rId41"/>
    <p:sldId id="284" r:id="rId42"/>
    <p:sldId id="289" r:id="rId43"/>
    <p:sldId id="290" r:id="rId44"/>
    <p:sldId id="291" r:id="rId45"/>
    <p:sldId id="294" r:id="rId46"/>
    <p:sldId id="295" r:id="rId47"/>
    <p:sldId id="296" r:id="rId48"/>
    <p:sldId id="297" r:id="rId49"/>
    <p:sldId id="298" r:id="rId50"/>
    <p:sldId id="299" r:id="rId51"/>
    <p:sldId id="301" r:id="rId52"/>
    <p:sldId id="302" r:id="rId53"/>
    <p:sldId id="331" r:id="rId54"/>
    <p:sldId id="332" r:id="rId55"/>
    <p:sldId id="682" r:id="rId56"/>
    <p:sldId id="683" r:id="rId57"/>
    <p:sldId id="684" r:id="rId58"/>
    <p:sldId id="304" r:id="rId59"/>
    <p:sldId id="681" r:id="rId60"/>
    <p:sldId id="685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8" autoAdjust="0"/>
    <p:restoredTop sz="95897" autoAdjust="0"/>
  </p:normalViewPr>
  <p:slideViewPr>
    <p:cSldViewPr>
      <p:cViewPr varScale="1">
        <p:scale>
          <a:sx n="174" d="100"/>
          <a:sy n="174" d="100"/>
        </p:scale>
        <p:origin x="5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59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3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8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15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5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21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14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32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12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26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6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51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4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7EF5-16AF-45AD-90D9-27382333A36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200862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0EFF74B-2706-4A4E-8DC9-9942D8A08F75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462694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F512B8F-A0D3-4BFF-9B4D-22D353DCFE04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636259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ABB4D7A8-20D6-4DDB-BFEC-01E606D4E1AB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38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ABB4D7A8-20D6-4DDB-BFEC-01E606D4E1AB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602915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ABB4D7A8-20D6-4DDB-BFEC-01E606D4E1AB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82280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96898A3-3EE3-4540-9826-A6DD2D9AC774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ts val="634"/>
              </a:spcAft>
            </a:pPr>
            <a:endParaRPr lang="en-US" sz="13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286006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BCDA7C6-4E28-471E-A0F6-23EF427D758F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994322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DD4497C-5D18-43CF-9BFC-913A6DFFACAF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52673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79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B032AB6-9822-46CE-B5E4-CEB78EEE70AD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616707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B032AB6-9822-46CE-B5E4-CEB78EEE70AD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235936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091A9EC-0FEB-49B8-99D7-502048F4AC7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baseline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3220948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4F17BB6-1BAF-4740-A939-4A920CDAAFE1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167547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ABB4D7A8-20D6-4DDB-BFEC-01E606D4E1AB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224988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C353440-A4DC-41E0-9364-498AD60AC0E9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377189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99BCC50-E0BD-46D3-8D8D-F7E9F4622CCF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313846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6134133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763393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95335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09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806190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916760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EA9A9B7-852E-4FE9-ADC0-4D5CDF6208E9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9137967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9579042-ABAB-42FC-ADC9-9CBC67D14FFA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9561737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9579042-ABAB-42FC-ADC9-9CBC67D14FFA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196645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7EF5-16AF-45AD-90D9-27382333A367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57027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1ABAACE-DD07-44CF-AFE0-CAEB14790866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72531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5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21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44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6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5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55.w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52.wmf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png"/><Relationship Id="rId5" Type="http://schemas.openxmlformats.org/officeDocument/2006/relationships/image" Target="../media/image66.wmf"/><Relationship Id="rId10" Type="http://schemas.openxmlformats.org/officeDocument/2006/relationships/image" Target="../media/image68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pn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pn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pn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pn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73.jpeg"/><Relationship Id="rId4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5791200" y="762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>
            <a:normAutofit fontScale="77500" lnSpcReduction="20000"/>
          </a:bodyPr>
          <a:lstStyle/>
          <a:p>
            <a:pPr marL="533400" indent="-533400">
              <a:spcBef>
                <a:spcPts val="1200"/>
              </a:spcBef>
            </a:pPr>
            <a:r>
              <a:rPr lang="en-US" sz="2400" dirty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Use the high threshold to start edge curves and the low threshold to continue them</a:t>
            </a:r>
            <a:endParaRPr lang="en-US" sz="2400" b="1" dirty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/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MATLAB:  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David Lowe,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20757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Steve Seitz</a:t>
            </a:r>
          </a:p>
        </p:txBody>
      </p:sp>
    </p:spTree>
    <p:extLst>
      <p:ext uri="{BB962C8B-B14F-4D97-AF65-F5344CB8AC3E}">
        <p14:creationId xmlns:p14="http://schemas.microsoft.com/office/powerpoint/2010/main" val="172415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010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57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3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/>
              <a:t>Requires checking interpolated pixels </a:t>
            </a:r>
            <a:r>
              <a:rPr lang="en-US" sz="2200" dirty="0" err="1"/>
              <a:t>p</a:t>
            </a:r>
            <a:r>
              <a:rPr lang="en-US" sz="2200" dirty="0"/>
              <a:t> and </a:t>
            </a:r>
            <a:r>
              <a:rPr lang="en-US" sz="2200" dirty="0" err="1"/>
              <a:t>r</a:t>
            </a:r>
            <a:endParaRPr lang="en-US" sz="2200" dirty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/>
              <a:t>Use a high threshold to start edge curves, and a low threshold to continue them.</a:t>
            </a:r>
            <a:endParaRPr lang="en-US" sz="2800" b="1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Steve Seitz</a:t>
            </a:r>
          </a:p>
        </p:txBody>
      </p:sp>
    </p:spTree>
    <p:extLst>
      <p:ext uri="{BB962C8B-B14F-4D97-AF65-F5344CB8AC3E}">
        <p14:creationId xmlns:p14="http://schemas.microsoft.com/office/powerpoint/2010/main" val="72933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Li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32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>
            <a:normAutofit fontScale="77500" lnSpcReduction="20000"/>
          </a:bodyPr>
          <a:lstStyle/>
          <a:p>
            <a:pPr marL="533400" indent="-533400">
              <a:spcBef>
                <a:spcPts val="1200"/>
              </a:spcBef>
            </a:pPr>
            <a:r>
              <a:rPr lang="en-US" sz="2400" dirty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Use the high threshold to start edge curves and the low threshold to continue them</a:t>
            </a:r>
            <a:endParaRPr lang="en-US" sz="2400" b="1" dirty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/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MATLAB:  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David Lowe,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6758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B463E-1C03-AA4F-9DFF-9EA33AC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1358900"/>
            <a:ext cx="7175500" cy="41402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1FE1AA-E227-D940-998F-E210191C9A63}"/>
              </a:ext>
            </a:extLst>
          </p:cNvPr>
          <p:cNvSpPr/>
          <p:nvPr/>
        </p:nvSpPr>
        <p:spPr>
          <a:xfrm>
            <a:off x="762000" y="3048000"/>
            <a:ext cx="7620000" cy="1143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0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/>
              <a:t>Berkeley segmentation database:</a:t>
            </a:r>
            <a:br>
              <a:rPr lang="en-US" sz="2400"/>
            </a:br>
            <a:r>
              <a:rPr lang="en-US" sz="1600">
                <a:hlinkClick r:id="rId3"/>
              </a:rPr>
              <a:t>http://www.eecs.berkeley.edu/Research/Projects/CS/vision/grouping/segbench/</a:t>
            </a:r>
            <a:endParaRPr lang="en-US" sz="160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Svetlana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296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62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9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6317"/>
            <a:ext cx="8305800" cy="664464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 Devi Parikh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6594174"/>
            <a:ext cx="5105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pitchFamily="34" charset="0"/>
                <a:cs typeface="Arial" pitchFamily="34" charset="0"/>
              </a:rPr>
              <a:t>Figure from: Dollar and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Zitnick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PAMI 2015</a:t>
            </a:r>
          </a:p>
        </p:txBody>
      </p:sp>
    </p:spTree>
    <p:extLst>
      <p:ext uri="{BB962C8B-B14F-4D97-AF65-F5344CB8AC3E}">
        <p14:creationId xmlns:p14="http://schemas.microsoft.com/office/powerpoint/2010/main" val="2945016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3B9B3-ADE8-2042-9D08-A8CF567D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82"/>
            <a:ext cx="9144000" cy="156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AE6FA-DEDE-674B-A777-9407E8628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84683"/>
            <a:ext cx="4616089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B572F-5396-BF43-B354-CCBF5615E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219200"/>
            <a:ext cx="3787073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BBE1D-68A9-C94F-914E-7EC2A932E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144" y="4734891"/>
            <a:ext cx="1221665" cy="1807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1C1EE-18DD-384B-9D35-3F05380ED4EB}"/>
              </a:ext>
            </a:extLst>
          </p:cNvPr>
          <p:cNvSpPr txBox="1"/>
          <p:nvPr/>
        </p:nvSpPr>
        <p:spPr>
          <a:xfrm>
            <a:off x="7315200" y="62185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2263935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6B339-8BE6-1841-9D39-25572403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5" y="2743200"/>
            <a:ext cx="9144000" cy="3648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A412DE-63E2-C34F-99DC-A98AEE38A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65" y="304800"/>
            <a:ext cx="9144000" cy="2130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90AA5-5117-FA4E-93F6-E5DBE8F241D4}"/>
              </a:ext>
            </a:extLst>
          </p:cNvPr>
          <p:cNvSpPr txBox="1"/>
          <p:nvPr/>
        </p:nvSpPr>
        <p:spPr>
          <a:xfrm>
            <a:off x="7391400" y="19812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CVPR 2017</a:t>
            </a:r>
          </a:p>
        </p:txBody>
      </p:sp>
    </p:spTree>
    <p:extLst>
      <p:ext uri="{BB962C8B-B14F-4D97-AF65-F5344CB8AC3E}">
        <p14:creationId xmlns:p14="http://schemas.microsoft.com/office/powerpoint/2010/main" val="55299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D8936-97B7-5B41-8777-BE52996C3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"/>
            <a:ext cx="7810500" cy="1562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B7A07-014B-B54A-9D0B-45831227FE41}"/>
              </a:ext>
            </a:extLst>
          </p:cNvPr>
          <p:cNvSpPr txBox="1"/>
          <p:nvPr/>
        </p:nvSpPr>
        <p:spPr>
          <a:xfrm>
            <a:off x="7315200" y="304800"/>
            <a:ext cx="14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WACV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7FD22-091C-E140-AF03-EB5E709C8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0396"/>
            <a:ext cx="9144000" cy="3350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ECD83-CC77-BF49-882A-9871297CC36B}"/>
              </a:ext>
            </a:extLst>
          </p:cNvPr>
          <p:cNvSpPr txBox="1"/>
          <p:nvPr/>
        </p:nvSpPr>
        <p:spPr>
          <a:xfrm>
            <a:off x="152401" y="5392772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Uses fairly advanced deep net technique (GANs), which we’ll discuss only later in the course.</a:t>
            </a:r>
          </a:p>
        </p:txBody>
      </p:sp>
    </p:spTree>
    <p:extLst>
      <p:ext uri="{BB962C8B-B14F-4D97-AF65-F5344CB8AC3E}">
        <p14:creationId xmlns:p14="http://schemas.microsoft.com/office/powerpoint/2010/main" val="4167279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B463E-1C03-AA4F-9DFF-9EA33AC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1358900"/>
            <a:ext cx="7175500" cy="41402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1FE1AA-E227-D940-998F-E210191C9A63}"/>
              </a:ext>
            </a:extLst>
          </p:cNvPr>
          <p:cNvSpPr/>
          <p:nvPr/>
        </p:nvSpPr>
        <p:spPr>
          <a:xfrm>
            <a:off x="762000" y="4114800"/>
            <a:ext cx="7620000" cy="13843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2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26557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Voting and the Hough Transform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1980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Disclaimer: Many slides have been borrowed from Devi Parikh and/or Kristen </a:t>
            </a:r>
            <a:r>
              <a:rPr lang="en-US" sz="1200" b="0" dirty="0" err="1"/>
              <a:t>Grauman</a:t>
            </a:r>
            <a:r>
              <a:rPr lang="en-US" sz="1200" b="0" dirty="0"/>
              <a:t>, who may have borrowed from others.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A29299-8DA2-0E46-8647-C04C5AEAC800}"/>
              </a:ext>
            </a:extLst>
          </p:cNvPr>
          <p:cNvGrpSpPr/>
          <p:nvPr/>
        </p:nvGrpSpPr>
        <p:grpSpPr>
          <a:xfrm>
            <a:off x="1650555" y="601278"/>
            <a:ext cx="5842889" cy="3706302"/>
            <a:chOff x="1580299" y="660131"/>
            <a:chExt cx="5842889" cy="3706302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1D6B0F7A-F21A-5A4A-B640-AF36A1497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0299" y="660131"/>
              <a:ext cx="2783001" cy="3706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27D043ED-0D03-6F47-81AC-71778AE96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8200" y="665467"/>
              <a:ext cx="2774988" cy="3695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61658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Fitting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Want to associate a model with observed features</a:t>
            </a:r>
          </a:p>
        </p:txBody>
      </p:sp>
      <p:pic>
        <p:nvPicPr>
          <p:cNvPr id="52228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981200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050" y="1981200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981200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7882" name="Picture 26"/>
          <p:cNvPicPr>
            <a:picLocks noChangeAspect="1" noChangeArrowheads="1"/>
          </p:cNvPicPr>
          <p:nvPr/>
        </p:nvPicPr>
        <p:blipFill>
          <a:blip r:embed="rId6" cstate="print"/>
          <a:srcRect b="22198"/>
          <a:stretch>
            <a:fillRect/>
          </a:stretch>
        </p:blipFill>
        <p:spPr bwMode="auto">
          <a:xfrm>
            <a:off x="5257800" y="19050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7883" name="Picture 27"/>
          <p:cNvPicPr>
            <a:picLocks noChangeAspect="1" noChangeArrowheads="1"/>
          </p:cNvPicPr>
          <p:nvPr/>
        </p:nvPicPr>
        <p:blipFill>
          <a:blip r:embed="rId7" cstate="print"/>
          <a:srcRect t="43298"/>
          <a:stretch>
            <a:fillRect/>
          </a:stretch>
        </p:blipFill>
        <p:spPr bwMode="auto">
          <a:xfrm>
            <a:off x="533400" y="3886200"/>
            <a:ext cx="22098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7884" name="Picture 28"/>
          <p:cNvPicPr>
            <a:picLocks noChangeAspect="1" noChangeArrowheads="1"/>
          </p:cNvPicPr>
          <p:nvPr/>
        </p:nvPicPr>
        <p:blipFill>
          <a:blip r:embed="rId8" cstate="print"/>
          <a:srcRect l="20000" t="21381" r="50000" b="63628"/>
          <a:stretch>
            <a:fillRect/>
          </a:stretch>
        </p:blipFill>
        <p:spPr bwMode="auto">
          <a:xfrm>
            <a:off x="3048000" y="3886200"/>
            <a:ext cx="548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7885" name="Text Box 29"/>
          <p:cNvSpPr txBox="1">
            <a:spLocks noChangeArrowheads="1"/>
          </p:cNvSpPr>
          <p:nvPr/>
        </p:nvSpPr>
        <p:spPr bwMode="auto">
          <a:xfrm>
            <a:off x="6019800" y="5486400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 from Marszalek &amp; Schmid, 2007]</a:t>
            </a:r>
          </a:p>
        </p:txBody>
      </p:sp>
      <p:sp>
        <p:nvSpPr>
          <p:cNvPr id="52235" name="Text Box 33"/>
          <p:cNvSpPr txBox="1">
            <a:spLocks noChangeArrowheads="1"/>
          </p:cNvSpPr>
          <p:nvPr/>
        </p:nvSpPr>
        <p:spPr bwMode="auto">
          <a:xfrm>
            <a:off x="4708525" y="82661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236" name="Text Box 35"/>
          <p:cNvSpPr txBox="1">
            <a:spLocks noChangeArrowheads="1"/>
          </p:cNvSpPr>
          <p:nvPr/>
        </p:nvSpPr>
        <p:spPr bwMode="auto">
          <a:xfrm>
            <a:off x="-3825875" y="2703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7912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Aft>
                <a:spcPts val="120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For example, the model could be a line, a circle, or an arbitrary shape.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8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/>
              <a:t>Goal</a:t>
            </a:r>
            <a:r>
              <a:rPr lang="en-US" sz="2400" dirty="0"/>
              <a:t>: map image from 2d array of pixels to a set of curves or line segments or contours.</a:t>
            </a:r>
          </a:p>
          <a:p>
            <a:r>
              <a:rPr lang="en-US" sz="2400" b="1" dirty="0"/>
              <a:t>Why?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Main idea</a:t>
            </a:r>
            <a:r>
              <a:rPr lang="en-US" sz="2400" dirty="0"/>
              <a:t>: look for strong </a:t>
            </a:r>
            <a:r>
              <a:rPr lang="en-US" sz="2400" b="1" dirty="0"/>
              <a:t>gradients</a:t>
            </a:r>
            <a:r>
              <a:rPr lang="en-US" sz="2400" dirty="0"/>
              <a:t>, post-process</a:t>
            </a:r>
          </a:p>
          <a:p>
            <a:endParaRPr lang="en-US" sz="2400" dirty="0"/>
          </a:p>
          <a:p>
            <a:pPr>
              <a:buFontTx/>
              <a:buNone/>
            </a:pPr>
            <a:endParaRPr lang="en-US" sz="2400" dirty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792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D. Lowe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98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Fitting: Main idea</a:t>
            </a:r>
          </a:p>
        </p:txBody>
      </p:sp>
      <p:sp>
        <p:nvSpPr>
          <p:cNvPr id="16425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4864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Choose a </a:t>
            </a:r>
            <a:r>
              <a:rPr lang="en-US" sz="2800" dirty="0">
                <a:solidFill>
                  <a:srgbClr val="FF0000"/>
                </a:solidFill>
              </a:rPr>
              <a:t>parametric model </a:t>
            </a:r>
            <a:r>
              <a:rPr lang="en-US" sz="2800" dirty="0"/>
              <a:t>to represent a set of features</a:t>
            </a:r>
          </a:p>
          <a:p>
            <a:pPr>
              <a:buFontTx/>
              <a:buChar char="•"/>
            </a:pPr>
            <a:r>
              <a:rPr lang="en-US" sz="2800" dirty="0"/>
              <a:t>Membership criterion is </a:t>
            </a:r>
            <a:r>
              <a:rPr lang="en-US" sz="2800" dirty="0">
                <a:solidFill>
                  <a:srgbClr val="FF0000"/>
                </a:solidFill>
              </a:rPr>
              <a:t>not local</a:t>
            </a:r>
          </a:p>
          <a:p>
            <a:pPr lvl="1"/>
            <a:r>
              <a:rPr lang="en-US" sz="2400" dirty="0"/>
              <a:t>Can’t tell whether a point belongs to a given model just by looking at that point</a:t>
            </a:r>
          </a:p>
          <a:p>
            <a:pPr>
              <a:buFontTx/>
              <a:buChar char="•"/>
            </a:pPr>
            <a:r>
              <a:rPr lang="en-US" sz="2800" dirty="0"/>
              <a:t>Three main questions:</a:t>
            </a:r>
          </a:p>
          <a:p>
            <a:pPr lvl="1"/>
            <a:r>
              <a:rPr lang="en-US" sz="2400" dirty="0"/>
              <a:t>What </a:t>
            </a:r>
            <a:r>
              <a:rPr lang="en-US" sz="2400" dirty="0">
                <a:solidFill>
                  <a:srgbClr val="FF0000"/>
                </a:solidFill>
              </a:rPr>
              <a:t>model</a:t>
            </a:r>
            <a:r>
              <a:rPr lang="en-US" sz="2400" dirty="0"/>
              <a:t> represents this set of features best?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Which</a:t>
            </a:r>
            <a:r>
              <a:rPr lang="en-US" sz="2400" dirty="0"/>
              <a:t> of several model </a:t>
            </a:r>
            <a:r>
              <a:rPr lang="en-US" sz="2400" dirty="0">
                <a:solidFill>
                  <a:srgbClr val="FF0000"/>
                </a:solidFill>
              </a:rPr>
              <a:t>instances</a:t>
            </a:r>
            <a:r>
              <a:rPr lang="en-US" sz="2400" dirty="0"/>
              <a:t> gets which feature?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How many </a:t>
            </a:r>
            <a:r>
              <a:rPr lang="en-US" sz="2400" dirty="0"/>
              <a:t>model </a:t>
            </a:r>
            <a:r>
              <a:rPr lang="en-US" sz="2400" dirty="0">
                <a:solidFill>
                  <a:srgbClr val="FF0000"/>
                </a:solidFill>
              </a:rPr>
              <a:t>instances</a:t>
            </a:r>
            <a:r>
              <a:rPr lang="en-US" sz="2400" dirty="0"/>
              <a:t> are there?</a:t>
            </a:r>
          </a:p>
          <a:p>
            <a:pPr>
              <a:buFontTx/>
              <a:buChar char="•"/>
            </a:pPr>
            <a:r>
              <a:rPr lang="en-US" sz="2800" dirty="0"/>
              <a:t>Computational complexity is important</a:t>
            </a:r>
          </a:p>
          <a:p>
            <a:pPr lvl="1"/>
            <a:r>
              <a:rPr lang="en-US" sz="2400" dirty="0"/>
              <a:t>It is infeasible to examine every possible set of parameters and every possible combination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65502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Slide credit: L. </a:t>
            </a:r>
            <a:r>
              <a:rPr lang="en-US" sz="1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Lazebnik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1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Example: Line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201707"/>
            <a:ext cx="8229600" cy="6096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Why fit lines? 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	Many objects characterized by presence of straight lines</a:t>
            </a:r>
          </a:p>
        </p:txBody>
      </p:sp>
      <p:pic>
        <p:nvPicPr>
          <p:cNvPr id="219138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55" y="2187558"/>
            <a:ext cx="2686050" cy="35814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 bwMode="auto">
          <a:xfrm>
            <a:off x="592155" y="4321158"/>
            <a:ext cx="2362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125555" y="4016358"/>
            <a:ext cx="1752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 flipH="1" flipV="1">
            <a:off x="1239855" y="3521058"/>
            <a:ext cx="838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1774049" y="3596464"/>
            <a:ext cx="838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354155" y="4778358"/>
            <a:ext cx="914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3400" y="5948397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Wait, why aren’t we done just by running edge detection?</a:t>
            </a:r>
          </a:p>
        </p:txBody>
      </p:sp>
      <p:pic>
        <p:nvPicPr>
          <p:cNvPr id="219140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5355" y="2720958"/>
            <a:ext cx="2246923" cy="1752600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 bwMode="auto">
          <a:xfrm>
            <a:off x="3868755" y="3101958"/>
            <a:ext cx="99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021155" y="2797158"/>
            <a:ext cx="713232" cy="13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97355" y="3482958"/>
            <a:ext cx="60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9142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9955" y="2416158"/>
            <a:ext cx="2682240" cy="2514600"/>
          </a:xfrm>
          <a:prstGeom prst="rect">
            <a:avLst/>
          </a:prstGeom>
          <a:noFill/>
        </p:spPr>
      </p:pic>
      <p:cxnSp>
        <p:nvCxnSpPr>
          <p:cNvPr id="41" name="Straight Connector 40"/>
          <p:cNvCxnSpPr/>
          <p:nvPr/>
        </p:nvCxnSpPr>
        <p:spPr bwMode="auto">
          <a:xfrm rot="16200000" flipV="1">
            <a:off x="6460349" y="4169552"/>
            <a:ext cx="1143000" cy="2270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 flipH="1" flipV="1">
            <a:off x="5468161" y="3482164"/>
            <a:ext cx="1600200" cy="8397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6916755" y="3711558"/>
            <a:ext cx="6858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47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wer_ed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057" y="1274733"/>
            <a:ext cx="3708393" cy="4938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9435" y="1502688"/>
            <a:ext cx="430853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Extra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edge points (clutter), multiple models:</a:t>
            </a:r>
          </a:p>
          <a:p>
            <a:pPr marL="688975" lvl="1" indent="-231775" algn="l" rtl="0">
              <a:spcAft>
                <a:spcPts val="600"/>
              </a:spcAft>
              <a:buFont typeface="Arial" pitchFamily="34" charset="0"/>
              <a:buChar char="–"/>
            </a:pPr>
            <a:r>
              <a:rPr lang="en-US" sz="2000" kern="12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which points go with which line, if any?</a:t>
            </a:r>
          </a:p>
          <a:p>
            <a:pPr marL="231775" indent="-231775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Only some parts of each line detected, and some parts are </a:t>
            </a: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missing:</a:t>
            </a:r>
            <a:endParaRPr lang="en-US" sz="2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8975" lvl="1" indent="-231775" algn="l" rtl="0">
              <a:spcAft>
                <a:spcPts val="600"/>
              </a:spcAft>
              <a:buFont typeface="Arial" pitchFamily="34" charset="0"/>
              <a:buChar char="–"/>
            </a:pPr>
            <a:r>
              <a:rPr lang="en-US" sz="2000" kern="12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how to find a line that bridges missing evidence?</a:t>
            </a:r>
          </a:p>
          <a:p>
            <a:pPr marL="231775" indent="-231775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Noise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in measured edge points, orientations:</a:t>
            </a:r>
          </a:p>
          <a:p>
            <a:pPr marL="688975" lvl="1" indent="-231775" algn="l" rtl="0">
              <a:spcAft>
                <a:spcPts val="600"/>
              </a:spcAft>
              <a:buFont typeface="Arial" pitchFamily="34" charset="0"/>
              <a:buChar char="–"/>
            </a:pPr>
            <a:r>
              <a:rPr lang="en-US" sz="2000" kern="12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how to detect true underlying parameters?</a:t>
            </a:r>
          </a:p>
          <a:p>
            <a:pPr marL="231775" indent="-231775" algn="l" rtl="0">
              <a:spcAft>
                <a:spcPts val="1200"/>
              </a:spcAft>
              <a:buFont typeface="Arial" pitchFamily="34" charset="0"/>
              <a:buChar char="•"/>
            </a:pPr>
            <a:endParaRPr lang="en-US" sz="2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8638" y="32539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Difficulty of line fitting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018371" y="179343"/>
            <a:ext cx="1851263" cy="1128681"/>
            <a:chOff x="96" y="1104"/>
            <a:chExt cx="5040" cy="3072"/>
          </a:xfrm>
        </p:grpSpPr>
        <p:sp>
          <p:nvSpPr>
            <p:cNvPr id="11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D9997A-8257-478E-A6A0-790675028B2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9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18" y="58707"/>
            <a:ext cx="8229600" cy="1143000"/>
          </a:xfrm>
        </p:spPr>
        <p:txBody>
          <a:bodyPr/>
          <a:lstStyle/>
          <a:p>
            <a:r>
              <a:rPr lang="en-US" dirty="0"/>
              <a:t>Voting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274733"/>
            <a:ext cx="8229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It’s not feasible to check all combinations of features by fitting a model to each possible subset.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2400" b="1" dirty="0"/>
              <a:t>Voting</a:t>
            </a:r>
            <a:r>
              <a:rPr lang="en-US" sz="2400" dirty="0"/>
              <a:t> is a general technique where we let the features </a:t>
            </a:r>
            <a:r>
              <a:rPr lang="en-US" sz="2400" i="1" dirty="0"/>
              <a:t>vote for all models that are compatible with it</a:t>
            </a:r>
            <a:r>
              <a:rPr lang="en-US" sz="2400" dirty="0"/>
              <a:t>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Cycle through features, cast votes for model parameters.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Look for model parameters that receive a lot of votes.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Noise &amp; clutter features will cast votes too, </a:t>
            </a:r>
            <a:r>
              <a:rPr lang="en-US" sz="2400" i="1" dirty="0"/>
              <a:t>but</a:t>
            </a:r>
            <a:r>
              <a:rPr lang="en-US" sz="2400" dirty="0"/>
              <a:t> typically their votes should be inconsistent with the majority of “good” features.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Fitting lines: Hough transform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544" y="1311246"/>
            <a:ext cx="5842056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/>
              <a:t>Given points that belong to a line, what is the line?</a:t>
            </a:r>
          </a:p>
          <a:p>
            <a:pPr eaLnBrk="1" hangingPunct="1"/>
            <a:r>
              <a:rPr lang="en-US" sz="2400" dirty="0"/>
              <a:t>How many lines are there?</a:t>
            </a:r>
          </a:p>
          <a:p>
            <a:pPr eaLnBrk="1" hangingPunct="1"/>
            <a:r>
              <a:rPr lang="en-US" sz="2400" dirty="0"/>
              <a:t>Which points belong to which lines?</a:t>
            </a: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sz="2400" b="1" dirty="0"/>
              <a:t>Hough Transform </a:t>
            </a:r>
            <a:r>
              <a:rPr lang="en-US" sz="2400" dirty="0"/>
              <a:t>is a voting technique that can be used to answer all of these questions.</a:t>
            </a:r>
          </a:p>
          <a:p>
            <a:pPr lvl="1" eaLnBrk="1" hangingPunct="1">
              <a:buNone/>
            </a:pPr>
            <a:r>
              <a:rPr lang="en-US" sz="2400" u="sng" dirty="0"/>
              <a:t>Main idea</a:t>
            </a:r>
            <a:r>
              <a:rPr lang="en-US" sz="2400" dirty="0"/>
              <a:t>: </a:t>
            </a:r>
          </a:p>
          <a:p>
            <a:pPr lvl="1" eaLnBrk="1" hangingPunct="1">
              <a:buNone/>
            </a:pPr>
            <a:r>
              <a:rPr lang="en-US" sz="2400" dirty="0"/>
              <a:t>1.  Record vote for each possible line on which each edge point lies.</a:t>
            </a:r>
          </a:p>
          <a:p>
            <a:pPr lvl="1" eaLnBrk="1" hangingPunct="1">
              <a:buNone/>
            </a:pPr>
            <a:r>
              <a:rPr lang="en-US" sz="2400" dirty="0"/>
              <a:t>2.  Look for lines that get many votes</a:t>
            </a:r>
            <a:r>
              <a:rPr lang="en-US" sz="2000" dirty="0"/>
              <a:t>.</a:t>
            </a:r>
          </a:p>
        </p:txBody>
      </p:sp>
      <p:pic>
        <p:nvPicPr>
          <p:cNvPr id="53252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7188" y="2679670"/>
            <a:ext cx="1789137" cy="17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7189" y="800064"/>
            <a:ext cx="1789137" cy="17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7189" y="4597416"/>
            <a:ext cx="1789137" cy="17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4114800"/>
            <a:ext cx="8762993" cy="23622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dirty="0"/>
              <a:t>Connection image (</a:t>
            </a:r>
            <a:r>
              <a:rPr lang="en-US" dirty="0" err="1"/>
              <a:t>x,y</a:t>
            </a:r>
            <a:r>
              <a:rPr lang="en-US" dirty="0"/>
              <a:t>) and Hough (</a:t>
            </a:r>
            <a:r>
              <a:rPr lang="en-US" dirty="0" err="1"/>
              <a:t>m,b</a:t>
            </a:r>
            <a:r>
              <a:rPr lang="en-US" dirty="0"/>
              <a:t>) spaces:</a:t>
            </a:r>
          </a:p>
          <a:p>
            <a:pPr lvl="1" eaLnBrk="1" hangingPunct="1"/>
            <a:r>
              <a:rPr lang="en-US" dirty="0"/>
              <a:t>Line in image corresponds to a point in Hough space</a:t>
            </a:r>
          </a:p>
          <a:p>
            <a:pPr lvl="1" eaLnBrk="1" hangingPunct="1"/>
            <a:r>
              <a:rPr lang="en-US" dirty="0"/>
              <a:t>To go from image space to Hough space:</a:t>
            </a:r>
          </a:p>
          <a:p>
            <a:pPr lvl="2" eaLnBrk="1" hangingPunct="1"/>
            <a:r>
              <a:rPr lang="en-US" sz="1800" dirty="0"/>
              <a:t>given a set of points (</a:t>
            </a:r>
            <a:r>
              <a:rPr lang="en-US" sz="1800" dirty="0" err="1"/>
              <a:t>x,y</a:t>
            </a:r>
            <a:r>
              <a:rPr lang="en-US" sz="1800" dirty="0"/>
              <a:t>), find all (</a:t>
            </a:r>
            <a:r>
              <a:rPr lang="en-US" sz="1800" dirty="0" err="1"/>
              <a:t>m,b</a:t>
            </a:r>
            <a:r>
              <a:rPr lang="en-US" sz="1800" dirty="0"/>
              <a:t>) such that </a:t>
            </a:r>
            <a:r>
              <a:rPr lang="en-US" sz="1800" dirty="0" err="1"/>
              <a:t>y</a:t>
            </a:r>
            <a:r>
              <a:rPr lang="en-US" sz="1800" dirty="0"/>
              <a:t> = </a:t>
            </a:r>
            <a:r>
              <a:rPr lang="en-US" sz="1800" dirty="0" err="1"/>
              <a:t>mx</a:t>
            </a:r>
            <a:r>
              <a:rPr lang="en-US" sz="1800" dirty="0"/>
              <a:t> + </a:t>
            </a:r>
            <a:r>
              <a:rPr lang="en-US" sz="1800" dirty="0" err="1"/>
              <a:t>b</a:t>
            </a:r>
            <a:endParaRPr lang="en-US" sz="1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958850" y="1114425"/>
            <a:ext cx="2476500" cy="2695575"/>
            <a:chOff x="958850" y="1114425"/>
            <a:chExt cx="2476500" cy="2695575"/>
          </a:xfrm>
        </p:grpSpPr>
        <p:sp>
          <p:nvSpPr>
            <p:cNvPr id="56324" name="Line 4"/>
            <p:cNvSpPr>
              <a:spLocks noChangeShapeType="1"/>
            </p:cNvSpPr>
            <p:nvPr/>
          </p:nvSpPr>
          <p:spPr bwMode="auto">
            <a:xfrm flipV="1">
              <a:off x="1295400" y="1219200"/>
              <a:ext cx="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325" name="Line 5"/>
            <p:cNvSpPr>
              <a:spLocks noChangeShapeType="1"/>
            </p:cNvSpPr>
            <p:nvPr/>
          </p:nvSpPr>
          <p:spPr bwMode="auto">
            <a:xfrm>
              <a:off x="1295400" y="3048000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326" name="Text Box 6"/>
            <p:cNvSpPr txBox="1">
              <a:spLocks noChangeArrowheads="1"/>
            </p:cNvSpPr>
            <p:nvPr/>
          </p:nvSpPr>
          <p:spPr bwMode="auto">
            <a:xfrm>
              <a:off x="3124200" y="3048000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958850" y="1114425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 flipV="1">
              <a:off x="1676400" y="1981200"/>
              <a:ext cx="1447800" cy="533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6329" name="Picture 9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74838" y="1755775"/>
              <a:ext cx="1554162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7" name="Text Box 17"/>
            <p:cNvSpPr txBox="1">
              <a:spLocks noChangeArrowheads="1"/>
            </p:cNvSpPr>
            <p:nvPr/>
          </p:nvSpPr>
          <p:spPr bwMode="auto">
            <a:xfrm>
              <a:off x="1447800" y="3352800"/>
              <a:ext cx="19145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space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14900" y="1114425"/>
            <a:ext cx="3695700" cy="2700338"/>
            <a:chOff x="4914900" y="1114425"/>
            <a:chExt cx="3695700" cy="2700338"/>
          </a:xfrm>
        </p:grpSpPr>
        <p:sp>
          <p:nvSpPr>
            <p:cNvPr id="56330" name="Line 10"/>
            <p:cNvSpPr>
              <a:spLocks noChangeShapeType="1"/>
            </p:cNvSpPr>
            <p:nvPr/>
          </p:nvSpPr>
          <p:spPr bwMode="auto">
            <a:xfrm flipV="1">
              <a:off x="5454650" y="1219200"/>
              <a:ext cx="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331" name="Line 11"/>
            <p:cNvSpPr>
              <a:spLocks noChangeShapeType="1"/>
            </p:cNvSpPr>
            <p:nvPr/>
          </p:nvSpPr>
          <p:spPr bwMode="auto">
            <a:xfrm>
              <a:off x="5454650" y="3048000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332" name="Text Box 12"/>
            <p:cNvSpPr txBox="1">
              <a:spLocks noChangeArrowheads="1"/>
            </p:cNvSpPr>
            <p:nvPr/>
          </p:nvSpPr>
          <p:spPr bwMode="auto">
            <a:xfrm>
              <a:off x="7283450" y="3048000"/>
              <a:ext cx="395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5105400" y="1114425"/>
              <a:ext cx="325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56334" name="Oval 14"/>
            <p:cNvSpPr>
              <a:spLocks noChangeArrowheads="1"/>
            </p:cNvSpPr>
            <p:nvPr/>
          </p:nvSpPr>
          <p:spPr bwMode="auto">
            <a:xfrm>
              <a:off x="57150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335" name="Text Box 15"/>
            <p:cNvSpPr txBox="1">
              <a:spLocks noChangeArrowheads="1"/>
            </p:cNvSpPr>
            <p:nvPr/>
          </p:nvSpPr>
          <p:spPr bwMode="auto">
            <a:xfrm>
              <a:off x="5562600" y="3032125"/>
              <a:ext cx="4873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m</a:t>
              </a:r>
              <a:r>
                <a:rPr lang="en-US" sz="2000" i="1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6336" name="Text Box 16"/>
            <p:cNvSpPr txBox="1">
              <a:spLocks noChangeArrowheads="1"/>
            </p:cNvSpPr>
            <p:nvPr/>
          </p:nvSpPr>
          <p:spPr bwMode="auto">
            <a:xfrm>
              <a:off x="5019675" y="2409825"/>
              <a:ext cx="4175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</a:t>
              </a:r>
              <a:r>
                <a:rPr lang="en-US" sz="2000" i="1" kern="1200" baseline="-250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6338" name="Text Box 18"/>
            <p:cNvSpPr txBox="1">
              <a:spLocks noChangeArrowheads="1"/>
            </p:cNvSpPr>
            <p:nvPr/>
          </p:nvSpPr>
          <p:spPr bwMode="auto">
            <a:xfrm>
              <a:off x="4914900" y="3352800"/>
              <a:ext cx="36957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Hough (parameter) space</a:t>
              </a:r>
            </a:p>
          </p:txBody>
        </p:sp>
      </p:grp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340" name="TextBox 21"/>
          <p:cNvSpPr txBox="1">
            <a:spLocks noChangeArrowheads="1"/>
          </p:cNvSpPr>
          <p:nvPr/>
        </p:nvSpPr>
        <p:spPr bwMode="auto">
          <a:xfrm>
            <a:off x="7215255" y="6581775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Slide credit: Steve Seitz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0" y="8776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Equation of a line?</a:t>
            </a:r>
          </a:p>
          <a:p>
            <a:pPr algn="ctr"/>
            <a:r>
              <a:rPr lang="en-US" dirty="0" err="1"/>
              <a:t>y</a:t>
            </a:r>
            <a:r>
              <a:rPr lang="en-US" dirty="0"/>
              <a:t> = </a:t>
            </a:r>
            <a:r>
              <a:rPr lang="en-US" dirty="0" err="1"/>
              <a:t>mx</a:t>
            </a:r>
            <a:r>
              <a:rPr lang="en-US" dirty="0"/>
              <a:t> + </a:t>
            </a:r>
            <a:r>
              <a:rPr lang="en-US" dirty="0" err="1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bldLvl="3"/>
      <p:bldP spid="56339" grpId="0" animBg="1"/>
      <p:bldP spid="2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153400" cy="19050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en-US"/>
              <a:t>Connection between image (x,y) and Hough (m,b) spaces</a:t>
            </a:r>
          </a:p>
          <a:p>
            <a:pPr lvl="1" eaLnBrk="1" hangingPunct="1"/>
            <a:r>
              <a:rPr lang="en-US"/>
              <a:t>A line in the image corresponds to a point in Hough space</a:t>
            </a:r>
          </a:p>
          <a:p>
            <a:pPr lvl="1" eaLnBrk="1" hangingPunct="1"/>
            <a:r>
              <a:rPr lang="en-US"/>
              <a:t>To go from image space to Hough space:</a:t>
            </a:r>
          </a:p>
          <a:p>
            <a:pPr lvl="2" eaLnBrk="1" hangingPunct="1"/>
            <a:r>
              <a:rPr lang="en-US" sz="1800"/>
              <a:t>given a set of points (x,y), find all (m,b) such that y = mx + b</a:t>
            </a:r>
          </a:p>
          <a:p>
            <a:pPr lvl="1" eaLnBrk="1" hangingPunct="1"/>
            <a:r>
              <a:rPr lang="en-US"/>
              <a:t>What does a point (x</a:t>
            </a:r>
            <a:r>
              <a:rPr lang="en-US" baseline="-25000"/>
              <a:t>0</a:t>
            </a:r>
            <a:r>
              <a:rPr lang="en-US"/>
              <a:t>, y</a:t>
            </a:r>
            <a:r>
              <a:rPr lang="en-US" baseline="-25000"/>
              <a:t>0</a:t>
            </a:r>
            <a:r>
              <a:rPr lang="en-US"/>
              <a:t>) in the image space map to?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85800" y="1757363"/>
            <a:ext cx="8153400" cy="4948237"/>
            <a:chOff x="432" y="1107"/>
            <a:chExt cx="5136" cy="3117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432" y="1248"/>
              <a:ext cx="5136" cy="2976"/>
              <a:chOff x="432" y="1248"/>
              <a:chExt cx="5136" cy="2976"/>
            </a:xfrm>
          </p:grpSpPr>
          <p:sp>
            <p:nvSpPr>
              <p:cNvPr id="57365" name="Line 18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912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7366" name="Rectangle 19"/>
              <p:cNvSpPr>
                <a:spLocks noChangeArrowheads="1"/>
              </p:cNvSpPr>
              <p:nvPr/>
            </p:nvSpPr>
            <p:spPr bwMode="auto">
              <a:xfrm>
                <a:off x="432" y="3792"/>
                <a:ext cx="513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143000" lvl="2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Tx/>
                  <a:buChar char="–"/>
                </a:pPr>
                <a:r>
                  <a:rPr lang="en-US" kern="1200" dirty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Answer:  the solutions of </a:t>
                </a:r>
                <a:r>
                  <a:rPr lang="en-US" kern="1200" dirty="0" err="1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lang="en-US" kern="1200" dirty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 = -x</a:t>
                </a:r>
                <a:r>
                  <a:rPr lang="en-US" kern="1200" baseline="-25000" dirty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0</a:t>
                </a:r>
                <a:r>
                  <a:rPr lang="en-US" kern="1200" dirty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m + y</a:t>
                </a:r>
                <a:r>
                  <a:rPr lang="en-US" kern="1200" baseline="-25000" dirty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0</a:t>
                </a:r>
              </a:p>
              <a:p>
                <a:pPr marL="1143000" lvl="2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Tx/>
                  <a:buChar char="–"/>
                </a:pPr>
                <a:r>
                  <a:rPr lang="en-US" kern="1200" dirty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this is a line in Hough space</a:t>
                </a:r>
              </a:p>
            </p:txBody>
          </p:sp>
        </p:grpSp>
        <p:pic>
          <p:nvPicPr>
            <p:cNvPr id="57364" name="Picture 20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5" y="1107"/>
              <a:ext cx="109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61" name="Text Box 21"/>
          <p:cNvSpPr txBox="1">
            <a:spLocks noChangeArrowheads="1"/>
          </p:cNvSpPr>
          <p:nvPr/>
        </p:nvSpPr>
        <p:spPr bwMode="auto">
          <a:xfrm>
            <a:off x="1646238" y="3032125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r>
              <a:rPr lang="en-US" sz="2000" i="1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57362" name="Text Box 22"/>
          <p:cNvSpPr txBox="1">
            <a:spLocks noChangeArrowheads="1"/>
          </p:cNvSpPr>
          <p:nvPr/>
        </p:nvSpPr>
        <p:spPr bwMode="auto">
          <a:xfrm>
            <a:off x="877888" y="1603350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r>
              <a:rPr lang="en-US" sz="2000" i="1" kern="1200" baseline="-25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215255" y="6581775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Slide credit: Steve Seitz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8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153400" cy="1905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What are the line parameters for the line that contains both (x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/>
              <a:t>) and (x</a:t>
            </a:r>
            <a:r>
              <a:rPr lang="en-US" baseline="-25000" dirty="0"/>
              <a:t>1</a:t>
            </a:r>
            <a:r>
              <a:rPr lang="en-US" dirty="0"/>
              <a:t>, y</a:t>
            </a:r>
            <a:r>
              <a:rPr lang="en-US" baseline="-25000" dirty="0"/>
              <a:t>1</a:t>
            </a:r>
            <a:r>
              <a:rPr lang="en-US" dirty="0"/>
              <a:t>)?</a:t>
            </a:r>
          </a:p>
          <a:p>
            <a:pPr lvl="1"/>
            <a:r>
              <a:rPr lang="en-US" dirty="0"/>
              <a:t>It is the intersection of the lines b = –x</a:t>
            </a:r>
            <a:r>
              <a:rPr lang="en-US" baseline="-25000" dirty="0"/>
              <a:t>0</a:t>
            </a:r>
            <a:r>
              <a:rPr lang="en-US" dirty="0"/>
              <a:t>m + y</a:t>
            </a:r>
            <a:r>
              <a:rPr lang="en-US" baseline="-25000" dirty="0"/>
              <a:t>0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b = –x</a:t>
            </a:r>
            <a:r>
              <a:rPr lang="en-US" baseline="-25000" dirty="0"/>
              <a:t>1</a:t>
            </a:r>
            <a:r>
              <a:rPr lang="en-US" dirty="0"/>
              <a:t>m + y</a:t>
            </a:r>
            <a:r>
              <a:rPr lang="en-US" baseline="-25000" dirty="0"/>
              <a:t>1</a:t>
            </a:r>
            <a:r>
              <a:rPr lang="en-US" dirty="0"/>
              <a:t> 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58380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85800" y="1757363"/>
            <a:ext cx="8153400" cy="4948237"/>
            <a:chOff x="432" y="1107"/>
            <a:chExt cx="5136" cy="3117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432" y="1248"/>
              <a:ext cx="5136" cy="2976"/>
              <a:chOff x="432" y="1248"/>
              <a:chExt cx="5136" cy="2976"/>
            </a:xfrm>
          </p:grpSpPr>
          <p:sp>
            <p:nvSpPr>
              <p:cNvPr id="58391" name="Line 18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912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392" name="Rectangle 19"/>
              <p:cNvSpPr>
                <a:spLocks noChangeArrowheads="1"/>
              </p:cNvSpPr>
              <p:nvPr/>
            </p:nvSpPr>
            <p:spPr bwMode="auto">
              <a:xfrm>
                <a:off x="432" y="3792"/>
                <a:ext cx="513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143000" lvl="2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Tx/>
                  <a:buChar char="–"/>
                </a:pPr>
                <a:endPara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8390" name="Picture 20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5" y="1107"/>
              <a:ext cx="109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85" name="Text Box 21"/>
          <p:cNvSpPr txBox="1">
            <a:spLocks noChangeArrowheads="1"/>
          </p:cNvSpPr>
          <p:nvPr/>
        </p:nvSpPr>
        <p:spPr bwMode="auto">
          <a:xfrm>
            <a:off x="1646238" y="3032125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r>
              <a:rPr lang="en-US" sz="2000" i="1" kern="1200" baseline="-25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58386" name="Text Box 22"/>
          <p:cNvSpPr txBox="1">
            <a:spLocks noChangeArrowheads="1"/>
          </p:cNvSpPr>
          <p:nvPr/>
        </p:nvSpPr>
        <p:spPr bwMode="auto">
          <a:xfrm>
            <a:off x="877888" y="1681144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r>
              <a:rPr lang="en-US" sz="2000" i="1" kern="1200" baseline="-25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58387" name="Oval 22"/>
          <p:cNvSpPr>
            <a:spLocks noChangeArrowheads="1"/>
          </p:cNvSpPr>
          <p:nvPr/>
        </p:nvSpPr>
        <p:spPr bwMode="auto">
          <a:xfrm>
            <a:off x="2362200" y="1600200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88" name="Line 18"/>
          <p:cNvSpPr>
            <a:spLocks noChangeShapeType="1"/>
          </p:cNvSpPr>
          <p:nvPr/>
        </p:nvSpPr>
        <p:spPr bwMode="auto">
          <a:xfrm>
            <a:off x="5715000" y="2133600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6629400" y="2625714"/>
            <a:ext cx="1546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= –</a:t>
            </a: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kern="1200" baseline="-25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</a:t>
            </a: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+ </a:t>
            </a: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y</a:t>
            </a:r>
            <a:r>
              <a:rPr lang="en-US" kern="1200" baseline="-25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812899" y="1895454"/>
            <a:ext cx="860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kern="1200" baseline="-25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0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y</a:t>
            </a:r>
            <a:r>
              <a:rPr lang="en-US" kern="1200" baseline="-25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0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2470133" y="1457298"/>
            <a:ext cx="860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kern="1200" baseline="-25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y</a:t>
            </a:r>
            <a:r>
              <a:rPr lang="en-US" kern="1200" baseline="-25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6434163" y="2151045"/>
            <a:ext cx="182565" cy="18256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8" grpId="0" animBg="1"/>
      <p:bldP spid="25" grpId="0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76200"/>
            <a:ext cx="8458201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Finding lines in an image: Hough algorithm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544" y="4013208"/>
            <a:ext cx="8356656" cy="19050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dirty="0"/>
              <a:t>How can we use this to find the most likely parameters (</a:t>
            </a:r>
            <a:r>
              <a:rPr lang="en-US" dirty="0" err="1"/>
              <a:t>m,b</a:t>
            </a:r>
            <a:r>
              <a:rPr lang="en-US" dirty="0"/>
              <a:t>) for the most prominent line in the image space?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Let each edge point in image space </a:t>
            </a:r>
            <a:r>
              <a:rPr lang="en-US" i="1" dirty="0">
                <a:solidFill>
                  <a:srgbClr val="002060"/>
                </a:solidFill>
              </a:rPr>
              <a:t>vote </a:t>
            </a:r>
            <a:r>
              <a:rPr lang="en-US" dirty="0">
                <a:solidFill>
                  <a:srgbClr val="002060"/>
                </a:solidFill>
              </a:rPr>
              <a:t>for a set of possible parameters in Hough space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Accumulate votes in discrete set of bins; parameters with the most votes indicate line in image space</a:t>
            </a:r>
            <a:r>
              <a:rPr lang="en-US" dirty="0"/>
              <a:t>.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58380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5800" y="1981200"/>
            <a:ext cx="8153400" cy="4724400"/>
            <a:chOff x="432" y="1248"/>
            <a:chExt cx="5136" cy="2976"/>
          </a:xfrm>
        </p:grpSpPr>
        <p:sp>
          <p:nvSpPr>
            <p:cNvPr id="58391" name="Line 18"/>
            <p:cNvSpPr>
              <a:spLocks noChangeShapeType="1"/>
            </p:cNvSpPr>
            <p:nvPr/>
          </p:nvSpPr>
          <p:spPr bwMode="auto">
            <a:xfrm>
              <a:off x="3648" y="1248"/>
              <a:ext cx="912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392" name="Rectangle 19"/>
            <p:cNvSpPr>
              <a:spLocks noChangeArrowheads="1"/>
            </p:cNvSpPr>
            <p:nvPr/>
          </p:nvSpPr>
          <p:spPr bwMode="auto">
            <a:xfrm>
              <a:off x="432" y="3792"/>
              <a:ext cx="513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143000" lvl="2" indent="-2286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endPara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8387" name="Oval 22"/>
          <p:cNvSpPr>
            <a:spLocks noChangeArrowheads="1"/>
          </p:cNvSpPr>
          <p:nvPr/>
        </p:nvSpPr>
        <p:spPr bwMode="auto">
          <a:xfrm>
            <a:off x="2362200" y="1600200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388" name="Line 18"/>
          <p:cNvSpPr>
            <a:spLocks noChangeShapeType="1"/>
          </p:cNvSpPr>
          <p:nvPr/>
        </p:nvSpPr>
        <p:spPr bwMode="auto">
          <a:xfrm>
            <a:off x="5715000" y="2133600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1504908" y="1981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2779689" y="1527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 flipV="1">
            <a:off x="5813442" y="1895451"/>
            <a:ext cx="1825649" cy="6937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V="1">
            <a:off x="5703904" y="2114531"/>
            <a:ext cx="1971701" cy="29210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48"/>
          <p:cNvGrpSpPr/>
          <p:nvPr/>
        </p:nvGrpSpPr>
        <p:grpSpPr>
          <a:xfrm>
            <a:off x="5448312" y="1201707"/>
            <a:ext cx="2336832" cy="1898676"/>
            <a:chOff x="9144000" y="1311246"/>
            <a:chExt cx="2336832" cy="1898676"/>
          </a:xfrm>
        </p:grpSpPr>
        <p:grpSp>
          <p:nvGrpSpPr>
            <p:cNvPr id="4" name="Group 46"/>
            <p:cNvGrpSpPr/>
            <p:nvPr/>
          </p:nvGrpSpPr>
          <p:grpSpPr>
            <a:xfrm>
              <a:off x="9144000" y="1347759"/>
              <a:ext cx="2336832" cy="1862163"/>
              <a:chOff x="5375286" y="1238220"/>
              <a:chExt cx="2336832" cy="1862163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5375286" y="1238220"/>
                <a:ext cx="2300319" cy="186216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5411799" y="1528736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5375286" y="1822428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5448312" y="2114532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5448312" y="2405048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>
                <a:off x="5448312" y="2662227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5448312" y="2952743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" name="Group 47"/>
            <p:cNvGrpSpPr/>
            <p:nvPr/>
          </p:nvGrpSpPr>
          <p:grpSpPr>
            <a:xfrm>
              <a:off x="9355203" y="1311246"/>
              <a:ext cx="1753418" cy="1863751"/>
              <a:chOff x="5739622" y="1237426"/>
              <a:chExt cx="1753418" cy="1863751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 rot="5400000">
                <a:off x="4827591" y="2187558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>
                <a:off x="5191927" y="2186764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 rot="5400000">
                <a:off x="5557851" y="2150251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rot="5400000">
                <a:off x="5922187" y="2149457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rot="5400000">
                <a:off x="6215085" y="2186764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rot="5400000">
                <a:off x="6579421" y="2185970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7" name="Slide Number Placeholder 4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04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Polar representation for lines</a:t>
            </a:r>
          </a:p>
        </p:txBody>
      </p:sp>
      <p:sp>
        <p:nvSpPr>
          <p:cNvPr id="60424" name="Text Box 13"/>
          <p:cNvSpPr txBox="1">
            <a:spLocks noChangeArrowheads="1"/>
          </p:cNvSpPr>
          <p:nvPr/>
        </p:nvSpPr>
        <p:spPr bwMode="auto">
          <a:xfrm>
            <a:off x="5046669" y="2589201"/>
            <a:ext cx="3733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</a:t>
            </a:r>
            <a:r>
              <a:rPr lang="en-US" sz="2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 perpendicular distance from line to origin</a:t>
            </a:r>
          </a:p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  </a:t>
            </a:r>
            <a:r>
              <a:rPr lang="en-US" sz="2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: angle the perpendicular makes with the x-axis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55570" y="5692806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Point in image space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 sinusoid segment in Hough space</a:t>
            </a: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802199" y="4586319"/>
          <a:ext cx="3833865" cy="6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4" imgW="1218671" imgH="203112" progId="Equation.3">
                  <p:embed/>
                </p:oleObj>
              </mc:Choice>
              <mc:Fallback>
                <p:oleObj name="Equation" r:id="rId4" imgW="1218671" imgH="203112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199" y="4586319"/>
                        <a:ext cx="3833865" cy="62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122893" y="2590776"/>
          <a:ext cx="347993" cy="430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6" imgW="139579" imgH="177646" progId="Equation.3">
                  <p:embed/>
                </p:oleObj>
              </mc:Choice>
              <mc:Fallback>
                <p:oleObj name="Equation" r:id="rId6" imgW="139579" imgH="177646" progId="Equation.3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93" y="2590776"/>
                        <a:ext cx="347993" cy="4302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047764" y="3430575"/>
          <a:ext cx="338651" cy="46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8" imgW="126725" imgH="177415" progId="Equation.3">
                  <p:embed/>
                </p:oleObj>
              </mc:Choice>
              <mc:Fallback>
                <p:oleObj name="Equation" r:id="rId8" imgW="126725" imgH="177415" progId="Equation.3">
                  <p:embed/>
                  <p:pic>
                    <p:nvPicPr>
                      <p:cNvPr id="256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7764" y="3430575"/>
                        <a:ext cx="338651" cy="4603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4"/>
          <p:cNvGrpSpPr/>
          <p:nvPr/>
        </p:nvGrpSpPr>
        <p:grpSpPr>
          <a:xfrm>
            <a:off x="373005" y="2041506"/>
            <a:ext cx="4267200" cy="3886200"/>
            <a:chOff x="519057" y="1128681"/>
            <a:chExt cx="4267200" cy="3886200"/>
          </a:xfrm>
        </p:grpSpPr>
        <p:sp>
          <p:nvSpPr>
            <p:cNvPr id="60419" name="Line 6"/>
            <p:cNvSpPr>
              <a:spLocks noChangeShapeType="1"/>
            </p:cNvSpPr>
            <p:nvPr/>
          </p:nvSpPr>
          <p:spPr bwMode="auto">
            <a:xfrm>
              <a:off x="1509657" y="1966881"/>
              <a:ext cx="0" cy="304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20" name="Line 7"/>
            <p:cNvSpPr>
              <a:spLocks noChangeShapeType="1"/>
            </p:cNvSpPr>
            <p:nvPr/>
          </p:nvSpPr>
          <p:spPr bwMode="auto">
            <a:xfrm>
              <a:off x="1509657" y="1966881"/>
              <a:ext cx="327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21" name="Line 8"/>
            <p:cNvSpPr>
              <a:spLocks noChangeShapeType="1"/>
            </p:cNvSpPr>
            <p:nvPr/>
          </p:nvSpPr>
          <p:spPr bwMode="auto">
            <a:xfrm flipV="1">
              <a:off x="519057" y="1128681"/>
              <a:ext cx="4038600" cy="350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22" name="Line 9"/>
            <p:cNvSpPr>
              <a:spLocks noChangeShapeType="1"/>
            </p:cNvSpPr>
            <p:nvPr/>
          </p:nvSpPr>
          <p:spPr bwMode="auto">
            <a:xfrm>
              <a:off x="1509657" y="1966881"/>
              <a:ext cx="9144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23" name="Rectangle 10"/>
            <p:cNvSpPr>
              <a:spLocks noChangeArrowheads="1"/>
            </p:cNvSpPr>
            <p:nvPr/>
          </p:nvSpPr>
          <p:spPr bwMode="auto">
            <a:xfrm rot="-2487420">
              <a:off x="2247845" y="2624106"/>
              <a:ext cx="3810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27" name="Freeform 17"/>
            <p:cNvSpPr>
              <a:spLocks/>
            </p:cNvSpPr>
            <p:nvPr/>
          </p:nvSpPr>
          <p:spPr bwMode="auto">
            <a:xfrm>
              <a:off x="1890657" y="1966881"/>
              <a:ext cx="228600" cy="381000"/>
            </a:xfrm>
            <a:custGeom>
              <a:avLst/>
              <a:gdLst>
                <a:gd name="T0" fmla="*/ 152400 w 112"/>
                <a:gd name="T1" fmla="*/ 0 h 192"/>
                <a:gd name="T2" fmla="*/ 152400 w 112"/>
                <a:gd name="T3" fmla="*/ 228600 h 192"/>
                <a:gd name="T4" fmla="*/ 0 w 112"/>
                <a:gd name="T5" fmla="*/ 304800 h 192"/>
                <a:gd name="T6" fmla="*/ 0 60000 65536"/>
                <a:gd name="T7" fmla="*/ 0 60000 65536"/>
                <a:gd name="T8" fmla="*/ 0 60000 65536"/>
                <a:gd name="T9" fmla="*/ 0 w 112"/>
                <a:gd name="T10" fmla="*/ 0 h 192"/>
                <a:gd name="T11" fmla="*/ 112 w 112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192">
                  <a:moveTo>
                    <a:pt x="96" y="0"/>
                  </a:moveTo>
                  <a:cubicBezTo>
                    <a:pt x="104" y="56"/>
                    <a:pt x="112" y="112"/>
                    <a:pt x="96" y="144"/>
                  </a:cubicBezTo>
                  <a:cubicBezTo>
                    <a:pt x="80" y="176"/>
                    <a:pt x="40" y="184"/>
                    <a:pt x="0" y="192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428" name="Text Box 18"/>
            <p:cNvSpPr txBox="1">
              <a:spLocks noChangeArrowheads="1"/>
            </p:cNvSpPr>
            <p:nvPr/>
          </p:nvSpPr>
          <p:spPr bwMode="auto">
            <a:xfrm>
              <a:off x="976257" y="1738281"/>
              <a:ext cx="1143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[0,0]</a:t>
              </a:r>
            </a:p>
          </p:txBody>
        </p:sp>
        <p:cxnSp>
          <p:nvCxnSpPr>
            <p:cNvPr id="60432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1433457" y="2043081"/>
              <a:ext cx="1066800" cy="914400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</p:spPr>
        </p:cxnSp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1655683" y="2528847"/>
            <a:ext cx="347663" cy="4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name="Equation" r:id="rId10" imgW="139579" imgH="177646" progId="Equation.3">
                    <p:embed/>
                  </p:oleObj>
                </mc:Choice>
                <mc:Fallback>
                  <p:oleObj name="Equation" r:id="rId10" imgW="139579" imgH="177646" progId="Equation.3">
                    <p:embed/>
                    <p:pic>
                      <p:nvPicPr>
                        <p:cNvPr id="2560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683" y="2528847"/>
                          <a:ext cx="347663" cy="430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5" name="Object 5"/>
            <p:cNvGraphicFramePr>
              <a:graphicFrameLocks noChangeAspect="1"/>
            </p:cNvGraphicFramePr>
            <p:nvPr/>
          </p:nvGraphicFramePr>
          <p:xfrm>
            <a:off x="1765053" y="1944639"/>
            <a:ext cx="311319" cy="423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Equation" r:id="rId11" imgW="126725" imgH="177415" progId="Equation.3">
                    <p:embed/>
                  </p:oleObj>
                </mc:Choice>
                <mc:Fallback>
                  <p:oleObj name="Equation" r:id="rId11" imgW="126725" imgH="177415" progId="Equation.3">
                    <p:embed/>
                    <p:pic>
                      <p:nvPicPr>
                        <p:cNvPr id="2560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5053" y="1944639"/>
                          <a:ext cx="311319" cy="4238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6" name="Object 6"/>
            <p:cNvGraphicFramePr>
              <a:graphicFrameLocks noChangeAspect="1"/>
            </p:cNvGraphicFramePr>
            <p:nvPr/>
          </p:nvGraphicFramePr>
          <p:xfrm>
            <a:off x="2514528" y="1553522"/>
            <a:ext cx="365130" cy="3911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3" name="Equation" r:id="rId12" imgW="126835" imgH="139518" progId="Equation.3">
                    <p:embed/>
                  </p:oleObj>
                </mc:Choice>
                <mc:Fallback>
                  <p:oleObj name="Equation" r:id="rId12" imgW="126835" imgH="139518" progId="Equation.3">
                    <p:embed/>
                    <p:pic>
                      <p:nvPicPr>
                        <p:cNvPr id="2560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4528" y="1553522"/>
                          <a:ext cx="365130" cy="3911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7" name="Object 7"/>
            <p:cNvGraphicFramePr>
              <a:graphicFrameLocks noChangeAspect="1"/>
            </p:cNvGraphicFramePr>
            <p:nvPr/>
          </p:nvGraphicFramePr>
          <p:xfrm>
            <a:off x="1054008" y="2784438"/>
            <a:ext cx="352367" cy="404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4" name="Equation" r:id="rId14" imgW="139579" imgH="164957" progId="Equation.3">
                    <p:embed/>
                  </p:oleObj>
                </mc:Choice>
                <mc:Fallback>
                  <p:oleObj name="Equation" r:id="rId14" imgW="139579" imgH="164957" progId="Equation.3">
                    <p:embed/>
                    <p:pic>
                      <p:nvPicPr>
                        <p:cNvPr id="2560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4008" y="2784438"/>
                          <a:ext cx="352367" cy="4048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ectangle 25"/>
          <p:cNvSpPr/>
          <p:nvPr/>
        </p:nvSpPr>
        <p:spPr>
          <a:xfrm>
            <a:off x="665109" y="1128681"/>
            <a:ext cx="7704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Issues with usual (</a:t>
            </a:r>
            <a:r>
              <a:rPr lang="en-US" sz="2400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m,b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) parameter space: can take on infinite values, undefined for vertical lines.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2077365"/>
            <a:ext cx="176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columns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559398" y="3795669"/>
            <a:ext cx="179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rows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68580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C5779B-CA68-481B-B316-38460C8DEAF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00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  <p:bldP spid="20" grpId="0" build="allAtOnce"/>
      <p:bldP spid="3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152400"/>
            <a:ext cx="4953001" cy="1143000"/>
          </a:xfrm>
        </p:spPr>
        <p:txBody>
          <a:bodyPr/>
          <a:lstStyle/>
          <a:p>
            <a:pPr algn="ctr" eaLnBrk="1" hangingPunct="1"/>
            <a:r>
              <a:rPr lang="en-US" dirty="0"/>
              <a:t>Gradients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1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v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685800"/>
            <a:ext cx="3343776" cy="2628900"/>
          </a:xfrm>
          <a:prstGeom prst="rect">
            <a:avLst/>
          </a:prstGeom>
        </p:spPr>
      </p:pic>
      <p:pic>
        <p:nvPicPr>
          <p:cNvPr id="5" name="Picture 4" descr="gavel2.bmp"/>
          <p:cNvPicPr>
            <a:picLocks noChangeAspect="1"/>
          </p:cNvPicPr>
          <p:nvPr/>
        </p:nvPicPr>
        <p:blipFill>
          <a:blip r:embed="rId3" cstate="print"/>
          <a:srcRect l="58334" t="13009" r="10833" b="54484"/>
          <a:stretch>
            <a:fillRect/>
          </a:stretch>
        </p:blipFill>
        <p:spPr>
          <a:xfrm>
            <a:off x="4876800" y="685800"/>
            <a:ext cx="3402724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81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381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Canny edges</a:t>
            </a:r>
          </a:p>
        </p:txBody>
      </p:sp>
      <p:pic>
        <p:nvPicPr>
          <p:cNvPr id="8" name="Picture 7" descr="gavel2.bmp"/>
          <p:cNvPicPr>
            <a:picLocks noChangeAspect="1"/>
          </p:cNvPicPr>
          <p:nvPr/>
        </p:nvPicPr>
        <p:blipFill>
          <a:blip r:embed="rId3" cstate="print"/>
          <a:srcRect l="54864" t="56726" r="9167" b="8525"/>
          <a:stretch>
            <a:fillRect/>
          </a:stretch>
        </p:blipFill>
        <p:spPr>
          <a:xfrm>
            <a:off x="2667000" y="3810000"/>
            <a:ext cx="3925529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3505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Vote space and top peaks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algorithm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>
            <a:normAutofit/>
          </a:bodyPr>
          <a:lstStyle/>
          <a:p>
            <a:pPr marL="457200" indent="-457200">
              <a:buFontTx/>
              <a:buNone/>
            </a:pPr>
            <a:r>
              <a:rPr lang="en-US" sz="2800" dirty="0"/>
              <a:t>Using the polar parameterization:</a:t>
            </a:r>
          </a:p>
          <a:p>
            <a:pPr marL="457200" indent="-457200">
              <a:buFontTx/>
              <a:buNone/>
            </a:pPr>
            <a:endParaRPr lang="en-US" sz="2800" dirty="0"/>
          </a:p>
          <a:p>
            <a:pPr marL="457200" indent="-457200">
              <a:buFontTx/>
              <a:buNone/>
            </a:pPr>
            <a:endParaRPr lang="en-US" sz="2800" dirty="0"/>
          </a:p>
          <a:p>
            <a:pPr marL="457200" indent="-457200">
              <a:buFontTx/>
              <a:buNone/>
            </a:pPr>
            <a:r>
              <a:rPr lang="en-US" sz="2800" dirty="0"/>
              <a:t>Basic Hough transform algorithm</a:t>
            </a:r>
          </a:p>
          <a:p>
            <a:pPr marL="838200" lvl="1" indent="-381000">
              <a:buFontTx/>
              <a:buAutoNum type="arabicPeriod"/>
            </a:pPr>
            <a:r>
              <a:rPr lang="en-US" sz="2400" dirty="0"/>
              <a:t>Initialize H[d, </a:t>
            </a:r>
            <a:r>
              <a:rPr lang="en-US" sz="2400" dirty="0">
                <a:sym typeface="Symbol" pitchFamily="18" charset="2"/>
              </a:rPr>
              <a:t></a:t>
            </a:r>
            <a:r>
              <a:rPr lang="en-US" sz="2400" dirty="0"/>
              <a:t>]=0</a:t>
            </a:r>
          </a:p>
          <a:p>
            <a:pPr marL="838200" lvl="1" indent="-381000">
              <a:buFontTx/>
              <a:buAutoNum type="arabicPeriod"/>
            </a:pPr>
            <a:r>
              <a:rPr lang="en-US" sz="2400" dirty="0"/>
              <a:t>for each edge point I[x, y] in the image</a:t>
            </a:r>
          </a:p>
          <a:p>
            <a:pPr marL="1257300" lvl="2" indent="-342900">
              <a:buFontTx/>
              <a:buNone/>
            </a:pPr>
            <a:r>
              <a:rPr lang="en-US" sz="1800" dirty="0"/>
              <a:t>    for </a:t>
            </a:r>
            <a:r>
              <a:rPr lang="en-US" sz="1800" dirty="0">
                <a:sym typeface="Symbol" pitchFamily="18" charset="2"/>
              </a:rPr>
              <a:t></a:t>
            </a:r>
            <a:r>
              <a:rPr lang="en-US" sz="1800" dirty="0"/>
              <a:t> = [</a:t>
            </a:r>
            <a:r>
              <a:rPr lang="en-US" sz="1800" dirty="0">
                <a:sym typeface="Symbol" pitchFamily="18" charset="2"/>
              </a:rPr>
              <a:t></a:t>
            </a:r>
            <a:r>
              <a:rPr lang="en-US" sz="1800" baseline="-25000" dirty="0"/>
              <a:t>min</a:t>
            </a:r>
            <a:r>
              <a:rPr lang="en-US" sz="1800" dirty="0"/>
              <a:t>  to  </a:t>
            </a:r>
            <a:r>
              <a:rPr lang="en-US" sz="1800" dirty="0">
                <a:sym typeface="Symbol" pitchFamily="18" charset="2"/>
              </a:rPr>
              <a:t></a:t>
            </a:r>
            <a:r>
              <a:rPr lang="en-US" sz="1800" baseline="-25000" dirty="0"/>
              <a:t>max</a:t>
            </a:r>
            <a:r>
              <a:rPr lang="en-US" sz="1800" dirty="0"/>
              <a:t> ]  </a:t>
            </a:r>
            <a:r>
              <a:rPr lang="en-US" sz="1600" dirty="0">
                <a:solidFill>
                  <a:srgbClr val="00B050"/>
                </a:solidFill>
              </a:rPr>
              <a:t>// some quantization</a:t>
            </a:r>
          </a:p>
          <a:p>
            <a:pPr marL="1676400" lvl="3" indent="-304800"/>
            <a:endParaRPr lang="en-US" sz="1800" dirty="0"/>
          </a:p>
          <a:p>
            <a:pPr marL="1676400" lvl="3" indent="-304800">
              <a:buFontTx/>
              <a:buNone/>
            </a:pPr>
            <a:r>
              <a:rPr lang="en-US" sz="1800" dirty="0"/>
              <a:t>    H[d, </a:t>
            </a:r>
            <a:r>
              <a:rPr lang="en-US" sz="1600" dirty="0">
                <a:sym typeface="Symbol" pitchFamily="18" charset="2"/>
              </a:rPr>
              <a:t></a:t>
            </a:r>
            <a:r>
              <a:rPr lang="en-US" sz="1800" dirty="0"/>
              <a:t>] += 1</a:t>
            </a:r>
          </a:p>
          <a:p>
            <a:pPr marL="838200" lvl="1" indent="-381000">
              <a:buFontTx/>
              <a:buAutoNum type="arabicPeriod"/>
            </a:pPr>
            <a:r>
              <a:rPr lang="en-US" sz="2400" dirty="0"/>
              <a:t>Find the value(s) of (d, </a:t>
            </a:r>
            <a:r>
              <a:rPr lang="en-US" sz="2400" dirty="0">
                <a:sym typeface="Symbol" pitchFamily="18" charset="2"/>
              </a:rPr>
              <a:t>) where</a:t>
            </a:r>
            <a:r>
              <a:rPr lang="en-US" sz="2400" dirty="0"/>
              <a:t> H[d, </a:t>
            </a:r>
            <a:r>
              <a:rPr lang="en-US" sz="2400" dirty="0">
                <a:sym typeface="Symbol" pitchFamily="18" charset="2"/>
              </a:rPr>
              <a:t></a:t>
            </a:r>
            <a:r>
              <a:rPr lang="en-US" sz="2400" dirty="0"/>
              <a:t>] is maximum</a:t>
            </a:r>
          </a:p>
          <a:p>
            <a:pPr marL="838200" lvl="1" indent="-381000">
              <a:buFontTx/>
              <a:buAutoNum type="arabicPeriod"/>
            </a:pPr>
            <a:r>
              <a:rPr lang="en-US" sz="2400" dirty="0"/>
              <a:t>The detected line in the image is given by</a:t>
            </a:r>
          </a:p>
        </p:txBody>
      </p:sp>
      <p:graphicFrame>
        <p:nvGraphicFramePr>
          <p:cNvPr id="8" name="Group 168"/>
          <p:cNvGraphicFramePr>
            <a:graphicFrameLocks noGrp="1"/>
          </p:cNvGraphicFramePr>
          <p:nvPr/>
        </p:nvGraphicFramePr>
        <p:xfrm>
          <a:off x="6629400" y="1524000"/>
          <a:ext cx="2082800" cy="192024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473825" y="1139825"/>
            <a:ext cx="2441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H: accumulator array (votes)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248400" y="22098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467600" y="35052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Symbol" pitchFamily="18" charset="2"/>
              </a:rPr>
              <a:t></a:t>
            </a:r>
            <a:endParaRPr lang="en-US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1600200" y="1371600"/>
          <a:ext cx="2730452" cy="44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4" imgW="1218671" imgH="203112" progId="Equation.3">
                  <p:embed/>
                </p:oleObj>
              </mc:Choice>
              <mc:Fallback>
                <p:oleObj name="Equation" r:id="rId4" imgW="1218671" imgH="203112" progId="Equation.3">
                  <p:embed/>
                  <p:pic>
                    <p:nvPicPr>
                      <p:cNvPr id="2355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371600"/>
                        <a:ext cx="2730452" cy="442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7456527" y="6581775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736065"/>
              </p:ext>
            </p:extLst>
          </p:nvPr>
        </p:nvGraphicFramePr>
        <p:xfrm>
          <a:off x="2286000" y="4138105"/>
          <a:ext cx="2446371" cy="395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6" imgW="1218671" imgH="203112" progId="Equation.3">
                  <p:embed/>
                </p:oleObj>
              </mc:Choice>
              <mc:Fallback>
                <p:oleObj name="Equation" r:id="rId6" imgW="1218671" imgH="203112" progId="Equation.3">
                  <p:embed/>
                  <p:pic>
                    <p:nvPicPr>
                      <p:cNvPr id="23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138105"/>
                        <a:ext cx="2446371" cy="395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463140"/>
              </p:ext>
            </p:extLst>
          </p:nvPr>
        </p:nvGraphicFramePr>
        <p:xfrm>
          <a:off x="2486821" y="5778403"/>
          <a:ext cx="2044728" cy="330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8" imgW="1218671" imgH="203112" progId="Equation.3">
                  <p:embed/>
                </p:oleObj>
              </mc:Choice>
              <mc:Fallback>
                <p:oleObj name="Equation" r:id="rId8" imgW="1218671" imgH="203112" progId="Equation.3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821" y="5778403"/>
                        <a:ext cx="2044728" cy="3303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FAC55F-92E2-4DBB-AFA0-463A7222A4C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18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ball_paramspace.jpg"/>
          <p:cNvPicPr>
            <a:picLocks noChangeAspect="1"/>
          </p:cNvPicPr>
          <p:nvPr/>
        </p:nvPicPr>
        <p:blipFill>
          <a:blip r:embed="rId3" cstate="print"/>
          <a:srcRect l="12783" t="6899" r="8234" b="10164"/>
          <a:stretch>
            <a:fillRect/>
          </a:stretch>
        </p:blipFill>
        <p:spPr>
          <a:xfrm>
            <a:off x="117414" y="3357812"/>
            <a:ext cx="4060817" cy="2700124"/>
          </a:xfrm>
          <a:prstGeom prst="rect">
            <a:avLst/>
          </a:prstGeom>
        </p:spPr>
      </p:pic>
      <p:pic>
        <p:nvPicPr>
          <p:cNvPr id="3" name="Picture 2" descr="footb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1787"/>
            <a:ext cx="4572000" cy="2545237"/>
          </a:xfrm>
          <a:prstGeom prst="rect">
            <a:avLst/>
          </a:prstGeom>
        </p:spPr>
      </p:pic>
      <p:pic>
        <p:nvPicPr>
          <p:cNvPr id="4" name="Picture 3" descr="football_edges.jpg"/>
          <p:cNvPicPr>
            <a:picLocks noChangeAspect="1"/>
          </p:cNvPicPr>
          <p:nvPr/>
        </p:nvPicPr>
        <p:blipFill>
          <a:blip r:embed="rId5" cstate="print"/>
          <a:srcRect l="11850" t="4406" r="11127" b="11684"/>
          <a:stretch>
            <a:fillRect/>
          </a:stretch>
        </p:blipFill>
        <p:spPr>
          <a:xfrm>
            <a:off x="4608513" y="282513"/>
            <a:ext cx="4746690" cy="2781357"/>
          </a:xfrm>
          <a:prstGeom prst="rect">
            <a:avLst/>
          </a:prstGeom>
        </p:spPr>
      </p:pic>
      <p:pic>
        <p:nvPicPr>
          <p:cNvPr id="5" name="Picture 4" descr="football_lines.jpg"/>
          <p:cNvPicPr>
            <a:picLocks noChangeAspect="1"/>
          </p:cNvPicPr>
          <p:nvPr/>
        </p:nvPicPr>
        <p:blipFill>
          <a:blip r:embed="rId6" cstate="print"/>
          <a:srcRect l="9163" t="19237" r="9893" b="26623"/>
          <a:stretch>
            <a:fillRect/>
          </a:stretch>
        </p:blipFill>
        <p:spPr>
          <a:xfrm>
            <a:off x="4272663" y="3357811"/>
            <a:ext cx="4871338" cy="2665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617" y="5984910"/>
            <a:ext cx="401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Showing longest segments found</a:t>
            </a:r>
          </a:p>
        </p:txBody>
      </p:sp>
      <p:sp>
        <p:nvSpPr>
          <p:cNvPr id="7" name="Oval 6"/>
          <p:cNvSpPr/>
          <p:nvPr/>
        </p:nvSpPr>
        <p:spPr>
          <a:xfrm>
            <a:off x="6172200" y="4876800"/>
            <a:ext cx="2667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831733-B0D0-47CC-8E41-1BC2273882A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24" y="1384272"/>
            <a:ext cx="69469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itle 4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Impact of noise on Hough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74695" y="4953000"/>
            <a:ext cx="2732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space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edge coordinates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76929" y="5191097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Votes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6145161" y="46688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Symbol" pitchFamily="18" charset="2"/>
              </a:rPr>
              <a:t></a:t>
            </a:r>
            <a:endParaRPr lang="en-US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2792361" y="45926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Symbol" pitchFamily="18" charset="2"/>
              </a:rPr>
              <a:t>x</a:t>
            </a:r>
            <a:endParaRPr lang="en-US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811161" y="2916210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97761" y="2828897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674" y="5943600"/>
            <a:ext cx="934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What difficulty does this present for an implementation?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7818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95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52" y="1347759"/>
            <a:ext cx="69469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17628" y="4808537"/>
            <a:ext cx="2732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space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edge coordinates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32520" y="4926033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Votes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446031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Impact of noise on Hough</a:t>
            </a:r>
            <a:endParaRPr lang="en-US" sz="4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213" y="5715000"/>
            <a:ext cx="7594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Here, everything appears to be “noise”, or random edge points, but we still see peaks in the vote space.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1145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6306369" y="5017315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4097331" y="4487877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521338" y="5911884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8113761" y="5984910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7" imgW="126835" imgH="139518" progId="Equation.3">
                  <p:embed/>
                </p:oleObj>
              </mc:Choice>
              <mc:Fallback>
                <p:oleObj name="Equation" r:id="rId7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61" y="5984910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4973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9" imgW="126725" imgH="177415" progId="Equation.3">
                  <p:embed/>
                </p:oleObj>
              </mc:Choice>
              <mc:Fallback>
                <p:oleObj name="Equation" r:id="rId9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50223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by Devi Parikh from: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Equation of circle?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2438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Equation of set of circles that all pass through a point?</a:t>
            </a:r>
          </a:p>
        </p:txBody>
      </p:sp>
    </p:spTree>
    <p:extLst>
      <p:ext uri="{BB962C8B-B14F-4D97-AF65-F5344CB8AC3E}">
        <p14:creationId xmlns:p14="http://schemas.microsoft.com/office/powerpoint/2010/main" val="72905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33" grpId="0"/>
      <p:bldP spid="12" grpId="0" animBg="1"/>
      <p:bldP spid="1032" grpId="0"/>
      <p:bldP spid="17" grpId="0"/>
      <p:bldP spid="18" grpId="0"/>
      <p:bldP spid="1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6" cstate="print"/>
          <a:srcRect l="53306"/>
          <a:stretch>
            <a:fillRect/>
          </a:stretch>
        </p:blipFill>
        <p:spPr bwMode="auto">
          <a:xfrm>
            <a:off x="4608513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96007" y="4451364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231" y="3810000"/>
            <a:ext cx="162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Intersection: most votes for center occur here.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9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1066800" y="3100383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5691183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47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447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905000" y="3709983"/>
            <a:ext cx="13716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3810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2514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4864105" y="2954332"/>
            <a:ext cx="4279895" cy="3249655"/>
            <a:chOff x="4864105" y="2954332"/>
            <a:chExt cx="4279895" cy="3249655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6032520" y="4999059"/>
              <a:ext cx="248288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5010156" y="3976695"/>
              <a:ext cx="204472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4845848" y="5017315"/>
              <a:ext cx="1204929" cy="1168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588430" y="4743468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00617" y="5327676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2059" y="2954332"/>
              <a:ext cx="6285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r</a:t>
              </a:r>
            </a:p>
          </p:txBody>
        </p:sp>
      </p:grp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2133600" y="4114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2286000" y="43434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2438400" y="4876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1" grpId="0" animBg="1"/>
      <p:bldP spid="23" grpId="0" animBg="1"/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34584" t="60902" r="49167" b="11839"/>
          <a:stretch>
            <a:fillRect/>
          </a:stretch>
        </p:blipFill>
        <p:spPr bwMode="auto">
          <a:xfrm>
            <a:off x="5105400" y="3100383"/>
            <a:ext cx="27479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7" cstate="print"/>
          <a:srcRect r="52724"/>
          <a:stretch>
            <a:fillRect/>
          </a:stretch>
        </p:blipFill>
        <p:spPr bwMode="auto">
          <a:xfrm>
            <a:off x="1066800" y="3100383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5691183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47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447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2514600" y="36337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3810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68269" r="50998" b="18469"/>
          <a:stretch>
            <a:fillRect/>
          </a:stretch>
        </p:blipFill>
        <p:spPr bwMode="auto">
          <a:xfrm>
            <a:off x="6477000" y="3862383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2514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2839" y="4670442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2281" y="5327676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4623" y="2954332"/>
            <a:ext cx="44603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2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r, </a:t>
            </a:r>
            <a:r>
              <a:rPr lang="en-US" sz="2400" b="1" dirty="0"/>
              <a:t>known</a:t>
            </a:r>
            <a:r>
              <a:rPr lang="en-US" sz="2400" dirty="0"/>
              <a:t>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1173213" y="299084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973813" y="558164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833525" y="5581685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554213" y="3219444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2011413" y="3600444"/>
            <a:ext cx="13716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4373613" y="4210044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7" cstate="print"/>
          <a:srcRect l="36250" t="66354" r="50417" b="5707"/>
          <a:stretch>
            <a:fillRect/>
          </a:stretch>
        </p:blipFill>
        <p:spPr bwMode="auto">
          <a:xfrm>
            <a:off x="5821413" y="3067044"/>
            <a:ext cx="2022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17"/>
          <p:cNvSpPr>
            <a:spLocks noChangeShapeType="1"/>
          </p:cNvSpPr>
          <p:nvPr/>
        </p:nvSpPr>
        <p:spPr bwMode="auto">
          <a:xfrm rot="2717577">
            <a:off x="1875681" y="4663276"/>
            <a:ext cx="639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rot="2717577" flipV="1">
            <a:off x="2347963" y="4264019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 rot="2717577">
            <a:off x="2108251" y="457675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1630413" y="4667244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2201913" y="4468807"/>
            <a:ext cx="26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2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θ</a:t>
            </a:r>
            <a:endParaRPr lang="en-US" sz="1200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544813" y="4133844"/>
            <a:ext cx="228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125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/>
              <a:t>Choose a threshold value t</a:t>
            </a:r>
          </a:p>
          <a:p>
            <a:r>
              <a:rPr lang="en-US" sz="2800"/>
              <a:t>Set any pixels less than t to zero (off)</a:t>
            </a:r>
          </a:p>
          <a:p>
            <a:r>
              <a:rPr lang="en-US" sz="2800"/>
              <a:t>Set any pixels greater than or equal to t to one (on)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2800" dirty="0"/>
              <a:t>For every edge pixel (</a:t>
            </a:r>
            <a:r>
              <a:rPr lang="en-US" sz="2800" i="1" dirty="0" err="1"/>
              <a:t>x,y</a:t>
            </a:r>
            <a:r>
              <a:rPr lang="en-US" sz="2800" dirty="0"/>
              <a:t>) : </a:t>
            </a:r>
          </a:p>
          <a:p>
            <a:pPr eaLnBrk="1" hangingPunct="1">
              <a:buFontTx/>
              <a:buNone/>
            </a:pPr>
            <a:r>
              <a:rPr lang="en-US" sz="2800" dirty="0"/>
              <a:t>	For each possible radius value </a:t>
            </a:r>
            <a:r>
              <a:rPr lang="en-US" sz="2800" i="1" dirty="0"/>
              <a:t>r</a:t>
            </a:r>
            <a:r>
              <a:rPr lang="en-US" sz="2800" dirty="0"/>
              <a:t>: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For each possible gradient direction </a:t>
            </a:r>
            <a:r>
              <a:rPr lang="el-GR" sz="2800" i="1" dirty="0"/>
              <a:t>θ</a:t>
            </a:r>
            <a:r>
              <a:rPr lang="en-US" sz="2800" i="1" dirty="0"/>
              <a:t>: </a:t>
            </a:r>
          </a:p>
          <a:p>
            <a:pPr eaLnBrk="1" hangingPunct="1">
              <a:buFontTx/>
              <a:buNone/>
            </a:pPr>
            <a:r>
              <a:rPr lang="en-US" sz="2800" i="1" dirty="0">
                <a:solidFill>
                  <a:srgbClr val="92D050"/>
                </a:solidFill>
              </a:rPr>
              <a:t>		// or use estimated gradient at (</a:t>
            </a:r>
            <a:r>
              <a:rPr lang="en-US" sz="2800" i="1" dirty="0" err="1">
                <a:solidFill>
                  <a:srgbClr val="92D050"/>
                </a:solidFill>
              </a:rPr>
              <a:t>x,y</a:t>
            </a:r>
            <a:r>
              <a:rPr lang="en-US" sz="2800" i="1" dirty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a</a:t>
            </a:r>
            <a:r>
              <a:rPr lang="en-US" sz="2800" dirty="0"/>
              <a:t> = </a:t>
            </a:r>
            <a:r>
              <a:rPr lang="en-US" sz="2800" i="1" dirty="0"/>
              <a:t>x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err="1"/>
              <a:t>cos</a:t>
            </a:r>
            <a:r>
              <a:rPr lang="en-US" sz="2800" dirty="0"/>
              <a:t>(</a:t>
            </a:r>
            <a:r>
              <a:rPr lang="el-GR" sz="2800" i="1" dirty="0"/>
              <a:t>θ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92D050"/>
                </a:solidFill>
              </a:rPr>
              <a:t>// column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y</a:t>
            </a:r>
            <a:r>
              <a:rPr lang="en-US" sz="2800" dirty="0"/>
              <a:t> + </a:t>
            </a:r>
            <a:r>
              <a:rPr lang="en-US" sz="2800" i="1" dirty="0"/>
              <a:t>r</a:t>
            </a:r>
            <a:r>
              <a:rPr lang="en-US" sz="2800" dirty="0"/>
              <a:t> sin(</a:t>
            </a:r>
            <a:r>
              <a:rPr lang="el-GR" sz="2800" i="1" dirty="0"/>
              <a:t>θ</a:t>
            </a:r>
            <a:r>
              <a:rPr lang="en-US" sz="2800" dirty="0"/>
              <a:t>)  </a:t>
            </a:r>
            <a:r>
              <a:rPr lang="en-US" sz="2800" dirty="0">
                <a:solidFill>
                  <a:srgbClr val="92D050"/>
                </a:solidFill>
              </a:rPr>
              <a:t>// row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H[</a:t>
            </a:r>
            <a:r>
              <a:rPr lang="en-US" sz="2800" i="1" dirty="0" err="1"/>
              <a:t>a,b,r</a:t>
            </a:r>
            <a:r>
              <a:rPr lang="en-US" sz="2800" dirty="0"/>
              <a:t>] += 1</a:t>
            </a:r>
          </a:p>
          <a:p>
            <a:pPr eaLnBrk="1" hangingPunct="1">
              <a:buFontTx/>
              <a:buNone/>
            </a:pPr>
            <a:r>
              <a:rPr lang="en-US" sz="2800" dirty="0"/>
              <a:t>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end</a:t>
            </a:r>
          </a:p>
          <a:p>
            <a:pPr eaLnBrk="1" hangingPunct="1">
              <a:buFontTx/>
              <a:buNone/>
            </a:pPr>
            <a:r>
              <a:rPr lang="en-US" dirty="0"/>
              <a:t>	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86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6032520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53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Note: a different Hough transform (with separate accumulators) was used for each circle radius (quarters vs. penny).</a:t>
            </a:r>
          </a:p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0727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53926" y="1184811"/>
            <a:ext cx="2936814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Combined detections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07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5996007" y="1566837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28" y="1603350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45087" y="6657624"/>
            <a:ext cx="3846513" cy="2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Coin finding sample images from: </a:t>
            </a:r>
            <a:r>
              <a:rPr lang="en-GB" sz="1400" kern="1200" dirty="0" err="1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Vivek</a:t>
            </a:r>
            <a:r>
              <a:rPr lang="en-GB" sz="1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 </a:t>
            </a:r>
            <a:r>
              <a:rPr lang="en-GB" sz="1400" kern="1200" dirty="0" err="1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Kwatra</a:t>
            </a:r>
            <a:endParaRPr lang="en-GB" sz="1400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3535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iris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0"/>
            <a:ext cx="8229600" cy="685800"/>
          </a:xfrm>
        </p:spPr>
        <p:txBody>
          <a:bodyPr/>
          <a:lstStyle/>
          <a:p>
            <a:r>
              <a:rPr lang="en-US" sz="1800" dirty="0" err="1"/>
              <a:t>Hemerson</a:t>
            </a:r>
            <a:r>
              <a:rPr lang="en-US" sz="1800" dirty="0"/>
              <a:t> </a:t>
            </a:r>
            <a:r>
              <a:rPr lang="en-US" sz="1800" dirty="0" err="1"/>
              <a:t>Pistori</a:t>
            </a:r>
            <a:r>
              <a:rPr lang="en-US" sz="1800" dirty="0"/>
              <a:t> and Eduardo Rocha Costa http://rsbweb.nih.gov/ij/plugins/hough-circles.html</a:t>
            </a:r>
          </a:p>
        </p:txBody>
      </p:sp>
      <p:pic>
        <p:nvPicPr>
          <p:cNvPr id="290818" name="Picture 2" descr="[original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600200"/>
            <a:ext cx="2315104" cy="1905001"/>
          </a:xfrm>
          <a:prstGeom prst="rect">
            <a:avLst/>
          </a:prstGeom>
          <a:noFill/>
        </p:spPr>
      </p:pic>
      <p:pic>
        <p:nvPicPr>
          <p:cNvPr id="290820" name="Picture 4" descr="[preprocessed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600200"/>
            <a:ext cx="2315104" cy="1905001"/>
          </a:xfrm>
          <a:prstGeom prst="rect">
            <a:avLst/>
          </a:prstGeom>
          <a:noFill/>
        </p:spPr>
      </p:pic>
      <p:pic>
        <p:nvPicPr>
          <p:cNvPr id="290822" name="Picture 6" descr="[houghspace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00200"/>
            <a:ext cx="2315104" cy="1905001"/>
          </a:xfrm>
          <a:prstGeom prst="rect">
            <a:avLst/>
          </a:prstGeom>
          <a:noFill/>
        </p:spPr>
      </p:pic>
      <p:pic>
        <p:nvPicPr>
          <p:cNvPr id="290824" name="Picture 8" descr="[circles marked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600200"/>
            <a:ext cx="2315104" cy="1905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098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Gradient+threshold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581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Hough space (fixed radius)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90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detections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966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iris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944563"/>
          </a:xfrm>
        </p:spPr>
        <p:txBody>
          <a:bodyPr/>
          <a:lstStyle/>
          <a:p>
            <a:r>
              <a:rPr lang="en-US" sz="1800" dirty="0"/>
              <a:t>An Iris Detection Method Using the Hough Transform and Its Evaluation for Facial and Eye Movement, by Hideki Kashima, Hitoshi </a:t>
            </a:r>
            <a:r>
              <a:rPr lang="en-US" sz="1800" dirty="0" err="1"/>
              <a:t>Hongo</a:t>
            </a:r>
            <a:r>
              <a:rPr lang="en-US" sz="1800" dirty="0"/>
              <a:t>, </a:t>
            </a:r>
            <a:r>
              <a:rPr lang="en-US" sz="1800" dirty="0" err="1"/>
              <a:t>Kunihito</a:t>
            </a:r>
            <a:r>
              <a:rPr lang="en-US" sz="1800" dirty="0"/>
              <a:t> Kato, Kazuhiko Yamamoto, ACCV 2002.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 l="17969" t="17251" r="57031" b="59029"/>
          <a:stretch>
            <a:fillRect/>
          </a:stretch>
        </p:blipFill>
        <p:spPr bwMode="auto">
          <a:xfrm>
            <a:off x="3581400" y="1524000"/>
            <a:ext cx="243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4" cstate="print"/>
          <a:srcRect l="12500" t="51918" r="49219" b="6089"/>
          <a:stretch>
            <a:fillRect/>
          </a:stretch>
        </p:blipFill>
        <p:spPr bwMode="auto">
          <a:xfrm>
            <a:off x="304800" y="1447800"/>
            <a:ext cx="2971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 l="17969" t="40971" r="57031" b="36388"/>
          <a:stretch>
            <a:fillRect/>
          </a:stretch>
        </p:blipFill>
        <p:spPr bwMode="auto">
          <a:xfrm>
            <a:off x="6172200" y="152400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 l="17969" t="63612" r="57031" b="12668"/>
          <a:stretch>
            <a:fillRect/>
          </a:stretch>
        </p:blipFill>
        <p:spPr bwMode="auto">
          <a:xfrm>
            <a:off x="5181600" y="3657600"/>
            <a:ext cx="243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6319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8C4C1E-327F-A348-B761-BD80F68B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240"/>
            <a:ext cx="9144000" cy="479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8AD03-742F-1F4C-B2A7-D0147E2C30D4}"/>
              </a:ext>
            </a:extLst>
          </p:cNvPr>
          <p:cNvSpPr txBox="1"/>
          <p:nvPr/>
        </p:nvSpPr>
        <p:spPr>
          <a:xfrm>
            <a:off x="228600" y="533400"/>
            <a:ext cx="5029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Hough Voting for Object recognition</a:t>
            </a:r>
          </a:p>
        </p:txBody>
      </p:sp>
    </p:spTree>
    <p:extLst>
      <p:ext uri="{BB962C8B-B14F-4D97-AF65-F5344CB8AC3E}">
        <p14:creationId xmlns:p14="http://schemas.microsoft.com/office/powerpoint/2010/main" val="173496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B4472-7C59-3C45-83C1-655EE2AE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077"/>
            <a:ext cx="9144000" cy="4767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81456-9619-FB47-84FB-1CEC51F3D808}"/>
              </a:ext>
            </a:extLst>
          </p:cNvPr>
          <p:cNvSpPr txBox="1"/>
          <p:nvPr/>
        </p:nvSpPr>
        <p:spPr>
          <a:xfrm>
            <a:off x="228600" y="533400"/>
            <a:ext cx="5029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Hough Voting for Object recognition</a:t>
            </a:r>
          </a:p>
        </p:txBody>
      </p:sp>
    </p:spTree>
    <p:extLst>
      <p:ext uri="{BB962C8B-B14F-4D97-AF65-F5344CB8AC3E}">
        <p14:creationId xmlns:p14="http://schemas.microsoft.com/office/powerpoint/2010/main" val="42221023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F37C3-8825-FF47-8C7F-064A4694D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419"/>
            <a:ext cx="9144000" cy="4805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759F1-CA79-9442-9269-E041FDEF2C93}"/>
              </a:ext>
            </a:extLst>
          </p:cNvPr>
          <p:cNvSpPr txBox="1"/>
          <p:nvPr/>
        </p:nvSpPr>
        <p:spPr>
          <a:xfrm>
            <a:off x="228600" y="533400"/>
            <a:ext cx="5029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Hough Voting for Object recognition</a:t>
            </a:r>
          </a:p>
        </p:txBody>
      </p:sp>
    </p:spTree>
    <p:extLst>
      <p:ext uri="{BB962C8B-B14F-4D97-AF65-F5344CB8AC3E}">
        <p14:creationId xmlns:p14="http://schemas.microsoft.com/office/powerpoint/2010/main" val="2541748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82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Hough transform: pros and cons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28681"/>
            <a:ext cx="8762999" cy="4924456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2800" u="sng" dirty="0"/>
              <a:t>Pros</a:t>
            </a:r>
          </a:p>
          <a:p>
            <a:pPr eaLnBrk="1" hangingPunct="1"/>
            <a:r>
              <a:rPr lang="en-US" sz="2400" dirty="0"/>
              <a:t>All points are processed independently, so can cope with occlusion, gaps</a:t>
            </a:r>
          </a:p>
          <a:p>
            <a:pPr eaLnBrk="1" hangingPunct="1"/>
            <a:r>
              <a:rPr lang="en-US" sz="2400" dirty="0"/>
              <a:t>Some robustness to noise: noise points unlikely to contribute </a:t>
            </a:r>
            <a:r>
              <a:rPr lang="en-US" sz="2400" i="1" dirty="0"/>
              <a:t>consistently</a:t>
            </a:r>
            <a:r>
              <a:rPr lang="en-US" sz="2400" dirty="0"/>
              <a:t> to any single bin</a:t>
            </a:r>
          </a:p>
          <a:p>
            <a:pPr eaLnBrk="1" hangingPunct="1"/>
            <a:r>
              <a:rPr lang="en-US" sz="2400" dirty="0"/>
              <a:t>Can detect multiple instances of a model in a single pass</a:t>
            </a:r>
          </a:p>
          <a:p>
            <a:pPr eaLnBrk="1" hangingPunct="1"/>
            <a:endParaRPr lang="en-US" sz="800" dirty="0"/>
          </a:p>
          <a:p>
            <a:pPr eaLnBrk="1" hangingPunct="1">
              <a:buNone/>
            </a:pPr>
            <a:r>
              <a:rPr lang="en-US" sz="2800" u="sng" dirty="0"/>
              <a:t>Cons</a:t>
            </a:r>
          </a:p>
          <a:p>
            <a:pPr eaLnBrk="1" hangingPunct="1"/>
            <a:r>
              <a:rPr lang="en-US" sz="2400" dirty="0"/>
              <a:t>Complexity of search time increases exponentially with the number of model parameters </a:t>
            </a:r>
          </a:p>
          <a:p>
            <a:pPr eaLnBrk="1" hangingPunct="1"/>
            <a:r>
              <a:rPr lang="en-US" sz="2400" dirty="0"/>
              <a:t>Non-target shapes can produce spurious peaks in parameter space</a:t>
            </a:r>
          </a:p>
          <a:p>
            <a:pPr eaLnBrk="1" hangingPunct="1"/>
            <a:r>
              <a:rPr lang="en-US" sz="2400" dirty="0"/>
              <a:t>Quantization: can be tricky to pick a good grid size</a:t>
            </a:r>
          </a:p>
          <a:p>
            <a:pPr eaLnBrk="1" hangingPunct="1">
              <a:buNone/>
            </a:pPr>
            <a:endParaRPr lang="en-US" sz="2800" u="sng" dirty="0"/>
          </a:p>
          <a:p>
            <a:pPr eaLnBrk="1" hangingPunct="1"/>
            <a:endParaRPr lang="en-US" sz="2400" dirty="0"/>
          </a:p>
          <a:p>
            <a:pPr lvl="1" eaLnBrk="1" hangingPunct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73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9CA268-41A3-4647-A99E-22870EB35F0A}"/>
              </a:ext>
            </a:extLst>
          </p:cNvPr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 Litany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DD994-CFEA-B74B-8636-3A860CCAC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718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00A9B-1AC9-774F-9C84-16AE0A30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"/>
            <a:ext cx="6934200" cy="1639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5BF6C5-C45F-BC49-89F1-994D34ABBF01}"/>
              </a:ext>
            </a:extLst>
          </p:cNvPr>
          <p:cNvSpPr txBox="1"/>
          <p:nvPr/>
        </p:nvSpPr>
        <p:spPr>
          <a:xfrm>
            <a:off x="7496810" y="1115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ICCV 2019</a:t>
            </a:r>
          </a:p>
        </p:txBody>
      </p:sp>
    </p:spTree>
    <p:extLst>
      <p:ext uri="{BB962C8B-B14F-4D97-AF65-F5344CB8AC3E}">
        <p14:creationId xmlns:p14="http://schemas.microsoft.com/office/powerpoint/2010/main" val="26300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088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0CD29-021C-EB41-B394-5D1F87F14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173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B4B4E-5CA6-7246-870E-AD1EDC7C0A07}"/>
              </a:ext>
            </a:extLst>
          </p:cNvPr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 Litany</a:t>
            </a:r>
          </a:p>
        </p:txBody>
      </p:sp>
    </p:spTree>
    <p:extLst>
      <p:ext uri="{BB962C8B-B14F-4D97-AF65-F5344CB8AC3E}">
        <p14:creationId xmlns:p14="http://schemas.microsoft.com/office/powerpoint/2010/main" val="330559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4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5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/>
              <a:t>Thresholding</a:t>
            </a:r>
            <a:r>
              <a:rPr lang="en-US" sz="3200" dirty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057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9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/>
              <a:t>Thresholding</a:t>
            </a:r>
            <a:r>
              <a:rPr lang="en-US" sz="3200" dirty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b="1" smtClean="0"/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472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22073</TotalTime>
  <Words>2275</Words>
  <Application>Microsoft Macintosh PowerPoint</Application>
  <PresentationFormat>On-screen Show (4:3)</PresentationFormat>
  <Paragraphs>465</Paragraphs>
  <Slides>60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Courier New</vt:lpstr>
      <vt:lpstr>Helvetica</vt:lpstr>
      <vt:lpstr>Times</vt:lpstr>
      <vt:lpstr>Times New Roman</vt:lpstr>
      <vt:lpstr>Office Theme</vt:lpstr>
      <vt:lpstr>Bitmap Image</vt:lpstr>
      <vt:lpstr>Equation</vt:lpstr>
      <vt:lpstr>PowerPoint Presentation</vt:lpstr>
      <vt:lpstr>PowerPoint Presentation</vt:lpstr>
      <vt:lpstr>Edge detection</vt:lpstr>
      <vt:lpstr>Gradients 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Recap: Canny edge detector</vt:lpstr>
      <vt:lpstr>Low-level edges vs. perceived contours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Voting and the Hough Transform</vt:lpstr>
      <vt:lpstr>Fitting</vt:lpstr>
      <vt:lpstr>Fitting: Main idea</vt:lpstr>
      <vt:lpstr>Example: Line fitting</vt:lpstr>
      <vt:lpstr>PowerPoint Presentation</vt:lpstr>
      <vt:lpstr>Voting</vt:lpstr>
      <vt:lpstr>Fitting lines: Hough transform</vt:lpstr>
      <vt:lpstr>Finding lines in an image: Hough space</vt:lpstr>
      <vt:lpstr>Finding lines in an image: Hough space</vt:lpstr>
      <vt:lpstr>Finding lines in an image: Hough space</vt:lpstr>
      <vt:lpstr>Finding lines in an image: Hough algorithm</vt:lpstr>
      <vt:lpstr>Polar representation for lines</vt:lpstr>
      <vt:lpstr>PowerPoint Presentation</vt:lpstr>
      <vt:lpstr>Hough transform algorithm</vt:lpstr>
      <vt:lpstr>PowerPoint Presentation</vt:lpstr>
      <vt:lpstr>Impact of noise on Hough</vt:lpstr>
      <vt:lpstr>PowerPoint Presentation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PowerPoint Presentation</vt:lpstr>
      <vt:lpstr>PowerPoint Presentation</vt:lpstr>
      <vt:lpstr>Example: iris detection</vt:lpstr>
      <vt:lpstr>Example: iris detection</vt:lpstr>
      <vt:lpstr>PowerPoint Presentation</vt:lpstr>
      <vt:lpstr>PowerPoint Presentation</vt:lpstr>
      <vt:lpstr>PowerPoint Presentation</vt:lpstr>
      <vt:lpstr>Hough transform: pros and cons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143</cp:revision>
  <dcterms:created xsi:type="dcterms:W3CDTF">2009-12-16T02:55:56Z</dcterms:created>
  <dcterms:modified xsi:type="dcterms:W3CDTF">2019-09-23T15:04:51Z</dcterms:modified>
</cp:coreProperties>
</file>