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674" r:id="rId2"/>
    <p:sldId id="675" r:id="rId3"/>
    <p:sldId id="676" r:id="rId4"/>
    <p:sldId id="722" r:id="rId5"/>
    <p:sldId id="464" r:id="rId6"/>
    <p:sldId id="259" r:id="rId7"/>
    <p:sldId id="715" r:id="rId8"/>
    <p:sldId id="716" r:id="rId9"/>
    <p:sldId id="719" r:id="rId10"/>
    <p:sldId id="260" r:id="rId11"/>
    <p:sldId id="723" r:id="rId12"/>
    <p:sldId id="717" r:id="rId13"/>
    <p:sldId id="465" r:id="rId14"/>
    <p:sldId id="466" r:id="rId15"/>
    <p:sldId id="467" r:id="rId16"/>
    <p:sldId id="468" r:id="rId17"/>
    <p:sldId id="472" r:id="rId18"/>
    <p:sldId id="473" r:id="rId19"/>
    <p:sldId id="474" r:id="rId20"/>
    <p:sldId id="475" r:id="rId21"/>
    <p:sldId id="476" r:id="rId22"/>
    <p:sldId id="477" r:id="rId23"/>
    <p:sldId id="478" r:id="rId24"/>
    <p:sldId id="479" r:id="rId25"/>
    <p:sldId id="499" r:id="rId26"/>
    <p:sldId id="718" r:id="rId27"/>
    <p:sldId id="263" r:id="rId28"/>
    <p:sldId id="264" r:id="rId29"/>
    <p:sldId id="269" r:id="rId30"/>
    <p:sldId id="270" r:id="rId31"/>
    <p:sldId id="271" r:id="rId32"/>
    <p:sldId id="273" r:id="rId33"/>
    <p:sldId id="721" r:id="rId34"/>
    <p:sldId id="487" r:id="rId35"/>
    <p:sldId id="488" r:id="rId36"/>
    <p:sldId id="489" r:id="rId37"/>
    <p:sldId id="490" r:id="rId38"/>
    <p:sldId id="491" r:id="rId39"/>
    <p:sldId id="492" r:id="rId40"/>
    <p:sldId id="493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88" autoAdjust="0"/>
    <p:restoredTop sz="84762" autoAdjust="0"/>
  </p:normalViewPr>
  <p:slideViewPr>
    <p:cSldViewPr>
      <p:cViewPr varScale="1">
        <p:scale>
          <a:sx n="126" d="100"/>
          <a:sy n="126" d="100"/>
        </p:scale>
        <p:origin x="208" y="1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45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5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9E70A1-D62D-47E9-9447-5BE9B8BB6DC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1504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70FEA39B-7466-4CD1-B6C4-B92480D92815}" type="slidenum">
              <a:rPr lang="en-US" altLang="en-US" sz="1300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215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150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3" tIns="48326" rIns="96653" bIns="4832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15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9486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28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C59929-024C-402D-A738-2F83C0FC9602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93446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49DBBC-1520-4CCA-AD04-B7469784C38E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24225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82BA2B-11DB-4B6E-BE15-FD0E66A6E898}" type="slidenum">
              <a:rPr lang="en-US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695575" y="439738"/>
            <a:ext cx="2997200" cy="2247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07018" y="2834879"/>
            <a:ext cx="6176433" cy="26872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63674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189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F96B94-5B89-4CDE-B6E5-9264039D1464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11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58F2-1DF8-43FB-B8CE-A3D8090BED5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4286548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2873127" y="1818680"/>
            <a:ext cx="6630293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69726" y="182165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49997" y="6536531"/>
            <a:ext cx="239245" cy="241102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31674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7024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9/19/19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.png"/><Relationship Id="rId4" Type="http://schemas.openxmlformats.org/officeDocument/2006/relationships/image" Target="../media/image5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mva.org/bmvc/1988/avc-88-023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2.w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10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9.wmf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1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AE954-7E90-1444-AABA-698716D52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092" y="0"/>
            <a:ext cx="6017816" cy="685800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CB980B3-8F54-CA41-9E4B-633B52A6D180}"/>
              </a:ext>
            </a:extLst>
          </p:cNvPr>
          <p:cNvSpPr/>
          <p:nvPr/>
        </p:nvSpPr>
        <p:spPr>
          <a:xfrm>
            <a:off x="5791200" y="76200"/>
            <a:ext cx="1600200" cy="1676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09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rain on images from webcams: fixed view, different times…"/>
          <p:cNvSpPr txBox="1">
            <a:spLocks noGrp="1"/>
          </p:cNvSpPr>
          <p:nvPr>
            <p:ph type="body" sz="half" idx="1"/>
          </p:nvPr>
        </p:nvSpPr>
        <p:spPr>
          <a:xfrm>
            <a:off x="669727" y="4329332"/>
            <a:ext cx="7804547" cy="2374410"/>
          </a:xfrm>
          <a:prstGeom prst="rect">
            <a:avLst/>
          </a:prstGeom>
        </p:spPr>
        <p:txBody>
          <a:bodyPr/>
          <a:lstStyle/>
          <a:p>
            <a:r>
              <a:t>Train on images from webcams: fixed view, different times</a:t>
            </a:r>
          </a:p>
          <a:p>
            <a:r>
              <a:t>Learn CNN-like regressor</a:t>
            </a:r>
          </a:p>
          <a:p>
            <a:r>
              <a:t>Loss = repeatability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040"/>
            <a:ext cx="9144000" cy="2374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778" y="263426"/>
            <a:ext cx="6420445" cy="134838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CVPR 2015"/>
          <p:cNvSpPr txBox="1"/>
          <p:nvPr/>
        </p:nvSpPr>
        <p:spPr>
          <a:xfrm>
            <a:off x="3967960" y="535343"/>
            <a:ext cx="129041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CVPR 2015</a:t>
            </a:r>
          </a:p>
        </p:txBody>
      </p:sp>
    </p:spTree>
    <p:extLst>
      <p:ext uri="{BB962C8B-B14F-4D97-AF65-F5344CB8AC3E}">
        <p14:creationId xmlns:p14="http://schemas.microsoft.com/office/powerpoint/2010/main" val="33969627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C6368-9172-0C41-A1B1-8537D9381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87D2D9-5A1A-144F-86D8-CC1560A26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3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/>
              <a:t>Detection: </a:t>
            </a:r>
            <a:r>
              <a:rPr lang="en-US" altLang="en-US" sz="2400" dirty="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b="1" dirty="0"/>
              <a:t>Description</a:t>
            </a:r>
            <a:r>
              <a:rPr lang="en-US" altLang="en-US" sz="2400" b="1" dirty="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/>
              <a:t>Matching: </a:t>
            </a:r>
            <a:r>
              <a:rPr lang="en-US" altLang="en-US" sz="2400" dirty="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5464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4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54643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71499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486400"/>
          </a:xfrm>
        </p:spPr>
        <p:txBody>
          <a:bodyPr/>
          <a:lstStyle/>
          <a:p>
            <a:endParaRPr lang="en-US" altLang="en-US"/>
          </a:p>
          <a:p>
            <a:r>
              <a:rPr lang="en-US" altLang="en-US"/>
              <a:t>Templates</a:t>
            </a:r>
          </a:p>
          <a:p>
            <a:pPr lvl="1"/>
            <a:r>
              <a:rPr lang="en-US" altLang="en-US"/>
              <a:t>Intensity, gradients, etc.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Histograms</a:t>
            </a:r>
          </a:p>
          <a:p>
            <a:pPr lvl="1"/>
            <a:r>
              <a:rPr lang="en-US" altLang="en-US"/>
              <a:t>Color, texture, SIFT descriptors, etc.</a:t>
            </a:r>
          </a:p>
          <a:p>
            <a:endParaRPr lang="en-US" altLang="en-US"/>
          </a:p>
        </p:txBody>
      </p:sp>
      <p:pic>
        <p:nvPicPr>
          <p:cNvPr id="57348" name="Picture 11" descr="training_f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4" r="90845" b="80986"/>
          <a:stretch>
            <a:fillRect/>
          </a:stretch>
        </p:blipFill>
        <p:spPr bwMode="auto">
          <a:xfrm>
            <a:off x="5410200" y="1600200"/>
            <a:ext cx="12192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2460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6248400" y="5778500"/>
            <a:ext cx="2438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0" y="4953000"/>
            <a:ext cx="6781800" cy="1447800"/>
          </a:xfrm>
          <a:noFill/>
        </p:spPr>
        <p:txBody>
          <a:bodyPr/>
          <a:lstStyle/>
          <a:p>
            <a:pPr marL="169863" indent="-169863">
              <a:buFont typeface="Arial" pitchFamily="34" charset="0"/>
              <a:buNone/>
            </a:pPr>
            <a:r>
              <a:rPr lang="en-US" altLang="en-US" sz="3600"/>
              <a:t>Global histogram</a:t>
            </a:r>
          </a:p>
          <a:p>
            <a:pPr marL="169863" indent="-169863"/>
            <a:r>
              <a:rPr lang="en-US" altLang="en-US" sz="2400"/>
              <a:t>Represent distribution of features</a:t>
            </a:r>
          </a:p>
          <a:p>
            <a:pPr marL="569913" lvl="1" indent="-169863"/>
            <a:r>
              <a:rPr lang="en-US" altLang="en-US" sz="1800"/>
              <a:t>Color, texture, depth, …</a:t>
            </a:r>
            <a:endParaRPr lang="en-US" altLang="en-US" sz="5400"/>
          </a:p>
        </p:txBody>
      </p:sp>
      <p:pic>
        <p:nvPicPr>
          <p:cNvPr id="58373" name="Picture 5" descr="seagull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752600"/>
            <a:ext cx="2925762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6" descr="seag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057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</p:spTree>
    <p:extLst>
      <p:ext uri="{BB962C8B-B14F-4D97-AF65-F5344CB8AC3E}">
        <p14:creationId xmlns:p14="http://schemas.microsoft.com/office/powerpoint/2010/main" val="316397161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5425" y="5410200"/>
            <a:ext cx="3609975" cy="12192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400"/>
              <a:t>Joint histogram</a:t>
            </a:r>
          </a:p>
          <a:p>
            <a:pPr lvl="1">
              <a:defRPr/>
            </a:pPr>
            <a:r>
              <a:rPr lang="en-US" sz="1500"/>
              <a:t>Requires lots of data</a:t>
            </a:r>
          </a:p>
          <a:p>
            <a:pPr lvl="1">
              <a:defRPr/>
            </a:pPr>
            <a:r>
              <a:rPr lang="en-US" sz="1500"/>
              <a:t>Loss of resolution to </a:t>
            </a:r>
            <a:br>
              <a:rPr lang="en-US" sz="1500"/>
            </a:br>
            <a:r>
              <a:rPr lang="en-US" sz="1500"/>
              <a:t>avoid empty bins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59397" name="Picture 5" descr="marg-bi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/>
          <a:stretch>
            <a:fillRect/>
          </a:stretch>
        </p:blipFill>
        <p:spPr bwMode="auto">
          <a:xfrm>
            <a:off x="5715000" y="1600200"/>
            <a:ext cx="3009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 descr="marg-bin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5"/>
          <a:stretch>
            <a:fillRect/>
          </a:stretch>
        </p:blipFill>
        <p:spPr bwMode="auto">
          <a:xfrm>
            <a:off x="5715000" y="3365500"/>
            <a:ext cx="3429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normal-bin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7"/>
          <a:stretch>
            <a:fillRect/>
          </a:stretch>
        </p:blipFill>
        <p:spPr bwMode="auto">
          <a:xfrm>
            <a:off x="1371600" y="3400425"/>
            <a:ext cx="3352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5257800" y="5410200"/>
            <a:ext cx="3625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>
                <a:solidFill>
                  <a:prstClr val="black"/>
                </a:solidFill>
                <a:cs typeface="Arial" pitchFamily="34" charset="0"/>
              </a:rPr>
              <a:t>Marginal histogram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Requires independent features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More data/bin than </a:t>
            </a:r>
            <a:br>
              <a:rPr lang="en-US" altLang="en-US" sz="150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en-US" sz="1500">
                <a:solidFill>
                  <a:prstClr val="black"/>
                </a:solidFill>
                <a:cs typeface="Arial" pitchFamily="34" charset="0"/>
              </a:rPr>
              <a:t>joint histogram</a:t>
            </a:r>
            <a:endParaRPr lang="en-US" altLang="en-US" sz="200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9402" name="TextBox 9"/>
          <p:cNvSpPr txBox="1">
            <a:spLocks noChangeArrowheads="1"/>
          </p:cNvSpPr>
          <p:nvPr/>
        </p:nvSpPr>
        <p:spPr bwMode="auto">
          <a:xfrm>
            <a:off x="914400" y="990600"/>
            <a:ext cx="699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Histogram: Probability or count of data in each bin</a:t>
            </a:r>
          </a:p>
        </p:txBody>
      </p:sp>
    </p:spTree>
    <p:extLst>
      <p:ext uri="{BB962C8B-B14F-4D97-AF65-F5344CB8AC3E}">
        <p14:creationId xmlns:p14="http://schemas.microsoft.com/office/powerpoint/2010/main" val="277500609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708025" y="3878263"/>
            <a:ext cx="16541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EASE Truss </a:t>
            </a:r>
            <a:b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Assembly</a:t>
            </a:r>
          </a:p>
        </p:txBody>
      </p:sp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248400" y="5778500"/>
            <a:ext cx="2438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en-US" sz="2200">
                <a:solidFill>
                  <a:prstClr val="white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Space Shuttle Cargo Bay</a:t>
            </a:r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Representations: Histograms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0" y="6583363"/>
            <a:ext cx="2057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>
                <a:solidFill>
                  <a:prstClr val="black"/>
                </a:solidFill>
                <a:latin typeface="Trebuchet MS" pitchFamily="34" charset="0"/>
                <a:ea typeface="Arial Unicode MS" pitchFamily="34" charset="-128"/>
                <a:cs typeface="Arial Unicode MS" pitchFamily="34" charset="-128"/>
              </a:rPr>
              <a:t>Images from Dave Kauchak</a:t>
            </a: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2200"/>
            <a:ext cx="30099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4" name="TextBox 8"/>
          <p:cNvSpPr txBox="1">
            <a:spLocks noChangeArrowheads="1"/>
          </p:cNvSpPr>
          <p:nvPr/>
        </p:nvSpPr>
        <p:spPr bwMode="auto">
          <a:xfrm>
            <a:off x="3276600" y="1447800"/>
            <a:ext cx="2030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prstClr val="black"/>
                </a:solidFill>
              </a:rPr>
              <a:t>Clustering</a:t>
            </a:r>
          </a:p>
        </p:txBody>
      </p:sp>
      <p:sp>
        <p:nvSpPr>
          <p:cNvPr id="60425" name="TextBox 9"/>
          <p:cNvSpPr txBox="1">
            <a:spLocks noChangeArrowheads="1"/>
          </p:cNvSpPr>
          <p:nvPr/>
        </p:nvSpPr>
        <p:spPr bwMode="auto">
          <a:xfrm>
            <a:off x="1371600" y="5334000"/>
            <a:ext cx="6088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prstClr val="black"/>
                </a:solidFill>
              </a:rPr>
              <a:t>Use the same cluster centers for all images</a:t>
            </a:r>
          </a:p>
        </p:txBody>
      </p:sp>
    </p:spTree>
    <p:extLst>
      <p:ext uri="{BB962C8B-B14F-4D97-AF65-F5344CB8AC3E}">
        <p14:creationId xmlns:p14="http://schemas.microsoft.com/office/powerpoint/2010/main" val="21893448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53054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What kind of things do we compute histograms of?</a:t>
            </a:r>
          </a:p>
        </p:txBody>
      </p:sp>
      <p:sp>
        <p:nvSpPr>
          <p:cNvPr id="6349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Histograms of oriented gradients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3019425" y="4038600"/>
            <a:ext cx="246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prstClr val="black"/>
                </a:solidFill>
                <a:latin typeface="Calibri" pitchFamily="34" charset="0"/>
              </a:rPr>
              <a:t>SIFT – Lowe IJCV 2004</a:t>
            </a:r>
          </a:p>
        </p:txBody>
      </p:sp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25908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758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 r="58810"/>
          <a:stretch>
            <a:fillRect/>
          </a:stretch>
        </p:blipFill>
        <p:spPr bwMode="auto">
          <a:xfrm>
            <a:off x="3024188" y="3721100"/>
            <a:ext cx="23225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z="2800"/>
              <a:t>Computed on rotated and scaled version of window according to computed orientation &amp; scale</a:t>
            </a:r>
          </a:p>
          <a:p>
            <a:pPr marL="782638" lvl="1" eaLnBrk="1" hangingPunct="1"/>
            <a:r>
              <a:rPr lang="en-US" altLang="en-US"/>
              <a:t>resample the window</a:t>
            </a:r>
          </a:p>
          <a:p>
            <a:pPr eaLnBrk="1" hangingPunct="1"/>
            <a:r>
              <a:rPr lang="en-US" altLang="en-US" sz="2800"/>
              <a:t>Based on gradients weighted by a Gaussian of variance half the window (for smooth falloff)</a:t>
            </a:r>
          </a:p>
        </p:txBody>
      </p:sp>
      <p:pic>
        <p:nvPicPr>
          <p:cNvPr id="64517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4519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1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/>
              <a:t>SIFT vector formation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sz="2800" dirty="0"/>
              <a:t>4x4 array of gradient orientation histogram weighted by magnitude</a:t>
            </a:r>
          </a:p>
          <a:p>
            <a:pPr eaLnBrk="1" hangingPunct="1"/>
            <a:r>
              <a:rPr lang="en-US" altLang="en-US" sz="2800" dirty="0"/>
              <a:t>8 orientations x 4x4 array = 128 dimensions</a:t>
            </a:r>
          </a:p>
          <a:p>
            <a:pPr eaLnBrk="1" hangingPunct="1"/>
            <a:r>
              <a:rPr lang="en-US" altLang="en-US" sz="2800" dirty="0"/>
              <a:t>Motivation:  some sensitivity to spatial layout, but not too much.</a:t>
            </a:r>
          </a:p>
        </p:txBody>
      </p:sp>
      <p:sp>
        <p:nvSpPr>
          <p:cNvPr id="65541" name="Rectangle 4"/>
          <p:cNvSpPr>
            <a:spLocks/>
          </p:cNvSpPr>
          <p:nvPr/>
        </p:nvSpPr>
        <p:spPr bwMode="auto">
          <a:xfrm>
            <a:off x="5840413" y="6299200"/>
            <a:ext cx="303371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7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showing only 2x2 here but is 4x4</a:t>
            </a:r>
          </a:p>
        </p:txBody>
      </p:sp>
      <p:pic>
        <p:nvPicPr>
          <p:cNvPr id="65542" name="Picture 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Line 6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44" name="Line 7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116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B463E-1C03-AA4F-9DFF-9EA33AC4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1358900"/>
            <a:ext cx="71755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87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/>
              <a:t>Ensure smoothness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590800"/>
          </a:xfrm>
        </p:spPr>
        <p:txBody>
          <a:bodyPr rIns="132080"/>
          <a:lstStyle/>
          <a:p>
            <a:pPr eaLnBrk="1" hangingPunct="1"/>
            <a:r>
              <a:rPr lang="en-US" altLang="en-US" dirty="0"/>
              <a:t>Gaussian weight </a:t>
            </a:r>
          </a:p>
          <a:p>
            <a:pPr eaLnBrk="1" hangingPunct="1"/>
            <a:r>
              <a:rPr lang="en-US" altLang="en-US" dirty="0"/>
              <a:t>Interpolation </a:t>
            </a:r>
          </a:p>
          <a:p>
            <a:pPr marL="782638" lvl="1" eaLnBrk="1" hangingPunct="1"/>
            <a:r>
              <a:rPr lang="en-US" altLang="en-US" dirty="0"/>
              <a:t>a given gradient contributes to 8 bins: </a:t>
            </a:r>
            <a:br>
              <a:rPr lang="en-US" altLang="en-US" dirty="0"/>
            </a:br>
            <a:r>
              <a:rPr lang="en-US" altLang="en-US" dirty="0"/>
              <a:t>4 in space times 2 in orientation</a:t>
            </a:r>
          </a:p>
        </p:txBody>
      </p:sp>
      <p:pic>
        <p:nvPicPr>
          <p:cNvPr id="6656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7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8" name="Line 7"/>
          <p:cNvSpPr>
            <a:spLocks noChangeShapeType="1"/>
          </p:cNvSpPr>
          <p:nvPr/>
        </p:nvSpPr>
        <p:spPr bwMode="auto">
          <a:xfrm flipH="1">
            <a:off x="3767138" y="4498975"/>
            <a:ext cx="163512" cy="5715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69" name="Line 8"/>
          <p:cNvSpPr>
            <a:spLocks noChangeShapeType="1"/>
          </p:cNvSpPr>
          <p:nvPr/>
        </p:nvSpPr>
        <p:spPr bwMode="auto">
          <a:xfrm flipH="1">
            <a:off x="7094538" y="5195888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0" name="Line 9"/>
          <p:cNvSpPr>
            <a:spLocks noChangeShapeType="1"/>
          </p:cNvSpPr>
          <p:nvPr/>
        </p:nvSpPr>
        <p:spPr bwMode="auto">
          <a:xfrm flipH="1">
            <a:off x="7094538" y="4217988"/>
            <a:ext cx="211137" cy="22383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1" name="Line 10"/>
          <p:cNvSpPr>
            <a:spLocks noChangeShapeType="1"/>
          </p:cNvSpPr>
          <p:nvPr/>
        </p:nvSpPr>
        <p:spPr bwMode="auto">
          <a:xfrm flipH="1">
            <a:off x="8047038" y="5265738"/>
            <a:ext cx="173037" cy="166687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2" name="Line 11"/>
          <p:cNvSpPr>
            <a:spLocks noChangeShapeType="1"/>
          </p:cNvSpPr>
          <p:nvPr/>
        </p:nvSpPr>
        <p:spPr bwMode="auto">
          <a:xfrm flipH="1">
            <a:off x="8085138" y="4089400"/>
            <a:ext cx="331787" cy="339725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3" name="Line 12"/>
          <p:cNvSpPr>
            <a:spLocks noChangeShapeType="1"/>
          </p:cNvSpPr>
          <p:nvPr/>
        </p:nvSpPr>
        <p:spPr bwMode="auto">
          <a:xfrm flipH="1">
            <a:off x="8074025" y="4419600"/>
            <a:ext cx="304800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4" name="Line 13"/>
          <p:cNvSpPr>
            <a:spLocks noChangeShapeType="1"/>
          </p:cNvSpPr>
          <p:nvPr/>
        </p:nvSpPr>
        <p:spPr bwMode="auto">
          <a:xfrm flipH="1">
            <a:off x="8048625" y="5422900"/>
            <a:ext cx="466725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5" name="Line 14"/>
          <p:cNvSpPr>
            <a:spLocks noChangeShapeType="1"/>
          </p:cNvSpPr>
          <p:nvPr/>
        </p:nvSpPr>
        <p:spPr bwMode="auto">
          <a:xfrm flipH="1">
            <a:off x="7083425" y="54229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6" name="Line 15"/>
          <p:cNvSpPr>
            <a:spLocks noChangeShapeType="1"/>
          </p:cNvSpPr>
          <p:nvPr/>
        </p:nvSpPr>
        <p:spPr bwMode="auto">
          <a:xfrm flipH="1">
            <a:off x="7083425" y="4445000"/>
            <a:ext cx="376238" cy="0"/>
          </a:xfrm>
          <a:prstGeom prst="line">
            <a:avLst/>
          </a:prstGeom>
          <a:noFill/>
          <a:ln w="38100">
            <a:solidFill>
              <a:srgbClr val="FF2712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6577" name="Freeform 16"/>
          <p:cNvSpPr>
            <a:spLocks/>
          </p:cNvSpPr>
          <p:nvPr/>
        </p:nvSpPr>
        <p:spPr bwMode="auto">
          <a:xfrm>
            <a:off x="2706688" y="4108450"/>
            <a:ext cx="2806700" cy="939800"/>
          </a:xfrm>
          <a:custGeom>
            <a:avLst/>
            <a:gdLst>
              <a:gd name="T0" fmla="*/ 0 w 21600"/>
              <a:gd name="T1" fmla="*/ 39960510 h 21600"/>
              <a:gd name="T2" fmla="*/ 182671859 w 21600"/>
              <a:gd name="T3" fmla="*/ 0 h 21600"/>
              <a:gd name="T4" fmla="*/ 364702076 w 21600"/>
              <a:gd name="T5" fmla="*/ 40889998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21109"/>
                </a:moveTo>
                <a:cubicBezTo>
                  <a:pt x="2135" y="21109"/>
                  <a:pt x="6006" y="0"/>
                  <a:pt x="10819" y="0"/>
                </a:cubicBezTo>
                <a:cubicBezTo>
                  <a:pt x="15633" y="0"/>
                  <a:pt x="17913" y="21600"/>
                  <a:pt x="21600" y="21600"/>
                </a:cubicBezTo>
              </a:path>
            </a:pathLst>
          </a:custGeom>
          <a:noFill/>
          <a:ln w="38100" cap="flat">
            <a:solidFill>
              <a:srgbClr val="4A00E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281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 rIns="132080"/>
          <a:lstStyle/>
          <a:p>
            <a:pPr eaLnBrk="1" hangingPunct="1"/>
            <a:r>
              <a:rPr lang="en-US" altLang="en-US" b="1"/>
              <a:t>Reduce effect of illumination</a:t>
            </a:r>
            <a:endParaRPr lang="en-US" altLang="en-US" b="1"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2819400"/>
          </a:xfrm>
        </p:spPr>
        <p:txBody>
          <a:bodyPr rIns="132080"/>
          <a:lstStyle/>
          <a:p>
            <a:pPr eaLnBrk="1" hangingPunct="1"/>
            <a:r>
              <a:rPr lang="en-US" altLang="en-US" sz="2800"/>
              <a:t>128-dim vector normalized to 1 </a:t>
            </a:r>
          </a:p>
          <a:p>
            <a:pPr eaLnBrk="1" hangingPunct="1"/>
            <a:r>
              <a:rPr lang="en-US" altLang="en-US" sz="2800"/>
              <a:t>Threshold gradient magnitudes to avoid excessive influence of high gradients</a:t>
            </a:r>
          </a:p>
          <a:p>
            <a:pPr marL="782638" lvl="1" eaLnBrk="1" hangingPunct="1"/>
            <a:r>
              <a:rPr lang="en-US" altLang="en-US"/>
              <a:t>after normalization, clamp gradients &gt;0.2</a:t>
            </a:r>
          </a:p>
          <a:p>
            <a:pPr marL="782638" lvl="1" eaLnBrk="1" hangingPunct="1"/>
            <a:r>
              <a:rPr lang="en-US" altLang="en-US"/>
              <a:t>renormalize</a:t>
            </a:r>
          </a:p>
        </p:txBody>
      </p:sp>
      <p:pic>
        <p:nvPicPr>
          <p:cNvPr id="6758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3619500"/>
            <a:ext cx="56388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32"/>
          <a:stretch>
            <a:fillRect/>
          </a:stretch>
        </p:blipFill>
        <p:spPr bwMode="auto">
          <a:xfrm>
            <a:off x="149225" y="3865563"/>
            <a:ext cx="2136775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Line 5"/>
          <p:cNvSpPr>
            <a:spLocks noChangeShapeType="1"/>
          </p:cNvSpPr>
          <p:nvPr/>
        </p:nvSpPr>
        <p:spPr bwMode="auto">
          <a:xfrm rot="10800000" flipH="1">
            <a:off x="1982788" y="3954463"/>
            <a:ext cx="1160462" cy="58737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7591" name="Line 6"/>
          <p:cNvSpPr>
            <a:spLocks noChangeShapeType="1"/>
          </p:cNvSpPr>
          <p:nvPr/>
        </p:nvSpPr>
        <p:spPr bwMode="auto">
          <a:xfrm>
            <a:off x="1987550" y="4241800"/>
            <a:ext cx="1155700" cy="1670050"/>
          </a:xfrm>
          <a:prstGeom prst="line">
            <a:avLst/>
          </a:prstGeom>
          <a:noFill/>
          <a:ln w="12700">
            <a:solidFill>
              <a:srgbClr val="86C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579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Local Descriptors: SURF</a:t>
            </a:r>
            <a:endParaRPr lang="de-CH"/>
          </a:p>
        </p:txBody>
      </p:sp>
      <p:sp>
        <p:nvSpPr>
          <p:cNvPr id="4710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K. Grauman, B. Leibe</a:t>
            </a:r>
          </a:p>
        </p:txBody>
      </p:sp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00" y="1311275"/>
            <a:ext cx="3525838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3286125"/>
            <a:ext cx="3548063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 txBox="1">
            <a:spLocks noChangeArrowheads="1"/>
          </p:cNvSpPr>
          <p:nvPr/>
        </p:nvSpPr>
        <p:spPr bwMode="auto">
          <a:xfrm>
            <a:off x="3878263" y="1201738"/>
            <a:ext cx="5257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Fast approximation of SIFT idea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Efficient computation by 2D box filters &amp; integral images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  <a:sym typeface="Symbol" pitchFamily="18" charset="2"/>
              </a:rPr>
              <a:t> 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6 times faster than SIFT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Equivalent quality for object identification</a:t>
            </a: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73063" y="6276975"/>
            <a:ext cx="4435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solidFill>
                  <a:prstClr val="black"/>
                </a:solidFill>
              </a:rPr>
              <a:t>[Bay, ECCV’06], [Cornelis, CVGPU’08]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3878263" y="4451350"/>
            <a:ext cx="5435600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prstClr val="white"/>
              </a:buClr>
              <a:buSzPct val="115000"/>
              <a:buFontTx/>
              <a:buChar char="•"/>
              <a:defRPr/>
            </a:pPr>
            <a:r>
              <a:rPr kumimoji="1" lang="en-US" sz="2400" b="1" kern="0" dirty="0">
                <a:solidFill>
                  <a:prstClr val="black"/>
                </a:solidFill>
                <a:latin typeface="Calibri"/>
              </a:rPr>
              <a:t>GPU implementation available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Feature extraction @ 200Hz</a:t>
            </a:r>
            <a:br>
              <a:rPr kumimoji="1" lang="en-US" b="1" kern="0" dirty="0">
                <a:solidFill>
                  <a:prstClr val="black"/>
                </a:solidFill>
                <a:latin typeface="Calibri"/>
              </a:rPr>
            </a:b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(detector + descriptor, 640×480 </a:t>
            </a:r>
            <a:r>
              <a:rPr kumimoji="1" lang="en-US" b="1" kern="0" dirty="0" err="1">
                <a:solidFill>
                  <a:prstClr val="black"/>
                </a:solidFill>
                <a:latin typeface="Calibri"/>
              </a:rPr>
              <a:t>img</a:t>
            </a:r>
            <a:r>
              <a:rPr kumimoji="1" lang="en-US" b="1" kern="0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prstClr val="black"/>
                </a:solidFill>
                <a:latin typeface="Arial" pitchFamily="34" charset="0"/>
              </a:rPr>
              <a:t>http://www.vision.ee.ethz.ch/~surf</a:t>
            </a:r>
            <a:endParaRPr kumimoji="1" lang="en-US" b="1" kern="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spcBef>
                <a:spcPct val="20000"/>
              </a:spcBef>
              <a:buClr>
                <a:prstClr val="white"/>
              </a:buClr>
              <a:buSzPct val="50000"/>
              <a:buFont typeface="Wingdings" pitchFamily="2" charset="2"/>
              <a:buChar char="Ø"/>
              <a:defRPr/>
            </a:pPr>
            <a:endParaRPr kumimoji="1" lang="en-US" b="1" kern="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0842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de-DE" altLang="en-US"/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457200" y="442913"/>
            <a:ext cx="7315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kumimoji="1" lang="en-US" altLang="en-US" sz="2800" b="1">
                <a:solidFill>
                  <a:prstClr val="black"/>
                </a:solidFill>
              </a:rPr>
              <a:t>Local Descriptors: Shape Context</a:t>
            </a:r>
          </a:p>
        </p:txBody>
      </p:sp>
      <p:sp>
        <p:nvSpPr>
          <p:cNvPr id="68612" name="Rectangle 26"/>
          <p:cNvSpPr>
            <a:spLocks noChangeArrowheads="1"/>
          </p:cNvSpPr>
          <p:nvPr/>
        </p:nvSpPr>
        <p:spPr bwMode="auto">
          <a:xfrm>
            <a:off x="381000" y="1066800"/>
            <a:ext cx="4191000" cy="4724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altLang="en-US" sz="2100" b="1">
              <a:solidFill>
                <a:srgbClr val="EEECE1"/>
              </a:solidFill>
            </a:endParaRPr>
          </a:p>
        </p:txBody>
      </p:sp>
      <p:pic>
        <p:nvPicPr>
          <p:cNvPr id="68613" name="Picture 27" descr="sample_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3136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8614" name="Group 28"/>
          <p:cNvGrpSpPr>
            <a:grpSpLocks/>
          </p:cNvGrpSpPr>
          <p:nvPr/>
        </p:nvGrpSpPr>
        <p:grpSpPr bwMode="auto">
          <a:xfrm>
            <a:off x="609600" y="1219200"/>
            <a:ext cx="3810000" cy="3733800"/>
            <a:chOff x="1200" y="1152"/>
            <a:chExt cx="2400" cy="2352"/>
          </a:xfrm>
        </p:grpSpPr>
        <p:sp>
          <p:nvSpPr>
            <p:cNvPr id="68624" name="Oval 29"/>
            <p:cNvSpPr>
              <a:spLocks noChangeArrowheads="1"/>
            </p:cNvSpPr>
            <p:nvPr/>
          </p:nvSpPr>
          <p:spPr bwMode="auto">
            <a:xfrm>
              <a:off x="1200" y="1152"/>
              <a:ext cx="2400" cy="23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5" name="Oval 30"/>
            <p:cNvSpPr>
              <a:spLocks noChangeArrowheads="1"/>
            </p:cNvSpPr>
            <p:nvPr/>
          </p:nvSpPr>
          <p:spPr bwMode="auto">
            <a:xfrm>
              <a:off x="1824" y="1776"/>
              <a:ext cx="1152" cy="115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6" name="Oval 31"/>
            <p:cNvSpPr>
              <a:spLocks noChangeArrowheads="1"/>
            </p:cNvSpPr>
            <p:nvPr/>
          </p:nvSpPr>
          <p:spPr bwMode="auto">
            <a:xfrm>
              <a:off x="2112" y="2064"/>
              <a:ext cx="576" cy="57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7" name="Oval 32"/>
            <p:cNvSpPr>
              <a:spLocks noChangeArrowheads="1"/>
            </p:cNvSpPr>
            <p:nvPr/>
          </p:nvSpPr>
          <p:spPr bwMode="auto">
            <a:xfrm>
              <a:off x="2256" y="2208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8" name="Oval 33"/>
            <p:cNvSpPr>
              <a:spLocks noChangeArrowheads="1"/>
            </p:cNvSpPr>
            <p:nvPr/>
          </p:nvSpPr>
          <p:spPr bwMode="auto">
            <a:xfrm>
              <a:off x="2352" y="2304"/>
              <a:ext cx="96" cy="9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en-US" sz="2100" b="1">
                <a:solidFill>
                  <a:srgbClr val="EEECE1"/>
                </a:solidFill>
              </a:endParaRPr>
            </a:p>
          </p:txBody>
        </p:sp>
        <p:sp>
          <p:nvSpPr>
            <p:cNvPr id="68629" name="Line 34"/>
            <p:cNvSpPr>
              <a:spLocks noChangeShapeType="1"/>
            </p:cNvSpPr>
            <p:nvPr/>
          </p:nvSpPr>
          <p:spPr bwMode="auto">
            <a:xfrm>
              <a:off x="1200" y="2352"/>
              <a:ext cx="240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0" name="Line 35"/>
            <p:cNvSpPr>
              <a:spLocks noChangeShapeType="1"/>
            </p:cNvSpPr>
            <p:nvPr/>
          </p:nvSpPr>
          <p:spPr bwMode="auto">
            <a:xfrm flipV="1">
              <a:off x="1392" y="1728"/>
              <a:ext cx="2064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1" name="Line 36"/>
            <p:cNvSpPr>
              <a:spLocks noChangeShapeType="1"/>
            </p:cNvSpPr>
            <p:nvPr/>
          </p:nvSpPr>
          <p:spPr bwMode="auto">
            <a:xfrm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2" name="Line 37"/>
            <p:cNvSpPr>
              <a:spLocks noChangeShapeType="1"/>
            </p:cNvSpPr>
            <p:nvPr/>
          </p:nvSpPr>
          <p:spPr bwMode="auto">
            <a:xfrm flipV="1">
              <a:off x="2400" y="1200"/>
              <a:ext cx="0" cy="2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3" name="Line 38"/>
            <p:cNvSpPr>
              <a:spLocks noChangeShapeType="1"/>
            </p:cNvSpPr>
            <p:nvPr/>
          </p:nvSpPr>
          <p:spPr bwMode="auto">
            <a:xfrm flipH="1" flipV="1">
              <a:off x="1824" y="1344"/>
              <a:ext cx="1152" cy="20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68634" name="Line 39"/>
            <p:cNvSpPr>
              <a:spLocks noChangeShapeType="1"/>
            </p:cNvSpPr>
            <p:nvPr/>
          </p:nvSpPr>
          <p:spPr bwMode="auto">
            <a:xfrm flipH="1" flipV="1">
              <a:off x="1392" y="1776"/>
              <a:ext cx="2016" cy="11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</p:grpSp>
      <p:sp>
        <p:nvSpPr>
          <p:cNvPr id="68615" name="Text Box 40"/>
          <p:cNvSpPr txBox="1">
            <a:spLocks noChangeArrowheads="1"/>
          </p:cNvSpPr>
          <p:nvPr/>
        </p:nvSpPr>
        <p:spPr bwMode="auto">
          <a:xfrm>
            <a:off x="4837113" y="1543050"/>
            <a:ext cx="41640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the number of points inside each bin, e.g.:</a:t>
            </a:r>
          </a:p>
        </p:txBody>
      </p:sp>
      <p:sp>
        <p:nvSpPr>
          <p:cNvPr id="68616" name="Text Box 41"/>
          <p:cNvSpPr txBox="1">
            <a:spLocks noChangeArrowheads="1"/>
          </p:cNvSpPr>
          <p:nvPr/>
        </p:nvSpPr>
        <p:spPr bwMode="auto">
          <a:xfrm>
            <a:off x="5029200" y="2667000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4</a:t>
            </a:r>
          </a:p>
        </p:txBody>
      </p:sp>
      <p:sp>
        <p:nvSpPr>
          <p:cNvPr id="68617" name="Text Box 42"/>
          <p:cNvSpPr txBox="1">
            <a:spLocks noChangeArrowheads="1"/>
          </p:cNvSpPr>
          <p:nvPr/>
        </p:nvSpPr>
        <p:spPr bwMode="auto">
          <a:xfrm>
            <a:off x="5029200" y="3357563"/>
            <a:ext cx="24384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</a:rPr>
              <a:t>Count = 10</a:t>
            </a:r>
          </a:p>
        </p:txBody>
      </p:sp>
      <p:sp>
        <p:nvSpPr>
          <p:cNvPr id="68618" name="Line 43"/>
          <p:cNvSpPr>
            <a:spLocks noChangeShapeType="1"/>
          </p:cNvSpPr>
          <p:nvPr/>
        </p:nvSpPr>
        <p:spPr bwMode="auto">
          <a:xfrm flipH="1" flipV="1">
            <a:off x="3962400" y="2743200"/>
            <a:ext cx="1066800" cy="1524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9" name="Line 44"/>
          <p:cNvSpPr>
            <a:spLocks noChangeShapeType="1"/>
          </p:cNvSpPr>
          <p:nvPr/>
        </p:nvSpPr>
        <p:spPr bwMode="auto">
          <a:xfrm flipH="1">
            <a:off x="3733800" y="3644900"/>
            <a:ext cx="1343025" cy="62230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 type="none" w="sm" len="sm"/>
            <a:tailEnd type="arrow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20" name="Text Box 45"/>
          <p:cNvSpPr txBox="1">
            <a:spLocks noChangeArrowheads="1"/>
          </p:cNvSpPr>
          <p:nvPr/>
        </p:nvSpPr>
        <p:spPr bwMode="auto">
          <a:xfrm rot="5400000">
            <a:off x="5356225" y="3055938"/>
            <a:ext cx="45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100" b="1">
                <a:solidFill>
                  <a:prstClr val="black"/>
                </a:solidFill>
                <a:latin typeface="Times New Roman" pitchFamily="18" charset="0"/>
              </a:rPr>
              <a:t>...</a:t>
            </a:r>
          </a:p>
        </p:txBody>
      </p:sp>
      <p:sp>
        <p:nvSpPr>
          <p:cNvPr id="68621" name="Text Box 46"/>
          <p:cNvSpPr txBox="1">
            <a:spLocks noChangeArrowheads="1"/>
          </p:cNvSpPr>
          <p:nvPr/>
        </p:nvSpPr>
        <p:spPr bwMode="auto">
          <a:xfrm>
            <a:off x="4932363" y="4210050"/>
            <a:ext cx="370840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ZapfDingbats"/>
              <a:buNone/>
            </a:pPr>
            <a:r>
              <a:rPr lang="en-US" altLang="en-US" sz="2100" b="1">
                <a:solidFill>
                  <a:prstClr val="black"/>
                </a:solidFill>
              </a:rPr>
              <a:t>Log-polar binning: more precision for nearby points, more flexibility for farther points.</a:t>
            </a:r>
          </a:p>
        </p:txBody>
      </p:sp>
      <p:sp>
        <p:nvSpPr>
          <p:cNvPr id="68622" name="Text Box 4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prstClr val="black"/>
                </a:solidFill>
              </a:rPr>
              <a:t>Belongie &amp; Malik, ICCV 2001</a:t>
            </a:r>
          </a:p>
        </p:txBody>
      </p:sp>
      <p:sp>
        <p:nvSpPr>
          <p:cNvPr id="68623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en-US" sz="1200">
                <a:solidFill>
                  <a:srgbClr val="EEECE1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110479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Shape Context Descriptor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9636" name="Picture 2" descr="C:\Users\hays\Desktop\143 Computer Vision\slides\16\shape_context_sc_exam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946150"/>
            <a:ext cx="728662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8492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Things to remember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/>
          <a:lstStyle/>
          <a:p>
            <a:endParaRPr lang="en-US" sz="2800"/>
          </a:p>
          <a:p>
            <a:r>
              <a:rPr lang="en-US" sz="2800"/>
              <a:t>Keypoint detection: repeatable and distinctive</a:t>
            </a:r>
          </a:p>
          <a:p>
            <a:pPr lvl="1"/>
            <a:r>
              <a:rPr lang="en-US" sz="2400"/>
              <a:t>Corners, blobs, stable regions</a:t>
            </a:r>
          </a:p>
          <a:p>
            <a:pPr lvl="1"/>
            <a:r>
              <a:rPr lang="en-US" sz="2400"/>
              <a:t>Harris, DoG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Descriptors: robust and selective</a:t>
            </a:r>
          </a:p>
          <a:p>
            <a:pPr lvl="1"/>
            <a:r>
              <a:rPr lang="en-US" sz="2400"/>
              <a:t>spatial histograms of orientation</a:t>
            </a:r>
          </a:p>
          <a:p>
            <a:pPr lvl="1"/>
            <a:r>
              <a:rPr lang="en-US" sz="2400"/>
              <a:t>SIFT</a:t>
            </a:r>
          </a:p>
          <a:p>
            <a:endParaRPr lang="en-US" sz="2800"/>
          </a:p>
          <a:p>
            <a:endParaRPr lang="en-US" sz="2800"/>
          </a:p>
          <a:p>
            <a:endParaRPr lang="en-US" sz="280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54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C6368-9172-0C41-A1B1-8537D9381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Descriptors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87D2D9-5A1A-144F-86D8-CC1560A26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1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hree networks: detection, orientation, description…"/>
          <p:cNvSpPr txBox="1">
            <a:spLocks noGrp="1"/>
          </p:cNvSpPr>
          <p:nvPr>
            <p:ph type="body" sz="half" idx="1"/>
          </p:nvPr>
        </p:nvSpPr>
        <p:spPr>
          <a:xfrm>
            <a:off x="669726" y="4503451"/>
            <a:ext cx="7686543" cy="1908065"/>
          </a:xfrm>
          <a:prstGeom prst="rect">
            <a:avLst/>
          </a:prstGeom>
        </p:spPr>
        <p:txBody>
          <a:bodyPr/>
          <a:lstStyle/>
          <a:p>
            <a:r>
              <a:t>Three networks: detection, orientation, description</a:t>
            </a:r>
          </a:p>
          <a:p>
            <a:r>
              <a:t>detection+orientation -&gt; STN -&gt; descriptor</a:t>
            </a:r>
          </a:p>
          <a:p>
            <a:r>
              <a:t>Trained separately :-(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067223"/>
            <a:ext cx="8115588" cy="223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462" y="267891"/>
            <a:ext cx="6849071" cy="167878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ECCV 2016"/>
          <p:cNvSpPr txBox="1"/>
          <p:nvPr/>
        </p:nvSpPr>
        <p:spPr>
          <a:xfrm>
            <a:off x="3967960" y="629104"/>
            <a:ext cx="129041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ECCV 2016</a:t>
            </a:r>
          </a:p>
        </p:txBody>
      </p:sp>
    </p:spTree>
    <p:extLst>
      <p:ext uri="{BB962C8B-B14F-4D97-AF65-F5344CB8AC3E}">
        <p14:creationId xmlns:p14="http://schemas.microsoft.com/office/powerpoint/2010/main" val="94740400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IFT vs. LIF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SIFT vs. LIFT</a:t>
            </a:r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39" y="1481497"/>
            <a:ext cx="7656323" cy="49219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6740518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Interest point = ill-defined -&gt; self-supervised…"/>
          <p:cNvSpPr txBox="1">
            <a:spLocks noGrp="1"/>
          </p:cNvSpPr>
          <p:nvPr>
            <p:ph type="body" sz="half" idx="1"/>
          </p:nvPr>
        </p:nvSpPr>
        <p:spPr>
          <a:xfrm>
            <a:off x="669727" y="3697800"/>
            <a:ext cx="7804547" cy="3005941"/>
          </a:xfrm>
          <a:prstGeom prst="rect">
            <a:avLst/>
          </a:prstGeom>
        </p:spPr>
        <p:txBody>
          <a:bodyPr/>
          <a:lstStyle/>
          <a:p>
            <a:r>
              <a:rPr dirty="0"/>
              <a:t>Interest point = ill-defined -&gt; self-supervised</a:t>
            </a:r>
          </a:p>
          <a:p>
            <a:r>
              <a:rPr dirty="0" err="1"/>
              <a:t>MagicPoint</a:t>
            </a:r>
            <a:r>
              <a:rPr dirty="0"/>
              <a:t> -&gt; </a:t>
            </a:r>
            <a:r>
              <a:rPr dirty="0" err="1"/>
              <a:t>SuperPoint</a:t>
            </a:r>
            <a:endParaRPr dirty="0"/>
          </a:p>
        </p:txBody>
      </p:sp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71" y="232172"/>
            <a:ext cx="7206258" cy="1410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" y="1857375"/>
            <a:ext cx="8072438" cy="1866305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2018 CVPR Workshop"/>
          <p:cNvSpPr txBox="1"/>
          <p:nvPr/>
        </p:nvSpPr>
        <p:spPr>
          <a:xfrm>
            <a:off x="3422427" y="566597"/>
            <a:ext cx="2388475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2018 CVPR Workshop</a:t>
            </a:r>
          </a:p>
        </p:txBody>
      </p:sp>
    </p:spTree>
    <p:extLst>
      <p:ext uri="{BB962C8B-B14F-4D97-AF65-F5344CB8AC3E}">
        <p14:creationId xmlns:p14="http://schemas.microsoft.com/office/powerpoint/2010/main" val="329944297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9B463E-1C03-AA4F-9DFF-9EA33AC4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1358900"/>
            <a:ext cx="7175500" cy="41402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1FE1AA-E227-D940-998F-E210191C9A63}"/>
              </a:ext>
            </a:extLst>
          </p:cNvPr>
          <p:cNvSpPr/>
          <p:nvPr/>
        </p:nvSpPr>
        <p:spPr>
          <a:xfrm>
            <a:off x="762000" y="1358900"/>
            <a:ext cx="7620000" cy="16891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28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MagicPoint and H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MagicPoint</a:t>
            </a:r>
            <a:endParaRPr dirty="0"/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667259"/>
            <a:ext cx="8001000" cy="20181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599823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uperPoint Resul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SuperPoint Results</a:t>
            </a:r>
          </a:p>
        </p:txBody>
      </p:sp>
      <p:pic>
        <p:nvPicPr>
          <p:cNvPr id="18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46" y="1495723"/>
            <a:ext cx="7938492" cy="48488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385793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nsor viewed as descriptors and detector maps…"/>
          <p:cNvSpPr txBox="1">
            <a:spLocks noGrp="1"/>
          </p:cNvSpPr>
          <p:nvPr>
            <p:ph type="body" idx="1"/>
          </p:nvPr>
        </p:nvSpPr>
        <p:spPr>
          <a:xfrm>
            <a:off x="669727" y="1506663"/>
            <a:ext cx="4978476" cy="5197079"/>
          </a:xfrm>
          <a:prstGeom prst="rect">
            <a:avLst/>
          </a:prstGeom>
        </p:spPr>
        <p:txBody>
          <a:bodyPr/>
          <a:lstStyle/>
          <a:p>
            <a:r>
              <a:t>Tensor viewed as descriptors and detector maps</a:t>
            </a:r>
          </a:p>
          <a:p>
            <a:r>
              <a:t>VGG16-based, loss encourages distinctiveness and repeatability</a:t>
            </a:r>
          </a:p>
          <a:p>
            <a:r>
              <a:t>Results beat the star of the art in day-night and indoor localization, but not in more traditional settings (Superpoint shines for HPatches, </a:t>
            </a:r>
            <a:r>
              <a:rPr b="1"/>
              <a:t>GeoDesc</a:t>
            </a:r>
            <a:r>
              <a:t> for SFM)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14" y="285750"/>
            <a:ext cx="7902773" cy="1169789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CVPR 2019"/>
          <p:cNvSpPr txBox="1"/>
          <p:nvPr/>
        </p:nvSpPr>
        <p:spPr>
          <a:xfrm>
            <a:off x="3967960" y="584667"/>
            <a:ext cx="1290418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t>CVPR 2019</a:t>
            </a:r>
          </a:p>
        </p:txBody>
      </p:sp>
      <p:pic>
        <p:nvPicPr>
          <p:cNvPr id="20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297" y="1437680"/>
            <a:ext cx="3143250" cy="51970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02404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C6368-9172-0C41-A1B1-8537D9381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87D2D9-5A1A-144F-86D8-CC1560A26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3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/>
              <a:t>Detection: </a:t>
            </a:r>
            <a:r>
              <a:rPr lang="en-US" altLang="en-US" sz="2400" dirty="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/>
              <a:t>Description</a:t>
            </a:r>
            <a:r>
              <a:rPr lang="en-US" altLang="en-US" sz="2400" dirty="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b="1" dirty="0"/>
              <a:t>Matching: </a:t>
            </a:r>
            <a:r>
              <a:rPr lang="en-US" altLang="en-US" sz="2400" b="1" dirty="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9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5464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0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54643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3356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Simplest approach: Pick the nearest neighbor. Threshold on absolute distance</a:t>
            </a:r>
          </a:p>
          <a:p>
            <a:r>
              <a:rPr lang="en-US" dirty="0"/>
              <a:t>Problem: Lots of self similarity in many photos</a:t>
            </a:r>
          </a:p>
        </p:txBody>
      </p:sp>
    </p:spTree>
    <p:extLst>
      <p:ext uri="{BB962C8B-B14F-4D97-AF65-F5344CB8AC3E}">
        <p14:creationId xmlns:p14="http://schemas.microsoft.com/office/powerpoint/2010/main" val="382068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572" y="0"/>
            <a:ext cx="4506428" cy="6008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1"/>
            <a:ext cx="4495800" cy="5994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37592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0200" y="414978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48600" y="4142218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10400" y="4136163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21488" y="3045648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81800" y="3302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6058064"/>
            <a:ext cx="6014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Distance: 0.34, 0.30, 0.40    </a:t>
            </a:r>
            <a:r>
              <a:rPr lang="en-US" sz="2400" dirty="0">
                <a:solidFill>
                  <a:srgbClr val="00FF00"/>
                </a:solidFill>
              </a:rPr>
              <a:t>Distance: 0.61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14792" y="3048000"/>
            <a:ext cx="304800" cy="30480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1707" y="6378167"/>
            <a:ext cx="3149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Distance: 1.22</a:t>
            </a:r>
          </a:p>
        </p:txBody>
      </p:sp>
    </p:spTree>
    <p:extLst>
      <p:ext uri="{BB962C8B-B14F-4D97-AF65-F5344CB8AC3E}">
        <p14:creationId xmlns:p14="http://schemas.microsoft.com/office/powerpoint/2010/main" val="30167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Distance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𝑁𝑁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where NN1 is the distance to the first nearest neighbor and NN2 is the distance to the second nearest neighbor.</a:t>
                </a:r>
              </a:p>
              <a:p>
                <a:r>
                  <a:rPr lang="en-US" dirty="0"/>
                  <a:t>Sorting by this ratio puts matches in order of confidence.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11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Local Features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Nearest neighbor (Euclidean distance)</a:t>
            </a:r>
          </a:p>
          <a:p>
            <a:r>
              <a:rPr lang="en-US" sz="2800"/>
              <a:t>Threshold ratio of nearest to 2</a:t>
            </a:r>
            <a:r>
              <a:rPr lang="en-US" sz="2800" baseline="30000"/>
              <a:t>nd</a:t>
            </a:r>
            <a:r>
              <a:rPr lang="en-US" sz="280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37609585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1100" y="1162050"/>
            <a:ext cx="67818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3721690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C6368-9172-0C41-A1B1-8537D9381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87D2D9-5A1A-144F-86D8-CC1560A26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23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0" y="1676400"/>
            <a:ext cx="7345363" cy="4881563"/>
          </a:xfrm>
          <a:noFill/>
        </p:spPr>
      </p:pic>
    </p:spTree>
    <p:extLst>
      <p:ext uri="{BB962C8B-B14F-4D97-AF65-F5344CB8AC3E}">
        <p14:creationId xmlns:p14="http://schemas.microsoft.com/office/powerpoint/2010/main" val="1964355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Local features: main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724400" cy="4525963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 sz="2800" b="1" dirty="0"/>
              <a:t>Detection: </a:t>
            </a:r>
            <a:r>
              <a:rPr lang="en-US" altLang="en-US" sz="2400" b="1" dirty="0"/>
              <a:t>Identify the interest points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/>
              <a:t>Description</a:t>
            </a:r>
            <a:r>
              <a:rPr lang="en-US" altLang="en-US" sz="2400" dirty="0"/>
              <a:t>: Extract vector feature descriptor surrounding each interest point.</a:t>
            </a:r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endParaRPr lang="en-US" altLang="en-US" sz="1000" dirty="0"/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 sz="2800" dirty="0"/>
              <a:t>Matching: </a:t>
            </a:r>
            <a:r>
              <a:rPr lang="en-US" altLang="en-US" sz="2400" dirty="0"/>
              <a:t>Determine correspondence between descriptors in two views</a:t>
            </a:r>
          </a:p>
        </p:txBody>
      </p:sp>
      <p:pic>
        <p:nvPicPr>
          <p:cNvPr id="154628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66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IF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24384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4876800" y="2982913"/>
            <a:ext cx="2306638" cy="1131887"/>
            <a:chOff x="4191000" y="4216493"/>
            <a:chExt cx="2667000" cy="1308192"/>
          </a:xfrm>
        </p:grpSpPr>
        <p:sp>
          <p:nvSpPr>
            <p:cNvPr id="8" name="Rectangle 7"/>
            <p:cNvSpPr/>
            <p:nvPr/>
          </p:nvSpPr>
          <p:spPr bwMode="auto">
            <a:xfrm rot="20018806">
              <a:off x="6065059" y="5082505"/>
              <a:ext cx="411155" cy="442180"/>
            </a:xfrm>
            <a:prstGeom prst="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graphicFrame>
          <p:nvGraphicFramePr>
            <p:cNvPr id="154645" name="Object 2"/>
            <p:cNvGraphicFramePr>
              <a:graphicFrameLocks noChangeAspect="1"/>
            </p:cNvGraphicFramePr>
            <p:nvPr/>
          </p:nvGraphicFramePr>
          <p:xfrm>
            <a:off x="4191000" y="4216493"/>
            <a:ext cx="2667000" cy="603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5" imgW="1066800" imgH="241300" progId="Equation.3">
                    <p:embed/>
                  </p:oleObj>
                </mc:Choice>
                <mc:Fallback>
                  <p:oleObj name="Equation" r:id="rId5" imgW="1066800" imgH="241300" progId="Equation.3">
                    <p:embed/>
                    <p:pic>
                      <p:nvPicPr>
                        <p:cNvPr id="15464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000" y="4216493"/>
                          <a:ext cx="2667000" cy="603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54646" name="Shape 17"/>
            <p:cNvCxnSpPr>
              <a:cxnSpLocks noChangeShapeType="1"/>
              <a:stCxn id="8" idx="1"/>
            </p:cNvCxnSpPr>
            <p:nvPr/>
          </p:nvCxnSpPr>
          <p:spPr bwMode="auto">
            <a:xfrm rot="10800000">
              <a:off x="5410201" y="4648201"/>
              <a:ext cx="675407" cy="746517"/>
            </a:xfrm>
            <a:prstGeom prst="curvedConnector2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6718300" y="3352800"/>
            <a:ext cx="2425700" cy="1984375"/>
            <a:chOff x="7042516" y="4800600"/>
            <a:chExt cx="2794000" cy="2232025"/>
          </a:xfrm>
        </p:grpSpPr>
        <p:grpSp>
          <p:nvGrpSpPr>
            <p:cNvPr id="154640" name="Group 11"/>
            <p:cNvGrpSpPr>
              <a:grpSpLocks/>
            </p:cNvGrpSpPr>
            <p:nvPr/>
          </p:nvGrpSpPr>
          <p:grpSpPr bwMode="auto">
            <a:xfrm>
              <a:off x="7042516" y="4800600"/>
              <a:ext cx="2794000" cy="2232025"/>
              <a:chOff x="7042516" y="4800600"/>
              <a:chExt cx="2794000" cy="2232025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7470393" y="4800600"/>
                <a:ext cx="530275" cy="533901"/>
              </a:xfrm>
              <a:prstGeom prst="rect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/>
                </a:endParaRPr>
              </a:p>
            </p:txBody>
          </p:sp>
          <p:graphicFrame>
            <p:nvGraphicFramePr>
              <p:cNvPr id="154643" name="Object 3"/>
              <p:cNvGraphicFramePr>
                <a:graphicFrameLocks noChangeAspect="1"/>
              </p:cNvGraphicFramePr>
              <p:nvPr/>
            </p:nvGraphicFramePr>
            <p:xfrm>
              <a:off x="7042516" y="6429375"/>
              <a:ext cx="2794000" cy="603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2" name="Equation" r:id="rId7" imgW="1117600" imgH="241300" progId="Equation.3">
                      <p:embed/>
                    </p:oleObj>
                  </mc:Choice>
                  <mc:Fallback>
                    <p:oleObj name="Equation" r:id="rId7" imgW="1117600" imgH="241300" progId="Equation.3">
                      <p:embed/>
                      <p:pic>
                        <p:nvPicPr>
                          <p:cNvPr id="154643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042516" y="6429375"/>
                            <a:ext cx="2794000" cy="6032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54641" name="Curved Connector 19"/>
            <p:cNvCxnSpPr>
              <a:cxnSpLocks noChangeShapeType="1"/>
            </p:cNvCxnSpPr>
            <p:nvPr/>
          </p:nvCxnSpPr>
          <p:spPr bwMode="auto">
            <a:xfrm rot="5400000">
              <a:off x="6866069" y="5846896"/>
              <a:ext cx="1266829" cy="241036"/>
            </a:xfrm>
            <a:prstGeom prst="curvedConnector3">
              <a:avLst>
                <a:gd name="adj1" fmla="val 50000"/>
              </a:avLst>
            </a:prstGeom>
            <a:noFill/>
            <a:ln w="9525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4800600" y="5391150"/>
            <a:ext cx="4343400" cy="1162050"/>
            <a:chOff x="4800600" y="5391912"/>
            <a:chExt cx="4343400" cy="1161288"/>
          </a:xfrm>
        </p:grpSpPr>
        <p:pic>
          <p:nvPicPr>
            <p:cNvPr id="154634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5391912"/>
              <a:ext cx="2121408" cy="116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052" y="5395686"/>
              <a:ext cx="2132948" cy="1157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4636" name="Straight Arrow Connector 27"/>
            <p:cNvCxnSpPr>
              <a:cxnSpLocks noChangeShapeType="1"/>
            </p:cNvCxnSpPr>
            <p:nvPr/>
          </p:nvCxnSpPr>
          <p:spPr bwMode="auto">
            <a:xfrm flipV="1">
              <a:off x="5562600" y="5562600"/>
              <a:ext cx="19812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7" name="Straight Arrow Connector 28"/>
            <p:cNvCxnSpPr>
              <a:cxnSpLocks noChangeShapeType="1"/>
            </p:cNvCxnSpPr>
            <p:nvPr/>
          </p:nvCxnSpPr>
          <p:spPr bwMode="auto">
            <a:xfrm>
              <a:off x="6629400" y="59436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8" name="Straight Arrow Connector 31"/>
            <p:cNvCxnSpPr>
              <a:cxnSpLocks noChangeShapeType="1"/>
            </p:cNvCxnSpPr>
            <p:nvPr/>
          </p:nvCxnSpPr>
          <p:spPr bwMode="auto">
            <a:xfrm>
              <a:off x="5410200" y="6248400"/>
              <a:ext cx="2133600" cy="1588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639" name="Straight Arrow Connector 32"/>
            <p:cNvCxnSpPr>
              <a:cxnSpLocks noChangeShapeType="1"/>
            </p:cNvCxnSpPr>
            <p:nvPr/>
          </p:nvCxnSpPr>
          <p:spPr bwMode="auto">
            <a:xfrm flipV="1">
              <a:off x="5334000" y="5791200"/>
              <a:ext cx="2133600" cy="228600"/>
            </a:xfrm>
            <a:prstGeom prst="straightConnector1">
              <a:avLst/>
            </a:prstGeom>
            <a:noFill/>
            <a:ln w="28575" algn="ctr">
              <a:solidFill>
                <a:schemeClr val="tx2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3" name="TextBox 22"/>
          <p:cNvSpPr txBox="1"/>
          <p:nvPr/>
        </p:nvSpPr>
        <p:spPr>
          <a:xfrm>
            <a:off x="-76200" y="6626225"/>
            <a:ext cx="220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Kristen </a:t>
            </a:r>
            <a:r>
              <a:rPr lang="en-US" sz="1400" dirty="0" err="1">
                <a:solidFill>
                  <a:srgbClr val="000000"/>
                </a:solidFill>
                <a:latin typeface="Arial"/>
              </a:rPr>
              <a:t>Grauman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1936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" descr="Image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1318" b="11318"/>
          <a:stretch>
            <a:fillRect/>
          </a:stretch>
        </p:blipFill>
        <p:spPr>
          <a:xfrm>
            <a:off x="4723805" y="1821656"/>
            <a:ext cx="3750469" cy="4420195"/>
          </a:xfrm>
          <a:prstGeom prst="rect">
            <a:avLst/>
          </a:prstGeom>
        </p:spPr>
      </p:pic>
      <p:sp>
        <p:nvSpPr>
          <p:cNvPr id="133" name="Hist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History</a:t>
            </a:r>
          </a:p>
        </p:txBody>
      </p:sp>
      <p:sp>
        <p:nvSpPr>
          <p:cNvPr id="134" name="Moravec 1980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Moravec 1980</a:t>
            </a:r>
          </a:p>
          <a:p>
            <a:r>
              <a:t>Harris Corners 1988</a:t>
            </a:r>
          </a:p>
          <a:p>
            <a:r>
              <a:t>[Wolf &amp; Platt 1993: FCN!]</a:t>
            </a:r>
          </a:p>
          <a:p>
            <a:r>
              <a:t>SIFT (Lowe) 2004</a:t>
            </a:r>
          </a:p>
          <a:p>
            <a:r>
              <a:t>FAST 2006 (learning!)</a:t>
            </a:r>
          </a:p>
          <a:p>
            <a:r>
              <a:t>SURF 2006</a:t>
            </a:r>
          </a:p>
          <a:p>
            <a:r>
              <a:t>ORB 2011</a:t>
            </a:r>
          </a:p>
        </p:txBody>
      </p:sp>
    </p:spTree>
    <p:extLst>
      <p:ext uri="{BB962C8B-B14F-4D97-AF65-F5344CB8AC3E}">
        <p14:creationId xmlns:p14="http://schemas.microsoft.com/office/powerpoint/2010/main" val="131465056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Harris corner detector</a:t>
            </a:r>
            <a:endParaRPr lang="ru-RU" altLang="en-US"/>
          </a:p>
        </p:txBody>
      </p:sp>
      <p:sp>
        <p:nvSpPr>
          <p:cNvPr id="21401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905000"/>
            <a:ext cx="8048625" cy="2801938"/>
          </a:xfrm>
        </p:spPr>
        <p:txBody>
          <a:bodyPr>
            <a:normAutofit fontScale="92500" lnSpcReduction="10000"/>
          </a:bodyPr>
          <a:lstStyle/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Compute</a:t>
            </a:r>
            <a:r>
              <a:rPr lang="en-US" altLang="en-US" i="1"/>
              <a:t> M </a:t>
            </a:r>
            <a:r>
              <a:rPr lang="en-US" altLang="en-US"/>
              <a:t>matrix for each image window to get their </a:t>
            </a:r>
            <a:r>
              <a:rPr lang="en-US" altLang="en-US" i="1"/>
              <a:t>cornerness </a:t>
            </a:r>
            <a:r>
              <a:rPr lang="en-US" altLang="en-US"/>
              <a:t>scores.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Find points whose surrounding window gave large corner response (</a:t>
            </a:r>
            <a:r>
              <a:rPr lang="en-US" altLang="en-US" i="1"/>
              <a:t>f</a:t>
            </a:r>
            <a:r>
              <a:rPr lang="en-US" altLang="en-US"/>
              <a:t>&gt; threshold)</a:t>
            </a:r>
          </a:p>
          <a:p>
            <a:pPr marL="514350" indent="-514350" eaLnBrk="1" hangingPunct="1">
              <a:buFontTx/>
              <a:buAutoNum type="arabicParenR"/>
            </a:pPr>
            <a:r>
              <a:rPr lang="en-US" altLang="en-US"/>
              <a:t>Take the points of local maxima, i.e., perform non-maximum suppression</a:t>
            </a:r>
            <a:endParaRPr lang="ru-RU" altLang="en-US"/>
          </a:p>
        </p:txBody>
      </p:sp>
      <p:sp>
        <p:nvSpPr>
          <p:cNvPr id="214020" name="Rectangle 14"/>
          <p:cNvSpPr>
            <a:spLocks noChangeArrowheads="1"/>
          </p:cNvSpPr>
          <p:nvPr/>
        </p:nvSpPr>
        <p:spPr bwMode="auto">
          <a:xfrm>
            <a:off x="381000" y="575945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lnSpc>
                <a:spcPct val="90000"/>
              </a:lnSpc>
            </a:pP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C.Harris and M.Stephens. 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  <a:hlinkClick r:id="rId3"/>
              </a:rPr>
              <a:t>“A Combined Corner and Edge Detector.” </a:t>
            </a:r>
            <a:r>
              <a:rPr lang="en-US" altLang="en-US" sz="2000" i="1">
                <a:solidFill>
                  <a:srgbClr val="000000"/>
                </a:solidFill>
                <a:cs typeface="Arial" panose="020B0604020202020204" pitchFamily="34" charset="0"/>
              </a:rPr>
              <a:t>Proceedings of the 4th Alvey Vision Conference</a:t>
            </a:r>
            <a:r>
              <a:rPr lang="en-US" altLang="en-US" sz="2000">
                <a:solidFill>
                  <a:srgbClr val="000000"/>
                </a:solidFill>
                <a:cs typeface="Arial" panose="020B0604020202020204" pitchFamily="34" charset="0"/>
              </a:rPr>
              <a:t>: pages 147—151, 1988.  </a:t>
            </a:r>
          </a:p>
        </p:txBody>
      </p:sp>
    </p:spTree>
    <p:extLst>
      <p:ext uri="{BB962C8B-B14F-4D97-AF65-F5344CB8AC3E}">
        <p14:creationId xmlns:p14="http://schemas.microsoft.com/office/powerpoint/2010/main" val="828474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Harris Detector </a:t>
            </a:r>
            <a:r>
              <a:rPr lang="pl-PL" altLang="en-US" sz="2000">
                <a:latin typeface="Arial" panose="020B0604020202020204" pitchFamily="34" charset="0"/>
              </a:rPr>
              <a:t>[</a:t>
            </a:r>
            <a:r>
              <a:rPr lang="pl-PL" altLang="en-US" sz="2000"/>
              <a:t>Harris88</a:t>
            </a:r>
            <a:r>
              <a:rPr lang="pl-PL" altLang="en-US" sz="2000">
                <a:latin typeface="Arial" panose="020B0604020202020204" pitchFamily="34" charset="0"/>
              </a:rPr>
              <a:t>]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altLang="en-US"/>
              <a:t>Second moment matrix</a:t>
            </a:r>
            <a:endParaRPr lang="en-US" altLang="en-US"/>
          </a:p>
        </p:txBody>
      </p:sp>
      <p:graphicFrame>
        <p:nvGraphicFramePr>
          <p:cNvPr id="216068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2160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6069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1EADF45-B5B4-4B88-9404-4DB9B297637A}" type="slidenum">
              <a:rPr lang="de-DE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de-DE" altLang="en-US" sz="1200">
              <a:solidFill>
                <a:srgbClr val="898989"/>
              </a:solidFill>
            </a:endParaRPr>
          </a:p>
        </p:txBody>
      </p:sp>
      <p:pic>
        <p:nvPicPr>
          <p:cNvPr id="216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700" y="2132013"/>
            <a:ext cx="1800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Image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Square of derivatives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Gaussian </a:t>
            </a:r>
            <a:b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filter 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</a:t>
            </a:r>
            <a:r>
              <a:rPr lang="pl-PL" altLang="en-US" sz="1600" i="1">
                <a:solidFill>
                  <a:srgbClr val="0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pl-PL" altLang="en-US" sz="1600" i="1" baseline="-25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6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6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216095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pic>
          <p:nvPicPr>
            <p:cNvPr id="216096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216097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098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  <a:buFontTx/>
                <a:buNone/>
              </a:pPr>
              <a:r>
                <a:rPr lang="pl-PL" altLang="en-US" sz="1800" i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pl-PL" altLang="en-US" sz="1800" i="1" baseline="-250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  <a:endParaRPr lang="en-US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i="1" baseline="30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altLang="en-US" sz="1800" i="1" baseline="-25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l-PL" altLang="en-US" sz="1800" i="1" baseline="-25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661988" y="5694363"/>
          <a:ext cx="5129212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6" imgW="2679700" imgH="254000" progId="Equation.3">
                  <p:embed/>
                </p:oleObj>
              </mc:Choice>
              <mc:Fallback>
                <p:oleObj name="Equation" r:id="rId16" imgW="2679700" imgH="254000" progId="Equation.3">
                  <p:embed/>
                  <p:pic>
                    <p:nvPicPr>
                      <p:cNvPr id="81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5694363"/>
                        <a:ext cx="5129212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687388" y="5191125"/>
          <a:ext cx="52879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Equation" r:id="rId18" imgW="2806700" imgH="228600" progId="Equation.3">
                  <p:embed/>
                </p:oleObj>
              </mc:Choice>
              <mc:Fallback>
                <p:oleObj name="Equation" r:id="rId18" imgW="2806700" imgH="228600" progId="Equation.3">
                  <p:embed/>
                  <p:pic>
                    <p:nvPicPr>
                      <p:cNvPr id="819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5191125"/>
                        <a:ext cx="5287962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Cornerness function </a:t>
            </a: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eigenvalues are strong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 i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endParaRPr lang="en-US" altLang="en-US" sz="1800" i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None/>
            </a:pPr>
            <a:r>
              <a:rPr lang="pl-PL" altLang="en-US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Non-maxima suppression</a:t>
            </a:r>
            <a:endParaRPr lang="en-US" altLang="en-US" sz="1800" i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quation" r:id="rId20" imgW="1066800" imgH="457200" progId="Equation.DSMT4">
                  <p:embed/>
                </p:oleObj>
              </mc:Choice>
              <mc:Fallback>
                <p:oleObj name="Equation" r:id="rId20" imgW="1066800" imgH="457200" progId="Equation.DSMT4">
                  <p:embed/>
                  <p:pic>
                    <p:nvPicPr>
                      <p:cNvPr id="81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86275" y="2592388"/>
            <a:ext cx="20177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(optionally, blur first)</a:t>
            </a:r>
          </a:p>
        </p:txBody>
      </p:sp>
    </p:spTree>
    <p:extLst>
      <p:ext uri="{BB962C8B-B14F-4D97-AF65-F5344CB8AC3E}">
        <p14:creationId xmlns:p14="http://schemas.microsoft.com/office/powerpoint/2010/main" val="56684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BC6368-9172-0C41-A1B1-8537D93815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Detectors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87D2D9-5A1A-144F-86D8-CC1560A26B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5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21953</TotalTime>
  <Words>842</Words>
  <Application>Microsoft Macintosh PowerPoint</Application>
  <PresentationFormat>On-screen Show (4:3)</PresentationFormat>
  <Paragraphs>199</Paragraphs>
  <Slides>40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</vt:lpstr>
      <vt:lpstr>Calibri</vt:lpstr>
      <vt:lpstr>Cambria Math</vt:lpstr>
      <vt:lpstr>Helvetica Light</vt:lpstr>
      <vt:lpstr>Symbol</vt:lpstr>
      <vt:lpstr>Times New Roman</vt:lpstr>
      <vt:lpstr>Trebuchet MS</vt:lpstr>
      <vt:lpstr>Wingdings</vt:lpstr>
      <vt:lpstr>ZapfDingbats</vt:lpstr>
      <vt:lpstr>Office Theme</vt:lpstr>
      <vt:lpstr>Equation</vt:lpstr>
      <vt:lpstr>PowerPoint Presentation</vt:lpstr>
      <vt:lpstr>PowerPoint Presentation</vt:lpstr>
      <vt:lpstr>PowerPoint Presentation</vt:lpstr>
      <vt:lpstr>Detectors</vt:lpstr>
      <vt:lpstr>Local features: main components</vt:lpstr>
      <vt:lpstr>History</vt:lpstr>
      <vt:lpstr>Harris corner detector</vt:lpstr>
      <vt:lpstr>Harris Detector [Harris88]</vt:lpstr>
      <vt:lpstr>Deep Detectors</vt:lpstr>
      <vt:lpstr>PowerPoint Presentation</vt:lpstr>
      <vt:lpstr>Descriptors</vt:lpstr>
      <vt:lpstr>Local features: main components</vt:lpstr>
      <vt:lpstr>Image representations</vt:lpstr>
      <vt:lpstr>Image Representations: Histograms</vt:lpstr>
      <vt:lpstr>Image Representations: Histograms</vt:lpstr>
      <vt:lpstr>Image Representations: Histograms</vt:lpstr>
      <vt:lpstr>What kind of things do we compute histograms of?</vt:lpstr>
      <vt:lpstr>SIFT vector formation</vt:lpstr>
      <vt:lpstr>SIFT vector formation</vt:lpstr>
      <vt:lpstr>Ensure smoothness</vt:lpstr>
      <vt:lpstr>Reduce effect of illumination</vt:lpstr>
      <vt:lpstr>Local Descriptors: SURF</vt:lpstr>
      <vt:lpstr>PowerPoint Presentation</vt:lpstr>
      <vt:lpstr>Shape Context Descriptor</vt:lpstr>
      <vt:lpstr>Things to remember</vt:lpstr>
      <vt:lpstr>Deep Descriptors</vt:lpstr>
      <vt:lpstr>PowerPoint Presentation</vt:lpstr>
      <vt:lpstr>SIFT vs. LIFT</vt:lpstr>
      <vt:lpstr>PowerPoint Presentation</vt:lpstr>
      <vt:lpstr>MagicPoint</vt:lpstr>
      <vt:lpstr>SuperPoint Results</vt:lpstr>
      <vt:lpstr>PowerPoint Presentation</vt:lpstr>
      <vt:lpstr>Matching</vt:lpstr>
      <vt:lpstr>Local features: main components</vt:lpstr>
      <vt:lpstr>Matching</vt:lpstr>
      <vt:lpstr>PowerPoint Presentation</vt:lpstr>
      <vt:lpstr>Nearest Neighbor Distance Ratio</vt:lpstr>
      <vt:lpstr>Matching Local Features</vt:lpstr>
      <vt:lpstr>SIFT Repeatability</vt:lpstr>
      <vt:lpstr>SIFT Repeatability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Frank Dellaert</cp:lastModifiedBy>
  <cp:revision>135</cp:revision>
  <dcterms:created xsi:type="dcterms:W3CDTF">2009-12-16T02:55:56Z</dcterms:created>
  <dcterms:modified xsi:type="dcterms:W3CDTF">2019-09-19T14:00:45Z</dcterms:modified>
</cp:coreProperties>
</file>