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674" r:id="rId2"/>
    <p:sldId id="675" r:id="rId3"/>
    <p:sldId id="676" r:id="rId4"/>
    <p:sldId id="679" r:id="rId5"/>
    <p:sldId id="680" r:id="rId6"/>
    <p:sldId id="681" r:id="rId7"/>
    <p:sldId id="682" r:id="rId8"/>
    <p:sldId id="683" r:id="rId9"/>
    <p:sldId id="684" r:id="rId10"/>
    <p:sldId id="685" r:id="rId11"/>
    <p:sldId id="686" r:id="rId12"/>
    <p:sldId id="687" r:id="rId13"/>
    <p:sldId id="688" r:id="rId14"/>
    <p:sldId id="689" r:id="rId15"/>
    <p:sldId id="690" r:id="rId16"/>
    <p:sldId id="691" r:id="rId17"/>
    <p:sldId id="692" r:id="rId18"/>
    <p:sldId id="693" r:id="rId19"/>
    <p:sldId id="694" r:id="rId20"/>
    <p:sldId id="695" r:id="rId21"/>
    <p:sldId id="729" r:id="rId22"/>
    <p:sldId id="730" r:id="rId23"/>
    <p:sldId id="732" r:id="rId24"/>
    <p:sldId id="733" r:id="rId25"/>
    <p:sldId id="734" r:id="rId26"/>
    <p:sldId id="696" r:id="rId27"/>
    <p:sldId id="697" r:id="rId28"/>
    <p:sldId id="698" r:id="rId29"/>
    <p:sldId id="700" r:id="rId30"/>
    <p:sldId id="701" r:id="rId31"/>
    <p:sldId id="705" r:id="rId32"/>
    <p:sldId id="706" r:id="rId33"/>
    <p:sldId id="707" r:id="rId34"/>
    <p:sldId id="708" r:id="rId35"/>
    <p:sldId id="709" r:id="rId36"/>
    <p:sldId id="710" r:id="rId37"/>
    <p:sldId id="713" r:id="rId38"/>
    <p:sldId id="714" r:id="rId39"/>
    <p:sldId id="715" r:id="rId40"/>
    <p:sldId id="716" r:id="rId41"/>
    <p:sldId id="717" r:id="rId42"/>
    <p:sldId id="718" r:id="rId43"/>
    <p:sldId id="719" r:id="rId44"/>
    <p:sldId id="720" r:id="rId45"/>
    <p:sldId id="721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 autoAdjust="0"/>
    <p:restoredTop sz="84900" autoAdjust="0"/>
  </p:normalViewPr>
  <p:slideViewPr>
    <p:cSldViewPr>
      <p:cViewPr varScale="1">
        <p:scale>
          <a:sx n="94" d="100"/>
          <a:sy n="94" d="100"/>
        </p:scale>
        <p:origin x="216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3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5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7195DA-C8D4-4D1F-AF20-C12BB6DD0220}" type="datetimeFigureOut">
              <a:rPr lang="en-US"/>
              <a:pPr>
                <a:defRPr/>
              </a:pPr>
              <a:t>9/11/19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BB0408-F7D0-4348-886E-24DD55A4A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45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8A2D3E-86BF-40E2-86FA-DF15CB00F7D8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934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CC8244-BCDB-4884-92AB-339D790B14D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184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80BCC3-5514-4903-A61A-18BF5179387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256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0DDDB0-5689-4EFA-8D6E-C68E6F6D880F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9439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427500-7036-4469-9954-A20372ECD716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450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CAFE43-C182-4FEF-A272-CA0FA226CF52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875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3B057E-7D01-4FC6-90CF-DB2E33B1D0F2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182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D7EA23-7968-4BB5-B4A9-741242656CE5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Technically a Maclaurin expansion, a special case of Taylor expansion centered at 0.</a:t>
            </a:r>
            <a:endParaRPr lang="ru-RU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/>
              <a:t>What is the point? Well, now we’re just extrapolating local measurements instead of doing 10s of thousands of computations.</a:t>
            </a:r>
          </a:p>
        </p:txBody>
      </p:sp>
    </p:spTree>
    <p:extLst>
      <p:ext uri="{BB962C8B-B14F-4D97-AF65-F5344CB8AC3E}">
        <p14:creationId xmlns:p14="http://schemas.microsoft.com/office/powerpoint/2010/main" val="2254340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C4D984-C2D4-4009-B63E-0016E65FF17C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Technically a Maclaurin expansion, a special case of Taylor expansion centered at 0.</a:t>
            </a:r>
            <a:endParaRPr lang="ru-RU" altLang="en-US">
              <a:cs typeface="Times New Roman" panose="02020603050405020304" pitchFamily="18" charset="0"/>
            </a:endParaRP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000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FBE32A-58B3-4A53-B950-91B2D710C69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795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6E38FC-D5B8-401A-8A23-E5304C90A642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11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F9EFB5-D6FB-468E-8A75-3EC376879A66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100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325A0C-AB0C-4369-875C-6A62C5FB374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1043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55E260-8FE4-4410-8FA4-53AE90B713AA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4361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CD2F99-70F0-49C6-9660-C6F020A21C1C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904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F8DD5F-0F1F-4E95-A443-4BF7DEDBF4F7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1849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FFAA95-4A94-461C-A546-B9860B6D6AA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9790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CFDA64-71CD-4252-AE2E-A751BA8235F4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8166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9E70A1-D62D-47E9-9447-5BE9B8BB6DC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5043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70FEA39B-7466-4CD1-B6C4-B92480D92815}" type="slidenum">
              <a:rPr lang="en-US" altLang="en-US" sz="1300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39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215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15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674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3195993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09F388-75EB-4B78-AFF4-550237151F7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5592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A6FB81-C84D-4EFB-9C5C-8595EE12A097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759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4A139E-2B8D-4C2D-9508-34C126F8C64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2614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28B890-896D-4E5E-B929-37E0C506EA10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5795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473C37-8828-4BC8-B4AE-D91DFB7BCF75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3336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F1D399-9753-4D61-8C96-08067A5D8DF0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132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C3543E-C0D5-46B8-8F67-256EEA120DF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17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BB6A2C-7453-4774-9C9C-B0EA4426E21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246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E72E77-8FDA-4C5B-94A6-F75313852235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9747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</a:pPr>
            <a:fld id="{483D21E7-F7EB-4478-ACA0-74FE3AFBA99C}" type="slidenum">
              <a:rPr lang="en-US" altLang="en-US" sz="1300">
                <a:solidFill>
                  <a:srgbClr val="000000"/>
                </a:solidFill>
              </a:rPr>
              <a:pPr algn="r" eaLnBrk="0" hangingPunct="0">
                <a:spcBef>
                  <a:spcPct val="0"/>
                </a:spcBef>
              </a:pPr>
              <a:t>16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59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59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420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58C8BA-D6E2-4469-A510-D80E0D9C3AB4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36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0B698F-35CA-4DCA-91B3-E5703E1F5B63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92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E99D08-EA25-4DB2-B680-D10E856004C4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221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03F4A-22E7-4867-8356-D6C974CA502A}" type="datetimeFigureOut">
              <a:rPr lang="en-US"/>
              <a:pPr>
                <a:defRPr/>
              </a:pPr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97EE5-9B1D-48EF-B619-A2DEE0A0D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77360-6A3D-47CE-A548-09EBFB85498A}" type="datetimeFigureOut">
              <a:rPr lang="en-US"/>
              <a:pPr>
                <a:defRPr/>
              </a:pPr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AF3B5-752B-4349-9D9B-C9B01C764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AD0CC-0C82-4AAA-B57A-F279565B300D}" type="datetimeFigureOut">
              <a:rPr lang="en-US"/>
              <a:pPr>
                <a:defRPr/>
              </a:pPr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D2DC1-E254-43AF-9197-E67E86387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B76CE1-3B08-4569-B289-CC971DCF03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216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315200" cy="6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267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219200"/>
            <a:ext cx="42672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543300"/>
            <a:ext cx="42672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C58F2-1DF8-43FB-B8CE-A3D8090BED5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K. Grauman, B. Leibe</a:t>
            </a:r>
          </a:p>
        </p:txBody>
      </p:sp>
    </p:spTree>
    <p:extLst>
      <p:ext uri="{BB962C8B-B14F-4D97-AF65-F5344CB8AC3E}">
        <p14:creationId xmlns:p14="http://schemas.microsoft.com/office/powerpoint/2010/main" val="259158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1C0C8-AF91-49D9-81BD-D7B6B91E0A25}" type="datetimeFigureOut">
              <a:rPr lang="en-US"/>
              <a:pPr>
                <a:defRPr/>
              </a:pPr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6499D-3621-477C-B4CA-E43E7D78A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257E5-AF58-486B-A1AE-56BB4ADAE94A}" type="datetimeFigureOut">
              <a:rPr lang="en-US"/>
              <a:pPr>
                <a:defRPr/>
              </a:pPr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348A-37D4-4A78-85F8-F886D5A6E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3DFB9-EFA8-45B6-9197-429CE1B09FDC}" type="datetimeFigureOut">
              <a:rPr lang="en-US"/>
              <a:pPr>
                <a:defRPr/>
              </a:pPr>
              <a:t>9/11/19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F592E-F22D-405C-9B5E-726500C88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8C80F-442C-4ED8-A9E0-D8C369C96E47}" type="datetimeFigureOut">
              <a:rPr lang="en-US"/>
              <a:pPr>
                <a:defRPr/>
              </a:pPr>
              <a:t>9/11/19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0D8F9-E9BD-4B4E-9B5E-5D693304F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5ACA9-DFA1-4CA8-9A25-B2A89A4B0C91}" type="datetimeFigureOut">
              <a:rPr lang="en-US"/>
              <a:pPr>
                <a:defRPr/>
              </a:pPr>
              <a:t>9/11/19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25111-6A06-441B-B171-D84CCC4D9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3A42B-3F48-445D-813A-C86C0B384E56}" type="datetimeFigureOut">
              <a:rPr lang="en-US"/>
              <a:pPr>
                <a:defRPr/>
              </a:pPr>
              <a:t>9/11/19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1757-1FD2-48B8-B968-D0A4939D8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0FB32-32D6-43D9-A2F3-25A29A2DBF26}" type="datetimeFigureOut">
              <a:rPr lang="en-US"/>
              <a:pPr>
                <a:defRPr/>
              </a:pPr>
              <a:t>9/11/19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42B7-5FC1-43AF-B94E-1D756C549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B9216-4BAF-43B7-9150-A906AA7D6FC7}" type="datetimeFigureOut">
              <a:rPr lang="en-US"/>
              <a:pPr>
                <a:defRPr/>
              </a:pPr>
              <a:t>9/11/19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A232C-3F89-4DA4-B405-8EC82EF0A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2EADCD-5430-47CB-B558-01CE57ACCFDB}" type="datetimeFigureOut">
              <a:rPr lang="en-US"/>
              <a:pPr>
                <a:defRPr/>
              </a:pPr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8D95D2-85AF-416D-B7C8-431D4047B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15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6.png"/><Relationship Id="rId4" Type="http://schemas.openxmlformats.org/officeDocument/2006/relationships/image" Target="../media/image24.jpe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png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4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6.bin"/><Relationship Id="rId2" Type="http://schemas.openxmlformats.org/officeDocument/2006/relationships/tags" Target="../tags/tag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2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41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8.png"/><Relationship Id="rId5" Type="http://schemas.openxmlformats.org/officeDocument/2006/relationships/image" Target="../media/image47.wmf"/><Relationship Id="rId4" Type="http://schemas.openxmlformats.org/officeDocument/2006/relationships/oleObject" Target="../embeddings/oleObject2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25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27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mva.org/bmvc/1988/avc-88-023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oleObject" Target="../embeddings/oleObject30.bin"/><Relationship Id="rId3" Type="http://schemas.openxmlformats.org/officeDocument/2006/relationships/notesSlide" Target="../notesSlides/notesSlide27.xml"/><Relationship Id="rId21" Type="http://schemas.openxmlformats.org/officeDocument/2006/relationships/image" Target="../media/image55.wmf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53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1.bin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2.wmf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19" Type="http://schemas.openxmlformats.org/officeDocument/2006/relationships/image" Target="../media/image54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3AE954-7E90-1444-AABA-698716D52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092" y="0"/>
            <a:ext cx="6017816" cy="68580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CB980B3-8F54-CA41-9E4B-633B52A6D180}"/>
              </a:ext>
            </a:extLst>
          </p:cNvPr>
          <p:cNvSpPr/>
          <p:nvPr/>
        </p:nvSpPr>
        <p:spPr>
          <a:xfrm>
            <a:off x="5791200" y="76200"/>
            <a:ext cx="1600200" cy="16764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09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Overview of Keypoint Matching</a:t>
            </a:r>
            <a:endParaRPr lang="de-CH" altLang="en-US"/>
          </a:p>
        </p:txBody>
      </p:sp>
      <p:sp>
        <p:nvSpPr>
          <p:cNvPr id="10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K. Grauman, B. Leibe</a:t>
            </a:r>
          </a:p>
        </p:txBody>
      </p:sp>
      <p:pic>
        <p:nvPicPr>
          <p:cNvPr id="45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4573588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4573588"/>
            <a:ext cx="9334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AutoShape 83"/>
          <p:cNvSpPr>
            <a:spLocks noChangeArrowheads="1"/>
          </p:cNvSpPr>
          <p:nvPr/>
        </p:nvSpPr>
        <p:spPr bwMode="auto">
          <a:xfrm>
            <a:off x="3121025" y="4860925"/>
            <a:ext cx="612775" cy="252413"/>
          </a:xfrm>
          <a:prstGeom prst="leftRightArrow">
            <a:avLst>
              <a:gd name="adj1" fmla="val 50000"/>
              <a:gd name="adj2" fmla="val 48553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de-CH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1968500" y="4213225"/>
            <a:ext cx="828675" cy="1020763"/>
            <a:chOff x="2771775" y="4797425"/>
            <a:chExt cx="828675" cy="1020657"/>
          </a:xfrm>
        </p:grpSpPr>
        <p:grpSp>
          <p:nvGrpSpPr>
            <p:cNvPr id="149586" name="Group 52"/>
            <p:cNvGrpSpPr>
              <a:grpSpLocks/>
            </p:cNvGrpSpPr>
            <p:nvPr/>
          </p:nvGrpSpPr>
          <p:grpSpPr bwMode="auto">
            <a:xfrm>
              <a:off x="2771775" y="5265735"/>
              <a:ext cx="828675" cy="552347"/>
              <a:chOff x="1859" y="3339"/>
              <a:chExt cx="363" cy="301"/>
            </a:xfrm>
          </p:grpSpPr>
          <p:sp>
            <p:nvSpPr>
              <p:cNvPr id="149588" name="Line 53"/>
              <p:cNvSpPr>
                <a:spLocks noChangeShapeType="1"/>
              </p:cNvSpPr>
              <p:nvPr/>
            </p:nvSpPr>
            <p:spPr bwMode="auto">
              <a:xfrm>
                <a:off x="1859" y="3362"/>
                <a:ext cx="0" cy="27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589" name="Line 54"/>
              <p:cNvSpPr>
                <a:spLocks noChangeShapeType="1"/>
              </p:cNvSpPr>
              <p:nvPr/>
            </p:nvSpPr>
            <p:spPr bwMode="auto">
              <a:xfrm>
                <a:off x="1859" y="3640"/>
                <a:ext cx="36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590" name="Rectangle 55"/>
              <p:cNvSpPr>
                <a:spLocks noChangeArrowheads="1"/>
              </p:cNvSpPr>
              <p:nvPr/>
            </p:nvSpPr>
            <p:spPr bwMode="auto">
              <a:xfrm>
                <a:off x="1882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591" name="Rectangle 56"/>
              <p:cNvSpPr>
                <a:spLocks noChangeArrowheads="1"/>
              </p:cNvSpPr>
              <p:nvPr/>
            </p:nvSpPr>
            <p:spPr bwMode="auto">
              <a:xfrm>
                <a:off x="1904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592" name="Rectangle 57"/>
              <p:cNvSpPr>
                <a:spLocks noChangeArrowheads="1"/>
              </p:cNvSpPr>
              <p:nvPr/>
            </p:nvSpPr>
            <p:spPr bwMode="auto">
              <a:xfrm>
                <a:off x="1927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593" name="Rectangle 58"/>
              <p:cNvSpPr>
                <a:spLocks noChangeArrowheads="1"/>
              </p:cNvSpPr>
              <p:nvPr/>
            </p:nvSpPr>
            <p:spPr bwMode="auto">
              <a:xfrm>
                <a:off x="1950" y="3430"/>
                <a:ext cx="23" cy="204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594" name="Rectangle 59"/>
              <p:cNvSpPr>
                <a:spLocks noChangeArrowheads="1"/>
              </p:cNvSpPr>
              <p:nvPr/>
            </p:nvSpPr>
            <p:spPr bwMode="auto">
              <a:xfrm>
                <a:off x="1972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595" name="Rectangle 60"/>
              <p:cNvSpPr>
                <a:spLocks noChangeArrowheads="1"/>
              </p:cNvSpPr>
              <p:nvPr/>
            </p:nvSpPr>
            <p:spPr bwMode="auto">
              <a:xfrm>
                <a:off x="1995" y="3385"/>
                <a:ext cx="23" cy="249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596" name="Rectangle 61"/>
              <p:cNvSpPr>
                <a:spLocks noChangeArrowheads="1"/>
              </p:cNvSpPr>
              <p:nvPr/>
            </p:nvSpPr>
            <p:spPr bwMode="auto">
              <a:xfrm>
                <a:off x="2018" y="3362"/>
                <a:ext cx="22" cy="272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597" name="Rectangle 62"/>
              <p:cNvSpPr>
                <a:spLocks noChangeArrowheads="1"/>
              </p:cNvSpPr>
              <p:nvPr/>
            </p:nvSpPr>
            <p:spPr bwMode="auto">
              <a:xfrm>
                <a:off x="2040" y="3339"/>
                <a:ext cx="23" cy="295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598" name="Rectangle 63"/>
              <p:cNvSpPr>
                <a:spLocks noChangeArrowheads="1"/>
              </p:cNvSpPr>
              <p:nvPr/>
            </p:nvSpPr>
            <p:spPr bwMode="auto">
              <a:xfrm>
                <a:off x="2063" y="3339"/>
                <a:ext cx="23" cy="295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599" name="Rectangle 64"/>
              <p:cNvSpPr>
                <a:spLocks noChangeArrowheads="1"/>
              </p:cNvSpPr>
              <p:nvPr/>
            </p:nvSpPr>
            <p:spPr bwMode="auto">
              <a:xfrm>
                <a:off x="2086" y="3362"/>
                <a:ext cx="23" cy="272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600" name="Rectangle 65"/>
              <p:cNvSpPr>
                <a:spLocks noChangeArrowheads="1"/>
              </p:cNvSpPr>
              <p:nvPr/>
            </p:nvSpPr>
            <p:spPr bwMode="auto">
              <a:xfrm>
                <a:off x="2108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601" name="Rectangle 66"/>
              <p:cNvSpPr>
                <a:spLocks noChangeArrowheads="1"/>
              </p:cNvSpPr>
              <p:nvPr/>
            </p:nvSpPr>
            <p:spPr bwMode="auto">
              <a:xfrm>
                <a:off x="2131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aphicFrame>
          <p:nvGraphicFramePr>
            <p:cNvPr id="149587" name="Object 2"/>
            <p:cNvGraphicFramePr>
              <a:graphicFrameLocks noChangeAspect="1"/>
            </p:cNvGraphicFramePr>
            <p:nvPr/>
          </p:nvGraphicFramePr>
          <p:xfrm>
            <a:off x="2951163" y="4797425"/>
            <a:ext cx="349250" cy="395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name="Equation" r:id="rId5" imgW="190335" imgH="215713" progId="Equation.3">
                    <p:embed/>
                  </p:oleObj>
                </mc:Choice>
                <mc:Fallback>
                  <p:oleObj name="Equation" r:id="rId5" imgW="190335" imgH="215713" progId="Equation.3">
                    <p:embed/>
                    <p:pic>
                      <p:nvPicPr>
                        <p:cNvPr id="149587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1163" y="4797425"/>
                          <a:ext cx="349250" cy="395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4157663" y="4249738"/>
            <a:ext cx="757237" cy="982662"/>
            <a:chOff x="4967288" y="4833938"/>
            <a:chExt cx="757237" cy="982688"/>
          </a:xfrm>
        </p:grpSpPr>
        <p:grpSp>
          <p:nvGrpSpPr>
            <p:cNvPr id="149570" name="Group 67"/>
            <p:cNvGrpSpPr>
              <a:grpSpLocks/>
            </p:cNvGrpSpPr>
            <p:nvPr/>
          </p:nvGrpSpPr>
          <p:grpSpPr bwMode="auto">
            <a:xfrm>
              <a:off x="4967288" y="5300665"/>
              <a:ext cx="757237" cy="515961"/>
              <a:chOff x="3515" y="3498"/>
              <a:chExt cx="363" cy="278"/>
            </a:xfrm>
          </p:grpSpPr>
          <p:sp>
            <p:nvSpPr>
              <p:cNvPr id="149572" name="Line 68"/>
              <p:cNvSpPr>
                <a:spLocks noChangeShapeType="1"/>
              </p:cNvSpPr>
              <p:nvPr/>
            </p:nvSpPr>
            <p:spPr bwMode="auto">
              <a:xfrm>
                <a:off x="3515" y="3498"/>
                <a:ext cx="0" cy="27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573" name="Line 69"/>
              <p:cNvSpPr>
                <a:spLocks noChangeShapeType="1"/>
              </p:cNvSpPr>
              <p:nvPr/>
            </p:nvSpPr>
            <p:spPr bwMode="auto">
              <a:xfrm>
                <a:off x="3515" y="3776"/>
                <a:ext cx="36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574" name="Rectangle 70"/>
              <p:cNvSpPr>
                <a:spLocks noChangeArrowheads="1"/>
              </p:cNvSpPr>
              <p:nvPr/>
            </p:nvSpPr>
            <p:spPr bwMode="auto">
              <a:xfrm>
                <a:off x="3538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575" name="Rectangle 71"/>
              <p:cNvSpPr>
                <a:spLocks noChangeArrowheads="1"/>
              </p:cNvSpPr>
              <p:nvPr/>
            </p:nvSpPr>
            <p:spPr bwMode="auto">
              <a:xfrm>
                <a:off x="3560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576" name="Rectangle 72"/>
              <p:cNvSpPr>
                <a:spLocks noChangeArrowheads="1"/>
              </p:cNvSpPr>
              <p:nvPr/>
            </p:nvSpPr>
            <p:spPr bwMode="auto">
              <a:xfrm>
                <a:off x="3583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577" name="Rectangle 73"/>
              <p:cNvSpPr>
                <a:spLocks noChangeArrowheads="1"/>
              </p:cNvSpPr>
              <p:nvPr/>
            </p:nvSpPr>
            <p:spPr bwMode="auto">
              <a:xfrm>
                <a:off x="3606" y="3566"/>
                <a:ext cx="23" cy="204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578" name="Rectangle 74"/>
              <p:cNvSpPr>
                <a:spLocks noChangeArrowheads="1"/>
              </p:cNvSpPr>
              <p:nvPr/>
            </p:nvSpPr>
            <p:spPr bwMode="auto">
              <a:xfrm>
                <a:off x="3628" y="3543"/>
                <a:ext cx="23" cy="227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579" name="Rectangle 75"/>
              <p:cNvSpPr>
                <a:spLocks noChangeArrowheads="1"/>
              </p:cNvSpPr>
              <p:nvPr/>
            </p:nvSpPr>
            <p:spPr bwMode="auto">
              <a:xfrm>
                <a:off x="3651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580" name="Rectangle 76"/>
              <p:cNvSpPr>
                <a:spLocks noChangeArrowheads="1"/>
              </p:cNvSpPr>
              <p:nvPr/>
            </p:nvSpPr>
            <p:spPr bwMode="auto">
              <a:xfrm>
                <a:off x="3674" y="3498"/>
                <a:ext cx="22" cy="272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581" name="Rectangle 77"/>
              <p:cNvSpPr>
                <a:spLocks noChangeArrowheads="1"/>
              </p:cNvSpPr>
              <p:nvPr/>
            </p:nvSpPr>
            <p:spPr bwMode="auto">
              <a:xfrm>
                <a:off x="3696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582" name="Rectangle 78"/>
              <p:cNvSpPr>
                <a:spLocks noChangeArrowheads="1"/>
              </p:cNvSpPr>
              <p:nvPr/>
            </p:nvSpPr>
            <p:spPr bwMode="auto">
              <a:xfrm>
                <a:off x="3719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583" name="Rectangle 79"/>
              <p:cNvSpPr>
                <a:spLocks noChangeArrowheads="1"/>
              </p:cNvSpPr>
              <p:nvPr/>
            </p:nvSpPr>
            <p:spPr bwMode="auto">
              <a:xfrm>
                <a:off x="3742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584" name="Rectangle 80"/>
              <p:cNvSpPr>
                <a:spLocks noChangeArrowheads="1"/>
              </p:cNvSpPr>
              <p:nvPr/>
            </p:nvSpPr>
            <p:spPr bwMode="auto">
              <a:xfrm>
                <a:off x="3764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585" name="Rectangle 81"/>
              <p:cNvSpPr>
                <a:spLocks noChangeArrowheads="1"/>
              </p:cNvSpPr>
              <p:nvPr/>
            </p:nvSpPr>
            <p:spPr bwMode="auto">
              <a:xfrm>
                <a:off x="3787" y="3543"/>
                <a:ext cx="23" cy="227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aphicFrame>
          <p:nvGraphicFramePr>
            <p:cNvPr id="149571" name="Object 3"/>
            <p:cNvGraphicFramePr>
              <a:graphicFrameLocks noChangeAspect="1"/>
            </p:cNvGraphicFramePr>
            <p:nvPr/>
          </p:nvGraphicFramePr>
          <p:xfrm>
            <a:off x="5111750" y="4833938"/>
            <a:ext cx="349250" cy="395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Equation" r:id="rId7" imgW="190335" imgH="215713" progId="Equation.3">
                    <p:embed/>
                  </p:oleObj>
                </mc:Choice>
                <mc:Fallback>
                  <p:oleObj name="Equation" r:id="rId7" imgW="190335" imgH="215713" progId="Equation.3">
                    <p:embed/>
                    <p:pic>
                      <p:nvPicPr>
                        <p:cNvPr id="149571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1750" y="4833938"/>
                          <a:ext cx="349250" cy="395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49513" name="Picture 25" descr="obj14__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19039">
            <a:off x="3644900" y="1530350"/>
            <a:ext cx="2376488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42"/>
          <p:cNvSpPr>
            <a:spLocks noChangeArrowheads="1"/>
          </p:cNvSpPr>
          <p:nvPr/>
        </p:nvSpPr>
        <p:spPr bwMode="auto">
          <a:xfrm rot="-6419039">
            <a:off x="4877594" y="3150394"/>
            <a:ext cx="519113" cy="49212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de-CH" altLang="en-US" sz="1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107"/>
          <p:cNvGrpSpPr>
            <a:grpSpLocks/>
          </p:cNvGrpSpPr>
          <p:nvPr/>
        </p:nvGrpSpPr>
        <p:grpSpPr bwMode="auto">
          <a:xfrm rot="-1019039">
            <a:off x="4005263" y="2078038"/>
            <a:ext cx="1560512" cy="1771650"/>
            <a:chOff x="5087938" y="2849563"/>
            <a:chExt cx="1333500" cy="1511678"/>
          </a:xfrm>
        </p:grpSpPr>
        <p:grpSp>
          <p:nvGrpSpPr>
            <p:cNvPr id="149548" name="Group 35"/>
            <p:cNvGrpSpPr>
              <a:grpSpLocks/>
            </p:cNvGrpSpPr>
            <p:nvPr/>
          </p:nvGrpSpPr>
          <p:grpSpPr bwMode="auto">
            <a:xfrm rot="-5400000">
              <a:off x="6348413" y="3101975"/>
              <a:ext cx="73025" cy="73025"/>
              <a:chOff x="1292" y="2205"/>
              <a:chExt cx="46" cy="46"/>
            </a:xfrm>
          </p:grpSpPr>
          <p:sp>
            <p:nvSpPr>
              <p:cNvPr id="149568" name="Line 36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569" name="Line 37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9549" name="Group 101"/>
            <p:cNvGrpSpPr>
              <a:grpSpLocks/>
            </p:cNvGrpSpPr>
            <p:nvPr/>
          </p:nvGrpSpPr>
          <p:grpSpPr bwMode="auto">
            <a:xfrm>
              <a:off x="5087938" y="2849563"/>
              <a:ext cx="1320665" cy="1511678"/>
              <a:chOff x="5087938" y="2849563"/>
              <a:chExt cx="1320665" cy="1511678"/>
            </a:xfrm>
          </p:grpSpPr>
          <p:grpSp>
            <p:nvGrpSpPr>
              <p:cNvPr id="149550" name="Group 26"/>
              <p:cNvGrpSpPr>
                <a:grpSpLocks/>
              </p:cNvGrpSpPr>
              <p:nvPr/>
            </p:nvGrpSpPr>
            <p:grpSpPr bwMode="auto">
              <a:xfrm rot="-5400000">
                <a:off x="5124450" y="4000500"/>
                <a:ext cx="73025" cy="73025"/>
                <a:chOff x="1292" y="2205"/>
                <a:chExt cx="46" cy="46"/>
              </a:xfrm>
            </p:grpSpPr>
            <p:sp>
              <p:nvSpPr>
                <p:cNvPr id="149566" name="Line 27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567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9551" name="Group 29"/>
              <p:cNvGrpSpPr>
                <a:grpSpLocks/>
              </p:cNvGrpSpPr>
              <p:nvPr/>
            </p:nvGrpSpPr>
            <p:grpSpPr bwMode="auto">
              <a:xfrm rot="-5400000">
                <a:off x="5411788" y="3713163"/>
                <a:ext cx="73025" cy="73025"/>
                <a:chOff x="1292" y="2205"/>
                <a:chExt cx="46" cy="46"/>
              </a:xfrm>
            </p:grpSpPr>
            <p:sp>
              <p:nvSpPr>
                <p:cNvPr id="149564" name="Line 30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565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9552" name="Group 32"/>
              <p:cNvGrpSpPr>
                <a:grpSpLocks/>
              </p:cNvGrpSpPr>
              <p:nvPr/>
            </p:nvGrpSpPr>
            <p:grpSpPr bwMode="auto">
              <a:xfrm rot="-5400000">
                <a:off x="5986463" y="2849563"/>
                <a:ext cx="73025" cy="73025"/>
                <a:chOff x="1292" y="2205"/>
                <a:chExt cx="46" cy="46"/>
              </a:xfrm>
            </p:grpSpPr>
            <p:sp>
              <p:nvSpPr>
                <p:cNvPr id="149562" name="Line 33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563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9553" name="Group 38"/>
              <p:cNvGrpSpPr>
                <a:grpSpLocks/>
              </p:cNvGrpSpPr>
              <p:nvPr/>
            </p:nvGrpSpPr>
            <p:grpSpPr bwMode="auto">
              <a:xfrm rot="-5400000">
                <a:off x="5087938" y="2957513"/>
                <a:ext cx="73025" cy="73025"/>
                <a:chOff x="1292" y="2205"/>
                <a:chExt cx="46" cy="46"/>
              </a:xfrm>
            </p:grpSpPr>
            <p:sp>
              <p:nvSpPr>
                <p:cNvPr id="149560" name="Line 39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561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9554" name="Group 43"/>
              <p:cNvGrpSpPr>
                <a:grpSpLocks/>
              </p:cNvGrpSpPr>
              <p:nvPr/>
            </p:nvGrpSpPr>
            <p:grpSpPr bwMode="auto">
              <a:xfrm rot="-5400000">
                <a:off x="5916613" y="4005263"/>
                <a:ext cx="73025" cy="73025"/>
                <a:chOff x="1292" y="2205"/>
                <a:chExt cx="46" cy="46"/>
              </a:xfrm>
            </p:grpSpPr>
            <p:sp>
              <p:nvSpPr>
                <p:cNvPr id="149558" name="Line 44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559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9555" name="Rectangle 88"/>
              <p:cNvSpPr>
                <a:spLocks noChangeArrowheads="1"/>
              </p:cNvSpPr>
              <p:nvPr/>
            </p:nvSpPr>
            <p:spPr bwMode="auto">
              <a:xfrm>
                <a:off x="5219834" y="4046158"/>
                <a:ext cx="361681" cy="3150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r>
                  <a:rPr lang="pl-PL" altLang="en-US" sz="180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pl-PL" altLang="en-US" sz="1800" baseline="-2500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US" altLang="en-US" sz="18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556" name="Rectangle 89"/>
              <p:cNvSpPr>
                <a:spLocks noChangeArrowheads="1"/>
              </p:cNvSpPr>
              <p:nvPr/>
            </p:nvSpPr>
            <p:spPr bwMode="auto">
              <a:xfrm>
                <a:off x="6011997" y="4009647"/>
                <a:ext cx="361681" cy="315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r>
                  <a:rPr lang="pl-PL" altLang="en-US" sz="180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pl-PL" altLang="en-US" sz="1800" baseline="-2500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altLang="en-US" sz="18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557" name="Rectangle 90"/>
              <p:cNvSpPr>
                <a:spLocks noChangeArrowheads="1"/>
              </p:cNvSpPr>
              <p:nvPr/>
            </p:nvSpPr>
            <p:spPr bwMode="auto">
              <a:xfrm>
                <a:off x="6046922" y="2857122"/>
                <a:ext cx="361681" cy="315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r>
                  <a:rPr lang="pl-PL" altLang="en-US" sz="180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pl-PL" altLang="en-US" sz="1800" baseline="-2500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altLang="en-US" sz="18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49516" name="Picture 5" descr="obj14__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1824038"/>
            <a:ext cx="2141538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069975" y="2722563"/>
            <a:ext cx="442913" cy="420687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de-CH" altLang="en-US" sz="1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00"/>
          <p:cNvGrpSpPr>
            <a:grpSpLocks/>
          </p:cNvGrpSpPr>
          <p:nvPr/>
        </p:nvGrpSpPr>
        <p:grpSpPr bwMode="auto">
          <a:xfrm>
            <a:off x="1247775" y="2016125"/>
            <a:ext cx="1612900" cy="1406525"/>
            <a:chOff x="2051050" y="2600325"/>
            <a:chExt cx="1612552" cy="1406525"/>
          </a:xfrm>
        </p:grpSpPr>
        <p:grpSp>
          <p:nvGrpSpPr>
            <p:cNvPr id="149527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149546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547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9528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149544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545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9529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149542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543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9530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149540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541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9531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149538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539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9532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149536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537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9533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235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pl-PL" altLang="en-US" sz="18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pl-PL" altLang="en-US" sz="1800" baseline="-250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en-US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534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235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pl-PL" altLang="en-US" sz="18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pl-PL" altLang="en-US" sz="1800" baseline="-250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en-US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535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235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pl-PL" altLang="en-US" sz="18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pl-PL" altLang="en-US" sz="1800" baseline="-250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altLang="en-US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99" name="Object 5"/>
          <p:cNvGraphicFramePr>
            <a:graphicFrameLocks noChangeAspect="1"/>
          </p:cNvGraphicFramePr>
          <p:nvPr/>
        </p:nvGraphicFramePr>
        <p:xfrm>
          <a:off x="2738438" y="5508625"/>
          <a:ext cx="144938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11" imgW="863225" imgH="215806" progId="Equation.3">
                  <p:embed/>
                </p:oleObj>
              </mc:Choice>
              <mc:Fallback>
                <p:oleObj name="Equation" r:id="rId11" imgW="863225" imgH="215806" progId="Equation.3">
                  <p:embed/>
                  <p:pic>
                    <p:nvPicPr>
                      <p:cNvPr id="9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5508625"/>
                        <a:ext cx="144938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Line 96"/>
          <p:cNvSpPr>
            <a:spLocks noChangeShapeType="1"/>
          </p:cNvSpPr>
          <p:nvPr/>
        </p:nvSpPr>
        <p:spPr bwMode="auto">
          <a:xfrm>
            <a:off x="1504950" y="2954338"/>
            <a:ext cx="3395663" cy="511175"/>
          </a:xfrm>
          <a:prstGeom prst="line">
            <a:avLst/>
          </a:prstGeom>
          <a:noFill/>
          <a:ln w="19050" cap="sq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Line 46"/>
          <p:cNvSpPr>
            <a:spLocks noChangeShapeType="1"/>
          </p:cNvSpPr>
          <p:nvPr/>
        </p:nvSpPr>
        <p:spPr bwMode="auto">
          <a:xfrm>
            <a:off x="1284288" y="3205163"/>
            <a:ext cx="36512" cy="1260475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Line 46"/>
          <p:cNvSpPr>
            <a:spLocks noChangeShapeType="1"/>
          </p:cNvSpPr>
          <p:nvPr/>
        </p:nvSpPr>
        <p:spPr bwMode="auto">
          <a:xfrm>
            <a:off x="5265738" y="3684588"/>
            <a:ext cx="182562" cy="895350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 Box 26"/>
          <p:cNvSpPr txBox="1">
            <a:spLocks noChangeArrowheads="1"/>
          </p:cNvSpPr>
          <p:nvPr/>
        </p:nvSpPr>
        <p:spPr bwMode="auto">
          <a:xfrm>
            <a:off x="6288088" y="1019175"/>
            <a:ext cx="35052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Find a set of   </a:t>
            </a:r>
            <a:b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distinctive key-</a:t>
            </a:r>
            <a:b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points </a:t>
            </a:r>
            <a:endParaRPr lang="en-US" altLang="en-US" sz="18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 Box 26"/>
          <p:cNvSpPr txBox="1">
            <a:spLocks noChangeArrowheads="1"/>
          </p:cNvSpPr>
          <p:nvPr/>
        </p:nvSpPr>
        <p:spPr bwMode="auto">
          <a:xfrm>
            <a:off x="6288088" y="2609850"/>
            <a:ext cx="31115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Define a region </a:t>
            </a:r>
            <a:b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around each </a:t>
            </a:r>
            <a:b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keypoint   </a:t>
            </a:r>
            <a:endParaRPr lang="en-US" altLang="en-US" sz="18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 Box 26"/>
          <p:cNvSpPr txBox="1">
            <a:spLocks noChangeArrowheads="1"/>
          </p:cNvSpPr>
          <p:nvPr/>
        </p:nvSpPr>
        <p:spPr bwMode="auto">
          <a:xfrm>
            <a:off x="6288088" y="4200525"/>
            <a:ext cx="3001962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Compute a local </a:t>
            </a:r>
            <a:b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descriptor from the </a:t>
            </a:r>
            <a:b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normalized region</a:t>
            </a:r>
            <a:endParaRPr lang="en-US" altLang="en-US" sz="18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 Box 26"/>
          <p:cNvSpPr txBox="1">
            <a:spLocks noChangeArrowheads="1"/>
          </p:cNvSpPr>
          <p:nvPr/>
        </p:nvSpPr>
        <p:spPr bwMode="auto">
          <a:xfrm>
            <a:off x="6288088" y="5791200"/>
            <a:ext cx="3001962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Match local </a:t>
            </a:r>
            <a:b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descriptors</a:t>
            </a:r>
            <a:endParaRPr lang="en-US" altLang="en-US" sz="18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62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46" grpId="0" animBg="1"/>
      <p:bldP spid="10" grpId="0" animBg="1"/>
      <p:bldP spid="100" grpId="0" animBg="1"/>
      <p:bldP spid="50" grpId="0" animBg="1"/>
      <p:bldP spid="1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Goals for Keypoints</a:t>
            </a:r>
          </a:p>
        </p:txBody>
      </p:sp>
      <p:sp>
        <p:nvSpPr>
          <p:cNvPr id="150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Detect points that are </a:t>
            </a:r>
            <a:r>
              <a:rPr lang="en-US" altLang="en-US" i="1"/>
              <a:t>repeatable</a:t>
            </a:r>
            <a:r>
              <a:rPr lang="en-US" altLang="en-US"/>
              <a:t> and </a:t>
            </a:r>
            <a:r>
              <a:rPr lang="en-US" altLang="en-US" i="1"/>
              <a:t>distinctive</a:t>
            </a:r>
          </a:p>
        </p:txBody>
      </p:sp>
      <p:pic>
        <p:nvPicPr>
          <p:cNvPr id="18436" name="Picture 25" descr="obj14_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19039">
            <a:off x="4352925" y="1687513"/>
            <a:ext cx="2376488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3" name="Picture 5" descr="obj14_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2141538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67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/>
              <a:t>Invariant Local Features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8001000" cy="1676400"/>
          </a:xfrm>
        </p:spPr>
        <p:txBody>
          <a:bodyPr/>
          <a:lstStyle/>
          <a:p>
            <a:pPr marL="0" indent="0"/>
            <a:r>
              <a:rPr lang="en-US" altLang="en-US" sz="2000"/>
              <a:t>Image content is transformed into local feature coordinates that are invariant to translation, rotation, scale, and other imaging parameters</a:t>
            </a:r>
          </a:p>
        </p:txBody>
      </p:sp>
      <p:pic>
        <p:nvPicPr>
          <p:cNvPr id="151556" name="Picture 4" descr="sift-fea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362200"/>
            <a:ext cx="7559675" cy="3640138"/>
          </a:xfrm>
        </p:spPr>
      </p:pic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3352800" y="6186488"/>
            <a:ext cx="2470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Features Descriptors</a:t>
            </a:r>
          </a:p>
        </p:txBody>
      </p:sp>
    </p:spTree>
    <p:extLst>
      <p:ext uri="{BB962C8B-B14F-4D97-AF65-F5344CB8AC3E}">
        <p14:creationId xmlns:p14="http://schemas.microsoft.com/office/powerpoint/2010/main" val="100509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extract features?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/>
              <a:t>Motivation: panorama stitching</a:t>
            </a:r>
          </a:p>
          <a:p>
            <a:pPr lvl="1"/>
            <a:r>
              <a:rPr lang="en-US" altLang="en-US"/>
              <a:t>We have two images – how do we combine them?</a:t>
            </a:r>
          </a:p>
        </p:txBody>
      </p:sp>
      <p:pic>
        <p:nvPicPr>
          <p:cNvPr id="152580" name="Picture 4" descr="im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1" name="Picture 5" descr="imag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744498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/>
              <a:t>Local features: main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724400" cy="4525963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buFontTx/>
              <a:buAutoNum type="arabicParenR"/>
            </a:pPr>
            <a:r>
              <a:rPr lang="en-US" altLang="en-US" sz="2800"/>
              <a:t>Detection: </a:t>
            </a:r>
            <a:r>
              <a:rPr lang="en-US" altLang="en-US" sz="2400"/>
              <a:t>Identify the interest points</a:t>
            </a:r>
          </a:p>
          <a:p>
            <a:pPr marL="514350" indent="-514350" eaLnBrk="1" hangingPunct="1">
              <a:buFontTx/>
              <a:buAutoNum type="arabicParenR"/>
            </a:pPr>
            <a:endParaRPr lang="en-US" altLang="en-US" sz="100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/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 sz="2800"/>
              <a:t>Description</a:t>
            </a:r>
            <a:r>
              <a:rPr lang="en-US" altLang="en-US" sz="2400"/>
              <a:t>: Extract vector feature descriptor surrounding each interest point.</a:t>
            </a:r>
          </a:p>
          <a:p>
            <a:pPr marL="514350" indent="-514350" eaLnBrk="1" hangingPunct="1">
              <a:buFontTx/>
              <a:buAutoNum type="arabicParenR"/>
            </a:pPr>
            <a:endParaRPr lang="en-US" altLang="en-US" sz="100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/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 sz="2800"/>
              <a:t>Matching: </a:t>
            </a:r>
            <a:r>
              <a:rPr lang="en-US" altLang="en-US" sz="2400"/>
              <a:t>Determine correspondence between descriptors in two views</a:t>
            </a:r>
          </a:p>
        </p:txBody>
      </p:sp>
      <p:pic>
        <p:nvPicPr>
          <p:cNvPr id="154628" name="Picture 4" descr="SIF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2438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SIF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71800"/>
            <a:ext cx="2438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0"/>
          <p:cNvGrpSpPr>
            <a:grpSpLocks noChangeAspect="1"/>
          </p:cNvGrpSpPr>
          <p:nvPr/>
        </p:nvGrpSpPr>
        <p:grpSpPr bwMode="auto">
          <a:xfrm>
            <a:off x="4876800" y="2982913"/>
            <a:ext cx="2306638" cy="1131887"/>
            <a:chOff x="4191000" y="4216493"/>
            <a:chExt cx="2667000" cy="1308192"/>
          </a:xfrm>
        </p:grpSpPr>
        <p:sp>
          <p:nvSpPr>
            <p:cNvPr id="8" name="Rectangle 7"/>
            <p:cNvSpPr/>
            <p:nvPr/>
          </p:nvSpPr>
          <p:spPr bwMode="auto">
            <a:xfrm rot="20018806">
              <a:off x="6065059" y="5082505"/>
              <a:ext cx="411155" cy="442180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 panose="020B0604020202020204" pitchFamily="34" charset="0"/>
              </a:endParaRPr>
            </a:p>
          </p:txBody>
        </p:sp>
        <p:graphicFrame>
          <p:nvGraphicFramePr>
            <p:cNvPr id="154645" name="Object 2"/>
            <p:cNvGraphicFramePr>
              <a:graphicFrameLocks noChangeAspect="1"/>
            </p:cNvGraphicFramePr>
            <p:nvPr/>
          </p:nvGraphicFramePr>
          <p:xfrm>
            <a:off x="4191000" y="4216493"/>
            <a:ext cx="2667000" cy="603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" name="Equation" r:id="rId5" imgW="1066800" imgH="241300" progId="Equation.3">
                    <p:embed/>
                  </p:oleObj>
                </mc:Choice>
                <mc:Fallback>
                  <p:oleObj name="Equation" r:id="rId5" imgW="1066800" imgH="241300" progId="Equation.3">
                    <p:embed/>
                    <p:pic>
                      <p:nvPicPr>
                        <p:cNvPr id="154645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4216493"/>
                          <a:ext cx="2667000" cy="603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4646" name="Shape 17"/>
            <p:cNvCxnSpPr>
              <a:cxnSpLocks noChangeShapeType="1"/>
              <a:stCxn id="8" idx="1"/>
            </p:cNvCxnSpPr>
            <p:nvPr/>
          </p:nvCxnSpPr>
          <p:spPr bwMode="auto">
            <a:xfrm rot="10800000">
              <a:off x="5410201" y="4648201"/>
              <a:ext cx="675407" cy="746517"/>
            </a:xfrm>
            <a:prstGeom prst="curvedConnector2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718300" y="3352800"/>
            <a:ext cx="2425700" cy="1984375"/>
            <a:chOff x="7042516" y="4800600"/>
            <a:chExt cx="2794000" cy="2232025"/>
          </a:xfrm>
        </p:grpSpPr>
        <p:grpSp>
          <p:nvGrpSpPr>
            <p:cNvPr id="154640" name="Group 11"/>
            <p:cNvGrpSpPr>
              <a:grpSpLocks/>
            </p:cNvGrpSpPr>
            <p:nvPr/>
          </p:nvGrpSpPr>
          <p:grpSpPr bwMode="auto">
            <a:xfrm>
              <a:off x="7042516" y="4800600"/>
              <a:ext cx="2794000" cy="2232025"/>
              <a:chOff x="7042516" y="4800600"/>
              <a:chExt cx="2794000" cy="2232025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7470393" y="4800600"/>
                <a:ext cx="530275" cy="533901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graphicFrame>
            <p:nvGraphicFramePr>
              <p:cNvPr id="154643" name="Object 3"/>
              <p:cNvGraphicFramePr>
                <a:graphicFrameLocks noChangeAspect="1"/>
              </p:cNvGraphicFramePr>
              <p:nvPr/>
            </p:nvGraphicFramePr>
            <p:xfrm>
              <a:off x="7042516" y="6429375"/>
              <a:ext cx="2794000" cy="603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2" name="Equation" r:id="rId7" imgW="1117600" imgH="241300" progId="Equation.3">
                      <p:embed/>
                    </p:oleObj>
                  </mc:Choice>
                  <mc:Fallback>
                    <p:oleObj name="Equation" r:id="rId7" imgW="1117600" imgH="241300" progId="Equation.3">
                      <p:embed/>
                      <p:pic>
                        <p:nvPicPr>
                          <p:cNvPr id="154643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42516" y="6429375"/>
                            <a:ext cx="2794000" cy="6032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154641" name="Curved Connector 19"/>
            <p:cNvCxnSpPr>
              <a:cxnSpLocks noChangeShapeType="1"/>
            </p:cNvCxnSpPr>
            <p:nvPr/>
          </p:nvCxnSpPr>
          <p:spPr bwMode="auto">
            <a:xfrm rot="5400000">
              <a:off x="6866069" y="5846896"/>
              <a:ext cx="1266829" cy="241036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4800600" y="5391150"/>
            <a:ext cx="4343400" cy="1162050"/>
            <a:chOff x="4800600" y="5391912"/>
            <a:chExt cx="4343400" cy="1161288"/>
          </a:xfrm>
        </p:grpSpPr>
        <p:pic>
          <p:nvPicPr>
            <p:cNvPr id="154634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5391912"/>
              <a:ext cx="2121408" cy="116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635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052" y="5395686"/>
              <a:ext cx="2132948" cy="1157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4636" name="Straight Arrow Connector 27"/>
            <p:cNvCxnSpPr>
              <a:cxnSpLocks noChangeShapeType="1"/>
            </p:cNvCxnSpPr>
            <p:nvPr/>
          </p:nvCxnSpPr>
          <p:spPr bwMode="auto">
            <a:xfrm flipV="1">
              <a:off x="5562600" y="5562600"/>
              <a:ext cx="1981200" cy="228600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637" name="Straight Arrow Connector 28"/>
            <p:cNvCxnSpPr>
              <a:cxnSpLocks noChangeShapeType="1"/>
            </p:cNvCxnSpPr>
            <p:nvPr/>
          </p:nvCxnSpPr>
          <p:spPr bwMode="auto">
            <a:xfrm>
              <a:off x="6629400" y="5943600"/>
              <a:ext cx="2133600" cy="1588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638" name="Straight Arrow Connector 31"/>
            <p:cNvCxnSpPr>
              <a:cxnSpLocks noChangeShapeType="1"/>
            </p:cNvCxnSpPr>
            <p:nvPr/>
          </p:nvCxnSpPr>
          <p:spPr bwMode="auto">
            <a:xfrm>
              <a:off x="5410200" y="6248400"/>
              <a:ext cx="2133600" cy="1588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639" name="Straight Arrow Connector 32"/>
            <p:cNvCxnSpPr>
              <a:cxnSpLocks noChangeShapeType="1"/>
            </p:cNvCxnSpPr>
            <p:nvPr/>
          </p:nvCxnSpPr>
          <p:spPr bwMode="auto">
            <a:xfrm flipV="1">
              <a:off x="5334000" y="5791200"/>
              <a:ext cx="2133600" cy="228600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TextBox 22"/>
          <p:cNvSpPr txBox="1"/>
          <p:nvPr/>
        </p:nvSpPr>
        <p:spPr>
          <a:xfrm>
            <a:off x="-76200" y="6626225"/>
            <a:ext cx="2209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Kristen 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Grauman</a:t>
            </a:r>
            <a:endParaRPr lang="en-US" sz="1400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3009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Characteristics of good features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276600"/>
            <a:ext cx="8001000" cy="3581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400"/>
              <a:t>Repeatability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The same feature can be found in several images despite geometric and photometric transformations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400"/>
              <a:t>Saliency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Each feature is distinctive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400"/>
              <a:t>Compactness and efficiency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Many fewer features than image pixels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400"/>
              <a:t>Locality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A feature occupies a relatively small area of the image; robust to clutter and occlusion</a:t>
            </a:r>
          </a:p>
        </p:txBody>
      </p:sp>
      <p:grpSp>
        <p:nvGrpSpPr>
          <p:cNvPr id="156676" name="Group 11"/>
          <p:cNvGrpSpPr>
            <a:grpSpLocks/>
          </p:cNvGrpSpPr>
          <p:nvPr/>
        </p:nvGrpSpPr>
        <p:grpSpPr bwMode="auto">
          <a:xfrm>
            <a:off x="1600200" y="990600"/>
            <a:ext cx="5791200" cy="2133600"/>
            <a:chOff x="528" y="624"/>
            <a:chExt cx="4715" cy="1678"/>
          </a:xfrm>
        </p:grpSpPr>
        <p:pic>
          <p:nvPicPr>
            <p:cNvPr id="156677" name="Picture 9" descr="SIFT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624"/>
              <a:ext cx="2315" cy="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678" name="Picture 10" descr="SIFT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624"/>
              <a:ext cx="2315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23391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6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Goal: interest operator repeatability</a:t>
            </a:r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838200" y="1371600"/>
            <a:ext cx="76200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cs typeface="Times New Roman" panose="02020603050405020304" pitchFamily="18" charset="0"/>
              </a:rPr>
              <a:t>We want to detect (at least some of) the same points in both images.</a:t>
            </a:r>
          </a:p>
          <a:p>
            <a:pPr eaLnBrk="0" hangingPunct="0">
              <a:spcBef>
                <a:spcPct val="50000"/>
              </a:spcBef>
            </a:pPr>
            <a:endParaRPr lang="en-US" altLang="en-US" sz="2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altLang="en-US" sz="2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altLang="en-US" sz="2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cs typeface="Times New Roman" panose="02020603050405020304" pitchFamily="18" charset="0"/>
              </a:rPr>
              <a:t>Yet we have to be able to run the detection procedure </a:t>
            </a:r>
            <a:r>
              <a:rPr lang="en-US" altLang="en-US" sz="2800" i="1">
                <a:solidFill>
                  <a:srgbClr val="000000"/>
                </a:solidFill>
                <a:cs typeface="Times New Roman" panose="02020603050405020304" pitchFamily="18" charset="0"/>
              </a:rPr>
              <a:t>independently</a:t>
            </a:r>
            <a:r>
              <a:rPr lang="en-US" altLang="en-US" sz="2800">
                <a:solidFill>
                  <a:srgbClr val="000000"/>
                </a:solidFill>
                <a:cs typeface="Times New Roman" panose="02020603050405020304" pitchFamily="18" charset="0"/>
              </a:rPr>
              <a:t> per image.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838200" y="2514600"/>
            <a:ext cx="7488238" cy="2671763"/>
            <a:chOff x="838200" y="3429000"/>
            <a:chExt cx="7487497" cy="2671465"/>
          </a:xfrm>
        </p:grpSpPr>
        <p:grpSp>
          <p:nvGrpSpPr>
            <p:cNvPr id="158726" name="Group 20"/>
            <p:cNvGrpSpPr>
              <a:grpSpLocks noChangeAspect="1"/>
            </p:cNvGrpSpPr>
            <p:nvPr/>
          </p:nvGrpSpPr>
          <p:grpSpPr bwMode="auto">
            <a:xfrm>
              <a:off x="838200" y="3429000"/>
              <a:ext cx="3657600" cy="2133600"/>
              <a:chOff x="838200" y="3429000"/>
              <a:chExt cx="3265714" cy="1905000"/>
            </a:xfrm>
          </p:grpSpPr>
          <p:pic>
            <p:nvPicPr>
              <p:cNvPr id="158734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3429000"/>
                <a:ext cx="3265714" cy="190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Oval 7"/>
              <p:cNvSpPr>
                <a:spLocks noChangeArrowheads="1"/>
              </p:cNvSpPr>
              <p:nvPr/>
            </p:nvSpPr>
            <p:spPr bwMode="auto">
              <a:xfrm>
                <a:off x="1998945" y="4010074"/>
                <a:ext cx="145978" cy="1445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>
                <a:off x="1563842" y="4589730"/>
                <a:ext cx="144562" cy="14597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2144923" y="4880267"/>
                <a:ext cx="144562" cy="1445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2724587" y="4445171"/>
                <a:ext cx="145978" cy="1445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8727" name="Group 18"/>
            <p:cNvGrpSpPr>
              <a:grpSpLocks noChangeAspect="1"/>
            </p:cNvGrpSpPr>
            <p:nvPr/>
          </p:nvGrpSpPr>
          <p:grpSpPr bwMode="auto">
            <a:xfrm>
              <a:off x="4648200" y="3490686"/>
              <a:ext cx="3677497" cy="1995714"/>
              <a:chOff x="5627914" y="3559629"/>
              <a:chExt cx="2975429" cy="1614714"/>
            </a:xfrm>
          </p:grpSpPr>
          <p:pic>
            <p:nvPicPr>
              <p:cNvPr id="158729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7914" y="3559629"/>
                <a:ext cx="2975429" cy="1614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8094758" y="4299557"/>
                <a:ext cx="145126" cy="14512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7659379" y="4880055"/>
                <a:ext cx="145127" cy="14512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16" name="Oval 13"/>
              <p:cNvSpPr>
                <a:spLocks noChangeArrowheads="1"/>
              </p:cNvSpPr>
              <p:nvPr/>
            </p:nvSpPr>
            <p:spPr bwMode="auto">
              <a:xfrm>
                <a:off x="6933747" y="4154432"/>
                <a:ext cx="145126" cy="14512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17" name="Oval 14"/>
              <p:cNvSpPr>
                <a:spLocks noChangeArrowheads="1"/>
              </p:cNvSpPr>
              <p:nvPr/>
            </p:nvSpPr>
            <p:spPr bwMode="auto">
              <a:xfrm>
                <a:off x="5917862" y="4734930"/>
                <a:ext cx="145127" cy="14512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8728" name="Text Box 15"/>
            <p:cNvSpPr txBox="1">
              <a:spLocks noChangeArrowheads="1"/>
            </p:cNvSpPr>
            <p:nvPr/>
          </p:nvSpPr>
          <p:spPr bwMode="auto">
            <a:xfrm>
              <a:off x="2362200" y="5638800"/>
              <a:ext cx="453040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3300"/>
                  </a:solidFill>
                  <a:cs typeface="Times New Roman" panose="02020603050405020304" pitchFamily="18" charset="0"/>
                </a:rPr>
                <a:t>No chance to find true matches!</a:t>
              </a:r>
              <a:endParaRPr lang="ru-RU" altLang="en-US" sz="2400">
                <a:solidFill>
                  <a:srgbClr val="FF33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-76200" y="6626225"/>
            <a:ext cx="2209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Kristen 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Grauman</a:t>
            </a:r>
            <a:endParaRPr lang="en-US" sz="1400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3368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39" t="33333" r="35683" b="40741"/>
          <a:stretch>
            <a:fillRect/>
          </a:stretch>
        </p:blipFill>
        <p:spPr bwMode="auto">
          <a:xfrm>
            <a:off x="6477000" y="31242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Line 14"/>
          <p:cNvSpPr>
            <a:spLocks noChangeShapeType="1"/>
          </p:cNvSpPr>
          <p:nvPr/>
        </p:nvSpPr>
        <p:spPr bwMode="auto">
          <a:xfrm>
            <a:off x="1676400" y="3200400"/>
            <a:ext cx="5181600" cy="3127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kern="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Goal: descriptor distinctiveness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38200" y="1371600"/>
            <a:ext cx="76200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cs typeface="Times New Roman" panose="02020603050405020304" pitchFamily="18" charset="0"/>
              </a:rPr>
              <a:t>We want to be able to reliably determine which point goes with which.</a:t>
            </a:r>
          </a:p>
          <a:p>
            <a:pPr eaLnBrk="0" hangingPunct="0">
              <a:spcBef>
                <a:spcPct val="50000"/>
              </a:spcBef>
            </a:pPr>
            <a:endParaRPr lang="en-US" altLang="en-US" sz="2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altLang="en-US" sz="2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altLang="en-US" sz="2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altLang="en-US" sz="2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cs typeface="Times New Roman" panose="02020603050405020304" pitchFamily="18" charset="0"/>
              </a:rPr>
              <a:t>Must provide some invariance to geometric and photometric differences between the two views.</a:t>
            </a:r>
          </a:p>
        </p:txBody>
      </p:sp>
      <p:grpSp>
        <p:nvGrpSpPr>
          <p:cNvPr id="2" name="Group 20"/>
          <p:cNvGrpSpPr>
            <a:grpSpLocks noChangeAspect="1"/>
          </p:cNvGrpSpPr>
          <p:nvPr/>
        </p:nvGrpSpPr>
        <p:grpSpPr bwMode="auto">
          <a:xfrm>
            <a:off x="479425" y="2514600"/>
            <a:ext cx="3463925" cy="2020888"/>
            <a:chOff x="1981200" y="3535362"/>
            <a:chExt cx="1714500" cy="1000125"/>
          </a:xfrm>
        </p:grpSpPr>
        <p:pic>
          <p:nvPicPr>
            <p:cNvPr id="16079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3535362"/>
              <a:ext cx="1714500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590940" y="3840192"/>
              <a:ext cx="76218" cy="762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2362288" y="4145022"/>
              <a:ext cx="76217" cy="762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667157" y="4297437"/>
              <a:ext cx="76217" cy="762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2972027" y="4068814"/>
              <a:ext cx="76217" cy="7620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1"/>
          <p:cNvGrpSpPr>
            <a:grpSpLocks noChangeAspect="1"/>
          </p:cNvGrpSpPr>
          <p:nvPr/>
        </p:nvGrpSpPr>
        <p:grpSpPr bwMode="auto">
          <a:xfrm>
            <a:off x="4743450" y="2514600"/>
            <a:ext cx="3790950" cy="2057400"/>
            <a:chOff x="4495800" y="3611562"/>
            <a:chExt cx="1562100" cy="847725"/>
          </a:xfrm>
        </p:grpSpPr>
        <p:pic>
          <p:nvPicPr>
            <p:cNvPr id="16078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3611562"/>
              <a:ext cx="156210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5367122" y="3992253"/>
              <a:ext cx="76535" cy="7653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5000801" y="4192411"/>
              <a:ext cx="75881" cy="7653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4953048" y="3687439"/>
              <a:ext cx="75881" cy="7653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4724097" y="3992253"/>
              <a:ext cx="76535" cy="7653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 panose="020B0604020202020204" pitchFamily="34" charset="0"/>
              </a:endParaRPr>
            </a:p>
          </p:txBody>
        </p:sp>
      </p:grp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1771650" y="3192463"/>
            <a:ext cx="5181600" cy="3127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1847850" y="3192463"/>
            <a:ext cx="3505200" cy="3127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1847850" y="2819400"/>
            <a:ext cx="3962400" cy="457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1771650" y="3225800"/>
            <a:ext cx="4267200" cy="812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038600" y="3565525"/>
            <a:ext cx="609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altLang="en-US" sz="6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en-US" sz="60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8" r="59801" b="70370"/>
          <a:stretch>
            <a:fillRect/>
          </a:stretch>
        </p:blipFill>
        <p:spPr bwMode="auto">
          <a:xfrm>
            <a:off x="5410200" y="2743200"/>
            <a:ext cx="68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0" t="33333" r="71861" b="33333"/>
          <a:stretch>
            <a:fillRect/>
          </a:stretch>
        </p:blipFill>
        <p:spPr bwMode="auto">
          <a:xfrm>
            <a:off x="4648200" y="3124200"/>
            <a:ext cx="609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9" t="62962" r="55782" b="7407"/>
          <a:stretch>
            <a:fillRect/>
          </a:stretch>
        </p:blipFill>
        <p:spPr bwMode="auto">
          <a:xfrm>
            <a:off x="5638800" y="3733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20818" r="56009" b="45247"/>
          <a:stretch>
            <a:fillRect/>
          </a:stretch>
        </p:blipFill>
        <p:spPr bwMode="auto">
          <a:xfrm>
            <a:off x="1447800" y="2895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Line 15"/>
          <p:cNvSpPr>
            <a:spLocks noChangeShapeType="1"/>
          </p:cNvSpPr>
          <p:nvPr/>
        </p:nvSpPr>
        <p:spPr bwMode="auto">
          <a:xfrm>
            <a:off x="1752600" y="3200400"/>
            <a:ext cx="2971800" cy="76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7" name="Line 16"/>
          <p:cNvSpPr>
            <a:spLocks noChangeShapeType="1"/>
          </p:cNvSpPr>
          <p:nvPr/>
        </p:nvSpPr>
        <p:spPr bwMode="auto">
          <a:xfrm flipV="1">
            <a:off x="1752600" y="2827338"/>
            <a:ext cx="3962400" cy="457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8" name="Line 17"/>
          <p:cNvSpPr>
            <a:spLocks noChangeShapeType="1"/>
          </p:cNvSpPr>
          <p:nvPr/>
        </p:nvSpPr>
        <p:spPr bwMode="auto">
          <a:xfrm>
            <a:off x="1676400" y="3233738"/>
            <a:ext cx="4267200" cy="812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76200" y="6626225"/>
            <a:ext cx="2209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Kristen 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Grauman</a:t>
            </a:r>
            <a:endParaRPr lang="en-US" sz="1400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8740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/>
              <a:t>Local features: main components</a:t>
            </a:r>
          </a:p>
        </p:txBody>
      </p:sp>
      <p:sp>
        <p:nvSpPr>
          <p:cNvPr id="16281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724400" cy="4525963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buFontTx/>
              <a:buAutoNum type="arabicParenR"/>
            </a:pPr>
            <a:r>
              <a:rPr lang="en-US" altLang="en-US" sz="2800"/>
              <a:t>Detection: </a:t>
            </a:r>
            <a:r>
              <a:rPr lang="en-US" altLang="en-US" sz="2400"/>
              <a:t>Identify the interest points</a:t>
            </a:r>
          </a:p>
          <a:p>
            <a:pPr marL="514350" indent="-514350" eaLnBrk="1" hangingPunct="1">
              <a:buFontTx/>
              <a:buAutoNum type="arabicParenR"/>
            </a:pPr>
            <a:endParaRPr lang="en-US" altLang="en-US" sz="100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>
              <a:solidFill>
                <a:schemeClr val="bg2"/>
              </a:solidFill>
            </a:endParaRPr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 sz="2800">
                <a:solidFill>
                  <a:schemeClr val="bg2"/>
                </a:solidFill>
              </a:rPr>
              <a:t>Description</a:t>
            </a:r>
            <a:r>
              <a:rPr lang="en-US" altLang="en-US" sz="2400">
                <a:solidFill>
                  <a:schemeClr val="bg2"/>
                </a:solidFill>
              </a:rPr>
              <a:t>:Extract vector feature descriptor surrounding each interest point.</a:t>
            </a:r>
          </a:p>
          <a:p>
            <a:pPr marL="514350" indent="-514350" eaLnBrk="1" hangingPunct="1">
              <a:buFontTx/>
              <a:buAutoNum type="arabicParenR"/>
            </a:pPr>
            <a:endParaRPr lang="en-US" altLang="en-US" sz="1000">
              <a:solidFill>
                <a:schemeClr val="bg2"/>
              </a:solidFill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altLang="en-US" sz="1000">
              <a:solidFill>
                <a:schemeClr val="bg2"/>
              </a:solidFill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altLang="en-US" sz="1000">
              <a:solidFill>
                <a:schemeClr val="bg2"/>
              </a:solidFill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altLang="en-US" sz="1000">
              <a:solidFill>
                <a:schemeClr val="bg2"/>
              </a:solidFill>
            </a:endParaRPr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 sz="2800">
                <a:solidFill>
                  <a:schemeClr val="bg2"/>
                </a:solidFill>
              </a:rPr>
              <a:t>Matching: </a:t>
            </a:r>
            <a:r>
              <a:rPr lang="en-US" altLang="en-US" sz="2400">
                <a:solidFill>
                  <a:schemeClr val="bg2"/>
                </a:solidFill>
              </a:rPr>
              <a:t>Determine correspondence between descriptors in two views</a:t>
            </a:r>
          </a:p>
        </p:txBody>
      </p:sp>
      <p:pic>
        <p:nvPicPr>
          <p:cNvPr id="162820" name="Picture 4" descr="SIF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2438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698126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Many Existing Detectors Available</a:t>
            </a:r>
            <a:endParaRPr lang="de-CH" altLang="en-US"/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K. Grauman, B. Leibe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495800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400" kern="0" dirty="0">
              <a:solidFill>
                <a:srgbClr val="000099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>
                <a:solidFill>
                  <a:srgbClr val="000099"/>
                </a:solidFill>
              </a:rPr>
              <a:t>Hessian &amp; Harris		</a:t>
            </a:r>
            <a:r>
              <a:rPr lang="en-US" sz="2800" kern="0" dirty="0">
                <a:solidFill>
                  <a:sysClr val="windowText" lastClr="000000"/>
                </a:solidFill>
              </a:rPr>
              <a:t>[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Beaudet</a:t>
            </a:r>
            <a:r>
              <a:rPr lang="en-US" sz="2800" kern="0" dirty="0">
                <a:solidFill>
                  <a:sysClr val="windowText" lastClr="000000"/>
                </a:solidFill>
              </a:rPr>
              <a:t> ‘78], [Harris ‘88]</a:t>
            </a:r>
            <a:endParaRPr lang="en-US" sz="2400" kern="0" dirty="0">
              <a:solidFill>
                <a:sysClr val="windowText" lastClr="00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 err="1"/>
              <a:t>Laplacian</a:t>
            </a:r>
            <a:r>
              <a:rPr lang="en-US" sz="2400" kern="0" dirty="0"/>
              <a:t>, </a:t>
            </a:r>
            <a:r>
              <a:rPr lang="en-US" sz="2400" kern="0" dirty="0" err="1"/>
              <a:t>DoG</a:t>
            </a:r>
            <a:r>
              <a:rPr lang="en-US" sz="2400" kern="0" dirty="0"/>
              <a:t> 		</a:t>
            </a:r>
            <a:r>
              <a:rPr lang="en-US" sz="2800" kern="0" dirty="0"/>
              <a:t>[</a:t>
            </a:r>
            <a:r>
              <a:rPr lang="en-US" sz="2800" kern="0" dirty="0" err="1"/>
              <a:t>Lindeberg</a:t>
            </a:r>
            <a:r>
              <a:rPr lang="en-US" sz="2800" kern="0" dirty="0"/>
              <a:t> ‘98], [Lowe 1999]</a:t>
            </a:r>
            <a:endParaRPr lang="en-US" sz="2400" kern="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/>
              <a:t>Harris-/Hessian-Laplace       </a:t>
            </a:r>
            <a:r>
              <a:rPr lang="en-US" sz="2400" kern="0" dirty="0">
                <a:solidFill>
                  <a:sysClr val="windowText" lastClr="000000"/>
                </a:solidFill>
              </a:rPr>
              <a:t>	</a:t>
            </a:r>
            <a:r>
              <a:rPr lang="en-US" sz="2800" kern="0" dirty="0">
                <a:solidFill>
                  <a:sysClr val="windowText" lastClr="000000"/>
                </a:solidFill>
              </a:rPr>
              <a:t>[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Mikolajczyk</a:t>
            </a:r>
            <a:r>
              <a:rPr lang="en-US" sz="2800" kern="0" dirty="0">
                <a:solidFill>
                  <a:sysClr val="windowText" lastClr="000000"/>
                </a:solidFill>
              </a:rPr>
              <a:t> &amp;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Schmid</a:t>
            </a:r>
            <a:r>
              <a:rPr lang="en-US" sz="2800" kern="0" dirty="0">
                <a:solidFill>
                  <a:sysClr val="windowText" lastClr="000000"/>
                </a:solidFill>
              </a:rPr>
              <a:t> ‘01]</a:t>
            </a:r>
            <a:endParaRPr lang="en-US" sz="2400" kern="0" dirty="0">
              <a:solidFill>
                <a:sysClr val="windowText" lastClr="00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Harris-/Hessian-Affine	</a:t>
            </a:r>
            <a:r>
              <a:rPr lang="en-US" sz="2800" kern="0" dirty="0">
                <a:solidFill>
                  <a:sysClr val="windowText" lastClr="000000"/>
                </a:solidFill>
              </a:rPr>
              <a:t>[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Mikolajczyk</a:t>
            </a:r>
            <a:r>
              <a:rPr lang="en-US" sz="2800" kern="0" dirty="0">
                <a:solidFill>
                  <a:sysClr val="windowText" lastClr="000000"/>
                </a:solidFill>
              </a:rPr>
              <a:t> &amp;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Schmid</a:t>
            </a:r>
            <a:r>
              <a:rPr lang="en-US" sz="2800" kern="0" dirty="0">
                <a:solidFill>
                  <a:sysClr val="windowText" lastClr="000000"/>
                </a:solidFill>
              </a:rPr>
              <a:t> ‘04]</a:t>
            </a:r>
            <a:endParaRPr lang="en-US" sz="2400" kern="0" dirty="0">
              <a:solidFill>
                <a:sysClr val="windowText" lastClr="00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EBR and IBR	 		</a:t>
            </a:r>
            <a:r>
              <a:rPr lang="en-US" sz="2800" kern="0" dirty="0">
                <a:solidFill>
                  <a:sysClr val="windowText" lastClr="000000"/>
                </a:solidFill>
              </a:rPr>
              <a:t>[Tuytelaars &amp; Van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Gool</a:t>
            </a:r>
            <a:r>
              <a:rPr lang="en-US" sz="2800" kern="0" dirty="0">
                <a:solidFill>
                  <a:sysClr val="windowText" lastClr="000000"/>
                </a:solidFill>
              </a:rPr>
              <a:t> ‘04]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>
                <a:solidFill>
                  <a:srgbClr val="000099"/>
                </a:solidFill>
              </a:rPr>
              <a:t>MSER</a:t>
            </a:r>
            <a:r>
              <a:rPr lang="en-US" sz="2400" kern="0" dirty="0">
                <a:solidFill>
                  <a:sysClr val="windowText" lastClr="000000"/>
                </a:solidFill>
              </a:rPr>
              <a:t>				</a:t>
            </a:r>
            <a:r>
              <a:rPr lang="en-US" sz="2800" kern="0" dirty="0">
                <a:solidFill>
                  <a:sysClr val="windowText" lastClr="000000"/>
                </a:solidFill>
              </a:rPr>
              <a:t>[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Matas</a:t>
            </a:r>
            <a:r>
              <a:rPr lang="en-US" sz="2800" kern="0" dirty="0">
                <a:solidFill>
                  <a:sysClr val="windowText" lastClr="000000"/>
                </a:solidFill>
              </a:rPr>
              <a:t> ‘02]</a:t>
            </a:r>
            <a:endParaRPr lang="en-US" sz="2400" kern="0" dirty="0">
              <a:solidFill>
                <a:sysClr val="windowText" lastClr="00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Salient Regions		</a:t>
            </a:r>
            <a:r>
              <a:rPr lang="en-US" sz="2800" kern="0" dirty="0">
                <a:solidFill>
                  <a:sysClr val="windowText" lastClr="000000"/>
                </a:solidFill>
              </a:rPr>
              <a:t>[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Kadir</a:t>
            </a:r>
            <a:r>
              <a:rPr lang="en-US" sz="2800" kern="0" dirty="0">
                <a:solidFill>
                  <a:sysClr val="windowText" lastClr="000000"/>
                </a:solidFill>
              </a:rPr>
              <a:t> &amp; Brady ‘01] </a:t>
            </a:r>
            <a:endParaRPr lang="en-US" sz="2400" kern="0" dirty="0">
              <a:solidFill>
                <a:sysClr val="windowText" lastClr="00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Others…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CH" sz="2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61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9B463E-1C03-AA4F-9DFF-9EA33AC4E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0" y="1358900"/>
            <a:ext cx="71755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87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altLang="en-US" sz="3000"/>
              <a:t>Corner Detection: Basic Idea</a:t>
            </a:r>
            <a:endParaRPr lang="ru-RU" altLang="en-US" sz="300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467600" cy="1828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/>
              <a:t>We should easily recognize the point by looking through a small window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/>
              <a:t>Shifting a window in </a:t>
            </a:r>
            <a:r>
              <a:rPr lang="en-US" altLang="en-US" i="1"/>
              <a:t>any</a:t>
            </a:r>
            <a:r>
              <a:rPr lang="en-US" altLang="en-US"/>
              <a:t> </a:t>
            </a:r>
            <a:r>
              <a:rPr lang="en-US" altLang="en-US" i="1"/>
              <a:t>direction</a:t>
            </a:r>
            <a:r>
              <a:rPr lang="en-US" altLang="en-US"/>
              <a:t> should give </a:t>
            </a:r>
            <a:r>
              <a:rPr lang="en-US" altLang="en-US" i="1"/>
              <a:t>a large change</a:t>
            </a:r>
            <a:r>
              <a:rPr lang="en-US" altLang="en-US"/>
              <a:t> in intensity</a:t>
            </a:r>
            <a:endParaRPr lang="ru-RU" alt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429000" y="2895600"/>
            <a:ext cx="2438400" cy="3870325"/>
            <a:chOff x="2160" y="1824"/>
            <a:chExt cx="1536" cy="2438"/>
          </a:xfrm>
        </p:grpSpPr>
        <p:pic>
          <p:nvPicPr>
            <p:cNvPr id="165910" name="Picture 8" descr="cor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911" name="Text Box 11"/>
            <p:cNvSpPr txBox="1">
              <a:spLocks noChangeArrowheads="1"/>
            </p:cNvSpPr>
            <p:nvPr/>
          </p:nvSpPr>
          <p:spPr bwMode="auto">
            <a:xfrm>
              <a:off x="2160" y="3284"/>
              <a:ext cx="1536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solidFill>
                    <a:srgbClr val="003399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  <a:t>“edge”</a:t>
              </a:r>
              <a:r>
                <a:rPr lang="en-US" altLang="en-US" sz="2400">
                  <a:solidFill>
                    <a:srgbClr val="000000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  <a:t>:</a:t>
              </a:r>
              <a:br>
                <a:rPr lang="en-US" altLang="en-US" sz="2400">
                  <a:solidFill>
                    <a:srgbClr val="000000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</a:br>
              <a:r>
                <a:rPr lang="en-US" altLang="en-US" sz="2400">
                  <a:solidFill>
                    <a:srgbClr val="000000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  <a:t>no change along the edge direction</a:t>
              </a:r>
              <a:endParaRPr lang="ru-RU" altLang="en-US" sz="2400">
                <a:solidFill>
                  <a:srgbClr val="000000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65912" name="Rectangle 14"/>
            <p:cNvSpPr>
              <a:spLocks noChangeArrowheads="1"/>
            </p:cNvSpPr>
            <p:nvPr/>
          </p:nvSpPr>
          <p:spPr bwMode="auto">
            <a:xfrm>
              <a:off x="2496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5913" name="Line 16"/>
            <p:cNvSpPr>
              <a:spLocks noChangeShapeType="1"/>
            </p:cNvSpPr>
            <p:nvPr/>
          </p:nvSpPr>
          <p:spPr bwMode="auto">
            <a:xfrm flipV="1">
              <a:off x="2352" y="25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6019800" y="2895600"/>
            <a:ext cx="2667000" cy="3870325"/>
            <a:chOff x="3792" y="1824"/>
            <a:chExt cx="1680" cy="2438"/>
          </a:xfrm>
        </p:grpSpPr>
        <p:pic>
          <p:nvPicPr>
            <p:cNvPr id="165903" name="Picture 9" descr="cor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904" name="Text Box 12"/>
            <p:cNvSpPr txBox="1">
              <a:spLocks noChangeArrowheads="1"/>
            </p:cNvSpPr>
            <p:nvPr/>
          </p:nvSpPr>
          <p:spPr bwMode="auto">
            <a:xfrm>
              <a:off x="3936" y="3284"/>
              <a:ext cx="1536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solidFill>
                    <a:srgbClr val="003399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  <a:t>“corner”</a:t>
              </a:r>
              <a:r>
                <a:rPr lang="en-US" altLang="en-US" sz="2400">
                  <a:solidFill>
                    <a:srgbClr val="000000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  <a:t>:</a:t>
              </a:r>
              <a:br>
                <a:rPr lang="en-US" altLang="en-US" sz="2400">
                  <a:solidFill>
                    <a:srgbClr val="000000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</a:br>
              <a:r>
                <a:rPr lang="en-US" altLang="en-US" sz="2400">
                  <a:solidFill>
                    <a:srgbClr val="000000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  <a:t>significant change in all directions</a:t>
              </a:r>
              <a:endParaRPr lang="ru-RU" altLang="en-US" sz="2400">
                <a:solidFill>
                  <a:srgbClr val="000000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65905" name="Rectangle 17"/>
            <p:cNvSpPr>
              <a:spLocks noChangeArrowheads="1"/>
            </p:cNvSpPr>
            <p:nvPr/>
          </p:nvSpPr>
          <p:spPr bwMode="auto">
            <a:xfrm>
              <a:off x="4224" y="201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5906" name="Line 18"/>
            <p:cNvSpPr>
              <a:spLocks noChangeShapeType="1"/>
            </p:cNvSpPr>
            <p:nvPr/>
          </p:nvSpPr>
          <p:spPr bwMode="auto">
            <a:xfrm flipH="1">
              <a:off x="4080" y="244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907" name="Line 20"/>
            <p:cNvSpPr>
              <a:spLocks noChangeShapeType="1"/>
            </p:cNvSpPr>
            <p:nvPr/>
          </p:nvSpPr>
          <p:spPr bwMode="auto">
            <a:xfrm flipH="1" flipV="1">
              <a:off x="4080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908" name="Line 21"/>
            <p:cNvSpPr>
              <a:spLocks noChangeShapeType="1"/>
            </p:cNvSpPr>
            <p:nvPr/>
          </p:nvSpPr>
          <p:spPr bwMode="auto">
            <a:xfrm>
              <a:off x="4656" y="244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909" name="Line 22"/>
            <p:cNvSpPr>
              <a:spLocks noChangeShapeType="1"/>
            </p:cNvSpPr>
            <p:nvPr/>
          </p:nvSpPr>
          <p:spPr bwMode="auto">
            <a:xfrm flipV="1">
              <a:off x="4656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762000" y="2895600"/>
            <a:ext cx="2362200" cy="3505200"/>
            <a:chOff x="480" y="1824"/>
            <a:chExt cx="1488" cy="2208"/>
          </a:xfrm>
        </p:grpSpPr>
        <p:pic>
          <p:nvPicPr>
            <p:cNvPr id="165896" name="Picture 7" descr="cor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897" name="Text Box 10"/>
            <p:cNvSpPr txBox="1">
              <a:spLocks noChangeArrowheads="1"/>
            </p:cNvSpPr>
            <p:nvPr/>
          </p:nvSpPr>
          <p:spPr bwMode="auto">
            <a:xfrm>
              <a:off x="480" y="3284"/>
              <a:ext cx="1296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solidFill>
                    <a:srgbClr val="003399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  <a:t>“flat”</a:t>
              </a:r>
              <a:r>
                <a:rPr lang="en-US" altLang="en-US" sz="2400">
                  <a:solidFill>
                    <a:srgbClr val="000000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  <a:t> region:</a:t>
              </a:r>
              <a:br>
                <a:rPr lang="en-US" altLang="en-US" sz="2400">
                  <a:solidFill>
                    <a:srgbClr val="000000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</a:br>
              <a:r>
                <a:rPr lang="en-US" altLang="en-US" sz="2400">
                  <a:solidFill>
                    <a:srgbClr val="000000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  <a:t>no change in all directions</a:t>
              </a:r>
              <a:endParaRPr lang="ru-RU" altLang="en-US" sz="2400">
                <a:solidFill>
                  <a:srgbClr val="000000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65898" name="Rectangle 13"/>
            <p:cNvSpPr>
              <a:spLocks noChangeArrowheads="1"/>
            </p:cNvSpPr>
            <p:nvPr/>
          </p:nvSpPr>
          <p:spPr bwMode="auto">
            <a:xfrm>
              <a:off x="1344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5899" name="Line 23"/>
            <p:cNvSpPr>
              <a:spLocks noChangeShapeType="1"/>
            </p:cNvSpPr>
            <p:nvPr/>
          </p:nvSpPr>
          <p:spPr bwMode="auto">
            <a:xfrm>
              <a:off x="1776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900" name="Line 24"/>
            <p:cNvSpPr>
              <a:spLocks noChangeShapeType="1"/>
            </p:cNvSpPr>
            <p:nvPr/>
          </p:nvSpPr>
          <p:spPr bwMode="auto">
            <a:xfrm flipH="1">
              <a:off x="1200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901" name="Line 25"/>
            <p:cNvSpPr>
              <a:spLocks noChangeShapeType="1"/>
            </p:cNvSpPr>
            <p:nvPr/>
          </p:nvSpPr>
          <p:spPr bwMode="auto">
            <a:xfrm flipH="1" flipV="1">
              <a:off x="1200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902" name="Line 26"/>
            <p:cNvSpPr>
              <a:spLocks noChangeShapeType="1"/>
            </p:cNvSpPr>
            <p:nvPr/>
          </p:nvSpPr>
          <p:spPr bwMode="auto">
            <a:xfrm flipV="1">
              <a:off x="1776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5895" name="Text Box 27"/>
          <p:cNvSpPr txBox="1">
            <a:spLocks noChangeArrowheads="1"/>
          </p:cNvSpPr>
          <p:nvPr/>
        </p:nvSpPr>
        <p:spPr bwMode="auto">
          <a:xfrm>
            <a:off x="47625" y="6553200"/>
            <a:ext cx="1476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Source: A. Efros</a:t>
            </a:r>
          </a:p>
        </p:txBody>
      </p:sp>
    </p:spTree>
    <p:extLst>
      <p:ext uri="{BB962C8B-B14F-4D97-AF65-F5344CB8AC3E}">
        <p14:creationId xmlns:p14="http://schemas.microsoft.com/office/powerpoint/2010/main" val="250824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130300"/>
            <a:ext cx="68961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794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007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Corner Detection: Mathematics</a:t>
            </a:r>
            <a:endParaRPr lang="ru-RU" altLang="en-US"/>
          </a:p>
        </p:txBody>
      </p:sp>
      <p:graphicFrame>
        <p:nvGraphicFramePr>
          <p:cNvPr id="169987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1699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1360488" y="914400"/>
            <a:ext cx="66849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Change in appearance of window 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) </a:t>
            </a:r>
          </a:p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for the shift [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u,v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]:</a:t>
            </a:r>
            <a:endParaRPr lang="ru-RU" altLang="en-US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6998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0"/>
            <a:ext cx="27813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91000"/>
            <a:ext cx="1971675" cy="1981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91" name="Rectangle 10"/>
          <p:cNvSpPr>
            <a:spLocks noChangeArrowheads="1"/>
          </p:cNvSpPr>
          <p:nvPr/>
        </p:nvSpPr>
        <p:spPr bwMode="auto">
          <a:xfrm>
            <a:off x="2265363" y="4452938"/>
            <a:ext cx="1462087" cy="1463675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69992" name="TextBox 11"/>
          <p:cNvSpPr txBox="1">
            <a:spLocks noChangeArrowheads="1"/>
          </p:cNvSpPr>
          <p:nvPr/>
        </p:nvSpPr>
        <p:spPr bwMode="auto">
          <a:xfrm>
            <a:off x="2514600" y="3276600"/>
            <a:ext cx="1042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9993" name="TextBox 12"/>
          <p:cNvSpPr txBox="1">
            <a:spLocks noChangeArrowheads="1"/>
          </p:cNvSpPr>
          <p:nvPr/>
        </p:nvSpPr>
        <p:spPr bwMode="auto">
          <a:xfrm>
            <a:off x="6196013" y="3590925"/>
            <a:ext cx="1163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651125" y="4191000"/>
            <a:ext cx="1463675" cy="1463675"/>
          </a:xfrm>
          <a:prstGeom prst="rect">
            <a:avLst/>
          </a:prstGeom>
          <a:noFill/>
          <a:ln w="25400" algn="ctr">
            <a:solidFill>
              <a:srgbClr val="00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159625" y="4745038"/>
            <a:ext cx="174625" cy="174625"/>
          </a:xfrm>
          <a:prstGeom prst="rect">
            <a:avLst/>
          </a:prstGeom>
          <a:noFill/>
          <a:ln w="25400" algn="ctr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858000" y="4876800"/>
            <a:ext cx="715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sz="16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16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(3,2)</a:t>
            </a:r>
          </a:p>
        </p:txBody>
      </p:sp>
      <p:sp>
        <p:nvSpPr>
          <p:cNvPr id="169997" name="TextBox 11"/>
          <p:cNvSpPr txBox="1">
            <a:spLocks noChangeArrowheads="1"/>
          </p:cNvSpPr>
          <p:nvPr/>
        </p:nvSpPr>
        <p:spPr bwMode="auto">
          <a:xfrm>
            <a:off x="2514600" y="5876925"/>
            <a:ext cx="1160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8551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Corner Detection: Mathematics</a:t>
            </a:r>
            <a:endParaRPr lang="ru-RU" altLang="en-US"/>
          </a:p>
        </p:txBody>
      </p:sp>
      <p:graphicFrame>
        <p:nvGraphicFramePr>
          <p:cNvPr id="172035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1720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203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0"/>
            <a:ext cx="27813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91000"/>
            <a:ext cx="1971675" cy="1981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38" name="Rectangle 10"/>
          <p:cNvSpPr>
            <a:spLocks noChangeArrowheads="1"/>
          </p:cNvSpPr>
          <p:nvPr/>
        </p:nvSpPr>
        <p:spPr bwMode="auto">
          <a:xfrm>
            <a:off x="2265363" y="4452938"/>
            <a:ext cx="1462087" cy="1463675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2039" name="TextBox 11"/>
          <p:cNvSpPr txBox="1">
            <a:spLocks noChangeArrowheads="1"/>
          </p:cNvSpPr>
          <p:nvPr/>
        </p:nvSpPr>
        <p:spPr bwMode="auto">
          <a:xfrm>
            <a:off x="2514600" y="3276600"/>
            <a:ext cx="1042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2040" name="TextBox 12"/>
          <p:cNvSpPr txBox="1">
            <a:spLocks noChangeArrowheads="1"/>
          </p:cNvSpPr>
          <p:nvPr/>
        </p:nvSpPr>
        <p:spPr bwMode="auto">
          <a:xfrm>
            <a:off x="6196013" y="3590925"/>
            <a:ext cx="1163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2041" name="Rectangle 15"/>
          <p:cNvSpPr>
            <a:spLocks noChangeArrowheads="1"/>
          </p:cNvSpPr>
          <p:nvPr/>
        </p:nvSpPr>
        <p:spPr bwMode="auto">
          <a:xfrm>
            <a:off x="6629400" y="5084763"/>
            <a:ext cx="173038" cy="173037"/>
          </a:xfrm>
          <a:prstGeom prst="rect">
            <a:avLst/>
          </a:prstGeom>
          <a:noFill/>
          <a:ln w="25400" algn="ctr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2042" name="TextBox 16"/>
          <p:cNvSpPr txBox="1">
            <a:spLocks noChangeArrowheads="1"/>
          </p:cNvSpPr>
          <p:nvPr/>
        </p:nvSpPr>
        <p:spPr bwMode="auto">
          <a:xfrm>
            <a:off x="6324600" y="5224463"/>
            <a:ext cx="7159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sz="16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16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(0,0)</a:t>
            </a:r>
          </a:p>
        </p:txBody>
      </p:sp>
      <p:sp>
        <p:nvSpPr>
          <p:cNvPr id="172043" name="TextBox 11"/>
          <p:cNvSpPr txBox="1">
            <a:spLocks noChangeArrowheads="1"/>
          </p:cNvSpPr>
          <p:nvPr/>
        </p:nvSpPr>
        <p:spPr bwMode="auto">
          <a:xfrm>
            <a:off x="2514600" y="5876925"/>
            <a:ext cx="1160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2044" name="Text Box 4"/>
          <p:cNvSpPr txBox="1">
            <a:spLocks noChangeArrowheads="1"/>
          </p:cNvSpPr>
          <p:nvPr/>
        </p:nvSpPr>
        <p:spPr bwMode="auto">
          <a:xfrm>
            <a:off x="1360488" y="914400"/>
            <a:ext cx="66849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Change in appearance of window 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) </a:t>
            </a:r>
          </a:p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for the shift [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u,v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]:</a:t>
            </a:r>
            <a:endParaRPr lang="ru-RU" altLang="en-US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44849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Corner Detection: Mathematics</a:t>
            </a:r>
            <a:endParaRPr lang="ru-RU" altLang="en-US"/>
          </a:p>
        </p:txBody>
      </p:sp>
      <p:graphicFrame>
        <p:nvGraphicFramePr>
          <p:cNvPr id="174083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1740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477000" y="2514600"/>
            <a:ext cx="1371600" cy="1371600"/>
            <a:chOff x="4080" y="1920"/>
            <a:chExt cx="864" cy="864"/>
          </a:xfrm>
        </p:grpSpPr>
        <p:sp>
          <p:nvSpPr>
            <p:cNvPr id="174113" name="Line 6"/>
            <p:cNvSpPr>
              <a:spLocks noChangeShapeType="1"/>
            </p:cNvSpPr>
            <p:nvPr/>
          </p:nvSpPr>
          <p:spPr bwMode="auto">
            <a:xfrm flipH="1" flipV="1">
              <a:off x="4368" y="1920"/>
              <a:ext cx="9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114" name="AutoShape 7"/>
            <p:cNvSpPr>
              <a:spLocks noChangeArrowheads="1"/>
            </p:cNvSpPr>
            <p:nvPr/>
          </p:nvSpPr>
          <p:spPr bwMode="auto">
            <a:xfrm>
              <a:off x="4080" y="2448"/>
              <a:ext cx="864" cy="336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4115" name="Text Box 8"/>
            <p:cNvSpPr txBox="1">
              <a:spLocks noChangeArrowheads="1"/>
            </p:cNvSpPr>
            <p:nvPr/>
          </p:nvSpPr>
          <p:spPr bwMode="auto">
            <a:xfrm>
              <a:off x="4080" y="2486"/>
              <a:ext cx="8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Intensity</a:t>
              </a:r>
              <a:endParaRPr lang="ru-RU" altLang="en-US" sz="2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114800" y="2667000"/>
            <a:ext cx="1385888" cy="1371600"/>
            <a:chOff x="2592" y="2016"/>
            <a:chExt cx="873" cy="864"/>
          </a:xfrm>
        </p:grpSpPr>
        <p:sp>
          <p:nvSpPr>
            <p:cNvPr id="174110" name="AutoShape 10"/>
            <p:cNvSpPr>
              <a:spLocks noChangeArrowheads="1"/>
            </p:cNvSpPr>
            <p:nvPr/>
          </p:nvSpPr>
          <p:spPr bwMode="auto">
            <a:xfrm>
              <a:off x="2592" y="2400"/>
              <a:ext cx="864" cy="480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4111" name="Text Box 11"/>
            <p:cNvSpPr txBox="1">
              <a:spLocks noChangeArrowheads="1"/>
            </p:cNvSpPr>
            <p:nvPr/>
          </p:nvSpPr>
          <p:spPr bwMode="auto">
            <a:xfrm>
              <a:off x="2601" y="2427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Shifted intensity</a:t>
              </a:r>
              <a:endParaRPr lang="ru-RU" altLang="en-US" sz="2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112" name="Line 12"/>
            <p:cNvSpPr>
              <a:spLocks noChangeShapeType="1"/>
            </p:cNvSpPr>
            <p:nvPr/>
          </p:nvSpPr>
          <p:spPr bwMode="auto">
            <a:xfrm flipH="1" flipV="1">
              <a:off x="2928" y="2016"/>
              <a:ext cx="48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905000" y="2590800"/>
            <a:ext cx="1385888" cy="1447800"/>
            <a:chOff x="1200" y="1968"/>
            <a:chExt cx="873" cy="912"/>
          </a:xfrm>
        </p:grpSpPr>
        <p:sp>
          <p:nvSpPr>
            <p:cNvPr id="174107" name="AutoShape 14"/>
            <p:cNvSpPr>
              <a:spLocks noChangeArrowheads="1"/>
            </p:cNvSpPr>
            <p:nvPr/>
          </p:nvSpPr>
          <p:spPr bwMode="auto">
            <a:xfrm>
              <a:off x="1200" y="2400"/>
              <a:ext cx="864" cy="480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4108" name="Text Box 15"/>
            <p:cNvSpPr txBox="1">
              <a:spLocks noChangeArrowheads="1"/>
            </p:cNvSpPr>
            <p:nvPr/>
          </p:nvSpPr>
          <p:spPr bwMode="auto">
            <a:xfrm>
              <a:off x="1209" y="2427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Window function</a:t>
              </a:r>
              <a:endParaRPr lang="ru-RU" altLang="en-US" sz="2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109" name="Line 16"/>
            <p:cNvSpPr>
              <a:spLocks noChangeShapeType="1"/>
            </p:cNvSpPr>
            <p:nvPr/>
          </p:nvSpPr>
          <p:spPr bwMode="auto">
            <a:xfrm flipV="1">
              <a:off x="1728" y="1968"/>
              <a:ext cx="336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52400" y="4876800"/>
            <a:ext cx="8758238" cy="1281113"/>
            <a:chOff x="99" y="3312"/>
            <a:chExt cx="5517" cy="807"/>
          </a:xfrm>
        </p:grpSpPr>
        <p:grpSp>
          <p:nvGrpSpPr>
            <p:cNvPr id="174090" name="Group 18"/>
            <p:cNvGrpSpPr>
              <a:grpSpLocks/>
            </p:cNvGrpSpPr>
            <p:nvPr/>
          </p:nvGrpSpPr>
          <p:grpSpPr bwMode="auto">
            <a:xfrm>
              <a:off x="4128" y="3312"/>
              <a:ext cx="1488" cy="432"/>
              <a:chOff x="3696" y="3264"/>
              <a:chExt cx="1920" cy="624"/>
            </a:xfrm>
          </p:grpSpPr>
          <p:grpSp>
            <p:nvGrpSpPr>
              <p:cNvPr id="174100" name="Group 19"/>
              <p:cNvGrpSpPr>
                <a:grpSpLocks/>
              </p:cNvGrpSpPr>
              <p:nvPr/>
            </p:nvGrpSpPr>
            <p:grpSpPr bwMode="auto">
              <a:xfrm>
                <a:off x="3696" y="3648"/>
                <a:ext cx="1920" cy="240"/>
                <a:chOff x="3408" y="3648"/>
                <a:chExt cx="1920" cy="240"/>
              </a:xfrm>
            </p:grpSpPr>
            <p:sp>
              <p:nvSpPr>
                <p:cNvPr id="174105" name="AutoShape 20"/>
                <p:cNvSpPr>
                  <a:spLocks noChangeArrowheads="1"/>
                </p:cNvSpPr>
                <p:nvPr/>
              </p:nvSpPr>
              <p:spPr bwMode="auto">
                <a:xfrm>
                  <a:off x="3408" y="3648"/>
                  <a:ext cx="1920" cy="240"/>
                </a:xfrm>
                <a:prstGeom prst="parallelogram">
                  <a:avLst>
                    <a:gd name="adj" fmla="val 200000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0" hangingPunct="0">
                    <a:spcBef>
                      <a:spcPct val="0"/>
                    </a:spcBef>
                  </a:pPr>
                  <a:endParaRPr lang="en-US" altLang="en-US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106" name="Freeform 21"/>
                <p:cNvSpPr>
                  <a:spLocks/>
                </p:cNvSpPr>
                <p:nvPr/>
              </p:nvSpPr>
              <p:spPr bwMode="auto">
                <a:xfrm>
                  <a:off x="3840" y="3696"/>
                  <a:ext cx="960" cy="144"/>
                </a:xfrm>
                <a:custGeom>
                  <a:avLst/>
                  <a:gdLst>
                    <a:gd name="T0" fmla="*/ 0 w 960"/>
                    <a:gd name="T1" fmla="*/ 144 h 144"/>
                    <a:gd name="T2" fmla="*/ 240 w 960"/>
                    <a:gd name="T3" fmla="*/ 0 h 144"/>
                    <a:gd name="T4" fmla="*/ 960 w 960"/>
                    <a:gd name="T5" fmla="*/ 96 h 144"/>
                    <a:gd name="T6" fmla="*/ 0 60000 65536"/>
                    <a:gd name="T7" fmla="*/ 0 60000 65536"/>
                    <a:gd name="T8" fmla="*/ 0 60000 65536"/>
                    <a:gd name="T9" fmla="*/ 0 w 960"/>
                    <a:gd name="T10" fmla="*/ 0 h 144"/>
                    <a:gd name="T11" fmla="*/ 960 w 960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0" h="144">
                      <a:moveTo>
                        <a:pt x="0" y="144"/>
                      </a:moveTo>
                      <a:lnTo>
                        <a:pt x="240" y="0"/>
                      </a:lnTo>
                      <a:lnTo>
                        <a:pt x="960" y="9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74101" name="Group 22"/>
              <p:cNvGrpSpPr>
                <a:grpSpLocks/>
              </p:cNvGrpSpPr>
              <p:nvPr/>
            </p:nvGrpSpPr>
            <p:grpSpPr bwMode="auto">
              <a:xfrm>
                <a:off x="3744" y="3264"/>
                <a:ext cx="1824" cy="528"/>
                <a:chOff x="1680" y="3312"/>
                <a:chExt cx="2640" cy="816"/>
              </a:xfrm>
            </p:grpSpPr>
            <p:sp>
              <p:nvSpPr>
                <p:cNvPr id="174102" name="Freeform 23"/>
                <p:cNvSpPr>
                  <a:spLocks/>
                </p:cNvSpPr>
                <p:nvPr/>
              </p:nvSpPr>
              <p:spPr bwMode="auto">
                <a:xfrm>
                  <a:off x="1680" y="3312"/>
                  <a:ext cx="1248" cy="816"/>
                </a:xfrm>
                <a:custGeom>
                  <a:avLst/>
                  <a:gdLst>
                    <a:gd name="T0" fmla="*/ 0 w 1248"/>
                    <a:gd name="T1" fmla="*/ 816 h 816"/>
                    <a:gd name="T2" fmla="*/ 336 w 1248"/>
                    <a:gd name="T3" fmla="*/ 720 h 816"/>
                    <a:gd name="T4" fmla="*/ 768 w 1248"/>
                    <a:gd name="T5" fmla="*/ 288 h 816"/>
                    <a:gd name="T6" fmla="*/ 1008 w 1248"/>
                    <a:gd name="T7" fmla="*/ 96 h 816"/>
                    <a:gd name="T8" fmla="*/ 1248 w 1248"/>
                    <a:gd name="T9" fmla="*/ 0 h 8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8"/>
                    <a:gd name="T16" fmla="*/ 0 h 816"/>
                    <a:gd name="T17" fmla="*/ 1248 w 1248"/>
                    <a:gd name="T18" fmla="*/ 816 h 8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8" h="816">
                      <a:moveTo>
                        <a:pt x="0" y="816"/>
                      </a:moveTo>
                      <a:cubicBezTo>
                        <a:pt x="104" y="812"/>
                        <a:pt x="208" y="808"/>
                        <a:pt x="336" y="720"/>
                      </a:cubicBezTo>
                      <a:cubicBezTo>
                        <a:pt x="464" y="632"/>
                        <a:pt x="656" y="392"/>
                        <a:pt x="768" y="288"/>
                      </a:cubicBezTo>
                      <a:cubicBezTo>
                        <a:pt x="880" y="184"/>
                        <a:pt x="928" y="144"/>
                        <a:pt x="1008" y="96"/>
                      </a:cubicBezTo>
                      <a:cubicBezTo>
                        <a:pt x="1088" y="48"/>
                        <a:pt x="1208" y="16"/>
                        <a:pt x="1248" y="0"/>
                      </a:cubicBez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103" name="Freeform 24"/>
                <p:cNvSpPr>
                  <a:spLocks/>
                </p:cNvSpPr>
                <p:nvPr/>
              </p:nvSpPr>
              <p:spPr bwMode="auto">
                <a:xfrm flipH="1">
                  <a:off x="3072" y="3312"/>
                  <a:ext cx="1248" cy="816"/>
                </a:xfrm>
                <a:custGeom>
                  <a:avLst/>
                  <a:gdLst>
                    <a:gd name="T0" fmla="*/ 0 w 1248"/>
                    <a:gd name="T1" fmla="*/ 816 h 816"/>
                    <a:gd name="T2" fmla="*/ 336 w 1248"/>
                    <a:gd name="T3" fmla="*/ 720 h 816"/>
                    <a:gd name="T4" fmla="*/ 768 w 1248"/>
                    <a:gd name="T5" fmla="*/ 288 h 816"/>
                    <a:gd name="T6" fmla="*/ 1008 w 1248"/>
                    <a:gd name="T7" fmla="*/ 96 h 816"/>
                    <a:gd name="T8" fmla="*/ 1248 w 1248"/>
                    <a:gd name="T9" fmla="*/ 0 h 8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8"/>
                    <a:gd name="T16" fmla="*/ 0 h 816"/>
                    <a:gd name="T17" fmla="*/ 1248 w 1248"/>
                    <a:gd name="T18" fmla="*/ 816 h 8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8" h="816">
                      <a:moveTo>
                        <a:pt x="0" y="816"/>
                      </a:moveTo>
                      <a:cubicBezTo>
                        <a:pt x="104" y="812"/>
                        <a:pt x="208" y="808"/>
                        <a:pt x="336" y="720"/>
                      </a:cubicBezTo>
                      <a:cubicBezTo>
                        <a:pt x="464" y="632"/>
                        <a:pt x="656" y="392"/>
                        <a:pt x="768" y="288"/>
                      </a:cubicBezTo>
                      <a:cubicBezTo>
                        <a:pt x="880" y="184"/>
                        <a:pt x="928" y="144"/>
                        <a:pt x="1008" y="96"/>
                      </a:cubicBezTo>
                      <a:cubicBezTo>
                        <a:pt x="1088" y="48"/>
                        <a:pt x="1208" y="16"/>
                        <a:pt x="1248" y="0"/>
                      </a:cubicBez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104" name="Line 25"/>
                <p:cNvSpPr>
                  <a:spLocks noChangeShapeType="1"/>
                </p:cNvSpPr>
                <p:nvPr/>
              </p:nvSpPr>
              <p:spPr bwMode="auto">
                <a:xfrm>
                  <a:off x="2928" y="3312"/>
                  <a:ext cx="144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74091" name="Group 26"/>
            <p:cNvGrpSpPr>
              <a:grpSpLocks/>
            </p:cNvGrpSpPr>
            <p:nvPr/>
          </p:nvGrpSpPr>
          <p:grpSpPr bwMode="auto">
            <a:xfrm>
              <a:off x="2208" y="3360"/>
              <a:ext cx="1632" cy="432"/>
              <a:chOff x="1296" y="3360"/>
              <a:chExt cx="2112" cy="528"/>
            </a:xfrm>
          </p:grpSpPr>
          <p:grpSp>
            <p:nvGrpSpPr>
              <p:cNvPr id="174096" name="Group 27"/>
              <p:cNvGrpSpPr>
                <a:grpSpLocks/>
              </p:cNvGrpSpPr>
              <p:nvPr/>
            </p:nvGrpSpPr>
            <p:grpSpPr bwMode="auto">
              <a:xfrm>
                <a:off x="1488" y="3648"/>
                <a:ext cx="1920" cy="240"/>
                <a:chOff x="3408" y="3648"/>
                <a:chExt cx="1920" cy="240"/>
              </a:xfrm>
            </p:grpSpPr>
            <p:sp>
              <p:nvSpPr>
                <p:cNvPr id="174098" name="AutoShape 28"/>
                <p:cNvSpPr>
                  <a:spLocks noChangeArrowheads="1"/>
                </p:cNvSpPr>
                <p:nvPr/>
              </p:nvSpPr>
              <p:spPr bwMode="auto">
                <a:xfrm>
                  <a:off x="3408" y="3648"/>
                  <a:ext cx="1920" cy="240"/>
                </a:xfrm>
                <a:prstGeom prst="parallelogram">
                  <a:avLst>
                    <a:gd name="adj" fmla="val 200000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0" hangingPunct="0">
                    <a:spcBef>
                      <a:spcPct val="0"/>
                    </a:spcBef>
                  </a:pPr>
                  <a:endParaRPr lang="en-US" altLang="en-US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099" name="Freeform 29"/>
                <p:cNvSpPr>
                  <a:spLocks/>
                </p:cNvSpPr>
                <p:nvPr/>
              </p:nvSpPr>
              <p:spPr bwMode="auto">
                <a:xfrm>
                  <a:off x="3840" y="3696"/>
                  <a:ext cx="960" cy="144"/>
                </a:xfrm>
                <a:custGeom>
                  <a:avLst/>
                  <a:gdLst>
                    <a:gd name="T0" fmla="*/ 0 w 960"/>
                    <a:gd name="T1" fmla="*/ 144 h 144"/>
                    <a:gd name="T2" fmla="*/ 240 w 960"/>
                    <a:gd name="T3" fmla="*/ 0 h 144"/>
                    <a:gd name="T4" fmla="*/ 960 w 960"/>
                    <a:gd name="T5" fmla="*/ 96 h 144"/>
                    <a:gd name="T6" fmla="*/ 0 60000 65536"/>
                    <a:gd name="T7" fmla="*/ 0 60000 65536"/>
                    <a:gd name="T8" fmla="*/ 0 60000 65536"/>
                    <a:gd name="T9" fmla="*/ 0 w 960"/>
                    <a:gd name="T10" fmla="*/ 0 h 144"/>
                    <a:gd name="T11" fmla="*/ 960 w 960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0" h="144">
                      <a:moveTo>
                        <a:pt x="0" y="144"/>
                      </a:moveTo>
                      <a:lnTo>
                        <a:pt x="240" y="0"/>
                      </a:lnTo>
                      <a:lnTo>
                        <a:pt x="960" y="9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74097" name="Freeform 30"/>
              <p:cNvSpPr>
                <a:spLocks/>
              </p:cNvSpPr>
              <p:nvPr/>
            </p:nvSpPr>
            <p:spPr bwMode="auto">
              <a:xfrm>
                <a:off x="1296" y="3360"/>
                <a:ext cx="2064" cy="432"/>
              </a:xfrm>
              <a:custGeom>
                <a:avLst/>
                <a:gdLst>
                  <a:gd name="T0" fmla="*/ 0 w 2064"/>
                  <a:gd name="T1" fmla="*/ 432 h 432"/>
                  <a:gd name="T2" fmla="*/ 384 w 2064"/>
                  <a:gd name="T3" fmla="*/ 432 h 432"/>
                  <a:gd name="T4" fmla="*/ 384 w 2064"/>
                  <a:gd name="T5" fmla="*/ 0 h 432"/>
                  <a:gd name="T6" fmla="*/ 1824 w 2064"/>
                  <a:gd name="T7" fmla="*/ 0 h 432"/>
                  <a:gd name="T8" fmla="*/ 1824 w 2064"/>
                  <a:gd name="T9" fmla="*/ 432 h 432"/>
                  <a:gd name="T10" fmla="*/ 2064 w 2064"/>
                  <a:gd name="T11" fmla="*/ 432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4"/>
                  <a:gd name="T19" fmla="*/ 0 h 432"/>
                  <a:gd name="T20" fmla="*/ 2064 w 2064"/>
                  <a:gd name="T21" fmla="*/ 432 h 4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4" h="432">
                    <a:moveTo>
                      <a:pt x="0" y="432"/>
                    </a:moveTo>
                    <a:lnTo>
                      <a:pt x="384" y="432"/>
                    </a:lnTo>
                    <a:lnTo>
                      <a:pt x="384" y="0"/>
                    </a:lnTo>
                    <a:lnTo>
                      <a:pt x="1824" y="0"/>
                    </a:lnTo>
                    <a:lnTo>
                      <a:pt x="1824" y="432"/>
                    </a:lnTo>
                    <a:lnTo>
                      <a:pt x="2064" y="432"/>
                    </a:lnTo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4092" name="Text Box 31"/>
            <p:cNvSpPr txBox="1">
              <a:spLocks noChangeArrowheads="1"/>
            </p:cNvSpPr>
            <p:nvPr/>
          </p:nvSpPr>
          <p:spPr bwMode="auto">
            <a:xfrm>
              <a:off x="3923" y="3389"/>
              <a:ext cx="25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or</a:t>
              </a:r>
              <a:endParaRPr lang="ru-RU" altLang="en-US" sz="200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74093" name="Text Box 32"/>
            <p:cNvSpPr txBox="1">
              <a:spLocks noChangeArrowheads="1"/>
            </p:cNvSpPr>
            <p:nvPr/>
          </p:nvSpPr>
          <p:spPr bwMode="auto">
            <a:xfrm>
              <a:off x="99" y="3360"/>
              <a:ext cx="20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Window function </a:t>
              </a:r>
              <a:r>
                <a:rPr lang="en-US" altLang="en-US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w(x,y)</a:t>
              </a: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</a:t>
              </a:r>
              <a:endParaRPr lang="ru-RU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094" name="Text Box 33"/>
            <p:cNvSpPr txBox="1">
              <a:spLocks noChangeArrowheads="1"/>
            </p:cNvSpPr>
            <p:nvPr/>
          </p:nvSpPr>
          <p:spPr bwMode="auto">
            <a:xfrm>
              <a:off x="4478" y="3869"/>
              <a:ext cx="7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Gaussian</a:t>
              </a:r>
              <a:endParaRPr lang="ru-RU" altLang="en-US" sz="200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74095" name="Text Box 34"/>
            <p:cNvSpPr txBox="1">
              <a:spLocks noChangeArrowheads="1"/>
            </p:cNvSpPr>
            <p:nvPr/>
          </p:nvSpPr>
          <p:spPr bwMode="auto">
            <a:xfrm>
              <a:off x="2154" y="3869"/>
              <a:ext cx="16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1 in window, 0 outside</a:t>
              </a:r>
              <a:endParaRPr lang="ru-RU" altLang="en-US" sz="200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74088" name="Text Box 35"/>
          <p:cNvSpPr txBox="1">
            <a:spLocks noChangeArrowheads="1"/>
          </p:cNvSpPr>
          <p:nvPr/>
        </p:nvSpPr>
        <p:spPr bwMode="auto">
          <a:xfrm>
            <a:off x="7504113" y="6477000"/>
            <a:ext cx="1674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Source: R. Szeliski</a:t>
            </a:r>
          </a:p>
        </p:txBody>
      </p:sp>
      <p:sp>
        <p:nvSpPr>
          <p:cNvPr id="174089" name="Text Box 4"/>
          <p:cNvSpPr txBox="1">
            <a:spLocks noChangeArrowheads="1"/>
          </p:cNvSpPr>
          <p:nvPr/>
        </p:nvSpPr>
        <p:spPr bwMode="auto">
          <a:xfrm>
            <a:off x="1360488" y="914400"/>
            <a:ext cx="66849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Change in appearance of window 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) </a:t>
            </a:r>
          </a:p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for the shift [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u,v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]:</a:t>
            </a:r>
            <a:endParaRPr lang="ru-RU" altLang="en-US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425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Corner Detection: Mathematics</a:t>
            </a:r>
            <a:endParaRPr lang="ru-RU" altLang="en-US"/>
          </a:p>
        </p:txBody>
      </p:sp>
      <p:graphicFrame>
        <p:nvGraphicFramePr>
          <p:cNvPr id="176131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1761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457200" y="3133725"/>
            <a:ext cx="82835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We want to find out how this function behaves for small shifts</a:t>
            </a:r>
            <a:endParaRPr lang="ru-RU" altLang="en-US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76133" name="Text Box 4"/>
          <p:cNvSpPr txBox="1">
            <a:spLocks noChangeArrowheads="1"/>
          </p:cNvSpPr>
          <p:nvPr/>
        </p:nvSpPr>
        <p:spPr bwMode="auto">
          <a:xfrm>
            <a:off x="1360488" y="914400"/>
            <a:ext cx="66849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Change in appearance of window 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) </a:t>
            </a:r>
          </a:p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for the shift [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u,v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]:</a:t>
            </a:r>
            <a:endParaRPr lang="ru-RU" altLang="en-US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7613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95800"/>
            <a:ext cx="1971675" cy="1981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135" name="TextBox 12"/>
          <p:cNvSpPr txBox="1">
            <a:spLocks noChangeArrowheads="1"/>
          </p:cNvSpPr>
          <p:nvPr/>
        </p:nvSpPr>
        <p:spPr bwMode="auto">
          <a:xfrm>
            <a:off x="4291013" y="3895725"/>
            <a:ext cx="1163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414684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Corner Detection: Mathematics</a:t>
            </a:r>
            <a:endParaRPr lang="ru-RU" altLang="en-US"/>
          </a:p>
        </p:txBody>
      </p:sp>
      <p:graphicFrame>
        <p:nvGraphicFramePr>
          <p:cNvPr id="178179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1781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457200" y="3133725"/>
            <a:ext cx="82835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We want to find out how this function behaves for small shifts</a:t>
            </a:r>
            <a:endParaRPr lang="ru-RU" altLang="en-US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78181" name="Text Box 4"/>
          <p:cNvSpPr txBox="1">
            <a:spLocks noChangeArrowheads="1"/>
          </p:cNvSpPr>
          <p:nvPr/>
        </p:nvSpPr>
        <p:spPr bwMode="auto">
          <a:xfrm>
            <a:off x="1360488" y="914400"/>
            <a:ext cx="66849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Change in appearance of window 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) </a:t>
            </a:r>
          </a:p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for the shift [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u,v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]:</a:t>
            </a:r>
            <a:endParaRPr lang="ru-RU" altLang="en-US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7200" y="4648200"/>
            <a:ext cx="8610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But this is very slow to compute naively.</a:t>
            </a:r>
          </a:p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O(window_width</a:t>
            </a:r>
            <a:r>
              <a:rPr lang="en-US" altLang="en-US" baseline="30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 * shift_range</a:t>
            </a:r>
            <a:r>
              <a:rPr lang="en-US" altLang="en-US" baseline="30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 * image_width</a:t>
            </a:r>
            <a:r>
              <a:rPr lang="en-US" altLang="en-US" baseline="30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O( 11</a:t>
            </a:r>
            <a:r>
              <a:rPr lang="en-US" altLang="en-US" baseline="30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 * 11</a:t>
            </a:r>
            <a:r>
              <a:rPr lang="en-US" altLang="en-US" baseline="30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 * 600</a:t>
            </a:r>
            <a:r>
              <a:rPr lang="en-US" altLang="en-US" baseline="30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 ) = 5.2 billion of these </a:t>
            </a:r>
          </a:p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14.6 thousand per pixel in your image</a:t>
            </a:r>
            <a:endParaRPr lang="ru-RU" altLang="en-US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Curved Right Arrow 1"/>
          <p:cNvSpPr>
            <a:spLocks noChangeArrowheads="1"/>
          </p:cNvSpPr>
          <p:nvPr/>
        </p:nvSpPr>
        <p:spPr bwMode="auto">
          <a:xfrm rot="-10115051">
            <a:off x="7529513" y="2435225"/>
            <a:ext cx="1143000" cy="41148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64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Corner Detection: Mathematics</a:t>
            </a:r>
            <a:endParaRPr lang="ru-RU" altLang="en-US"/>
          </a:p>
        </p:txBody>
      </p:sp>
      <p:graphicFrame>
        <p:nvGraphicFramePr>
          <p:cNvPr id="180227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1802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457200" y="3133725"/>
            <a:ext cx="82835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We want to find out how this function behaves for small shifts</a:t>
            </a:r>
            <a:endParaRPr lang="ru-RU" altLang="en-US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80229" name="Text Box 4"/>
          <p:cNvSpPr txBox="1">
            <a:spLocks noChangeArrowheads="1"/>
          </p:cNvSpPr>
          <p:nvPr/>
        </p:nvSpPr>
        <p:spPr bwMode="auto">
          <a:xfrm>
            <a:off x="1360488" y="914400"/>
            <a:ext cx="66849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Change in appearance of window 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) </a:t>
            </a:r>
          </a:p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for the shift [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u,v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]:</a:t>
            </a:r>
            <a:endParaRPr lang="ru-RU" altLang="en-US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80230" name="Content Placeholder 5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888" y="5608638"/>
            <a:ext cx="7950200" cy="685800"/>
          </a:xfrm>
        </p:spPr>
      </p:pic>
      <p:sp>
        <p:nvSpPr>
          <p:cNvPr id="180231" name="Text Box 4"/>
          <p:cNvSpPr txBox="1">
            <a:spLocks noChangeArrowheads="1"/>
          </p:cNvSpPr>
          <p:nvPr/>
        </p:nvSpPr>
        <p:spPr bwMode="auto">
          <a:xfrm>
            <a:off x="436563" y="4286250"/>
            <a:ext cx="82835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Recall Taylor series expansion. A function f can be approximated around point a as</a:t>
            </a:r>
            <a:endParaRPr lang="ru-RU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26789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Corner Detection: Mathematics</a:t>
            </a:r>
            <a:endParaRPr lang="ru-RU" altLang="en-US"/>
          </a:p>
        </p:txBody>
      </p:sp>
      <p:graphicFrame>
        <p:nvGraphicFramePr>
          <p:cNvPr id="183299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1832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300" name="Text Box 35"/>
          <p:cNvSpPr txBox="1">
            <a:spLocks noChangeArrowheads="1"/>
          </p:cNvSpPr>
          <p:nvPr/>
        </p:nvSpPr>
        <p:spPr bwMode="auto">
          <a:xfrm>
            <a:off x="457200" y="4191000"/>
            <a:ext cx="84216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Local quadratic approximation of 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) in the neighborhood of (0,0) is given by the 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second-order Taylor expansion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endParaRPr lang="ru-RU" altLang="en-US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83301" name="Object 36"/>
          <p:cNvGraphicFramePr>
            <a:graphicFrameLocks noGrp="1" noChangeAspect="1"/>
          </p:cNvGraphicFramePr>
          <p:nvPr>
            <p:ph idx="1"/>
          </p:nvPr>
        </p:nvGraphicFramePr>
        <p:xfrm>
          <a:off x="334963" y="5622925"/>
          <a:ext cx="85502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Equation" r:id="rId6" imgW="4102100" imgH="482600" progId="Equation.3">
                  <p:embed/>
                </p:oleObj>
              </mc:Choice>
              <mc:Fallback>
                <p:oleObj name="Equation" r:id="rId6" imgW="4102100" imgH="482600" progId="Equation.3">
                  <p:embed/>
                  <p:pic>
                    <p:nvPicPr>
                      <p:cNvPr id="183301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5622925"/>
                        <a:ext cx="8550275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302" name="Text Box 4"/>
          <p:cNvSpPr txBox="1">
            <a:spLocks noChangeArrowheads="1"/>
          </p:cNvSpPr>
          <p:nvPr/>
        </p:nvSpPr>
        <p:spPr bwMode="auto">
          <a:xfrm>
            <a:off x="457200" y="3133725"/>
            <a:ext cx="82835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We want to find out how this function behaves for small shifts</a:t>
            </a:r>
            <a:endParaRPr lang="ru-RU" altLang="en-US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83303" name="Text Box 4"/>
          <p:cNvSpPr txBox="1">
            <a:spLocks noChangeArrowheads="1"/>
          </p:cNvSpPr>
          <p:nvPr/>
        </p:nvSpPr>
        <p:spPr bwMode="auto">
          <a:xfrm>
            <a:off x="1360488" y="914400"/>
            <a:ext cx="66849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Change in appearance of window 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) </a:t>
            </a:r>
          </a:p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for the shift [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u,v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]:</a:t>
            </a:r>
            <a:endParaRPr lang="ru-RU" altLang="en-US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34797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9B463E-1C03-AA4F-9DFF-9EA33AC4E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0" y="1358900"/>
            <a:ext cx="7175500" cy="414020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21FE1AA-E227-D940-998F-E210191C9A63}"/>
              </a:ext>
            </a:extLst>
          </p:cNvPr>
          <p:cNvSpPr/>
          <p:nvPr/>
        </p:nvSpPr>
        <p:spPr>
          <a:xfrm>
            <a:off x="762000" y="1358900"/>
            <a:ext cx="7620000" cy="16891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28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Corner Detection: Mathematics</a:t>
            </a:r>
            <a:endParaRPr lang="ru-RU" altLang="en-US"/>
          </a:p>
        </p:txBody>
      </p:sp>
      <p:sp>
        <p:nvSpPr>
          <p:cNvPr id="185347" name="Text Box 35"/>
          <p:cNvSpPr txBox="1">
            <a:spLocks noChangeArrowheads="1"/>
          </p:cNvSpPr>
          <p:nvPr/>
        </p:nvSpPr>
        <p:spPr bwMode="auto">
          <a:xfrm>
            <a:off x="457200" y="1143000"/>
            <a:ext cx="84216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Local quadratic approximation of 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) in the neighborhood of (0,0) is given by the 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second-order Taylor expansion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endParaRPr lang="ru-RU" altLang="en-US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85348" name="Object 36"/>
          <p:cNvGraphicFramePr>
            <a:graphicFrameLocks noGrp="1" noChangeAspect="1"/>
          </p:cNvGraphicFramePr>
          <p:nvPr>
            <p:ph idx="1"/>
          </p:nvPr>
        </p:nvGraphicFramePr>
        <p:xfrm>
          <a:off x="334963" y="2574925"/>
          <a:ext cx="85502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4" imgW="4102100" imgH="482600" progId="Equation.3">
                  <p:embed/>
                </p:oleObj>
              </mc:Choice>
              <mc:Fallback>
                <p:oleObj name="Equation" r:id="rId4" imgW="4102100" imgH="482600" progId="Equation.3">
                  <p:embed/>
                  <p:pic>
                    <p:nvPicPr>
                      <p:cNvPr id="185348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2574925"/>
                        <a:ext cx="8550275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495800"/>
            <a:ext cx="1971675" cy="1981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6781800" y="3895725"/>
            <a:ext cx="1163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1219200" y="4090988"/>
            <a:ext cx="1752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Always 0</a:t>
            </a:r>
            <a:endParaRPr lang="ru-RU" altLang="en-US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3124200" y="4371975"/>
            <a:ext cx="17526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First derivative is 0</a:t>
            </a:r>
            <a:endParaRPr lang="ru-RU" altLang="en-US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Up Arrow 1"/>
          <p:cNvSpPr>
            <a:spLocks noChangeArrowheads="1"/>
          </p:cNvSpPr>
          <p:nvPr/>
        </p:nvSpPr>
        <p:spPr bwMode="auto">
          <a:xfrm>
            <a:off x="1752600" y="3400425"/>
            <a:ext cx="457200" cy="638175"/>
          </a:xfrm>
          <a:prstGeom prst="up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" name="Up Arrow 12"/>
          <p:cNvSpPr>
            <a:spLocks noChangeArrowheads="1"/>
          </p:cNvSpPr>
          <p:nvPr/>
        </p:nvSpPr>
        <p:spPr bwMode="auto">
          <a:xfrm>
            <a:off x="3657600" y="3719513"/>
            <a:ext cx="457200" cy="638175"/>
          </a:xfrm>
          <a:prstGeom prst="up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24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10"/>
          <p:cNvSpPr>
            <a:spLocks noChangeArrowheads="1"/>
          </p:cNvSpPr>
          <p:nvPr/>
        </p:nvSpPr>
        <p:spPr bwMode="auto">
          <a:xfrm>
            <a:off x="2286000" y="1524000"/>
            <a:ext cx="4038600" cy="1295400"/>
          </a:xfrm>
          <a:prstGeom prst="rect">
            <a:avLst/>
          </a:prstGeom>
          <a:solidFill>
            <a:srgbClr val="62D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3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Corner Detection: Mathematics</a:t>
            </a:r>
            <a:endParaRPr lang="ru-RU" altLang="en-US"/>
          </a:p>
        </p:txBody>
      </p:sp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381000" y="9144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The quadratic approximation simplifies to</a:t>
            </a:r>
            <a:endParaRPr lang="ru-RU" altLang="en-US" sz="24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93541" name="Object 5"/>
          <p:cNvGraphicFramePr>
            <a:graphicFrameLocks noChangeAspect="1"/>
          </p:cNvGraphicFramePr>
          <p:nvPr/>
        </p:nvGraphicFramePr>
        <p:xfrm>
          <a:off x="2286000" y="4140200"/>
          <a:ext cx="442277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Equation" r:id="rId5" imgW="1765300" imgH="508000" progId="">
                  <p:embed/>
                </p:oleObj>
              </mc:Choice>
              <mc:Fallback>
                <p:oleObj name="Equation" r:id="rId5" imgW="1765300" imgH="508000" progId="">
                  <p:embed/>
                  <p:pic>
                    <p:nvPicPr>
                      <p:cNvPr id="1935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140200"/>
                        <a:ext cx="4422775" cy="1270000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381000" y="3208338"/>
            <a:ext cx="853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where 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 is a 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second moment matrix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computed from image derivatives:</a:t>
            </a:r>
            <a:endParaRPr lang="ru-RU" altLang="en-US" sz="24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93543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2286000" y="1560513"/>
          <a:ext cx="4038600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Equation" r:id="rId7" imgW="1536700" imgH="457200" progId="Equation.3">
                  <p:embed/>
                </p:oleObj>
              </mc:Choice>
              <mc:Fallback>
                <p:oleObj name="Equation" r:id="rId7" imgW="1536700" imgH="457200" progId="Equation.3">
                  <p:embed/>
                  <p:pic>
                    <p:nvPicPr>
                      <p:cNvPr id="19354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560513"/>
                        <a:ext cx="4038600" cy="1201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838200" y="5867400"/>
            <a:ext cx="7431088" cy="687388"/>
            <a:chOff x="528" y="3696"/>
            <a:chExt cx="4681" cy="433"/>
          </a:xfrm>
        </p:grpSpPr>
        <p:pic>
          <p:nvPicPr>
            <p:cNvPr id="193545" name="Picture 7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696"/>
              <a:ext cx="4681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3546" name="Rectangle 11"/>
            <p:cNvSpPr>
              <a:spLocks noChangeArrowheads="1"/>
            </p:cNvSpPr>
            <p:nvPr/>
          </p:nvSpPr>
          <p:spPr bwMode="auto">
            <a:xfrm>
              <a:off x="528" y="3696"/>
              <a:ext cx="432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</a:pPr>
              <a:r>
                <a:rPr lang="en-US" altLang="en-US" sz="2400" i="1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5336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586" name="Object 2"/>
          <p:cNvGraphicFramePr>
            <a:graphicFrameLocks noChangeAspect="1"/>
          </p:cNvGraphicFramePr>
          <p:nvPr/>
        </p:nvGraphicFramePr>
        <p:xfrm>
          <a:off x="1071563" y="1022350"/>
          <a:ext cx="555625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Equation" r:id="rId4" imgW="1790700" imgH="482600" progId="Equation.3">
                  <p:embed/>
                </p:oleObj>
              </mc:Choice>
              <mc:Fallback>
                <p:oleObj name="Equation" r:id="rId4" imgW="1790700" imgH="482600" progId="Equation.3">
                  <p:embed/>
                  <p:pic>
                    <p:nvPicPr>
                      <p:cNvPr id="1955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1022350"/>
                        <a:ext cx="5556250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3"/>
          <p:cNvGraphicFramePr>
            <a:graphicFrameLocks noChangeAspect="1"/>
          </p:cNvGraphicFramePr>
          <p:nvPr/>
        </p:nvGraphicFramePr>
        <p:xfrm>
          <a:off x="2687638" y="5362575"/>
          <a:ext cx="14287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Equation" r:id="rId6" imgW="571252" imgH="393529" progId="Equation.3">
                  <p:embed/>
                </p:oleObj>
              </mc:Choice>
              <mc:Fallback>
                <p:oleObj name="Equation" r:id="rId6" imgW="571252" imgH="393529" progId="Equation.3">
                  <p:embed/>
                  <p:pic>
                    <p:nvPicPr>
                      <p:cNvPr id="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638" y="5362575"/>
                        <a:ext cx="142875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0" descr="hessian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990975"/>
            <a:ext cx="1655762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hessi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" t="9563" r="47212" b="45161"/>
          <a:stretch>
            <a:fillRect/>
          </a:stretch>
        </p:blipFill>
        <p:spPr bwMode="auto">
          <a:xfrm>
            <a:off x="2606675" y="4013200"/>
            <a:ext cx="16192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hessi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5" t="54877" r="45802"/>
          <a:stretch>
            <a:fillRect/>
          </a:stretch>
        </p:blipFill>
        <p:spPr bwMode="auto">
          <a:xfrm>
            <a:off x="6762750" y="4013200"/>
            <a:ext cx="17002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 descr="hessi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3" t="54877"/>
          <a:stretch>
            <a:fillRect/>
          </a:stretch>
        </p:blipFill>
        <p:spPr bwMode="auto">
          <a:xfrm>
            <a:off x="4668838" y="4013200"/>
            <a:ext cx="16732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11078" name="Object 4"/>
          <p:cNvGraphicFramePr>
            <a:graphicFrameLocks noChangeAspect="1"/>
          </p:cNvGraphicFramePr>
          <p:nvPr/>
        </p:nvGraphicFramePr>
        <p:xfrm>
          <a:off x="4745038" y="5362575"/>
          <a:ext cx="14605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Equation" r:id="rId10" imgW="583947" imgH="418918" progId="Equation.3">
                  <p:embed/>
                </p:oleObj>
              </mc:Choice>
              <mc:Fallback>
                <p:oleObj name="Equation" r:id="rId10" imgW="583947" imgH="418918" progId="Equation.3">
                  <p:embed/>
                  <p:pic>
                    <p:nvPicPr>
                      <p:cNvPr id="141107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8" y="5362575"/>
                        <a:ext cx="14605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9" name="Object 5"/>
          <p:cNvGraphicFramePr>
            <a:graphicFrameLocks noChangeAspect="1"/>
          </p:cNvGraphicFramePr>
          <p:nvPr/>
        </p:nvGraphicFramePr>
        <p:xfrm>
          <a:off x="6497638" y="5362575"/>
          <a:ext cx="22225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Equation" r:id="rId12" imgW="889000" imgH="419100" progId="Equation.3">
                  <p:embed/>
                </p:oleObj>
              </mc:Choice>
              <mc:Fallback>
                <p:oleObj name="Equation" r:id="rId12" imgW="889000" imgH="419100" progId="Equation.3">
                  <p:embed/>
                  <p:pic>
                    <p:nvPicPr>
                      <p:cNvPr id="141107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7638" y="5362575"/>
                        <a:ext cx="22225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000" b="1" kern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Corners</a:t>
            </a:r>
            <a:r>
              <a:rPr lang="en-US" sz="3000" kern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 as distinctive interest points</a:t>
            </a:r>
            <a:endParaRPr lang="ru-RU" sz="3000" kern="0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95595" name="Text Box 6"/>
          <p:cNvSpPr txBox="1">
            <a:spLocks noChangeArrowheads="1"/>
          </p:cNvSpPr>
          <p:nvPr/>
        </p:nvSpPr>
        <p:spPr bwMode="auto">
          <a:xfrm>
            <a:off x="957263" y="2771775"/>
            <a:ext cx="78136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 x 2 matrix of image derivatives (averaged in neighborhood of a point).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8650" y="5619750"/>
            <a:ext cx="14970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Notation:</a:t>
            </a:r>
          </a:p>
        </p:txBody>
      </p:sp>
    </p:spTree>
    <p:extLst>
      <p:ext uri="{BB962C8B-B14F-4D97-AF65-F5344CB8AC3E}">
        <p14:creationId xmlns:p14="http://schemas.microsoft.com/office/powerpoint/2010/main" val="32685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3"/>
          <p:cNvSpPr txBox="1">
            <a:spLocks noChangeArrowheads="1"/>
          </p:cNvSpPr>
          <p:nvPr/>
        </p:nvSpPr>
        <p:spPr bwMode="auto">
          <a:xfrm>
            <a:off x="533400" y="1066800"/>
            <a:ext cx="8001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The surface </a:t>
            </a:r>
            <a:r>
              <a:rPr lang="en-US" altLang="en-US" i="1">
                <a:solidFill>
                  <a:srgbClr val="000000"/>
                </a:solidFill>
                <a:cs typeface="Arial" panose="020B0604020202020204" pitchFamily="34" charset="0"/>
              </a:rPr>
              <a:t>E</a:t>
            </a: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en-US" altLang="en-US" i="1">
                <a:solidFill>
                  <a:srgbClr val="000000"/>
                </a:solidFill>
                <a:cs typeface="Arial" panose="020B0604020202020204" pitchFamily="34" charset="0"/>
              </a:rPr>
              <a:t>u</a:t>
            </a: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,</a:t>
            </a:r>
            <a:r>
              <a:rPr lang="en-US" altLang="en-US" i="1">
                <a:solidFill>
                  <a:srgbClr val="000000"/>
                </a:solidFill>
                <a:cs typeface="Arial" panose="020B0604020202020204" pitchFamily="34" charset="0"/>
              </a:rPr>
              <a:t>v</a:t>
            </a: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) is locally approximated by a quadratic form. Let’s try to understand its shape.</a:t>
            </a:r>
          </a:p>
        </p:txBody>
      </p:sp>
      <p:sp>
        <p:nvSpPr>
          <p:cNvPr id="197635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Interpreting the second moment matrix</a:t>
            </a:r>
          </a:p>
        </p:txBody>
      </p:sp>
      <p:pic>
        <p:nvPicPr>
          <p:cNvPr id="19763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67000"/>
            <a:ext cx="3987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7637" name="Object 8"/>
          <p:cNvGraphicFramePr>
            <a:graphicFrameLocks noChangeAspect="1"/>
          </p:cNvGraphicFramePr>
          <p:nvPr/>
        </p:nvGraphicFramePr>
        <p:xfrm>
          <a:off x="533400" y="2743200"/>
          <a:ext cx="40386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Equation" r:id="rId5" imgW="1536700" imgH="457200" progId="Equation.3">
                  <p:embed/>
                </p:oleObj>
              </mc:Choice>
              <mc:Fallback>
                <p:oleObj name="Equation" r:id="rId5" imgW="1536700" imgH="457200" progId="Equation.3">
                  <p:embed/>
                  <p:pic>
                    <p:nvPicPr>
                      <p:cNvPr id="19763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743200"/>
                        <a:ext cx="4038600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38" name="Object 2"/>
          <p:cNvGraphicFramePr>
            <a:graphicFrameLocks noChangeAspect="1"/>
          </p:cNvGraphicFramePr>
          <p:nvPr/>
        </p:nvGraphicFramePr>
        <p:xfrm>
          <a:off x="304800" y="4267200"/>
          <a:ext cx="4495800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Equation" r:id="rId7" imgW="1752600" imgH="508000" progId="Equation.3">
                  <p:embed/>
                </p:oleObj>
              </mc:Choice>
              <mc:Fallback>
                <p:oleObj name="Equation" r:id="rId7" imgW="1752600" imgH="508000" progId="Equation.3">
                  <p:embed/>
                  <p:pic>
                    <p:nvPicPr>
                      <p:cNvPr id="1976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267200"/>
                        <a:ext cx="4495800" cy="130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850788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0"/>
          <p:cNvSpPr txBox="1">
            <a:spLocks noChangeArrowheads="1"/>
          </p:cNvSpPr>
          <p:nvPr/>
        </p:nvSpPr>
        <p:spPr bwMode="auto">
          <a:xfrm>
            <a:off x="381000" y="1138238"/>
            <a:ext cx="7675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Consider a horizontal “slice” of </a:t>
            </a:r>
            <a:r>
              <a:rPr lang="en-US" altLang="en-US" sz="2400" i="1">
                <a:solidFill>
                  <a:srgbClr val="000000"/>
                </a:solidFill>
                <a:cs typeface="Arial" panose="020B0604020202020204" pitchFamily="34" charset="0"/>
              </a:rPr>
              <a:t>E</a:t>
            </a: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en-US" altLang="en-US" sz="2400" i="1">
                <a:solidFill>
                  <a:srgbClr val="000000"/>
                </a:solidFill>
                <a:cs typeface="Arial" panose="020B0604020202020204" pitchFamily="34" charset="0"/>
              </a:rPr>
              <a:t>u</a:t>
            </a: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i="1">
                <a:solidFill>
                  <a:srgbClr val="000000"/>
                </a:solidFill>
                <a:cs typeface="Arial" panose="020B0604020202020204" pitchFamily="34" charset="0"/>
              </a:rPr>
              <a:t>v</a:t>
            </a: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):</a:t>
            </a:r>
          </a:p>
        </p:txBody>
      </p:sp>
      <p:sp>
        <p:nvSpPr>
          <p:cNvPr id="1996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Interpreting the second moment matrix</a:t>
            </a: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381000" y="1752600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This is the equation of an ellipse.</a:t>
            </a:r>
          </a:p>
        </p:txBody>
      </p:sp>
      <p:graphicFrame>
        <p:nvGraphicFramePr>
          <p:cNvPr id="199685" name="Object 18"/>
          <p:cNvGraphicFramePr>
            <a:graphicFrameLocks noGrp="1" noChangeAspect="1"/>
          </p:cNvGraphicFramePr>
          <p:nvPr>
            <p:ph idx="1"/>
          </p:nvPr>
        </p:nvGraphicFramePr>
        <p:xfrm>
          <a:off x="5943600" y="914400"/>
          <a:ext cx="27432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Equation" r:id="rId4" imgW="1358900" imgH="457200" progId="Equation.3">
                  <p:embed/>
                </p:oleObj>
              </mc:Choice>
              <mc:Fallback>
                <p:oleObj name="Equation" r:id="rId4" imgW="1358900" imgH="457200" progId="Equation.3">
                  <p:embed/>
                  <p:pic>
                    <p:nvPicPr>
                      <p:cNvPr id="19968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914400"/>
                        <a:ext cx="274320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9686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66992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386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1730" name="Object 2"/>
          <p:cNvGraphicFramePr>
            <a:graphicFrameLocks noChangeAspect="1"/>
          </p:cNvGraphicFramePr>
          <p:nvPr/>
        </p:nvGraphicFramePr>
        <p:xfrm>
          <a:off x="846138" y="2514600"/>
          <a:ext cx="747395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Equation" r:id="rId4" imgW="2451100" imgH="508000" progId="Equation.3">
                  <p:embed/>
                </p:oleObj>
              </mc:Choice>
              <mc:Fallback>
                <p:oleObj name="Equation" r:id="rId4" imgW="2451100" imgH="508000" progId="Equation.3">
                  <p:embed/>
                  <p:pic>
                    <p:nvPicPr>
                      <p:cNvPr id="2017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38" y="2514600"/>
                        <a:ext cx="7473950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6858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First, consider the axis-aligned case (gradients are either horizontal or vertical)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57200" y="4343400"/>
            <a:ext cx="822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If either </a:t>
            </a:r>
            <a:r>
              <a:rPr lang="el-GR" altLang="en-US">
                <a:solidFill>
                  <a:srgbClr val="000000"/>
                </a:solidFill>
                <a:cs typeface="Arial" panose="020B0604020202020204" pitchFamily="34" charset="0"/>
              </a:rPr>
              <a:t>λ</a:t>
            </a: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 is close to 0, then this is 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not</a:t>
            </a: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 a corner, so look for locations where both are large.</a:t>
            </a:r>
            <a:endParaRPr lang="en-US" altLang="en-US" sz="2400">
              <a:solidFill>
                <a:srgbClr val="000000"/>
              </a:solidFill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sp>
        <p:nvSpPr>
          <p:cNvPr id="201733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Interpreting the second moment matrix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72200" y="2438400"/>
            <a:ext cx="22860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994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20"/>
          <p:cNvSpPr txBox="1">
            <a:spLocks noChangeArrowheads="1"/>
          </p:cNvSpPr>
          <p:nvPr/>
        </p:nvSpPr>
        <p:spPr bwMode="auto">
          <a:xfrm>
            <a:off x="381000" y="1138238"/>
            <a:ext cx="7675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Consider a horizontal “slice” of </a:t>
            </a:r>
            <a:r>
              <a:rPr lang="en-US" altLang="en-US" sz="2400" i="1">
                <a:solidFill>
                  <a:srgbClr val="000000"/>
                </a:solidFill>
                <a:cs typeface="Arial" panose="020B0604020202020204" pitchFamily="34" charset="0"/>
              </a:rPr>
              <a:t>E</a:t>
            </a: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en-US" altLang="en-US" sz="2400" i="1">
                <a:solidFill>
                  <a:srgbClr val="000000"/>
                </a:solidFill>
                <a:cs typeface="Arial" panose="020B0604020202020204" pitchFamily="34" charset="0"/>
              </a:rPr>
              <a:t>u</a:t>
            </a: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i="1">
                <a:solidFill>
                  <a:srgbClr val="000000"/>
                </a:solidFill>
                <a:cs typeface="Arial" panose="020B0604020202020204" pitchFamily="34" charset="0"/>
              </a:rPr>
              <a:t>v</a:t>
            </a: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):</a:t>
            </a:r>
          </a:p>
        </p:txBody>
      </p:sp>
      <p:sp>
        <p:nvSpPr>
          <p:cNvPr id="2037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Interpreting the second moment matrix</a:t>
            </a:r>
          </a:p>
        </p:txBody>
      </p:sp>
      <p:sp>
        <p:nvSpPr>
          <p:cNvPr id="203780" name="Text Box 3"/>
          <p:cNvSpPr txBox="1">
            <a:spLocks noChangeArrowheads="1"/>
          </p:cNvSpPr>
          <p:nvPr/>
        </p:nvSpPr>
        <p:spPr bwMode="auto">
          <a:xfrm>
            <a:off x="381000" y="1752600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This is the equation of an ellipse.</a:t>
            </a:r>
          </a:p>
        </p:txBody>
      </p:sp>
      <p:graphicFrame>
        <p:nvGraphicFramePr>
          <p:cNvPr id="203781" name="Object 4"/>
          <p:cNvGraphicFramePr>
            <a:graphicFrameLocks noChangeAspect="1"/>
          </p:cNvGraphicFramePr>
          <p:nvPr/>
        </p:nvGraphicFramePr>
        <p:xfrm>
          <a:off x="4343400" y="2117725"/>
          <a:ext cx="25146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Equation" r:id="rId4" imgW="1206500" imgH="482600" progId="Equation.3">
                  <p:embed/>
                </p:oleObj>
              </mc:Choice>
              <mc:Fallback>
                <p:oleObj name="Equation" r:id="rId4" imgW="1206500" imgH="482600" progId="Equation.3">
                  <p:embed/>
                  <p:pic>
                    <p:nvPicPr>
                      <p:cNvPr id="20378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117725"/>
                        <a:ext cx="2514600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782" name="Text Box 5"/>
          <p:cNvSpPr txBox="1">
            <a:spLocks noChangeArrowheads="1"/>
          </p:cNvSpPr>
          <p:nvPr/>
        </p:nvSpPr>
        <p:spPr bwMode="auto">
          <a:xfrm>
            <a:off x="381000" y="3048000"/>
            <a:ext cx="7315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The axis lengths of the ellipse are determined by the eigenvalues and the orientation is determined by </a:t>
            </a:r>
            <a:r>
              <a:rPr lang="en-US" altLang="en-US" sz="2400" i="1">
                <a:solidFill>
                  <a:srgbClr val="000000"/>
                </a:solidFill>
                <a:cs typeface="Arial" panose="020B0604020202020204" pitchFamily="34" charset="0"/>
              </a:rPr>
              <a:t>R</a:t>
            </a:r>
          </a:p>
          <a:p>
            <a:pPr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203783" name="Group 21"/>
          <p:cNvGrpSpPr>
            <a:grpSpLocks/>
          </p:cNvGrpSpPr>
          <p:nvPr/>
        </p:nvGrpSpPr>
        <p:grpSpPr bwMode="auto">
          <a:xfrm>
            <a:off x="2438400" y="3979863"/>
            <a:ext cx="5413375" cy="2878137"/>
            <a:chOff x="2254" y="2352"/>
            <a:chExt cx="3410" cy="1813"/>
          </a:xfrm>
        </p:grpSpPr>
        <p:sp>
          <p:nvSpPr>
            <p:cNvPr id="203786" name="Text Box 8"/>
            <p:cNvSpPr txBox="1">
              <a:spLocks noChangeArrowheads="1"/>
            </p:cNvSpPr>
            <p:nvPr/>
          </p:nvSpPr>
          <p:spPr bwMode="auto">
            <a:xfrm>
              <a:off x="4656" y="2736"/>
              <a:ext cx="100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1600">
                  <a:solidFill>
                    <a:srgbClr val="FF3300"/>
                  </a:solidFill>
                  <a:cs typeface="Times New Roman" panose="02020603050405020304" pitchFamily="18" charset="0"/>
                </a:rPr>
                <a:t>direction of the slowest change</a:t>
              </a:r>
              <a:endParaRPr lang="ru-RU" altLang="en-US" sz="1600">
                <a:solidFill>
                  <a:srgbClr val="FF33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03787" name="Text Box 9"/>
            <p:cNvSpPr txBox="1">
              <a:spLocks noChangeArrowheads="1"/>
            </p:cNvSpPr>
            <p:nvPr/>
          </p:nvSpPr>
          <p:spPr bwMode="auto">
            <a:xfrm>
              <a:off x="2640" y="2352"/>
              <a:ext cx="105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1600">
                  <a:solidFill>
                    <a:srgbClr val="0033CC"/>
                  </a:solidFill>
                  <a:cs typeface="Times New Roman" panose="02020603050405020304" pitchFamily="18" charset="0"/>
                </a:rPr>
                <a:t>direction of the fastest change</a:t>
              </a:r>
              <a:endParaRPr lang="ru-RU" altLang="en-US" sz="1600">
                <a:solidFill>
                  <a:srgbClr val="0033CC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03788" name="Oval 11"/>
            <p:cNvSpPr>
              <a:spLocks noChangeArrowheads="1"/>
            </p:cNvSpPr>
            <p:nvPr/>
          </p:nvSpPr>
          <p:spPr bwMode="auto">
            <a:xfrm rot="-1106879">
              <a:off x="2254" y="2771"/>
              <a:ext cx="2448" cy="1217"/>
            </a:xfrm>
            <a:prstGeom prst="ellipse">
              <a:avLst/>
            </a:prstGeom>
            <a:solidFill>
              <a:srgbClr val="7CF6D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3789" name="Line 12"/>
            <p:cNvSpPr>
              <a:spLocks noChangeShapeType="1"/>
            </p:cNvSpPr>
            <p:nvPr/>
          </p:nvSpPr>
          <p:spPr bwMode="auto">
            <a:xfrm rot="1280297" flipV="1">
              <a:off x="2555" y="2597"/>
              <a:ext cx="1875" cy="156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790" name="Line 13"/>
            <p:cNvSpPr>
              <a:spLocks noChangeShapeType="1"/>
            </p:cNvSpPr>
            <p:nvPr/>
          </p:nvSpPr>
          <p:spPr bwMode="auto">
            <a:xfrm rot="1280297" flipH="1" flipV="1">
              <a:off x="3094" y="2904"/>
              <a:ext cx="798" cy="94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791" name="AutoShape 14"/>
            <p:cNvSpPr>
              <a:spLocks/>
            </p:cNvSpPr>
            <p:nvPr/>
          </p:nvSpPr>
          <p:spPr bwMode="auto">
            <a:xfrm rot="-6496486">
              <a:off x="4037" y="2756"/>
              <a:ext cx="116" cy="1095"/>
            </a:xfrm>
            <a:prstGeom prst="leftBrace">
              <a:avLst>
                <a:gd name="adj1" fmla="val 78664"/>
                <a:gd name="adj2" fmla="val 49065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3792" name="AutoShape 15"/>
            <p:cNvSpPr>
              <a:spLocks/>
            </p:cNvSpPr>
            <p:nvPr/>
          </p:nvSpPr>
          <p:spPr bwMode="auto">
            <a:xfrm rot="-1178674">
              <a:off x="3212" y="2864"/>
              <a:ext cx="140" cy="513"/>
            </a:xfrm>
            <a:prstGeom prst="leftBrace">
              <a:avLst>
                <a:gd name="adj1" fmla="val 30536"/>
                <a:gd name="adj2" fmla="val 49065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3793" name="Rectangle 16"/>
            <p:cNvSpPr>
              <a:spLocks noChangeArrowheads="1"/>
            </p:cNvSpPr>
            <p:nvPr/>
          </p:nvSpPr>
          <p:spPr bwMode="auto">
            <a:xfrm>
              <a:off x="2400" y="3168"/>
              <a:ext cx="11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40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ru-RU" altLang="en-US" sz="240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</a:t>
              </a:r>
              <a:r>
                <a:rPr lang="en-US" altLang="en-US" sz="2400" baseline="-2500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max</a:t>
              </a:r>
              <a:r>
                <a:rPr lang="en-US" altLang="en-US" sz="240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r>
                <a:rPr lang="en-US" altLang="en-US" sz="2400" baseline="3000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-1/2</a:t>
              </a:r>
              <a:endParaRPr lang="ru-RU" altLang="en-US" sz="2400" baseline="30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203794" name="Rectangle 17"/>
            <p:cNvSpPr>
              <a:spLocks noChangeArrowheads="1"/>
            </p:cNvSpPr>
            <p:nvPr/>
          </p:nvSpPr>
          <p:spPr bwMode="auto">
            <a:xfrm>
              <a:off x="3552" y="3360"/>
              <a:ext cx="11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ru-RU" altLang="en-US" sz="24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</a:t>
              </a:r>
              <a:r>
                <a:rPr lang="en-US" altLang="en-US" sz="2400" baseline="-250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min</a:t>
              </a:r>
              <a:r>
                <a:rPr lang="en-US" altLang="en-US" sz="24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r>
                <a:rPr lang="en-US" altLang="en-US" sz="2400" baseline="300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-1/2</a:t>
              </a:r>
              <a:endParaRPr lang="ru-RU" altLang="en-US" sz="2400" baseline="30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aphicFrame>
        <p:nvGraphicFramePr>
          <p:cNvPr id="203784" name="Object 18"/>
          <p:cNvGraphicFramePr>
            <a:graphicFrameLocks noGrp="1" noChangeAspect="1"/>
          </p:cNvGraphicFramePr>
          <p:nvPr>
            <p:ph idx="1"/>
          </p:nvPr>
        </p:nvGraphicFramePr>
        <p:xfrm>
          <a:off x="5943600" y="914400"/>
          <a:ext cx="27432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Equation" r:id="rId6" imgW="1358900" imgH="457200" progId="Equation.3">
                  <p:embed/>
                </p:oleObj>
              </mc:Choice>
              <mc:Fallback>
                <p:oleObj name="Equation" r:id="rId6" imgW="1358900" imgH="457200" progId="Equation.3">
                  <p:embed/>
                  <p:pic>
                    <p:nvPicPr>
                      <p:cNvPr id="20378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914400"/>
                        <a:ext cx="274320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785" name="Text Box 3"/>
          <p:cNvSpPr txBox="1">
            <a:spLocks noChangeArrowheads="1"/>
          </p:cNvSpPr>
          <p:nvPr/>
        </p:nvSpPr>
        <p:spPr bwMode="auto">
          <a:xfrm>
            <a:off x="381000" y="2373313"/>
            <a:ext cx="739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Diagonalization of M:</a:t>
            </a:r>
          </a:p>
        </p:txBody>
      </p:sp>
    </p:spTree>
    <p:extLst>
      <p:ext uri="{BB962C8B-B14F-4D97-AF65-F5344CB8AC3E}">
        <p14:creationId xmlns:p14="http://schemas.microsoft.com/office/powerpoint/2010/main" val="5778753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AutoShape 2"/>
          <p:cNvSpPr>
            <a:spLocks noChangeArrowheads="1"/>
          </p:cNvSpPr>
          <p:nvPr/>
        </p:nvSpPr>
        <p:spPr bwMode="auto">
          <a:xfrm>
            <a:off x="838200" y="4800600"/>
            <a:ext cx="3124200" cy="1219200"/>
          </a:xfrm>
          <a:prstGeom prst="rightArrowCallout">
            <a:avLst>
              <a:gd name="adj1" fmla="val 25000"/>
              <a:gd name="adj2" fmla="val 24093"/>
              <a:gd name="adj3" fmla="val 41581"/>
              <a:gd name="adj4" fmla="val 75662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Interpreting the eigenvalues</a:t>
            </a:r>
            <a:endParaRPr lang="ru-RU" altLang="en-US"/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4038600" y="1752600"/>
            <a:ext cx="4343400" cy="4343400"/>
          </a:xfrm>
          <a:prstGeom prst="rect">
            <a:avLst/>
          </a:prstGeom>
          <a:solidFill>
            <a:srgbClr val="F38F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7772400" y="6096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ru-RU" altLang="en-US" sz="2400" baseline="-25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26" name="Rectangle 6"/>
          <p:cNvSpPr>
            <a:spLocks noChangeArrowheads="1"/>
          </p:cNvSpPr>
          <p:nvPr/>
        </p:nvSpPr>
        <p:spPr bwMode="auto">
          <a:xfrm>
            <a:off x="3124200" y="1828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ru-RU" altLang="en-US" sz="2400" baseline="-25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27" name="Freeform 7"/>
          <p:cNvSpPr>
            <a:spLocks/>
          </p:cNvSpPr>
          <p:nvPr/>
        </p:nvSpPr>
        <p:spPr bwMode="auto">
          <a:xfrm>
            <a:off x="4495800" y="1752600"/>
            <a:ext cx="3886200" cy="3937000"/>
          </a:xfrm>
          <a:custGeom>
            <a:avLst/>
            <a:gdLst>
              <a:gd name="T0" fmla="*/ 0 w 2448"/>
              <a:gd name="T1" fmla="*/ 2147483646 h 2480"/>
              <a:gd name="T2" fmla="*/ 2147483646 w 2448"/>
              <a:gd name="T3" fmla="*/ 0 h 2480"/>
              <a:gd name="T4" fmla="*/ 2147483646 w 2448"/>
              <a:gd name="T5" fmla="*/ 0 h 2480"/>
              <a:gd name="T6" fmla="*/ 2147483646 w 2448"/>
              <a:gd name="T7" fmla="*/ 2147483646 h 2480"/>
              <a:gd name="T8" fmla="*/ 2147483646 w 2448"/>
              <a:gd name="T9" fmla="*/ 2147483646 h 2480"/>
              <a:gd name="T10" fmla="*/ 0 w 2448"/>
              <a:gd name="T11" fmla="*/ 2147483646 h 2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48"/>
              <a:gd name="T19" fmla="*/ 0 h 2480"/>
              <a:gd name="T20" fmla="*/ 2448 w 2448"/>
              <a:gd name="T21" fmla="*/ 2480 h 2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48" h="2480">
                <a:moveTo>
                  <a:pt x="0" y="1920"/>
                </a:moveTo>
                <a:lnTo>
                  <a:pt x="672" y="0"/>
                </a:lnTo>
                <a:lnTo>
                  <a:pt x="2448" y="0"/>
                </a:lnTo>
                <a:lnTo>
                  <a:pt x="2448" y="1872"/>
                </a:lnTo>
                <a:lnTo>
                  <a:pt x="555" y="248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928" name="AutoShape 8"/>
          <p:cNvSpPr>
            <a:spLocks noChangeArrowheads="1"/>
          </p:cNvSpPr>
          <p:nvPr/>
        </p:nvSpPr>
        <p:spPr bwMode="auto">
          <a:xfrm>
            <a:off x="4038600" y="4343400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9929" name="Rectangle 9"/>
          <p:cNvSpPr>
            <a:spLocks noChangeArrowheads="1"/>
          </p:cNvSpPr>
          <p:nvPr/>
        </p:nvSpPr>
        <p:spPr bwMode="auto">
          <a:xfrm>
            <a:off x="5562600" y="2362200"/>
            <a:ext cx="2667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“Corner”</a:t>
            </a:r>
            <a:b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ru-RU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</a:t>
            </a:r>
            <a:r>
              <a:rPr lang="ru-RU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are large,</a:t>
            </a:r>
            <a:b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~ </a:t>
            </a:r>
            <a:r>
              <a:rPr lang="ru-RU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;</a:t>
            </a:r>
            <a:b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increases in all directions</a:t>
            </a:r>
            <a:endParaRPr lang="ru-RU" alt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30" name="Rectangle 10"/>
          <p:cNvSpPr>
            <a:spLocks noChangeArrowheads="1"/>
          </p:cNvSpPr>
          <p:nvPr/>
        </p:nvSpPr>
        <p:spPr bwMode="auto">
          <a:xfrm>
            <a:off x="914400" y="4800600"/>
            <a:ext cx="23622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</a:t>
            </a:r>
            <a:r>
              <a:rPr lang="ru-RU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are small;</a:t>
            </a:r>
            <a:b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is almost constant in all directions</a:t>
            </a:r>
            <a:endParaRPr lang="ru-RU" alt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31" name="Rectangle 11"/>
          <p:cNvSpPr>
            <a:spLocks noChangeArrowheads="1"/>
          </p:cNvSpPr>
          <p:nvPr/>
        </p:nvSpPr>
        <p:spPr bwMode="auto">
          <a:xfrm>
            <a:off x="7162800" y="5105400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b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ru-RU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&gt;&gt; </a:t>
            </a:r>
            <a:r>
              <a:rPr lang="ru-RU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ru-RU" alt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32" name="Rectangle 12"/>
          <p:cNvSpPr>
            <a:spLocks noChangeArrowheads="1"/>
          </p:cNvSpPr>
          <p:nvPr/>
        </p:nvSpPr>
        <p:spPr bwMode="auto">
          <a:xfrm>
            <a:off x="4114800" y="1905000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b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ru-RU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&gt;&gt; </a:t>
            </a:r>
            <a:r>
              <a:rPr lang="ru-RU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ru-RU" alt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33" name="Rectangle 13"/>
          <p:cNvSpPr>
            <a:spLocks noChangeArrowheads="1"/>
          </p:cNvSpPr>
          <p:nvPr/>
        </p:nvSpPr>
        <p:spPr bwMode="auto">
          <a:xfrm>
            <a:off x="3962400" y="5181600"/>
            <a:ext cx="121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“Flat” region</a:t>
            </a:r>
            <a:endParaRPr lang="ru-RU" altLang="en-US" sz="24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34" name="Text Box 14"/>
          <p:cNvSpPr txBox="1">
            <a:spLocks noChangeArrowheads="1"/>
          </p:cNvSpPr>
          <p:nvPr/>
        </p:nvSpPr>
        <p:spPr bwMode="auto">
          <a:xfrm>
            <a:off x="533400" y="990600"/>
            <a:ext cx="8001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Classification of image points using eigenvalues of 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endParaRPr lang="ru-RU" altLang="en-US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9935" name="Oval 15"/>
          <p:cNvSpPr>
            <a:spLocks noChangeArrowheads="1"/>
          </p:cNvSpPr>
          <p:nvPr/>
        </p:nvSpPr>
        <p:spPr bwMode="auto">
          <a:xfrm>
            <a:off x="6934200" y="2133600"/>
            <a:ext cx="609600" cy="6381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9936" name="Oval 16"/>
          <p:cNvSpPr>
            <a:spLocks noChangeArrowheads="1"/>
          </p:cNvSpPr>
          <p:nvPr/>
        </p:nvSpPr>
        <p:spPr bwMode="auto">
          <a:xfrm>
            <a:off x="4184650" y="1828800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9937" name="Oval 17"/>
          <p:cNvSpPr>
            <a:spLocks noChangeArrowheads="1"/>
          </p:cNvSpPr>
          <p:nvPr/>
        </p:nvSpPr>
        <p:spPr bwMode="auto">
          <a:xfrm>
            <a:off x="4267200" y="49530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9938" name="Oval 18"/>
          <p:cNvSpPr>
            <a:spLocks noChangeArrowheads="1"/>
          </p:cNvSpPr>
          <p:nvPr/>
        </p:nvSpPr>
        <p:spPr bwMode="auto">
          <a:xfrm rot="5542000">
            <a:off x="6650832" y="5557043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4021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Corner response function</a:t>
            </a:r>
          </a:p>
        </p:txBody>
      </p:sp>
      <p:sp>
        <p:nvSpPr>
          <p:cNvPr id="211971" name="Rectangle 4"/>
          <p:cNvSpPr>
            <a:spLocks noChangeArrowheads="1"/>
          </p:cNvSpPr>
          <p:nvPr/>
        </p:nvSpPr>
        <p:spPr bwMode="auto">
          <a:xfrm>
            <a:off x="4038600" y="1752600"/>
            <a:ext cx="4343400" cy="4343400"/>
          </a:xfrm>
          <a:prstGeom prst="rect">
            <a:avLst/>
          </a:prstGeom>
          <a:solidFill>
            <a:srgbClr val="F38F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11972" name="Freeform 5"/>
          <p:cNvSpPr>
            <a:spLocks/>
          </p:cNvSpPr>
          <p:nvPr/>
        </p:nvSpPr>
        <p:spPr bwMode="auto">
          <a:xfrm>
            <a:off x="4495800" y="1752600"/>
            <a:ext cx="3886200" cy="3937000"/>
          </a:xfrm>
          <a:custGeom>
            <a:avLst/>
            <a:gdLst>
              <a:gd name="T0" fmla="*/ 0 w 2448"/>
              <a:gd name="T1" fmla="*/ 2147483646 h 2480"/>
              <a:gd name="T2" fmla="*/ 2147483646 w 2448"/>
              <a:gd name="T3" fmla="*/ 0 h 2480"/>
              <a:gd name="T4" fmla="*/ 2147483646 w 2448"/>
              <a:gd name="T5" fmla="*/ 0 h 2480"/>
              <a:gd name="T6" fmla="*/ 2147483646 w 2448"/>
              <a:gd name="T7" fmla="*/ 2147483646 h 2480"/>
              <a:gd name="T8" fmla="*/ 2147483646 w 2448"/>
              <a:gd name="T9" fmla="*/ 2147483646 h 2480"/>
              <a:gd name="T10" fmla="*/ 0 w 2448"/>
              <a:gd name="T11" fmla="*/ 2147483646 h 2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48"/>
              <a:gd name="T19" fmla="*/ 0 h 2480"/>
              <a:gd name="T20" fmla="*/ 2448 w 2448"/>
              <a:gd name="T21" fmla="*/ 2480 h 2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48" h="2480">
                <a:moveTo>
                  <a:pt x="0" y="1920"/>
                </a:moveTo>
                <a:lnTo>
                  <a:pt x="672" y="0"/>
                </a:lnTo>
                <a:lnTo>
                  <a:pt x="2448" y="0"/>
                </a:lnTo>
                <a:lnTo>
                  <a:pt x="2448" y="1872"/>
                </a:lnTo>
                <a:lnTo>
                  <a:pt x="555" y="248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973" name="AutoShape 6"/>
          <p:cNvSpPr>
            <a:spLocks noChangeArrowheads="1"/>
          </p:cNvSpPr>
          <p:nvPr/>
        </p:nvSpPr>
        <p:spPr bwMode="auto">
          <a:xfrm>
            <a:off x="4038600" y="4343400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11974" name="Rectangle 7"/>
          <p:cNvSpPr>
            <a:spLocks noChangeArrowheads="1"/>
          </p:cNvSpPr>
          <p:nvPr/>
        </p:nvSpPr>
        <p:spPr bwMode="auto">
          <a:xfrm>
            <a:off x="5562600" y="2362200"/>
            <a:ext cx="2667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“Corner”</a:t>
            </a:r>
            <a:b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 &gt; 0</a:t>
            </a:r>
            <a:endParaRPr lang="ru-RU" alt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5" name="Rectangle 8"/>
          <p:cNvSpPr>
            <a:spLocks noChangeArrowheads="1"/>
          </p:cNvSpPr>
          <p:nvPr/>
        </p:nvSpPr>
        <p:spPr bwMode="auto">
          <a:xfrm>
            <a:off x="7162800" y="5105400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b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 &lt; 0</a:t>
            </a:r>
            <a:endParaRPr lang="ru-RU" alt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6" name="Rectangle 9"/>
          <p:cNvSpPr>
            <a:spLocks noChangeArrowheads="1"/>
          </p:cNvSpPr>
          <p:nvPr/>
        </p:nvSpPr>
        <p:spPr bwMode="auto">
          <a:xfrm>
            <a:off x="4114800" y="1905000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b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&lt; 0</a:t>
            </a:r>
            <a:endParaRPr lang="ru-RU" alt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7" name="Rectangle 10"/>
          <p:cNvSpPr>
            <a:spLocks noChangeArrowheads="1"/>
          </p:cNvSpPr>
          <p:nvPr/>
        </p:nvSpPr>
        <p:spPr bwMode="auto">
          <a:xfrm>
            <a:off x="3962400" y="5181600"/>
            <a:ext cx="121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“Flat” region</a:t>
            </a:r>
            <a:endParaRPr lang="ru-RU" altLang="en-US" sz="24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8" name="Oval 11"/>
          <p:cNvSpPr>
            <a:spLocks noChangeArrowheads="1"/>
          </p:cNvSpPr>
          <p:nvPr/>
        </p:nvSpPr>
        <p:spPr bwMode="auto">
          <a:xfrm>
            <a:off x="6934200" y="2133600"/>
            <a:ext cx="609600" cy="6381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11979" name="Oval 12"/>
          <p:cNvSpPr>
            <a:spLocks noChangeArrowheads="1"/>
          </p:cNvSpPr>
          <p:nvPr/>
        </p:nvSpPr>
        <p:spPr bwMode="auto">
          <a:xfrm>
            <a:off x="4184650" y="1828800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11980" name="Oval 13"/>
          <p:cNvSpPr>
            <a:spLocks noChangeArrowheads="1"/>
          </p:cNvSpPr>
          <p:nvPr/>
        </p:nvSpPr>
        <p:spPr bwMode="auto">
          <a:xfrm>
            <a:off x="4267200" y="49530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11981" name="Oval 14"/>
          <p:cNvSpPr>
            <a:spLocks noChangeArrowheads="1"/>
          </p:cNvSpPr>
          <p:nvPr/>
        </p:nvSpPr>
        <p:spPr bwMode="auto">
          <a:xfrm rot="5542000">
            <a:off x="6650832" y="5557043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11982" name="Rectangle 15"/>
          <p:cNvSpPr>
            <a:spLocks noChangeArrowheads="1"/>
          </p:cNvSpPr>
          <p:nvPr/>
        </p:nvSpPr>
        <p:spPr bwMode="auto">
          <a:xfrm>
            <a:off x="4899025" y="4714875"/>
            <a:ext cx="1274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|R|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small</a:t>
            </a:r>
          </a:p>
        </p:txBody>
      </p:sp>
      <p:sp>
        <p:nvSpPr>
          <p:cNvPr id="211983" name="Line 16"/>
          <p:cNvSpPr>
            <a:spLocks noChangeShapeType="1"/>
          </p:cNvSpPr>
          <p:nvPr/>
        </p:nvSpPr>
        <p:spPr bwMode="auto">
          <a:xfrm flipH="1">
            <a:off x="5029200" y="5181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1984" name="Object 17"/>
          <p:cNvGraphicFramePr>
            <a:graphicFrameLocks noChangeAspect="1"/>
          </p:cNvGraphicFramePr>
          <p:nvPr/>
        </p:nvGraphicFramePr>
        <p:xfrm>
          <a:off x="990600" y="990600"/>
          <a:ext cx="71231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Equation" r:id="rId4" imgW="2844800" imgH="228600" progId="Equation.3">
                  <p:embed/>
                </p:oleObj>
              </mc:Choice>
              <mc:Fallback>
                <p:oleObj name="Equation" r:id="rId4" imgW="2844800" imgH="228600" progId="Equation.3">
                  <p:embed/>
                  <p:pic>
                    <p:nvPicPr>
                      <p:cNvPr id="21198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90600"/>
                        <a:ext cx="712311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985" name="Text Box 18"/>
          <p:cNvSpPr txBox="1">
            <a:spLocks noChangeArrowheads="1"/>
          </p:cNvSpPr>
          <p:nvPr/>
        </p:nvSpPr>
        <p:spPr bwMode="auto">
          <a:xfrm>
            <a:off x="1006475" y="1828800"/>
            <a:ext cx="2727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l-GR" altLang="en-US" sz="1800" i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α</a:t>
            </a: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: constant (0.04 to 0.06)</a:t>
            </a:r>
            <a:endParaRPr lang="el-GR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7027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Harris corner detector</a:t>
            </a:r>
            <a:endParaRPr lang="ru-RU" altLang="en-US"/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8048625" cy="2801938"/>
          </a:xfrm>
        </p:spPr>
        <p:txBody>
          <a:bodyPr>
            <a:normAutofit fontScale="92500" lnSpcReduction="10000"/>
          </a:bodyPr>
          <a:lstStyle/>
          <a:p>
            <a:pPr marL="514350" indent="-514350" eaLnBrk="1" hangingPunct="1">
              <a:buFontTx/>
              <a:buAutoNum type="arabicParenR"/>
            </a:pPr>
            <a:r>
              <a:rPr lang="en-US" altLang="en-US"/>
              <a:t>Compute</a:t>
            </a:r>
            <a:r>
              <a:rPr lang="en-US" altLang="en-US" i="1"/>
              <a:t> M </a:t>
            </a:r>
            <a:r>
              <a:rPr lang="en-US" altLang="en-US"/>
              <a:t>matrix for each image window to get their </a:t>
            </a:r>
            <a:r>
              <a:rPr lang="en-US" altLang="en-US" i="1"/>
              <a:t>cornerness </a:t>
            </a:r>
            <a:r>
              <a:rPr lang="en-US" altLang="en-US"/>
              <a:t>scores.</a:t>
            </a:r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/>
              <a:t>Find points whose surrounding window gave large corner response (</a:t>
            </a:r>
            <a:r>
              <a:rPr lang="en-US" altLang="en-US" i="1"/>
              <a:t>f</a:t>
            </a:r>
            <a:r>
              <a:rPr lang="en-US" altLang="en-US"/>
              <a:t>&gt; threshold)</a:t>
            </a:r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/>
              <a:t>Take the points of local maxima, i.e., perform non-maximum suppression</a:t>
            </a:r>
            <a:endParaRPr lang="ru-RU" altLang="en-US"/>
          </a:p>
        </p:txBody>
      </p:sp>
      <p:sp>
        <p:nvSpPr>
          <p:cNvPr id="214020" name="Rectangle 14"/>
          <p:cNvSpPr>
            <a:spLocks noChangeArrowheads="1"/>
          </p:cNvSpPr>
          <p:nvPr/>
        </p:nvSpPr>
        <p:spPr bwMode="auto">
          <a:xfrm>
            <a:off x="381000" y="5759450"/>
            <a:ext cx="845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</a:rPr>
              <a:t>C.Harris and M.Stephens. </a:t>
            </a:r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  <a:hlinkClick r:id="rId3"/>
              </a:rPr>
              <a:t>“A Combined Corner and Edge Detector.” </a:t>
            </a:r>
            <a:r>
              <a:rPr lang="en-US" altLang="en-US" sz="2000" i="1">
                <a:solidFill>
                  <a:srgbClr val="000000"/>
                </a:solidFill>
                <a:cs typeface="Arial" panose="020B0604020202020204" pitchFamily="34" charset="0"/>
              </a:rPr>
              <a:t>Proceedings of the 4th Alvey Vision Conference</a:t>
            </a:r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</a:rPr>
              <a:t>: pages 147—151, 1988.  </a:t>
            </a:r>
          </a:p>
        </p:txBody>
      </p:sp>
    </p:spTree>
    <p:extLst>
      <p:ext uri="{BB962C8B-B14F-4D97-AF65-F5344CB8AC3E}">
        <p14:creationId xmlns:p14="http://schemas.microsoft.com/office/powerpoint/2010/main" val="1058138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Correspondence across views</a:t>
            </a:r>
          </a:p>
        </p:txBody>
      </p:sp>
      <p:sp>
        <p:nvSpPr>
          <p:cNvPr id="141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Correspondence: matching points, patches, edges, or regions across images</a:t>
            </a:r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141316" name="Picture 2" descr="http://blog.chron.com/goodmombadmom/files/legacy/Br%20stop%20sign%202%20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4" r="24120" b="6261"/>
          <a:stretch>
            <a:fillRect/>
          </a:stretch>
        </p:blipFill>
        <p:spPr bwMode="auto">
          <a:xfrm>
            <a:off x="1193800" y="2927350"/>
            <a:ext cx="1987550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7" name="Picture 4" descr="http://www.freefoto.com/images/41/15/41_15_85---Stop-Sign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3168650"/>
            <a:ext cx="160020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8" name="Picture 2" descr="http://blog.chron.com/goodmombadmom/files/legacy/Br%20stop%20sign%202%20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3" t="30582" r="48683" b="53894"/>
          <a:stretch>
            <a:fillRect/>
          </a:stretch>
        </p:blipFill>
        <p:spPr bwMode="auto">
          <a:xfrm>
            <a:off x="3556000" y="3844925"/>
            <a:ext cx="5016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9" name="Picture 4" descr="http://www.freefoto.com/images/41/15/41_15_85---Stop-Sign_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5" t="32785" r="29762" b="42061"/>
          <a:stretch>
            <a:fillRect/>
          </a:stretch>
        </p:blipFill>
        <p:spPr bwMode="auto">
          <a:xfrm>
            <a:off x="4356100" y="3803650"/>
            <a:ext cx="47625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933575" y="3475038"/>
            <a:ext cx="685800" cy="88741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772150" y="3803650"/>
            <a:ext cx="685800" cy="887413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41322" name="TextBox 9"/>
          <p:cNvSpPr txBox="1">
            <a:spLocks noChangeArrowheads="1"/>
          </p:cNvSpPr>
          <p:nvPr/>
        </p:nvSpPr>
        <p:spPr bwMode="auto">
          <a:xfrm>
            <a:off x="4013200" y="3851275"/>
            <a:ext cx="393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619375" y="3919538"/>
            <a:ext cx="784225" cy="18415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832350" y="4191000"/>
            <a:ext cx="939800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1426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Harris Detector </a:t>
            </a:r>
            <a:r>
              <a:rPr lang="pl-PL" altLang="en-US" sz="2000">
                <a:latin typeface="Arial" panose="020B0604020202020204" pitchFamily="34" charset="0"/>
              </a:rPr>
              <a:t>[</a:t>
            </a:r>
            <a:r>
              <a:rPr lang="pl-PL" altLang="en-US" sz="2000"/>
              <a:t>Harris88</a:t>
            </a:r>
            <a:r>
              <a:rPr lang="pl-PL" altLang="en-US" sz="2000">
                <a:latin typeface="Arial" panose="020B0604020202020204" pitchFamily="34" charset="0"/>
              </a:rPr>
              <a:t>]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pl-PL" altLang="en-US"/>
              <a:t>Second moment matrix</a:t>
            </a:r>
            <a:endParaRPr lang="en-US" altLang="en-US"/>
          </a:p>
        </p:txBody>
      </p:sp>
      <p:graphicFrame>
        <p:nvGraphicFramePr>
          <p:cNvPr id="216068" name="Object 2"/>
          <p:cNvGraphicFramePr>
            <a:graphicFrameLocks noChangeAspect="1"/>
          </p:cNvGraphicFramePr>
          <p:nvPr/>
        </p:nvGraphicFramePr>
        <p:xfrm>
          <a:off x="811213" y="2005013"/>
          <a:ext cx="376078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7" name="Equation" r:id="rId4" imgW="2654300" imgH="508000" progId="Equation.3">
                  <p:embed/>
                </p:oleObj>
              </mc:Choice>
              <mc:Fallback>
                <p:oleObj name="Equation" r:id="rId4" imgW="2654300" imgH="508000" progId="Equation.3">
                  <p:embed/>
                  <p:pic>
                    <p:nvPicPr>
                      <p:cNvPr id="21606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2005013"/>
                        <a:ext cx="3760787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06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EADF45-B5B4-4B88-9404-4DB9B297637A}" type="slidenum">
              <a:rPr lang="de-DE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de-DE" altLang="en-US" sz="1200">
              <a:solidFill>
                <a:srgbClr val="898989"/>
              </a:solidFill>
            </a:endParaRPr>
          </a:p>
        </p:txBody>
      </p:sp>
      <p:pic>
        <p:nvPicPr>
          <p:cNvPr id="21607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233488"/>
            <a:ext cx="1079500" cy="8397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Text Box 9"/>
          <p:cNvSpPr txBox="1">
            <a:spLocks noChangeArrowheads="1"/>
          </p:cNvSpPr>
          <p:nvPr/>
        </p:nvSpPr>
        <p:spPr bwMode="auto">
          <a:xfrm>
            <a:off x="4965700" y="2132013"/>
            <a:ext cx="1800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pl-PL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Image derivatives</a:t>
            </a:r>
            <a:endParaRPr lang="en-US" alt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4" name="Text Box 10"/>
          <p:cNvSpPr txBox="1">
            <a:spLocks noChangeArrowheads="1"/>
          </p:cNvSpPr>
          <p:nvPr/>
        </p:nvSpPr>
        <p:spPr bwMode="auto">
          <a:xfrm>
            <a:off x="3673475" y="3106738"/>
            <a:ext cx="1943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pl-PL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Square of derivatives</a:t>
            </a:r>
            <a:endParaRPr lang="en-US" alt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5" name="Text Box 11"/>
          <p:cNvSpPr txBox="1">
            <a:spLocks noChangeArrowheads="1"/>
          </p:cNvSpPr>
          <p:nvPr/>
        </p:nvSpPr>
        <p:spPr bwMode="auto">
          <a:xfrm>
            <a:off x="3636963" y="3970338"/>
            <a:ext cx="19446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pl-PL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Gaussian </a:t>
            </a:r>
            <a:br>
              <a:rPr lang="pl-PL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filter </a:t>
            </a:r>
            <a:r>
              <a:rPr lang="pl-PL" altLang="en-US" sz="16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g(</a:t>
            </a:r>
            <a:r>
              <a:rPr lang="pl-PL" altLang="en-US" sz="1600" i="1">
                <a:solidFill>
                  <a:srgbClr val="0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pl-PL" altLang="en-US" sz="1600" i="1" baseline="-2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l-PL" altLang="en-US" sz="16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1600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445250" y="2133600"/>
            <a:ext cx="2519363" cy="865188"/>
            <a:chOff x="3356" y="1638"/>
            <a:chExt cx="2041" cy="756"/>
          </a:xfrm>
        </p:grpSpPr>
        <p:pic>
          <p:nvPicPr>
            <p:cNvPr id="216095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6" y="1684"/>
              <a:ext cx="907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216096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1" y="1684"/>
              <a:ext cx="918" cy="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216097" name="Text Box 15"/>
            <p:cNvSpPr txBox="1">
              <a:spLocks noChangeArrowheads="1"/>
            </p:cNvSpPr>
            <p:nvPr/>
          </p:nvSpPr>
          <p:spPr bwMode="auto">
            <a:xfrm>
              <a:off x="4059" y="1638"/>
              <a:ext cx="363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pl-PL" altLang="en-US" sz="1800" i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pl-PL" altLang="en-US" sz="1800" i="1" baseline="-250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en-US" altLang="en-US" sz="1800" i="1" baseline="-25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098" name="Text Box 16"/>
            <p:cNvSpPr txBox="1">
              <a:spLocks noChangeArrowheads="1"/>
            </p:cNvSpPr>
            <p:nvPr/>
          </p:nvSpPr>
          <p:spPr bwMode="auto">
            <a:xfrm>
              <a:off x="5034" y="1638"/>
              <a:ext cx="363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pl-PL" altLang="en-US" sz="1800" i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pl-PL" altLang="en-US" sz="1800" i="1" baseline="-250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endParaRPr lang="en-US" altLang="en-US" sz="1800" i="1" baseline="-25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207" name="Picture 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8250" y="3025775"/>
            <a:ext cx="1196975" cy="836613"/>
          </a:xfrm>
        </p:spPr>
      </p:pic>
      <p:pic>
        <p:nvPicPr>
          <p:cNvPr id="8208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3033713"/>
            <a:ext cx="1196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09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3033713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210" name="Text Box 20"/>
          <p:cNvSpPr txBox="1">
            <a:spLocks noChangeArrowheads="1"/>
          </p:cNvSpPr>
          <p:nvPr/>
        </p:nvSpPr>
        <p:spPr bwMode="auto">
          <a:xfrm>
            <a:off x="5942013" y="2987675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l-PL" altLang="en-US" sz="1800" i="1" baseline="-25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l-PL" altLang="en-US" sz="1800" i="1" baseline="30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1800" i="1" baseline="300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11" name="Text Box 21"/>
          <p:cNvSpPr txBox="1">
            <a:spLocks noChangeArrowheads="1"/>
          </p:cNvSpPr>
          <p:nvPr/>
        </p:nvSpPr>
        <p:spPr bwMode="auto">
          <a:xfrm>
            <a:off x="7165975" y="2962275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l-PL" altLang="en-US" sz="1800" i="1" baseline="-25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l-PL" altLang="en-US" sz="1800" i="1" baseline="30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1800" i="1" baseline="300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12" name="Text Box 22"/>
          <p:cNvSpPr txBox="1">
            <a:spLocks noChangeArrowheads="1"/>
          </p:cNvSpPr>
          <p:nvPr/>
        </p:nvSpPr>
        <p:spPr bwMode="auto">
          <a:xfrm>
            <a:off x="8318500" y="2962275"/>
            <a:ext cx="538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l-PL" altLang="en-US" sz="1800" i="1" baseline="-25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l-PL" altLang="en-US" sz="1800" i="1" baseline="-25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US" altLang="en-US" sz="1800" i="1" baseline="-250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13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33825"/>
            <a:ext cx="11826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14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3933825"/>
            <a:ext cx="11826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15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3933825"/>
            <a:ext cx="118268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216" name="Text Box 23"/>
          <p:cNvSpPr txBox="1">
            <a:spLocks noChangeArrowheads="1"/>
          </p:cNvSpPr>
          <p:nvPr/>
        </p:nvSpPr>
        <p:spPr bwMode="auto">
          <a:xfrm>
            <a:off x="5638800" y="3962400"/>
            <a:ext cx="922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g(I</a:t>
            </a:r>
            <a:r>
              <a:rPr lang="pl-PL" altLang="en-US" sz="1800" i="1" baseline="-25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l-PL" altLang="en-US" sz="1800" i="1" baseline="30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1800" i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17" name="Text Box 24"/>
          <p:cNvSpPr txBox="1">
            <a:spLocks noChangeArrowheads="1"/>
          </p:cNvSpPr>
          <p:nvPr/>
        </p:nvSpPr>
        <p:spPr bwMode="auto">
          <a:xfrm>
            <a:off x="6858000" y="3962400"/>
            <a:ext cx="925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g(I</a:t>
            </a:r>
            <a:r>
              <a:rPr lang="pl-PL" altLang="en-US" sz="1800" i="1" baseline="-25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l-PL" altLang="en-US" sz="1800" i="1" baseline="30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1800" i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18" name="Text Box 25"/>
          <p:cNvSpPr txBox="1">
            <a:spLocks noChangeArrowheads="1"/>
          </p:cNvSpPr>
          <p:nvPr/>
        </p:nvSpPr>
        <p:spPr bwMode="auto">
          <a:xfrm>
            <a:off x="8035925" y="3886200"/>
            <a:ext cx="925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g(I</a:t>
            </a:r>
            <a:r>
              <a:rPr lang="pl-PL" altLang="en-US" sz="1800" i="1" baseline="-25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l-PL" altLang="en-US" sz="1800" i="1" baseline="-25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1800" i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4868863"/>
            <a:ext cx="24479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661988" y="5694363"/>
          <a:ext cx="51292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name="Equation" r:id="rId16" imgW="2679700" imgH="254000" progId="Equation.3">
                  <p:embed/>
                </p:oleObj>
              </mc:Choice>
              <mc:Fallback>
                <p:oleObj name="Equation" r:id="rId16" imgW="2679700" imgH="254000" progId="Equation.3">
                  <p:embed/>
                  <p:pic>
                    <p:nvPicPr>
                      <p:cNvPr id="8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8" y="5694363"/>
                        <a:ext cx="5129212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687388" y="5191125"/>
          <a:ext cx="52879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" name="Equation" r:id="rId18" imgW="2806700" imgH="228600" progId="Equation.3">
                  <p:embed/>
                </p:oleObj>
              </mc:Choice>
              <mc:Fallback>
                <p:oleObj name="Equation" r:id="rId18" imgW="2806700" imgH="228600" progId="Equation.3">
                  <p:embed/>
                  <p:pic>
                    <p:nvPicPr>
                      <p:cNvPr id="8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5191125"/>
                        <a:ext cx="528796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0" name="Text Box 30"/>
          <p:cNvSpPr txBox="1">
            <a:spLocks noChangeArrowheads="1"/>
          </p:cNvSpPr>
          <p:nvPr/>
        </p:nvSpPr>
        <p:spPr bwMode="auto">
          <a:xfrm>
            <a:off x="539750" y="4800600"/>
            <a:ext cx="563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pl-PL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Cornerness function </a:t>
            </a: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eigenvalues are strong</a:t>
            </a:r>
            <a:endParaRPr lang="en-US" altLang="en-US" sz="1800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21" name="Text Box 31"/>
          <p:cNvSpPr txBox="1">
            <a:spLocks noChangeArrowheads="1"/>
          </p:cNvSpPr>
          <p:nvPr/>
        </p:nvSpPr>
        <p:spPr bwMode="auto">
          <a:xfrm>
            <a:off x="8218488" y="6400800"/>
            <a:ext cx="925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endParaRPr lang="en-US" altLang="en-US" sz="1800" i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22" name="Text Box 32"/>
          <p:cNvSpPr txBox="1">
            <a:spLocks noChangeArrowheads="1"/>
          </p:cNvSpPr>
          <p:nvPr/>
        </p:nvSpPr>
        <p:spPr bwMode="auto">
          <a:xfrm>
            <a:off x="539750" y="6342063"/>
            <a:ext cx="4679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pl-PL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Non-maxima suppression</a:t>
            </a:r>
            <a:endParaRPr lang="en-US" altLang="en-US" sz="1800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657225" y="3505200"/>
          <a:ext cx="14763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" name="Equation" r:id="rId20" imgW="1066800" imgH="457200" progId="Equation.DSMT4">
                  <p:embed/>
                </p:oleObj>
              </mc:Choice>
              <mc:Fallback>
                <p:oleObj name="Equation" r:id="rId20" imgW="1066800" imgH="457200" progId="Equation.DSMT4">
                  <p:embed/>
                  <p:pic>
                    <p:nvPicPr>
                      <p:cNvPr id="81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3505200"/>
                        <a:ext cx="1476375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7D96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86275" y="2592388"/>
            <a:ext cx="20177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(optionally, blur first)</a:t>
            </a:r>
          </a:p>
        </p:txBody>
      </p:sp>
    </p:spTree>
    <p:extLst>
      <p:ext uri="{BB962C8B-B14F-4D97-AF65-F5344CB8AC3E}">
        <p14:creationId xmlns:p14="http://schemas.microsoft.com/office/powerpoint/2010/main" val="201463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04" grpId="0"/>
      <p:bldP spid="8205" grpId="0"/>
      <p:bldP spid="8210" grpId="0"/>
      <p:bldP spid="8211" grpId="0"/>
      <p:bldP spid="8212" grpId="0"/>
      <p:bldP spid="8216" grpId="0"/>
      <p:bldP spid="8217" grpId="0"/>
      <p:bldP spid="8218" grpId="0"/>
      <p:bldP spid="8220" grpId="0"/>
      <p:bldP spid="8221" grpId="0"/>
      <p:bldP spid="8222" grpId="0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Harris Detector: Steps</a:t>
            </a:r>
            <a:endParaRPr lang="ru-RU" altLang="en-US" sz="3200"/>
          </a:p>
        </p:txBody>
      </p:sp>
      <p:pic>
        <p:nvPicPr>
          <p:cNvPr id="218115" name="Picture 3" descr="cows_step0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6402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Harris Detector: Steps</a:t>
            </a:r>
            <a:endParaRPr lang="ru-RU" altLang="en-US" sz="3200"/>
          </a:p>
        </p:txBody>
      </p:sp>
      <p:pic>
        <p:nvPicPr>
          <p:cNvPr id="220163" name="Picture 3" descr="cows_step1_corner_respon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828675" y="774700"/>
            <a:ext cx="4052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Compute corner response 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R</a:t>
            </a:r>
            <a:endParaRPr lang="ru-RU" altLang="en-US" i="1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2422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Harris Detector: Steps</a:t>
            </a:r>
            <a:endParaRPr lang="ru-RU" altLang="en-US" sz="3200"/>
          </a:p>
        </p:txBody>
      </p:sp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838200" y="774700"/>
            <a:ext cx="7456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Find points with large corner response: 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R&gt;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threshold</a:t>
            </a:r>
            <a:endParaRPr lang="ru-RU" altLang="en-US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22212" name="Picture 4" descr="cows_step2_thr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2702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Harris Detector: Steps</a:t>
            </a:r>
            <a:endParaRPr lang="ru-RU" altLang="en-US" sz="3200"/>
          </a:p>
        </p:txBody>
      </p:sp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838200" y="774700"/>
            <a:ext cx="5795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Take only the points of local maxima of </a:t>
            </a:r>
            <a:r>
              <a:rPr lang="en-US" altLang="en-US" i="1">
                <a:solidFill>
                  <a:srgbClr val="000000"/>
                </a:solidFill>
                <a:cs typeface="Times New Roman" panose="02020603050405020304" pitchFamily="18" charset="0"/>
              </a:rPr>
              <a:t>R</a:t>
            </a:r>
            <a:endParaRPr lang="ru-RU" altLang="en-US" i="1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24260" name="Picture 4" descr="cows_step3_thresh&amp;max"/>
          <p:cNvPicPr>
            <a:picLocks noChangeAspect="1" noChangeArrowheads="1"/>
          </p:cNvPicPr>
          <p:nvPr/>
        </p:nvPicPr>
        <p:blipFill>
          <a:blip r:embed="rId3">
            <a:lum bright="24000" contrast="7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0641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Harris Detector: Steps</a:t>
            </a:r>
            <a:endParaRPr lang="ru-RU" altLang="en-US" sz="3200"/>
          </a:p>
        </p:txBody>
      </p:sp>
      <p:pic>
        <p:nvPicPr>
          <p:cNvPr id="226307" name="Picture 3" descr="cows_step4_harris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7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847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01763"/>
            <a:ext cx="8534400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Oval 3"/>
          <p:cNvSpPr>
            <a:spLocks noChangeArrowheads="1"/>
          </p:cNvSpPr>
          <p:nvPr/>
        </p:nvSpPr>
        <p:spPr bwMode="auto">
          <a:xfrm>
            <a:off x="1905000" y="3535363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40" name="Oval 4"/>
          <p:cNvSpPr>
            <a:spLocks noChangeArrowheads="1"/>
          </p:cNvSpPr>
          <p:nvPr/>
        </p:nvSpPr>
        <p:spPr bwMode="auto">
          <a:xfrm>
            <a:off x="6477000" y="3535363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41" name="Oval 6"/>
          <p:cNvSpPr>
            <a:spLocks noChangeArrowheads="1"/>
          </p:cNvSpPr>
          <p:nvPr/>
        </p:nvSpPr>
        <p:spPr bwMode="auto">
          <a:xfrm>
            <a:off x="1752600" y="3048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42" name="Oval 7"/>
          <p:cNvSpPr>
            <a:spLocks noChangeArrowheads="1"/>
          </p:cNvSpPr>
          <p:nvPr/>
        </p:nvSpPr>
        <p:spPr bwMode="auto">
          <a:xfrm>
            <a:off x="6172200" y="3048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43" name="Oval 8"/>
          <p:cNvSpPr>
            <a:spLocks noChangeArrowheads="1"/>
          </p:cNvSpPr>
          <p:nvPr/>
        </p:nvSpPr>
        <p:spPr bwMode="auto">
          <a:xfrm>
            <a:off x="2743200" y="3048000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44" name="Oval 9"/>
          <p:cNvSpPr>
            <a:spLocks noChangeArrowheads="1"/>
          </p:cNvSpPr>
          <p:nvPr/>
        </p:nvSpPr>
        <p:spPr bwMode="auto">
          <a:xfrm>
            <a:off x="7315200" y="3048000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45" name="Oval 10"/>
          <p:cNvSpPr>
            <a:spLocks noChangeArrowheads="1"/>
          </p:cNvSpPr>
          <p:nvPr/>
        </p:nvSpPr>
        <p:spPr bwMode="auto">
          <a:xfrm>
            <a:off x="2362200" y="39624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46" name="Oval 11"/>
          <p:cNvSpPr>
            <a:spLocks noChangeArrowheads="1"/>
          </p:cNvSpPr>
          <p:nvPr/>
        </p:nvSpPr>
        <p:spPr bwMode="auto">
          <a:xfrm>
            <a:off x="6934200" y="39624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47" name="Oval 12"/>
          <p:cNvSpPr>
            <a:spLocks noChangeArrowheads="1"/>
          </p:cNvSpPr>
          <p:nvPr/>
        </p:nvSpPr>
        <p:spPr bwMode="auto">
          <a:xfrm>
            <a:off x="1371600" y="5638800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48" name="Oval 13"/>
          <p:cNvSpPr>
            <a:spLocks noChangeArrowheads="1"/>
          </p:cNvSpPr>
          <p:nvPr/>
        </p:nvSpPr>
        <p:spPr bwMode="auto">
          <a:xfrm>
            <a:off x="5715000" y="5638800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49" name="Oval 14"/>
          <p:cNvSpPr>
            <a:spLocks noChangeArrowheads="1"/>
          </p:cNvSpPr>
          <p:nvPr/>
        </p:nvSpPr>
        <p:spPr bwMode="auto">
          <a:xfrm>
            <a:off x="3429000" y="228600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50" name="Oval 15"/>
          <p:cNvSpPr>
            <a:spLocks noChangeArrowheads="1"/>
          </p:cNvSpPr>
          <p:nvPr/>
        </p:nvSpPr>
        <p:spPr bwMode="auto">
          <a:xfrm>
            <a:off x="7772400" y="228600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51" name="Oval 16"/>
          <p:cNvSpPr>
            <a:spLocks noChangeArrowheads="1"/>
          </p:cNvSpPr>
          <p:nvPr/>
        </p:nvSpPr>
        <p:spPr bwMode="auto">
          <a:xfrm>
            <a:off x="3962400" y="5715000"/>
            <a:ext cx="228600" cy="2286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52" name="Oval 17"/>
          <p:cNvSpPr>
            <a:spLocks noChangeArrowheads="1"/>
          </p:cNvSpPr>
          <p:nvPr/>
        </p:nvSpPr>
        <p:spPr bwMode="auto">
          <a:xfrm>
            <a:off x="8534400" y="5715000"/>
            <a:ext cx="228600" cy="2286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53" name="Oval 18"/>
          <p:cNvSpPr>
            <a:spLocks noChangeArrowheads="1"/>
          </p:cNvSpPr>
          <p:nvPr/>
        </p:nvSpPr>
        <p:spPr bwMode="auto">
          <a:xfrm>
            <a:off x="1143000" y="2286000"/>
            <a:ext cx="228600" cy="228600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54" name="Oval 19"/>
          <p:cNvSpPr>
            <a:spLocks noChangeArrowheads="1"/>
          </p:cNvSpPr>
          <p:nvPr/>
        </p:nvSpPr>
        <p:spPr bwMode="auto">
          <a:xfrm>
            <a:off x="5410200" y="2362200"/>
            <a:ext cx="228600" cy="228600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55" name="Line 20"/>
          <p:cNvSpPr>
            <a:spLocks noChangeShapeType="1"/>
          </p:cNvSpPr>
          <p:nvPr/>
        </p:nvSpPr>
        <p:spPr bwMode="auto">
          <a:xfrm>
            <a:off x="762000" y="2209800"/>
            <a:ext cx="3581400" cy="8382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56" name="Line 21"/>
          <p:cNvSpPr>
            <a:spLocks noChangeShapeType="1"/>
          </p:cNvSpPr>
          <p:nvPr/>
        </p:nvSpPr>
        <p:spPr bwMode="auto">
          <a:xfrm>
            <a:off x="533400" y="2895600"/>
            <a:ext cx="3276600" cy="762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57" name="Line 22"/>
          <p:cNvSpPr>
            <a:spLocks noChangeShapeType="1"/>
          </p:cNvSpPr>
          <p:nvPr/>
        </p:nvSpPr>
        <p:spPr bwMode="auto">
          <a:xfrm>
            <a:off x="762000" y="3733800"/>
            <a:ext cx="2971800" cy="609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58" name="Line 23"/>
          <p:cNvSpPr>
            <a:spLocks noChangeShapeType="1"/>
          </p:cNvSpPr>
          <p:nvPr/>
        </p:nvSpPr>
        <p:spPr bwMode="auto">
          <a:xfrm flipV="1">
            <a:off x="5562600" y="2590800"/>
            <a:ext cx="2895600" cy="6858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59" name="Line 24"/>
          <p:cNvSpPr>
            <a:spLocks noChangeShapeType="1"/>
          </p:cNvSpPr>
          <p:nvPr/>
        </p:nvSpPr>
        <p:spPr bwMode="auto">
          <a:xfrm flipV="1">
            <a:off x="5562600" y="3200400"/>
            <a:ext cx="2895600" cy="609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60" name="Line 25"/>
          <p:cNvSpPr>
            <a:spLocks noChangeShapeType="1"/>
          </p:cNvSpPr>
          <p:nvPr/>
        </p:nvSpPr>
        <p:spPr bwMode="auto">
          <a:xfrm flipV="1">
            <a:off x="5791200" y="3886200"/>
            <a:ext cx="2743200" cy="381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61" name="Title 2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altLang="en-US"/>
              <a:t>Example: estimating “fundamental matrix” that corresponds two views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67525" y="6550025"/>
            <a:ext cx="22764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cs typeface="Arial" charset="0"/>
              </a:rPr>
              <a:t>Slide from Silvio Savarese</a:t>
            </a:r>
          </a:p>
        </p:txBody>
      </p:sp>
    </p:spTree>
    <p:extLst>
      <p:ext uri="{BB962C8B-B14F-4D97-AF65-F5344CB8AC3E}">
        <p14:creationId xmlns:p14="http://schemas.microsoft.com/office/powerpoint/2010/main" val="3642876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structure from motion</a:t>
            </a:r>
          </a:p>
        </p:txBody>
      </p:sp>
      <p:pic>
        <p:nvPicPr>
          <p:cNvPr id="144387" name="Picture 2" descr="C:\Users\James\Dropbox\cs143 fall 2013\cs143 fall 2013 slides\08\Colos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905000"/>
            <a:ext cx="87820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392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Applications  </a:t>
            </a:r>
            <a:endParaRPr lang="ru-RU" altLang="en-US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001000" cy="5257800"/>
          </a:xfrm>
        </p:spPr>
        <p:txBody>
          <a:bodyPr/>
          <a:lstStyle/>
          <a:p>
            <a:r>
              <a:rPr lang="en-US" altLang="en-US"/>
              <a:t>Feature points are used for:</a:t>
            </a:r>
          </a:p>
          <a:p>
            <a:pPr lvl="1"/>
            <a:r>
              <a:rPr lang="en-US" altLang="en-US" sz="2400"/>
              <a:t>Image alignment </a:t>
            </a:r>
          </a:p>
          <a:p>
            <a:pPr lvl="1"/>
            <a:r>
              <a:rPr lang="en-US" altLang="en-US" sz="2400"/>
              <a:t>3D reconstruction</a:t>
            </a:r>
          </a:p>
          <a:p>
            <a:pPr lvl="1"/>
            <a:r>
              <a:rPr lang="en-US" altLang="en-US" sz="2400"/>
              <a:t>Motion tracking</a:t>
            </a:r>
          </a:p>
          <a:p>
            <a:pPr lvl="1"/>
            <a:r>
              <a:rPr lang="en-US" altLang="en-US" sz="2400"/>
              <a:t>Robot navigation</a:t>
            </a:r>
          </a:p>
          <a:p>
            <a:pPr lvl="1"/>
            <a:r>
              <a:rPr lang="en-US" altLang="en-US" sz="2400"/>
              <a:t>Indexing and database retrieval</a:t>
            </a:r>
          </a:p>
          <a:p>
            <a:pPr lvl="1"/>
            <a:r>
              <a:rPr lang="en-US" altLang="en-US" sz="2400"/>
              <a:t>Object recognition</a:t>
            </a:r>
          </a:p>
        </p:txBody>
      </p:sp>
      <p:pic>
        <p:nvPicPr>
          <p:cNvPr id="1454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1143000"/>
            <a:ext cx="2339975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3" name="Picture 4" descr="Inliers_im1_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4267200"/>
            <a:ext cx="3646487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4" name="Picture 5" descr="Inliers_im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67200"/>
            <a:ext cx="32877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6109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altLang="en-US" dirty="0"/>
              <a:t>Project 2: interest points and local features</a:t>
            </a:r>
          </a:p>
        </p:txBody>
      </p:sp>
      <p:sp>
        <p:nvSpPr>
          <p:cNvPr id="147459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543800" cy="4659313"/>
          </a:xfrm>
        </p:spPr>
        <p:txBody>
          <a:bodyPr/>
          <a:lstStyle/>
          <a:p>
            <a:r>
              <a:rPr lang="en-US" altLang="en-US"/>
              <a:t>Note: “interest points” = “keypoints”, also sometimes called “features”</a:t>
            </a:r>
          </a:p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3245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Interest points defined</a:t>
            </a:r>
          </a:p>
        </p:txBody>
      </p:sp>
      <p:sp>
        <p:nvSpPr>
          <p:cNvPr id="14848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343400" cy="5573713"/>
          </a:xfrm>
        </p:spPr>
        <p:txBody>
          <a:bodyPr/>
          <a:lstStyle/>
          <a:p>
            <a:r>
              <a:rPr lang="en-US" altLang="en-US"/>
              <a:t>Suppose you have to click on some point,  go away and come back after I deform the image, and click on the same points again.  </a:t>
            </a:r>
          </a:p>
          <a:p>
            <a:pPr lvl="1"/>
            <a:r>
              <a:rPr lang="en-US" altLang="en-US"/>
              <a:t>Which points would you choose?</a:t>
            </a:r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14848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1223963"/>
            <a:ext cx="3192462" cy="2484437"/>
          </a:xfrm>
          <a:prstGeom prst="rect">
            <a:avLst/>
          </a:prstGeom>
          <a:noFill/>
          <a:ln w="12700" cap="sq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825777">
            <a:off x="5189274" y="3888101"/>
            <a:ext cx="3546167" cy="2463560"/>
          </a:xfrm>
          <a:prstGeom prst="rect">
            <a:avLst/>
          </a:prstGeom>
          <a:noFill/>
          <a:ln w="12700" cap="sq">
            <a:solidFill>
              <a:srgbClr val="002060"/>
            </a:solidFill>
            <a:miter lim="800000"/>
            <a:headEnd type="none" w="sm" len="sm"/>
            <a:tailEnd type="none" w="sm" len="sm"/>
          </a:ln>
          <a:scene3d>
            <a:camera prst="orthographicFront">
              <a:rot lat="20783509" lon="19661947" rev="17225537"/>
            </a:camera>
            <a:lightRig rig="threePt" dir="t"/>
          </a:scene3d>
        </p:spPr>
      </p:pic>
      <p:sp>
        <p:nvSpPr>
          <p:cNvPr id="148486" name="TextBox 6"/>
          <p:cNvSpPr txBox="1">
            <a:spLocks noChangeArrowheads="1"/>
          </p:cNvSpPr>
          <p:nvPr/>
        </p:nvSpPr>
        <p:spPr bwMode="auto">
          <a:xfrm>
            <a:off x="6477000" y="838200"/>
            <a:ext cx="928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</a:t>
            </a:r>
          </a:p>
        </p:txBody>
      </p:sp>
      <p:sp>
        <p:nvSpPr>
          <p:cNvPr id="148487" name="TextBox 7"/>
          <p:cNvSpPr txBox="1">
            <a:spLocks noChangeArrowheads="1"/>
          </p:cNvSpPr>
          <p:nvPr/>
        </p:nvSpPr>
        <p:spPr bwMode="auto">
          <a:xfrm>
            <a:off x="7686675" y="6194425"/>
            <a:ext cx="1160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deformed</a:t>
            </a:r>
          </a:p>
        </p:txBody>
      </p:sp>
    </p:spTree>
    <p:extLst>
      <p:ext uri="{BB962C8B-B14F-4D97-AF65-F5344CB8AC3E}">
        <p14:creationId xmlns:p14="http://schemas.microsoft.com/office/powerpoint/2010/main" val="32588268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A^T A = &#10;\left[&#10;\begin{array}{cc}&#10;\sum I_x I_x &amp; \sum I_x I_y \\&#10;\sum I_x I_y &amp; \sum I_y I_y&#10;\end{array}&#10;\right]&#10;=&#10;\sum&#10;\left[&#10;\begin{array}{c}&#10;I_x  \\&#10;I_y&#10;\end{array}&#10;\right]&#10;[I_x~I_y]&#10;=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2141.12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21919</TotalTime>
  <Words>1412</Words>
  <Application>Microsoft Macintosh PowerPoint</Application>
  <PresentationFormat>On-screen Show (4:3)</PresentationFormat>
  <Paragraphs>281</Paragraphs>
  <Slides>45</Slides>
  <Notes>32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 Unicode MS</vt:lpstr>
      <vt:lpstr>Arial</vt:lpstr>
      <vt:lpstr>Calibri</vt:lpstr>
      <vt:lpstr>Symbol</vt:lpstr>
      <vt:lpstr>Tahoma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Correspondence across views</vt:lpstr>
      <vt:lpstr>Example: estimating “fundamental matrix” that corresponds two views</vt:lpstr>
      <vt:lpstr>Example: structure from motion</vt:lpstr>
      <vt:lpstr>Applications  </vt:lpstr>
      <vt:lpstr>Project 2: interest points and local features</vt:lpstr>
      <vt:lpstr>Interest points defined</vt:lpstr>
      <vt:lpstr>Overview of Keypoint Matching</vt:lpstr>
      <vt:lpstr>Goals for Keypoints</vt:lpstr>
      <vt:lpstr>Invariant Local Features</vt:lpstr>
      <vt:lpstr>Why extract features?</vt:lpstr>
      <vt:lpstr>Local features: main components</vt:lpstr>
      <vt:lpstr>Characteristics of good features</vt:lpstr>
      <vt:lpstr>Goal: interest operator repeatability</vt:lpstr>
      <vt:lpstr>PowerPoint Presentation</vt:lpstr>
      <vt:lpstr>Local features: main components</vt:lpstr>
      <vt:lpstr>Many Existing Detectors Available</vt:lpstr>
      <vt:lpstr>Corner Detection: Basic Idea</vt:lpstr>
      <vt:lpstr>PowerPoint Presentation</vt:lpstr>
      <vt:lpstr>PowerPoint Presentation</vt:lpstr>
      <vt:lpstr>Corner Detection: Mathematics</vt:lpstr>
      <vt:lpstr>Corner Detection: Mathematics</vt:lpstr>
      <vt:lpstr>Corner Detection: Mathematics</vt:lpstr>
      <vt:lpstr>Corner Detection: Mathematics</vt:lpstr>
      <vt:lpstr>Corner Detection: Mathematics</vt:lpstr>
      <vt:lpstr>Corner Detection: Mathematics</vt:lpstr>
      <vt:lpstr>Corner Detection: Mathematics</vt:lpstr>
      <vt:lpstr>Corner Detection: Mathematics</vt:lpstr>
      <vt:lpstr>Corner Detection: Mathematics</vt:lpstr>
      <vt:lpstr>PowerPoint Presentation</vt:lpstr>
      <vt:lpstr>Interpreting the second moment matrix</vt:lpstr>
      <vt:lpstr>Interpreting the second moment matrix</vt:lpstr>
      <vt:lpstr>Interpreting the second moment matrix</vt:lpstr>
      <vt:lpstr>Interpreting the second moment matrix</vt:lpstr>
      <vt:lpstr>Interpreting the eigenvalues</vt:lpstr>
      <vt:lpstr>Corner response function</vt:lpstr>
      <vt:lpstr>Harris corner detector</vt:lpstr>
      <vt:lpstr>Harris Detector [Harris88]</vt:lpstr>
      <vt:lpstr>Harris Detector: Steps</vt:lpstr>
      <vt:lpstr>Harris Detector: Steps</vt:lpstr>
      <vt:lpstr>Harris Detector: Steps</vt:lpstr>
      <vt:lpstr>Harris Detector: Steps</vt:lpstr>
      <vt:lpstr>Harris Detector: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Dellaert, Frank</cp:lastModifiedBy>
  <cp:revision>133</cp:revision>
  <dcterms:created xsi:type="dcterms:W3CDTF">2009-12-16T02:55:56Z</dcterms:created>
  <dcterms:modified xsi:type="dcterms:W3CDTF">2019-09-11T14:21:34Z</dcterms:modified>
</cp:coreProperties>
</file>