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674" r:id="rId2"/>
    <p:sldId id="681" r:id="rId3"/>
    <p:sldId id="591" r:id="rId4"/>
    <p:sldId id="592" r:id="rId5"/>
    <p:sldId id="686" r:id="rId6"/>
    <p:sldId id="687" r:id="rId7"/>
    <p:sldId id="683" r:id="rId8"/>
    <p:sldId id="596" r:id="rId9"/>
    <p:sldId id="601" r:id="rId10"/>
    <p:sldId id="576" r:id="rId11"/>
    <p:sldId id="604" r:id="rId12"/>
    <p:sldId id="607" r:id="rId13"/>
    <p:sldId id="608" r:id="rId14"/>
    <p:sldId id="609" r:id="rId15"/>
    <p:sldId id="610" r:id="rId16"/>
    <p:sldId id="611" r:id="rId17"/>
    <p:sldId id="612" r:id="rId18"/>
    <p:sldId id="613" r:id="rId19"/>
    <p:sldId id="614" r:id="rId20"/>
    <p:sldId id="615" r:id="rId21"/>
    <p:sldId id="617" r:id="rId22"/>
    <p:sldId id="619" r:id="rId23"/>
    <p:sldId id="688" r:id="rId24"/>
    <p:sldId id="689" r:id="rId25"/>
    <p:sldId id="625" r:id="rId26"/>
    <p:sldId id="626" r:id="rId27"/>
    <p:sldId id="627" r:id="rId28"/>
    <p:sldId id="629" r:id="rId29"/>
    <p:sldId id="631" r:id="rId30"/>
    <p:sldId id="632" r:id="rId31"/>
    <p:sldId id="638" r:id="rId32"/>
    <p:sldId id="639" r:id="rId33"/>
    <p:sldId id="640" r:id="rId34"/>
    <p:sldId id="641" r:id="rId35"/>
    <p:sldId id="642" r:id="rId36"/>
    <p:sldId id="643" r:id="rId37"/>
    <p:sldId id="644" r:id="rId38"/>
    <p:sldId id="645" r:id="rId39"/>
    <p:sldId id="646" r:id="rId40"/>
    <p:sldId id="647" r:id="rId41"/>
    <p:sldId id="648" r:id="rId42"/>
    <p:sldId id="649" r:id="rId43"/>
    <p:sldId id="650"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aron"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0" autoAdjust="0"/>
    <p:restoredTop sz="95915" autoAdjust="0"/>
  </p:normalViewPr>
  <p:slideViewPr>
    <p:cSldViewPr>
      <p:cViewPr varScale="1">
        <p:scale>
          <a:sx n="111" d="100"/>
          <a:sy n="111" d="100"/>
        </p:scale>
        <p:origin x="1680" y="208"/>
      </p:cViewPr>
      <p:guideLst>
        <p:guide orient="horz" pos="2160"/>
        <p:guide pos="2880"/>
      </p:guideLst>
    </p:cSldViewPr>
  </p:slideViewPr>
  <p:outlineViewPr>
    <p:cViewPr>
      <p:scale>
        <a:sx n="33" d="100"/>
        <a:sy n="33" d="100"/>
      </p:scale>
      <p:origin x="0" y="12933"/>
    </p:cViewPr>
    <p:sldLst>
      <p:sld r:id="rId1" collapse="1"/>
    </p:sldLst>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87195DA-C8D4-4D1F-AF20-C12BB6DD0220}" type="datetimeFigureOut">
              <a:rPr lang="en-US"/>
              <a:pPr>
                <a:defRPr/>
              </a:pPr>
              <a:t>9/8/19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BB0408-F7D0-4348-886E-24DD55A4A6FC}" type="slidenum">
              <a:rPr lang="en-US"/>
              <a:pPr>
                <a:defRPr/>
              </a:pPr>
              <a:t>‹#›</a:t>
            </a:fld>
            <a:endParaRPr lang="en-US"/>
          </a:p>
        </p:txBody>
      </p:sp>
    </p:spTree>
    <p:extLst>
      <p:ext uri="{BB962C8B-B14F-4D97-AF65-F5344CB8AC3E}">
        <p14:creationId xmlns:p14="http://schemas.microsoft.com/office/powerpoint/2010/main" val="3516145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5173F-758C-49F9-862D-A81654BC5B13}" type="slidenum">
              <a:rPr lang="en-US" altLang="en-US">
                <a:solidFill>
                  <a:prstClr val="black"/>
                </a:solidFill>
                <a:latin typeface="Gill Sans" charset="0"/>
              </a:rPr>
              <a:pPr eaLnBrk="1" hangingPunct="1"/>
              <a:t>3</a:t>
            </a:fld>
            <a:endParaRPr lang="en-US" alt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1100138" y="673100"/>
            <a:ext cx="46037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tLang="en-US"/>
              <a:t>Better at salt’n’pepper noise</a:t>
            </a:r>
          </a:p>
          <a:p>
            <a:pPr eaLnBrk="1" hangingPunct="1"/>
            <a:r>
              <a:rPr lang="en-US" altLang="en-US"/>
              <a:t>Not convolution: try a region with 1’s and a 2, and then 1’s and a 3</a:t>
            </a:r>
          </a:p>
        </p:txBody>
      </p:sp>
    </p:spTree>
    <p:extLst>
      <p:ext uri="{BB962C8B-B14F-4D97-AF65-F5344CB8AC3E}">
        <p14:creationId xmlns:p14="http://schemas.microsoft.com/office/powerpoint/2010/main" val="920791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41</a:t>
            </a:fld>
            <a:endParaRPr lang="en-US" altLang="en-US">
              <a:solidFill>
                <a:prstClr val="black"/>
              </a:solidFill>
            </a:endParaRPr>
          </a:p>
        </p:txBody>
      </p:sp>
    </p:spTree>
    <p:extLst>
      <p:ext uri="{BB962C8B-B14F-4D97-AF65-F5344CB8AC3E}">
        <p14:creationId xmlns:p14="http://schemas.microsoft.com/office/powerpoint/2010/main" val="3028380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 filter is easier to invert / </a:t>
            </a:r>
            <a:r>
              <a:rPr lang="en-US" dirty="0" err="1"/>
              <a:t>deconvolve</a:t>
            </a:r>
            <a:r>
              <a:rPr lang="en-US" dirty="0"/>
              <a:t>. The inversion</a:t>
            </a:r>
            <a:r>
              <a:rPr lang="en-US" baseline="0" dirty="0"/>
              <a:t> isn’t perfect, still.</a:t>
            </a:r>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42</a:t>
            </a:fld>
            <a:endParaRPr lang="en-US" altLang="en-US">
              <a:solidFill>
                <a:prstClr val="black"/>
              </a:solidFill>
            </a:endParaRPr>
          </a:p>
        </p:txBody>
      </p:sp>
    </p:spTree>
    <p:extLst>
      <p:ext uri="{BB962C8B-B14F-4D97-AF65-F5344CB8AC3E}">
        <p14:creationId xmlns:p14="http://schemas.microsoft.com/office/powerpoint/2010/main" val="1727876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solidFill>
                  <a:prstClr val="black"/>
                </a:solidFill>
              </a:rPr>
              <a:pPr>
                <a:defRPr/>
              </a:pPr>
              <a:t>43</a:t>
            </a:fld>
            <a:endParaRPr lang="en-US" altLang="en-US">
              <a:solidFill>
                <a:prstClr val="black"/>
              </a:solidFill>
            </a:endParaRPr>
          </a:p>
        </p:txBody>
      </p:sp>
    </p:spTree>
    <p:extLst>
      <p:ext uri="{BB962C8B-B14F-4D97-AF65-F5344CB8AC3E}">
        <p14:creationId xmlns:p14="http://schemas.microsoft.com/office/powerpoint/2010/main" val="3432280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A70F9E-42EB-46E2-A995-AD88C61CD3B9}" type="slidenum">
              <a:rPr lang="en-US" altLang="en-US">
                <a:solidFill>
                  <a:prstClr val="black"/>
                </a:solidFill>
                <a:latin typeface="Gill Sans" charset="0"/>
              </a:rPr>
              <a:pPr eaLnBrk="1" hangingPunct="1"/>
              <a:t>4</a:t>
            </a:fld>
            <a:endParaRPr lang="en-US" altLang="en-US">
              <a:solidFill>
                <a:prstClr val="black"/>
              </a:solidFill>
              <a:latin typeface="Gill Sans" charset="0"/>
            </a:endParaRPr>
          </a:p>
        </p:txBody>
      </p:sp>
      <p:sp>
        <p:nvSpPr>
          <p:cNvPr id="110595" name="Rectangle 2"/>
          <p:cNvSpPr>
            <a:spLocks noGrp="1" noRot="1" noChangeAspect="1" noChangeArrowheads="1" noTextEdit="1"/>
          </p:cNvSpPr>
          <p:nvPr>
            <p:ph type="sldImg"/>
          </p:nvPr>
        </p:nvSpPr>
        <p:spPr bwMode="auto">
          <a:xfrm>
            <a:off x="-200025" y="382588"/>
            <a:ext cx="7265988"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en-US"/>
          </a:p>
        </p:txBody>
      </p:sp>
    </p:spTree>
    <p:extLst>
      <p:ext uri="{BB962C8B-B14F-4D97-AF65-F5344CB8AC3E}">
        <p14:creationId xmlns:p14="http://schemas.microsoft.com/office/powerpoint/2010/main" val="324772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Things we can’t understand without thinking in frequency</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DA7F5F-D9CB-4FD8-9CE8-A77D8C2C2F3D}" type="slidenum">
              <a:rPr lang="en-US" altLang="en-US" smtClean="0">
                <a:solidFill>
                  <a:prstClr val="black"/>
                </a:solidFill>
              </a:rPr>
              <a:pPr>
                <a:spcBef>
                  <a:spcPct val="0"/>
                </a:spcBef>
              </a:pPr>
              <a:t>8</a:t>
            </a:fld>
            <a:endParaRPr lang="en-US" altLang="en-US">
              <a:solidFill>
                <a:prstClr val="black"/>
              </a:solidFill>
            </a:endParaRPr>
          </a:p>
        </p:txBody>
      </p:sp>
    </p:spTree>
    <p:extLst>
      <p:ext uri="{BB962C8B-B14F-4D97-AF65-F5344CB8AC3E}">
        <p14:creationId xmlns:p14="http://schemas.microsoft.com/office/powerpoint/2010/main" val="256373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Things we can’t understand without thinking in frequency</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6EAC94-5B3A-4F8F-B3D0-C8AA702D27C5}" type="slidenum">
              <a:rPr lang="en-US" altLang="en-US" smtClean="0">
                <a:solidFill>
                  <a:prstClr val="black"/>
                </a:solidFill>
              </a:rPr>
              <a:pPr>
                <a:spcBef>
                  <a:spcPct val="0"/>
                </a:spcBef>
              </a:pPr>
              <a:t>31</a:t>
            </a:fld>
            <a:endParaRPr lang="en-US" altLang="en-US">
              <a:solidFill>
                <a:prstClr val="black"/>
              </a:solidFill>
            </a:endParaRPr>
          </a:p>
        </p:txBody>
      </p:sp>
    </p:spTree>
    <p:extLst>
      <p:ext uri="{BB962C8B-B14F-4D97-AF65-F5344CB8AC3E}">
        <p14:creationId xmlns:p14="http://schemas.microsoft.com/office/powerpoint/2010/main" val="383488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solidFill>
                  <a:prstClr val="black"/>
                </a:solidFill>
              </a:rPr>
              <a:pPr>
                <a:defRPr/>
              </a:pPr>
              <a:t>34</a:t>
            </a:fld>
            <a:endParaRPr lang="en-US" altLang="en-US">
              <a:solidFill>
                <a:prstClr val="black"/>
              </a:solidFill>
            </a:endParaRPr>
          </a:p>
        </p:txBody>
      </p:sp>
    </p:spTree>
    <p:extLst>
      <p:ext uri="{BB962C8B-B14F-4D97-AF65-F5344CB8AC3E}">
        <p14:creationId xmlns:p14="http://schemas.microsoft.com/office/powerpoint/2010/main" val="1086737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37</a:t>
            </a:fld>
            <a:endParaRPr lang="en-US" altLang="en-US">
              <a:solidFill>
                <a:prstClr val="black"/>
              </a:solidFill>
            </a:endParaRPr>
          </a:p>
        </p:txBody>
      </p:sp>
    </p:spTree>
    <p:extLst>
      <p:ext uri="{BB962C8B-B14F-4D97-AF65-F5344CB8AC3E}">
        <p14:creationId xmlns:p14="http://schemas.microsoft.com/office/powerpoint/2010/main" val="3688623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works… if everything is double</a:t>
            </a:r>
            <a:r>
              <a:rPr lang="en-US" baseline="0" dirty="0"/>
              <a:t> precision with no noise</a:t>
            </a:r>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38</a:t>
            </a:fld>
            <a:endParaRPr lang="en-US" altLang="en-US">
              <a:solidFill>
                <a:prstClr val="black"/>
              </a:solidFill>
            </a:endParaRPr>
          </a:p>
        </p:txBody>
      </p:sp>
    </p:spTree>
    <p:extLst>
      <p:ext uri="{BB962C8B-B14F-4D97-AF65-F5344CB8AC3E}">
        <p14:creationId xmlns:p14="http://schemas.microsoft.com/office/powerpoint/2010/main" val="3916019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39</a:t>
            </a:fld>
            <a:endParaRPr lang="en-US" altLang="en-US">
              <a:solidFill>
                <a:prstClr val="black"/>
              </a:solidFill>
            </a:endParaRPr>
          </a:p>
        </p:txBody>
      </p:sp>
    </p:spTree>
    <p:extLst>
      <p:ext uri="{BB962C8B-B14F-4D97-AF65-F5344CB8AC3E}">
        <p14:creationId xmlns:p14="http://schemas.microsoft.com/office/powerpoint/2010/main" val="1017375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40</a:t>
            </a:fld>
            <a:endParaRPr lang="en-US" altLang="en-US">
              <a:solidFill>
                <a:prstClr val="black"/>
              </a:solidFill>
            </a:endParaRPr>
          </a:p>
        </p:txBody>
      </p:sp>
    </p:spTree>
    <p:extLst>
      <p:ext uri="{BB962C8B-B14F-4D97-AF65-F5344CB8AC3E}">
        <p14:creationId xmlns:p14="http://schemas.microsoft.com/office/powerpoint/2010/main" val="2795156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2403F4A-22E7-4867-8356-D6C974CA502A}" type="datetimeFigureOut">
              <a:rPr lang="en-US"/>
              <a:pPr>
                <a:defRPr/>
              </a:pPr>
              <a:t>9/8/19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697EE5-9B1D-48EF-B619-A2DEE0A0DD9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77360-6A3D-47CE-A548-09EBFB85498A}" type="datetimeFigureOut">
              <a:rPr lang="en-US"/>
              <a:pPr>
                <a:defRPr/>
              </a:pPr>
              <a:t>9/8/19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AF3B5-752B-4349-9D9B-C9B01C7642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EAD0CC-0C82-4AAA-B57A-F279565B300D}" type="datetimeFigureOut">
              <a:rPr lang="en-US"/>
              <a:pPr>
                <a:defRPr/>
              </a:pPr>
              <a:t>9/8/19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6D2DC1-E254-43AF-9197-E67E8638786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521C0C8-AF91-49D9-81BD-D7B6B91E0A25}" type="datetimeFigureOut">
              <a:rPr lang="en-US"/>
              <a:pPr>
                <a:defRPr/>
              </a:pPr>
              <a:t>9/8/19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F6499D-3621-477C-B4CA-E43E7D78A0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D6257E5-AF58-486B-A1AE-56BB4ADAE94A}" type="datetimeFigureOut">
              <a:rPr lang="en-US"/>
              <a:pPr>
                <a:defRPr/>
              </a:pPr>
              <a:t>9/8/19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2D348A-37D4-4A78-85F8-F886D5A6E9D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F83DFB9-EFA8-45B6-9197-429CE1B09FDC}" type="datetimeFigureOut">
              <a:rPr lang="en-US"/>
              <a:pPr>
                <a:defRPr/>
              </a:pPr>
              <a:t>9/8/19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CF592E-F22D-405C-9B5E-726500C88E7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888C80F-442C-4ED8-A9E0-D8C369C96E47}" type="datetimeFigureOut">
              <a:rPr lang="en-US"/>
              <a:pPr>
                <a:defRPr/>
              </a:pPr>
              <a:t>9/8/19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60D8F9-E9BD-4B4E-9B5E-5D693304FBA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EE5ACA9-DFA1-4CA8-9A25-B2A89A4B0C91}" type="datetimeFigureOut">
              <a:rPr lang="en-US"/>
              <a:pPr>
                <a:defRPr/>
              </a:pPr>
              <a:t>9/8/19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525111-6A06-441B-B171-D84CCC4D9F1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03A42B-3F48-445D-813A-C86C0B384E56}" type="datetimeFigureOut">
              <a:rPr lang="en-US"/>
              <a:pPr>
                <a:defRPr/>
              </a:pPr>
              <a:t>9/8/19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8E11757-1FD2-48B8-B968-D0A4939D860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540FB32-32D6-43D9-A2F3-25A29A2DBF26}" type="datetimeFigureOut">
              <a:rPr lang="en-US"/>
              <a:pPr>
                <a:defRPr/>
              </a:pPr>
              <a:t>9/8/19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2F42B7-5FC1-43AF-B94E-1D756C5496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6B9216-4BAF-43B7-9150-A906AA7D6FC7}" type="datetimeFigureOut">
              <a:rPr lang="en-US"/>
              <a:pPr>
                <a:defRPr/>
              </a:pPr>
              <a:t>9/8/19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FA232C-3F89-4DA4-B405-8EC82EF0A6C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2EADCD-5430-47CB-B558-01CE57ACCFDB}" type="datetimeFigureOut">
              <a:rPr lang="en-US"/>
              <a:pPr>
                <a:defRPr/>
              </a:pPr>
              <a:t>9/8/19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8D95D2-85AF-416D-B7C8-431D4047B9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2.png"/><Relationship Id="rId5" Type="http://schemas.openxmlformats.org/officeDocument/2006/relationships/image" Target="../media/image32.w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2.wmf"/><Relationship Id="rId5" Type="http://schemas.openxmlformats.org/officeDocument/2006/relationships/oleObject" Target="../embeddings/oleObject5.bin"/><Relationship Id="rId4" Type="http://schemas.openxmlformats.org/officeDocument/2006/relationships/image" Target="../media/image41.wmf"/></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51.wmf"/><Relationship Id="rId5" Type="http://schemas.openxmlformats.org/officeDocument/2006/relationships/oleObject" Target="../embeddings/oleObject7.bin"/><Relationship Id="rId4" Type="http://schemas.openxmlformats.org/officeDocument/2006/relationships/image" Target="../media/image50.wmf"/></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AE954-7E90-1444-AABA-698716D52D83}"/>
              </a:ext>
            </a:extLst>
          </p:cNvPr>
          <p:cNvPicPr>
            <a:picLocks noChangeAspect="1"/>
          </p:cNvPicPr>
          <p:nvPr/>
        </p:nvPicPr>
        <p:blipFill>
          <a:blip r:embed="rId2"/>
          <a:stretch>
            <a:fillRect/>
          </a:stretch>
        </p:blipFill>
        <p:spPr>
          <a:xfrm>
            <a:off x="1563092" y="0"/>
            <a:ext cx="6017816" cy="6858000"/>
          </a:xfrm>
          <a:prstGeom prst="rect">
            <a:avLst/>
          </a:prstGeom>
        </p:spPr>
      </p:pic>
      <p:sp>
        <p:nvSpPr>
          <p:cNvPr id="5" name="Rounded Rectangle 4">
            <a:extLst>
              <a:ext uri="{FF2B5EF4-FFF2-40B4-BE49-F238E27FC236}">
                <a16:creationId xmlns:a16="http://schemas.microsoft.com/office/drawing/2014/main" id="{6CB980B3-8F54-CA41-9E4B-633B52A6D180}"/>
              </a:ext>
            </a:extLst>
          </p:cNvPr>
          <p:cNvSpPr/>
          <p:nvPr/>
        </p:nvSpPr>
        <p:spPr>
          <a:xfrm>
            <a:off x="3771900" y="152400"/>
            <a:ext cx="1600200" cy="1676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209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dirty="0"/>
              <a:t>Thinking in Frequency</a:t>
            </a:r>
          </a:p>
        </p:txBody>
      </p:sp>
      <p:sp>
        <p:nvSpPr>
          <p:cNvPr id="5" name="TextBox 4"/>
          <p:cNvSpPr txBox="1"/>
          <p:nvPr/>
        </p:nvSpPr>
        <p:spPr>
          <a:xfrm>
            <a:off x="6400800" y="6550025"/>
            <a:ext cx="2743200"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Slides: </a:t>
            </a:r>
            <a:r>
              <a:rPr lang="en-US" sz="1400" dirty="0" err="1">
                <a:solidFill>
                  <a:prstClr val="white">
                    <a:lumMod val="50000"/>
                  </a:prstClr>
                </a:solidFill>
                <a:cs typeface="Arial" panose="020B0604020202020204" pitchFamily="34" charset="0"/>
              </a:rPr>
              <a:t>Hoiem</a:t>
            </a:r>
            <a:r>
              <a:rPr lang="en-US" sz="1400" dirty="0">
                <a:solidFill>
                  <a:prstClr val="white">
                    <a:lumMod val="50000"/>
                  </a:prstClr>
                </a:solidFill>
                <a:cs typeface="Arial" panose="020B0604020202020204" pitchFamily="34" charset="0"/>
              </a:rPr>
              <a:t>, </a:t>
            </a:r>
            <a:r>
              <a:rPr lang="en-US" sz="1400" dirty="0" err="1">
                <a:solidFill>
                  <a:prstClr val="white">
                    <a:lumMod val="50000"/>
                  </a:prstClr>
                </a:solidFill>
                <a:cs typeface="Arial" panose="020B0604020202020204" pitchFamily="34" charset="0"/>
              </a:rPr>
              <a:t>Efros</a:t>
            </a:r>
            <a:r>
              <a:rPr lang="en-US" sz="1400" dirty="0">
                <a:solidFill>
                  <a:prstClr val="white">
                    <a:lumMod val="50000"/>
                  </a:prstClr>
                </a:solidFill>
                <a:cs typeface="Arial" panose="020B0604020202020204" pitchFamily="34" charset="0"/>
              </a:rPr>
              <a:t>, and others</a:t>
            </a:r>
          </a:p>
        </p:txBody>
      </p:sp>
      <p:pic>
        <p:nvPicPr>
          <p:cNvPr id="6" name="Picture 6">
            <a:extLst>
              <a:ext uri="{FF2B5EF4-FFF2-40B4-BE49-F238E27FC236}">
                <a16:creationId xmlns:a16="http://schemas.microsoft.com/office/drawing/2014/main" id="{B29CBF0E-A070-BA48-92F1-0DED4EECCBD5}"/>
              </a:ext>
            </a:extLst>
          </p:cNvPr>
          <p:cNvPicPr>
            <a:picLocks noChangeAspect="1"/>
          </p:cNvPicPr>
          <p:nvPr/>
        </p:nvPicPr>
        <p:blipFill>
          <a:blip r:embed="rId2">
            <a:extLst>
              <a:ext uri="{28A0092B-C50C-407E-A947-70E740481C1C}">
                <a14:useLocalDpi xmlns:a14="http://schemas.microsoft.com/office/drawing/2010/main" val="0"/>
              </a:ext>
            </a:extLst>
          </a:blip>
          <a:srcRect l="12500" t="12889" r="35001" b="41779"/>
          <a:stretch>
            <a:fillRect/>
          </a:stretch>
        </p:blipFill>
        <p:spPr bwMode="auto">
          <a:xfrm>
            <a:off x="0" y="1143000"/>
            <a:ext cx="91440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2029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a:t>Jean </a:t>
            </a:r>
            <a:r>
              <a:rPr lang="en-US" dirty="0" err="1"/>
              <a:t>Baptiste</a:t>
            </a:r>
            <a:r>
              <a:rPr lang="en-US" dirty="0"/>
              <a:t> Joseph Fourier (1768-1830)</a:t>
            </a:r>
          </a:p>
        </p:txBody>
      </p:sp>
      <p:sp>
        <p:nvSpPr>
          <p:cNvPr id="25603" name="Rectangle 3"/>
          <p:cNvSpPr>
            <a:spLocks noGrp="1" noChangeArrowheads="1"/>
          </p:cNvSpPr>
          <p:nvPr>
            <p:ph type="body" idx="1"/>
          </p:nvPr>
        </p:nvSpPr>
        <p:spPr>
          <a:xfrm>
            <a:off x="457200" y="914400"/>
            <a:ext cx="3810000" cy="5943600"/>
          </a:xfrm>
        </p:spPr>
        <p:txBody>
          <a:bodyPr>
            <a:normAutofit lnSpcReduction="10000"/>
          </a:bodyPr>
          <a:lstStyle/>
          <a:p>
            <a:pPr>
              <a:buFont typeface="Arial" charset="0"/>
              <a:buNone/>
              <a:defRPr/>
            </a:pPr>
            <a:r>
              <a:rPr lang="en-US" sz="2800" dirty="0"/>
              <a:t>had crazy idea (1807):</a:t>
            </a:r>
          </a:p>
          <a:p>
            <a:pPr>
              <a:buFont typeface="Arial" charset="0"/>
              <a:buNone/>
              <a:defRPr/>
            </a:pPr>
            <a:r>
              <a:rPr lang="en-US" sz="2000" i="1" dirty="0"/>
              <a:t>	</a:t>
            </a:r>
            <a:r>
              <a:rPr lang="en-US" sz="2000" b="1" i="1" dirty="0"/>
              <a:t>Any</a:t>
            </a:r>
            <a:r>
              <a:rPr lang="en-US" sz="2000" i="1" dirty="0"/>
              <a:t> </a:t>
            </a:r>
            <a:r>
              <a:rPr lang="en-US" sz="2000" i="1" dirty="0" err="1"/>
              <a:t>univariate</a:t>
            </a:r>
            <a:r>
              <a:rPr lang="en-US" sz="2000" i="1" dirty="0"/>
              <a:t> function can be rewritten as a weighted sum of </a:t>
            </a:r>
            <a:r>
              <a:rPr lang="en-US" sz="2000" i="1" dirty="0" err="1"/>
              <a:t>sines</a:t>
            </a:r>
            <a:r>
              <a:rPr lang="en-US" sz="2000" i="1" dirty="0"/>
              <a:t> and cosines of different frequencies. </a:t>
            </a:r>
          </a:p>
          <a:p>
            <a:pPr>
              <a:buFont typeface="Arial" charset="0"/>
              <a:buChar char="•"/>
              <a:defRPr/>
            </a:pPr>
            <a:r>
              <a:rPr lang="en-US" sz="2800" dirty="0"/>
              <a:t>Don’t believe it?  </a:t>
            </a:r>
          </a:p>
          <a:p>
            <a:pPr lvl="1">
              <a:buFont typeface="Arial" charset="0"/>
              <a:buChar char="–"/>
              <a:defRPr/>
            </a:pPr>
            <a:r>
              <a:rPr lang="en-US" sz="2400" dirty="0"/>
              <a:t>Neither did Lagrange, Laplace, Poisson and other big wigs</a:t>
            </a:r>
          </a:p>
          <a:p>
            <a:pPr lvl="1">
              <a:buFont typeface="Arial" charset="0"/>
              <a:buChar char="–"/>
              <a:defRPr/>
            </a:pPr>
            <a:r>
              <a:rPr lang="en-US" sz="2400" dirty="0"/>
              <a:t>Not translated into English until 1878!</a:t>
            </a:r>
          </a:p>
          <a:p>
            <a:pPr>
              <a:buFont typeface="Arial" charset="0"/>
              <a:buChar char="•"/>
              <a:defRPr/>
            </a:pPr>
            <a:r>
              <a:rPr lang="en-US" sz="2800" dirty="0"/>
              <a:t> But it’s (mostly) true!</a:t>
            </a:r>
          </a:p>
          <a:p>
            <a:pPr lvl="1">
              <a:buFont typeface="Arial" charset="0"/>
              <a:buChar char="–"/>
              <a:defRPr/>
            </a:pPr>
            <a:r>
              <a:rPr lang="en-US" sz="2400" dirty="0"/>
              <a:t>called Fourier Series</a:t>
            </a:r>
          </a:p>
          <a:p>
            <a:pPr lvl="1">
              <a:buFont typeface="Arial" charset="0"/>
              <a:buChar char="–"/>
              <a:defRPr/>
            </a:pPr>
            <a:r>
              <a:rPr lang="en-US" sz="2400" dirty="0"/>
              <a:t>there are some subtle restrictions</a:t>
            </a:r>
          </a:p>
          <a:p>
            <a:pPr lvl="1">
              <a:buFont typeface="Arial" charset="0"/>
              <a:buChar char="–"/>
              <a:defRPr/>
            </a:pPr>
            <a:endParaRPr lang="en-US" sz="2400" dirty="0"/>
          </a:p>
        </p:txBody>
      </p:sp>
      <p:pic>
        <p:nvPicPr>
          <p:cNvPr id="25604" name="Picture 4" descr="J.B.J. Fourier (public doma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38200"/>
            <a:ext cx="480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http://upload.wikimedia.org/wikipedia/commons/thumb/d/d8/Langrange_portrait.jpg/225px-Langrange_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76600"/>
            <a:ext cx="2143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http://upload.wikimedia.org/wikipedia/commons/0/03/Legend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6576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http://upload.wikimedia.org/wikipedia/commons/thumb/e/e3/Pierre-Simon_Laplace.jpg/225px-Pierre-Simon_Lapl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9718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prstClr val="black"/>
                </a:solidFill>
              </a:rPr>
              <a:t>...the manner in which the author arrives at these equations is not exempt of difficulties and...his analysis to integrate them still leaves something to be desired on the score of generality and even </a:t>
            </a:r>
            <a:r>
              <a:rPr lang="en-US" i="1" dirty="0" err="1">
                <a:solidFill>
                  <a:prstClr val="black"/>
                </a:solidFill>
              </a:rPr>
              <a:t>rigour</a:t>
            </a:r>
            <a:r>
              <a:rPr lang="en-US" dirty="0">
                <a:solidFill>
                  <a:prstClr val="black"/>
                </a:solidFill>
              </a:rPr>
              <a:t>.</a:t>
            </a:r>
          </a:p>
          <a:p>
            <a:pPr algn="ctr">
              <a:defRPr/>
            </a:pPr>
            <a:endParaRPr lang="en-US" dirty="0">
              <a:solidFill>
                <a:prstClr val="white"/>
              </a:solidFill>
            </a:endParaRPr>
          </a:p>
        </p:txBody>
      </p:sp>
      <p:sp>
        <p:nvSpPr>
          <p:cNvPr id="11" name="TextBox 10"/>
          <p:cNvSpPr txBox="1">
            <a:spLocks noChangeArrowheads="1"/>
          </p:cNvSpPr>
          <p:nvPr/>
        </p:nvSpPr>
        <p:spPr bwMode="auto">
          <a:xfrm>
            <a:off x="4648200" y="32004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black"/>
                </a:solidFill>
                <a:latin typeface="Arial" panose="020B0604020202020204" pitchFamily="34" charset="0"/>
                <a:cs typeface="Arial" panose="020B0604020202020204" pitchFamily="34" charset="0"/>
              </a:rPr>
              <a:t>Laplace</a:t>
            </a:r>
          </a:p>
        </p:txBody>
      </p:sp>
      <p:sp>
        <p:nvSpPr>
          <p:cNvPr id="12" name="TextBox 11"/>
          <p:cNvSpPr txBox="1">
            <a:spLocks noChangeArrowheads="1"/>
          </p:cNvSpPr>
          <p:nvPr/>
        </p:nvSpPr>
        <p:spPr bwMode="auto">
          <a:xfrm>
            <a:off x="6096000" y="54864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white"/>
                </a:solidFill>
                <a:latin typeface="Arial" panose="020B0604020202020204" pitchFamily="34" charset="0"/>
                <a:cs typeface="Arial" panose="020B0604020202020204" pitchFamily="34" charset="0"/>
              </a:rPr>
              <a:t>Lagrange</a:t>
            </a:r>
          </a:p>
        </p:txBody>
      </p:sp>
      <p:sp>
        <p:nvSpPr>
          <p:cNvPr id="13" name="TextBox 12"/>
          <p:cNvSpPr txBox="1">
            <a:spLocks noChangeArrowheads="1"/>
          </p:cNvSpPr>
          <p:nvPr/>
        </p:nvSpPr>
        <p:spPr bwMode="auto">
          <a:xfrm>
            <a:off x="8059738" y="5278438"/>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black"/>
                </a:solidFill>
                <a:latin typeface="Arial" panose="020B0604020202020204" pitchFamily="34" charset="0"/>
                <a:cs typeface="Arial" panose="020B0604020202020204" pitchFamily="34" charset="0"/>
              </a:rPr>
              <a:t>Legendre</a:t>
            </a:r>
          </a:p>
        </p:txBody>
      </p:sp>
    </p:spTree>
    <p:extLst>
      <p:ext uri="{BB962C8B-B14F-4D97-AF65-F5344CB8AC3E}">
        <p14:creationId xmlns:p14="http://schemas.microsoft.com/office/powerpoint/2010/main" val="2187808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Frequency Spectra</a:t>
            </a:r>
          </a:p>
        </p:txBody>
      </p:sp>
      <p:sp>
        <p:nvSpPr>
          <p:cNvPr id="45059" name="Rectangle 3"/>
          <p:cNvSpPr>
            <a:spLocks noGrp="1" noChangeArrowheads="1"/>
          </p:cNvSpPr>
          <p:nvPr>
            <p:ph type="body" idx="1"/>
          </p:nvPr>
        </p:nvSpPr>
        <p:spPr/>
        <p:txBody>
          <a:bodyPr/>
          <a:lstStyle/>
          <a:p>
            <a:r>
              <a:rPr lang="en-US" altLang="en-US">
                <a:latin typeface="Arial Unicode MS" panose="020B0604020202020204" pitchFamily="34" charset="-128"/>
                <a:ea typeface="Arial Unicode MS" panose="020B0604020202020204" pitchFamily="34" charset="-128"/>
                <a:cs typeface="Arial Unicode MS" panose="020B0604020202020204" pitchFamily="34" charset="-128"/>
              </a:rPr>
              <a:t>example : </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g</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f </a:t>
            </a:r>
            <a:r>
              <a:rPr lang="en-US" altLang="en-US" i="1">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1/3</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3f</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i="1">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p>
        </p:txBody>
      </p:sp>
      <p:pic>
        <p:nvPicPr>
          <p:cNvPr id="45060" name="Picture 4"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23352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362200"/>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2360613"/>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2857500" y="31242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5064" name="Text Box 8"/>
          <p:cNvSpPr txBox="1">
            <a:spLocks noChangeArrowheads="1"/>
          </p:cNvSpPr>
          <p:nvPr/>
        </p:nvSpPr>
        <p:spPr bwMode="auto">
          <a:xfrm>
            <a:off x="5829300" y="32004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5065" name="Picture 9" descr="a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850" y="474345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953375" y="6550025"/>
            <a:ext cx="1190625"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Slides: Efros</a:t>
            </a:r>
          </a:p>
        </p:txBody>
      </p:sp>
    </p:spTree>
    <p:extLst>
      <p:ext uri="{BB962C8B-B14F-4D97-AF65-F5344CB8AC3E}">
        <p14:creationId xmlns:p14="http://schemas.microsoft.com/office/powerpoint/2010/main" val="32632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Frequency Spectra</a:t>
            </a:r>
          </a:p>
        </p:txBody>
      </p:sp>
      <p:sp>
        <p:nvSpPr>
          <p:cNvPr id="46083" name="Rectangle 3"/>
          <p:cNvSpPr>
            <a:spLocks noGrp="1" noChangeArrowheads="1"/>
          </p:cNvSpPr>
          <p:nvPr>
            <p:ph type="body" idx="1"/>
          </p:nvPr>
        </p:nvSpPr>
        <p:spPr/>
        <p:txBody>
          <a:bodyPr/>
          <a:lstStyle/>
          <a:p>
            <a:endParaRPr lang="en-US" altLang="en-US" sz="2400">
              <a:ea typeface="Arial Unicode MS" panose="020B0604020202020204" pitchFamily="34" charset="-128"/>
              <a:cs typeface="Times New Roman" panose="02020603050405020304" pitchFamily="18" charset="0"/>
            </a:endParaRPr>
          </a:p>
        </p:txBody>
      </p:sp>
      <p:pic>
        <p:nvPicPr>
          <p:cNvPr id="46084" name="Picture 2" descr="File:Waveforms.svg"/>
          <p:cNvPicPr>
            <a:picLocks noChangeAspect="1" noChangeArrowheads="1"/>
          </p:cNvPicPr>
          <p:nvPr/>
        </p:nvPicPr>
        <p:blipFill>
          <a:blip r:embed="rId2">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917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52675"/>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6" descr="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51088"/>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7"/>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09" name="Text Box 8"/>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7110" name="Picture 9" descr="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684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10"/>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12" name="Rectangle 13"/>
          <p:cNvSpPr>
            <a:spLocks noGrp="1" noChangeArrowheads="1"/>
          </p:cNvSpPr>
          <p:nvPr>
            <p:ph type="title"/>
          </p:nvPr>
        </p:nvSpPr>
        <p:spPr/>
        <p:txBody>
          <a:bodyPr/>
          <a:lstStyle/>
          <a:p>
            <a:r>
              <a:rPr lang="en-US" altLang="en-US"/>
              <a:t>Frequency Spectra</a:t>
            </a:r>
          </a:p>
        </p:txBody>
      </p:sp>
      <p:pic>
        <p:nvPicPr>
          <p:cNvPr id="47113"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338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1"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2"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8133" name="Picture 8"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98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9" descr="a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81538"/>
            <a:ext cx="25146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0" descr="a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476500"/>
            <a:ext cx="2438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13"/>
          <p:cNvSpPr>
            <a:spLocks noGrp="1" noChangeArrowheads="1"/>
          </p:cNvSpPr>
          <p:nvPr>
            <p:ph type="title"/>
          </p:nvPr>
        </p:nvSpPr>
        <p:spPr/>
        <p:txBody>
          <a:bodyPr/>
          <a:lstStyle/>
          <a:p>
            <a:r>
              <a:rPr lang="en-US" altLang="en-US"/>
              <a:t>Frequency Spectra</a:t>
            </a:r>
          </a:p>
        </p:txBody>
      </p:sp>
      <p:pic>
        <p:nvPicPr>
          <p:cNvPr id="48137"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740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5"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6"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9157" name="Picture 8" descr="a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514600"/>
            <a:ext cx="2514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9" descr="a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65663"/>
            <a:ext cx="2514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0" descr="a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146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13"/>
          <p:cNvSpPr>
            <a:spLocks noGrp="1" noChangeArrowheads="1"/>
          </p:cNvSpPr>
          <p:nvPr>
            <p:ph type="title"/>
          </p:nvPr>
        </p:nvSpPr>
        <p:spPr/>
        <p:txBody>
          <a:bodyPr/>
          <a:lstStyle/>
          <a:p>
            <a:r>
              <a:rPr lang="en-US" altLang="en-US"/>
              <a:t>Frequency Spectra</a:t>
            </a:r>
          </a:p>
        </p:txBody>
      </p:sp>
      <p:pic>
        <p:nvPicPr>
          <p:cNvPr id="49161"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256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79"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80"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0181" name="Picture 8" descr="a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463800"/>
            <a:ext cx="2571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9" descr="a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38400"/>
            <a:ext cx="26003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4668838"/>
            <a:ext cx="25527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14"/>
          <p:cNvSpPr>
            <a:spLocks noGrp="1" noChangeArrowheads="1"/>
          </p:cNvSpPr>
          <p:nvPr>
            <p:ph type="title"/>
          </p:nvPr>
        </p:nvSpPr>
        <p:spPr/>
        <p:txBody>
          <a:bodyPr/>
          <a:lstStyle/>
          <a:p>
            <a:r>
              <a:rPr lang="en-US" altLang="en-US"/>
              <a:t>Frequency Spectra</a:t>
            </a:r>
          </a:p>
        </p:txBody>
      </p:sp>
      <p:pic>
        <p:nvPicPr>
          <p:cNvPr id="50185"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868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3"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4" name="Text Box 7"/>
          <p:cNvSpPr txBox="1">
            <a:spLocks noChangeArrowheads="1"/>
          </p:cNvSpPr>
          <p:nvPr/>
        </p:nvSpPr>
        <p:spPr bwMode="auto">
          <a:xfrm>
            <a:off x="3086100" y="53609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1205" name="Picture 8" descr="a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446338"/>
            <a:ext cx="2590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9" descr="a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4668838"/>
            <a:ext cx="2514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446338"/>
            <a:ext cx="260191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Rectangle 12"/>
          <p:cNvSpPr>
            <a:spLocks noGrp="1" noChangeArrowheads="1"/>
          </p:cNvSpPr>
          <p:nvPr>
            <p:ph type="body" idx="1"/>
          </p:nvPr>
        </p:nvSpPr>
        <p:spPr/>
        <p:txBody>
          <a:bodyPr/>
          <a:lstStyle/>
          <a:p>
            <a:pPr>
              <a:buFont typeface="Arial" panose="020B0604020202020204" pitchFamily="34" charset="0"/>
              <a:buNone/>
            </a:pPr>
            <a:endParaRPr lang="ru-RU" altLang="en-US"/>
          </a:p>
        </p:txBody>
      </p:sp>
      <p:sp>
        <p:nvSpPr>
          <p:cNvPr id="51209" name="Rectangle 14"/>
          <p:cNvSpPr>
            <a:spLocks noGrp="1" noChangeArrowheads="1"/>
          </p:cNvSpPr>
          <p:nvPr>
            <p:ph type="title"/>
          </p:nvPr>
        </p:nvSpPr>
        <p:spPr/>
        <p:txBody>
          <a:bodyPr/>
          <a:lstStyle/>
          <a:p>
            <a:r>
              <a:rPr lang="en-US" altLang="en-US"/>
              <a:t>Frequency Spectra</a:t>
            </a:r>
          </a:p>
        </p:txBody>
      </p:sp>
      <p:pic>
        <p:nvPicPr>
          <p:cNvPr id="51210"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809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2227" name="Picture 6" descr="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450" y="406400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28" name="Object 8"/>
          <p:cNvGraphicFramePr>
            <a:graphicFrameLocks noChangeAspect="1"/>
          </p:cNvGraphicFramePr>
          <p:nvPr/>
        </p:nvGraphicFramePr>
        <p:xfrm>
          <a:off x="3552825" y="2870200"/>
          <a:ext cx="2352675" cy="989013"/>
        </p:xfrm>
        <a:graphic>
          <a:graphicData uri="http://schemas.openxmlformats.org/presentationml/2006/ole">
            <mc:AlternateContent xmlns:mc="http://schemas.openxmlformats.org/markup-compatibility/2006">
              <mc:Choice xmlns:v="urn:schemas-microsoft-com:vml" Requires="v">
                <p:oleObj spid="_x0000_s25612" name="Equation" r:id="rId4" imgW="1028254" imgH="431613" progId="">
                  <p:embed/>
                </p:oleObj>
              </mc:Choice>
              <mc:Fallback>
                <p:oleObj name="Equation" r:id="rId4" imgW="1028254" imgH="431613" progId="">
                  <p:embed/>
                  <p:pic>
                    <p:nvPicPr>
                      <p:cNvPr id="52228"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825" y="2870200"/>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29" name="Rectangle 10"/>
          <p:cNvSpPr>
            <a:spLocks noGrp="1" noChangeArrowheads="1"/>
          </p:cNvSpPr>
          <p:nvPr>
            <p:ph type="title"/>
          </p:nvPr>
        </p:nvSpPr>
        <p:spPr/>
        <p:txBody>
          <a:bodyPr/>
          <a:lstStyle/>
          <a:p>
            <a:r>
              <a:rPr lang="en-US" altLang="en-US"/>
              <a:t>Frequency Spectra</a:t>
            </a:r>
          </a:p>
        </p:txBody>
      </p:sp>
      <p:sp>
        <p:nvSpPr>
          <p:cNvPr id="52230" name="Rectangle 11"/>
          <p:cNvSpPr>
            <a:spLocks noGrp="1" noChangeArrowheads="1"/>
          </p:cNvSpPr>
          <p:nvPr>
            <p:ph type="body" idx="1"/>
          </p:nvPr>
        </p:nvSpPr>
        <p:spPr/>
        <p:txBody>
          <a:bodyPr/>
          <a:lstStyle/>
          <a:p>
            <a:endParaRPr lang="ru-RU" altLang="en-US"/>
          </a:p>
        </p:txBody>
      </p:sp>
      <p:pic>
        <p:nvPicPr>
          <p:cNvPr id="52231" name="Picture 2" descr="File:Waveforms.svg"/>
          <p:cNvPicPr>
            <a:picLocks noChangeAspect="1" noChangeArrowheads="1"/>
          </p:cNvPicPr>
          <p:nvPr/>
        </p:nvPicPr>
        <p:blipFill>
          <a:blip r:embed="rId6">
            <a:extLst>
              <a:ext uri="{28A0092B-C50C-407E-A947-70E740481C1C}">
                <a14:useLocalDpi xmlns:a14="http://schemas.microsoft.com/office/drawing/2010/main" val="0"/>
              </a:ext>
            </a:extLst>
          </a:blip>
          <a:srcRect l="5263" t="29333" r="46317" b="53333"/>
          <a:stretch>
            <a:fillRect/>
          </a:stretch>
        </p:blipFill>
        <p:spPr bwMode="auto">
          <a:xfrm>
            <a:off x="381000" y="25146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04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808315-A589-9742-9EF6-E9AC0078BD3F}"/>
              </a:ext>
            </a:extLst>
          </p:cNvPr>
          <p:cNvPicPr>
            <a:picLocks noChangeAspect="1"/>
          </p:cNvPicPr>
          <p:nvPr/>
        </p:nvPicPr>
        <p:blipFill>
          <a:blip r:embed="rId2"/>
          <a:stretch>
            <a:fillRect/>
          </a:stretch>
        </p:blipFill>
        <p:spPr>
          <a:xfrm>
            <a:off x="996950" y="196850"/>
            <a:ext cx="7150100" cy="6464300"/>
          </a:xfrm>
          <a:prstGeom prst="rect">
            <a:avLst/>
          </a:prstGeom>
        </p:spPr>
      </p:pic>
      <p:sp>
        <p:nvSpPr>
          <p:cNvPr id="3" name="Rounded Rectangle 2">
            <a:extLst>
              <a:ext uri="{FF2B5EF4-FFF2-40B4-BE49-F238E27FC236}">
                <a16:creationId xmlns:a16="http://schemas.microsoft.com/office/drawing/2014/main" id="{0EE38A75-375C-F545-BA58-E73BF978FEFE}"/>
              </a:ext>
            </a:extLst>
          </p:cNvPr>
          <p:cNvSpPr/>
          <p:nvPr/>
        </p:nvSpPr>
        <p:spPr>
          <a:xfrm>
            <a:off x="762000" y="2743200"/>
            <a:ext cx="7620000" cy="12192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69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Example: Music</a:t>
            </a:r>
          </a:p>
        </p:txBody>
      </p:sp>
      <p:sp>
        <p:nvSpPr>
          <p:cNvPr id="53251" name="Content Placeholder 2"/>
          <p:cNvSpPr>
            <a:spLocks noGrp="1"/>
          </p:cNvSpPr>
          <p:nvPr>
            <p:ph idx="1"/>
          </p:nvPr>
        </p:nvSpPr>
        <p:spPr/>
        <p:txBody>
          <a:bodyPr/>
          <a:lstStyle/>
          <a:p>
            <a:r>
              <a:rPr lang="en-US" altLang="en-US"/>
              <a:t>We think of music in terms of frequencies at different magnitudes</a:t>
            </a:r>
          </a:p>
        </p:txBody>
      </p:sp>
      <p:pic>
        <p:nvPicPr>
          <p:cNvPr id="53252" name="Picture 4" descr="File:Voice waveform and 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62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458593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Fourier analysis in images</a:t>
            </a:r>
          </a:p>
        </p:txBody>
      </p:sp>
      <p:pic>
        <p:nvPicPr>
          <p:cNvPr id="552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905000"/>
            <a:ext cx="1699491" cy="16994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710709"/>
            <a:ext cx="1699491" cy="16994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63" y="1905000"/>
            <a:ext cx="1699491" cy="16994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8981" y="1905000"/>
            <a:ext cx="1699491" cy="16994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8981" y="3710709"/>
            <a:ext cx="1699491" cy="16994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9563" y="3710709"/>
            <a:ext cx="1699491" cy="16994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5" name="TextBox 11"/>
          <p:cNvSpPr txBox="1">
            <a:spLocks noChangeArrowheads="1"/>
          </p:cNvSpPr>
          <p:nvPr/>
        </p:nvSpPr>
        <p:spPr bwMode="auto">
          <a:xfrm>
            <a:off x="152400" y="2436091"/>
            <a:ext cx="2438592" cy="51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Intensity Image</a:t>
            </a:r>
          </a:p>
        </p:txBody>
      </p:sp>
      <p:sp>
        <p:nvSpPr>
          <p:cNvPr id="55306" name="TextBox 12"/>
          <p:cNvSpPr txBox="1">
            <a:spLocks noChangeArrowheads="1"/>
          </p:cNvSpPr>
          <p:nvPr/>
        </p:nvSpPr>
        <p:spPr bwMode="auto">
          <a:xfrm>
            <a:off x="258618" y="4348018"/>
            <a:ext cx="2259350" cy="51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Fourier Image</a:t>
            </a:r>
          </a:p>
        </p:txBody>
      </p:sp>
      <p:sp>
        <p:nvSpPr>
          <p:cNvPr id="55307" name="TextBox 13"/>
          <p:cNvSpPr txBox="1">
            <a:spLocks noChangeArrowheads="1"/>
          </p:cNvSpPr>
          <p:nvPr/>
        </p:nvSpPr>
        <p:spPr bwMode="auto">
          <a:xfrm>
            <a:off x="3413125" y="6488113"/>
            <a:ext cx="573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http://sharp.bu.edu/~slehar/fourier/fourier.html#filtering</a:t>
            </a:r>
          </a:p>
        </p:txBody>
      </p:sp>
    </p:spTree>
    <p:extLst>
      <p:ext uri="{BB962C8B-B14F-4D97-AF65-F5344CB8AC3E}">
        <p14:creationId xmlns:p14="http://schemas.microsoft.com/office/powerpoint/2010/main" val="718691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Fourier Transform</a:t>
            </a:r>
          </a:p>
        </p:txBody>
      </p:sp>
      <p:sp>
        <p:nvSpPr>
          <p:cNvPr id="56323" name="Content Placeholder 2"/>
          <p:cNvSpPr>
            <a:spLocks noGrp="1"/>
          </p:cNvSpPr>
          <p:nvPr>
            <p:ph idx="1"/>
          </p:nvPr>
        </p:nvSpPr>
        <p:spPr/>
        <p:txBody>
          <a:bodyPr/>
          <a:lstStyle/>
          <a:p>
            <a:r>
              <a:rPr lang="en-US" altLang="en-US" sz="2400" dirty="0"/>
              <a:t>Fourier transform stores the </a:t>
            </a:r>
            <a:r>
              <a:rPr lang="en-US" altLang="en-US" sz="2400" b="1" dirty="0"/>
              <a:t>magnitude</a:t>
            </a:r>
            <a:r>
              <a:rPr lang="en-US" altLang="en-US" sz="2400" dirty="0"/>
              <a:t> and </a:t>
            </a:r>
            <a:r>
              <a:rPr lang="en-US" altLang="en-US" sz="2400" b="1" dirty="0"/>
              <a:t>phase</a:t>
            </a:r>
            <a:r>
              <a:rPr lang="en-US" altLang="en-US" sz="2400" dirty="0"/>
              <a:t> at each frequency</a:t>
            </a:r>
          </a:p>
          <a:p>
            <a:pPr lvl="1"/>
            <a:r>
              <a:rPr lang="en-US" altLang="en-US" sz="2000" b="1" dirty="0"/>
              <a:t>Magnitude</a:t>
            </a:r>
            <a:r>
              <a:rPr lang="en-US" altLang="en-US" sz="2000" dirty="0"/>
              <a:t> encodes how much signal there is at a particular frequency</a:t>
            </a:r>
          </a:p>
          <a:p>
            <a:pPr lvl="1"/>
            <a:r>
              <a:rPr lang="en-US" altLang="en-US" sz="2000" b="1" dirty="0"/>
              <a:t>Phase</a:t>
            </a:r>
            <a:r>
              <a:rPr lang="en-US" altLang="en-US" sz="2000" dirty="0"/>
              <a:t> encodes spatial information (indirectly)</a:t>
            </a:r>
          </a:p>
          <a:p>
            <a:pPr lvl="1"/>
            <a:r>
              <a:rPr lang="en-US" altLang="en-US" sz="2000" dirty="0"/>
              <a:t>For mathematical convenience, this is often notated in terms of real and complex numbers</a:t>
            </a:r>
          </a:p>
          <a:p>
            <a:endParaRPr lang="en-US" altLang="en-US" sz="2400" dirty="0"/>
          </a:p>
          <a:p>
            <a:endParaRPr lang="en-US" altLang="en-US" sz="2400" dirty="0"/>
          </a:p>
          <a:p>
            <a:endParaRPr lang="en-US" altLang="en-US" sz="2400" dirty="0"/>
          </a:p>
        </p:txBody>
      </p:sp>
      <p:graphicFrame>
        <p:nvGraphicFramePr>
          <p:cNvPr id="14350" name="Object 27"/>
          <p:cNvGraphicFramePr>
            <a:graphicFrameLocks noChangeAspect="1"/>
          </p:cNvGraphicFramePr>
          <p:nvPr/>
        </p:nvGraphicFramePr>
        <p:xfrm>
          <a:off x="1905000" y="3830638"/>
          <a:ext cx="2933700" cy="596900"/>
        </p:xfrm>
        <a:graphic>
          <a:graphicData uri="http://schemas.openxmlformats.org/presentationml/2006/ole">
            <mc:AlternateContent xmlns:mc="http://schemas.openxmlformats.org/markup-compatibility/2006">
              <mc:Choice xmlns:v="urn:schemas-microsoft-com:vml" Requires="v">
                <p:oleObj spid="_x0000_s26647" name="Equation" r:id="rId3" imgW="1371600" imgH="279400" progId="Equation.3">
                  <p:embed/>
                </p:oleObj>
              </mc:Choice>
              <mc:Fallback>
                <p:oleObj name="Equation" r:id="rId3" imgW="1371600" imgH="279400" progId="Equation.3">
                  <p:embed/>
                  <p:pic>
                    <p:nvPicPr>
                      <p:cNvPr id="1435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830638"/>
                        <a:ext cx="2933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51" name="Object 28"/>
          <p:cNvGraphicFramePr>
            <a:graphicFrameLocks noChangeAspect="1"/>
          </p:cNvGraphicFramePr>
          <p:nvPr/>
        </p:nvGraphicFramePr>
        <p:xfrm>
          <a:off x="6616700" y="3733800"/>
          <a:ext cx="2070100" cy="935038"/>
        </p:xfrm>
        <a:graphic>
          <a:graphicData uri="http://schemas.openxmlformats.org/presentationml/2006/ole">
            <mc:AlternateContent xmlns:mc="http://schemas.openxmlformats.org/markup-compatibility/2006">
              <mc:Choice xmlns:v="urn:schemas-microsoft-com:vml" Requires="v">
                <p:oleObj spid="_x0000_s26648" name="Equation" r:id="rId5" imgW="927100" imgH="419100" progId="Equation.3">
                  <p:embed/>
                </p:oleObj>
              </mc:Choice>
              <mc:Fallback>
                <p:oleObj name="Equation" r:id="rId5" imgW="927100" imgH="419100" progId="Equation.3">
                  <p:embed/>
                  <p:pic>
                    <p:nvPicPr>
                      <p:cNvPr id="14351" name="Object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6700" y="3733800"/>
                        <a:ext cx="20701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a:spLocks noChangeArrowheads="1"/>
          </p:cNvSpPr>
          <p:nvPr/>
        </p:nvSpPr>
        <p:spPr bwMode="auto">
          <a:xfrm>
            <a:off x="5334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Amplitude:</a:t>
            </a:r>
          </a:p>
        </p:txBody>
      </p:sp>
      <p:sp>
        <p:nvSpPr>
          <p:cNvPr id="16" name="TextBox 15"/>
          <p:cNvSpPr txBox="1">
            <a:spLocks noChangeArrowheads="1"/>
          </p:cNvSpPr>
          <p:nvPr/>
        </p:nvSpPr>
        <p:spPr bwMode="auto">
          <a:xfrm>
            <a:off x="57150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Phase:</a:t>
            </a:r>
          </a:p>
        </p:txBody>
      </p:sp>
    </p:spTree>
    <p:extLst>
      <p:ext uri="{BB962C8B-B14F-4D97-AF65-F5344CB8AC3E}">
        <p14:creationId xmlns:p14="http://schemas.microsoft.com/office/powerpoint/2010/main" val="3885049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3816-DD53-B54C-8F09-8CD622FCDDF1}"/>
              </a:ext>
            </a:extLst>
          </p:cNvPr>
          <p:cNvSpPr>
            <a:spLocks noGrp="1"/>
          </p:cNvSpPr>
          <p:nvPr>
            <p:ph type="title"/>
          </p:nvPr>
        </p:nvSpPr>
        <p:spPr/>
        <p:txBody>
          <a:bodyPr/>
          <a:lstStyle/>
          <a:p>
            <a:r>
              <a:rPr lang="en-US" dirty="0"/>
              <a:t>Fourier Transform Pairs</a:t>
            </a:r>
          </a:p>
        </p:txBody>
      </p:sp>
      <p:pic>
        <p:nvPicPr>
          <p:cNvPr id="4" name="Content Placeholder 3">
            <a:extLst>
              <a:ext uri="{FF2B5EF4-FFF2-40B4-BE49-F238E27FC236}">
                <a16:creationId xmlns:a16="http://schemas.microsoft.com/office/drawing/2014/main" id="{34FE1DD6-B59B-1944-8903-5CB620EA379A}"/>
              </a:ext>
            </a:extLst>
          </p:cNvPr>
          <p:cNvPicPr>
            <a:picLocks noGrp="1" noChangeAspect="1"/>
          </p:cNvPicPr>
          <p:nvPr>
            <p:ph idx="1"/>
          </p:nvPr>
        </p:nvPicPr>
        <p:blipFill>
          <a:blip r:embed="rId2"/>
          <a:stretch>
            <a:fillRect/>
          </a:stretch>
        </p:blipFill>
        <p:spPr>
          <a:xfrm>
            <a:off x="1371600" y="990600"/>
            <a:ext cx="6533048" cy="5870794"/>
          </a:xfrm>
          <a:prstGeom prst="rect">
            <a:avLst/>
          </a:prstGeom>
        </p:spPr>
      </p:pic>
    </p:spTree>
    <p:extLst>
      <p:ext uri="{BB962C8B-B14F-4D97-AF65-F5344CB8AC3E}">
        <p14:creationId xmlns:p14="http://schemas.microsoft.com/office/powerpoint/2010/main" val="3004164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BED7-3B24-CB48-9326-3FE4D580B42C}"/>
              </a:ext>
            </a:extLst>
          </p:cNvPr>
          <p:cNvSpPr>
            <a:spLocks noGrp="1"/>
          </p:cNvSpPr>
          <p:nvPr>
            <p:ph type="title"/>
          </p:nvPr>
        </p:nvSpPr>
        <p:spPr/>
        <p:txBody>
          <a:bodyPr/>
          <a:lstStyle/>
          <a:p>
            <a:r>
              <a:rPr lang="en-US" dirty="0"/>
              <a:t>Fourier Transforms of Filters</a:t>
            </a:r>
          </a:p>
        </p:txBody>
      </p:sp>
      <p:pic>
        <p:nvPicPr>
          <p:cNvPr id="4" name="Content Placeholder 3">
            <a:extLst>
              <a:ext uri="{FF2B5EF4-FFF2-40B4-BE49-F238E27FC236}">
                <a16:creationId xmlns:a16="http://schemas.microsoft.com/office/drawing/2014/main" id="{D80AF74C-8D57-E14A-9222-980E9FBF15B0}"/>
              </a:ext>
            </a:extLst>
          </p:cNvPr>
          <p:cNvPicPr>
            <a:picLocks noGrp="1" noChangeAspect="1"/>
          </p:cNvPicPr>
          <p:nvPr>
            <p:ph idx="1"/>
          </p:nvPr>
        </p:nvPicPr>
        <p:blipFill rotWithShape="1">
          <a:blip r:embed="rId2"/>
          <a:srcRect b="15526"/>
          <a:stretch/>
        </p:blipFill>
        <p:spPr>
          <a:xfrm>
            <a:off x="1181100" y="914400"/>
            <a:ext cx="6781800" cy="5800223"/>
          </a:xfrm>
          <a:prstGeom prst="rect">
            <a:avLst/>
          </a:prstGeom>
        </p:spPr>
      </p:pic>
    </p:spTree>
    <p:extLst>
      <p:ext uri="{BB962C8B-B14F-4D97-AF65-F5344CB8AC3E}">
        <p14:creationId xmlns:p14="http://schemas.microsoft.com/office/powerpoint/2010/main" val="3155751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r>
              <a:rPr lang="en-US" altLang="en-US"/>
              <a:t>Man-made Scene</a:t>
            </a:r>
          </a:p>
        </p:txBody>
      </p:sp>
      <p:pic>
        <p:nvPicPr>
          <p:cNvPr id="63491" name="Picture 7"/>
          <p:cNvPicPr>
            <a:picLocks noChangeAspect="1" noChangeArrowheads="1"/>
          </p:cNvPicPr>
          <p:nvPr/>
        </p:nvPicPr>
        <p:blipFill>
          <a:blip r:embed="rId2">
            <a:extLst>
              <a:ext uri="{28A0092B-C50C-407E-A947-70E740481C1C}">
                <a14:useLocalDpi xmlns:a14="http://schemas.microsoft.com/office/drawing/2010/main" val="0"/>
              </a:ext>
            </a:extLst>
          </a:blip>
          <a:srcRect l="12000" t="6476" r="9428" b="11046"/>
          <a:stretch>
            <a:fillRect/>
          </a:stretch>
        </p:blipFill>
        <p:spPr bwMode="auto">
          <a:xfrm>
            <a:off x="4876800" y="2209800"/>
            <a:ext cx="3775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51075"/>
            <a:ext cx="38862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220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a:xfrm>
            <a:off x="457200" y="152400"/>
            <a:ext cx="8229600" cy="914400"/>
          </a:xfrm>
        </p:spPr>
        <p:txBody>
          <a:bodyPr>
            <a:normAutofit fontScale="90000"/>
          </a:bodyPr>
          <a:lstStyle/>
          <a:p>
            <a:pPr>
              <a:defRPr/>
            </a:pPr>
            <a:r>
              <a:rPr lang="en-US" altLang="en-US" dirty="0"/>
              <a:t>Can change spectrum, then reconstruct</a:t>
            </a:r>
          </a:p>
        </p:txBody>
      </p:sp>
      <p:pic>
        <p:nvPicPr>
          <p:cNvPr id="645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11313"/>
            <a:ext cx="853440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639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Low and High Pass filtering</a:t>
            </a:r>
          </a:p>
        </p:txBody>
      </p:sp>
      <p:pic>
        <p:nvPicPr>
          <p:cNvPr id="655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20775"/>
            <a:ext cx="73914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98913"/>
            <a:ext cx="7391400"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397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The Convolution Theorem</a:t>
            </a:r>
          </a:p>
        </p:txBody>
      </p:sp>
      <p:sp>
        <p:nvSpPr>
          <p:cNvPr id="488451" name="Rectangle 3"/>
          <p:cNvSpPr>
            <a:spLocks noGrp="1" noChangeArrowheads="1"/>
          </p:cNvSpPr>
          <p:nvPr>
            <p:ph type="body" sz="half" idx="2"/>
          </p:nvPr>
        </p:nvSpPr>
        <p:spPr>
          <a:xfrm>
            <a:off x="533400" y="914400"/>
            <a:ext cx="7924800" cy="5257800"/>
          </a:xfrm>
        </p:spPr>
        <p:txBody>
          <a:bodyPr/>
          <a:lstStyle/>
          <a:p>
            <a:pPr>
              <a:lnSpc>
                <a:spcPct val="90000"/>
              </a:lnSpc>
            </a:pPr>
            <a:r>
              <a:rPr lang="en-US" altLang="en-US"/>
              <a:t>The Fourier transform of the convolution of two functions is the product of their Fourier transforms</a:t>
            </a:r>
          </a:p>
          <a:p>
            <a:pPr>
              <a:lnSpc>
                <a:spcPct val="90000"/>
              </a:lnSpc>
            </a:pPr>
            <a:endParaRPr lang="en-US" altLang="en-US"/>
          </a:p>
          <a:p>
            <a:pPr>
              <a:lnSpc>
                <a:spcPct val="90000"/>
              </a:lnSpc>
            </a:pPr>
            <a:endParaRPr lang="en-US" altLang="en-US"/>
          </a:p>
          <a:p>
            <a:pPr>
              <a:lnSpc>
                <a:spcPct val="90000"/>
              </a:lnSpc>
            </a:pPr>
            <a:endParaRPr lang="en-US" altLang="en-US"/>
          </a:p>
          <a:p>
            <a:pPr>
              <a:lnSpc>
                <a:spcPct val="90000"/>
              </a:lnSpc>
            </a:pPr>
            <a:r>
              <a:rPr lang="en-US" altLang="en-US" b="1"/>
              <a:t>Convolution</a:t>
            </a:r>
            <a:r>
              <a:rPr lang="en-US" altLang="en-US"/>
              <a:t> in spatial domain is equivalent to </a:t>
            </a:r>
            <a:r>
              <a:rPr lang="en-US" altLang="en-US" b="1"/>
              <a:t>multiplication</a:t>
            </a:r>
            <a:r>
              <a:rPr lang="en-US" altLang="en-US"/>
              <a:t> in frequency domain!</a:t>
            </a:r>
          </a:p>
          <a:p>
            <a:pPr>
              <a:lnSpc>
                <a:spcPct val="90000"/>
              </a:lnSpc>
            </a:pPr>
            <a:endParaRPr lang="en-US" altLang="en-US"/>
          </a:p>
        </p:txBody>
      </p:sp>
      <p:graphicFrame>
        <p:nvGraphicFramePr>
          <p:cNvPr id="67588" name="Object 4"/>
          <p:cNvGraphicFramePr>
            <a:graphicFrameLocks noChangeAspect="1"/>
          </p:cNvGraphicFramePr>
          <p:nvPr/>
        </p:nvGraphicFramePr>
        <p:xfrm>
          <a:off x="2397125" y="2051050"/>
          <a:ext cx="4003675" cy="615950"/>
        </p:xfrm>
        <a:graphic>
          <a:graphicData uri="http://schemas.openxmlformats.org/presentationml/2006/ole">
            <mc:AlternateContent xmlns:mc="http://schemas.openxmlformats.org/markup-compatibility/2006">
              <mc:Choice xmlns:v="urn:schemas-microsoft-com:vml" Requires="v">
                <p:oleObj spid="_x0000_s27671" name="Equation" r:id="rId3" imgW="1231366" imgH="203112" progId="Equation.3">
                  <p:embed/>
                </p:oleObj>
              </mc:Choice>
              <mc:Fallback>
                <p:oleObj name="Equation" r:id="rId3" imgW="1231366" imgH="203112" progId="Equation.3">
                  <p:embed/>
                  <p:pic>
                    <p:nvPicPr>
                      <p:cNvPr id="675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2051050"/>
                        <a:ext cx="40036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nvGraphicFramePr>
        <p:xfrm>
          <a:off x="2997200" y="4267200"/>
          <a:ext cx="4470400" cy="720725"/>
        </p:xfrm>
        <a:graphic>
          <a:graphicData uri="http://schemas.openxmlformats.org/presentationml/2006/ole">
            <mc:AlternateContent xmlns:mc="http://schemas.openxmlformats.org/markup-compatibility/2006">
              <mc:Choice xmlns:v="urn:schemas-microsoft-com:vml" Requires="v">
                <p:oleObj spid="_x0000_s27672" name="Equation" r:id="rId5" imgW="1320800" imgH="228600" progId="Equation.3">
                  <p:embed/>
                </p:oleObj>
              </mc:Choice>
              <mc:Fallback>
                <p:oleObj name="Equation" r:id="rId5" imgW="1320800" imgH="228600" progId="Equation.3">
                  <p:embed/>
                  <p:pic>
                    <p:nvPicPr>
                      <p:cNvPr id="2"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7200" y="4267200"/>
                        <a:ext cx="4470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37715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Filtering in spatial domain</a:t>
            </a:r>
          </a:p>
        </p:txBody>
      </p:sp>
      <p:pic>
        <p:nvPicPr>
          <p:cNvPr id="696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1539" t="12923" r="12308" b="45232"/>
          <a:stretch>
            <a:fillRect/>
          </a:stretch>
        </p:blipFill>
        <p:spPr bwMode="auto">
          <a:xfrm>
            <a:off x="3962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6" name="Group 5"/>
          <p:cNvGrpSpPr>
            <a:grpSpLocks noChangeAspect="1"/>
          </p:cNvGrpSpPr>
          <p:nvPr/>
        </p:nvGrpSpPr>
        <p:grpSpPr bwMode="auto">
          <a:xfrm>
            <a:off x="6858000" y="0"/>
            <a:ext cx="1390650" cy="1371600"/>
            <a:chOff x="144" y="144"/>
            <a:chExt cx="1152" cy="1136"/>
          </a:xfrm>
        </p:grpSpPr>
        <p:sp>
          <p:nvSpPr>
            <p:cNvPr id="696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-2</a:t>
              </a:r>
            </a:p>
          </p:txBody>
        </p:sp>
        <p:sp>
          <p:nvSpPr>
            <p:cNvPr id="696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2</a:t>
              </a:r>
            </a:p>
          </p:txBody>
        </p:sp>
        <p:sp>
          <p:nvSpPr>
            <p:cNvPr id="696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grpSp>
      <p:pic>
        <p:nvPicPr>
          <p:cNvPr id="69637"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5473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p:cNvPicPr>
            <a:picLocks noChangeAspect="1" noChangeArrowheads="1"/>
          </p:cNvPicPr>
          <p:nvPr/>
        </p:nvPicPr>
        <p:blipFill>
          <a:blip r:embed="rId3">
            <a:extLst>
              <a:ext uri="{28A0092B-C50C-407E-A947-70E740481C1C}">
                <a14:useLocalDpi xmlns:a14="http://schemas.microsoft.com/office/drawing/2010/main" val="0"/>
              </a:ext>
            </a:extLst>
          </a:blip>
          <a:srcRect l="22221" t="14815" r="44444" b="46667"/>
          <a:stretch>
            <a:fillRect/>
          </a:stretch>
        </p:blipFill>
        <p:spPr bwMode="auto">
          <a:xfrm>
            <a:off x="0" y="2667000"/>
            <a:ext cx="33528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352800" y="3581400"/>
            <a:ext cx="623888" cy="1446213"/>
          </a:xfrm>
          <a:prstGeom prst="rect">
            <a:avLst/>
          </a:prstGeom>
          <a:noFill/>
        </p:spPr>
        <p:txBody>
          <a:bodyPr wrap="none">
            <a:spAutoFit/>
          </a:bodyPr>
          <a:lstStyle/>
          <a:p>
            <a:pPr>
              <a:defRPr/>
            </a:pPr>
            <a:r>
              <a:rPr lang="en-US" sz="8800" dirty="0">
                <a:solidFill>
                  <a:srgbClr val="4F81BD">
                    <a:lumMod val="75000"/>
                  </a:srgbClr>
                </a:solidFill>
                <a:cs typeface="Arial" panose="020B0604020202020204" pitchFamily="34" charset="0"/>
              </a:rPr>
              <a:t>*</a:t>
            </a:r>
          </a:p>
        </p:txBody>
      </p:sp>
      <p:sp>
        <p:nvSpPr>
          <p:cNvPr id="31" name="TextBox 30"/>
          <p:cNvSpPr txBox="1"/>
          <p:nvPr/>
        </p:nvSpPr>
        <p:spPr>
          <a:xfrm>
            <a:off x="4800600" y="3632200"/>
            <a:ext cx="633413" cy="1016000"/>
          </a:xfrm>
          <a:prstGeom prst="rect">
            <a:avLst/>
          </a:prstGeom>
          <a:noFill/>
        </p:spPr>
        <p:txBody>
          <a:bodyPr wrap="none">
            <a:spAutoFit/>
          </a:bodyPr>
          <a:lstStyle/>
          <a:p>
            <a:pPr>
              <a:defRPr/>
            </a:pPr>
            <a:r>
              <a:rPr lang="en-US" sz="6000" dirty="0">
                <a:solidFill>
                  <a:srgbClr val="4F81BD">
                    <a:lumMod val="75000"/>
                  </a:srgbClr>
                </a:solidFill>
                <a:cs typeface="Arial" panose="020B0604020202020204" pitchFamily="34" charset="0"/>
              </a:rPr>
              <a:t>=</a:t>
            </a:r>
          </a:p>
        </p:txBody>
      </p:sp>
    </p:spTree>
    <p:extLst>
      <p:ext uri="{BB962C8B-B14F-4D97-AF65-F5344CB8AC3E}">
        <p14:creationId xmlns:p14="http://schemas.microsoft.com/office/powerpoint/2010/main" val="791652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a:xfrm>
            <a:off x="457200" y="6386513"/>
            <a:ext cx="2514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fontAlgn="base" hangingPunct="1">
              <a:spcBef>
                <a:spcPct val="0"/>
              </a:spcBef>
              <a:spcAft>
                <a:spcPct val="0"/>
              </a:spcAft>
            </a:pPr>
            <a:r>
              <a:rPr lang="en-US" altLang="en-US">
                <a:solidFill>
                  <a:prstClr val="black"/>
                </a:solidFill>
                <a:latin typeface="Gill Sans" charset="0"/>
              </a:rPr>
              <a:t>© 2006 Steve Marschner • </a:t>
            </a:r>
            <a:fld id="{3AE7C433-F137-4E4F-88B6-171194EBCF5B}" type="slidenum">
              <a:rPr lang="en-US" altLang="en-US" smtClean="0">
                <a:solidFill>
                  <a:prstClr val="black"/>
                </a:solidFill>
                <a:latin typeface="Gill Sans" charset="0"/>
              </a:rPr>
              <a:pPr algn="l" eaLnBrk="1" fontAlgn="base" hangingPunct="1">
                <a:spcBef>
                  <a:spcPct val="0"/>
                </a:spcBef>
                <a:spcAft>
                  <a:spcPct val="0"/>
                </a:spcAft>
              </a:pPr>
              <a:t>3</a:t>
            </a:fld>
            <a:endParaRPr lang="en-US" altLang="en-US">
              <a:solidFill>
                <a:prstClr val="black"/>
              </a:solidFill>
              <a:latin typeface="Gill Sans" charset="0"/>
            </a:endParaRPr>
          </a:p>
        </p:txBody>
      </p:sp>
      <p:sp>
        <p:nvSpPr>
          <p:cNvPr id="72707" name="Rectangle 2"/>
          <p:cNvSpPr>
            <a:spLocks noGrp="1" noChangeArrowheads="1"/>
          </p:cNvSpPr>
          <p:nvPr>
            <p:ph type="title"/>
          </p:nvPr>
        </p:nvSpPr>
        <p:spPr/>
        <p:txBody>
          <a:bodyPr/>
          <a:lstStyle/>
          <a:p>
            <a:pPr eaLnBrk="1" hangingPunct="1"/>
            <a:r>
              <a:rPr lang="en-US" altLang="en-US"/>
              <a:t>Median filters</a:t>
            </a:r>
          </a:p>
        </p:txBody>
      </p:sp>
      <p:graphicFrame>
        <p:nvGraphicFramePr>
          <p:cNvPr id="72708"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22540" name="Equation" r:id="rId4" imgW="435285" imgH="677109" progId="Equation.DSMT4">
                  <p:embed/>
                </p:oleObj>
              </mc:Choice>
              <mc:Fallback>
                <p:oleObj name="Equation" r:id="rId4" imgW="435285" imgH="677109" progId="Equation.DSMT4">
                  <p:embed/>
                  <p:pic>
                    <p:nvPicPr>
                      <p:cNvPr id="7270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457200" y="1473200"/>
            <a:ext cx="8534400" cy="4649788"/>
          </a:xfrm>
          <a:noFill/>
        </p:spPr>
        <p:txBody>
          <a:bodyPr/>
          <a:lstStyle/>
          <a:p>
            <a:pPr eaLnBrk="1" hangingPunct="1"/>
            <a:r>
              <a:rPr lang="en-US" altLang="en-US"/>
              <a:t>A </a:t>
            </a:r>
            <a:r>
              <a:rPr lang="en-US" altLang="en-US" b="1"/>
              <a:t>Median Filter</a:t>
            </a:r>
            <a:r>
              <a:rPr lang="en-US" altLang="en-US"/>
              <a:t> operates over a window by selecting the median intensity in the window.</a:t>
            </a:r>
          </a:p>
          <a:p>
            <a:pPr eaLnBrk="1" hangingPunct="1"/>
            <a:r>
              <a:rPr lang="en-US" altLang="en-US"/>
              <a:t>What advantage does a median filter have over a mean filter?</a:t>
            </a:r>
          </a:p>
          <a:p>
            <a:pPr eaLnBrk="1" hangingPunct="1"/>
            <a:r>
              <a:rPr lang="en-US" altLang="en-US"/>
              <a:t>Is a median filter a kind of convolution?</a:t>
            </a:r>
          </a:p>
          <a:p>
            <a:pPr eaLnBrk="1" hangingPunct="1"/>
            <a:endParaRPr lang="en-US" altLang="en-US"/>
          </a:p>
        </p:txBody>
      </p:sp>
      <p:sp>
        <p:nvSpPr>
          <p:cNvPr id="72710" name="Text Box 5"/>
          <p:cNvSpPr txBox="1">
            <a:spLocks noChangeArrowheads="1"/>
          </p:cNvSpPr>
          <p:nvPr/>
        </p:nvSpPr>
        <p:spPr bwMode="auto">
          <a:xfrm>
            <a:off x="66929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prstClr val="black"/>
                </a:solidFill>
              </a:rPr>
              <a:t>Slide by Steve Seitz</a:t>
            </a:r>
          </a:p>
        </p:txBody>
      </p:sp>
    </p:spTree>
    <p:extLst>
      <p:ext uri="{BB962C8B-B14F-4D97-AF65-F5344CB8AC3E}">
        <p14:creationId xmlns:p14="http://schemas.microsoft.com/office/powerpoint/2010/main" val="2552942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Filtering in frequency domain</a:t>
            </a:r>
          </a:p>
        </p:txBody>
      </p:sp>
      <p:pic>
        <p:nvPicPr>
          <p:cNvPr id="706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7543800" y="53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6477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0" y="4867275"/>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4724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3505200" y="2362200"/>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0" y="2286000"/>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0669" name="TextBox 34"/>
          <p:cNvSpPr txBox="1">
            <a:spLocks noChangeArrowheads="1"/>
          </p:cNvSpPr>
          <p:nvPr/>
        </p:nvSpPr>
        <p:spPr bwMode="auto">
          <a:xfrm>
            <a:off x="2895600"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FFT</a:t>
            </a:r>
          </a:p>
        </p:txBody>
      </p:sp>
      <p:sp>
        <p:nvSpPr>
          <p:cNvPr id="70670" name="TextBox 35"/>
          <p:cNvSpPr txBox="1">
            <a:spLocks noChangeArrowheads="1"/>
          </p:cNvSpPr>
          <p:nvPr/>
        </p:nvSpPr>
        <p:spPr bwMode="auto">
          <a:xfrm>
            <a:off x="7315200" y="1752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FFT</a:t>
            </a:r>
          </a:p>
        </p:txBody>
      </p:sp>
      <p:sp>
        <p:nvSpPr>
          <p:cNvPr id="70671" name="TextBox 37"/>
          <p:cNvSpPr txBox="1">
            <a:spLocks noChangeArrowheads="1"/>
          </p:cNvSpPr>
          <p:nvPr/>
        </p:nvSpPr>
        <p:spPr bwMode="auto">
          <a:xfrm>
            <a:off x="3048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a:defRPr/>
            </a:pPr>
            <a:r>
              <a:rPr lang="en-US" sz="6000" dirty="0">
                <a:solidFill>
                  <a:srgbClr val="4F81BD">
                    <a:lumMod val="75000"/>
                  </a:srgbClr>
                </a:solidFill>
                <a:cs typeface="Arial" panose="020B0604020202020204" pitchFamily="34" charset="0"/>
              </a:rPr>
              <a:t>=</a:t>
            </a:r>
          </a:p>
        </p:txBody>
      </p:sp>
      <p:sp>
        <p:nvSpPr>
          <p:cNvPr id="17" name="TextBox 16"/>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3807474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135563"/>
          </a:xfrm>
        </p:spPr>
        <p:txBody>
          <a:bodyPr/>
          <a:lstStyle/>
          <a:p>
            <a:pPr marL="0">
              <a:buFont typeface="Arial" charset="0"/>
              <a:buNone/>
              <a:defRPr/>
            </a:pPr>
            <a:r>
              <a:rPr lang="en-US" b="1" dirty="0">
                <a:solidFill>
                  <a:schemeClr val="tx2">
                    <a:lumMod val="75000"/>
                  </a:schemeClr>
                </a:solidFill>
              </a:rPr>
              <a:t>Why does the Gaussian give a nice smooth image, but the square filter give edgy artifacts?</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Gaussian</a:t>
            </a:r>
          </a:p>
        </p:txBody>
      </p:sp>
      <p:sp>
        <p:nvSpPr>
          <p:cNvPr id="74760"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Box filter</a:t>
            </a:r>
          </a:p>
        </p:txBody>
      </p:sp>
      <p:sp>
        <p:nvSpPr>
          <p:cNvPr id="74761" name="TextBox 9"/>
          <p:cNvSpPr txBox="1">
            <a:spLocks noChangeArrowheads="1"/>
          </p:cNvSpPr>
          <p:nvPr/>
        </p:nvSpPr>
        <p:spPr bwMode="auto">
          <a:xfrm>
            <a:off x="3352800" y="0"/>
            <a:ext cx="1641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a:solidFill>
                  <a:prstClr val="black"/>
                </a:solidFill>
                <a:latin typeface="Arial" panose="020B0604020202020204" pitchFamily="34" charset="0"/>
                <a:cs typeface="Arial" panose="020B0604020202020204" pitchFamily="34" charset="0"/>
              </a:rPr>
              <a:t>Filtering</a:t>
            </a:r>
          </a:p>
        </p:txBody>
      </p:sp>
    </p:spTree>
    <p:extLst>
      <p:ext uri="{BB962C8B-B14F-4D97-AF65-F5344CB8AC3E}">
        <p14:creationId xmlns:p14="http://schemas.microsoft.com/office/powerpoint/2010/main" val="1588762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b="3999"/>
          <a:stretch>
            <a:fillRect/>
          </a:stretch>
        </p:blipFill>
        <p:spPr bwMode="auto">
          <a:xfrm>
            <a:off x="0" y="1371600"/>
            <a:ext cx="8978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7"/>
          <p:cNvSpPr txBox="1">
            <a:spLocks noChangeArrowheads="1"/>
          </p:cNvSpPr>
          <p:nvPr/>
        </p:nvSpPr>
        <p:spPr bwMode="auto">
          <a:xfrm>
            <a:off x="3657600" y="762000"/>
            <a:ext cx="1485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Gaussian</a:t>
            </a:r>
          </a:p>
        </p:txBody>
      </p:sp>
    </p:spTree>
    <p:extLst>
      <p:ext uri="{BB962C8B-B14F-4D97-AF65-F5344CB8AC3E}">
        <p14:creationId xmlns:p14="http://schemas.microsoft.com/office/powerpoint/2010/main" val="1624952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noChangeArrowheads="1"/>
          </p:cNvPicPr>
          <p:nvPr/>
        </p:nvPicPr>
        <p:blipFill>
          <a:blip r:embed="rId2">
            <a:extLst>
              <a:ext uri="{28A0092B-C50C-407E-A947-70E740481C1C}">
                <a14:useLocalDpi xmlns:a14="http://schemas.microsoft.com/office/drawing/2010/main" val="0"/>
              </a:ext>
            </a:extLst>
          </a:blip>
          <a:srcRect l="4601" t="9814" r="3384" b="5122"/>
          <a:stretch>
            <a:fillRect/>
          </a:stretch>
        </p:blipFill>
        <p:spPr bwMode="auto">
          <a:xfrm>
            <a:off x="228600" y="1350962"/>
            <a:ext cx="86868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7"/>
          <p:cNvSpPr txBox="1">
            <a:spLocks noChangeArrowheads="1"/>
          </p:cNvSpPr>
          <p:nvPr/>
        </p:nvSpPr>
        <p:spPr bwMode="auto">
          <a:xfrm>
            <a:off x="3657600" y="741362"/>
            <a:ext cx="1484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solidFill>
                  <a:prstClr val="black"/>
                </a:solidFill>
                <a:latin typeface="Arial" panose="020B0604020202020204" pitchFamily="34" charset="0"/>
                <a:cs typeface="Arial" panose="020B0604020202020204" pitchFamily="34" charset="0"/>
              </a:rPr>
              <a:t>Box Filter</a:t>
            </a:r>
          </a:p>
        </p:txBody>
      </p:sp>
    </p:spTree>
    <p:extLst>
      <p:ext uri="{BB962C8B-B14F-4D97-AF65-F5344CB8AC3E}">
        <p14:creationId xmlns:p14="http://schemas.microsoft.com/office/powerpoint/2010/main" val="3653526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convolution invertible?</a:t>
            </a:r>
          </a:p>
        </p:txBody>
      </p:sp>
      <p:sp>
        <p:nvSpPr>
          <p:cNvPr id="3" name="Content Placeholder 2"/>
          <p:cNvSpPr>
            <a:spLocks noGrp="1"/>
          </p:cNvSpPr>
          <p:nvPr>
            <p:ph idx="1"/>
          </p:nvPr>
        </p:nvSpPr>
        <p:spPr/>
        <p:txBody>
          <a:bodyPr/>
          <a:lstStyle/>
          <a:p>
            <a:r>
              <a:rPr lang="en-US" dirty="0"/>
              <a:t>If convolution is just multiplication in the Fourier domain, isn’t deconvolution just division?</a:t>
            </a:r>
          </a:p>
          <a:p>
            <a:r>
              <a:rPr lang="en-US" dirty="0"/>
              <a:t>Sometimes, it clearly is invertible (e.g. a convolution with an identity filter)</a:t>
            </a:r>
          </a:p>
          <a:p>
            <a:r>
              <a:rPr lang="en-US" dirty="0"/>
              <a:t>In one case, it clearly isn’t invertible (e.g. convolution with an all zero filter)</a:t>
            </a:r>
          </a:p>
          <a:p>
            <a:r>
              <a:rPr lang="en-US" dirty="0"/>
              <a:t>What about for common filters like a Gaussian?</a:t>
            </a:r>
          </a:p>
        </p:txBody>
      </p:sp>
    </p:spTree>
    <p:extLst>
      <p:ext uri="{BB962C8B-B14F-4D97-AF65-F5344CB8AC3E}">
        <p14:creationId xmlns:p14="http://schemas.microsoft.com/office/powerpoint/2010/main" val="213653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you can’t invert multiplication by 0</a:t>
            </a:r>
          </a:p>
        </p:txBody>
      </p:sp>
      <p:sp>
        <p:nvSpPr>
          <p:cNvPr id="3" name="Content Placeholder 2"/>
          <p:cNvSpPr>
            <a:spLocks noGrp="1"/>
          </p:cNvSpPr>
          <p:nvPr>
            <p:ph idx="1"/>
          </p:nvPr>
        </p:nvSpPr>
        <p:spPr/>
        <p:txBody>
          <a:bodyPr/>
          <a:lstStyle/>
          <a:p>
            <a:r>
              <a:rPr lang="en-US" dirty="0"/>
              <a:t>But it’s not quite zero, is it…</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4" t="10002" r="2409" b="4319"/>
          <a:stretch/>
        </p:blipFill>
        <p:spPr bwMode="auto">
          <a:xfrm>
            <a:off x="152400" y="1981200"/>
            <a:ext cx="8915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535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experiment on Novak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44000" cy="5147187"/>
          </a:xfrm>
        </p:spPr>
      </p:pic>
    </p:spTree>
    <p:extLst>
      <p:ext uri="{BB962C8B-B14F-4D97-AF65-F5344CB8AC3E}">
        <p14:creationId xmlns:p14="http://schemas.microsoft.com/office/powerpoint/2010/main" val="966334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456" t="31159" r="22734" b="34714"/>
          <a:stretch/>
        </p:blipFill>
        <p:spPr>
          <a:xfrm>
            <a:off x="137663" y="1350371"/>
            <a:ext cx="2971800" cy="1752600"/>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0" name="TextBox 9"/>
          <p:cNvSpPr txBox="1"/>
          <p:nvPr/>
        </p:nvSpPr>
        <p:spPr>
          <a:xfrm>
            <a:off x="3039373" y="1905000"/>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1" name="TextBox 10"/>
          <p:cNvSpPr txBox="1"/>
          <p:nvPr/>
        </p:nvSpPr>
        <p:spPr>
          <a:xfrm>
            <a:off x="5229045" y="1811172"/>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2" name="TextBox 11"/>
          <p:cNvSpPr txBox="1"/>
          <p:nvPr/>
        </p:nvSpPr>
        <p:spPr>
          <a:xfrm>
            <a:off x="2286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2300148" y="4631357"/>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5839562" y="4554048"/>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7" name="Down Arrow 16"/>
          <p:cNvSpPr/>
          <p:nvPr/>
        </p:nvSpPr>
        <p:spPr>
          <a:xfrm>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rot="10800000">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Tree>
    <p:extLst>
      <p:ext uri="{BB962C8B-B14F-4D97-AF65-F5344CB8AC3E}">
        <p14:creationId xmlns:p14="http://schemas.microsoft.com/office/powerpoint/2010/main" val="399202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animBg="1"/>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Deconvolution?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456" t="31159" r="22734" b="34714"/>
          <a:stretch/>
        </p:blipFill>
        <p:spPr>
          <a:xfrm>
            <a:off x="211442" y="1267956"/>
            <a:ext cx="3217557" cy="1897534"/>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2" name="TextBox 11"/>
          <p:cNvSpPr txBox="1"/>
          <p:nvPr/>
        </p:nvSpPr>
        <p:spPr>
          <a:xfrm>
            <a:off x="228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5295900" y="4578732"/>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2850407" y="4638284"/>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7" name="Down Arrow 16"/>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Tree>
    <p:extLst>
      <p:ext uri="{BB962C8B-B14F-4D97-AF65-F5344CB8AC3E}">
        <p14:creationId xmlns:p14="http://schemas.microsoft.com/office/powerpoint/2010/main" val="314595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animBg="1"/>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2" name="TextBox 11"/>
          <p:cNvSpPr txBox="1"/>
          <p:nvPr/>
        </p:nvSpPr>
        <p:spPr>
          <a:xfrm>
            <a:off x="228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5295900" y="4578732"/>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2850407" y="4638284"/>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7" name="Down Arrow 16"/>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3" name="TextBox 2"/>
          <p:cNvSpPr txBox="1"/>
          <p:nvPr/>
        </p:nvSpPr>
        <p:spPr>
          <a:xfrm>
            <a:off x="5791200" y="990600"/>
            <a:ext cx="3352800" cy="338554"/>
          </a:xfrm>
          <a:prstGeom prst="rect">
            <a:avLst/>
          </a:prstGeom>
          <a:noFill/>
        </p:spPr>
        <p:txBody>
          <a:bodyPr wrap="square" rtlCol="0">
            <a:spAutoFit/>
          </a:bodyPr>
          <a:lstStyle/>
          <a:p>
            <a:pPr eaLnBrk="0" hangingPunct="0"/>
            <a:r>
              <a:rPr lang="en-US" sz="1600" dirty="0">
                <a:solidFill>
                  <a:prstClr val="black"/>
                </a:solidFill>
                <a:latin typeface="Arial" panose="020B0604020202020204" pitchFamily="34" charset="0"/>
                <a:cs typeface="Arial" panose="020B0604020202020204" pitchFamily="34" charset="0"/>
              </a:rPr>
              <a:t>Random noise, .000001 magnitude</a:t>
            </a: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22104" t="31111" r="23137" b="35556"/>
          <a:stretch/>
        </p:blipFill>
        <p:spPr>
          <a:xfrm>
            <a:off x="152400" y="1248319"/>
            <a:ext cx="3352800" cy="1897811"/>
          </a:xfrm>
          <a:prstGeom prst="rect">
            <a:avLst/>
          </a:prstGeom>
        </p:spPr>
      </p:pic>
    </p:spTree>
    <p:extLst>
      <p:ext uri="{BB962C8B-B14F-4D97-AF65-F5344CB8AC3E}">
        <p14:creationId xmlns:p14="http://schemas.microsoft.com/office/powerpoint/2010/main" val="35481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3"/>
          <p:cNvSpPr>
            <a:spLocks noGrp="1"/>
          </p:cNvSpPr>
          <p:nvPr>
            <p:ph type="ftr" sz="quarter" idx="11"/>
          </p:nvPr>
        </p:nvSpPr>
        <p:spPr>
          <a:xfrm>
            <a:off x="457200" y="6376988"/>
            <a:ext cx="22860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fontAlgn="base" hangingPunct="1">
              <a:spcBef>
                <a:spcPct val="0"/>
              </a:spcBef>
              <a:spcAft>
                <a:spcPct val="0"/>
              </a:spcAft>
            </a:pPr>
            <a:r>
              <a:rPr lang="en-US" altLang="en-US">
                <a:solidFill>
                  <a:prstClr val="black"/>
                </a:solidFill>
                <a:latin typeface="Gill Sans" charset="0"/>
              </a:rPr>
              <a:t>© 2006 Steve Marschner • </a:t>
            </a:r>
            <a:fld id="{532DF987-B42B-48D6-9ABD-128887809D38}" type="slidenum">
              <a:rPr lang="en-US" altLang="en-US" smtClean="0">
                <a:solidFill>
                  <a:prstClr val="black"/>
                </a:solidFill>
                <a:latin typeface="Gill Sans" charset="0"/>
              </a:rPr>
              <a:pPr algn="l" eaLnBrk="1" fontAlgn="base" hangingPunct="1">
                <a:spcBef>
                  <a:spcPct val="0"/>
                </a:spcBef>
                <a:spcAft>
                  <a:spcPct val="0"/>
                </a:spcAft>
              </a:pPr>
              <a:t>4</a:t>
            </a:fld>
            <a:endParaRPr lang="en-US" altLang="en-US">
              <a:solidFill>
                <a:prstClr val="black"/>
              </a:solidFill>
              <a:latin typeface="Gill Sans" charset="0"/>
            </a:endParaRPr>
          </a:p>
        </p:txBody>
      </p:sp>
      <p:sp>
        <p:nvSpPr>
          <p:cNvPr id="2052" name="Rectangle 2"/>
          <p:cNvSpPr>
            <a:spLocks noGrp="1" noChangeArrowheads="1"/>
          </p:cNvSpPr>
          <p:nvPr>
            <p:ph type="title"/>
          </p:nvPr>
        </p:nvSpPr>
        <p:spPr>
          <a:xfrm>
            <a:off x="685800" y="171450"/>
            <a:ext cx="8458200" cy="571500"/>
          </a:xfrm>
        </p:spPr>
        <p:txBody>
          <a:bodyPr>
            <a:normAutofit fontScale="90000"/>
          </a:bodyPr>
          <a:lstStyle/>
          <a:p>
            <a:pPr eaLnBrk="1" hangingPunct="1">
              <a:defRPr/>
            </a:pPr>
            <a:r>
              <a:rPr lang="en-US"/>
              <a:t>Comparison: salt and pepper noise</a:t>
            </a:r>
          </a:p>
        </p:txBody>
      </p:sp>
      <p:graphicFrame>
        <p:nvGraphicFramePr>
          <p:cNvPr id="73732"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23564" name="Equation" r:id="rId4" imgW="435285" imgH="677109" progId="Equation.DSMT4">
                  <p:embed/>
                </p:oleObj>
              </mc:Choice>
              <mc:Fallback>
                <p:oleObj name="Equation" r:id="rId4" imgW="435285" imgH="677109" progId="Equation.DSMT4">
                  <p:embed/>
                  <p:pic>
                    <p:nvPicPr>
                      <p:cNvPr id="7373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3733" name="Picture 4" descr="s_and_p_noise_comp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742950"/>
            <a:ext cx="4648200" cy="549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 Box 5"/>
          <p:cNvSpPr txBox="1">
            <a:spLocks noChangeArrowheads="1"/>
          </p:cNvSpPr>
          <p:nvPr/>
        </p:nvSpPr>
        <p:spPr bwMode="auto">
          <a:xfrm>
            <a:off x="66929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prstClr val="black"/>
                </a:solidFill>
              </a:rPr>
              <a:t>Slide by Steve Seitz</a:t>
            </a:r>
          </a:p>
        </p:txBody>
      </p:sp>
    </p:spTree>
    <p:extLst>
      <p:ext uri="{BB962C8B-B14F-4D97-AF65-F5344CB8AC3E}">
        <p14:creationId xmlns:p14="http://schemas.microsoft.com/office/powerpoint/2010/main" val="940668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2" name="TextBox 11"/>
          <p:cNvSpPr txBox="1"/>
          <p:nvPr/>
        </p:nvSpPr>
        <p:spPr>
          <a:xfrm>
            <a:off x="228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5295900" y="4578732"/>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2850407" y="4638284"/>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7" name="Down Arrow 16"/>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3" name="TextBox 2"/>
          <p:cNvSpPr txBox="1"/>
          <p:nvPr/>
        </p:nvSpPr>
        <p:spPr>
          <a:xfrm>
            <a:off x="5791200" y="990600"/>
            <a:ext cx="3352800" cy="338554"/>
          </a:xfrm>
          <a:prstGeom prst="rect">
            <a:avLst/>
          </a:prstGeom>
          <a:noFill/>
        </p:spPr>
        <p:txBody>
          <a:bodyPr wrap="square" rtlCol="0">
            <a:spAutoFit/>
          </a:bodyPr>
          <a:lstStyle/>
          <a:p>
            <a:pPr eaLnBrk="0" hangingPunct="0"/>
            <a:r>
              <a:rPr lang="en-US" sz="1600" dirty="0">
                <a:solidFill>
                  <a:prstClr val="black"/>
                </a:solidFill>
                <a:latin typeface="Arial" panose="020B0604020202020204" pitchFamily="34" charset="0"/>
                <a:cs typeface="Arial" panose="020B0604020202020204" pitchFamily="34" charset="0"/>
              </a:rPr>
              <a:t>Random noise, .0001 magnitude</a:t>
            </a: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23137" t="31112" r="23136" b="34444"/>
          <a:stretch/>
        </p:blipFill>
        <p:spPr>
          <a:xfrm>
            <a:off x="170227" y="1212243"/>
            <a:ext cx="3334973" cy="1988157"/>
          </a:xfrm>
          <a:prstGeom prst="rect">
            <a:avLst/>
          </a:prstGeom>
        </p:spPr>
      </p:pic>
    </p:spTree>
    <p:extLst>
      <p:ext uri="{BB962C8B-B14F-4D97-AF65-F5344CB8AC3E}">
        <p14:creationId xmlns:p14="http://schemas.microsoft.com/office/powerpoint/2010/main" val="411483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2" name="TextBox 11"/>
          <p:cNvSpPr txBox="1"/>
          <p:nvPr/>
        </p:nvSpPr>
        <p:spPr>
          <a:xfrm>
            <a:off x="228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5295900" y="4578732"/>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2850407" y="4638284"/>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7" name="Down Arrow 16"/>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3" name="TextBox 2"/>
          <p:cNvSpPr txBox="1"/>
          <p:nvPr/>
        </p:nvSpPr>
        <p:spPr>
          <a:xfrm>
            <a:off x="5791200" y="990600"/>
            <a:ext cx="3352800" cy="338554"/>
          </a:xfrm>
          <a:prstGeom prst="rect">
            <a:avLst/>
          </a:prstGeom>
          <a:noFill/>
        </p:spPr>
        <p:txBody>
          <a:bodyPr wrap="square" rtlCol="0">
            <a:spAutoFit/>
          </a:bodyPr>
          <a:lstStyle/>
          <a:p>
            <a:pPr eaLnBrk="0" hangingPunct="0"/>
            <a:r>
              <a:rPr lang="en-US" sz="1600" dirty="0">
                <a:solidFill>
                  <a:prstClr val="black"/>
                </a:solidFill>
                <a:latin typeface="Arial" panose="020B0604020202020204" pitchFamily="34" charset="0"/>
                <a:cs typeface="Arial" panose="020B0604020202020204" pitchFamily="34" charset="0"/>
              </a:rPr>
              <a:t>Random noise, .001 magnitude</a:t>
            </a:r>
          </a:p>
        </p:txBody>
      </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22104" t="31112" r="23137" b="34444"/>
          <a:stretch/>
        </p:blipFill>
        <p:spPr>
          <a:xfrm>
            <a:off x="91133" y="1152184"/>
            <a:ext cx="3414068" cy="1996908"/>
          </a:xfrm>
          <a:prstGeom prst="rect">
            <a:avLst/>
          </a:prstGeom>
        </p:spPr>
      </p:pic>
    </p:spTree>
    <p:extLst>
      <p:ext uri="{BB962C8B-B14F-4D97-AF65-F5344CB8AC3E}">
        <p14:creationId xmlns:p14="http://schemas.microsoft.com/office/powerpoint/2010/main" val="110678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3987998"/>
            <a:ext cx="3390400" cy="25428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42" y="4024537"/>
            <a:ext cx="3200400" cy="24003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657" y="4058988"/>
            <a:ext cx="3112457" cy="2334343"/>
          </a:xfrm>
          <a:prstGeom prst="rect">
            <a:avLst/>
          </a:prstGeom>
        </p:spPr>
      </p:pic>
      <p:sp>
        <p:nvSpPr>
          <p:cNvPr id="2" name="Title 1"/>
          <p:cNvSpPr>
            <a:spLocks noGrp="1"/>
          </p:cNvSpPr>
          <p:nvPr>
            <p:ph type="title"/>
          </p:nvPr>
        </p:nvSpPr>
        <p:spPr/>
        <p:txBody>
          <a:bodyPr/>
          <a:lstStyle/>
          <a:p>
            <a:r>
              <a:rPr lang="en-US" dirty="0"/>
              <a:t>With a random filter…</a:t>
            </a:r>
          </a:p>
        </p:txBody>
      </p:sp>
      <p:sp>
        <p:nvSpPr>
          <p:cNvPr id="9" name="TextBox 8"/>
          <p:cNvSpPr txBox="1"/>
          <p:nvPr/>
        </p:nvSpPr>
        <p:spPr>
          <a:xfrm>
            <a:off x="228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3505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1" name="TextBox 10"/>
          <p:cNvSpPr txBox="1"/>
          <p:nvPr/>
        </p:nvSpPr>
        <p:spPr>
          <a:xfrm>
            <a:off x="5295900" y="4578732"/>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2" name="TextBox 11"/>
          <p:cNvSpPr txBox="1"/>
          <p:nvPr/>
        </p:nvSpPr>
        <p:spPr>
          <a:xfrm>
            <a:off x="2850407" y="4638284"/>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3" name="TextBox 12"/>
          <p:cNvSpPr txBox="1"/>
          <p:nvPr/>
        </p:nvSpPr>
        <p:spPr>
          <a:xfrm>
            <a:off x="6172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Down Arrow 13"/>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5" name="Down Arrow 14"/>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6" name="Down Arrow 15"/>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7" name="TextBox 16"/>
          <p:cNvSpPr txBox="1"/>
          <p:nvPr/>
        </p:nvSpPr>
        <p:spPr>
          <a:xfrm>
            <a:off x="5791200" y="990600"/>
            <a:ext cx="3352800" cy="338554"/>
          </a:xfrm>
          <a:prstGeom prst="rect">
            <a:avLst/>
          </a:prstGeom>
          <a:noFill/>
        </p:spPr>
        <p:txBody>
          <a:bodyPr wrap="square" rtlCol="0">
            <a:spAutoFit/>
          </a:bodyPr>
          <a:lstStyle/>
          <a:p>
            <a:pPr eaLnBrk="0" hangingPunct="0"/>
            <a:r>
              <a:rPr lang="en-US" sz="1600" dirty="0">
                <a:solidFill>
                  <a:prstClr val="black"/>
                </a:solidFill>
                <a:latin typeface="Arial" panose="020B0604020202020204" pitchFamily="34" charset="0"/>
                <a:cs typeface="Arial" panose="020B0604020202020204" pitchFamily="34" charset="0"/>
              </a:rPr>
              <a:t>Random noise, .001 magnitude</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7022" y="1470503"/>
            <a:ext cx="1949956" cy="1462467"/>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23137" t="30000" r="21070" b="33333"/>
          <a:stretch/>
        </p:blipFill>
        <p:spPr>
          <a:xfrm>
            <a:off x="5867400" y="1294575"/>
            <a:ext cx="3048000" cy="1862667"/>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l="22104" t="30000" r="22104" b="34444"/>
          <a:stretch/>
        </p:blipFill>
        <p:spPr>
          <a:xfrm>
            <a:off x="160556" y="1193517"/>
            <a:ext cx="3344644" cy="1982011"/>
          </a:xfrm>
          <a:prstGeom prst="rect">
            <a:avLst/>
          </a:prstGeom>
        </p:spPr>
      </p:pic>
    </p:spTree>
    <p:extLst>
      <p:ext uri="{BB962C8B-B14F-4D97-AF65-F5344CB8AC3E}">
        <p14:creationId xmlns:p14="http://schemas.microsoft.com/office/powerpoint/2010/main" val="394194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Deconvolution is hard</a:t>
            </a:r>
          </a:p>
        </p:txBody>
      </p:sp>
      <p:sp>
        <p:nvSpPr>
          <p:cNvPr id="3" name="Content Placeholder 2"/>
          <p:cNvSpPr>
            <a:spLocks noGrp="1"/>
          </p:cNvSpPr>
          <p:nvPr>
            <p:ph idx="1"/>
          </p:nvPr>
        </p:nvSpPr>
        <p:spPr/>
        <p:txBody>
          <a:bodyPr/>
          <a:lstStyle/>
          <a:p>
            <a:r>
              <a:rPr lang="en-US" dirty="0"/>
              <a:t>Active research area.</a:t>
            </a:r>
          </a:p>
          <a:p>
            <a:r>
              <a:rPr lang="en-US" dirty="0"/>
              <a:t>Even if you know the filter (non-blind deconvolution), it is still very hard and requires strong </a:t>
            </a:r>
            <a:r>
              <a:rPr lang="en-US" i="1" dirty="0"/>
              <a:t>regularization.</a:t>
            </a:r>
          </a:p>
          <a:p>
            <a:r>
              <a:rPr lang="en-US" dirty="0"/>
              <a:t>If you don’t know the filter (blind deconvolution) it is harder still. </a:t>
            </a:r>
          </a:p>
        </p:txBody>
      </p:sp>
    </p:spTree>
    <p:extLst>
      <p:ext uri="{BB962C8B-B14F-4D97-AF65-F5344CB8AC3E}">
        <p14:creationId xmlns:p14="http://schemas.microsoft.com/office/powerpoint/2010/main" val="255409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3CB70-8F25-484F-B1EF-F4A053235B7E}"/>
              </a:ext>
            </a:extLst>
          </p:cNvPr>
          <p:cNvSpPr>
            <a:spLocks noGrp="1"/>
          </p:cNvSpPr>
          <p:nvPr>
            <p:ph type="title"/>
          </p:nvPr>
        </p:nvSpPr>
        <p:spPr/>
        <p:txBody>
          <a:bodyPr/>
          <a:lstStyle/>
          <a:p>
            <a:r>
              <a:rPr lang="en-US" dirty="0"/>
              <a:t>Bilateral filtering</a:t>
            </a:r>
          </a:p>
        </p:txBody>
      </p:sp>
      <p:pic>
        <p:nvPicPr>
          <p:cNvPr id="4" name="Content Placeholder 3">
            <a:extLst>
              <a:ext uri="{FF2B5EF4-FFF2-40B4-BE49-F238E27FC236}">
                <a16:creationId xmlns:a16="http://schemas.microsoft.com/office/drawing/2014/main" id="{D5E3791A-3BD5-7A48-8885-12F4C89351EC}"/>
              </a:ext>
            </a:extLst>
          </p:cNvPr>
          <p:cNvPicPr>
            <a:picLocks noGrp="1" noChangeAspect="1"/>
          </p:cNvPicPr>
          <p:nvPr>
            <p:ph idx="1"/>
          </p:nvPr>
        </p:nvPicPr>
        <p:blipFill>
          <a:blip r:embed="rId2"/>
          <a:stretch>
            <a:fillRect/>
          </a:stretch>
        </p:blipFill>
        <p:spPr>
          <a:xfrm>
            <a:off x="768474" y="990600"/>
            <a:ext cx="7607052" cy="5135563"/>
          </a:xfrm>
          <a:prstGeom prst="rect">
            <a:avLst/>
          </a:prstGeom>
        </p:spPr>
      </p:pic>
    </p:spTree>
    <p:extLst>
      <p:ext uri="{BB962C8B-B14F-4D97-AF65-F5344CB8AC3E}">
        <p14:creationId xmlns:p14="http://schemas.microsoft.com/office/powerpoint/2010/main" val="2668633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696F-D389-5C42-BBB3-C9BFF09D97E3}"/>
              </a:ext>
            </a:extLst>
          </p:cNvPr>
          <p:cNvSpPr>
            <a:spLocks noGrp="1"/>
          </p:cNvSpPr>
          <p:nvPr>
            <p:ph type="title"/>
          </p:nvPr>
        </p:nvSpPr>
        <p:spPr/>
        <p:txBody>
          <a:bodyPr/>
          <a:lstStyle/>
          <a:p>
            <a:r>
              <a:rPr lang="en-US" dirty="0"/>
              <a:t>Morphological Operators</a:t>
            </a:r>
          </a:p>
        </p:txBody>
      </p:sp>
      <p:pic>
        <p:nvPicPr>
          <p:cNvPr id="4" name="Content Placeholder 3">
            <a:extLst>
              <a:ext uri="{FF2B5EF4-FFF2-40B4-BE49-F238E27FC236}">
                <a16:creationId xmlns:a16="http://schemas.microsoft.com/office/drawing/2014/main" id="{689DCCC2-22BC-FA42-A48A-F1BA4C9A34E2}"/>
              </a:ext>
            </a:extLst>
          </p:cNvPr>
          <p:cNvPicPr>
            <a:picLocks noGrp="1" noChangeAspect="1"/>
          </p:cNvPicPr>
          <p:nvPr>
            <p:ph idx="1"/>
          </p:nvPr>
        </p:nvPicPr>
        <p:blipFill>
          <a:blip r:embed="rId2"/>
          <a:stretch>
            <a:fillRect/>
          </a:stretch>
        </p:blipFill>
        <p:spPr>
          <a:xfrm>
            <a:off x="457200" y="2001270"/>
            <a:ext cx="8229600" cy="3114222"/>
          </a:xfrm>
          <a:prstGeom prst="rect">
            <a:avLst/>
          </a:prstGeom>
        </p:spPr>
      </p:pic>
    </p:spTree>
    <p:extLst>
      <p:ext uri="{BB962C8B-B14F-4D97-AF65-F5344CB8AC3E}">
        <p14:creationId xmlns:p14="http://schemas.microsoft.com/office/powerpoint/2010/main" val="3745359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808315-A589-9742-9EF6-E9AC0078BD3F}"/>
              </a:ext>
            </a:extLst>
          </p:cNvPr>
          <p:cNvPicPr>
            <a:picLocks noChangeAspect="1"/>
          </p:cNvPicPr>
          <p:nvPr/>
        </p:nvPicPr>
        <p:blipFill>
          <a:blip r:embed="rId2"/>
          <a:stretch>
            <a:fillRect/>
          </a:stretch>
        </p:blipFill>
        <p:spPr>
          <a:xfrm>
            <a:off x="996950" y="196850"/>
            <a:ext cx="7150100" cy="6464300"/>
          </a:xfrm>
          <a:prstGeom prst="rect">
            <a:avLst/>
          </a:prstGeom>
        </p:spPr>
      </p:pic>
      <p:sp>
        <p:nvSpPr>
          <p:cNvPr id="3" name="Rounded Rectangle 2">
            <a:extLst>
              <a:ext uri="{FF2B5EF4-FFF2-40B4-BE49-F238E27FC236}">
                <a16:creationId xmlns:a16="http://schemas.microsoft.com/office/drawing/2014/main" id="{0EE38A75-375C-F545-BA58-E73BF978FEFE}"/>
              </a:ext>
            </a:extLst>
          </p:cNvPr>
          <p:cNvSpPr/>
          <p:nvPr/>
        </p:nvSpPr>
        <p:spPr>
          <a:xfrm>
            <a:off x="762000" y="3962400"/>
            <a:ext cx="7620000" cy="12192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553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135563"/>
          </a:xfrm>
        </p:spPr>
        <p:txBody>
          <a:bodyPr/>
          <a:lstStyle/>
          <a:p>
            <a:pPr marL="0">
              <a:buFont typeface="Arial" charset="0"/>
              <a:buNone/>
              <a:defRPr/>
            </a:pPr>
            <a:r>
              <a:rPr lang="en-US" b="1" dirty="0">
                <a:solidFill>
                  <a:schemeClr val="tx2">
                    <a:lumMod val="75000"/>
                  </a:schemeClr>
                </a:solidFill>
              </a:rPr>
              <a:t>Why does the Gaussian give a nice smooth image, but the square filter give edgy artifacts?</a:t>
            </a:r>
          </a:p>
        </p:txBody>
      </p:sp>
      <p:pic>
        <p:nvPicPr>
          <p:cNvPr id="30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Gaussian</a:t>
            </a:r>
          </a:p>
        </p:txBody>
      </p:sp>
      <p:sp>
        <p:nvSpPr>
          <p:cNvPr id="30728"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Box filter</a:t>
            </a:r>
          </a:p>
        </p:txBody>
      </p:sp>
    </p:spTree>
    <p:extLst>
      <p:ext uri="{BB962C8B-B14F-4D97-AF65-F5344CB8AC3E}">
        <p14:creationId xmlns:p14="http://schemas.microsoft.com/office/powerpoint/2010/main" val="748358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7892" name="TextBox 18"/>
          <p:cNvSpPr txBox="1">
            <a:spLocks noChangeArrowheads="1"/>
          </p:cNvSpPr>
          <p:nvPr/>
        </p:nvSpPr>
        <p:spPr bwMode="auto">
          <a:xfrm>
            <a:off x="2971800"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prstClr val="black"/>
                </a:solidFill>
                <a:latin typeface="Arial" panose="020B0604020202020204" pitchFamily="34" charset="0"/>
                <a:cs typeface="Arial" panose="020B0604020202020204" pitchFamily="34" charset="0"/>
              </a:rPr>
              <a:t>Image: </a:t>
            </a:r>
            <a:r>
              <a:rPr lang="en-US" altLang="en-US" sz="1400">
                <a:solidFill>
                  <a:prstClr val="black"/>
                </a:solidFill>
                <a:latin typeface="Arial" panose="020B0604020202020204" pitchFamily="34" charset="0"/>
                <a:cs typeface="Arial" panose="020B0604020202020204" pitchFamily="34" charset="0"/>
                <a:hlinkClick r:id="rId2"/>
              </a:rPr>
              <a:t>http://www.flickr.com/photos/igorms/136916757/ </a:t>
            </a:r>
            <a:endParaRPr lang="en-US" altLang="en-US" sz="1400">
              <a:solidFill>
                <a:prstClr val="black"/>
              </a:solidFill>
              <a:latin typeface="Arial" panose="020B0604020202020204" pitchFamily="34" charset="0"/>
              <a:cs typeface="Arial" panose="020B0604020202020204" pitchFamily="34" charset="0"/>
            </a:endParaRPr>
          </a:p>
        </p:txBody>
      </p:sp>
      <p:pic>
        <p:nvPicPr>
          <p:cNvPr id="37893"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42167247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22436</TotalTime>
  <Words>736</Words>
  <Application>Microsoft Macintosh PowerPoint</Application>
  <PresentationFormat>On-screen Show (4:3)</PresentationFormat>
  <Paragraphs>182</Paragraphs>
  <Slides>43</Slides>
  <Notes>12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1" baseType="lpstr">
      <vt:lpstr>Arial Unicode MS</vt:lpstr>
      <vt:lpstr>Arial</vt:lpstr>
      <vt:lpstr>Calibri</vt:lpstr>
      <vt:lpstr>Comic Sans MS</vt:lpstr>
      <vt:lpstr>Gill Sans</vt:lpstr>
      <vt:lpstr>Times New Roman</vt:lpstr>
      <vt:lpstr>Office Theme</vt:lpstr>
      <vt:lpstr>Equation</vt:lpstr>
      <vt:lpstr>PowerPoint Presentation</vt:lpstr>
      <vt:lpstr>PowerPoint Presentation</vt:lpstr>
      <vt:lpstr>Median filters</vt:lpstr>
      <vt:lpstr>Comparison: salt and pepper noise</vt:lpstr>
      <vt:lpstr>Bilateral filtering</vt:lpstr>
      <vt:lpstr>Morphological Operators</vt:lpstr>
      <vt:lpstr>PowerPoint Presentation</vt:lpstr>
      <vt:lpstr>PowerPoint Presentation</vt:lpstr>
      <vt:lpstr>PowerPoint Presentation</vt:lpstr>
      <vt:lpstr>Thinking in Frequency</vt:lpstr>
      <vt:lpstr>Jean Baptiste Joseph Fourier (1768-1830)</vt:lpstr>
      <vt:lpstr>Frequency Spectra</vt:lpstr>
      <vt:lpstr>Frequency Spectra</vt:lpstr>
      <vt:lpstr>Frequency Spectra</vt:lpstr>
      <vt:lpstr>Frequency Spectra</vt:lpstr>
      <vt:lpstr>Frequency Spectra</vt:lpstr>
      <vt:lpstr>Frequency Spectra</vt:lpstr>
      <vt:lpstr>Frequency Spectra</vt:lpstr>
      <vt:lpstr>Frequency Spectra</vt:lpstr>
      <vt:lpstr>Example: Music</vt:lpstr>
      <vt:lpstr>Fourier analysis in images</vt:lpstr>
      <vt:lpstr>Fourier Transform</vt:lpstr>
      <vt:lpstr>Fourier Transform Pairs</vt:lpstr>
      <vt:lpstr>Fourier Transforms of Filters</vt:lpstr>
      <vt:lpstr>Man-made Scene</vt:lpstr>
      <vt:lpstr>Can change spectrum, then reconstruct</vt:lpstr>
      <vt:lpstr>Low and High Pass filtering</vt:lpstr>
      <vt:lpstr>The Convolution Theorem</vt:lpstr>
      <vt:lpstr>Filtering in spatial domain</vt:lpstr>
      <vt:lpstr>Filtering in frequency domain</vt:lpstr>
      <vt:lpstr>PowerPoint Presentation</vt:lpstr>
      <vt:lpstr>PowerPoint Presentation</vt:lpstr>
      <vt:lpstr>PowerPoint Presentation</vt:lpstr>
      <vt:lpstr>Is convolution invertible?</vt:lpstr>
      <vt:lpstr>But you can’t invert multiplication by 0</vt:lpstr>
      <vt:lpstr>Let’s experiment on Novak</vt:lpstr>
      <vt:lpstr>Convolution</vt:lpstr>
      <vt:lpstr>Deconvolution?</vt:lpstr>
      <vt:lpstr>But under more realistic conditions</vt:lpstr>
      <vt:lpstr>But under more realistic conditions</vt:lpstr>
      <vt:lpstr>But under more realistic conditions</vt:lpstr>
      <vt:lpstr>With a random filter…</vt:lpstr>
      <vt:lpstr>Deconvolution is hard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Dellaert, Frank</cp:lastModifiedBy>
  <cp:revision>139</cp:revision>
  <dcterms:created xsi:type="dcterms:W3CDTF">2009-12-16T02:55:56Z</dcterms:created>
  <dcterms:modified xsi:type="dcterms:W3CDTF">2019-09-09T01:48:31Z</dcterms:modified>
</cp:coreProperties>
</file>