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674" r:id="rId2"/>
    <p:sldId id="677" r:id="rId3"/>
    <p:sldId id="678" r:id="rId4"/>
    <p:sldId id="689" r:id="rId5"/>
    <p:sldId id="687" r:id="rId6"/>
    <p:sldId id="690" r:id="rId7"/>
    <p:sldId id="691" r:id="rId8"/>
    <p:sldId id="259" r:id="rId9"/>
    <p:sldId id="260" r:id="rId10"/>
    <p:sldId id="264" r:id="rId11"/>
    <p:sldId id="265" r:id="rId12"/>
    <p:sldId id="266" r:id="rId13"/>
    <p:sldId id="267" r:id="rId14"/>
    <p:sldId id="268" r:id="rId15"/>
    <p:sldId id="269" r:id="rId16"/>
    <p:sldId id="679" r:id="rId17"/>
    <p:sldId id="532" r:id="rId18"/>
    <p:sldId id="533" r:id="rId19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541" r:id="rId27"/>
    <p:sldId id="542" r:id="rId28"/>
    <p:sldId id="543" r:id="rId29"/>
    <p:sldId id="545" r:id="rId30"/>
    <p:sldId id="546" r:id="rId31"/>
    <p:sldId id="547" r:id="rId32"/>
    <p:sldId id="548" r:id="rId33"/>
    <p:sldId id="549" r:id="rId34"/>
    <p:sldId id="550" r:id="rId35"/>
    <p:sldId id="551" r:id="rId36"/>
    <p:sldId id="552" r:id="rId37"/>
    <p:sldId id="553" r:id="rId38"/>
    <p:sldId id="555" r:id="rId39"/>
    <p:sldId id="556" r:id="rId40"/>
    <p:sldId id="557" r:id="rId41"/>
    <p:sldId id="558" r:id="rId42"/>
    <p:sldId id="559" r:id="rId43"/>
    <p:sldId id="560" r:id="rId44"/>
    <p:sldId id="561" r:id="rId45"/>
    <p:sldId id="562" r:id="rId46"/>
    <p:sldId id="563" r:id="rId47"/>
    <p:sldId id="566" r:id="rId48"/>
    <p:sldId id="567" r:id="rId49"/>
    <p:sldId id="590" r:id="rId50"/>
    <p:sldId id="593" r:id="rId51"/>
    <p:sldId id="594" r:id="rId52"/>
    <p:sldId id="582" r:id="rId53"/>
    <p:sldId id="583" r:id="rId54"/>
    <p:sldId id="584" r:id="rId55"/>
    <p:sldId id="585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84743" autoAdjust="0"/>
  </p:normalViewPr>
  <p:slideViewPr>
    <p:cSldViewPr>
      <p:cViewPr varScale="1">
        <p:scale>
          <a:sx n="96" d="100"/>
          <a:sy n="96" d="100"/>
        </p:scale>
        <p:origin x="20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3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30T15:49:19.978" idx="1">
    <p:pos x="8150" y="-51"/>
    <p:text>Moved some stuff around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7195DA-C8D4-4D1F-AF20-C12BB6DD0220}" type="datetimeFigureOut">
              <a:rPr lang="en-US"/>
              <a:pPr>
                <a:defRPr/>
              </a:pPr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BB0408-F7D0-4348-886E-24DD55A4A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5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7625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/>
              <a:t>The definition of a premultiplied image is simple—an image that has its RGB channels</a:t>
            </a:r>
          </a:p>
          <a:p>
            <a:pPr defTabSz="47625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/>
              <a:t>multiplied by its alpha channel.</a:t>
            </a:r>
          </a:p>
        </p:txBody>
      </p:sp>
    </p:spTree>
    <p:extLst>
      <p:ext uri="{BB962C8B-B14F-4D97-AF65-F5344CB8AC3E}">
        <p14:creationId xmlns:p14="http://schemas.microsoft.com/office/powerpoint/2010/main" val="2641606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900801C-4353-4B1C-A021-89D58AD01B8F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0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362F8D7-23E9-4695-B427-4D258D242D26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29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740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4179BA-3DF4-447D-85CA-D3D39FBFD2FD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057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406A51-AA08-4AB1-AF56-8A646C85724F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605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885407-F358-4B5A-8B99-3C173D13924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9445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845745-4F42-46BB-B71E-104EC65B523D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33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7904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0C88A6-F86C-435F-ABC1-493B59C832EB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34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542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B2258D0-1CD3-4BA2-8B5A-7AC61B33B44F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35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607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Questions at this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30585A-45D5-41B7-8D7C-4008065DEE6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7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0BA99E-2DF0-4DED-8163-E72D2AD79A3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722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7625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/>
              <a:t>The definition of a premultiplied image is simple—an image that has its RGB channels</a:t>
            </a:r>
          </a:p>
          <a:p>
            <a:pPr defTabSz="476250"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/>
              <a:t>multiplied by its alpha channel.</a:t>
            </a:r>
          </a:p>
        </p:txBody>
      </p:sp>
    </p:spTree>
    <p:extLst>
      <p:ext uri="{BB962C8B-B14F-4D97-AF65-F5344CB8AC3E}">
        <p14:creationId xmlns:p14="http://schemas.microsoft.com/office/powerpoint/2010/main" val="412222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5A99CD-316D-42E0-B3BC-2583C672A69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f is image</a:t>
            </a: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11077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479727-4AF8-4073-94BB-00424CDB9EEB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27159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e^0 = 1, e^-1 = .37, e^-2 = .14,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A0D527-A307-4DF0-8A2D-FC748D1F56F1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702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9652DE-13FE-4E6D-9597-833EEB1CEBDC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44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Linear vs. quadratic in mask size</a:t>
            </a:r>
          </a:p>
        </p:txBody>
      </p:sp>
    </p:spTree>
    <p:extLst>
      <p:ext uri="{BB962C8B-B14F-4D97-AF65-F5344CB8AC3E}">
        <p14:creationId xmlns:p14="http://schemas.microsoft.com/office/powerpoint/2010/main" val="3246789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F09A52-45EB-4DFA-921A-6D04CD40D05E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45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098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B88FD5-8EAA-47C4-9689-ED6DBAA272FA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Convolution vs filtering doesn’t matter here</a:t>
            </a:r>
            <a:r>
              <a:rPr lang="en-US" altLang="en-US" baseline="0" dirty="0"/>
              <a:t> because the filter is symmetric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17696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7A8045-DC80-473A-9CFD-17DF1168E73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387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246015-C3DA-4058-A31E-EE8FBFEAF236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48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662052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58C5D3-4E1C-425C-8B76-D149936DFB09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77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[0 -1/4 0;</a:t>
            </a:r>
          </a:p>
          <a:p>
            <a:r>
              <a:rPr lang="en-US" altLang="en-US"/>
              <a:t>-1/4 1 -1/4;</a:t>
            </a:r>
          </a:p>
          <a:p>
            <a:r>
              <a:rPr lang="en-US" altLang="en-US"/>
              <a:t>0 -1/4 0]</a:t>
            </a:r>
          </a:p>
          <a:p>
            <a:endParaRPr lang="en-US" altLang="en-US"/>
          </a:p>
          <a:p>
            <a:r>
              <a:rPr lang="en-US" altLang="en-US"/>
              <a:t>[0 -1 1]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736F3F-053C-4B7B-81E2-DC8E20B371F8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1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60A6D6-689B-4B46-838E-0F8061D9F006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844320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a) G = D * B 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b) A = B * C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c) F = D * E</a:t>
            </a:r>
          </a:p>
          <a:p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d) I = D * D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786616-772A-48C6-9053-A43813ECC321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075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780FE3-9AC0-4B39-A7B2-F7C24CE2168C}" type="slidenum">
              <a:rPr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9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9436F3-0D03-45D2-B099-377BF8E2C0A5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512916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2E1DD7-FF0B-4A5D-8518-00EA74A02F5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512044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1A2054-6B15-41C9-9E8D-F3547F3D9EFF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951713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7F101F-2B19-4FAA-9E95-F533E70DE43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89706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E3B7F2C-1E38-4F95-965C-5A05BED0D891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355084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E51B41-8DDD-491A-A25F-DCB9443C1C0B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ones, divide by 9</a:t>
            </a:r>
          </a:p>
        </p:txBody>
      </p:sp>
    </p:spTree>
    <p:extLst>
      <p:ext uri="{BB962C8B-B14F-4D97-AF65-F5344CB8AC3E}">
        <p14:creationId xmlns:p14="http://schemas.microsoft.com/office/powerpoint/2010/main" val="110295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03F4A-22E7-4867-8356-D6C974CA502A}" type="datetimeFigureOut">
              <a:rPr lang="en-US"/>
              <a:pPr>
                <a:defRPr/>
              </a:pPr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97EE5-9B1D-48EF-B619-A2DEE0A0D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7360-6A3D-47CE-A548-09EBFB85498A}" type="datetimeFigureOut">
              <a:rPr lang="en-US"/>
              <a:pPr>
                <a:defRPr/>
              </a:pPr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AF3B5-752B-4349-9D9B-C9B01C764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0CC-0C82-4AAA-B57A-F279565B300D}" type="datetimeFigureOut">
              <a:rPr lang="en-US"/>
              <a:pPr>
                <a:defRPr/>
              </a:pPr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D2DC1-E254-43AF-9197-E67E8638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2EDF7E-F0B2-46CE-8C8B-6A2762201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40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"/>
          <p:cNvSpPr/>
          <p:nvPr/>
        </p:nvSpPr>
        <p:spPr>
          <a:xfrm>
            <a:off x="200025" y="891540"/>
            <a:ext cx="8743950" cy="5846445"/>
          </a:xfrm>
          <a:prstGeom prst="rect">
            <a:avLst/>
          </a:prstGeom>
          <a:ln w="3175">
            <a:miter lim="400000"/>
          </a:ln>
        </p:spPr>
        <p:txBody>
          <a:bodyPr lIns="17200" tIns="17200" rIns="17200" bIns="17200" anchor="ctr"/>
          <a:lstStyle/>
          <a:p>
            <a:pPr algn="ctr" defTabSz="650081">
              <a:spcBef>
                <a:spcPts val="0"/>
              </a:spcBef>
              <a:defRPr sz="4600">
                <a:solidFill>
                  <a:schemeClr val="accent5">
                    <a:hueOff val="-522602"/>
                    <a:satOff val="-6700"/>
                    <a:lumOff val="-2232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Irfan"/>
              </a:defRPr>
            </a:pPr>
            <a:endParaRPr sz="2588"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1000125" y="882968"/>
            <a:ext cx="7143750" cy="97852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4023" y="5912934"/>
            <a:ext cx="136871" cy="178442"/>
          </a:xfrm>
          <a:prstGeom prst="rect">
            <a:avLst/>
          </a:prstGeom>
        </p:spPr>
        <p:txBody>
          <a:bodyPr/>
          <a:lstStyle>
            <a:lvl1pPr algn="ctr" defTabSz="1014413">
              <a:defRPr sz="675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4257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1C0C8-AF91-49D9-81BD-D7B6B91E0A25}" type="datetimeFigureOut">
              <a:rPr lang="en-US"/>
              <a:pPr>
                <a:defRPr/>
              </a:pPr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6499D-3621-477C-B4CA-E43E7D78A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57E5-AF58-486B-A1AE-56BB4ADAE94A}" type="datetimeFigureOut">
              <a:rPr lang="en-US"/>
              <a:pPr>
                <a:defRPr/>
              </a:pPr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348A-37D4-4A78-85F8-F886D5A6E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3DFB9-EFA8-45B6-9197-429CE1B09FDC}" type="datetimeFigureOut">
              <a:rPr lang="en-US"/>
              <a:pPr>
                <a:defRPr/>
              </a:pPr>
              <a:t>8/27/19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592E-F22D-405C-9B5E-726500C8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8C80F-442C-4ED8-A9E0-D8C369C96E47}" type="datetimeFigureOut">
              <a:rPr lang="en-US"/>
              <a:pPr>
                <a:defRPr/>
              </a:pPr>
              <a:t>8/27/19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D8F9-E9BD-4B4E-9B5E-5D693304F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5ACA9-DFA1-4CA8-9A25-B2A89A4B0C91}" type="datetimeFigureOut">
              <a:rPr lang="en-US"/>
              <a:pPr>
                <a:defRPr/>
              </a:pPr>
              <a:t>8/27/19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25111-6A06-441B-B171-D84CCC4D9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A42B-3F48-445D-813A-C86C0B384E56}" type="datetimeFigureOut">
              <a:rPr lang="en-US"/>
              <a:pPr>
                <a:defRPr/>
              </a:pPr>
              <a:t>8/27/19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1757-1FD2-48B8-B968-D0A4939D8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FB32-32D6-43D9-A2F3-25A29A2DBF26}" type="datetimeFigureOut">
              <a:rPr lang="en-US"/>
              <a:pPr>
                <a:defRPr/>
              </a:pPr>
              <a:t>8/27/19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42B7-5FC1-43AF-B94E-1D756C549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9216-4BAF-43B7-9150-A906AA7D6FC7}" type="datetimeFigureOut">
              <a:rPr lang="en-US"/>
              <a:pPr>
                <a:defRPr/>
              </a:pPr>
              <a:t>8/27/19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232C-3F89-4DA4-B405-8EC82EF0A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2EADCD-5430-47CB-B558-01CE57ACCFDB}" type="datetimeFigureOut">
              <a:rPr lang="en-US"/>
              <a:pPr>
                <a:defRPr/>
              </a:pPr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D95D2-85AF-416D-B7C8-431D4047B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18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0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0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0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8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0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2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58.jpeg"/><Relationship Id="rId5" Type="http://schemas.openxmlformats.org/officeDocument/2006/relationships/image" Target="../media/image19.png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vcl.mit.edu/hybridimage.h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3AE954-7E90-1444-AABA-698716D52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92" y="0"/>
            <a:ext cx="6017816" cy="6858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B980B3-8F54-CA41-9E4B-633B52A6D180}"/>
              </a:ext>
            </a:extLst>
          </p:cNvPr>
          <p:cNvSpPr/>
          <p:nvPr/>
        </p:nvSpPr>
        <p:spPr>
          <a:xfrm>
            <a:off x="3771900" y="152400"/>
            <a:ext cx="1600200" cy="1676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9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Matte: an alpha image"/>
          <p:cNvSpPr txBox="1">
            <a:spLocks noGrp="1"/>
          </p:cNvSpPr>
          <p:nvPr>
            <p:ph type="title"/>
          </p:nvPr>
        </p:nvSpPr>
        <p:spPr>
          <a:xfrm>
            <a:off x="1387078" y="660797"/>
            <a:ext cx="6354961" cy="952500"/>
          </a:xfrm>
          <a:prstGeom prst="rect">
            <a:avLst/>
          </a:prstGeom>
        </p:spPr>
        <p:txBody>
          <a:bodyPr/>
          <a:lstStyle/>
          <a:p>
            <a:r>
              <a:t>Matte: an alpha image</a:t>
            </a:r>
          </a:p>
        </p:txBody>
      </p:sp>
      <p:pic>
        <p:nvPicPr>
          <p:cNvPr id="169" name="Figure_5.6.jpg" descr="Figure_5.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137" y="1605856"/>
            <a:ext cx="4464844" cy="446484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975601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Figure_5.1a.jpg" descr="Figure_5.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578" y="1605856"/>
            <a:ext cx="4464844" cy="4464844"/>
          </a:xfrm>
          <a:prstGeom prst="rect">
            <a:avLst/>
          </a:prstGeom>
          <a:ln w="3175">
            <a:miter lim="400000"/>
          </a:ln>
        </p:spPr>
      </p:pic>
      <p:sp>
        <p:nvSpPr>
          <p:cNvPr id="172" name="aF"/>
          <p:cNvSpPr txBox="1">
            <a:spLocks noGrp="1"/>
          </p:cNvSpPr>
          <p:nvPr>
            <p:ph type="title"/>
          </p:nvPr>
        </p:nvSpPr>
        <p:spPr>
          <a:xfrm>
            <a:off x="1387078" y="660797"/>
            <a:ext cx="6354961" cy="922735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aF</a:t>
            </a:r>
          </a:p>
        </p:txBody>
      </p:sp>
      <p:pic>
        <p:nvPicPr>
          <p:cNvPr id="173" name="Figure_5.8.jpg" descr="Figure_5.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578" y="1605856"/>
            <a:ext cx="4464844" cy="446484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885047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(1-a)B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(1-a)B</a:t>
            </a:r>
          </a:p>
        </p:txBody>
      </p:sp>
      <p:pic>
        <p:nvPicPr>
          <p:cNvPr id="178" name="Figure_5.9.jpg" descr="Figure_5.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578" y="1605856"/>
            <a:ext cx="4464844" cy="4464844"/>
          </a:xfrm>
          <a:prstGeom prst="rect">
            <a:avLst/>
          </a:prstGeom>
          <a:ln w="3175">
            <a:miter lim="400000"/>
          </a:ln>
        </p:spPr>
      </p:pic>
      <p:pic>
        <p:nvPicPr>
          <p:cNvPr id="179" name="Figure_5.10.jpg" descr="Figure_5.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578" y="1605856"/>
            <a:ext cx="4464844" cy="446484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4365585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KeyMix: aF + (1-a)B"/>
          <p:cNvSpPr txBox="1">
            <a:spLocks noGrp="1"/>
          </p:cNvSpPr>
          <p:nvPr>
            <p:ph type="title"/>
          </p:nvPr>
        </p:nvSpPr>
        <p:spPr>
          <a:xfrm>
            <a:off x="1387078" y="660797"/>
            <a:ext cx="6354961" cy="952500"/>
          </a:xfrm>
          <a:prstGeom prst="rect">
            <a:avLst/>
          </a:prstGeom>
        </p:spPr>
        <p:txBody>
          <a:bodyPr/>
          <a:lstStyle/>
          <a:p>
            <a:r>
              <a:t>KeyMix: aF + (1-a)B</a:t>
            </a:r>
          </a:p>
        </p:txBody>
      </p:sp>
      <p:pic>
        <p:nvPicPr>
          <p:cNvPr id="182" name="Figure_5.7.jpg" descr="Figure_5.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578" y="1605856"/>
            <a:ext cx="4464844" cy="446484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578878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Figure_5.1a.jpg" descr="Figure_5.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578" y="1605856"/>
            <a:ext cx="4464844" cy="4464844"/>
          </a:xfrm>
          <a:prstGeom prst="rect">
            <a:avLst/>
          </a:prstGeom>
          <a:ln w="3175">
            <a:miter lim="400000"/>
          </a:ln>
        </p:spPr>
      </p:pic>
      <p:sp>
        <p:nvSpPr>
          <p:cNvPr id="185" name="Premultiplied RGBA Images"/>
          <p:cNvSpPr txBox="1">
            <a:spLocks noGrp="1"/>
          </p:cNvSpPr>
          <p:nvPr>
            <p:ph type="title"/>
          </p:nvPr>
        </p:nvSpPr>
        <p:spPr>
          <a:xfrm>
            <a:off x="1387078" y="660797"/>
            <a:ext cx="6354961" cy="922735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rPr sz="3600" dirty="0" err="1"/>
              <a:t>Premultiplied</a:t>
            </a:r>
            <a:r>
              <a:rPr sz="3600" dirty="0"/>
              <a:t> RGBA Images</a:t>
            </a:r>
          </a:p>
        </p:txBody>
      </p:sp>
      <p:pic>
        <p:nvPicPr>
          <p:cNvPr id="186" name="Figure_5.8.jpg" descr="Figure_5.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578" y="1605856"/>
            <a:ext cx="4464844" cy="446484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31975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Over: F + (1-a)B"/>
          <p:cNvSpPr txBox="1">
            <a:spLocks noGrp="1"/>
          </p:cNvSpPr>
          <p:nvPr>
            <p:ph type="title"/>
          </p:nvPr>
        </p:nvSpPr>
        <p:spPr>
          <a:xfrm>
            <a:off x="1387078" y="660797"/>
            <a:ext cx="6354961" cy="952500"/>
          </a:xfrm>
          <a:prstGeom prst="rect">
            <a:avLst/>
          </a:prstGeom>
        </p:spPr>
        <p:txBody>
          <a:bodyPr/>
          <a:lstStyle/>
          <a:p>
            <a:r>
              <a:t>Over: F + (1-a)B</a:t>
            </a:r>
          </a:p>
        </p:txBody>
      </p:sp>
      <p:pic>
        <p:nvPicPr>
          <p:cNvPr id="191" name="Figure_5.7.jpg" descr="Figure_5.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578" y="1605856"/>
            <a:ext cx="4464844" cy="4464844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96261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808315-A589-9742-9EF6-E9AC0078B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96850"/>
            <a:ext cx="7150100" cy="64643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EE38A75-375C-F545-BA58-E73BF978FEFE}"/>
              </a:ext>
            </a:extLst>
          </p:cNvPr>
          <p:cNvSpPr/>
          <p:nvPr/>
        </p:nvSpPr>
        <p:spPr>
          <a:xfrm>
            <a:off x="762000" y="1752600"/>
            <a:ext cx="7620000" cy="9906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5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endParaRPr lang="en-US" altLang="en-US" sz="2800" dirty="0"/>
          </a:p>
          <a:p>
            <a:r>
              <a:rPr lang="en-US" altLang="en-US" sz="2800" dirty="0"/>
              <a:t>Image filtering: compute function of local neighborhood at each position</a:t>
            </a:r>
          </a:p>
          <a:p>
            <a:endParaRPr lang="en-US" altLang="en-US" sz="2800" dirty="0"/>
          </a:p>
          <a:p>
            <a:r>
              <a:rPr lang="en-US" altLang="en-US" sz="2800" dirty="0"/>
              <a:t>Really important!</a:t>
            </a:r>
          </a:p>
          <a:p>
            <a:pPr lvl="1"/>
            <a:r>
              <a:rPr lang="en-US" altLang="en-US" sz="2400" dirty="0"/>
              <a:t>Enhance images</a:t>
            </a:r>
          </a:p>
          <a:p>
            <a:pPr lvl="2"/>
            <a:r>
              <a:rPr lang="en-US" altLang="en-US" sz="2000" dirty="0" err="1"/>
              <a:t>Denoise</a:t>
            </a:r>
            <a:r>
              <a:rPr lang="en-US" altLang="en-US" sz="2000" dirty="0"/>
              <a:t>, resize, increase contrast, etc.</a:t>
            </a:r>
            <a:endParaRPr lang="en-US" altLang="en-US" sz="2800" dirty="0"/>
          </a:p>
          <a:p>
            <a:pPr lvl="1"/>
            <a:r>
              <a:rPr lang="en-US" altLang="en-US" sz="2400" dirty="0"/>
              <a:t>Extract information from images</a:t>
            </a:r>
          </a:p>
          <a:p>
            <a:pPr lvl="2"/>
            <a:r>
              <a:rPr lang="en-US" altLang="en-US" sz="2000" dirty="0"/>
              <a:t>Texture, edges, distinctive points, etc.</a:t>
            </a:r>
          </a:p>
          <a:p>
            <a:pPr lvl="1"/>
            <a:r>
              <a:rPr lang="en-US" altLang="en-US" sz="2400" dirty="0"/>
              <a:t>Detect patterns</a:t>
            </a:r>
          </a:p>
          <a:p>
            <a:pPr lvl="2"/>
            <a:r>
              <a:rPr lang="en-US" altLang="en-US" sz="2000" dirty="0"/>
              <a:t>Template matching</a:t>
            </a:r>
          </a:p>
          <a:p>
            <a:pPr lvl="1"/>
            <a:r>
              <a:rPr lang="en-US" altLang="en-US" dirty="0"/>
              <a:t>Deep Convolutional Networks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566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3482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82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2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3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3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3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483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3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4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482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19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prstClr val="black"/>
                </a:solidFill>
              </a:rPr>
              <a:t>Slide credit: David Lowe (UBC)</a:t>
            </a:r>
          </a:p>
        </p:txBody>
      </p:sp>
      <p:graphicFrame>
        <p:nvGraphicFramePr>
          <p:cNvPr id="34820" name="Object 26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5" imgW="368140" imgH="203112" progId="Equation.3">
                  <p:embed/>
                </p:oleObj>
              </mc:Choice>
              <mc:Fallback>
                <p:oleObj name="Equation" r:id="rId5" imgW="368140" imgH="203112" progId="Equation.3">
                  <p:embed/>
                  <p:pic>
                    <p:nvPicPr>
                      <p:cNvPr id="3482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Example: box f</a:t>
            </a:r>
            <a:r>
              <a:rPr lang="en-US" sz="36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ilter</a:t>
            </a:r>
            <a:endParaRPr lang="en-US" sz="3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030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213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prstClr val="black"/>
                </a:solidFill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3621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5" imgW="2070100" imgH="355600" progId="Equation.3">
                  <p:embed/>
                </p:oleObj>
              </mc:Choice>
              <mc:Fallback>
                <p:oleObj name="Equation" r:id="rId5" imgW="2070100" imgH="355600" progId="Equation.3">
                  <p:embed/>
                  <p:pic>
                    <p:nvPicPr>
                      <p:cNvPr id="36215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16" name="Object 3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7" imgW="330057" imgH="203112" progId="Equation.3">
                  <p:embed/>
                </p:oleObj>
              </mc:Choice>
              <mc:Fallback>
                <p:oleObj name="Equation" r:id="rId7" imgW="330057" imgH="203112" progId="Equation.3">
                  <p:embed/>
                  <p:pic>
                    <p:nvPicPr>
                      <p:cNvPr id="362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17" name="Object 4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9" imgW="355292" imgH="203024" progId="Equation.3">
                  <p:embed/>
                </p:oleObj>
              </mc:Choice>
              <mc:Fallback>
                <p:oleObj name="Equation" r:id="rId9" imgW="355292" imgH="203024" progId="Equation.3">
                  <p:embed/>
                  <p:pic>
                    <p:nvPicPr>
                      <p:cNvPr id="362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Image filtering</a:t>
            </a:r>
          </a:p>
        </p:txBody>
      </p:sp>
      <p:grpSp>
        <p:nvGrpSpPr>
          <p:cNvPr id="3621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622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22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2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3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3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623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3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622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622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12" imgW="368140" imgH="203112" progId="Equation.3">
                  <p:embed/>
                </p:oleObj>
              </mc:Choice>
              <mc:Fallback>
                <p:oleObj name="Equation" r:id="rId12" imgW="368140" imgH="203112" progId="Equation.3">
                  <p:embed/>
                  <p:pic>
                    <p:nvPicPr>
                      <p:cNvPr id="3622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35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808315-A589-9742-9EF6-E9AC0078B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50" y="196850"/>
            <a:ext cx="7150100" cy="64643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EE38A75-375C-F545-BA58-E73BF978FEFE}"/>
              </a:ext>
            </a:extLst>
          </p:cNvPr>
          <p:cNvSpPr/>
          <p:nvPr/>
        </p:nvSpPr>
        <p:spPr>
          <a:xfrm>
            <a:off x="762000" y="228600"/>
            <a:ext cx="7620000" cy="1524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39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112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7236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37237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37237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38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372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3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3724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7244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246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47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48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49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0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1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2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3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4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7255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56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57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58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59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60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61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62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245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7241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37241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42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37243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3724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08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136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8260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3826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38261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62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382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6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3826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8268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8270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1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2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3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4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5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6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7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8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8279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0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1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2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3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4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5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86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8269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8265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3826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66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38267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3826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2926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160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9284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39285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39285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286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392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8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3928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929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929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29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30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30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30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3930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0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1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929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9289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39289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9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39291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3929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18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0061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0185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4018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40186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187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401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8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4018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0193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0195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196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197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198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199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0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1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2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3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0204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5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6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7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8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09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10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11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0194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019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4019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9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40192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4019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680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1085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1209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4121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4121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1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412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4121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1218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1220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1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2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3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4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5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6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7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8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1229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0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1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2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3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4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5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36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1219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121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4121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prstClr val="black"/>
                </a:solidFill>
              </a:rPr>
              <a:t>Credit: S. Seitz</a:t>
            </a:r>
          </a:p>
        </p:txBody>
      </p:sp>
      <p:sp>
        <p:nvSpPr>
          <p:cNvPr id="41216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prstClr val="black"/>
                </a:solidFill>
              </a:rPr>
              <a:t>?</a:t>
            </a:r>
          </a:p>
        </p:txBody>
      </p:sp>
      <p:graphicFrame>
        <p:nvGraphicFramePr>
          <p:cNvPr id="41217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412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543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2109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2233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graphicFrame>
        <p:nvGraphicFramePr>
          <p:cNvPr id="4223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42234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35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422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3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4223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224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224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4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5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5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5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225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5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6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224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223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3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4223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3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prstClr val="black"/>
                </a:solidFill>
              </a:rPr>
              <a:t>Credit: S. Seitz</a:t>
            </a:r>
          </a:p>
        </p:txBody>
      </p:sp>
      <p:sp>
        <p:nvSpPr>
          <p:cNvPr id="42240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prstClr val="black"/>
                </a:solidFill>
              </a:rPr>
              <a:t>?</a:t>
            </a:r>
          </a:p>
        </p:txBody>
      </p:sp>
      <p:graphicFrame>
        <p:nvGraphicFramePr>
          <p:cNvPr id="42241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4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422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490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325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5" imgW="330057" imgH="203112" progId="Equation.3">
                  <p:embed/>
                </p:oleObj>
              </mc:Choice>
              <mc:Fallback>
                <p:oleObj name="Equation" r:id="rId5" imgW="330057" imgH="203112" progId="Equation.3">
                  <p:embed/>
                  <p:pic>
                    <p:nvPicPr>
                      <p:cNvPr id="43256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57" name="Object 3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7" imgW="355292" imgH="203024" progId="Equation.3">
                  <p:embed/>
                </p:oleObj>
              </mc:Choice>
              <mc:Fallback>
                <p:oleObj name="Equation" r:id="rId7" imgW="355292" imgH="203024" progId="Equation.3">
                  <p:embed/>
                  <p:pic>
                    <p:nvPicPr>
                      <p:cNvPr id="432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5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Image filtering</a:t>
            </a:r>
          </a:p>
        </p:txBody>
      </p:sp>
      <p:grpSp>
        <p:nvGrpSpPr>
          <p:cNvPr id="4325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43263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3265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66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67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68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69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0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1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2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3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2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3274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5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6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7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8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79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80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81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3264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326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Equation" r:id="rId10" imgW="368140" imgH="203112" progId="Equation.3">
                  <p:embed/>
                </p:oleObj>
              </mc:Choice>
              <mc:Fallback>
                <p:oleObj name="Equation" r:id="rId10" imgW="368140" imgH="203112" progId="Equation.3">
                  <p:embed/>
                  <p:pic>
                    <p:nvPicPr>
                      <p:cNvPr id="4326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26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prstClr val="black"/>
                </a:solidFill>
              </a:rPr>
              <a:t>Credit: S. Seitz</a:t>
            </a:r>
          </a:p>
        </p:txBody>
      </p:sp>
      <p:graphicFrame>
        <p:nvGraphicFramePr>
          <p:cNvPr id="43262" name="Object 5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8" name="Equation" r:id="rId12" imgW="2070100" imgH="355600" progId="Equation.3">
                  <p:embed/>
                </p:oleObj>
              </mc:Choice>
              <mc:Fallback>
                <p:oleObj name="Equation" r:id="rId12" imgW="2070100" imgH="355600" progId="Equation.3">
                  <p:embed/>
                  <p:pic>
                    <p:nvPicPr>
                      <p:cNvPr id="4326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2320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prstClr val="black"/>
                </a:solidFill>
              </a:rPr>
              <a:t>What does it do?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prstClr val="black"/>
                </a:solidFill>
              </a:rPr>
              <a:t>Replaces each pixel with an average of its neighborhood</a:t>
            </a:r>
            <a:endParaRPr lang="en-US" altLang="en-US" sz="2000">
              <a:solidFill>
                <a:prstClr val="black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2000">
              <a:solidFill>
                <a:prstClr val="black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solidFill>
                  <a:prstClr val="black"/>
                </a:solidFill>
              </a:rPr>
              <a:t>Achieve smoothing effect (remove sharp features)</a:t>
            </a:r>
          </a:p>
        </p:txBody>
      </p:sp>
      <p:grpSp>
        <p:nvGrpSpPr>
          <p:cNvPr id="44035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4403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04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4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200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4405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05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4404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6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prstClr val="black"/>
                </a:solidFill>
              </a:rPr>
              <a:t>Slide credit: David Lowe (UBC)</a:t>
            </a:r>
          </a:p>
        </p:txBody>
      </p:sp>
      <p:graphicFrame>
        <p:nvGraphicFramePr>
          <p:cNvPr id="44037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5" imgW="368140" imgH="203112" progId="Equation.3">
                  <p:embed/>
                </p:oleObj>
              </mc:Choice>
              <mc:Fallback>
                <p:oleObj name="Equation" r:id="rId5" imgW="368140" imgH="203112" progId="Equation.3">
                  <p:embed/>
                  <p:pic>
                    <p:nvPicPr>
                      <p:cNvPr id="4403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Box Filter</a:t>
            </a:r>
          </a:p>
        </p:txBody>
      </p:sp>
    </p:spTree>
    <p:extLst>
      <p:ext uri="{BB962C8B-B14F-4D97-AF65-F5344CB8AC3E}">
        <p14:creationId xmlns:p14="http://schemas.microsoft.com/office/powerpoint/2010/main" val="1463039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Smoothing with box filter</a:t>
            </a:r>
          </a:p>
        </p:txBody>
      </p:sp>
    </p:spTree>
    <p:extLst>
      <p:ext uri="{BB962C8B-B14F-4D97-AF65-F5344CB8AC3E}">
        <p14:creationId xmlns:p14="http://schemas.microsoft.com/office/powerpoint/2010/main" val="92064466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4711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711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1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2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712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108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sp>
        <p:nvSpPr>
          <p:cNvPr id="47109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prstClr val="black"/>
                </a:solidFill>
                <a:latin typeface="Times" panose="02020603050405020304" pitchFamily="18" charset="0"/>
              </a:rPr>
              <a:t>?</a:t>
            </a:r>
          </a:p>
        </p:txBody>
      </p:sp>
      <p:pic>
        <p:nvPicPr>
          <p:cNvPr id="4711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1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66770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B33C6-1E93-6141-8B39-61A74A6F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3.1.1 Pixel transforms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46985-58B4-5A4A-A727-3DBAB670E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Contrast</a:t>
            </a:r>
          </a:p>
          <a:p>
            <a:r>
              <a:rPr lang="en-US" dirty="0"/>
              <a:t>Brightness</a:t>
            </a:r>
          </a:p>
          <a:p>
            <a:r>
              <a:rPr lang="en-US" dirty="0"/>
              <a:t>Gamma</a:t>
            </a:r>
          </a:p>
          <a:p>
            <a:r>
              <a:rPr lang="en-US" dirty="0"/>
              <a:t>Histogram equalization</a:t>
            </a:r>
          </a:p>
          <a:p>
            <a:r>
              <a:rPr lang="en-US" dirty="0"/>
              <a:t>Arithmetic</a:t>
            </a:r>
          </a:p>
          <a:p>
            <a:r>
              <a:rPr lang="en-US" dirty="0"/>
              <a:t>Compositing</a:t>
            </a:r>
          </a:p>
        </p:txBody>
      </p:sp>
    </p:spTree>
    <p:extLst>
      <p:ext uri="{BB962C8B-B14F-4D97-AF65-F5344CB8AC3E}">
        <p14:creationId xmlns:p14="http://schemas.microsoft.com/office/powerpoint/2010/main" val="37552635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48137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38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39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0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1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8142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3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4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5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8146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7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8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9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0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1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2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3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813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sp>
        <p:nvSpPr>
          <p:cNvPr id="48134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  <a:latin typeface="Times" panose="02020603050405020304" pitchFamily="18" charset="0"/>
              </a:rPr>
              <a:t>Filtered </a:t>
            </a:r>
          </a:p>
          <a:p>
            <a:pPr eaLnBrk="1" hangingPunct="1"/>
            <a:r>
              <a:rPr lang="en-US" altLang="en-US">
                <a:solidFill>
                  <a:prstClr val="black"/>
                </a:solidFill>
                <a:latin typeface="Times" panose="02020603050405020304" pitchFamily="18" charset="0"/>
              </a:rPr>
              <a:t>(no change)</a:t>
            </a:r>
          </a:p>
        </p:txBody>
      </p:sp>
      <p:pic>
        <p:nvPicPr>
          <p:cNvPr id="4813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571325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4916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4916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4916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7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156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sp>
        <p:nvSpPr>
          <p:cNvPr id="49158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prstClr val="black"/>
                </a:solidFill>
                <a:latin typeface="Times" panose="02020603050405020304" pitchFamily="18" charset="0"/>
              </a:rPr>
              <a:t>?</a:t>
            </a:r>
          </a:p>
        </p:txBody>
      </p:sp>
      <p:sp>
        <p:nvSpPr>
          <p:cNvPr id="49159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997956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5018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8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8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8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019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019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9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9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9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9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0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0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0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018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pic>
        <p:nvPicPr>
          <p:cNvPr id="5018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84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  <a:latin typeface="Times" panose="02020603050405020304" pitchFamily="18" charset="0"/>
              </a:rPr>
              <a:t>Shifted left</a:t>
            </a:r>
          </a:p>
          <a:p>
            <a:pPr eaLnBrk="1" hangingPunct="1"/>
            <a:r>
              <a:rPr lang="en-US" altLang="en-US">
                <a:solidFill>
                  <a:prstClr val="black"/>
                </a:solidFill>
                <a:latin typeface="Times" panose="02020603050405020304" pitchFamily="18" charset="0"/>
              </a:rPr>
              <a:t>By 1 pixel</a:t>
            </a:r>
          </a:p>
        </p:txBody>
      </p:sp>
      <p:sp>
        <p:nvSpPr>
          <p:cNvPr id="50185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1220999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51228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1230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1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2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3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4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5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6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7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8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1239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0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1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2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3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4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5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246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1229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06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51211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2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3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4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5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1216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7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8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19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1220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1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2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3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4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5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6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27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207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prstClr val="black"/>
                </a:solidFill>
                <a:latin typeface="Times" panose="02020603050405020304" pitchFamily="18" charset="0"/>
              </a:rPr>
              <a:t>-</a:t>
            </a:r>
          </a:p>
        </p:txBody>
      </p:sp>
      <p:sp>
        <p:nvSpPr>
          <p:cNvPr id="51208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prstClr val="black"/>
                </a:solidFill>
                <a:latin typeface="Times" panose="02020603050405020304" pitchFamily="18" charset="0"/>
              </a:rPr>
              <a:t>?</a:t>
            </a:r>
          </a:p>
        </p:txBody>
      </p:sp>
      <p:sp>
        <p:nvSpPr>
          <p:cNvPr id="51209" name="Text Box 45"/>
          <p:cNvSpPr txBox="1">
            <a:spLocks noChangeArrowheads="1"/>
          </p:cNvSpPr>
          <p:nvPr/>
        </p:nvSpPr>
        <p:spPr bwMode="auto">
          <a:xfrm>
            <a:off x="2895600" y="4343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  <a:latin typeface="Times" panose="02020603050405020304" pitchFamily="18" charset="0"/>
              </a:rPr>
              <a:t>(Note that filter sums to 1)</a:t>
            </a:r>
          </a:p>
        </p:txBody>
      </p:sp>
      <p:sp>
        <p:nvSpPr>
          <p:cNvPr id="51210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4056308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Practice with linear filters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  <a:latin typeface="Times" panose="02020603050405020304" pitchFamily="18" charset="0"/>
              </a:rPr>
              <a:t>Original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5225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225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5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6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6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6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226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6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7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5225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5223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3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3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3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3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224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4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4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4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224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4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5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5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23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>
                <a:solidFill>
                  <a:prstClr val="black"/>
                </a:solidFill>
                <a:latin typeface="Times" panose="02020603050405020304" pitchFamily="18" charset="0"/>
              </a:rPr>
              <a:t>-</a:t>
            </a:r>
          </a:p>
        </p:txBody>
      </p:sp>
      <p:sp>
        <p:nvSpPr>
          <p:cNvPr id="52232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prstClr val="black"/>
                </a:solidFill>
              </a:rPr>
              <a:t>Sharpening filter</a:t>
            </a:r>
          </a:p>
          <a:p>
            <a:pPr lvl="1" eaLnBrk="1" hangingPunct="1">
              <a:buFontTx/>
              <a:buChar char="-"/>
            </a:pPr>
            <a:r>
              <a:rPr lang="en-US" altLang="en-US">
                <a:solidFill>
                  <a:prstClr val="black"/>
                </a:solidFill>
              </a:rPr>
              <a:t> Accentuates differences with local average</a:t>
            </a:r>
          </a:p>
        </p:txBody>
      </p:sp>
      <p:pic>
        <p:nvPicPr>
          <p:cNvPr id="52233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495640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Sharpening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prstClr val="black"/>
                </a:solidFill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388632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filters</a:t>
            </a:r>
          </a:p>
        </p:txBody>
      </p:sp>
      <p:grpSp>
        <p:nvGrpSpPr>
          <p:cNvPr id="54275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54280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54281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4282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4283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-2</a:t>
              </a:r>
            </a:p>
          </p:txBody>
        </p:sp>
        <p:sp>
          <p:nvSpPr>
            <p:cNvPr id="54284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4285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4286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54287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4288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4289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0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1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2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3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4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5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96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276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prstClr val="black"/>
                </a:solidFill>
              </a:rPr>
              <a:t>Vertical Edge</a:t>
            </a:r>
          </a:p>
          <a:p>
            <a:pPr algn="ctr" eaLnBrk="1" hangingPunct="1"/>
            <a:r>
              <a:rPr lang="en-US" altLang="en-US" sz="2000">
                <a:solidFill>
                  <a:prstClr val="black"/>
                </a:solidFill>
              </a:rPr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</a:rPr>
              <a:t>Sobel</a:t>
            </a:r>
          </a:p>
        </p:txBody>
      </p:sp>
    </p:spTree>
    <p:extLst>
      <p:ext uri="{BB962C8B-B14F-4D97-AF65-F5344CB8AC3E}">
        <p14:creationId xmlns:p14="http://schemas.microsoft.com/office/powerpoint/2010/main" val="40129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filters</a:t>
            </a:r>
          </a:p>
        </p:txBody>
      </p:sp>
      <p:grpSp>
        <p:nvGrpSpPr>
          <p:cNvPr id="55299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5530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5530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-2</a:t>
              </a:r>
            </a:p>
          </p:txBody>
        </p:sp>
        <p:sp>
          <p:nvSpPr>
            <p:cNvPr id="5530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-1</a:t>
              </a:r>
            </a:p>
          </p:txBody>
        </p:sp>
        <p:sp>
          <p:nvSpPr>
            <p:cNvPr id="5530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530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530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531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531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5531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5531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1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2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prstClr val="black"/>
                </a:solidFill>
              </a:rPr>
              <a:t>Horizontal Edge</a:t>
            </a:r>
          </a:p>
          <a:p>
            <a:pPr algn="ctr" eaLnBrk="1" hangingPunct="1"/>
            <a:r>
              <a:rPr lang="en-US" altLang="en-US" sz="2000">
                <a:solidFill>
                  <a:prstClr val="black"/>
                </a:solidFill>
              </a:rPr>
              <a:t>(absolute value)</a:t>
            </a:r>
          </a:p>
        </p:txBody>
      </p:sp>
      <p:pic>
        <p:nvPicPr>
          <p:cNvPr id="55301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</a:rPr>
              <a:t>Sobel</a:t>
            </a:r>
          </a:p>
        </p:txBody>
      </p:sp>
    </p:spTree>
    <p:extLst>
      <p:ext uri="{BB962C8B-B14F-4D97-AF65-F5344CB8AC3E}">
        <p14:creationId xmlns:p14="http://schemas.microsoft.com/office/powerpoint/2010/main" val="390188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Filtering vs. Convolution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2d filtering</a:t>
            </a:r>
          </a:p>
          <a:p>
            <a:pPr lvl="1"/>
            <a:r>
              <a:rPr lang="en-US" altLang="en-US" dirty="0">
                <a:latin typeface="Courier" pitchFamily="49" charset="0"/>
              </a:rPr>
              <a:t>h=filter2(</a:t>
            </a:r>
            <a:r>
              <a:rPr lang="en-US" altLang="en-US" dirty="0" err="1">
                <a:latin typeface="Courier" pitchFamily="49" charset="0"/>
              </a:rPr>
              <a:t>f,I</a:t>
            </a:r>
            <a:r>
              <a:rPr lang="en-US" altLang="en-US" dirty="0">
                <a:latin typeface="Courier" pitchFamily="49" charset="0"/>
              </a:rPr>
              <a:t>); </a:t>
            </a:r>
            <a:r>
              <a:rPr lang="en-US" altLang="en-US" sz="2000" dirty="0"/>
              <a:t>or</a:t>
            </a:r>
            <a:r>
              <a:rPr lang="en-US" altLang="en-US" sz="2000" dirty="0">
                <a:latin typeface="Courier" pitchFamily="49" charset="0"/>
              </a:rPr>
              <a:t> </a:t>
            </a:r>
            <a:r>
              <a:rPr lang="en-US" altLang="en-US" dirty="0">
                <a:latin typeface="Courier" pitchFamily="49" charset="0"/>
              </a:rPr>
              <a:t> h=</a:t>
            </a:r>
            <a:r>
              <a:rPr lang="en-US" altLang="en-US" dirty="0" err="1">
                <a:latin typeface="Courier" pitchFamily="49" charset="0"/>
              </a:rPr>
              <a:t>imfilter</a:t>
            </a:r>
            <a:r>
              <a:rPr lang="en-US" altLang="en-US" dirty="0">
                <a:latin typeface="Courier" pitchFamily="49" charset="0"/>
              </a:rPr>
              <a:t>(</a:t>
            </a:r>
            <a:r>
              <a:rPr lang="en-US" altLang="en-US" dirty="0" err="1">
                <a:latin typeface="Courier" pitchFamily="49" charset="0"/>
              </a:rPr>
              <a:t>I,f</a:t>
            </a:r>
            <a:r>
              <a:rPr lang="en-US" altLang="en-US" dirty="0">
                <a:latin typeface="Courier" pitchFamily="49" charset="0"/>
              </a:rPr>
              <a:t>);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  <a:p>
            <a:r>
              <a:rPr lang="en-US" altLang="en-US" dirty="0"/>
              <a:t>2d convolution</a:t>
            </a:r>
          </a:p>
          <a:p>
            <a:pPr lvl="1"/>
            <a:r>
              <a:rPr lang="en-US" altLang="en-US" dirty="0">
                <a:latin typeface="Courier" pitchFamily="49" charset="0"/>
              </a:rPr>
              <a:t>h=conv2(</a:t>
            </a:r>
            <a:r>
              <a:rPr lang="en-US" altLang="en-US" dirty="0" err="1">
                <a:latin typeface="Courier" pitchFamily="49" charset="0"/>
              </a:rPr>
              <a:t>f,I</a:t>
            </a:r>
            <a:r>
              <a:rPr lang="en-US" altLang="en-US" dirty="0">
                <a:latin typeface="Courier" pitchFamily="49" charset="0"/>
              </a:rPr>
              <a:t>);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57348" name="Object 381"/>
          <p:cNvGraphicFramePr>
            <a:graphicFrameLocks noChangeAspect="1"/>
          </p:cNvGraphicFramePr>
          <p:nvPr/>
        </p:nvGraphicFramePr>
        <p:xfrm>
          <a:off x="1997075" y="5262563"/>
          <a:ext cx="49974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4" imgW="2031840" imgH="355320" progId="Equation.3">
                  <p:embed/>
                </p:oleObj>
              </mc:Choice>
              <mc:Fallback>
                <p:oleObj name="Equation" r:id="rId4" imgW="2031840" imgH="355320" progId="Equation.3">
                  <p:embed/>
                  <p:pic>
                    <p:nvPicPr>
                      <p:cNvPr id="57348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5262563"/>
                        <a:ext cx="49974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4108126" y="925790"/>
            <a:ext cx="11496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prstClr val="black"/>
                </a:solidFill>
                <a:latin typeface="Courier"/>
              </a:rPr>
              <a:t>I=image</a:t>
            </a: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2667000" y="925234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prstClr val="black"/>
                </a:solidFill>
                <a:latin typeface="Courier"/>
              </a:rPr>
              <a:t>f=filter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295650" y="1428750"/>
            <a:ext cx="392113" cy="12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48100" y="1257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353" name="Object 3"/>
          <p:cNvGraphicFramePr>
            <a:graphicFrameLocks noChangeAspect="1"/>
          </p:cNvGraphicFramePr>
          <p:nvPr/>
        </p:nvGraphicFramePr>
        <p:xfrm>
          <a:off x="1800225" y="2514600"/>
          <a:ext cx="499745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Equation" r:id="rId6" imgW="2031840" imgH="355320" progId="Equation.3">
                  <p:embed/>
                </p:oleObj>
              </mc:Choice>
              <mc:Fallback>
                <p:oleObj name="Equation" r:id="rId6" imgW="2031840" imgH="355320" progId="Equation.3">
                  <p:embed/>
                  <p:pic>
                    <p:nvPicPr>
                      <p:cNvPr id="573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514600"/>
                        <a:ext cx="4997450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769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Key properties of linear filters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153400" cy="5791200"/>
          </a:xfrm>
        </p:spPr>
        <p:txBody>
          <a:bodyPr>
            <a:normAutofit lnSpcReduction="10000"/>
          </a:bodyPr>
          <a:lstStyle/>
          <a:p>
            <a:pPr marL="0"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b="1" dirty="0"/>
              <a:t>Linearity:</a:t>
            </a:r>
            <a:r>
              <a:rPr lang="en-US" dirty="0"/>
              <a:t> </a:t>
            </a:r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(I, f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+ f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= </a:t>
            </a:r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(I,f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 +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(I,f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3600" dirty="0">
              <a:latin typeface="Courier New" pitchFamily="49" charset="0"/>
              <a:cs typeface="Courier New" pitchFamily="49" charset="0"/>
            </a:endParaRPr>
          </a:p>
          <a:p>
            <a:pPr marL="0"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b="1" dirty="0"/>
              <a:t>Shift invariance:</a:t>
            </a:r>
            <a:r>
              <a:rPr lang="en-US" dirty="0"/>
              <a:t> same behavior regardless of pixel location</a:t>
            </a:r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I,shift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(f)) = shift(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I,f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>
              <a:buFont typeface="Arial" panose="020B0604020202020204" pitchFamily="34" charset="0"/>
              <a:buNone/>
              <a:defRPr/>
            </a:pPr>
            <a:r>
              <a:rPr lang="en-US" dirty="0"/>
              <a:t>Any linear, shift-invariant operator can be represented as a convolution</a:t>
            </a:r>
          </a:p>
          <a:p>
            <a:pPr>
              <a:buFontTx/>
              <a:buChar char="•"/>
              <a:defRPr/>
            </a:pPr>
            <a:endParaRPr lang="en-US" dirty="0"/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prstClr val="black"/>
                </a:solidFill>
              </a:rPr>
              <a:t>Source: S. Lazebnik</a:t>
            </a:r>
          </a:p>
        </p:txBody>
      </p:sp>
    </p:spTree>
    <p:extLst>
      <p:ext uri="{BB962C8B-B14F-4D97-AF65-F5344CB8AC3E}">
        <p14:creationId xmlns:p14="http://schemas.microsoft.com/office/powerpoint/2010/main" val="416626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56AAFA-E27D-DF4A-A045-B514292B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F553F-BF95-A648-B379-D0C129F9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10199"/>
            <a:ext cx="8229600" cy="715963"/>
          </a:xfrm>
        </p:spPr>
        <p:txBody>
          <a:bodyPr/>
          <a:lstStyle/>
          <a:p>
            <a:r>
              <a:rPr lang="en-US" dirty="0"/>
              <a:t>g(x) = a f(x), a=1.1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1671F-5852-ED41-9FDE-661D1FF6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917700"/>
            <a:ext cx="8001000" cy="3022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8E829D-EFA2-3543-B1B6-E06549EB6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40891"/>
            <a:ext cx="39751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24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properties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sz="2800" dirty="0"/>
              <a:t>Commutative: 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b</a:t>
            </a:r>
            <a:r>
              <a:rPr lang="en-US" sz="2800" dirty="0"/>
              <a:t> = </a:t>
            </a:r>
            <a:r>
              <a:rPr lang="en-US" sz="2800" i="1" dirty="0"/>
              <a:t>b</a:t>
            </a:r>
            <a:r>
              <a:rPr lang="en-US" sz="2800" dirty="0"/>
              <a:t> * </a:t>
            </a:r>
            <a:r>
              <a:rPr lang="en-US" sz="2800" i="1" dirty="0"/>
              <a:t>a</a:t>
            </a:r>
          </a:p>
          <a:p>
            <a:pPr lvl="1">
              <a:defRPr/>
            </a:pPr>
            <a:r>
              <a:rPr lang="en-US" sz="2400" dirty="0"/>
              <a:t>Conceptually no difference between filter and signal</a:t>
            </a:r>
          </a:p>
          <a:p>
            <a:pPr lvl="1">
              <a:defRPr/>
            </a:pPr>
            <a:r>
              <a:rPr lang="en-US" sz="2400" dirty="0"/>
              <a:t>But particular filtering implementations might break this equality</a:t>
            </a:r>
          </a:p>
          <a:p>
            <a:pPr>
              <a:buFontTx/>
              <a:buChar char="•"/>
              <a:defRPr/>
            </a:pP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dirty="0"/>
              <a:t>Associative: </a:t>
            </a:r>
            <a:r>
              <a:rPr lang="en-US" sz="2800" i="1" dirty="0"/>
              <a:t>a</a:t>
            </a:r>
            <a:r>
              <a:rPr lang="en-US" sz="2800" dirty="0"/>
              <a:t> * (</a:t>
            </a:r>
            <a:r>
              <a:rPr lang="en-US" sz="2800" i="1" dirty="0"/>
              <a:t>b</a:t>
            </a:r>
            <a:r>
              <a:rPr lang="en-US" sz="2800" dirty="0"/>
              <a:t> * </a:t>
            </a:r>
            <a:r>
              <a:rPr lang="en-US" sz="2800" i="1" dirty="0"/>
              <a:t>c</a:t>
            </a:r>
            <a:r>
              <a:rPr lang="en-US" sz="2800" dirty="0"/>
              <a:t>) = (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b</a:t>
            </a:r>
            <a:r>
              <a:rPr lang="en-US" sz="2800" dirty="0"/>
              <a:t>) * </a:t>
            </a:r>
            <a:r>
              <a:rPr lang="en-US" sz="2800" i="1" dirty="0"/>
              <a:t>c</a:t>
            </a:r>
          </a:p>
          <a:p>
            <a:pPr lvl="1">
              <a:defRPr/>
            </a:pPr>
            <a:r>
              <a:rPr lang="en-US" sz="2400" dirty="0"/>
              <a:t>Often apply several filters one after another: (((</a:t>
            </a:r>
            <a:r>
              <a:rPr lang="en-US" sz="2400" i="1" dirty="0"/>
              <a:t>a</a:t>
            </a:r>
            <a:r>
              <a:rPr lang="en-US" sz="2400" dirty="0"/>
              <a:t> *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) *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) * </a:t>
            </a:r>
            <a:r>
              <a:rPr lang="en-US" sz="2400" i="1" dirty="0"/>
              <a:t>b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</a:p>
          <a:p>
            <a:pPr lvl="1">
              <a:defRPr/>
            </a:pPr>
            <a:r>
              <a:rPr lang="en-US" sz="2400" dirty="0"/>
              <a:t>This is equivalent to applying one filter: a * (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 *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 * </a:t>
            </a:r>
            <a:r>
              <a:rPr lang="en-US" sz="2400" i="1" dirty="0"/>
              <a:t>b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</a:p>
          <a:p>
            <a:pPr>
              <a:buFontTx/>
              <a:buChar char="•"/>
              <a:defRPr/>
            </a:pP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dirty="0"/>
              <a:t>Distributes over addition: </a:t>
            </a:r>
            <a:r>
              <a:rPr lang="en-US" sz="2800" i="1" dirty="0"/>
              <a:t>a</a:t>
            </a:r>
            <a:r>
              <a:rPr lang="en-US" sz="2800" dirty="0"/>
              <a:t> * (</a:t>
            </a:r>
            <a:r>
              <a:rPr lang="en-US" sz="2800" i="1" dirty="0"/>
              <a:t>b</a:t>
            </a:r>
            <a:r>
              <a:rPr lang="en-US" sz="2800" dirty="0"/>
              <a:t> + </a:t>
            </a:r>
            <a:r>
              <a:rPr lang="en-US" sz="2800" i="1" dirty="0"/>
              <a:t>c</a:t>
            </a:r>
            <a:r>
              <a:rPr lang="en-US" sz="2800" dirty="0"/>
              <a:t>) = (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b</a:t>
            </a:r>
            <a:r>
              <a:rPr lang="en-US" sz="2800" dirty="0"/>
              <a:t>) + (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c</a:t>
            </a:r>
            <a:r>
              <a:rPr lang="en-US" sz="2800" dirty="0"/>
              <a:t>)</a:t>
            </a:r>
          </a:p>
          <a:p>
            <a:pPr>
              <a:buFontTx/>
              <a:buChar char="•"/>
              <a:defRPr/>
            </a:pP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dirty="0"/>
              <a:t>Scalars factor out: </a:t>
            </a:r>
            <a:r>
              <a:rPr lang="en-US" sz="2800" i="1" dirty="0"/>
              <a:t>ka * b = a * kb = k </a:t>
            </a:r>
            <a:r>
              <a:rPr lang="en-US" sz="2800" dirty="0"/>
              <a:t>(</a:t>
            </a: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b</a:t>
            </a:r>
            <a:r>
              <a:rPr lang="en-US" sz="2800" dirty="0"/>
              <a:t>)</a:t>
            </a:r>
          </a:p>
          <a:p>
            <a:pPr>
              <a:buFontTx/>
              <a:buChar char="•"/>
              <a:defRPr/>
            </a:pPr>
            <a:endParaRPr lang="en-US" sz="2800" dirty="0"/>
          </a:p>
          <a:p>
            <a:pPr>
              <a:buFontTx/>
              <a:buChar char="•"/>
              <a:defRPr/>
            </a:pPr>
            <a:r>
              <a:rPr lang="en-US" sz="2800" dirty="0"/>
              <a:t>Identity: unit impulse </a:t>
            </a:r>
            <a:r>
              <a:rPr lang="en-US" sz="2800" i="1" dirty="0"/>
              <a:t>e</a:t>
            </a:r>
            <a:r>
              <a:rPr lang="en-US" sz="2800" dirty="0"/>
              <a:t> = [0, 0, 1, 0, 0],</a:t>
            </a:r>
            <a:br>
              <a:rPr lang="en-US" sz="2800" dirty="0"/>
            </a:br>
            <a:r>
              <a:rPr lang="en-US" sz="2800" i="1" dirty="0"/>
              <a:t>a</a:t>
            </a:r>
            <a:r>
              <a:rPr lang="en-US" sz="2800" dirty="0"/>
              <a:t> * </a:t>
            </a:r>
            <a:r>
              <a:rPr lang="en-US" sz="2800" i="1" dirty="0"/>
              <a:t>e</a:t>
            </a:r>
            <a:r>
              <a:rPr lang="en-US" sz="2800" dirty="0"/>
              <a:t> = </a:t>
            </a:r>
            <a:r>
              <a:rPr lang="en-US" sz="2800" i="1" dirty="0"/>
              <a:t>a</a:t>
            </a:r>
          </a:p>
          <a:p>
            <a:pPr lvl="1">
              <a:buFontTx/>
              <a:buNone/>
              <a:defRPr/>
            </a:pPr>
            <a:endParaRPr lang="en-US" sz="2400" dirty="0"/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prstClr val="black"/>
                </a:solidFill>
              </a:rPr>
              <a:t>Source: S. Lazebnik</a:t>
            </a:r>
          </a:p>
        </p:txBody>
      </p:sp>
    </p:spTree>
    <p:extLst>
      <p:ext uri="{BB962C8B-B14F-4D97-AF65-F5344CB8AC3E}">
        <p14:creationId xmlns:p14="http://schemas.microsoft.com/office/powerpoint/2010/main" val="70953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Weight contributions of neighboring pixels by nearness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</a:endParaRPr>
          </a:p>
        </p:txBody>
      </p:sp>
      <p:pic>
        <p:nvPicPr>
          <p:cNvPr id="60419" name="Picture 4" descr="real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prstClr val="black"/>
                </a:solidFill>
                <a:latin typeface="Tahoma" panose="020B0604030504040204" pitchFamily="34" charset="0"/>
              </a:rPr>
              <a:t>0.003   0.013   0.022   0.013   0.003</a:t>
            </a:r>
          </a:p>
          <a:p>
            <a:pPr eaLnBrk="1" hangingPunct="1"/>
            <a:r>
              <a:rPr lang="en-US" altLang="en-US" sz="1600">
                <a:solidFill>
                  <a:prstClr val="black"/>
                </a:solidFill>
                <a:latin typeface="Tahoma" panose="020B0604030504040204" pitchFamily="34" charset="0"/>
              </a:rPr>
              <a:t>0.013   0.059   0.097   0.059   0.013</a:t>
            </a:r>
          </a:p>
          <a:p>
            <a:pPr eaLnBrk="1" hangingPunct="1"/>
            <a:r>
              <a:rPr lang="en-US" altLang="en-US" sz="1600">
                <a:solidFill>
                  <a:prstClr val="black"/>
                </a:solidFill>
                <a:latin typeface="Tahoma" panose="020B0604030504040204" pitchFamily="34" charset="0"/>
              </a:rPr>
              <a:t>0.022   0.097   0.159   0.097   0.022</a:t>
            </a:r>
          </a:p>
          <a:p>
            <a:pPr eaLnBrk="1" hangingPunct="1"/>
            <a:r>
              <a:rPr lang="en-US" altLang="en-US" sz="1600">
                <a:solidFill>
                  <a:prstClr val="black"/>
                </a:solidFill>
                <a:latin typeface="Tahoma" panose="020B0604030504040204" pitchFamily="34" charset="0"/>
              </a:rPr>
              <a:t>0.013   0.059   0.097   0.059   0.013</a:t>
            </a:r>
          </a:p>
          <a:p>
            <a:pPr eaLnBrk="1" hangingPunct="1"/>
            <a:r>
              <a:rPr lang="en-US" altLang="en-US" sz="1600">
                <a:solidFill>
                  <a:prstClr val="black"/>
                </a:solidFill>
                <a:latin typeface="Tahoma" panose="020B0604030504040204" pitchFamily="34" charset="0"/>
              </a:rPr>
              <a:t>0.003   0.013   0.022   0.013   0.003</a:t>
            </a:r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prstClr val="black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5 x 5,  = 1</a:t>
            </a:r>
            <a:endParaRPr lang="en-US" altLang="en-US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6042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Times" pitchFamily="18" charset="0"/>
                <a:cs typeface="Arial" panose="020B0604020202020204" pitchFamily="34" charset="0"/>
              </a:rPr>
              <a:t>Slide credit: Christopher Rasmussen</a:t>
            </a:r>
            <a:r>
              <a:rPr lang="en-US" dirty="0">
                <a:solidFill>
                  <a:prstClr val="white">
                    <a:lumMod val="50000"/>
                  </a:prstClr>
                </a:solidFill>
                <a:latin typeface="Times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Important filter: Gaussian</a:t>
            </a:r>
          </a:p>
        </p:txBody>
      </p:sp>
    </p:spTree>
    <p:extLst>
      <p:ext uri="{BB962C8B-B14F-4D97-AF65-F5344CB8AC3E}">
        <p14:creationId xmlns:p14="http://schemas.microsoft.com/office/powerpoint/2010/main" val="241077168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Smoothing with Gaussian filter</a:t>
            </a:r>
          </a:p>
        </p:txBody>
      </p:sp>
    </p:spTree>
    <p:extLst>
      <p:ext uri="{BB962C8B-B14F-4D97-AF65-F5344CB8AC3E}">
        <p14:creationId xmlns:p14="http://schemas.microsoft.com/office/powerpoint/2010/main" val="41559112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000000"/>
                </a:solidFill>
                <a:latin typeface="Calibri" panose="020F0502020204030204" pitchFamily="34" charset="0"/>
              </a:rPr>
              <a:t>Smoothing with box filter</a:t>
            </a:r>
          </a:p>
        </p:txBody>
      </p:sp>
    </p:spTree>
    <p:extLst>
      <p:ext uri="{BB962C8B-B14F-4D97-AF65-F5344CB8AC3E}">
        <p14:creationId xmlns:p14="http://schemas.microsoft.com/office/powerpoint/2010/main" val="17423931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Gaussian filters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•"/>
              <a:defRPr/>
            </a:pPr>
            <a:r>
              <a:rPr lang="en-US" dirty="0"/>
              <a:t>Remove “high-frequency” components from the image (low-pass filter)</a:t>
            </a:r>
          </a:p>
          <a:p>
            <a:pPr lvl="1">
              <a:defRPr/>
            </a:pPr>
            <a:r>
              <a:rPr lang="en-US" dirty="0"/>
              <a:t>Images become more smooth</a:t>
            </a:r>
          </a:p>
          <a:p>
            <a:pPr>
              <a:buFontTx/>
              <a:buChar char="•"/>
              <a:defRPr/>
            </a:pPr>
            <a:r>
              <a:rPr lang="en-US" dirty="0"/>
              <a:t>Convolution with self is another Gaussian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So can smooth with small-width kernel, repeat, and get same result as larger-width kernel would have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Convolving two times with Gaussian kernel of width </a:t>
            </a:r>
            <a:r>
              <a:rPr lang="en-US" i="1" dirty="0"/>
              <a:t>σ</a:t>
            </a:r>
            <a:r>
              <a:rPr lang="en-US" dirty="0"/>
              <a:t> is same as convolving once with kernel of width  </a:t>
            </a:r>
            <a:r>
              <a:rPr lang="en-US" i="1" dirty="0"/>
              <a:t>σ</a:t>
            </a:r>
            <a:r>
              <a:rPr lang="en-US" dirty="0"/>
              <a:t>√2 </a:t>
            </a:r>
            <a:endParaRPr lang="en-US" i="1" dirty="0"/>
          </a:p>
          <a:p>
            <a:pPr>
              <a:buFontTx/>
              <a:buChar char="•"/>
              <a:defRPr/>
            </a:pPr>
            <a:r>
              <a:rPr lang="en-US" i="1" dirty="0"/>
              <a:t>Separable </a:t>
            </a:r>
            <a:r>
              <a:rPr lang="en-US" dirty="0"/>
              <a:t>kernel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/>
              <a:t>Factors into product of two 1D Gaussians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Source: K. </a:t>
            </a:r>
            <a:r>
              <a:rPr lang="en-US" sz="14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Grauman</a:t>
            </a:r>
            <a:endParaRPr lang="en-US" sz="14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altLang="en-US"/>
              <a:t>Separability of the Gaussian filter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/>
          <a:stretch>
            <a:fillRect/>
          </a:stretch>
        </p:blipFill>
        <p:spPr bwMode="auto">
          <a:xfrm>
            <a:off x="762000" y="1295400"/>
            <a:ext cx="7542213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Source: D. Lowe</a:t>
            </a:r>
          </a:p>
        </p:txBody>
      </p:sp>
    </p:spTree>
    <p:extLst>
      <p:ext uri="{BB962C8B-B14F-4D97-AF65-F5344CB8AC3E}">
        <p14:creationId xmlns:p14="http://schemas.microsoft.com/office/powerpoint/2010/main" val="228382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Separability example</a:t>
            </a:r>
          </a:p>
        </p:txBody>
      </p:sp>
      <p:pic>
        <p:nvPicPr>
          <p:cNvPr id="65539" name="Picture 6" descr="s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31863"/>
            <a:ext cx="48244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30600" y="3876675"/>
            <a:ext cx="4241800" cy="2590800"/>
            <a:chOff x="1216" y="2442"/>
            <a:chExt cx="2672" cy="1632"/>
          </a:xfrm>
        </p:grpSpPr>
        <p:pic>
          <p:nvPicPr>
            <p:cNvPr id="65549" name="Picture 8" descr="sep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" y="2442"/>
              <a:ext cx="267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50" name="Text Box 5"/>
            <p:cNvSpPr txBox="1">
              <a:spLocks noChangeArrowheads="1"/>
            </p:cNvSpPr>
            <p:nvPr/>
          </p:nvSpPr>
          <p:spPr bwMode="auto">
            <a:xfrm>
              <a:off x="2016" y="2688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prstClr val="black"/>
                  </a:solidFill>
                </a:rPr>
                <a:t>*</a:t>
              </a:r>
            </a:p>
          </p:txBody>
        </p:sp>
        <p:sp>
          <p:nvSpPr>
            <p:cNvPr id="65551" name="Text Box 9"/>
            <p:cNvSpPr txBox="1">
              <a:spLocks noChangeArrowheads="1"/>
            </p:cNvSpPr>
            <p:nvPr/>
          </p:nvSpPr>
          <p:spPr bwMode="auto">
            <a:xfrm>
              <a:off x="2016" y="3504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prstClr val="black"/>
                  </a:solidFill>
                </a:rPr>
                <a:t>*</a:t>
              </a:r>
            </a:p>
          </p:txBody>
        </p:sp>
        <p:sp>
          <p:nvSpPr>
            <p:cNvPr id="65552" name="Text Box 10"/>
            <p:cNvSpPr txBox="1">
              <a:spLocks noChangeArrowheads="1"/>
            </p:cNvSpPr>
            <p:nvPr/>
          </p:nvSpPr>
          <p:spPr bwMode="auto">
            <a:xfrm>
              <a:off x="2892" y="268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prstClr val="black"/>
                  </a:solidFill>
                </a:rPr>
                <a:t>=</a:t>
              </a:r>
            </a:p>
          </p:txBody>
        </p:sp>
        <p:sp>
          <p:nvSpPr>
            <p:cNvPr id="65553" name="Text Box 11"/>
            <p:cNvSpPr txBox="1">
              <a:spLocks noChangeArrowheads="1"/>
            </p:cNvSpPr>
            <p:nvPr/>
          </p:nvSpPr>
          <p:spPr bwMode="auto">
            <a:xfrm>
              <a:off x="2892" y="3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prstClr val="black"/>
                  </a:solidFill>
                </a:rPr>
                <a:t>=</a:t>
              </a:r>
            </a:p>
          </p:txBody>
        </p:sp>
      </p:grpSp>
      <p:sp>
        <p:nvSpPr>
          <p:cNvPr id="1037325" name="Rectangle 13"/>
          <p:cNvSpPr>
            <a:spLocks noChangeArrowheads="1"/>
          </p:cNvSpPr>
          <p:nvPr/>
        </p:nvSpPr>
        <p:spPr bwMode="auto">
          <a:xfrm>
            <a:off x="6324600" y="990600"/>
            <a:ext cx="2057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037319" name="Picture 7" descr="se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3705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14"/>
          <p:cNvSpPr txBox="1">
            <a:spLocks noChangeArrowheads="1"/>
          </p:cNvSpPr>
          <p:nvPr/>
        </p:nvSpPr>
        <p:spPr bwMode="auto">
          <a:xfrm>
            <a:off x="1123950" y="140811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prstClr val="black"/>
                </a:solidFill>
              </a:rPr>
              <a:t>2D convolution</a:t>
            </a:r>
            <a:br>
              <a:rPr lang="en-US" altLang="en-US" dirty="0">
                <a:solidFill>
                  <a:prstClr val="black"/>
                </a:solidFill>
              </a:rPr>
            </a:br>
            <a:r>
              <a:rPr lang="en-US" altLang="en-US" dirty="0">
                <a:solidFill>
                  <a:prstClr val="black"/>
                </a:solidFill>
              </a:rPr>
              <a:t>(center location only)</a:t>
            </a:r>
          </a:p>
        </p:txBody>
      </p:sp>
      <p:sp>
        <p:nvSpPr>
          <p:cNvPr id="53256" name="Text Box 16"/>
          <p:cNvSpPr txBox="1">
            <a:spLocks noChangeArrowheads="1"/>
          </p:cNvSpPr>
          <p:nvPr/>
        </p:nvSpPr>
        <p:spPr bwMode="auto">
          <a:xfrm>
            <a:off x="72390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Source: K. Grauman</a:t>
            </a:r>
          </a:p>
        </p:txBody>
      </p:sp>
      <p:sp>
        <p:nvSpPr>
          <p:cNvPr id="1037329" name="Text Box 17"/>
          <p:cNvSpPr txBox="1">
            <a:spLocks noChangeArrowheads="1"/>
          </p:cNvSpPr>
          <p:nvPr/>
        </p:nvSpPr>
        <p:spPr bwMode="auto">
          <a:xfrm>
            <a:off x="1187450" y="2667000"/>
            <a:ext cx="2178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prstClr val="black"/>
                </a:solidFill>
              </a:rPr>
              <a:t>The filter factors</a:t>
            </a:r>
            <a:br>
              <a:rPr lang="en-US" altLang="en-US">
                <a:solidFill>
                  <a:prstClr val="black"/>
                </a:solidFill>
              </a:rPr>
            </a:br>
            <a:r>
              <a:rPr lang="en-US" altLang="en-US">
                <a:solidFill>
                  <a:prstClr val="black"/>
                </a:solidFill>
              </a:rPr>
              <a:t>into a product of 1D</a:t>
            </a:r>
            <a:br>
              <a:rPr lang="en-US" altLang="en-US">
                <a:solidFill>
                  <a:prstClr val="black"/>
                </a:solidFill>
              </a:rPr>
            </a:br>
            <a:r>
              <a:rPr lang="en-US" altLang="en-US">
                <a:solidFill>
                  <a:prstClr val="black"/>
                </a:solidFill>
              </a:rPr>
              <a:t>filters:</a:t>
            </a:r>
          </a:p>
        </p:txBody>
      </p:sp>
      <p:sp>
        <p:nvSpPr>
          <p:cNvPr id="1037330" name="Text Box 18"/>
          <p:cNvSpPr txBox="1">
            <a:spLocks noChangeArrowheads="1"/>
          </p:cNvSpPr>
          <p:nvPr/>
        </p:nvSpPr>
        <p:spPr bwMode="auto">
          <a:xfrm>
            <a:off x="1155700" y="4159250"/>
            <a:ext cx="221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prstClr val="black"/>
                </a:solidFill>
              </a:rPr>
              <a:t>Perform convolution</a:t>
            </a:r>
            <a:br>
              <a:rPr lang="en-US" altLang="en-US">
                <a:solidFill>
                  <a:prstClr val="black"/>
                </a:solidFill>
              </a:rPr>
            </a:br>
            <a:r>
              <a:rPr lang="en-US" altLang="en-US">
                <a:solidFill>
                  <a:prstClr val="black"/>
                </a:solidFill>
              </a:rPr>
              <a:t>along rows:</a:t>
            </a:r>
          </a:p>
        </p:txBody>
      </p:sp>
      <p:sp>
        <p:nvSpPr>
          <p:cNvPr id="1037331" name="Text Box 19"/>
          <p:cNvSpPr txBox="1">
            <a:spLocks noChangeArrowheads="1"/>
          </p:cNvSpPr>
          <p:nvPr/>
        </p:nvSpPr>
        <p:spPr bwMode="auto">
          <a:xfrm>
            <a:off x="755650" y="5454650"/>
            <a:ext cx="305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prstClr val="black"/>
                </a:solidFill>
              </a:rPr>
              <a:t>Followed by convolution</a:t>
            </a:r>
            <a:br>
              <a:rPr lang="en-US" altLang="en-US">
                <a:solidFill>
                  <a:prstClr val="black"/>
                </a:solidFill>
              </a:rPr>
            </a:br>
            <a:r>
              <a:rPr lang="en-US" altLang="en-US">
                <a:solidFill>
                  <a:prstClr val="black"/>
                </a:solidFill>
              </a:rPr>
              <a:t>along the remaining column:</a:t>
            </a:r>
          </a:p>
        </p:txBody>
      </p:sp>
      <p:sp>
        <p:nvSpPr>
          <p:cNvPr id="1037332" name="Rectangle 20"/>
          <p:cNvSpPr>
            <a:spLocks noChangeArrowheads="1"/>
          </p:cNvSpPr>
          <p:nvPr/>
        </p:nvSpPr>
        <p:spPr bwMode="auto">
          <a:xfrm>
            <a:off x="4038600" y="5181600"/>
            <a:ext cx="3657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25" grpId="0" animBg="1"/>
      <p:bldP spid="1037329" grpId="0"/>
      <p:bldP spid="1037330" grpId="0"/>
      <p:bldP spid="1037331" grpId="0"/>
      <p:bldP spid="10373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229600" cy="47244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/>
              <a:t>How big should the filter be?</a:t>
            </a:r>
          </a:p>
          <a:p>
            <a:pPr eaLnBrk="1" hangingPunct="1"/>
            <a:r>
              <a:rPr lang="en-US" altLang="en-US" sz="2800"/>
              <a:t>Values at edges should be near zero</a:t>
            </a:r>
          </a:p>
          <a:p>
            <a:pPr eaLnBrk="1" hangingPunct="1"/>
            <a:r>
              <a:rPr lang="en-US" altLang="en-US" sz="2800"/>
              <a:t>Rule of thumb for Gaussian: set filter half-width to about 3 </a:t>
            </a:r>
            <a:r>
              <a:rPr lang="en-US" altLang="en-US" sz="2800" i="1"/>
              <a:t>σ</a:t>
            </a:r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68611" name="Picture 4"/>
          <p:cNvSpPr>
            <a:spLocks noChangeAspect="1" noChangeArrowheads="1"/>
          </p:cNvSpPr>
          <p:nvPr/>
        </p:nvSpPr>
        <p:spPr bwMode="auto">
          <a:xfrm>
            <a:off x="2438400" y="2895600"/>
            <a:ext cx="42672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Practical matters</a:t>
            </a:r>
          </a:p>
        </p:txBody>
      </p:sp>
    </p:spTree>
    <p:extLst>
      <p:ext uri="{BB962C8B-B14F-4D97-AF65-F5344CB8AC3E}">
        <p14:creationId xmlns:p14="http://schemas.microsoft.com/office/powerpoint/2010/main" val="3676303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Practical matters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about near the edge?</a:t>
            </a:r>
          </a:p>
          <a:p>
            <a:pPr lvl="1"/>
            <a:r>
              <a:rPr lang="en-US" altLang="en-US"/>
              <a:t>the filter window falls off the edge of the image</a:t>
            </a:r>
          </a:p>
          <a:p>
            <a:pPr lvl="1"/>
            <a:r>
              <a:rPr lang="en-US" altLang="en-US"/>
              <a:t>need to extrapolate</a:t>
            </a:r>
          </a:p>
          <a:p>
            <a:pPr lvl="1"/>
            <a:r>
              <a:rPr lang="en-US" altLang="en-US"/>
              <a:t>methods:</a:t>
            </a:r>
          </a:p>
          <a:p>
            <a:pPr lvl="2"/>
            <a:r>
              <a:rPr lang="en-US" altLang="en-US"/>
              <a:t>clip filter (black)</a:t>
            </a:r>
          </a:p>
          <a:p>
            <a:pPr lvl="2"/>
            <a:r>
              <a:rPr lang="en-US" altLang="en-US"/>
              <a:t>wrap around</a:t>
            </a:r>
          </a:p>
          <a:p>
            <a:pPr lvl="2"/>
            <a:r>
              <a:rPr lang="en-US" altLang="en-US"/>
              <a:t>copy edge</a:t>
            </a:r>
          </a:p>
          <a:p>
            <a:pPr lvl="2"/>
            <a:r>
              <a:rPr lang="en-US" altLang="en-US"/>
              <a:t>reflect across edge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prstClr val="black"/>
                </a:solidFill>
              </a:rPr>
              <a:t>Source: S. Marschner</a:t>
            </a:r>
          </a:p>
        </p:txBody>
      </p:sp>
    </p:spTree>
    <p:extLst>
      <p:ext uri="{BB962C8B-B14F-4D97-AF65-F5344CB8AC3E}">
        <p14:creationId xmlns:p14="http://schemas.microsoft.com/office/powerpoint/2010/main" val="31746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 of Filtering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715000" cy="5638800"/>
          </a:xfrm>
        </p:spPr>
        <p:txBody>
          <a:bodyPr/>
          <a:lstStyle/>
          <a:p>
            <a:endParaRPr lang="en-US" altLang="en-US" sz="2800"/>
          </a:p>
          <a:p>
            <a:r>
              <a:rPr lang="en-US" altLang="en-US" sz="2800"/>
              <a:t>Linear filtering is dot product at each position</a:t>
            </a:r>
          </a:p>
          <a:p>
            <a:pPr lvl="1"/>
            <a:r>
              <a:rPr lang="en-US" altLang="en-US" sz="2400"/>
              <a:t>Not a matrix multiplication</a:t>
            </a:r>
          </a:p>
          <a:p>
            <a:pPr lvl="1"/>
            <a:r>
              <a:rPr lang="en-US" altLang="en-US" sz="2400"/>
              <a:t>Can smooth, sharpen, translate (among many other uses)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200"/>
          </a:p>
          <a:p>
            <a:pPr>
              <a:buFont typeface="Arial" panose="020B0604020202020204" pitchFamily="34" charset="0"/>
              <a:buNone/>
            </a:pPr>
            <a:endParaRPr lang="en-US" altLang="en-US" sz="1200"/>
          </a:p>
          <a:p>
            <a:r>
              <a:rPr lang="en-US" altLang="en-US" sz="2800"/>
              <a:t>Be aware of details for filter size, extrapolation, cropping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/>
          </a:p>
          <a:p>
            <a:pPr>
              <a:buFont typeface="Arial" panose="020B0604020202020204" pitchFamily="34" charset="0"/>
              <a:buNone/>
            </a:pPr>
            <a:endParaRPr lang="en-US" altLang="en-US" sz="2800"/>
          </a:p>
        </p:txBody>
      </p:sp>
      <p:pic>
        <p:nvPicPr>
          <p:cNvPr id="23556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2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7" name="Group 4"/>
          <p:cNvGrpSpPr>
            <a:grpSpLocks noChangeAspect="1"/>
          </p:cNvGrpSpPr>
          <p:nvPr/>
        </p:nvGrpSpPr>
        <p:grpSpPr bwMode="auto">
          <a:xfrm>
            <a:off x="7467600" y="1890713"/>
            <a:ext cx="1143000" cy="973137"/>
            <a:chOff x="3799" y="2064"/>
            <a:chExt cx="1433" cy="1136"/>
          </a:xfrm>
        </p:grpSpPr>
        <p:grpSp>
          <p:nvGrpSpPr>
            <p:cNvPr id="2355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356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6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altLang="en-US" sz="1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357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7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pPr eaLnBrk="0" hangingPunct="0"/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3560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74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56AAFA-E27D-DF4A-A045-B514292B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F553F-BF95-A648-B379-D0C129F9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10199"/>
            <a:ext cx="8229600" cy="715963"/>
          </a:xfrm>
        </p:spPr>
        <p:txBody>
          <a:bodyPr/>
          <a:lstStyle/>
          <a:p>
            <a:r>
              <a:rPr lang="en-US" dirty="0"/>
              <a:t>g(x) = f(x) + b, b=16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1671F-5852-ED41-9FDE-661D1FF6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917700"/>
            <a:ext cx="8001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926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Review: questions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/>
              <a:t>Write down a 3x3 filter that returns a positive value if the average value of the 4-adjacent neighbors is less than the center and a negative value otherwise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/>
              <a:t>Write down a filter that will compute the gradient in the x-direction: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/>
              <a:t>	</a:t>
            </a: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gradx(y,x) = im(y,x+1)-im(y,x) for each x, y</a:t>
            </a:r>
          </a:p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942263" y="6550025"/>
            <a:ext cx="12017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Slide: </a:t>
            </a:r>
            <a:r>
              <a:rPr lang="en-US" sz="14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Hoiem</a:t>
            </a:r>
            <a:endParaRPr lang="en-US" sz="14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427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Review: questions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None/>
            </a:pPr>
            <a:r>
              <a:rPr lang="en-US" altLang="en-US"/>
              <a:t>3.  Fill in the blanks:</a:t>
            </a:r>
          </a:p>
        </p:txBody>
      </p:sp>
      <p:pic>
        <p:nvPicPr>
          <p:cNvPr id="27652" name="Picture 3" descr="C:\Users\Hoiem\Documents\Classes\Computational Photography - Fall 2010\lectures\figs\filters\fil_pairs\sobel_ga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3510" r="14474" b="3510"/>
          <a:stretch>
            <a:fillRect/>
          </a:stretch>
        </p:blipFill>
        <p:spPr bwMode="auto">
          <a:xfrm>
            <a:off x="7086600" y="1066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C:\Users\Hoiem\Documents\Classes\Computational Photography - Fall 2010\lectures\figs\filters\fil_pairs\fil_sob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167" r="13542" b="4167"/>
          <a:stretch>
            <a:fillRect/>
          </a:stretch>
        </p:blipFill>
        <p:spPr bwMode="auto">
          <a:xfrm>
            <a:off x="7391400" y="2667000"/>
            <a:ext cx="5905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C:\Users\Hoiem\Documents\Classes\Computational Photography - Fall 2010\lectures\figs\filters\fil_pairs\fil_ga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5556" r="16667" b="6944"/>
          <a:stretch>
            <a:fillRect/>
          </a:stretch>
        </p:blipFill>
        <p:spPr bwMode="auto">
          <a:xfrm>
            <a:off x="7086600" y="3733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C:\Users\Hoiem\Documents\Classes\Computational Photography - Fall 2010\lectures\figs\filters\fil_pairs\im_shif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2389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" descr="C:\Users\Hoiem\Documents\Classes\Computational Photography - Fall 2010\lectures\figs\filters\fil_pairs\im_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46" y="5116511"/>
            <a:ext cx="224812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4038600" y="838200"/>
            <a:ext cx="25812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a) _ = D * B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b) A = _ * 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c) F = D * 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d) _ = D * 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6858000" y="9906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7162800" y="26670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6781800" y="3733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7661" name="TextBox 15"/>
          <p:cNvSpPr txBox="1">
            <a:spLocks noChangeArrowheads="1"/>
          </p:cNvSpPr>
          <p:nvPr/>
        </p:nvSpPr>
        <p:spPr bwMode="auto">
          <a:xfrm>
            <a:off x="6324600" y="5181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pic>
        <p:nvPicPr>
          <p:cNvPr id="27662" name="Picture 8" descr="C:\Users\Hoiem\Documents\Classes\Computational Photography - Fall 2010\lectures\figs\filters\fil_pairs\fil_shif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41667" r="7292" b="41666"/>
          <a:stretch>
            <a:fillRect/>
          </a:stretch>
        </p:blipFill>
        <p:spPr bwMode="auto">
          <a:xfrm>
            <a:off x="533400" y="2971800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228600" y="29273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27664" name="Picture 9" descr="C:\Users\Hoiem\Documents\Classes\Computational Photography - Fall 2010\lectures\figs\filters\fil_pairs\im_gau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911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152400" y="38100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pic>
        <p:nvPicPr>
          <p:cNvPr id="27666" name="Picture 10" descr="C:\Users\Hoiem\Documents\Classes\Computational Photography - Fall 2010\lectures\figs\filters\fil_pairs\im_sobel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3889" r="8333" b="13889"/>
          <a:stretch>
            <a:fillRect/>
          </a:stretch>
        </p:blipFill>
        <p:spPr bwMode="auto">
          <a:xfrm>
            <a:off x="3429000" y="3352800"/>
            <a:ext cx="2667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7" name="TextBox 21"/>
          <p:cNvSpPr txBox="1">
            <a:spLocks noChangeArrowheads="1"/>
          </p:cNvSpPr>
          <p:nvPr/>
        </p:nvSpPr>
        <p:spPr bwMode="auto">
          <a:xfrm>
            <a:off x="3200400" y="33528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7668" name="TextBox 22"/>
          <p:cNvSpPr txBox="1">
            <a:spLocks noChangeArrowheads="1"/>
          </p:cNvSpPr>
          <p:nvPr/>
        </p:nvSpPr>
        <p:spPr bwMode="auto">
          <a:xfrm>
            <a:off x="76200" y="5257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27669" name="Picture 11" descr="C:\Users\Hoiem\Documents\Classes\Computational Photography - Fall 2010\lectures\figs\filters\fil_pairs\im_i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12500" r="7292" b="12500"/>
          <a:stretch>
            <a:fillRect/>
          </a:stretch>
        </p:blipFill>
        <p:spPr bwMode="auto">
          <a:xfrm>
            <a:off x="3505200" y="5181600"/>
            <a:ext cx="2546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TextBox 24"/>
          <p:cNvSpPr txBox="1">
            <a:spLocks noChangeArrowheads="1"/>
          </p:cNvSpPr>
          <p:nvPr/>
        </p:nvSpPr>
        <p:spPr bwMode="auto">
          <a:xfrm>
            <a:off x="3200400" y="52578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cxnSp>
        <p:nvCxnSpPr>
          <p:cNvPr id="27" name="Straight Arrow Connector 26"/>
          <p:cNvCxnSpPr>
            <a:stCxn id="27672" idx="1"/>
          </p:cNvCxnSpPr>
          <p:nvPr/>
        </p:nvCxnSpPr>
        <p:spPr>
          <a:xfrm rot="10800000" flipV="1">
            <a:off x="5867400" y="795338"/>
            <a:ext cx="381000" cy="1190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2" name="TextBox 27"/>
          <p:cNvSpPr txBox="1">
            <a:spLocks noChangeArrowheads="1"/>
          </p:cNvSpPr>
          <p:nvPr/>
        </p:nvSpPr>
        <p:spPr bwMode="auto">
          <a:xfrm>
            <a:off x="6248400" y="609600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 Operator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42263" y="6550025"/>
            <a:ext cx="12017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Slide: </a:t>
            </a:r>
            <a:r>
              <a:rPr lang="en-US" sz="14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Hoiem</a:t>
            </a:r>
            <a:endParaRPr lang="en-US" sz="14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266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Hybrid Images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33400" y="5791200"/>
            <a:ext cx="7772400" cy="914400"/>
          </a:xfrm>
        </p:spPr>
        <p:txBody>
          <a:bodyPr>
            <a:normAutofit fontScale="92500" lnSpcReduction="10000"/>
          </a:bodyPr>
          <a:lstStyle/>
          <a:p>
            <a:pPr algn="ctr">
              <a:buFont typeface="Arial" charset="0"/>
              <a:buChar char="•"/>
              <a:defRPr/>
            </a:pPr>
            <a:r>
              <a:rPr lang="en-US"/>
              <a:t>A. Oliva, A. Torralba, P.G. Schyns, </a:t>
            </a:r>
            <a:br>
              <a:rPr lang="en-US"/>
            </a:br>
            <a:r>
              <a:rPr lang="en-US">
                <a:hlinkClick r:id="rId3"/>
              </a:rPr>
              <a:t>“Hybrid Images,”</a:t>
            </a:r>
            <a:r>
              <a:rPr lang="en-US"/>
              <a:t> SIGGRAPH 2006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57388"/>
            <a:ext cx="8991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8832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4983163"/>
          </a:xfrm>
        </p:spPr>
        <p:txBody>
          <a:bodyPr/>
          <a:lstStyle/>
          <a:p>
            <a:pPr marL="0">
              <a:buFont typeface="Arial" charset="0"/>
              <a:buNone/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Why do we get different, distance-dependent interpretations of hybrid images?</a:t>
            </a:r>
          </a:p>
        </p:txBody>
      </p:sp>
      <p:pic>
        <p:nvPicPr>
          <p:cNvPr id="34819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8"/>
          <a:stretch>
            <a:fillRect/>
          </a:stretch>
        </p:blipFill>
        <p:spPr bwMode="auto">
          <a:xfrm>
            <a:off x="935038" y="2378075"/>
            <a:ext cx="34226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" r="74422" b="49260"/>
          <a:stretch>
            <a:fillRect/>
          </a:stretch>
        </p:blipFill>
        <p:spPr bwMode="auto">
          <a:xfrm>
            <a:off x="6553200" y="1981200"/>
            <a:ext cx="16906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2" descr="C:\Users\Hoiem\Documents\Classes\Computational Photography - Fall 2010\projects\hybrid\tea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23" r="74422" b="3593"/>
          <a:stretch>
            <a:fillRect/>
          </a:stretch>
        </p:blipFill>
        <p:spPr bwMode="auto">
          <a:xfrm>
            <a:off x="6629400" y="4800600"/>
            <a:ext cx="152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12"/>
          <p:cNvSpPr txBox="1">
            <a:spLocks noChangeArrowheads="1"/>
          </p:cNvSpPr>
          <p:nvPr/>
        </p:nvSpPr>
        <p:spPr bwMode="auto">
          <a:xfrm>
            <a:off x="5181600" y="3962400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648200" y="3276600"/>
            <a:ext cx="17526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724400" y="4343400"/>
            <a:ext cx="18288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942263" y="6550025"/>
            <a:ext cx="12017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Slide: </a:t>
            </a:r>
            <a:r>
              <a:rPr lang="en-US" sz="1400" dirty="0" err="1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Hoiem</a:t>
            </a:r>
            <a:endParaRPr lang="en-US" sz="1400" dirty="0">
              <a:solidFill>
                <a:prstClr val="white">
                  <a:lumMod val="50000"/>
                </a:prst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175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4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22408"/>
          <a:stretch>
            <a:fillRect/>
          </a:stretch>
        </p:blipFill>
        <p:spPr bwMode="auto">
          <a:xfrm>
            <a:off x="3200400" y="3124200"/>
            <a:ext cx="66055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42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81000"/>
            <a:ext cx="90852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19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56AAFA-E27D-DF4A-A045-B514292B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correction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F553F-BF95-A648-B379-D0C129F9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0" y="5410199"/>
            <a:ext cx="3733800" cy="715963"/>
          </a:xfrm>
        </p:spPr>
        <p:txBody>
          <a:bodyPr/>
          <a:lstStyle/>
          <a:p>
            <a:r>
              <a:rPr lang="en-US" dirty="0"/>
              <a:t>gamma = 1.2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1671F-5852-ED41-9FDE-661D1FF6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917700"/>
            <a:ext cx="8001000" cy="3022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53AF66-3C43-D643-A677-C2C1B1D8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52" y="1943100"/>
            <a:ext cx="3962400" cy="299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D2FB4C-DBE5-844C-9F0D-284A8182B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347078"/>
            <a:ext cx="2724637" cy="71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3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56AAFA-E27D-DF4A-A045-B514292B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Equalization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F553F-BF95-A648-B379-D0C129F95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10199"/>
            <a:ext cx="8229600" cy="11430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Non-linear transform to make histogram flat</a:t>
            </a:r>
          </a:p>
          <a:p>
            <a:r>
              <a:rPr lang="en-US" dirty="0"/>
              <a:t>Still a per-pixel operation </a:t>
            </a:r>
            <a:r>
              <a:rPr lang="en-US" dirty="0">
                <a:solidFill>
                  <a:srgbClr val="FF0000"/>
                </a:solidFill>
              </a:rPr>
              <a:t>g(x) = h(f(x))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1671F-5852-ED41-9FDE-661D1FF6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917700"/>
            <a:ext cx="8001000" cy="3022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53AF66-3C43-D643-A677-C2C1B1D8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352" y="1943100"/>
            <a:ext cx="3962400" cy="299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F0F248-E7DE-C34C-BFCE-7E4319522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402" y="1943100"/>
            <a:ext cx="39243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37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Table"/>
          <p:cNvGraphicFramePr/>
          <p:nvPr/>
        </p:nvGraphicFramePr>
        <p:xfrm>
          <a:off x="3833030" y="4014305"/>
          <a:ext cx="1731925" cy="1731925"/>
        </p:xfrm>
        <a:graphic>
          <a:graphicData uri="http://schemas.openxmlformats.org/drawingml/2006/table">
            <a:tbl>
              <a:tblPr firstRow="1"/>
              <a:tblGrid>
                <a:gridCol w="34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120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122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142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143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80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10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81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151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80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152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70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153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1" name="Table"/>
          <p:cNvGraphicFramePr/>
          <p:nvPr/>
        </p:nvGraphicFramePr>
        <p:xfrm>
          <a:off x="933043" y="4014305"/>
          <a:ext cx="1731925" cy="1731925"/>
        </p:xfrm>
        <a:graphic>
          <a:graphicData uri="http://schemas.openxmlformats.org/drawingml/2006/table">
            <a:tbl>
              <a:tblPr firstRow="1"/>
              <a:tblGrid>
                <a:gridCol w="34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120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122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142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143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147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10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" name="Point-Process: Pixel/Point Arithmet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60753">
              <a:defRPr sz="6804"/>
            </a:lvl1pPr>
          </a:lstStyle>
          <a:p>
            <a:r>
              <a:rPr sz="3600" dirty="0"/>
              <a:t>Point-Process: Pixel/Point Arithmetic</a:t>
            </a:r>
          </a:p>
        </p:txBody>
      </p:sp>
      <p:graphicFrame>
        <p:nvGraphicFramePr>
          <p:cNvPr id="123" name="Table"/>
          <p:cNvGraphicFramePr/>
          <p:nvPr/>
        </p:nvGraphicFramePr>
        <p:xfrm>
          <a:off x="929559" y="2137153"/>
          <a:ext cx="1731925" cy="1731925"/>
        </p:xfrm>
        <a:graphic>
          <a:graphicData uri="http://schemas.openxmlformats.org/drawingml/2006/table">
            <a:tbl>
              <a:tblPr firstRow="1"/>
              <a:tblGrid>
                <a:gridCol w="34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120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122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142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143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147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10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4" name="Table"/>
          <p:cNvGraphicFramePr/>
          <p:nvPr/>
        </p:nvGraphicFramePr>
        <p:xfrm>
          <a:off x="3833030" y="2137153"/>
          <a:ext cx="1731925" cy="1731925"/>
        </p:xfrm>
        <a:graphic>
          <a:graphicData uri="http://schemas.openxmlformats.org/drawingml/2006/table">
            <a:tbl>
              <a:tblPr firstRow="1"/>
              <a:tblGrid>
                <a:gridCol w="34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120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122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142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143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80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10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81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151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80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152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70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153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5" name="+"/>
          <p:cNvSpPr txBox="1"/>
          <p:nvPr/>
        </p:nvSpPr>
        <p:spPr>
          <a:xfrm>
            <a:off x="3066462" y="2838953"/>
            <a:ext cx="365072" cy="698771"/>
          </a:xfrm>
          <a:prstGeom prst="rect">
            <a:avLst/>
          </a:prstGeom>
          <a:ln w="3175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7200" tIns="17200" rIns="17200" bIns="17200">
            <a:normAutofit/>
          </a:bodyPr>
          <a:lstStyle>
            <a:lvl1pPr>
              <a:defRPr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t>+</a:t>
            </a:r>
          </a:p>
        </p:txBody>
      </p:sp>
      <p:graphicFrame>
        <p:nvGraphicFramePr>
          <p:cNvPr id="126" name="Table"/>
          <p:cNvGraphicFramePr/>
          <p:nvPr/>
        </p:nvGraphicFramePr>
        <p:xfrm>
          <a:off x="6736501" y="2137153"/>
          <a:ext cx="1731925" cy="1731925"/>
        </p:xfrm>
        <a:graphic>
          <a:graphicData uri="http://schemas.openxmlformats.org/drawingml/2006/table">
            <a:tbl>
              <a:tblPr firstRow="1"/>
              <a:tblGrid>
                <a:gridCol w="34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240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244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280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hueOff val="-546624"/>
                        <a:satOff val="7767"/>
                        <a:lumOff val="-1451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284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hueOff val="-546624"/>
                        <a:satOff val="7767"/>
                        <a:lumOff val="-1451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286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hueOff val="-546624"/>
                        <a:satOff val="7767"/>
                        <a:lumOff val="-14512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200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181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288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hueOff val="-546624"/>
                        <a:satOff val="7767"/>
                        <a:lumOff val="-1451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157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202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184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162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201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184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164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126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191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185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166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7" name="="/>
          <p:cNvSpPr txBox="1"/>
          <p:nvPr/>
        </p:nvSpPr>
        <p:spPr>
          <a:xfrm>
            <a:off x="5930130" y="2760372"/>
            <a:ext cx="441195" cy="855933"/>
          </a:xfrm>
          <a:prstGeom prst="rect">
            <a:avLst/>
          </a:prstGeom>
          <a:ln w="3175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7200" tIns="17200" rIns="17200" bIns="17200">
            <a:normAutofit/>
          </a:bodyPr>
          <a:lstStyle>
            <a:lvl1pPr algn="ctr" defTabSz="457200">
              <a:spcBef>
                <a:spcPts val="0"/>
              </a:spcBef>
              <a:tabLst>
                <a:tab pos="1803400" algn="l"/>
              </a:tabLst>
              <a:defRPr sz="8400">
                <a:solidFill>
                  <a:srgbClr val="53585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4725"/>
              <a:t>=</a:t>
            </a:r>
          </a:p>
        </p:txBody>
      </p:sp>
      <p:sp>
        <p:nvSpPr>
          <p:cNvPr id="128" name="-"/>
          <p:cNvSpPr txBox="1"/>
          <p:nvPr/>
        </p:nvSpPr>
        <p:spPr>
          <a:xfrm>
            <a:off x="3124786" y="4439500"/>
            <a:ext cx="233570" cy="855933"/>
          </a:xfrm>
          <a:prstGeom prst="rect">
            <a:avLst/>
          </a:prstGeom>
          <a:ln w="3175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7200" tIns="17200" rIns="17200" bIns="17200">
            <a:normAutofit/>
          </a:bodyPr>
          <a:lstStyle>
            <a:lvl1pPr>
              <a:defRPr sz="84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4725"/>
              <a:t>-</a:t>
            </a:r>
          </a:p>
        </p:txBody>
      </p:sp>
      <p:graphicFrame>
        <p:nvGraphicFramePr>
          <p:cNvPr id="129" name="Table"/>
          <p:cNvGraphicFramePr/>
          <p:nvPr/>
        </p:nvGraphicFramePr>
        <p:xfrm>
          <a:off x="6736501" y="4014305"/>
          <a:ext cx="1731925" cy="1731925"/>
        </p:xfrm>
        <a:graphic>
          <a:graphicData uri="http://schemas.openxmlformats.org/drawingml/2006/table">
            <a:tbl>
              <a:tblPr firstRow="1"/>
              <a:tblGrid>
                <a:gridCol w="34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effectLst/>
                          <a:uFillTx/>
                        </a:defRPr>
                      </a:pPr>
                      <a:r>
                        <a:rPr sz="1100"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101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137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104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-140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40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104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-142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385"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191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185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147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1803400" algn="l"/>
                        </a:tabLst>
                        <a:defRPr sz="1800">
                          <a:solidFill>
                            <a:srgbClr val="000000"/>
                          </a:solidFill>
                          <a:effectLst/>
                          <a:uFillTx/>
                        </a:defRPr>
                      </a:pPr>
                      <a:r>
                        <a:rPr sz="1100">
                          <a:solidFill>
                            <a:srgbClr val="002440"/>
                          </a:solidFill>
                          <a:uFill>
                            <a:solidFill>
                              <a:srgbClr val="002440"/>
                            </a:solidFill>
                          </a:uFill>
                          <a:sym typeface="Avenir Book"/>
                        </a:rPr>
                        <a:t>-140</a:t>
                      </a:r>
                    </a:p>
                  </a:txBody>
                  <a:tcPr marL="0" marR="0" marT="0" marB="0" anchor="ctr" horzOverflow="overflow"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0" name="="/>
          <p:cNvSpPr txBox="1"/>
          <p:nvPr/>
        </p:nvSpPr>
        <p:spPr>
          <a:xfrm>
            <a:off x="5920411" y="4439500"/>
            <a:ext cx="441195" cy="855933"/>
          </a:xfrm>
          <a:prstGeom prst="rect">
            <a:avLst/>
          </a:prstGeom>
          <a:ln w="3175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7200" tIns="17200" rIns="17200" bIns="17200">
            <a:normAutofit/>
          </a:bodyPr>
          <a:lstStyle>
            <a:lvl1pPr>
              <a:defRPr sz="8400">
                <a:solidFill>
                  <a:srgbClr val="53585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sz="4725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623183878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 advAuto="0"/>
      <p:bldP spid="121" grpId="0" animBg="1" advAuto="0"/>
      <p:bldP spid="123" grpId="0" animBg="1" advAuto="0"/>
      <p:bldP spid="124" grpId="0" animBg="1" advAuto="0"/>
      <p:bldP spid="125" grpId="0" animBg="1" advAuto="0"/>
      <p:bldP spid="126" grpId="0" animBg="1" advAuto="0"/>
      <p:bldP spid="127" grpId="0" animBg="1" advAuto="0"/>
      <p:bldP spid="128" grpId="0" animBg="1" advAuto="0"/>
      <p:bldP spid="129" grpId="0" animBg="1" advAuto="0"/>
      <p:bldP spid="130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ixel/Point Arithmetic: An 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78788">
              <a:defRPr sz="6887"/>
            </a:lvl1pPr>
          </a:lstStyle>
          <a:p>
            <a:r>
              <a:rPr sz="3600" dirty="0"/>
              <a:t>Pixel/Point Arithmetic: An Example</a:t>
            </a:r>
          </a:p>
        </p:txBody>
      </p:sp>
      <p:pic>
        <p:nvPicPr>
          <p:cNvPr id="133" name="einstien-in-512.jpg" descr="einstien-in-5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68" y="2021439"/>
            <a:ext cx="2661905" cy="1772870"/>
          </a:xfrm>
          <a:prstGeom prst="rect">
            <a:avLst/>
          </a:prstGeom>
          <a:ln w="3175">
            <a:miter lim="400000"/>
          </a:ln>
          <a:effectLst>
            <a:outerShdw blurRad="177800" dist="88900" dir="2700000" rotWithShape="0">
              <a:srgbClr val="000000">
                <a:alpha val="70000"/>
              </a:srgbClr>
            </a:outerShdw>
          </a:effectLst>
        </p:spPr>
      </p:pic>
      <p:pic>
        <p:nvPicPr>
          <p:cNvPr id="134" name="einstien-no-512.png" descr="einstien-no-5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527" y="2021439"/>
            <a:ext cx="2661905" cy="1772870"/>
          </a:xfrm>
          <a:prstGeom prst="rect">
            <a:avLst/>
          </a:prstGeom>
          <a:ln w="3175">
            <a:miter lim="400000"/>
          </a:ln>
          <a:effectLst>
            <a:outerShdw blurRad="177800" dist="88900" dir="2700000" rotWithShape="0">
              <a:srgbClr val="000000">
                <a:alpha val="70000"/>
              </a:srgbClr>
            </a:outerShdw>
          </a:effectLst>
        </p:spPr>
      </p:pic>
      <p:sp>
        <p:nvSpPr>
          <p:cNvPr id="135" name="-"/>
          <p:cNvSpPr txBox="1"/>
          <p:nvPr/>
        </p:nvSpPr>
        <p:spPr>
          <a:xfrm>
            <a:off x="4479550" y="2320747"/>
            <a:ext cx="317494" cy="1163114"/>
          </a:xfrm>
          <a:prstGeom prst="rect">
            <a:avLst/>
          </a:prstGeom>
          <a:ln w="3175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7200" tIns="17200" rIns="17200" bIns="17200">
            <a:normAutofit/>
          </a:bodyPr>
          <a:lstStyle>
            <a:lvl1pPr>
              <a:defRPr sz="116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6525"/>
              <a:t>-</a:t>
            </a:r>
          </a:p>
        </p:txBody>
      </p:sp>
      <p:sp>
        <p:nvSpPr>
          <p:cNvPr id="136" name="="/>
          <p:cNvSpPr txBox="1"/>
          <p:nvPr/>
        </p:nvSpPr>
        <p:spPr>
          <a:xfrm>
            <a:off x="938786" y="4916529"/>
            <a:ext cx="393618" cy="755921"/>
          </a:xfrm>
          <a:prstGeom prst="rect">
            <a:avLst/>
          </a:prstGeom>
          <a:ln w="3175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7200" tIns="17200" rIns="17200" bIns="17200">
            <a:normAutofit/>
          </a:bodyPr>
          <a:lstStyle>
            <a:lvl1pPr>
              <a:defRPr sz="7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rPr sz="4163"/>
              <a:t>=</a:t>
            </a:r>
          </a:p>
        </p:txBody>
      </p:sp>
      <p:pic>
        <p:nvPicPr>
          <p:cNvPr id="137" name="einstien-f-512.png" descr="einstien-f-5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878" y="4366318"/>
            <a:ext cx="2661905" cy="1772871"/>
          </a:xfrm>
          <a:prstGeom prst="rect">
            <a:avLst/>
          </a:prstGeom>
          <a:ln w="3175">
            <a:miter lim="400000"/>
          </a:ln>
          <a:effectLst>
            <a:outerShdw blurRad="177800" dist="88900" dir="2700000" rotWithShape="0">
              <a:srgbClr val="000000">
                <a:alpha val="70000"/>
              </a:srgbClr>
            </a:outerShdw>
          </a:effectLst>
        </p:spPr>
      </p:pic>
      <p:pic>
        <p:nvPicPr>
          <p:cNvPr id="138" name="einstien-b512.png" descr="einstien-b5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878" y="4366318"/>
            <a:ext cx="2661905" cy="1772871"/>
          </a:xfrm>
          <a:prstGeom prst="rect">
            <a:avLst/>
          </a:prstGeom>
          <a:ln w="3175">
            <a:miter lim="400000"/>
          </a:ln>
          <a:effectLst>
            <a:outerShdw blurRad="177800" dist="88900" dir="2700000" rotWithShape="0">
              <a:srgbClr val="000000">
                <a:alpha val="70000"/>
              </a:srgbClr>
            </a:outerShdw>
          </a:effectLst>
        </p:spPr>
      </p:pic>
      <p:sp>
        <p:nvSpPr>
          <p:cNvPr id="139" name="Image 1 - Image 2"/>
          <p:cNvSpPr txBox="1"/>
          <p:nvPr/>
        </p:nvSpPr>
        <p:spPr>
          <a:xfrm>
            <a:off x="4337257" y="4434358"/>
            <a:ext cx="2349062" cy="427308"/>
          </a:xfrm>
          <a:prstGeom prst="rect">
            <a:avLst/>
          </a:prstGeom>
          <a:ln w="3175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7200" tIns="17200" rIns="17200" bIns="17200">
            <a:normAutofit lnSpcReduction="10000"/>
          </a:bodyPr>
          <a:lstStyle>
            <a:lvl1pPr algn="ctr" defTabSz="1155700">
              <a:spcBef>
                <a:spcPts val="0"/>
              </a:spcBef>
              <a:defRPr sz="4600">
                <a:solidFill>
                  <a:schemeClr val="accent5">
                    <a:hueOff val="-522602"/>
                    <a:satOff val="-6700"/>
                    <a:lumOff val="-2232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Irfan"/>
              </a:defRPr>
            </a:lvl1pPr>
          </a:lstStyle>
          <a:p>
            <a:r>
              <a:rPr sz="2588"/>
              <a:t>Image 1 - Image 2</a:t>
            </a:r>
          </a:p>
        </p:txBody>
      </p:sp>
      <p:sp>
        <p:nvSpPr>
          <p:cNvPr id="140" name="Binary(Image 1 - Image 2)"/>
          <p:cNvSpPr txBox="1"/>
          <p:nvPr/>
        </p:nvSpPr>
        <p:spPr>
          <a:xfrm>
            <a:off x="4337257" y="5545364"/>
            <a:ext cx="3387478" cy="427308"/>
          </a:xfrm>
          <a:prstGeom prst="rect">
            <a:avLst/>
          </a:prstGeom>
          <a:ln w="3175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7200" tIns="17200" rIns="17200" bIns="17200">
            <a:normAutofit lnSpcReduction="10000"/>
          </a:bodyPr>
          <a:lstStyle>
            <a:lvl1pPr algn="ctr" defTabSz="1155700">
              <a:spcBef>
                <a:spcPts val="0"/>
              </a:spcBef>
              <a:defRPr sz="4600">
                <a:solidFill>
                  <a:schemeClr val="accent5">
                    <a:hueOff val="-522602"/>
                    <a:satOff val="-6700"/>
                    <a:lumOff val="-2232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Irfan"/>
              </a:defRPr>
            </a:lvl1pPr>
          </a:lstStyle>
          <a:p>
            <a:r>
              <a:rPr sz="2588"/>
              <a:t>Binary(Image 1 - Image 2)</a:t>
            </a:r>
          </a:p>
        </p:txBody>
      </p:sp>
      <p:sp>
        <p:nvSpPr>
          <p:cNvPr id="141" name="Image 1"/>
          <p:cNvSpPr txBox="1"/>
          <p:nvPr/>
        </p:nvSpPr>
        <p:spPr>
          <a:xfrm>
            <a:off x="1872569" y="3808460"/>
            <a:ext cx="967904" cy="427308"/>
          </a:xfrm>
          <a:prstGeom prst="rect">
            <a:avLst/>
          </a:prstGeom>
          <a:ln w="3175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7200" tIns="17200" rIns="17200" bIns="17200">
            <a:normAutofit lnSpcReduction="10000"/>
          </a:bodyPr>
          <a:lstStyle>
            <a:lvl1pPr algn="ctr" defTabSz="1155700">
              <a:spcBef>
                <a:spcPts val="0"/>
              </a:spcBef>
              <a:defRPr sz="4600">
                <a:solidFill>
                  <a:schemeClr val="accent5">
                    <a:hueOff val="-522602"/>
                    <a:satOff val="-6700"/>
                    <a:lumOff val="-2232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Irfan"/>
              </a:defRPr>
            </a:lvl1pPr>
          </a:lstStyle>
          <a:p>
            <a:r>
              <a:rPr sz="2588"/>
              <a:t>Image 1</a:t>
            </a:r>
          </a:p>
        </p:txBody>
      </p:sp>
      <p:sp>
        <p:nvSpPr>
          <p:cNvPr id="142" name="Image 2"/>
          <p:cNvSpPr txBox="1"/>
          <p:nvPr/>
        </p:nvSpPr>
        <p:spPr>
          <a:xfrm>
            <a:off x="6268037" y="3808460"/>
            <a:ext cx="1038885" cy="427308"/>
          </a:xfrm>
          <a:prstGeom prst="rect">
            <a:avLst/>
          </a:prstGeom>
          <a:ln w="3175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7200" tIns="17200" rIns="17200" bIns="17200">
            <a:normAutofit lnSpcReduction="10000"/>
          </a:bodyPr>
          <a:lstStyle>
            <a:lvl1pPr algn="ctr" defTabSz="1155700">
              <a:spcBef>
                <a:spcPts val="0"/>
              </a:spcBef>
              <a:defRPr sz="4600">
                <a:solidFill>
                  <a:schemeClr val="accent5">
                    <a:hueOff val="-522602"/>
                    <a:satOff val="-6700"/>
                    <a:lumOff val="-22320"/>
                  </a:schemeClr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Irfan"/>
              </a:defRPr>
            </a:lvl1pPr>
          </a:lstStyle>
          <a:p>
            <a:r>
              <a:rPr sz="2588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1071226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 advAuto="0"/>
      <p:bldP spid="134" grpId="0" animBg="1" advAuto="0"/>
      <p:bldP spid="135" grpId="0" animBg="1" advAuto="0"/>
      <p:bldP spid="136" grpId="0" animBg="1" advAuto="0"/>
      <p:bldP spid="137" grpId="0" animBg="1" advAuto="0"/>
      <p:bldP spid="138" grpId="0" animBg="1" advAuto="0"/>
      <p:bldP spid="139" grpId="0" animBg="1" advAuto="0"/>
      <p:bldP spid="139" grpId="1" animBg="1" advAuto="0"/>
      <p:bldP spid="140" grpId="0" animBg="1" advAuto="0"/>
      <p:bldP spid="141" grpId="0" animBg="1" advAuto="0"/>
      <p:bldP spid="142" grpId="0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22153</TotalTime>
  <Words>2901</Words>
  <Application>Microsoft Macintosh PowerPoint</Application>
  <PresentationFormat>On-screen Show (4:3)</PresentationFormat>
  <Paragraphs>1932</Paragraphs>
  <Slides>55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Avenir Book</vt:lpstr>
      <vt:lpstr>Avenir Next</vt:lpstr>
      <vt:lpstr>Calibri</vt:lpstr>
      <vt:lpstr>Courier</vt:lpstr>
      <vt:lpstr>Courier New</vt:lpstr>
      <vt:lpstr>Futura Bk BT</vt:lpstr>
      <vt:lpstr>Helvetica</vt:lpstr>
      <vt:lpstr>Tahoma</vt:lpstr>
      <vt:lpstr>Times</vt:lpstr>
      <vt:lpstr>Office Theme</vt:lpstr>
      <vt:lpstr>Equation</vt:lpstr>
      <vt:lpstr>PowerPoint Presentation</vt:lpstr>
      <vt:lpstr>PowerPoint Presentation</vt:lpstr>
      <vt:lpstr>3.1.1 Pixel transforms</vt:lpstr>
      <vt:lpstr>Contrast</vt:lpstr>
      <vt:lpstr>Brightness</vt:lpstr>
      <vt:lpstr>Gamma correction</vt:lpstr>
      <vt:lpstr>Histogram Equalization</vt:lpstr>
      <vt:lpstr>Point-Process: Pixel/Point Arithmetic</vt:lpstr>
      <vt:lpstr>Pixel/Point Arithmetic: An Example</vt:lpstr>
      <vt:lpstr>Matte: an alpha image</vt:lpstr>
      <vt:lpstr>aF</vt:lpstr>
      <vt:lpstr>(1-a)B</vt:lpstr>
      <vt:lpstr>KeyMix: aF + (1-a)B</vt:lpstr>
      <vt:lpstr>Premultiplied RGBA Images</vt:lpstr>
      <vt:lpstr>Over: F + (1-a)B</vt:lpstr>
      <vt:lpstr>PowerPoint Presentation</vt:lpstr>
      <vt:lpstr>Image filtering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Filtering vs. Convolution</vt:lpstr>
      <vt:lpstr>Key properties of linear filters</vt:lpstr>
      <vt:lpstr>More properties</vt:lpstr>
      <vt:lpstr>PowerPoint Presentation</vt:lpstr>
      <vt:lpstr>PowerPoint Presentation</vt:lpstr>
      <vt:lpstr>PowerPoint Presentation</vt:lpstr>
      <vt:lpstr>Gaussian filters</vt:lpstr>
      <vt:lpstr>Separability of the Gaussian filter</vt:lpstr>
      <vt:lpstr>Separability example</vt:lpstr>
      <vt:lpstr>Practical matters</vt:lpstr>
      <vt:lpstr>Practical matters</vt:lpstr>
      <vt:lpstr>Recap of Filtering</vt:lpstr>
      <vt:lpstr>Review: questions</vt:lpstr>
      <vt:lpstr>Review: questions</vt:lpstr>
      <vt:lpstr>Hybrid Images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Dellaert, Frank</cp:lastModifiedBy>
  <cp:revision>135</cp:revision>
  <dcterms:created xsi:type="dcterms:W3CDTF">2009-12-16T02:55:56Z</dcterms:created>
  <dcterms:modified xsi:type="dcterms:W3CDTF">2019-08-28T03:17:14Z</dcterms:modified>
</cp:coreProperties>
</file>