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7" r:id="rId1"/>
  </p:sldMasterIdLst>
  <p:notesMasterIdLst>
    <p:notesMasterId r:id="rId81"/>
  </p:notesMasterIdLst>
  <p:handoutMasterIdLst>
    <p:handoutMasterId r:id="rId82"/>
  </p:handoutMasterIdLst>
  <p:sldIdLst>
    <p:sldId id="256" r:id="rId2"/>
    <p:sldId id="674" r:id="rId3"/>
    <p:sldId id="677" r:id="rId4"/>
    <p:sldId id="689" r:id="rId5"/>
    <p:sldId id="687" r:id="rId6"/>
    <p:sldId id="679" r:id="rId7"/>
    <p:sldId id="781" r:id="rId8"/>
    <p:sldId id="815" r:id="rId9"/>
    <p:sldId id="624" r:id="rId10"/>
    <p:sldId id="652" r:id="rId11"/>
    <p:sldId id="519" r:id="rId12"/>
    <p:sldId id="651" r:id="rId13"/>
    <p:sldId id="625" r:id="rId14"/>
    <p:sldId id="626" r:id="rId15"/>
    <p:sldId id="627" r:id="rId16"/>
    <p:sldId id="628" r:id="rId17"/>
    <p:sldId id="532" r:id="rId18"/>
    <p:sldId id="629" r:id="rId19"/>
    <p:sldId id="803" r:id="rId20"/>
    <p:sldId id="630" r:id="rId21"/>
    <p:sldId id="804" r:id="rId22"/>
    <p:sldId id="631" r:id="rId23"/>
    <p:sldId id="805" r:id="rId24"/>
    <p:sldId id="632" r:id="rId25"/>
    <p:sldId id="806" r:id="rId26"/>
    <p:sldId id="633" r:id="rId27"/>
    <p:sldId id="807" r:id="rId28"/>
    <p:sldId id="634" r:id="rId29"/>
    <p:sldId id="543" r:id="rId30"/>
    <p:sldId id="558" r:id="rId31"/>
    <p:sldId id="559" r:id="rId32"/>
    <p:sldId id="560" r:id="rId33"/>
    <p:sldId id="552" r:id="rId34"/>
    <p:sldId id="553" r:id="rId35"/>
    <p:sldId id="561" r:id="rId36"/>
    <p:sldId id="562" r:id="rId37"/>
    <p:sldId id="563" r:id="rId38"/>
    <p:sldId id="1162" r:id="rId39"/>
    <p:sldId id="1129" r:id="rId40"/>
    <p:sldId id="1131" r:id="rId41"/>
    <p:sldId id="1026" r:id="rId42"/>
    <p:sldId id="1027" r:id="rId43"/>
    <p:sldId id="1028" r:id="rId44"/>
    <p:sldId id="1029" r:id="rId45"/>
    <p:sldId id="1048" r:id="rId46"/>
    <p:sldId id="1049" r:id="rId47"/>
    <p:sldId id="975" r:id="rId48"/>
    <p:sldId id="979" r:id="rId49"/>
    <p:sldId id="981" r:id="rId50"/>
    <p:sldId id="982" r:id="rId51"/>
    <p:sldId id="983" r:id="rId52"/>
    <p:sldId id="984" r:id="rId53"/>
    <p:sldId id="365" r:id="rId54"/>
    <p:sldId id="366" r:id="rId55"/>
    <p:sldId id="367" r:id="rId56"/>
    <p:sldId id="1018" r:id="rId57"/>
    <p:sldId id="1087" r:id="rId58"/>
    <p:sldId id="1020" r:id="rId59"/>
    <p:sldId id="1023" r:id="rId60"/>
    <p:sldId id="1163" r:id="rId61"/>
    <p:sldId id="1149" r:id="rId62"/>
    <p:sldId id="1151" r:id="rId63"/>
    <p:sldId id="582" r:id="rId64"/>
    <p:sldId id="583" r:id="rId65"/>
    <p:sldId id="584" r:id="rId66"/>
    <p:sldId id="585" r:id="rId67"/>
    <p:sldId id="257" r:id="rId68"/>
    <p:sldId id="258" r:id="rId69"/>
    <p:sldId id="260" r:id="rId70"/>
    <p:sldId id="1166" r:id="rId71"/>
    <p:sldId id="261" r:id="rId72"/>
    <p:sldId id="262" r:id="rId73"/>
    <p:sldId id="1164" r:id="rId74"/>
    <p:sldId id="1165" r:id="rId75"/>
    <p:sldId id="264" r:id="rId76"/>
    <p:sldId id="265" r:id="rId77"/>
    <p:sldId id="266" r:id="rId78"/>
    <p:sldId id="268" r:id="rId79"/>
    <p:sldId id="269" r:id="rId80"/>
  </p:sldIdLst>
  <p:sldSz cx="9144000" cy="6858000" type="screen4x3"/>
  <p:notesSz cx="6858000" cy="9144000"/>
  <p:defaultTextStyle>
    <a:defPPr>
      <a:defRPr lang="en-US"/>
    </a:defPPr>
    <a:lvl1pPr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aro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E9E8FF"/>
    <a:srgbClr val="5B5B64"/>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027" autoAdjust="0"/>
    <p:restoredTop sz="91374" autoAdjust="0"/>
  </p:normalViewPr>
  <p:slideViewPr>
    <p:cSldViewPr>
      <p:cViewPr varScale="1">
        <p:scale>
          <a:sx n="204" d="100"/>
          <a:sy n="204" d="100"/>
        </p:scale>
        <p:origin x="235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816"/>
    </p:cViewPr>
  </p:sorterViewPr>
  <p:notesViewPr>
    <p:cSldViewPr>
      <p:cViewPr varScale="1">
        <p:scale>
          <a:sx n="161" d="100"/>
          <a:sy n="161" d="100"/>
        </p:scale>
        <p:origin x="6768"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7E4735-A5D0-044D-BE7E-3A4B3C0A561F}" type="datetimeFigureOut">
              <a:rPr lang="en-US" smtClean="0"/>
              <a:pPr/>
              <a:t>9/4/19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56C03F-7434-D740-BBB1-1637C88A1EC2}" type="slidenum">
              <a:rPr lang="en-US" smtClean="0"/>
              <a:pPr/>
              <a:t>‹#›</a:t>
            </a:fld>
            <a:endParaRPr lang="en-US"/>
          </a:p>
        </p:txBody>
      </p:sp>
    </p:spTree>
    <p:extLst>
      <p:ext uri="{BB962C8B-B14F-4D97-AF65-F5344CB8AC3E}">
        <p14:creationId xmlns:p14="http://schemas.microsoft.com/office/powerpoint/2010/main" val="25091637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fld id="{07DD8A4E-80D5-E442-8CCA-D5A1F77B1F24}" type="slidenum">
              <a:rPr lang="en-US"/>
              <a:pPr>
                <a:defRPr/>
              </a:pPr>
              <a:t>‹#›</a:t>
            </a:fld>
            <a:endParaRPr lang="en-US"/>
          </a:p>
        </p:txBody>
      </p:sp>
    </p:spTree>
    <p:extLst>
      <p:ext uri="{BB962C8B-B14F-4D97-AF65-F5344CB8AC3E}">
        <p14:creationId xmlns:p14="http://schemas.microsoft.com/office/powerpoint/2010/main" val="24304481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pPr eaLnBrk="0" hangingPunct="0"/>
            <a:fld id="{C005ABCB-1F76-41F2-A6BA-944EBD40C1AD}" type="slidenum">
              <a:rPr lang="en-US" sz="1200" b="1" smtClean="0">
                <a:solidFill>
                  <a:srgbClr val="000000"/>
                </a:solidFill>
                <a:latin typeface="Arial" pitchFamily="34" charset="0"/>
                <a:cs typeface="Arial" pitchFamily="34" charset="0"/>
              </a:rPr>
              <a:pPr eaLnBrk="0" hangingPunct="0"/>
              <a:t>15</a:t>
            </a:fld>
            <a:endParaRPr lang="en-US" sz="1200" b="1" dirty="0">
              <a:solidFill>
                <a:srgbClr val="000000"/>
              </a:solidFill>
              <a:latin typeface="Arial" pitchFamily="34" charset="0"/>
              <a:cs typeface="Arial" pitchFamily="34"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xfrm>
            <a:off x="975360" y="4560570"/>
            <a:ext cx="5364480" cy="4320540"/>
          </a:xfrm>
          <a:noFill/>
          <a:ln/>
        </p:spPr>
        <p:txBody>
          <a:bodyPr/>
          <a:lstStyle/>
          <a:p>
            <a:endParaRPr lang="ru-RU">
              <a:latin typeface="Arial" pitchFamily="34" charset="0"/>
            </a:endParaRPr>
          </a:p>
        </p:txBody>
      </p:sp>
    </p:spTree>
    <p:extLst>
      <p:ext uri="{BB962C8B-B14F-4D97-AF65-F5344CB8AC3E}">
        <p14:creationId xmlns:p14="http://schemas.microsoft.com/office/powerpoint/2010/main" val="3391366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pPr eaLnBrk="0" hangingPunct="0"/>
            <a:fld id="{E8AB4EF1-DC94-4663-BFBA-097A847D4A6C}" type="slidenum">
              <a:rPr lang="en-US" sz="1200" b="1" smtClean="0">
                <a:solidFill>
                  <a:srgbClr val="000000"/>
                </a:solidFill>
                <a:latin typeface="Arial" pitchFamily="34" charset="0"/>
                <a:cs typeface="Arial" pitchFamily="34" charset="0"/>
              </a:rPr>
              <a:pPr eaLnBrk="0" hangingPunct="0"/>
              <a:t>16</a:t>
            </a:fld>
            <a:endParaRPr lang="en-US" sz="1200" b="1" dirty="0">
              <a:solidFill>
                <a:srgbClr val="000000"/>
              </a:solidFill>
              <a:latin typeface="Arial" pitchFamily="34" charset="0"/>
              <a:cs typeface="Arial" pitchFamily="34"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xfrm>
            <a:off x="975360" y="4560570"/>
            <a:ext cx="5364480" cy="4320540"/>
          </a:xfrm>
          <a:noFill/>
          <a:ln/>
        </p:spPr>
        <p:txBody>
          <a:bodyPr/>
          <a:lstStyle/>
          <a:p>
            <a:endParaRPr lang="ru-RU">
              <a:latin typeface="Arial" pitchFamily="34" charset="0"/>
            </a:endParaRPr>
          </a:p>
        </p:txBody>
      </p:sp>
    </p:spTree>
    <p:extLst>
      <p:ext uri="{BB962C8B-B14F-4D97-AF65-F5344CB8AC3E}">
        <p14:creationId xmlns:p14="http://schemas.microsoft.com/office/powerpoint/2010/main" val="2313997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pPr eaLnBrk="0" hangingPunct="0"/>
            <a:fld id="{C37D8D04-FB13-4DD9-BB99-6272BD0FF3B8}" type="slidenum">
              <a:rPr lang="en-US" sz="1200" b="1" smtClean="0">
                <a:solidFill>
                  <a:srgbClr val="000000"/>
                </a:solidFill>
                <a:latin typeface="Arial" pitchFamily="34" charset="0"/>
                <a:cs typeface="Arial" pitchFamily="34" charset="0"/>
              </a:rPr>
              <a:pPr eaLnBrk="0" hangingPunct="0"/>
              <a:t>18</a:t>
            </a:fld>
            <a:endParaRPr lang="en-US" sz="1200" b="1" dirty="0">
              <a:solidFill>
                <a:srgbClr val="000000"/>
              </a:solidFill>
              <a:latin typeface="Arial" pitchFamily="34" charset="0"/>
              <a:cs typeface="Arial" pitchFamily="34" charset="0"/>
            </a:endParaRPr>
          </a:p>
        </p:txBody>
      </p:sp>
      <p:sp>
        <p:nvSpPr>
          <p:cNvPr id="167939" name="Rectangle 2"/>
          <p:cNvSpPr>
            <a:spLocks noGrp="1" noRot="1" noChangeAspect="1" noChangeArrowheads="1" noTextEdit="1"/>
          </p:cNvSpPr>
          <p:nvPr>
            <p:ph type="sldImg"/>
          </p:nvPr>
        </p:nvSpPr>
        <p:spPr>
          <a:xfrm>
            <a:off x="-153988" y="401638"/>
            <a:ext cx="7631113" cy="5722937"/>
          </a:xfrm>
          <a:ln/>
        </p:spPr>
      </p:sp>
      <p:sp>
        <p:nvSpPr>
          <p:cNvPr id="167940" name="Rectangle 3"/>
          <p:cNvSpPr>
            <a:spLocks noGrp="1" noChangeArrowheads="1"/>
          </p:cNvSpPr>
          <p:nvPr>
            <p:ph type="body" idx="1"/>
          </p:nvPr>
        </p:nvSpPr>
        <p:spPr>
          <a:xfrm>
            <a:off x="883920" y="6365797"/>
            <a:ext cx="5620174" cy="2536984"/>
          </a:xfrm>
          <a:noFill/>
          <a:ln/>
        </p:spPr>
        <p:txBody>
          <a:bodyPr/>
          <a:lstStyle/>
          <a:p>
            <a:endParaRPr lang="en-US" dirty="0">
              <a:latin typeface="Arial" pitchFamily="34" charset="0"/>
            </a:endParaRPr>
          </a:p>
        </p:txBody>
      </p:sp>
    </p:spTree>
    <p:extLst>
      <p:ext uri="{BB962C8B-B14F-4D97-AF65-F5344CB8AC3E}">
        <p14:creationId xmlns:p14="http://schemas.microsoft.com/office/powerpoint/2010/main" val="1057737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pPr eaLnBrk="0" hangingPunct="0"/>
            <a:fld id="{C37D8D04-FB13-4DD9-BB99-6272BD0FF3B8}" type="slidenum">
              <a:rPr lang="en-US" sz="1200" b="1" smtClean="0">
                <a:solidFill>
                  <a:srgbClr val="000000"/>
                </a:solidFill>
                <a:latin typeface="Arial" pitchFamily="34" charset="0"/>
                <a:cs typeface="Arial" pitchFamily="34" charset="0"/>
              </a:rPr>
              <a:pPr eaLnBrk="0" hangingPunct="0"/>
              <a:t>19</a:t>
            </a:fld>
            <a:endParaRPr lang="en-US" sz="1200" b="1" dirty="0">
              <a:solidFill>
                <a:srgbClr val="000000"/>
              </a:solidFill>
              <a:latin typeface="Arial" pitchFamily="34" charset="0"/>
              <a:cs typeface="Arial" pitchFamily="34" charset="0"/>
            </a:endParaRPr>
          </a:p>
        </p:txBody>
      </p:sp>
      <p:sp>
        <p:nvSpPr>
          <p:cNvPr id="167939" name="Rectangle 2"/>
          <p:cNvSpPr>
            <a:spLocks noGrp="1" noRot="1" noChangeAspect="1" noChangeArrowheads="1" noTextEdit="1"/>
          </p:cNvSpPr>
          <p:nvPr>
            <p:ph type="sldImg"/>
          </p:nvPr>
        </p:nvSpPr>
        <p:spPr>
          <a:xfrm>
            <a:off x="-153988" y="401638"/>
            <a:ext cx="7631113" cy="5722937"/>
          </a:xfrm>
          <a:ln/>
        </p:spPr>
      </p:sp>
      <p:sp>
        <p:nvSpPr>
          <p:cNvPr id="167940" name="Rectangle 3"/>
          <p:cNvSpPr>
            <a:spLocks noGrp="1" noChangeArrowheads="1"/>
          </p:cNvSpPr>
          <p:nvPr>
            <p:ph type="body" idx="1"/>
          </p:nvPr>
        </p:nvSpPr>
        <p:spPr>
          <a:xfrm>
            <a:off x="883920" y="6365797"/>
            <a:ext cx="5620174" cy="2536984"/>
          </a:xfrm>
          <a:noFill/>
          <a:ln/>
        </p:spPr>
        <p:txBody>
          <a:bodyPr/>
          <a:lstStyle/>
          <a:p>
            <a:endParaRPr lang="en-US" dirty="0">
              <a:latin typeface="Arial" pitchFamily="34" charset="0"/>
            </a:endParaRPr>
          </a:p>
        </p:txBody>
      </p:sp>
    </p:spTree>
    <p:extLst>
      <p:ext uri="{BB962C8B-B14F-4D97-AF65-F5344CB8AC3E}">
        <p14:creationId xmlns:p14="http://schemas.microsoft.com/office/powerpoint/2010/main" val="3361832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pPr eaLnBrk="0" hangingPunct="0"/>
            <a:fld id="{5171A6E4-BC61-4A72-BD27-38810B3A5BD2}" type="slidenum">
              <a:rPr lang="en-US" sz="1200" b="1" smtClean="0">
                <a:solidFill>
                  <a:srgbClr val="000000"/>
                </a:solidFill>
                <a:latin typeface="Arial" pitchFamily="34" charset="0"/>
                <a:cs typeface="Arial" pitchFamily="34" charset="0"/>
              </a:rPr>
              <a:pPr eaLnBrk="0" hangingPunct="0"/>
              <a:t>20</a:t>
            </a:fld>
            <a:endParaRPr lang="en-US" sz="1200" b="1" dirty="0">
              <a:solidFill>
                <a:srgbClr val="000000"/>
              </a:solidFill>
              <a:latin typeface="Arial" pitchFamily="34" charset="0"/>
              <a:cs typeface="Arial" pitchFamily="34" charset="0"/>
            </a:endParaRPr>
          </a:p>
        </p:txBody>
      </p:sp>
      <p:sp>
        <p:nvSpPr>
          <p:cNvPr id="168963" name="Rectangle 2"/>
          <p:cNvSpPr>
            <a:spLocks noGrp="1" noRot="1" noChangeAspect="1" noChangeArrowheads="1" noTextEdit="1"/>
          </p:cNvSpPr>
          <p:nvPr>
            <p:ph type="sldImg"/>
          </p:nvPr>
        </p:nvSpPr>
        <p:spPr>
          <a:xfrm>
            <a:off x="-153988" y="401638"/>
            <a:ext cx="7631113" cy="5722937"/>
          </a:xfrm>
          <a:ln/>
        </p:spPr>
      </p:sp>
      <p:sp>
        <p:nvSpPr>
          <p:cNvPr id="168964" name="Rectangle 3"/>
          <p:cNvSpPr>
            <a:spLocks noGrp="1" noChangeArrowheads="1"/>
          </p:cNvSpPr>
          <p:nvPr>
            <p:ph type="body" idx="1"/>
          </p:nvPr>
        </p:nvSpPr>
        <p:spPr>
          <a:xfrm>
            <a:off x="883920" y="6365797"/>
            <a:ext cx="5620174" cy="2536984"/>
          </a:xfrm>
          <a:noFill/>
          <a:ln/>
        </p:spPr>
        <p:txBody>
          <a:bodyPr/>
          <a:lstStyle/>
          <a:p>
            <a:endParaRPr lang="en-US" dirty="0">
              <a:latin typeface="Arial" pitchFamily="34" charset="0"/>
            </a:endParaRPr>
          </a:p>
        </p:txBody>
      </p:sp>
    </p:spTree>
    <p:extLst>
      <p:ext uri="{BB962C8B-B14F-4D97-AF65-F5344CB8AC3E}">
        <p14:creationId xmlns:p14="http://schemas.microsoft.com/office/powerpoint/2010/main" val="1334089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pPr eaLnBrk="0" hangingPunct="0"/>
            <a:fld id="{5171A6E4-BC61-4A72-BD27-38810B3A5BD2}" type="slidenum">
              <a:rPr lang="en-US" sz="1200" b="1" smtClean="0">
                <a:solidFill>
                  <a:srgbClr val="000000"/>
                </a:solidFill>
                <a:latin typeface="Arial" pitchFamily="34" charset="0"/>
                <a:cs typeface="Arial" pitchFamily="34" charset="0"/>
              </a:rPr>
              <a:pPr eaLnBrk="0" hangingPunct="0"/>
              <a:t>21</a:t>
            </a:fld>
            <a:endParaRPr lang="en-US" sz="1200" b="1" dirty="0">
              <a:solidFill>
                <a:srgbClr val="000000"/>
              </a:solidFill>
              <a:latin typeface="Arial" pitchFamily="34" charset="0"/>
              <a:cs typeface="Arial" pitchFamily="34" charset="0"/>
            </a:endParaRPr>
          </a:p>
        </p:txBody>
      </p:sp>
      <p:sp>
        <p:nvSpPr>
          <p:cNvPr id="168963" name="Rectangle 2"/>
          <p:cNvSpPr>
            <a:spLocks noGrp="1" noRot="1" noChangeAspect="1" noChangeArrowheads="1" noTextEdit="1"/>
          </p:cNvSpPr>
          <p:nvPr>
            <p:ph type="sldImg"/>
          </p:nvPr>
        </p:nvSpPr>
        <p:spPr>
          <a:xfrm>
            <a:off x="-153988" y="401638"/>
            <a:ext cx="7631113" cy="5722937"/>
          </a:xfrm>
          <a:ln/>
        </p:spPr>
      </p:sp>
      <p:sp>
        <p:nvSpPr>
          <p:cNvPr id="168964" name="Rectangle 3"/>
          <p:cNvSpPr>
            <a:spLocks noGrp="1" noChangeArrowheads="1"/>
          </p:cNvSpPr>
          <p:nvPr>
            <p:ph type="body" idx="1"/>
          </p:nvPr>
        </p:nvSpPr>
        <p:spPr>
          <a:xfrm>
            <a:off x="883920" y="6365797"/>
            <a:ext cx="5620174" cy="2536984"/>
          </a:xfrm>
          <a:noFill/>
          <a:ln/>
        </p:spPr>
        <p:txBody>
          <a:bodyPr/>
          <a:lstStyle/>
          <a:p>
            <a:endParaRPr lang="en-US" dirty="0">
              <a:latin typeface="Arial" pitchFamily="34" charset="0"/>
            </a:endParaRPr>
          </a:p>
        </p:txBody>
      </p:sp>
    </p:spTree>
    <p:extLst>
      <p:ext uri="{BB962C8B-B14F-4D97-AF65-F5344CB8AC3E}">
        <p14:creationId xmlns:p14="http://schemas.microsoft.com/office/powerpoint/2010/main" val="213405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eaLnBrk="0" hangingPunct="0"/>
            <a:fld id="{EAB43C4F-4458-41F0-AD44-772F25BC2867}" type="slidenum">
              <a:rPr lang="en-US" sz="1200" b="1" smtClean="0">
                <a:solidFill>
                  <a:srgbClr val="000000"/>
                </a:solidFill>
                <a:latin typeface="Arial" pitchFamily="34" charset="0"/>
                <a:cs typeface="Arial" pitchFamily="34" charset="0"/>
              </a:rPr>
              <a:pPr eaLnBrk="0" hangingPunct="0"/>
              <a:t>22</a:t>
            </a:fld>
            <a:endParaRPr lang="en-US" sz="1200" b="1" dirty="0">
              <a:solidFill>
                <a:srgbClr val="000000"/>
              </a:solidFill>
              <a:latin typeface="Arial" pitchFamily="34" charset="0"/>
              <a:cs typeface="Arial" pitchFamily="34" charset="0"/>
            </a:endParaRPr>
          </a:p>
        </p:txBody>
      </p:sp>
      <p:sp>
        <p:nvSpPr>
          <p:cNvPr id="169987" name="Rectangle 2"/>
          <p:cNvSpPr>
            <a:spLocks noGrp="1" noRot="1" noChangeAspect="1" noChangeArrowheads="1" noTextEdit="1"/>
          </p:cNvSpPr>
          <p:nvPr>
            <p:ph type="sldImg"/>
          </p:nvPr>
        </p:nvSpPr>
        <p:spPr>
          <a:xfrm>
            <a:off x="-153988" y="401638"/>
            <a:ext cx="7631113" cy="5722937"/>
          </a:xfrm>
          <a:ln/>
        </p:spPr>
      </p:sp>
      <p:sp>
        <p:nvSpPr>
          <p:cNvPr id="169988" name="Rectangle 3"/>
          <p:cNvSpPr>
            <a:spLocks noGrp="1" noChangeArrowheads="1"/>
          </p:cNvSpPr>
          <p:nvPr>
            <p:ph type="body" idx="1"/>
          </p:nvPr>
        </p:nvSpPr>
        <p:spPr>
          <a:xfrm>
            <a:off x="883920" y="6365797"/>
            <a:ext cx="5620174" cy="2536984"/>
          </a:xfrm>
          <a:noFill/>
          <a:ln/>
        </p:spPr>
        <p:txBody>
          <a:bodyPr/>
          <a:lstStyle/>
          <a:p>
            <a:endParaRPr lang="en-US" dirty="0">
              <a:latin typeface="Arial" pitchFamily="34" charset="0"/>
            </a:endParaRPr>
          </a:p>
        </p:txBody>
      </p:sp>
    </p:spTree>
    <p:extLst>
      <p:ext uri="{BB962C8B-B14F-4D97-AF65-F5344CB8AC3E}">
        <p14:creationId xmlns:p14="http://schemas.microsoft.com/office/powerpoint/2010/main" val="3066626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eaLnBrk="0" hangingPunct="0"/>
            <a:fld id="{EAB43C4F-4458-41F0-AD44-772F25BC2867}" type="slidenum">
              <a:rPr lang="en-US" sz="1200" b="1" smtClean="0">
                <a:solidFill>
                  <a:srgbClr val="000000"/>
                </a:solidFill>
                <a:latin typeface="Arial" pitchFamily="34" charset="0"/>
                <a:cs typeface="Arial" pitchFamily="34" charset="0"/>
              </a:rPr>
              <a:pPr eaLnBrk="0" hangingPunct="0"/>
              <a:t>23</a:t>
            </a:fld>
            <a:endParaRPr lang="en-US" sz="1200" b="1" dirty="0">
              <a:solidFill>
                <a:srgbClr val="000000"/>
              </a:solidFill>
              <a:latin typeface="Arial" pitchFamily="34" charset="0"/>
              <a:cs typeface="Arial" pitchFamily="34" charset="0"/>
            </a:endParaRPr>
          </a:p>
        </p:txBody>
      </p:sp>
      <p:sp>
        <p:nvSpPr>
          <p:cNvPr id="169987" name="Rectangle 2"/>
          <p:cNvSpPr>
            <a:spLocks noGrp="1" noRot="1" noChangeAspect="1" noChangeArrowheads="1" noTextEdit="1"/>
          </p:cNvSpPr>
          <p:nvPr>
            <p:ph type="sldImg"/>
          </p:nvPr>
        </p:nvSpPr>
        <p:spPr>
          <a:xfrm>
            <a:off x="-153988" y="401638"/>
            <a:ext cx="7631113" cy="5722937"/>
          </a:xfrm>
          <a:ln/>
        </p:spPr>
      </p:sp>
      <p:sp>
        <p:nvSpPr>
          <p:cNvPr id="169988" name="Rectangle 3"/>
          <p:cNvSpPr>
            <a:spLocks noGrp="1" noChangeArrowheads="1"/>
          </p:cNvSpPr>
          <p:nvPr>
            <p:ph type="body" idx="1"/>
          </p:nvPr>
        </p:nvSpPr>
        <p:spPr>
          <a:xfrm>
            <a:off x="883920" y="6365797"/>
            <a:ext cx="5620174" cy="2536984"/>
          </a:xfrm>
          <a:noFill/>
          <a:ln/>
        </p:spPr>
        <p:txBody>
          <a:bodyPr/>
          <a:lstStyle/>
          <a:p>
            <a:endParaRPr lang="en-US" dirty="0">
              <a:latin typeface="Arial" pitchFamily="34" charset="0"/>
            </a:endParaRPr>
          </a:p>
        </p:txBody>
      </p:sp>
    </p:spTree>
    <p:extLst>
      <p:ext uri="{BB962C8B-B14F-4D97-AF65-F5344CB8AC3E}">
        <p14:creationId xmlns:p14="http://schemas.microsoft.com/office/powerpoint/2010/main" val="3763521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pPr eaLnBrk="0" hangingPunct="0"/>
            <a:fld id="{1029A176-4046-4B7B-956A-F34347B98A95}" type="slidenum">
              <a:rPr lang="en-US" sz="1200" b="1" smtClean="0">
                <a:solidFill>
                  <a:srgbClr val="000000"/>
                </a:solidFill>
                <a:latin typeface="Arial" pitchFamily="34" charset="0"/>
                <a:cs typeface="Arial" pitchFamily="34" charset="0"/>
              </a:rPr>
              <a:pPr eaLnBrk="0" hangingPunct="0"/>
              <a:t>24</a:t>
            </a:fld>
            <a:endParaRPr lang="en-US" sz="1200" b="1" dirty="0">
              <a:solidFill>
                <a:srgbClr val="000000"/>
              </a:solidFill>
              <a:latin typeface="Arial" pitchFamily="34" charset="0"/>
              <a:cs typeface="Arial" pitchFamily="34" charset="0"/>
            </a:endParaRPr>
          </a:p>
        </p:txBody>
      </p:sp>
      <p:sp>
        <p:nvSpPr>
          <p:cNvPr id="171011" name="Rectangle 2"/>
          <p:cNvSpPr>
            <a:spLocks noGrp="1" noRot="1" noChangeAspect="1" noChangeArrowheads="1" noTextEdit="1"/>
          </p:cNvSpPr>
          <p:nvPr>
            <p:ph type="sldImg"/>
          </p:nvPr>
        </p:nvSpPr>
        <p:spPr>
          <a:xfrm>
            <a:off x="-153988" y="401638"/>
            <a:ext cx="7631113" cy="5722937"/>
          </a:xfrm>
          <a:ln/>
        </p:spPr>
      </p:sp>
      <p:sp>
        <p:nvSpPr>
          <p:cNvPr id="171012" name="Rectangle 3"/>
          <p:cNvSpPr>
            <a:spLocks noGrp="1" noChangeArrowheads="1"/>
          </p:cNvSpPr>
          <p:nvPr>
            <p:ph type="body" idx="1"/>
          </p:nvPr>
        </p:nvSpPr>
        <p:spPr>
          <a:xfrm>
            <a:off x="883920" y="6365797"/>
            <a:ext cx="5620174" cy="2536984"/>
          </a:xfrm>
          <a:noFill/>
          <a:ln/>
        </p:spPr>
        <p:txBody>
          <a:bodyPr/>
          <a:lstStyle/>
          <a:p>
            <a:endParaRPr lang="en-US" dirty="0">
              <a:latin typeface="Arial" pitchFamily="34" charset="0"/>
            </a:endParaRPr>
          </a:p>
        </p:txBody>
      </p:sp>
    </p:spTree>
    <p:extLst>
      <p:ext uri="{BB962C8B-B14F-4D97-AF65-F5344CB8AC3E}">
        <p14:creationId xmlns:p14="http://schemas.microsoft.com/office/powerpoint/2010/main" val="2597379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pPr eaLnBrk="0" hangingPunct="0"/>
            <a:fld id="{1029A176-4046-4B7B-956A-F34347B98A95}" type="slidenum">
              <a:rPr lang="en-US" sz="1200" b="1" smtClean="0">
                <a:solidFill>
                  <a:srgbClr val="000000"/>
                </a:solidFill>
                <a:latin typeface="Arial" pitchFamily="34" charset="0"/>
                <a:cs typeface="Arial" pitchFamily="34" charset="0"/>
              </a:rPr>
              <a:pPr eaLnBrk="0" hangingPunct="0"/>
              <a:t>25</a:t>
            </a:fld>
            <a:endParaRPr lang="en-US" sz="1200" b="1" dirty="0">
              <a:solidFill>
                <a:srgbClr val="000000"/>
              </a:solidFill>
              <a:latin typeface="Arial" pitchFamily="34" charset="0"/>
              <a:cs typeface="Arial" pitchFamily="34" charset="0"/>
            </a:endParaRPr>
          </a:p>
        </p:txBody>
      </p:sp>
      <p:sp>
        <p:nvSpPr>
          <p:cNvPr id="171011" name="Rectangle 2"/>
          <p:cNvSpPr>
            <a:spLocks noGrp="1" noRot="1" noChangeAspect="1" noChangeArrowheads="1" noTextEdit="1"/>
          </p:cNvSpPr>
          <p:nvPr>
            <p:ph type="sldImg"/>
          </p:nvPr>
        </p:nvSpPr>
        <p:spPr>
          <a:xfrm>
            <a:off x="-153988" y="401638"/>
            <a:ext cx="7631113" cy="5722937"/>
          </a:xfrm>
          <a:ln/>
        </p:spPr>
      </p:sp>
      <p:sp>
        <p:nvSpPr>
          <p:cNvPr id="171012" name="Rectangle 3"/>
          <p:cNvSpPr>
            <a:spLocks noGrp="1" noChangeArrowheads="1"/>
          </p:cNvSpPr>
          <p:nvPr>
            <p:ph type="body" idx="1"/>
          </p:nvPr>
        </p:nvSpPr>
        <p:spPr>
          <a:xfrm>
            <a:off x="883920" y="6365797"/>
            <a:ext cx="5620174" cy="2536984"/>
          </a:xfrm>
          <a:noFill/>
          <a:ln/>
        </p:spPr>
        <p:txBody>
          <a:bodyPr/>
          <a:lstStyle/>
          <a:p>
            <a:endParaRPr lang="en-US" dirty="0">
              <a:latin typeface="Arial" pitchFamily="34" charset="0"/>
            </a:endParaRPr>
          </a:p>
        </p:txBody>
      </p:sp>
    </p:spTree>
    <p:extLst>
      <p:ext uri="{BB962C8B-B14F-4D97-AF65-F5344CB8AC3E}">
        <p14:creationId xmlns:p14="http://schemas.microsoft.com/office/powerpoint/2010/main" val="240033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52F1F6-DC5D-4F1C-B5F7-1014541A27E4}" type="slidenum">
              <a:rPr lang="en-US" smtClean="0"/>
              <a:pPr>
                <a:defRPr/>
              </a:pPr>
              <a:t>7</a:t>
            </a:fld>
            <a:endParaRPr lang="en-US"/>
          </a:p>
        </p:txBody>
      </p:sp>
    </p:spTree>
    <p:extLst>
      <p:ext uri="{BB962C8B-B14F-4D97-AF65-F5344CB8AC3E}">
        <p14:creationId xmlns:p14="http://schemas.microsoft.com/office/powerpoint/2010/main" val="1386743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pPr eaLnBrk="0" hangingPunct="0"/>
            <a:fld id="{056BFCC4-61B8-4840-A4E3-9CCD00C9EE45}" type="slidenum">
              <a:rPr lang="en-US" sz="1200" b="1" smtClean="0">
                <a:solidFill>
                  <a:srgbClr val="000000"/>
                </a:solidFill>
                <a:latin typeface="Arial" pitchFamily="34" charset="0"/>
                <a:cs typeface="Arial" pitchFamily="34" charset="0"/>
              </a:rPr>
              <a:pPr eaLnBrk="0" hangingPunct="0"/>
              <a:t>26</a:t>
            </a:fld>
            <a:endParaRPr lang="en-US" sz="1200" b="1" dirty="0">
              <a:solidFill>
                <a:srgbClr val="000000"/>
              </a:solidFill>
              <a:latin typeface="Arial" pitchFamily="34" charset="0"/>
              <a:cs typeface="Arial" pitchFamily="34" charset="0"/>
            </a:endParaRPr>
          </a:p>
        </p:txBody>
      </p:sp>
      <p:sp>
        <p:nvSpPr>
          <p:cNvPr id="172035" name="Rectangle 2"/>
          <p:cNvSpPr>
            <a:spLocks noGrp="1" noRot="1" noChangeAspect="1" noChangeArrowheads="1" noTextEdit="1"/>
          </p:cNvSpPr>
          <p:nvPr>
            <p:ph type="sldImg"/>
          </p:nvPr>
        </p:nvSpPr>
        <p:spPr>
          <a:xfrm>
            <a:off x="-153988" y="401638"/>
            <a:ext cx="7631113" cy="5722937"/>
          </a:xfrm>
          <a:ln/>
        </p:spPr>
      </p:sp>
      <p:sp>
        <p:nvSpPr>
          <p:cNvPr id="172036" name="Rectangle 3"/>
          <p:cNvSpPr>
            <a:spLocks noGrp="1" noChangeArrowheads="1"/>
          </p:cNvSpPr>
          <p:nvPr>
            <p:ph type="body" idx="1"/>
          </p:nvPr>
        </p:nvSpPr>
        <p:spPr>
          <a:xfrm>
            <a:off x="883920" y="6365797"/>
            <a:ext cx="5620174" cy="2536984"/>
          </a:xfrm>
          <a:noFill/>
          <a:ln/>
        </p:spPr>
        <p:txBody>
          <a:bodyPr/>
          <a:lstStyle/>
          <a:p>
            <a:endParaRPr lang="en-US" dirty="0">
              <a:latin typeface="Arial" pitchFamily="34" charset="0"/>
            </a:endParaRPr>
          </a:p>
        </p:txBody>
      </p:sp>
    </p:spTree>
    <p:extLst>
      <p:ext uri="{BB962C8B-B14F-4D97-AF65-F5344CB8AC3E}">
        <p14:creationId xmlns:p14="http://schemas.microsoft.com/office/powerpoint/2010/main" val="1521785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pPr eaLnBrk="0" hangingPunct="0"/>
            <a:fld id="{056BFCC4-61B8-4840-A4E3-9CCD00C9EE45}" type="slidenum">
              <a:rPr lang="en-US" sz="1200" b="1" smtClean="0">
                <a:solidFill>
                  <a:srgbClr val="000000"/>
                </a:solidFill>
                <a:latin typeface="Arial" pitchFamily="34" charset="0"/>
                <a:cs typeface="Arial" pitchFamily="34" charset="0"/>
              </a:rPr>
              <a:pPr eaLnBrk="0" hangingPunct="0"/>
              <a:t>27</a:t>
            </a:fld>
            <a:endParaRPr lang="en-US" sz="1200" b="1" dirty="0">
              <a:solidFill>
                <a:srgbClr val="000000"/>
              </a:solidFill>
              <a:latin typeface="Arial" pitchFamily="34" charset="0"/>
              <a:cs typeface="Arial" pitchFamily="34" charset="0"/>
            </a:endParaRPr>
          </a:p>
        </p:txBody>
      </p:sp>
      <p:sp>
        <p:nvSpPr>
          <p:cNvPr id="172035" name="Rectangle 2"/>
          <p:cNvSpPr>
            <a:spLocks noGrp="1" noRot="1" noChangeAspect="1" noChangeArrowheads="1" noTextEdit="1"/>
          </p:cNvSpPr>
          <p:nvPr>
            <p:ph type="sldImg"/>
          </p:nvPr>
        </p:nvSpPr>
        <p:spPr>
          <a:xfrm>
            <a:off x="-153988" y="401638"/>
            <a:ext cx="7631113" cy="5722937"/>
          </a:xfrm>
          <a:ln/>
        </p:spPr>
      </p:sp>
      <p:sp>
        <p:nvSpPr>
          <p:cNvPr id="172036" name="Rectangle 3"/>
          <p:cNvSpPr>
            <a:spLocks noGrp="1" noChangeArrowheads="1"/>
          </p:cNvSpPr>
          <p:nvPr>
            <p:ph type="body" idx="1"/>
          </p:nvPr>
        </p:nvSpPr>
        <p:spPr>
          <a:xfrm>
            <a:off x="883920" y="6365797"/>
            <a:ext cx="5620174" cy="2536984"/>
          </a:xfrm>
          <a:noFill/>
          <a:ln/>
        </p:spPr>
        <p:txBody>
          <a:bodyPr/>
          <a:lstStyle/>
          <a:p>
            <a:endParaRPr lang="en-US" dirty="0">
              <a:latin typeface="Arial" pitchFamily="34" charset="0"/>
            </a:endParaRPr>
          </a:p>
        </p:txBody>
      </p:sp>
    </p:spTree>
    <p:extLst>
      <p:ext uri="{BB962C8B-B14F-4D97-AF65-F5344CB8AC3E}">
        <p14:creationId xmlns:p14="http://schemas.microsoft.com/office/powerpoint/2010/main" val="2953447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pPr eaLnBrk="0" hangingPunct="0"/>
            <a:fld id="{9AE17901-43E1-4762-9E76-97D06ED6248A}" type="slidenum">
              <a:rPr lang="en-US" sz="1200" b="1" smtClean="0">
                <a:solidFill>
                  <a:srgbClr val="000000"/>
                </a:solidFill>
                <a:latin typeface="Arial" pitchFamily="34" charset="0"/>
                <a:cs typeface="Arial" pitchFamily="34" charset="0"/>
              </a:rPr>
              <a:pPr eaLnBrk="0" hangingPunct="0"/>
              <a:t>28</a:t>
            </a:fld>
            <a:endParaRPr lang="en-US" sz="1200" b="1" dirty="0">
              <a:solidFill>
                <a:srgbClr val="000000"/>
              </a:solidFill>
              <a:latin typeface="Arial" pitchFamily="34" charset="0"/>
              <a:cs typeface="Arial" pitchFamily="34" charset="0"/>
            </a:endParaRPr>
          </a:p>
        </p:txBody>
      </p:sp>
      <p:sp>
        <p:nvSpPr>
          <p:cNvPr id="173059" name="Rectangle 2"/>
          <p:cNvSpPr>
            <a:spLocks noGrp="1" noRot="1" noChangeAspect="1" noChangeArrowheads="1" noTextEdit="1"/>
          </p:cNvSpPr>
          <p:nvPr>
            <p:ph type="sldImg"/>
          </p:nvPr>
        </p:nvSpPr>
        <p:spPr>
          <a:xfrm>
            <a:off x="-153988" y="401638"/>
            <a:ext cx="7631113" cy="5722937"/>
          </a:xfrm>
          <a:ln/>
        </p:spPr>
      </p:sp>
      <p:sp>
        <p:nvSpPr>
          <p:cNvPr id="173060" name="Rectangle 3"/>
          <p:cNvSpPr>
            <a:spLocks noGrp="1" noChangeArrowheads="1"/>
          </p:cNvSpPr>
          <p:nvPr>
            <p:ph type="body" idx="1"/>
          </p:nvPr>
        </p:nvSpPr>
        <p:spPr>
          <a:xfrm>
            <a:off x="883920" y="6365797"/>
            <a:ext cx="5620174" cy="2536984"/>
          </a:xfrm>
          <a:noFill/>
          <a:ln/>
        </p:spPr>
        <p:txBody>
          <a:bodyPr/>
          <a:lstStyle/>
          <a:p>
            <a:r>
              <a:rPr lang="en-US">
                <a:latin typeface="Arial" pitchFamily="34" charset="0"/>
              </a:rPr>
              <a:t>ones, divide by 9</a:t>
            </a:r>
          </a:p>
        </p:txBody>
      </p:sp>
    </p:spTree>
    <p:extLst>
      <p:ext uri="{BB962C8B-B14F-4D97-AF65-F5344CB8AC3E}">
        <p14:creationId xmlns:p14="http://schemas.microsoft.com/office/powerpoint/2010/main" val="1463593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EBB0408-F7D0-4348-886E-24DD55A4A6FC}" type="slidenum">
              <a:rPr lang="en-US" smtClean="0"/>
              <a:pPr>
                <a:defRPr/>
              </a:pPr>
              <a:t>29</a:t>
            </a:fld>
            <a:endParaRPr lang="en-US"/>
          </a:p>
        </p:txBody>
      </p:sp>
    </p:spTree>
    <p:extLst>
      <p:ext uri="{BB962C8B-B14F-4D97-AF65-F5344CB8AC3E}">
        <p14:creationId xmlns:p14="http://schemas.microsoft.com/office/powerpoint/2010/main" val="2595022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e^0 = 1, e^-1 = .37, e^-2 = .14, etc.</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3A0D527-A307-4DF0-8A2D-FC748D1F56F1}" type="slidenum">
              <a:rPr lang="en-US" altLang="en-US">
                <a:solidFill>
                  <a:prstClr val="black"/>
                </a:solidFill>
                <a:latin typeface="Calibri" panose="020F0502020204030204" pitchFamily="34" charset="0"/>
              </a:rPr>
              <a:pPr eaLnBrk="1" hangingPunct="1"/>
              <a:t>30</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149342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Questions at this point?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E30585A-45D5-41B7-8D7C-4008065DEE68}" type="slidenum">
              <a:rPr lang="en-US" altLang="en-US">
                <a:solidFill>
                  <a:prstClr val="black"/>
                </a:solidFill>
                <a:latin typeface="Calibri" panose="020F0502020204030204" pitchFamily="34" charset="0"/>
              </a:rPr>
              <a:pPr eaLnBrk="1" hangingPunct="1"/>
              <a:t>34</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164622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A9652DE-13FE-4E6D-9597-833EEB1CEBDC}" type="slidenum">
              <a:rPr lang="en-US" altLang="en-US">
                <a:solidFill>
                  <a:prstClr val="black"/>
                </a:solidFill>
                <a:latin typeface="Calibri" panose="020F0502020204030204" pitchFamily="34" charset="0"/>
              </a:rPr>
              <a:pPr eaLnBrk="1" hangingPunct="1"/>
              <a:t>35</a:t>
            </a:fld>
            <a:endParaRPr lang="en-US" altLang="en-US">
              <a:solidFill>
                <a:prstClr val="black"/>
              </a:solidFill>
              <a:latin typeface="Calibri" panose="020F0502020204030204" pitchFamily="34" charset="0"/>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Linear vs. quadratic in mask size</a:t>
            </a:r>
          </a:p>
        </p:txBody>
      </p:sp>
    </p:spTree>
    <p:extLst>
      <p:ext uri="{BB962C8B-B14F-4D97-AF65-F5344CB8AC3E}">
        <p14:creationId xmlns:p14="http://schemas.microsoft.com/office/powerpoint/2010/main" val="2750044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F09A52-45EB-4DFA-921A-6D04CD40D05E}" type="slidenum">
              <a:rPr lang="en-US" altLang="en-US">
                <a:solidFill>
                  <a:prstClr val="black"/>
                </a:solidFill>
                <a:latin typeface="Calibri" panose="020F0502020204030204" pitchFamily="34" charset="0"/>
              </a:rPr>
              <a:pPr eaLnBrk="1" hangingPunct="1"/>
              <a:t>36</a:t>
            </a:fld>
            <a:endParaRPr lang="en-US" altLang="en-US">
              <a:solidFill>
                <a:prstClr val="black"/>
              </a:solidFill>
              <a:latin typeface="Calibri" panose="020F0502020204030204" pitchFamily="34" charset="0"/>
            </a:endParaRP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446342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5B88FD5-8EAA-47C4-9689-ED6DBAA272FA}" type="slidenum">
              <a:rPr lang="en-US" altLang="en-US">
                <a:solidFill>
                  <a:prstClr val="black"/>
                </a:solidFill>
                <a:latin typeface="Calibri" panose="020F0502020204030204" pitchFamily="34" charset="0"/>
              </a:rPr>
              <a:pPr eaLnBrk="1" hangingPunct="1"/>
              <a:t>37</a:t>
            </a:fld>
            <a:endParaRPr lang="en-US" altLang="en-US">
              <a:solidFill>
                <a:prstClr val="black"/>
              </a:solidFill>
              <a:latin typeface="Calibri" panose="020F0502020204030204" pitchFamily="34" charset="0"/>
            </a:endParaRPr>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Convolution vs filtering doesn’t matter here</a:t>
            </a:r>
            <a:r>
              <a:rPr lang="en-US" altLang="en-US" baseline="0" dirty="0"/>
              <a:t> because the filter is symmetric</a:t>
            </a:r>
            <a:endParaRPr lang="en-US" altLang="en-US" dirty="0"/>
          </a:p>
        </p:txBody>
      </p:sp>
    </p:spTree>
    <p:extLst>
      <p:ext uri="{BB962C8B-B14F-4D97-AF65-F5344CB8AC3E}">
        <p14:creationId xmlns:p14="http://schemas.microsoft.com/office/powerpoint/2010/main" val="315357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Convnet is stack of layers</a:t>
            </a:r>
          </a:p>
          <a:p>
            <a:pPr lvl="0">
              <a:spcBef>
                <a:spcPts val="0"/>
              </a:spcBef>
              <a:buClr>
                <a:schemeClr val="dk1"/>
              </a:buClr>
              <a:buSzPct val="100000"/>
              <a:buFont typeface="Arial"/>
              <a:buNone/>
            </a:pPr>
            <a:r>
              <a:rPr lang="en">
                <a:solidFill>
                  <a:schemeClr val="dk1"/>
                </a:solidFill>
              </a:rPr>
              <a:t>Look at how an image progresses through the network, and sizes of output after each layer</a:t>
            </a:r>
          </a:p>
          <a:p>
            <a:pPr lvl="0">
              <a:spcBef>
                <a:spcPts val="0"/>
              </a:spcBef>
              <a:buClr>
                <a:schemeClr val="dk1"/>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chemeClr val="dk1"/>
                </a:solidFill>
              </a:rPr>
              <a:t>Car image is photo taken by Lane McIntosh, permission to use.</a:t>
            </a:r>
          </a:p>
          <a:p>
            <a:pPr lvl="0" rtl="0">
              <a:spcBef>
                <a:spcPts val="0"/>
              </a:spcBef>
              <a:buNone/>
            </a:pPr>
            <a:endParaRPr/>
          </a:p>
        </p:txBody>
      </p:sp>
    </p:spTree>
    <p:extLst>
      <p:ext uri="{BB962C8B-B14F-4D97-AF65-F5344CB8AC3E}">
        <p14:creationId xmlns:p14="http://schemas.microsoft.com/office/powerpoint/2010/main" val="427614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52F1F6-DC5D-4F1C-B5F7-1014541A27E4}" type="slidenum">
              <a:rPr lang="en-US" smtClean="0"/>
              <a:pPr>
                <a:defRPr/>
              </a:pPr>
              <a:t>8</a:t>
            </a:fld>
            <a:endParaRPr lang="en-US"/>
          </a:p>
        </p:txBody>
      </p:sp>
    </p:spTree>
    <p:extLst>
      <p:ext uri="{BB962C8B-B14F-4D97-AF65-F5344CB8AC3E}">
        <p14:creationId xmlns:p14="http://schemas.microsoft.com/office/powerpoint/2010/main" val="1934536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CC6542B-FAD7-C74E-BE86-22B37A77DFE0}" type="slidenum">
              <a:rPr lang="en-US">
                <a:solidFill>
                  <a:srgbClr val="000000"/>
                </a:solidFill>
              </a:rPr>
              <a:pPr/>
              <a:t>41</a:t>
            </a:fld>
            <a:endParaRPr lang="en-US">
              <a:solidFill>
                <a:srgbClr val="000000"/>
              </a:solidFill>
            </a:endParaRPr>
          </a:p>
        </p:txBody>
      </p:sp>
      <p:sp>
        <p:nvSpPr>
          <p:cNvPr id="17817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817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34554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6B106AA-CBB5-F143-B605-E887C74369A9}" type="slidenum">
              <a:rPr lang="en-US">
                <a:solidFill>
                  <a:srgbClr val="000000"/>
                </a:solidFill>
              </a:rPr>
              <a:pPr/>
              <a:t>42</a:t>
            </a:fld>
            <a:endParaRPr lang="en-US">
              <a:solidFill>
                <a:srgbClr val="000000"/>
              </a:solidFill>
            </a:endParaRPr>
          </a:p>
        </p:txBody>
      </p:sp>
      <p:sp>
        <p:nvSpPr>
          <p:cNvPr id="17920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920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31100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403F473-8142-AA4A-A1B1-7FE7E95DFD08}" type="slidenum">
              <a:rPr lang="en-US">
                <a:solidFill>
                  <a:srgbClr val="000000"/>
                </a:solidFill>
              </a:rPr>
              <a:pPr/>
              <a:t>43</a:t>
            </a:fld>
            <a:endParaRPr lang="en-US">
              <a:solidFill>
                <a:srgbClr val="000000"/>
              </a:solidFill>
            </a:endParaRPr>
          </a:p>
        </p:txBody>
      </p:sp>
      <p:sp>
        <p:nvSpPr>
          <p:cNvPr id="18022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022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3256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451967B-833A-3C4C-9FFF-74633ECF815E}" type="slidenum">
              <a:rPr lang="en-US">
                <a:solidFill>
                  <a:srgbClr val="000000"/>
                </a:solidFill>
              </a:rPr>
              <a:pPr/>
              <a:t>44</a:t>
            </a:fld>
            <a:endParaRPr lang="en-US">
              <a:solidFill>
                <a:srgbClr val="000000"/>
              </a:solidFill>
            </a:endParaRPr>
          </a:p>
        </p:txBody>
      </p:sp>
      <p:sp>
        <p:nvSpPr>
          <p:cNvPr id="18124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125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101482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051A918-FA3C-7C45-B53C-CD399E2E5837}" type="slidenum">
              <a:rPr lang="en-US">
                <a:solidFill>
                  <a:srgbClr val="000000"/>
                </a:solidFill>
              </a:rPr>
              <a:pPr/>
              <a:t>45</a:t>
            </a:fld>
            <a:endParaRPr lang="en-US">
              <a:solidFill>
                <a:srgbClr val="000000"/>
              </a:solidFill>
            </a:endParaRPr>
          </a:p>
        </p:txBody>
      </p:sp>
      <p:sp>
        <p:nvSpPr>
          <p:cNvPr id="19865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865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82448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8E127ED-D45C-7242-9ACB-06427A9B95F8}" type="slidenum">
              <a:rPr lang="en-US">
                <a:solidFill>
                  <a:srgbClr val="000000"/>
                </a:solidFill>
              </a:rPr>
              <a:pPr/>
              <a:t>46</a:t>
            </a:fld>
            <a:endParaRPr lang="en-US">
              <a:solidFill>
                <a:srgbClr val="000000"/>
              </a:solidFill>
            </a:endParaRPr>
          </a:p>
        </p:txBody>
      </p:sp>
      <p:sp>
        <p:nvSpPr>
          <p:cNvPr id="19968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968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44089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7" name="Shape 4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Preserve spatial structure of input</a:t>
            </a:r>
          </a:p>
        </p:txBody>
      </p:sp>
    </p:spTree>
    <p:extLst>
      <p:ext uri="{BB962C8B-B14F-4D97-AF65-F5344CB8AC3E}">
        <p14:creationId xmlns:p14="http://schemas.microsoft.com/office/powerpoint/2010/main" val="3618078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5" name="Shape 5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415783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9" name="Shape 5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576839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2" name="Shape 6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065420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dirty="0">
              <a:latin typeface="Arial" pitchFamily="34" charset="0"/>
            </a:endParaRPr>
          </a:p>
        </p:txBody>
      </p:sp>
      <p:sp>
        <p:nvSpPr>
          <p:cNvPr id="159748" name="Slide Number Placeholder 3"/>
          <p:cNvSpPr>
            <a:spLocks noGrp="1"/>
          </p:cNvSpPr>
          <p:nvPr>
            <p:ph type="sldNum" sz="quarter" idx="5"/>
          </p:nvPr>
        </p:nvSpPr>
        <p:spPr>
          <a:noFill/>
        </p:spPr>
        <p:txBody>
          <a:bodyPr/>
          <a:lstStyle/>
          <a:p>
            <a:fld id="{9C2B6A6B-5E17-41EB-B9C7-16C1ED5FFCEF}" type="slidenum">
              <a:rPr lang="en-US" smtClean="0">
                <a:latin typeface="Arial" pitchFamily="34" charset="0"/>
              </a:rPr>
              <a:pPr/>
              <a:t>9</a:t>
            </a:fld>
            <a:endParaRPr lang="en-US">
              <a:latin typeface="Arial" pitchFamily="34" charset="0"/>
            </a:endParaRPr>
          </a:p>
        </p:txBody>
      </p:sp>
    </p:spTree>
    <p:extLst>
      <p:ext uri="{BB962C8B-B14F-4D97-AF65-F5344CB8AC3E}">
        <p14:creationId xmlns:p14="http://schemas.microsoft.com/office/powerpoint/2010/main" val="24464478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8" name="Shape 6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2547473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3" name="Shape 6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Each layer has many filters each producing an activation map</a:t>
            </a:r>
          </a:p>
          <a:p>
            <a:pPr lvl="0">
              <a:spcBef>
                <a:spcPts val="0"/>
              </a:spcBef>
              <a:buNone/>
            </a:pPr>
            <a:r>
              <a:rPr lang="en"/>
              <a:t>what ends up learning is hierarchy of filters, talk more in depth later</a:t>
            </a:r>
          </a:p>
          <a:p>
            <a:pPr lvl="0">
              <a:spcBef>
                <a:spcPts val="0"/>
              </a:spcBef>
              <a:buNone/>
            </a:pPr>
            <a:endParaRPr/>
          </a:p>
          <a:p>
            <a:pPr lvl="0" rtl="0">
              <a:spcBef>
                <a:spcPts val="0"/>
              </a:spcBef>
              <a:buNone/>
            </a:pPr>
            <a:r>
              <a:rPr lang="en"/>
              <a:t>In this visualization [Lane] maximized the activity of a central cluster of units from the same filter type </a:t>
            </a:r>
            <a:r>
              <a:rPr lang="en">
                <a:solidFill>
                  <a:schemeClr val="dk1"/>
                </a:solidFill>
              </a:rPr>
              <a:t>in various VGG-16 layers</a:t>
            </a:r>
            <a:r>
              <a:rPr lang="en"/>
              <a:t> by taking image gradients. So not exactly what Zeiler and Fergus did, but somewhat similar.</a:t>
            </a:r>
          </a:p>
        </p:txBody>
      </p:sp>
    </p:spTree>
    <p:extLst>
      <p:ext uri="{BB962C8B-B14F-4D97-AF65-F5344CB8AC3E}">
        <p14:creationId xmlns:p14="http://schemas.microsoft.com/office/powerpoint/2010/main" val="42338084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Shape 10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2" name="Shape 10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Car image is photo taken by Lane McIntosh, permission to use.</a:t>
            </a:r>
          </a:p>
        </p:txBody>
      </p:sp>
    </p:spTree>
    <p:extLst>
      <p:ext uri="{BB962C8B-B14F-4D97-AF65-F5344CB8AC3E}">
        <p14:creationId xmlns:p14="http://schemas.microsoft.com/office/powerpoint/2010/main" val="33704850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318F010-4496-9D45-A53F-206CBFAAC66B}" type="slidenum">
              <a:rPr lang="en-US"/>
              <a:pPr/>
              <a:t>57</a:t>
            </a:fld>
            <a:endParaRPr lang="en-US"/>
          </a:p>
        </p:txBody>
      </p:sp>
      <p:sp>
        <p:nvSpPr>
          <p:cNvPr id="20684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685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602291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Shape 11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7" name="Shape 11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71978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Shape 11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5" name="Shape 11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Car image is photo taken by Lane McIntosh, permission to use.</a:t>
            </a:r>
          </a:p>
        </p:txBody>
      </p:sp>
    </p:spTree>
    <p:extLst>
      <p:ext uri="{BB962C8B-B14F-4D97-AF65-F5344CB8AC3E}">
        <p14:creationId xmlns:p14="http://schemas.microsoft.com/office/powerpoint/2010/main" val="19996487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CC6542B-FAD7-C74E-BE86-22B37A77DFE0}" type="slidenum">
              <a:rPr lang="en-US">
                <a:solidFill>
                  <a:srgbClr val="000000"/>
                </a:solidFill>
              </a:rPr>
              <a:pPr/>
              <a:t>60</a:t>
            </a:fld>
            <a:endParaRPr lang="en-US">
              <a:solidFill>
                <a:srgbClr val="000000"/>
              </a:solidFill>
            </a:endParaRPr>
          </a:p>
        </p:txBody>
      </p:sp>
      <p:sp>
        <p:nvSpPr>
          <p:cNvPr id="17817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817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960324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Shape 10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9" name="Shape 10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Preserve spatial structure of input</a:t>
            </a:r>
          </a:p>
        </p:txBody>
      </p:sp>
    </p:spTree>
    <p:extLst>
      <p:ext uri="{BB962C8B-B14F-4D97-AF65-F5344CB8AC3E}">
        <p14:creationId xmlns:p14="http://schemas.microsoft.com/office/powerpoint/2010/main" val="32230683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780FE3-9AC0-4B39-A7B2-F7C24CE2168C}" type="slidenum">
              <a:rPr lang="en-US" altLang="en-US" smtClean="0">
                <a:solidFill>
                  <a:prstClr val="black"/>
                </a:solidFill>
              </a:rPr>
              <a:pPr>
                <a:spcBef>
                  <a:spcPct val="0"/>
                </a:spcBef>
              </a:pPr>
              <a:t>63</a:t>
            </a:fld>
            <a:endParaRPr lang="en-US" altLang="en-US">
              <a:solidFill>
                <a:prstClr val="black"/>
              </a:solidFill>
            </a:endParaRPr>
          </a:p>
        </p:txBody>
      </p:sp>
    </p:spTree>
    <p:extLst>
      <p:ext uri="{BB962C8B-B14F-4D97-AF65-F5344CB8AC3E}">
        <p14:creationId xmlns:p14="http://schemas.microsoft.com/office/powerpoint/2010/main" val="38173405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3fec84a7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3fec84a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5945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endParaRPr lang="en-US" dirty="0">
              <a:latin typeface="Arial" pitchFamily="34" charset="0"/>
            </a:endParaRPr>
          </a:p>
        </p:txBody>
      </p:sp>
      <p:sp>
        <p:nvSpPr>
          <p:cNvPr id="160772" name="Slide Number Placeholder 3"/>
          <p:cNvSpPr>
            <a:spLocks noGrp="1"/>
          </p:cNvSpPr>
          <p:nvPr>
            <p:ph type="sldNum" sz="quarter" idx="5"/>
          </p:nvPr>
        </p:nvSpPr>
        <p:spPr>
          <a:noFill/>
        </p:spPr>
        <p:txBody>
          <a:bodyPr/>
          <a:lstStyle/>
          <a:p>
            <a:fld id="{68B387DA-4282-458B-B09B-527FDF1B9596}" type="slidenum">
              <a:rPr lang="en-US" smtClean="0">
                <a:latin typeface="Arial" pitchFamily="34" charset="0"/>
              </a:rPr>
              <a:pPr/>
              <a:t>10</a:t>
            </a:fld>
            <a:endParaRPr lang="en-US">
              <a:latin typeface="Arial" pitchFamily="34" charset="0"/>
            </a:endParaRPr>
          </a:p>
        </p:txBody>
      </p:sp>
    </p:spTree>
    <p:extLst>
      <p:ext uri="{BB962C8B-B14F-4D97-AF65-F5344CB8AC3E}">
        <p14:creationId xmlns:p14="http://schemas.microsoft.com/office/powerpoint/2010/main" val="42747979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4199387b55_0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4199387b55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42578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6066e61470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6066e6147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8940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60664a273b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60664a273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43899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60664a273b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60664a273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04437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60664a273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60664a27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38815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60664a273b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60664a273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646099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4199387b55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4199387b5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8059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4199387b55_0_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4199387b55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50504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60664a273b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60664a273b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8549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p:spPr>
        <p:txBody>
          <a:bodyPr/>
          <a:lstStyle/>
          <a:p>
            <a:endParaRPr lang="en-US" dirty="0">
              <a:latin typeface="Arial" pitchFamily="34" charset="0"/>
            </a:endParaRPr>
          </a:p>
        </p:txBody>
      </p:sp>
    </p:spTree>
    <p:extLst>
      <p:ext uri="{BB962C8B-B14F-4D97-AF65-F5344CB8AC3E}">
        <p14:creationId xmlns:p14="http://schemas.microsoft.com/office/powerpoint/2010/main" val="1415499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dirty="0">
              <a:latin typeface="Arial" pitchFamily="34" charset="0"/>
            </a:endParaRPr>
          </a:p>
        </p:txBody>
      </p:sp>
      <p:sp>
        <p:nvSpPr>
          <p:cNvPr id="162820" name="Slide Number Placeholder 3"/>
          <p:cNvSpPr>
            <a:spLocks noGrp="1"/>
          </p:cNvSpPr>
          <p:nvPr>
            <p:ph type="sldNum" sz="quarter" idx="5"/>
          </p:nvPr>
        </p:nvSpPr>
        <p:spPr>
          <a:noFill/>
        </p:spPr>
        <p:txBody>
          <a:bodyPr/>
          <a:lstStyle/>
          <a:p>
            <a:fld id="{019E018D-B7B6-4E88-9386-B18F50D4F690}" type="slidenum">
              <a:rPr lang="en-US" smtClean="0">
                <a:latin typeface="Arial" pitchFamily="34" charset="0"/>
              </a:rPr>
              <a:pPr/>
              <a:t>12</a:t>
            </a:fld>
            <a:endParaRPr lang="en-US">
              <a:latin typeface="Arial" pitchFamily="34" charset="0"/>
            </a:endParaRPr>
          </a:p>
        </p:txBody>
      </p:sp>
    </p:spTree>
    <p:extLst>
      <p:ext uri="{BB962C8B-B14F-4D97-AF65-F5344CB8AC3E}">
        <p14:creationId xmlns:p14="http://schemas.microsoft.com/office/powerpoint/2010/main" val="1697747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pPr eaLnBrk="0" hangingPunct="0"/>
            <a:fld id="{802B91BD-AE3D-45B2-8D19-778CAC761D45}" type="slidenum">
              <a:rPr lang="en-US" sz="1200" b="1" smtClean="0">
                <a:solidFill>
                  <a:srgbClr val="000000"/>
                </a:solidFill>
                <a:latin typeface="Arial" pitchFamily="34" charset="0"/>
                <a:cs typeface="Arial" pitchFamily="34" charset="0"/>
              </a:rPr>
              <a:pPr eaLnBrk="0" hangingPunct="0"/>
              <a:t>13</a:t>
            </a:fld>
            <a:endParaRPr lang="en-US" sz="1200" b="1" dirty="0">
              <a:solidFill>
                <a:srgbClr val="000000"/>
              </a:solidFill>
              <a:latin typeface="Arial" pitchFamily="34" charset="0"/>
              <a:cs typeface="Arial" pitchFamily="34"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xfrm>
            <a:off x="975360" y="4560570"/>
            <a:ext cx="5364480" cy="4320540"/>
          </a:xfrm>
          <a:noFill/>
          <a:ln/>
        </p:spPr>
        <p:txBody>
          <a:bodyPr/>
          <a:lstStyle/>
          <a:p>
            <a:endParaRPr lang="ru-RU" dirty="0">
              <a:latin typeface="Arial" pitchFamily="34" charset="0"/>
            </a:endParaRPr>
          </a:p>
        </p:txBody>
      </p:sp>
    </p:spTree>
    <p:extLst>
      <p:ext uri="{BB962C8B-B14F-4D97-AF65-F5344CB8AC3E}">
        <p14:creationId xmlns:p14="http://schemas.microsoft.com/office/powerpoint/2010/main" val="3235491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pPr eaLnBrk="0" hangingPunct="0"/>
            <a:fld id="{FE9BDF16-C3AA-431E-B382-CED24DFD049F}" type="slidenum">
              <a:rPr lang="en-US" sz="1200" b="1" smtClean="0">
                <a:solidFill>
                  <a:srgbClr val="000000"/>
                </a:solidFill>
                <a:latin typeface="Arial" pitchFamily="34" charset="0"/>
                <a:cs typeface="Arial" pitchFamily="34" charset="0"/>
              </a:rPr>
              <a:pPr eaLnBrk="0" hangingPunct="0"/>
              <a:t>14</a:t>
            </a:fld>
            <a:endParaRPr lang="en-US" sz="1200" b="1" dirty="0">
              <a:solidFill>
                <a:srgbClr val="000000"/>
              </a:solidFill>
              <a:latin typeface="Arial" pitchFamily="34" charset="0"/>
              <a:cs typeface="Arial" pitchFamily="34"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xfrm>
            <a:off x="975360" y="4560570"/>
            <a:ext cx="5364480" cy="4320540"/>
          </a:xfrm>
          <a:noFill/>
          <a:ln/>
        </p:spPr>
        <p:txBody>
          <a:bodyPr/>
          <a:lstStyle/>
          <a:p>
            <a:endParaRPr lang="ru-RU">
              <a:latin typeface="Arial" pitchFamily="34" charset="0"/>
            </a:endParaRPr>
          </a:p>
        </p:txBody>
      </p:sp>
    </p:spTree>
    <p:extLst>
      <p:ext uri="{BB962C8B-B14F-4D97-AF65-F5344CB8AC3E}">
        <p14:creationId xmlns:p14="http://schemas.microsoft.com/office/powerpoint/2010/main" val="135717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343400" y="64008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152400" y="6400800"/>
            <a:ext cx="2895600" cy="457200"/>
          </a:xfrm>
          <a:prstGeom prst="rect">
            <a:avLst/>
          </a:prstGeom>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xfrm>
            <a:off x="7086600" y="6400800"/>
            <a:ext cx="1905000" cy="457200"/>
          </a:xfrm>
          <a:prstGeom prst="rect">
            <a:avLst/>
          </a:prstGeom>
          <a:ln/>
        </p:spPr>
        <p:txBody>
          <a:bodyPr/>
          <a:lstStyle>
            <a:lvl1pPr>
              <a:defRPr/>
            </a:lvl1pPr>
          </a:lstStyle>
          <a:p>
            <a:pPr>
              <a:defRPr/>
            </a:pPr>
            <a:fld id="{365AFEEC-C182-2D4A-848B-6A0ED98C1FE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2"/>
        <p:cNvGrpSpPr/>
        <p:nvPr/>
      </p:nvGrpSpPr>
      <p:grpSpPr>
        <a:xfrm>
          <a:off x="0" y="0"/>
          <a:ext cx="0" cy="0"/>
          <a:chOff x="0" y="0"/>
          <a:chExt cx="0" cy="0"/>
        </a:xfrm>
      </p:grpSpPr>
      <p:sp>
        <p:nvSpPr>
          <p:cNvPr id="16" name="Shape 16"/>
          <p:cNvSpPr txBox="1">
            <a:spLocks noGrp="1"/>
          </p:cNvSpPr>
          <p:nvPr>
            <p:ph type="sldNum" idx="12"/>
          </p:nvPr>
        </p:nvSpPr>
        <p:spPr>
          <a:xfrm>
            <a:off x="6503289" y="6223800"/>
            <a:ext cx="548700" cy="524800"/>
          </a:xfrm>
          <a:prstGeom prst="rect">
            <a:avLst/>
          </a:prstGeom>
        </p:spPr>
        <p:txBody>
          <a:bodyPr lIns="91425" tIns="91425" rIns="91425" bIns="91425" anchor="ctr" anchorCtr="0">
            <a:noAutofit/>
          </a:bodyPr>
          <a:lstStyle/>
          <a:p>
            <a:fld id="{00000000-1234-1234-1234-123412341234}" type="slidenum">
              <a:rPr lang="en" sz="2000">
                <a:solidFill>
                  <a:srgbClr val="FFFFFF"/>
                </a:solidFill>
              </a:rPr>
              <a:pPr/>
              <a:t>‹#›</a:t>
            </a:fld>
            <a:endParaRPr lang="en" sz="2000">
              <a:solidFill>
                <a:srgbClr val="FFFFFF"/>
              </a:solidFill>
            </a:endParaRPr>
          </a:p>
        </p:txBody>
      </p:sp>
    </p:spTree>
    <p:extLst>
      <p:ext uri="{BB962C8B-B14F-4D97-AF65-F5344CB8AC3E}">
        <p14:creationId xmlns:p14="http://schemas.microsoft.com/office/powerpoint/2010/main" val="68833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sldNum" sz="quarter" idx="11"/>
          </p:nvPr>
        </p:nvSpPr>
        <p:spPr/>
        <p:txBody>
          <a:bodyPr/>
          <a:lstStyle>
            <a:lvl1pPr>
              <a:defRPr/>
            </a:lvl1pPr>
          </a:lstStyle>
          <a:p>
            <a:fld id="{642EDF7E-F0B2-46CE-8C8B-6A27622018D0}" type="slidenum">
              <a:rPr lang="en-US" altLang="en-US"/>
              <a:pPr/>
              <a:t>‹#›</a:t>
            </a:fld>
            <a:endParaRPr lang="en-US" altLang="en-US"/>
          </a:p>
        </p:txBody>
      </p:sp>
    </p:spTree>
    <p:extLst>
      <p:ext uri="{BB962C8B-B14F-4D97-AF65-F5344CB8AC3E}">
        <p14:creationId xmlns:p14="http://schemas.microsoft.com/office/powerpoint/2010/main" val="3948605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2423447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3335756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dirty="0"/>
              <a:t>Click to edit Master title style</a:t>
            </a:r>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605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88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
          <p:cNvSpPr>
            <a:spLocks noChangeArrowheads="1"/>
          </p:cNvSpPr>
          <p:nvPr userDrawn="1"/>
        </p:nvSpPr>
        <p:spPr bwMode="auto">
          <a:xfrm>
            <a:off x="0" y="0"/>
            <a:ext cx="9144000" cy="228600"/>
          </a:xfrm>
          <a:prstGeom prst="rect">
            <a:avLst/>
          </a:prstGeom>
          <a:solidFill>
            <a:srgbClr val="990000"/>
          </a:solidFill>
          <a:ln w="9525">
            <a:noFill/>
            <a:miter lim="800000"/>
            <a:headEnd/>
            <a:tailEnd/>
          </a:ln>
          <a:effectLst/>
        </p:spPr>
        <p:txBody>
          <a:bodyPr wrap="none" anchor="ctr">
            <a:prstTxWarp prst="textNoShape">
              <a:avLst/>
            </a:prstTxWarp>
          </a:bodyPr>
          <a:lstStyle/>
          <a:p>
            <a:pPr>
              <a:defRPr/>
            </a:pPr>
            <a:endParaRPr lang="en-US" sz="2400">
              <a:latin typeface="" pitchFamily="64" charset="0"/>
              <a:ea typeface="ＭＳ Ｐゴシック" pitchFamily="-112" charset="-128"/>
              <a:cs typeface="ＭＳ Ｐゴシック" pitchFamily="-112" charset="-128"/>
            </a:endParaRPr>
          </a:p>
        </p:txBody>
      </p:sp>
      <p:sp>
        <p:nvSpPr>
          <p:cNvPr id="8" name="Slide Number Placeholder 4">
            <a:extLst>
              <a:ext uri="{FF2B5EF4-FFF2-40B4-BE49-F238E27FC236}">
                <a16:creationId xmlns:a16="http://schemas.microsoft.com/office/drawing/2014/main" id="{C64794D1-F932-3549-A4A8-EDC4C63C1D50}"/>
              </a:ext>
            </a:extLst>
          </p:cNvPr>
          <p:cNvSpPr>
            <a:spLocks noGrp="1"/>
          </p:cNvSpPr>
          <p:nvPr>
            <p:ph type="sldNum" sz="quarter" idx="4"/>
          </p:nvPr>
        </p:nvSpPr>
        <p:spPr>
          <a:xfrm>
            <a:off x="7086600" y="6400800"/>
            <a:ext cx="1905000" cy="457200"/>
          </a:xfrm>
          <a:prstGeom prst="rect">
            <a:avLst/>
          </a:prstGeom>
        </p:spPr>
        <p:txBody>
          <a:bodyPr/>
          <a:lstStyle/>
          <a:p>
            <a:pPr>
              <a:defRPr/>
            </a:pPr>
            <a:fld id="{7134A590-6033-DE48-865B-A0558AEFCBD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0" r:id="rId12"/>
    <p:sldLayoutId id="2147483702" r:id="rId13"/>
    <p:sldLayoutId id="2147483703" r:id="rId14"/>
    <p:sldLayoutId id="2147483704" r:id="rId15"/>
  </p:sldLayoutIdLst>
  <p:hf hd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42.jp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42.jp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42.jp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http://cvcl.mit.edu/hybridimage.htm"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15.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tiff"/><Relationship Id="rId1" Type="http://schemas.openxmlformats.org/officeDocument/2006/relationships/slideLayout" Target="../slideLayouts/slideLayout15.xml"/><Relationship Id="rId4" Type="http://schemas.openxmlformats.org/officeDocument/2006/relationships/image" Target="../media/image68.tiff"/></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15.xml"/><Relationship Id="rId4" Type="http://schemas.openxmlformats.org/officeDocument/2006/relationships/image" Target="../media/image78.png"/></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57.xml"/><Relationship Id="rId1" Type="http://schemas.openxmlformats.org/officeDocument/2006/relationships/slideLayout" Target="../slideLayouts/slideLayout1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143000"/>
          </a:xfrm>
        </p:spPr>
        <p:txBody>
          <a:bodyPr/>
          <a:lstStyle/>
          <a:p>
            <a:r>
              <a:rPr lang="en-US" dirty="0"/>
              <a:t>Deep Learning </a:t>
            </a:r>
            <a:br>
              <a:rPr lang="en-US" dirty="0"/>
            </a:br>
            <a:r>
              <a:rPr lang="en-US" dirty="0"/>
              <a:t>in Image Processing</a:t>
            </a:r>
            <a:endParaRPr lang="en-US" sz="3200" dirty="0"/>
          </a:p>
        </p:txBody>
      </p:sp>
      <p:sp>
        <p:nvSpPr>
          <p:cNvPr id="16" name="Subtitle 3"/>
          <p:cNvSpPr>
            <a:spLocks noGrp="1"/>
          </p:cNvSpPr>
          <p:nvPr>
            <p:ph type="subTitle" idx="1"/>
          </p:nvPr>
        </p:nvSpPr>
        <p:spPr>
          <a:xfrm>
            <a:off x="0" y="4648200"/>
            <a:ext cx="9144000" cy="1752600"/>
          </a:xfrm>
        </p:spPr>
        <p:txBody>
          <a:bodyPr/>
          <a:lstStyle/>
          <a:p>
            <a:endParaRPr lang="en-US" dirty="0"/>
          </a:p>
          <a:p>
            <a:r>
              <a:rPr lang="en-US" sz="2800" dirty="0"/>
              <a:t>Frank Dellaert</a:t>
            </a:r>
          </a:p>
          <a:p>
            <a:r>
              <a:rPr lang="en-US" sz="2800" dirty="0"/>
              <a:t>CS 4476 Computer Vision</a:t>
            </a:r>
          </a:p>
        </p:txBody>
      </p:sp>
      <p:sp>
        <p:nvSpPr>
          <p:cNvPr id="3" name="TextBox 2"/>
          <p:cNvSpPr txBox="1"/>
          <p:nvPr/>
        </p:nvSpPr>
        <p:spPr>
          <a:xfrm>
            <a:off x="1828800" y="2307610"/>
            <a:ext cx="6934200" cy="1938992"/>
          </a:xfrm>
          <a:prstGeom prst="rect">
            <a:avLst/>
          </a:prstGeom>
          <a:noFill/>
        </p:spPr>
        <p:txBody>
          <a:bodyPr wrap="square" rtlCol="0">
            <a:spAutoFit/>
          </a:bodyPr>
          <a:lstStyle/>
          <a:p>
            <a:pPr lvl="0" algn="l">
              <a:spcBef>
                <a:spcPct val="20000"/>
              </a:spcBef>
            </a:pPr>
            <a:r>
              <a:rPr lang="en-US" sz="2400" kern="0" dirty="0">
                <a:solidFill>
                  <a:prstClr val="black"/>
                </a:solidFill>
                <a:latin typeface="Arial"/>
                <a:ea typeface="Osaka"/>
                <a:cs typeface="Osaka"/>
              </a:rPr>
              <a:t>Topics: </a:t>
            </a:r>
          </a:p>
          <a:p>
            <a:pPr marL="742950" lvl="1" indent="-285750" algn="l">
              <a:spcBef>
                <a:spcPct val="20000"/>
              </a:spcBef>
              <a:buFontTx/>
              <a:buChar char="–"/>
            </a:pPr>
            <a:r>
              <a:rPr lang="en-US" sz="2000" kern="0" dirty="0">
                <a:solidFill>
                  <a:prstClr val="black"/>
                </a:solidFill>
                <a:latin typeface="Arial"/>
                <a:ea typeface="Osaka"/>
                <a:cs typeface="Osaka"/>
              </a:rPr>
              <a:t>Image Filtering 101</a:t>
            </a:r>
          </a:p>
          <a:p>
            <a:pPr marL="742950" lvl="1" indent="-285750" algn="l">
              <a:spcBef>
                <a:spcPct val="20000"/>
              </a:spcBef>
              <a:buFontTx/>
              <a:buChar char="–"/>
            </a:pPr>
            <a:r>
              <a:rPr lang="en-US" sz="2000" kern="0" dirty="0">
                <a:solidFill>
                  <a:prstClr val="black"/>
                </a:solidFill>
                <a:latin typeface="Arial"/>
                <a:ea typeface="Osaka"/>
                <a:cs typeface="Osaka"/>
              </a:rPr>
              <a:t>CNNs 101</a:t>
            </a:r>
          </a:p>
          <a:p>
            <a:pPr marL="742950" lvl="1" indent="-285750" algn="l">
              <a:spcBef>
                <a:spcPct val="20000"/>
              </a:spcBef>
              <a:buFontTx/>
              <a:buChar char="–"/>
            </a:pPr>
            <a:r>
              <a:rPr lang="en-US" sz="2000" kern="0" dirty="0">
                <a:solidFill>
                  <a:prstClr val="black"/>
                </a:solidFill>
                <a:latin typeface="Arial"/>
                <a:ea typeface="Osaka"/>
                <a:cs typeface="Osaka"/>
              </a:rPr>
              <a:t>Image Processing Pipelines</a:t>
            </a:r>
          </a:p>
          <a:p>
            <a:pPr marL="742950" lvl="1" indent="-285750" algn="l">
              <a:spcBef>
                <a:spcPct val="20000"/>
              </a:spcBef>
              <a:buFontTx/>
              <a:buChar char="–"/>
            </a:pPr>
            <a:endParaRPr lang="en-US" sz="2000" kern="0" dirty="0">
              <a:solidFill>
                <a:prstClr val="black"/>
              </a:solidFill>
              <a:latin typeface="Arial"/>
              <a:ea typeface="Osaka"/>
              <a:cs typeface="Osaka"/>
            </a:endParaRPr>
          </a:p>
        </p:txBody>
      </p:sp>
      <p:sp>
        <p:nvSpPr>
          <p:cNvPr id="5" name="Slide Number Placeholder 4">
            <a:extLst>
              <a:ext uri="{FF2B5EF4-FFF2-40B4-BE49-F238E27FC236}">
                <a16:creationId xmlns:a16="http://schemas.microsoft.com/office/drawing/2014/main" id="{E3B6B5DB-C21E-EF46-BC34-3EABB947DE04}"/>
              </a:ext>
            </a:extLst>
          </p:cNvPr>
          <p:cNvSpPr txBox="1">
            <a:spLocks/>
          </p:cNvSpPr>
          <p:nvPr/>
        </p:nvSpPr>
        <p:spPr bwMode="auto">
          <a:xfrm>
            <a:off x="152400" y="6400800"/>
            <a:ext cx="8763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Many slides from Stanford’s CS231N by Fei-Fei Li, Justin Johnson, Serena Yeung, as well as some slides on filtering from Devi Parikh and Kristen Grauman, who may in turn have borrowed some from others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628650" y="0"/>
            <a:ext cx="7772400" cy="1143000"/>
          </a:xfrm>
        </p:spPr>
        <p:txBody>
          <a:bodyPr/>
          <a:lstStyle/>
          <a:p>
            <a:r>
              <a:rPr lang="en-US"/>
              <a:t>Common types of noise</a:t>
            </a:r>
          </a:p>
        </p:txBody>
      </p:sp>
      <p:sp>
        <p:nvSpPr>
          <p:cNvPr id="80899" name="Content Placeholder 2"/>
          <p:cNvSpPr>
            <a:spLocks noGrp="1"/>
          </p:cNvSpPr>
          <p:nvPr>
            <p:ph idx="1"/>
          </p:nvPr>
        </p:nvSpPr>
        <p:spPr>
          <a:xfrm>
            <a:off x="592138" y="1384300"/>
            <a:ext cx="3432175" cy="4114800"/>
          </a:xfrm>
        </p:spPr>
        <p:txBody>
          <a:bodyPr/>
          <a:lstStyle/>
          <a:p>
            <a:pPr marL="341313" lvl="1" indent="-341313">
              <a:spcAft>
                <a:spcPts val="1200"/>
              </a:spcAft>
            </a:pPr>
            <a:r>
              <a:rPr lang="en-US" sz="2000" b="1" dirty="0">
                <a:cs typeface="Arial" pitchFamily="34" charset="0"/>
              </a:rPr>
              <a:t>Salt and pepper noise</a:t>
            </a:r>
            <a:r>
              <a:rPr lang="en-US" sz="2000" dirty="0">
                <a:cs typeface="Arial" pitchFamily="34" charset="0"/>
              </a:rPr>
              <a:t>: random occurrences of   black and white pixels</a:t>
            </a:r>
          </a:p>
          <a:p>
            <a:pPr marL="341313" lvl="1" indent="-341313">
              <a:spcAft>
                <a:spcPts val="1200"/>
              </a:spcAft>
            </a:pPr>
            <a:r>
              <a:rPr lang="en-US" sz="2000" b="1" dirty="0">
                <a:cs typeface="Arial" pitchFamily="34" charset="0"/>
              </a:rPr>
              <a:t>Impulse noise: </a:t>
            </a:r>
            <a:r>
              <a:rPr lang="en-US" sz="2000" dirty="0">
                <a:cs typeface="Arial" pitchFamily="34" charset="0"/>
              </a:rPr>
              <a:t>random occurrences of white pixels</a:t>
            </a:r>
          </a:p>
          <a:p>
            <a:pPr marL="341313" lvl="1" indent="-341313">
              <a:spcAft>
                <a:spcPts val="1200"/>
              </a:spcAft>
            </a:pPr>
            <a:r>
              <a:rPr lang="en-US" sz="2000" b="1" dirty="0">
                <a:cs typeface="Arial" pitchFamily="34" charset="0"/>
              </a:rPr>
              <a:t>Gaussian noise</a:t>
            </a:r>
            <a:r>
              <a:rPr lang="en-US" sz="2000" dirty="0">
                <a:cs typeface="Arial" pitchFamily="34" charset="0"/>
              </a:rPr>
              <a:t>: variations in intensity drawn from a Gaussian normal distribution</a:t>
            </a:r>
            <a:endParaRPr lang="en-US" sz="2000" b="1" dirty="0">
              <a:cs typeface="Arial" pitchFamily="34" charset="0"/>
            </a:endParaRPr>
          </a:p>
          <a:p>
            <a:pPr marL="341313" lvl="1" indent="-341313">
              <a:spcAft>
                <a:spcPts val="1200"/>
              </a:spcAft>
            </a:pPr>
            <a:endParaRPr lang="en-US" sz="2000" dirty="0">
              <a:cs typeface="Arial" pitchFamily="34" charset="0"/>
            </a:endParaRPr>
          </a:p>
          <a:p>
            <a:pPr marL="341313" indent="-341313">
              <a:spcAft>
                <a:spcPts val="1200"/>
              </a:spcAft>
            </a:pPr>
            <a:endParaRPr lang="en-US" sz="2400" dirty="0"/>
          </a:p>
        </p:txBody>
      </p:sp>
      <p:pic>
        <p:nvPicPr>
          <p:cNvPr id="80900" name="Picture 5" descr="noise"/>
          <p:cNvPicPr>
            <a:picLocks noChangeAspect="1" noChangeArrowheads="1"/>
          </p:cNvPicPr>
          <p:nvPr/>
        </p:nvPicPr>
        <p:blipFill>
          <a:blip r:embed="rId3" cstate="print"/>
          <a:srcRect/>
          <a:stretch>
            <a:fillRect/>
          </a:stretch>
        </p:blipFill>
        <p:spPr bwMode="auto">
          <a:xfrm>
            <a:off x="4279900" y="1201738"/>
            <a:ext cx="4243388" cy="5299075"/>
          </a:xfrm>
          <a:prstGeom prst="rect">
            <a:avLst/>
          </a:prstGeom>
          <a:noFill/>
          <a:ln w="9525">
            <a:noFill/>
            <a:miter lim="800000"/>
            <a:headEnd/>
            <a:tailEnd/>
          </a:ln>
        </p:spPr>
      </p:pic>
      <p:sp>
        <p:nvSpPr>
          <p:cNvPr id="6" name="Slide Number Placeholder 5"/>
          <p:cNvSpPr>
            <a:spLocks noGrp="1"/>
          </p:cNvSpPr>
          <p:nvPr>
            <p:ph type="sldNum" sz="quarter" idx="12"/>
          </p:nvPr>
        </p:nvSpPr>
        <p:spPr bwMode="auto">
          <a:xfrm>
            <a:off x="72390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b="1" kern="1200">
                <a:solidFill>
                  <a:srgbClr val="000000"/>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defRPr/>
            </a:pPr>
            <a:fld id="{C151A327-65CD-4704-98F5-93C194B5B67E}" type="slidenum">
              <a:rPr lang="en-US" smtClean="0"/>
              <a:pPr>
                <a:defRPr/>
              </a:pPr>
              <a:t>10</a:t>
            </a:fld>
            <a:endParaRPr lang="en-US"/>
          </a:p>
        </p:txBody>
      </p:sp>
      <p:sp>
        <p:nvSpPr>
          <p:cNvPr id="7" name="TextBox 3"/>
          <p:cNvSpPr txBox="1">
            <a:spLocks noChangeArrowheads="1"/>
          </p:cNvSpPr>
          <p:nvPr/>
        </p:nvSpPr>
        <p:spPr bwMode="auto">
          <a:xfrm>
            <a:off x="0" y="6581775"/>
            <a:ext cx="2514600" cy="276225"/>
          </a:xfrm>
          <a:prstGeom prst="rect">
            <a:avLst/>
          </a:prstGeom>
          <a:noFill/>
          <a:ln w="9525">
            <a:noFill/>
            <a:miter lim="800000"/>
            <a:headEnd/>
            <a:tailEnd/>
          </a:ln>
        </p:spPr>
        <p:txBody>
          <a:bodyPr wrap="square">
            <a:spAutoFit/>
          </a:bodyPr>
          <a:lstStyle/>
          <a:p>
            <a:r>
              <a:rPr lang="en-US" sz="1200" b="0" dirty="0">
                <a:solidFill>
                  <a:srgbClr val="000000"/>
                </a:solidFill>
                <a:latin typeface="Calibri" pitchFamily="34" charset="0"/>
              </a:rPr>
              <a:t>Slide credit: Steve Seitz</a:t>
            </a:r>
          </a:p>
        </p:txBody>
      </p:sp>
      <p:sp>
        <p:nvSpPr>
          <p:cNvPr id="8" name="Rectangle 7"/>
          <p:cNvSpPr/>
          <p:nvPr/>
        </p:nvSpPr>
        <p:spPr>
          <a:xfrm>
            <a:off x="6324600" y="914400"/>
            <a:ext cx="2362200" cy="289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038600" y="3810000"/>
            <a:ext cx="2362200" cy="289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400800" y="3733800"/>
            <a:ext cx="2362200" cy="289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85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89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89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uiExpand="1" build="p" bldLvl="2"/>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09575" y="-39688"/>
            <a:ext cx="8229600" cy="1143001"/>
          </a:xfrm>
        </p:spPr>
        <p:txBody>
          <a:bodyPr/>
          <a:lstStyle/>
          <a:p>
            <a:pPr eaLnBrk="1" hangingPunct="1"/>
            <a:r>
              <a:rPr lang="en-US"/>
              <a:t>Gaussian noise</a:t>
            </a:r>
          </a:p>
        </p:txBody>
      </p:sp>
      <p:grpSp>
        <p:nvGrpSpPr>
          <p:cNvPr id="81924" name="Group 8"/>
          <p:cNvGrpSpPr>
            <a:grpSpLocks/>
          </p:cNvGrpSpPr>
          <p:nvPr/>
        </p:nvGrpSpPr>
        <p:grpSpPr bwMode="auto">
          <a:xfrm>
            <a:off x="555625" y="800100"/>
            <a:ext cx="6813550" cy="5229225"/>
            <a:chOff x="-101664" y="1201707"/>
            <a:chExt cx="6813550" cy="5229225"/>
          </a:xfrm>
        </p:grpSpPr>
        <p:pic>
          <p:nvPicPr>
            <p:cNvPr id="81927" name="Picture 2"/>
            <p:cNvPicPr>
              <a:picLocks noChangeAspect="1" noChangeArrowheads="1"/>
            </p:cNvPicPr>
            <p:nvPr/>
          </p:nvPicPr>
          <p:blipFill>
            <a:blip r:embed="rId3" cstate="print"/>
            <a:srcRect/>
            <a:stretch>
              <a:fillRect/>
            </a:stretch>
          </p:blipFill>
          <p:spPr bwMode="auto">
            <a:xfrm>
              <a:off x="-101664" y="1201707"/>
              <a:ext cx="6813550" cy="5229225"/>
            </a:xfrm>
            <a:prstGeom prst="rect">
              <a:avLst/>
            </a:prstGeom>
            <a:noFill/>
            <a:ln w="9525">
              <a:noFill/>
              <a:miter lim="800000"/>
              <a:headEnd/>
              <a:tailEnd/>
            </a:ln>
          </p:spPr>
        </p:pic>
        <p:sp>
          <p:nvSpPr>
            <p:cNvPr id="81928" name="Rectangle 6"/>
            <p:cNvSpPr>
              <a:spLocks noChangeArrowheads="1"/>
            </p:cNvSpPr>
            <p:nvPr/>
          </p:nvSpPr>
          <p:spPr bwMode="auto">
            <a:xfrm>
              <a:off x="52263" y="1384272"/>
              <a:ext cx="1095390" cy="1131903"/>
            </a:xfrm>
            <a:prstGeom prst="rect">
              <a:avLst/>
            </a:prstGeom>
            <a:solidFill>
              <a:schemeClr val="bg1"/>
            </a:solidFill>
            <a:ln w="9525" algn="ctr">
              <a:noFill/>
              <a:round/>
              <a:headEnd/>
              <a:tailEnd/>
            </a:ln>
          </p:spPr>
          <p:txBody>
            <a:bodyPr/>
            <a:lstStyle/>
            <a:p>
              <a:pPr eaLnBrk="0" hangingPunct="0"/>
              <a:endParaRPr lang="en-US" b="0"/>
            </a:p>
          </p:txBody>
        </p:sp>
      </p:grpSp>
      <p:sp>
        <p:nvSpPr>
          <p:cNvPr id="81925" name="TextBox 7"/>
          <p:cNvSpPr txBox="1">
            <a:spLocks noChangeArrowheads="1"/>
          </p:cNvSpPr>
          <p:nvPr/>
        </p:nvSpPr>
        <p:spPr bwMode="auto">
          <a:xfrm>
            <a:off x="2636838" y="5842000"/>
            <a:ext cx="4564062" cy="522288"/>
          </a:xfrm>
          <a:prstGeom prst="rect">
            <a:avLst/>
          </a:prstGeom>
          <a:noFill/>
          <a:ln w="9525">
            <a:noFill/>
            <a:miter lim="800000"/>
            <a:headEnd/>
            <a:tailEnd/>
          </a:ln>
        </p:spPr>
        <p:txBody>
          <a:bodyPr>
            <a:spAutoFit/>
          </a:bodyPr>
          <a:lstStyle/>
          <a:p>
            <a:r>
              <a:rPr lang="en-US" sz="1400" dirty="0">
                <a:latin typeface="Courier New" pitchFamily="49" charset="0"/>
                <a:cs typeface="Courier New" pitchFamily="49" charset="0"/>
              </a:rPr>
              <a:t>&gt;&gt; noise = </a:t>
            </a:r>
            <a:r>
              <a:rPr lang="en-US" sz="1400" dirty="0" err="1">
                <a:latin typeface="Courier New" pitchFamily="49" charset="0"/>
                <a:cs typeface="Courier New" pitchFamily="49" charset="0"/>
              </a:rPr>
              <a:t>randn(size(im</a:t>
            </a:r>
            <a:r>
              <a:rPr lang="en-US" sz="1400" dirty="0">
                <a:latin typeface="Courier New" pitchFamily="49" charset="0"/>
                <a:cs typeface="Courier New" pitchFamily="49" charset="0"/>
              </a:rPr>
              <a:t>)).*sigma;</a:t>
            </a:r>
          </a:p>
          <a:p>
            <a:r>
              <a:rPr lang="en-US" sz="1400" dirty="0">
                <a:latin typeface="Courier New" pitchFamily="49" charset="0"/>
                <a:cs typeface="Courier New" pitchFamily="49" charset="0"/>
              </a:rPr>
              <a:t>&gt;&gt; output = </a:t>
            </a:r>
            <a:r>
              <a:rPr lang="en-US" sz="1400" dirty="0" err="1">
                <a:latin typeface="Courier New" pitchFamily="49" charset="0"/>
                <a:cs typeface="Courier New" pitchFamily="49" charset="0"/>
              </a:rPr>
              <a:t>im</a:t>
            </a:r>
            <a:r>
              <a:rPr lang="en-US" sz="1400" dirty="0">
                <a:latin typeface="Courier New" pitchFamily="49" charset="0"/>
                <a:cs typeface="Courier New" pitchFamily="49" charset="0"/>
              </a:rPr>
              <a:t> + noise;</a:t>
            </a:r>
          </a:p>
        </p:txBody>
      </p:sp>
      <p:sp>
        <p:nvSpPr>
          <p:cNvPr id="8" name="TextBox 7"/>
          <p:cNvSpPr txBox="1">
            <a:spLocks noChangeArrowheads="1"/>
          </p:cNvSpPr>
          <p:nvPr/>
        </p:nvSpPr>
        <p:spPr bwMode="auto">
          <a:xfrm>
            <a:off x="2592388" y="6381750"/>
            <a:ext cx="6659562" cy="430213"/>
          </a:xfrm>
          <a:prstGeom prst="rect">
            <a:avLst/>
          </a:prstGeom>
          <a:noFill/>
          <a:ln w="9525">
            <a:noFill/>
            <a:miter lim="800000"/>
            <a:headEnd/>
            <a:tailEnd/>
          </a:ln>
        </p:spPr>
        <p:txBody>
          <a:bodyPr>
            <a:spAutoFit/>
          </a:bodyPr>
          <a:lstStyle/>
          <a:p>
            <a:r>
              <a:rPr lang="en-US" sz="2200" b="0" dirty="0"/>
              <a:t>What is impact of the sigma?</a:t>
            </a:r>
          </a:p>
        </p:txBody>
      </p:sp>
      <p:sp>
        <p:nvSpPr>
          <p:cNvPr id="10" name="TextBox 3"/>
          <p:cNvSpPr txBox="1">
            <a:spLocks noChangeArrowheads="1"/>
          </p:cNvSpPr>
          <p:nvPr/>
        </p:nvSpPr>
        <p:spPr bwMode="auto">
          <a:xfrm>
            <a:off x="0" y="6396335"/>
            <a:ext cx="2057400" cy="461665"/>
          </a:xfrm>
          <a:prstGeom prst="rect">
            <a:avLst/>
          </a:prstGeom>
          <a:noFill/>
          <a:ln w="9525">
            <a:noFill/>
            <a:miter lim="800000"/>
            <a:headEnd/>
            <a:tailEnd/>
          </a:ln>
        </p:spPr>
        <p:txBody>
          <a:bodyPr wrap="square">
            <a:spAutoFit/>
          </a:bodyPr>
          <a:lstStyle/>
          <a:p>
            <a:r>
              <a:rPr lang="en-US" sz="1200" b="0" dirty="0">
                <a:solidFill>
                  <a:srgbClr val="000000"/>
                </a:solidFill>
                <a:latin typeface="Calibri" pitchFamily="34" charset="0"/>
              </a:rPr>
              <a:t>Slide credit: Kristen </a:t>
            </a:r>
            <a:r>
              <a:rPr lang="en-US" sz="1200" b="0" dirty="0" err="1">
                <a:solidFill>
                  <a:srgbClr val="000000"/>
                </a:solidFill>
                <a:latin typeface="Calibri" pitchFamily="34" charset="0"/>
              </a:rPr>
              <a:t>Grauman</a:t>
            </a:r>
            <a:endParaRPr lang="en-US" sz="1200" b="0" dirty="0">
              <a:solidFill>
                <a:srgbClr val="000000"/>
              </a:solidFill>
              <a:latin typeface="Calibri" pitchFamily="34" charset="0"/>
            </a:endParaRPr>
          </a:p>
          <a:p>
            <a:r>
              <a:rPr lang="en-US" sz="1200" b="0" dirty="0">
                <a:solidFill>
                  <a:srgbClr val="000000"/>
                </a:solidFill>
                <a:latin typeface="Calibri" pitchFamily="34" charset="0"/>
              </a:rPr>
              <a:t>Figure from Martial Hebert</a:t>
            </a:r>
          </a:p>
        </p:txBody>
      </p:sp>
      <p:sp>
        <p:nvSpPr>
          <p:cNvPr id="11" name="Slide Number Placeholder 8"/>
          <p:cNvSpPr>
            <a:spLocks noGrp="1"/>
          </p:cNvSpPr>
          <p:nvPr>
            <p:ph type="sldNum" sz="quarter" idx="12"/>
          </p:nvPr>
        </p:nvSpPr>
        <p:spPr bwMode="auto">
          <a:xfrm>
            <a:off x="7010400" y="6553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b="1" kern="1200">
                <a:solidFill>
                  <a:srgbClr val="000000"/>
                </a:solidFill>
                <a:latin typeface="Arial"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defRPr/>
            </a:pPr>
            <a:fld id="{BE8FE9B5-CEA4-4264-888E-4D34141A4590}" type="slidenum">
              <a:rPr lang="en-US" smtClean="0"/>
              <a:pPr>
                <a:defRPr/>
              </a:pPr>
              <a:t>11</a:t>
            </a:fld>
            <a:endParaRPr lang="en-US" dirty="0"/>
          </a:p>
        </p:txBody>
      </p:sp>
    </p:spTree>
    <p:extLst>
      <p:ext uri="{BB962C8B-B14F-4D97-AF65-F5344CB8AC3E}">
        <p14:creationId xmlns:p14="http://schemas.microsoft.com/office/powerpoint/2010/main" val="81130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build="p"/>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1.jpg"/>
          <p:cNvPicPr>
            <a:picLocks noChangeAspect="1"/>
          </p:cNvPicPr>
          <p:nvPr/>
        </p:nvPicPr>
        <p:blipFill>
          <a:blip r:embed="rId3" cstate="print"/>
          <a:srcRect/>
          <a:stretch>
            <a:fillRect/>
          </a:stretch>
        </p:blipFill>
        <p:spPr bwMode="auto">
          <a:xfrm>
            <a:off x="508000" y="1539875"/>
            <a:ext cx="1935163" cy="1450975"/>
          </a:xfrm>
          <a:prstGeom prst="rect">
            <a:avLst/>
          </a:prstGeom>
          <a:noFill/>
          <a:ln w="19050">
            <a:solidFill>
              <a:schemeClr val="tx1"/>
            </a:solidFill>
            <a:miter lim="800000"/>
            <a:headEnd/>
            <a:tailEnd/>
          </a:ln>
        </p:spPr>
      </p:pic>
      <p:pic>
        <p:nvPicPr>
          <p:cNvPr id="5" name="Picture 4" descr="im2.jpg"/>
          <p:cNvPicPr>
            <a:picLocks noChangeAspect="1"/>
          </p:cNvPicPr>
          <p:nvPr/>
        </p:nvPicPr>
        <p:blipFill>
          <a:blip r:embed="rId4" cstate="print"/>
          <a:srcRect/>
          <a:stretch>
            <a:fillRect/>
          </a:stretch>
        </p:blipFill>
        <p:spPr bwMode="auto">
          <a:xfrm>
            <a:off x="657225" y="1689100"/>
            <a:ext cx="1935163" cy="1450975"/>
          </a:xfrm>
          <a:prstGeom prst="rect">
            <a:avLst/>
          </a:prstGeom>
          <a:noFill/>
          <a:ln w="19050">
            <a:solidFill>
              <a:schemeClr val="tx1"/>
            </a:solidFill>
            <a:miter lim="800000"/>
            <a:headEnd/>
            <a:tailEnd/>
          </a:ln>
        </p:spPr>
      </p:pic>
      <p:pic>
        <p:nvPicPr>
          <p:cNvPr id="6" name="Picture 5" descr="im3.jpg"/>
          <p:cNvPicPr>
            <a:picLocks noChangeAspect="1"/>
          </p:cNvPicPr>
          <p:nvPr/>
        </p:nvPicPr>
        <p:blipFill>
          <a:blip r:embed="rId5" cstate="print"/>
          <a:srcRect/>
          <a:stretch>
            <a:fillRect/>
          </a:stretch>
        </p:blipFill>
        <p:spPr bwMode="auto">
          <a:xfrm>
            <a:off x="806450" y="1838325"/>
            <a:ext cx="1935163" cy="1452563"/>
          </a:xfrm>
          <a:prstGeom prst="rect">
            <a:avLst/>
          </a:prstGeom>
          <a:noFill/>
          <a:ln w="19050">
            <a:solidFill>
              <a:schemeClr val="tx1"/>
            </a:solidFill>
            <a:miter lim="800000"/>
            <a:headEnd/>
            <a:tailEnd/>
          </a:ln>
        </p:spPr>
      </p:pic>
      <p:pic>
        <p:nvPicPr>
          <p:cNvPr id="7" name="Picture 6" descr="im4.jpg"/>
          <p:cNvPicPr>
            <a:picLocks noChangeAspect="1"/>
          </p:cNvPicPr>
          <p:nvPr/>
        </p:nvPicPr>
        <p:blipFill>
          <a:blip r:embed="rId6" cstate="print"/>
          <a:srcRect/>
          <a:stretch>
            <a:fillRect/>
          </a:stretch>
        </p:blipFill>
        <p:spPr bwMode="auto">
          <a:xfrm>
            <a:off x="957263" y="1989138"/>
            <a:ext cx="1935162" cy="1450975"/>
          </a:xfrm>
          <a:prstGeom prst="rect">
            <a:avLst/>
          </a:prstGeom>
          <a:noFill/>
          <a:ln w="19050">
            <a:solidFill>
              <a:schemeClr val="tx1"/>
            </a:solidFill>
            <a:miter lim="800000"/>
            <a:headEnd/>
            <a:tailEnd/>
          </a:ln>
        </p:spPr>
      </p:pic>
      <p:pic>
        <p:nvPicPr>
          <p:cNvPr id="8" name="Picture 7" descr="im5.jpg"/>
          <p:cNvPicPr>
            <a:picLocks noChangeAspect="1"/>
          </p:cNvPicPr>
          <p:nvPr/>
        </p:nvPicPr>
        <p:blipFill>
          <a:blip r:embed="rId7" cstate="print"/>
          <a:srcRect/>
          <a:stretch>
            <a:fillRect/>
          </a:stretch>
        </p:blipFill>
        <p:spPr bwMode="auto">
          <a:xfrm>
            <a:off x="1106488" y="2138363"/>
            <a:ext cx="1935162" cy="1452562"/>
          </a:xfrm>
          <a:prstGeom prst="rect">
            <a:avLst/>
          </a:prstGeom>
          <a:noFill/>
          <a:ln w="19050">
            <a:solidFill>
              <a:schemeClr val="tx1"/>
            </a:solidFill>
            <a:miter lim="800000"/>
            <a:headEnd/>
            <a:tailEnd/>
          </a:ln>
        </p:spPr>
      </p:pic>
      <p:sp>
        <p:nvSpPr>
          <p:cNvPr id="82951" name="Title 9"/>
          <p:cNvSpPr>
            <a:spLocks noGrp="1"/>
          </p:cNvSpPr>
          <p:nvPr>
            <p:ph type="title"/>
          </p:nvPr>
        </p:nvSpPr>
        <p:spPr>
          <a:xfrm>
            <a:off x="665163" y="0"/>
            <a:ext cx="7772400" cy="1143000"/>
          </a:xfrm>
        </p:spPr>
        <p:txBody>
          <a:bodyPr/>
          <a:lstStyle/>
          <a:p>
            <a:r>
              <a:rPr lang="en-US"/>
              <a:t>Motivation: noise reduction</a:t>
            </a:r>
          </a:p>
        </p:txBody>
      </p:sp>
      <p:sp>
        <p:nvSpPr>
          <p:cNvPr id="56328" name="Content Placeholder 12"/>
          <p:cNvSpPr>
            <a:spLocks noGrp="1"/>
          </p:cNvSpPr>
          <p:nvPr>
            <p:ph idx="1"/>
          </p:nvPr>
        </p:nvSpPr>
        <p:spPr>
          <a:xfrm>
            <a:off x="665163" y="4159250"/>
            <a:ext cx="7772400" cy="1754188"/>
          </a:xfrm>
        </p:spPr>
        <p:txBody>
          <a:bodyPr/>
          <a:lstStyle/>
          <a:p>
            <a:r>
              <a:rPr lang="en-US" sz="2400" dirty="0"/>
              <a:t>Even multiple images of the same static scene will not be identical.</a:t>
            </a:r>
          </a:p>
          <a:p>
            <a:r>
              <a:rPr lang="en-US" sz="2400" dirty="0"/>
              <a:t>How could we reduce the noise, i.e., give an estimate of the true intensities?</a:t>
            </a:r>
          </a:p>
          <a:p>
            <a:r>
              <a:rPr lang="en-US" sz="2400" b="1" dirty="0"/>
              <a:t>What if there’s only one image?</a:t>
            </a:r>
          </a:p>
        </p:txBody>
      </p:sp>
      <p:pic>
        <p:nvPicPr>
          <p:cNvPr id="14" name="Picture 13" descr="noise2.jpg"/>
          <p:cNvPicPr>
            <a:picLocks noChangeAspect="1"/>
          </p:cNvPicPr>
          <p:nvPr/>
        </p:nvPicPr>
        <p:blipFill>
          <a:blip r:embed="rId8" cstate="print"/>
          <a:srcRect/>
          <a:stretch>
            <a:fillRect/>
          </a:stretch>
        </p:blipFill>
        <p:spPr bwMode="auto">
          <a:xfrm>
            <a:off x="3403600" y="1420813"/>
            <a:ext cx="2628900" cy="2628900"/>
          </a:xfrm>
          <a:prstGeom prst="rect">
            <a:avLst/>
          </a:prstGeom>
          <a:noFill/>
          <a:ln w="38100">
            <a:solidFill>
              <a:schemeClr val="accent1"/>
            </a:solidFill>
            <a:miter lim="800000"/>
            <a:headEnd/>
            <a:tailEnd/>
          </a:ln>
        </p:spPr>
      </p:pic>
      <p:pic>
        <p:nvPicPr>
          <p:cNvPr id="82954" name="Picture 14" descr="noise1.jpg"/>
          <p:cNvPicPr>
            <a:picLocks noChangeAspect="1"/>
          </p:cNvPicPr>
          <p:nvPr/>
        </p:nvPicPr>
        <p:blipFill>
          <a:blip r:embed="rId9" cstate="print"/>
          <a:srcRect/>
          <a:stretch>
            <a:fillRect/>
          </a:stretch>
        </p:blipFill>
        <p:spPr bwMode="auto">
          <a:xfrm>
            <a:off x="6288088" y="1420813"/>
            <a:ext cx="2628900" cy="2628900"/>
          </a:xfrm>
          <a:prstGeom prst="rect">
            <a:avLst/>
          </a:prstGeom>
          <a:noFill/>
          <a:ln w="38100">
            <a:solidFill>
              <a:schemeClr val="accent1"/>
            </a:solidFill>
            <a:miter lim="800000"/>
            <a:headEnd/>
            <a:tailEnd/>
          </a:ln>
        </p:spPr>
      </p:pic>
      <p:sp>
        <p:nvSpPr>
          <p:cNvPr id="17" name="Rectangle 16"/>
          <p:cNvSpPr/>
          <p:nvPr/>
        </p:nvSpPr>
        <p:spPr>
          <a:xfrm>
            <a:off x="1103313" y="2151063"/>
            <a:ext cx="255587" cy="25558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im6.jpg"/>
          <p:cNvPicPr>
            <a:picLocks noChangeAspect="1"/>
          </p:cNvPicPr>
          <p:nvPr/>
        </p:nvPicPr>
        <p:blipFill>
          <a:blip r:embed="rId10" cstate="print"/>
          <a:srcRect/>
          <a:stretch>
            <a:fillRect/>
          </a:stretch>
        </p:blipFill>
        <p:spPr bwMode="auto">
          <a:xfrm>
            <a:off x="1257300" y="2289175"/>
            <a:ext cx="1935163" cy="1450975"/>
          </a:xfrm>
          <a:prstGeom prst="rect">
            <a:avLst/>
          </a:prstGeom>
          <a:noFill/>
          <a:ln w="19050">
            <a:solidFill>
              <a:schemeClr val="tx1"/>
            </a:solidFill>
            <a:miter lim="800000"/>
            <a:headEnd/>
            <a:tailEnd/>
          </a:ln>
        </p:spPr>
      </p:pic>
      <p:sp>
        <p:nvSpPr>
          <p:cNvPr id="16" name="Rectangle 15"/>
          <p:cNvSpPr/>
          <p:nvPr/>
        </p:nvSpPr>
        <p:spPr>
          <a:xfrm>
            <a:off x="1249363" y="2297113"/>
            <a:ext cx="255587" cy="25558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Slide Number Placeholder 14"/>
          <p:cNvSpPr>
            <a:spLocks noGrp="1"/>
          </p:cNvSpPr>
          <p:nvPr>
            <p:ph type="sldNum" sz="quarter" idx="12"/>
          </p:nvPr>
        </p:nvSpPr>
        <p:spPr bwMode="auto">
          <a:xfrm>
            <a:off x="72390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b="1" kern="1200">
                <a:solidFill>
                  <a:srgbClr val="000000"/>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defRPr/>
            </a:pPr>
            <a:fld id="{C151A327-65CD-4704-98F5-93C194B5B67E}" type="slidenum">
              <a:rPr lang="en-US" smtClean="0"/>
              <a:pPr>
                <a:defRPr/>
              </a:pPr>
              <a:t>12</a:t>
            </a:fld>
            <a:endParaRPr lang="en-US"/>
          </a:p>
        </p:txBody>
      </p:sp>
      <p:sp>
        <p:nvSpPr>
          <p:cNvPr id="19" name="TextBox 3"/>
          <p:cNvSpPr txBox="1">
            <a:spLocks noChangeArrowheads="1"/>
          </p:cNvSpPr>
          <p:nvPr/>
        </p:nvSpPr>
        <p:spPr bwMode="auto">
          <a:xfrm>
            <a:off x="0" y="6581775"/>
            <a:ext cx="2514600" cy="276225"/>
          </a:xfrm>
          <a:prstGeom prst="rect">
            <a:avLst/>
          </a:prstGeom>
          <a:noFill/>
          <a:ln w="9525">
            <a:noFill/>
            <a:miter lim="800000"/>
            <a:headEnd/>
            <a:tailEnd/>
          </a:ln>
        </p:spPr>
        <p:txBody>
          <a:bodyPr wrap="square">
            <a:spAutoFit/>
          </a:bodyPr>
          <a:lstStyle/>
          <a:p>
            <a:r>
              <a:rPr lang="en-US" sz="1200" b="0" dirty="0">
                <a:solidFill>
                  <a:srgbClr val="000000"/>
                </a:solidFill>
                <a:latin typeface="Calibri" pitchFamily="34" charset="0"/>
              </a:rPr>
              <a:t>Slide credit: Kristen </a:t>
            </a:r>
            <a:r>
              <a:rPr lang="en-US" sz="1200" b="0" dirty="0" err="1">
                <a:solidFill>
                  <a:srgbClr val="000000"/>
                </a:solidFill>
                <a:latin typeface="Calibri" pitchFamily="34" charset="0"/>
              </a:rPr>
              <a:t>Grauman</a:t>
            </a:r>
            <a:endParaRPr lang="en-US" sz="1200" b="0" dirty="0">
              <a:solidFill>
                <a:srgbClr val="000000"/>
              </a:solidFill>
              <a:latin typeface="Calibri" pitchFamily="34" charset="0"/>
            </a:endParaRPr>
          </a:p>
        </p:txBody>
      </p:sp>
    </p:spTree>
    <p:extLst>
      <p:ext uri="{BB962C8B-B14F-4D97-AF65-F5344CB8AC3E}">
        <p14:creationId xmlns:p14="http://schemas.microsoft.com/office/powerpoint/2010/main" val="230538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t>First attempt at a solution</a:t>
            </a:r>
          </a:p>
        </p:txBody>
      </p:sp>
      <p:sp>
        <p:nvSpPr>
          <p:cNvPr id="83971" name="Rectangle 3"/>
          <p:cNvSpPr>
            <a:spLocks noGrp="1" noChangeArrowheads="1"/>
          </p:cNvSpPr>
          <p:nvPr>
            <p:ph type="body" idx="1"/>
          </p:nvPr>
        </p:nvSpPr>
        <p:spPr/>
        <p:txBody>
          <a:bodyPr/>
          <a:lstStyle/>
          <a:p>
            <a:pPr>
              <a:buFontTx/>
              <a:buChar char="•"/>
            </a:pPr>
            <a:r>
              <a:rPr lang="en-US" dirty="0"/>
              <a:t>Let’s replace each pixel with an average of all the values in its neighborhood</a:t>
            </a:r>
          </a:p>
          <a:p>
            <a:pPr>
              <a:buFontTx/>
              <a:buChar char="•"/>
            </a:pPr>
            <a:r>
              <a:rPr lang="en-US" dirty="0"/>
              <a:t>Assumptions: </a:t>
            </a:r>
          </a:p>
          <a:p>
            <a:pPr lvl="1"/>
            <a:r>
              <a:rPr lang="en-US" dirty="0"/>
              <a:t>Expect pixels to be like their neighbors</a:t>
            </a:r>
          </a:p>
          <a:p>
            <a:pPr lvl="1"/>
            <a:r>
              <a:rPr lang="en-US" dirty="0"/>
              <a:t>Expect noise processes to be independent from pixel to pixel</a:t>
            </a:r>
          </a:p>
          <a:p>
            <a:pPr>
              <a:buFontTx/>
              <a:buChar char="•"/>
            </a:pPr>
            <a:endParaRPr lang="en-US" dirty="0"/>
          </a:p>
        </p:txBody>
      </p:sp>
      <p:sp>
        <p:nvSpPr>
          <p:cNvPr id="4" name="Slide Number Placeholder 3"/>
          <p:cNvSpPr>
            <a:spLocks noGrp="1"/>
          </p:cNvSpPr>
          <p:nvPr>
            <p:ph type="sldNum" sz="quarter" idx="12"/>
          </p:nvPr>
        </p:nvSpPr>
        <p:spPr bwMode="auto">
          <a:xfrm>
            <a:off x="72390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b="1" kern="1200">
                <a:solidFill>
                  <a:srgbClr val="000000"/>
                </a:solidFill>
                <a:latin typeface="Times New Roman" pitchFamily="18" charset="0"/>
                <a:ea typeface="+mn-ea"/>
                <a:cs typeface="Arial" charset="0"/>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defRPr/>
            </a:pPr>
            <a:fld id="{3ACF169A-FB62-4D00-A8DD-B8FDE49CE07D}" type="slidenum">
              <a:rPr lang="en-US" smtClean="0"/>
              <a:pPr>
                <a:defRPr/>
              </a:pPr>
              <a:t>13</a:t>
            </a:fld>
            <a:endParaRPr lang="en-US"/>
          </a:p>
        </p:txBody>
      </p:sp>
      <p:sp>
        <p:nvSpPr>
          <p:cNvPr id="5" name="TextBox 3"/>
          <p:cNvSpPr txBox="1">
            <a:spLocks noChangeArrowheads="1"/>
          </p:cNvSpPr>
          <p:nvPr/>
        </p:nvSpPr>
        <p:spPr bwMode="auto">
          <a:xfrm>
            <a:off x="0" y="6581775"/>
            <a:ext cx="2514600" cy="276225"/>
          </a:xfrm>
          <a:prstGeom prst="rect">
            <a:avLst/>
          </a:prstGeom>
          <a:noFill/>
          <a:ln w="9525">
            <a:noFill/>
            <a:miter lim="800000"/>
            <a:headEnd/>
            <a:tailEnd/>
          </a:ln>
        </p:spPr>
        <p:txBody>
          <a:bodyPr wrap="square">
            <a:spAutoFit/>
          </a:bodyPr>
          <a:lstStyle/>
          <a:p>
            <a:r>
              <a:rPr lang="en-US" sz="1200" b="0" dirty="0">
                <a:solidFill>
                  <a:srgbClr val="000000"/>
                </a:solidFill>
                <a:latin typeface="Calibri" pitchFamily="34" charset="0"/>
              </a:rPr>
              <a:t>Slide credit: Kristen </a:t>
            </a:r>
            <a:r>
              <a:rPr lang="en-US" sz="1200" b="0" dirty="0" err="1">
                <a:solidFill>
                  <a:srgbClr val="000000"/>
                </a:solidFill>
                <a:latin typeface="Calibri" pitchFamily="34" charset="0"/>
              </a:rPr>
              <a:t>Grauman</a:t>
            </a:r>
            <a:endParaRPr lang="en-US" sz="1200" b="0" dirty="0">
              <a:solidFill>
                <a:srgbClr val="000000"/>
              </a:solidFill>
              <a:latin typeface="Calibri" pitchFamily="34" charset="0"/>
            </a:endParaRPr>
          </a:p>
        </p:txBody>
      </p:sp>
    </p:spTree>
    <p:extLst>
      <p:ext uri="{BB962C8B-B14F-4D97-AF65-F5344CB8AC3E}">
        <p14:creationId xmlns:p14="http://schemas.microsoft.com/office/powerpoint/2010/main" val="875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9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9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9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t>First attempt at a solution</a:t>
            </a:r>
          </a:p>
        </p:txBody>
      </p:sp>
      <p:sp>
        <p:nvSpPr>
          <p:cNvPr id="84995" name="Rectangle 3"/>
          <p:cNvSpPr>
            <a:spLocks noGrp="1" noChangeArrowheads="1"/>
          </p:cNvSpPr>
          <p:nvPr>
            <p:ph type="body" idx="1"/>
          </p:nvPr>
        </p:nvSpPr>
        <p:spPr/>
        <p:txBody>
          <a:bodyPr/>
          <a:lstStyle/>
          <a:p>
            <a:pPr>
              <a:buFontTx/>
              <a:buChar char="•"/>
            </a:pPr>
            <a:r>
              <a:rPr lang="en-US"/>
              <a:t>Let’s replace each pixel with an average of all the values in its neighborhood</a:t>
            </a:r>
          </a:p>
          <a:p>
            <a:pPr>
              <a:buFontTx/>
              <a:buChar char="•"/>
            </a:pPr>
            <a:r>
              <a:rPr lang="en-US"/>
              <a:t>Moving average in 1D:</a:t>
            </a:r>
          </a:p>
        </p:txBody>
      </p:sp>
      <p:pic>
        <p:nvPicPr>
          <p:cNvPr id="84996" name="Picture 4" descr="smoothing-d1"/>
          <p:cNvPicPr>
            <a:picLocks noChangeAspect="1" noChangeArrowheads="1"/>
          </p:cNvPicPr>
          <p:nvPr/>
        </p:nvPicPr>
        <p:blipFill>
          <a:blip r:embed="rId3" cstate="print"/>
          <a:srcRect/>
          <a:stretch>
            <a:fillRect/>
          </a:stretch>
        </p:blipFill>
        <p:spPr bwMode="auto">
          <a:xfrm>
            <a:off x="2514600" y="3124200"/>
            <a:ext cx="3890963" cy="2833688"/>
          </a:xfrm>
          <a:prstGeom prst="rect">
            <a:avLst/>
          </a:prstGeom>
          <a:noFill/>
          <a:ln w="9525">
            <a:noFill/>
            <a:miter lim="800000"/>
            <a:headEnd/>
            <a:tailEnd/>
          </a:ln>
        </p:spPr>
      </p:pic>
      <p:pic>
        <p:nvPicPr>
          <p:cNvPr id="1148933" name="Picture 5" descr="smoothing-d2"/>
          <p:cNvPicPr>
            <a:picLocks noChangeAspect="1" noChangeArrowheads="1"/>
          </p:cNvPicPr>
          <p:nvPr/>
        </p:nvPicPr>
        <p:blipFill>
          <a:blip r:embed="rId4" cstate="print"/>
          <a:srcRect/>
          <a:stretch>
            <a:fillRect/>
          </a:stretch>
        </p:blipFill>
        <p:spPr bwMode="auto">
          <a:xfrm>
            <a:off x="2514600" y="3124200"/>
            <a:ext cx="3890963" cy="2833688"/>
          </a:xfrm>
          <a:prstGeom prst="rect">
            <a:avLst/>
          </a:prstGeom>
          <a:noFill/>
          <a:ln w="9525">
            <a:noFill/>
            <a:miter lim="800000"/>
            <a:headEnd/>
            <a:tailEnd/>
          </a:ln>
        </p:spPr>
      </p:pic>
      <p:pic>
        <p:nvPicPr>
          <p:cNvPr id="1148934" name="Picture 6" descr="smoothing-d3"/>
          <p:cNvPicPr>
            <a:picLocks noChangeAspect="1" noChangeArrowheads="1"/>
          </p:cNvPicPr>
          <p:nvPr/>
        </p:nvPicPr>
        <p:blipFill>
          <a:blip r:embed="rId5" cstate="print"/>
          <a:srcRect/>
          <a:stretch>
            <a:fillRect/>
          </a:stretch>
        </p:blipFill>
        <p:spPr bwMode="auto">
          <a:xfrm>
            <a:off x="2514600" y="3124200"/>
            <a:ext cx="3890963" cy="2833688"/>
          </a:xfrm>
          <a:prstGeom prst="rect">
            <a:avLst/>
          </a:prstGeom>
          <a:noFill/>
          <a:ln w="9525">
            <a:noFill/>
            <a:miter lim="800000"/>
            <a:headEnd/>
            <a:tailEnd/>
          </a:ln>
        </p:spPr>
      </p:pic>
      <p:pic>
        <p:nvPicPr>
          <p:cNvPr id="1148935" name="Picture 7" descr="smoothing-d4"/>
          <p:cNvPicPr>
            <a:picLocks noChangeAspect="1" noChangeArrowheads="1"/>
          </p:cNvPicPr>
          <p:nvPr/>
        </p:nvPicPr>
        <p:blipFill>
          <a:blip r:embed="rId6" cstate="print"/>
          <a:srcRect/>
          <a:stretch>
            <a:fillRect/>
          </a:stretch>
        </p:blipFill>
        <p:spPr bwMode="auto">
          <a:xfrm>
            <a:off x="2514600" y="3124200"/>
            <a:ext cx="3890963" cy="2833688"/>
          </a:xfrm>
          <a:prstGeom prst="rect">
            <a:avLst/>
          </a:prstGeom>
          <a:noFill/>
          <a:ln w="9525">
            <a:noFill/>
            <a:miter lim="800000"/>
            <a:headEnd/>
            <a:tailEnd/>
          </a:ln>
        </p:spPr>
      </p:pic>
      <p:pic>
        <p:nvPicPr>
          <p:cNvPr id="1148936" name="Picture 8" descr="smoothing-d5"/>
          <p:cNvPicPr>
            <a:picLocks noChangeAspect="1" noChangeArrowheads="1"/>
          </p:cNvPicPr>
          <p:nvPr/>
        </p:nvPicPr>
        <p:blipFill>
          <a:blip r:embed="rId7" cstate="print"/>
          <a:srcRect/>
          <a:stretch>
            <a:fillRect/>
          </a:stretch>
        </p:blipFill>
        <p:spPr bwMode="auto">
          <a:xfrm>
            <a:off x="2514600" y="3124200"/>
            <a:ext cx="3890963" cy="2833688"/>
          </a:xfrm>
          <a:prstGeom prst="rect">
            <a:avLst/>
          </a:prstGeom>
          <a:noFill/>
          <a:ln w="9525">
            <a:noFill/>
            <a:miter lim="800000"/>
            <a:headEnd/>
            <a:tailEnd/>
          </a:ln>
        </p:spPr>
      </p:pic>
      <p:sp>
        <p:nvSpPr>
          <p:cNvPr id="10" name="Slide Number Placeholder 9"/>
          <p:cNvSpPr>
            <a:spLocks noGrp="1"/>
          </p:cNvSpPr>
          <p:nvPr>
            <p:ph type="sldNum" sz="quarter" idx="12"/>
          </p:nvPr>
        </p:nvSpPr>
        <p:spPr bwMode="auto">
          <a:xfrm>
            <a:off x="72390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b="1" kern="1200">
                <a:solidFill>
                  <a:srgbClr val="000000"/>
                </a:solidFill>
                <a:latin typeface="Times New Roman" pitchFamily="18" charset="0"/>
                <a:ea typeface="+mn-ea"/>
                <a:cs typeface="Arial" charset="0"/>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defRPr/>
            </a:pPr>
            <a:fld id="{3ACF169A-FB62-4D00-A8DD-B8FDE49CE07D}" type="slidenum">
              <a:rPr lang="en-US" smtClean="0"/>
              <a:pPr>
                <a:defRPr/>
              </a:pPr>
              <a:t>14</a:t>
            </a:fld>
            <a:endParaRPr lang="en-US" dirty="0"/>
          </a:p>
        </p:txBody>
      </p:sp>
      <p:sp>
        <p:nvSpPr>
          <p:cNvPr id="11" name="TextBox 3"/>
          <p:cNvSpPr txBox="1">
            <a:spLocks noChangeArrowheads="1"/>
          </p:cNvSpPr>
          <p:nvPr/>
        </p:nvSpPr>
        <p:spPr bwMode="auto">
          <a:xfrm>
            <a:off x="0" y="6581775"/>
            <a:ext cx="2514600" cy="276225"/>
          </a:xfrm>
          <a:prstGeom prst="rect">
            <a:avLst/>
          </a:prstGeom>
          <a:noFill/>
          <a:ln w="9525">
            <a:noFill/>
            <a:miter lim="800000"/>
            <a:headEnd/>
            <a:tailEnd/>
          </a:ln>
        </p:spPr>
        <p:txBody>
          <a:bodyPr wrap="square">
            <a:spAutoFit/>
          </a:bodyPr>
          <a:lstStyle/>
          <a:p>
            <a:r>
              <a:rPr lang="en-US" sz="1200" b="0" dirty="0">
                <a:solidFill>
                  <a:srgbClr val="000000"/>
                </a:solidFill>
                <a:latin typeface="Calibri" pitchFamily="34" charset="0"/>
              </a:rPr>
              <a:t>Slide credit: S. </a:t>
            </a:r>
            <a:r>
              <a:rPr lang="en-US" sz="1200" b="0" dirty="0" err="1">
                <a:solidFill>
                  <a:srgbClr val="000000"/>
                </a:solidFill>
                <a:latin typeface="Calibri" pitchFamily="34" charset="0"/>
              </a:rPr>
              <a:t>Marschner</a:t>
            </a:r>
            <a:endParaRPr lang="en-US" sz="1200" b="0" dirty="0">
              <a:solidFill>
                <a:srgbClr val="000000"/>
              </a:solidFill>
              <a:latin typeface="Calibri" pitchFamily="34" charset="0"/>
            </a:endParaRPr>
          </a:p>
        </p:txBody>
      </p:sp>
    </p:spTree>
    <p:extLst>
      <p:ext uri="{BB962C8B-B14F-4D97-AF65-F5344CB8AC3E}">
        <p14:creationId xmlns:p14="http://schemas.microsoft.com/office/powerpoint/2010/main" val="100689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489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1489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1489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1489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t>Weighted Moving Average</a:t>
            </a:r>
          </a:p>
        </p:txBody>
      </p:sp>
      <p:sp>
        <p:nvSpPr>
          <p:cNvPr id="86019" name="Rectangle 3"/>
          <p:cNvSpPr>
            <a:spLocks noGrp="1" noChangeArrowheads="1"/>
          </p:cNvSpPr>
          <p:nvPr>
            <p:ph type="body" idx="1"/>
          </p:nvPr>
        </p:nvSpPr>
        <p:spPr/>
        <p:txBody>
          <a:bodyPr/>
          <a:lstStyle/>
          <a:p>
            <a:r>
              <a:rPr lang="en-US"/>
              <a:t>Can add weights to our moving average</a:t>
            </a:r>
          </a:p>
          <a:p>
            <a:r>
              <a:rPr lang="en-US" i="1"/>
              <a:t>Weights </a:t>
            </a:r>
            <a:r>
              <a:rPr lang="en-US"/>
              <a:t> [1, 1, 1, 1, 1]  / 5 </a:t>
            </a:r>
          </a:p>
        </p:txBody>
      </p:sp>
      <p:pic>
        <p:nvPicPr>
          <p:cNvPr id="86020" name="Picture 4" descr="smoothing-box"/>
          <p:cNvPicPr>
            <a:picLocks noChangeAspect="1" noChangeArrowheads="1"/>
          </p:cNvPicPr>
          <p:nvPr/>
        </p:nvPicPr>
        <p:blipFill>
          <a:blip r:embed="rId3" cstate="print"/>
          <a:srcRect/>
          <a:stretch>
            <a:fillRect/>
          </a:stretch>
        </p:blipFill>
        <p:spPr bwMode="auto">
          <a:xfrm>
            <a:off x="2514600" y="3124200"/>
            <a:ext cx="3889375" cy="2833688"/>
          </a:xfrm>
          <a:prstGeom prst="rect">
            <a:avLst/>
          </a:prstGeom>
          <a:noFill/>
          <a:ln w="9525">
            <a:noFill/>
            <a:miter lim="800000"/>
            <a:headEnd/>
            <a:tailEnd/>
          </a:ln>
        </p:spPr>
      </p:pic>
      <p:sp>
        <p:nvSpPr>
          <p:cNvPr id="6" name="Slide Number Placeholder 5"/>
          <p:cNvSpPr>
            <a:spLocks noGrp="1"/>
          </p:cNvSpPr>
          <p:nvPr>
            <p:ph type="sldNum" sz="quarter" idx="12"/>
          </p:nvPr>
        </p:nvSpPr>
        <p:spPr bwMode="auto">
          <a:xfrm>
            <a:off x="72390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b="1" kern="1200">
                <a:solidFill>
                  <a:srgbClr val="000000"/>
                </a:solidFill>
                <a:latin typeface="Times New Roman" pitchFamily="18" charset="0"/>
                <a:ea typeface="+mn-ea"/>
                <a:cs typeface="Arial" charset="0"/>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defRPr/>
            </a:pPr>
            <a:fld id="{3ACF169A-FB62-4D00-A8DD-B8FDE49CE07D}" type="slidenum">
              <a:rPr lang="en-US" smtClean="0"/>
              <a:pPr>
                <a:defRPr/>
              </a:pPr>
              <a:t>15</a:t>
            </a:fld>
            <a:endParaRPr lang="en-US"/>
          </a:p>
        </p:txBody>
      </p:sp>
      <p:sp>
        <p:nvSpPr>
          <p:cNvPr id="7" name="TextBox 3"/>
          <p:cNvSpPr txBox="1">
            <a:spLocks noChangeArrowheads="1"/>
          </p:cNvSpPr>
          <p:nvPr/>
        </p:nvSpPr>
        <p:spPr bwMode="auto">
          <a:xfrm>
            <a:off x="0" y="6581775"/>
            <a:ext cx="2514600" cy="276225"/>
          </a:xfrm>
          <a:prstGeom prst="rect">
            <a:avLst/>
          </a:prstGeom>
          <a:noFill/>
          <a:ln w="9525">
            <a:noFill/>
            <a:miter lim="800000"/>
            <a:headEnd/>
            <a:tailEnd/>
          </a:ln>
        </p:spPr>
        <p:txBody>
          <a:bodyPr wrap="square">
            <a:spAutoFit/>
          </a:bodyPr>
          <a:lstStyle/>
          <a:p>
            <a:r>
              <a:rPr lang="en-US" sz="1200" b="0" dirty="0">
                <a:solidFill>
                  <a:srgbClr val="000000"/>
                </a:solidFill>
                <a:latin typeface="Calibri" pitchFamily="34" charset="0"/>
              </a:rPr>
              <a:t>Slide credit: S. </a:t>
            </a:r>
            <a:r>
              <a:rPr lang="en-US" sz="1200" b="0" dirty="0" err="1">
                <a:solidFill>
                  <a:srgbClr val="000000"/>
                </a:solidFill>
                <a:latin typeface="Calibri" pitchFamily="34" charset="0"/>
              </a:rPr>
              <a:t>Marschner</a:t>
            </a:r>
            <a:endParaRPr lang="en-US" sz="1200" b="0" dirty="0">
              <a:solidFill>
                <a:srgbClr val="000000"/>
              </a:solidFill>
              <a:latin typeface="Calibri" pitchFamily="34" charset="0"/>
            </a:endParaRPr>
          </a:p>
        </p:txBody>
      </p:sp>
    </p:spTree>
    <p:extLst>
      <p:ext uri="{BB962C8B-B14F-4D97-AF65-F5344CB8AC3E}">
        <p14:creationId xmlns:p14="http://schemas.microsoft.com/office/powerpoint/2010/main" val="269347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t>Weighted Moving Average</a:t>
            </a:r>
          </a:p>
        </p:txBody>
      </p:sp>
      <p:sp>
        <p:nvSpPr>
          <p:cNvPr id="87043" name="Rectangle 3"/>
          <p:cNvSpPr>
            <a:spLocks noGrp="1" noChangeArrowheads="1"/>
          </p:cNvSpPr>
          <p:nvPr>
            <p:ph type="body" idx="1"/>
          </p:nvPr>
        </p:nvSpPr>
        <p:spPr/>
        <p:txBody>
          <a:bodyPr/>
          <a:lstStyle/>
          <a:p>
            <a:r>
              <a:rPr lang="en-US"/>
              <a:t>Non-uniform weights [1, 4, 6, 4, 1] / 16</a:t>
            </a:r>
          </a:p>
        </p:txBody>
      </p:sp>
      <p:pic>
        <p:nvPicPr>
          <p:cNvPr id="87044" name="Picture 4" descr="smoothing-box"/>
          <p:cNvPicPr>
            <a:picLocks noChangeAspect="1" noChangeArrowheads="1"/>
          </p:cNvPicPr>
          <p:nvPr/>
        </p:nvPicPr>
        <p:blipFill>
          <a:blip r:embed="rId3" cstate="print"/>
          <a:srcRect/>
          <a:stretch>
            <a:fillRect/>
          </a:stretch>
        </p:blipFill>
        <p:spPr bwMode="auto">
          <a:xfrm>
            <a:off x="2511425" y="3124200"/>
            <a:ext cx="3889375" cy="2833688"/>
          </a:xfrm>
          <a:prstGeom prst="rect">
            <a:avLst/>
          </a:prstGeom>
          <a:noFill/>
          <a:ln w="9525">
            <a:noFill/>
            <a:miter lim="800000"/>
            <a:headEnd/>
            <a:tailEnd/>
          </a:ln>
        </p:spPr>
      </p:pic>
      <p:pic>
        <p:nvPicPr>
          <p:cNvPr id="840709" name="Picture 5" descr="smoothing-bell"/>
          <p:cNvPicPr>
            <a:picLocks noChangeAspect="1" noChangeArrowheads="1"/>
          </p:cNvPicPr>
          <p:nvPr/>
        </p:nvPicPr>
        <p:blipFill>
          <a:blip r:embed="rId4" cstate="print"/>
          <a:srcRect/>
          <a:stretch>
            <a:fillRect/>
          </a:stretch>
        </p:blipFill>
        <p:spPr bwMode="auto">
          <a:xfrm>
            <a:off x="2514600" y="3124200"/>
            <a:ext cx="3889375" cy="2833688"/>
          </a:xfrm>
          <a:prstGeom prst="rect">
            <a:avLst/>
          </a:prstGeom>
          <a:noFill/>
          <a:ln w="9525">
            <a:noFill/>
            <a:miter lim="800000"/>
            <a:headEnd/>
            <a:tailEnd/>
          </a:ln>
        </p:spPr>
      </p:pic>
      <p:sp>
        <p:nvSpPr>
          <p:cNvPr id="7" name="Slide Number Placeholder 6"/>
          <p:cNvSpPr>
            <a:spLocks noGrp="1"/>
          </p:cNvSpPr>
          <p:nvPr>
            <p:ph type="sldNum" sz="quarter" idx="12"/>
          </p:nvPr>
        </p:nvSpPr>
        <p:spPr bwMode="auto">
          <a:xfrm>
            <a:off x="72390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b="1" kern="1200">
                <a:solidFill>
                  <a:srgbClr val="000000"/>
                </a:solidFill>
                <a:latin typeface="Times New Roman" pitchFamily="18" charset="0"/>
                <a:ea typeface="+mn-ea"/>
                <a:cs typeface="Arial" charset="0"/>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defRPr/>
            </a:pPr>
            <a:fld id="{3ACF169A-FB62-4D00-A8DD-B8FDE49CE07D}" type="slidenum">
              <a:rPr lang="en-US" smtClean="0"/>
              <a:pPr>
                <a:defRPr/>
              </a:pPr>
              <a:t>16</a:t>
            </a:fld>
            <a:endParaRPr lang="en-US" dirty="0"/>
          </a:p>
        </p:txBody>
      </p:sp>
      <p:sp>
        <p:nvSpPr>
          <p:cNvPr id="8" name="TextBox 3"/>
          <p:cNvSpPr txBox="1">
            <a:spLocks noChangeArrowheads="1"/>
          </p:cNvSpPr>
          <p:nvPr/>
        </p:nvSpPr>
        <p:spPr bwMode="auto">
          <a:xfrm>
            <a:off x="0" y="6581775"/>
            <a:ext cx="2514600" cy="276225"/>
          </a:xfrm>
          <a:prstGeom prst="rect">
            <a:avLst/>
          </a:prstGeom>
          <a:noFill/>
          <a:ln w="9525">
            <a:noFill/>
            <a:miter lim="800000"/>
            <a:headEnd/>
            <a:tailEnd/>
          </a:ln>
        </p:spPr>
        <p:txBody>
          <a:bodyPr wrap="square">
            <a:spAutoFit/>
          </a:bodyPr>
          <a:lstStyle/>
          <a:p>
            <a:r>
              <a:rPr lang="en-US" sz="1200" b="0" dirty="0">
                <a:solidFill>
                  <a:srgbClr val="000000"/>
                </a:solidFill>
                <a:latin typeface="Calibri" pitchFamily="34" charset="0"/>
              </a:rPr>
              <a:t>Slide credit: S. </a:t>
            </a:r>
            <a:r>
              <a:rPr lang="en-US" sz="1200" b="0" dirty="0" err="1">
                <a:solidFill>
                  <a:srgbClr val="000000"/>
                </a:solidFill>
                <a:latin typeface="Calibri" pitchFamily="34" charset="0"/>
              </a:rPr>
              <a:t>Marschner</a:t>
            </a:r>
            <a:endParaRPr lang="en-US" sz="1200" b="0" dirty="0">
              <a:solidFill>
                <a:srgbClr val="000000"/>
              </a:solidFill>
              <a:latin typeface="Calibri" pitchFamily="34" charset="0"/>
            </a:endParaRPr>
          </a:p>
        </p:txBody>
      </p:sp>
    </p:spTree>
    <p:extLst>
      <p:ext uri="{BB962C8B-B14F-4D97-AF65-F5344CB8AC3E}">
        <p14:creationId xmlns:p14="http://schemas.microsoft.com/office/powerpoint/2010/main" val="369915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407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a:t>Image filtering</a:t>
            </a:r>
          </a:p>
        </p:txBody>
      </p:sp>
      <p:sp>
        <p:nvSpPr>
          <p:cNvPr id="3" name="Content Placeholder 2"/>
          <p:cNvSpPr>
            <a:spLocks noGrp="1"/>
          </p:cNvSpPr>
          <p:nvPr>
            <p:ph idx="1"/>
          </p:nvPr>
        </p:nvSpPr>
        <p:spPr>
          <a:xfrm>
            <a:off x="457200" y="990600"/>
            <a:ext cx="8229600" cy="5410200"/>
          </a:xfrm>
        </p:spPr>
        <p:txBody>
          <a:bodyPr/>
          <a:lstStyle/>
          <a:p>
            <a:endParaRPr lang="en-US" altLang="en-US" sz="2800" dirty="0"/>
          </a:p>
          <a:p>
            <a:r>
              <a:rPr lang="en-US" altLang="en-US" sz="2800" dirty="0"/>
              <a:t>Image filtering: compute function of local neighborhood at each position</a:t>
            </a:r>
          </a:p>
          <a:p>
            <a:endParaRPr lang="en-US" altLang="en-US" sz="2800" dirty="0"/>
          </a:p>
          <a:p>
            <a:r>
              <a:rPr lang="en-US" altLang="en-US" sz="2800" dirty="0"/>
              <a:t>Really important!</a:t>
            </a:r>
          </a:p>
          <a:p>
            <a:pPr lvl="1"/>
            <a:r>
              <a:rPr lang="en-US" altLang="en-US" sz="2400" dirty="0"/>
              <a:t>Enhance images</a:t>
            </a:r>
          </a:p>
          <a:p>
            <a:pPr lvl="2"/>
            <a:r>
              <a:rPr lang="en-US" altLang="en-US" sz="2000" dirty="0" err="1"/>
              <a:t>Denoise</a:t>
            </a:r>
            <a:r>
              <a:rPr lang="en-US" altLang="en-US" sz="2000" dirty="0"/>
              <a:t>, resize, increase contrast, etc.</a:t>
            </a:r>
            <a:endParaRPr lang="en-US" altLang="en-US" sz="2800" dirty="0"/>
          </a:p>
          <a:p>
            <a:pPr lvl="1"/>
            <a:r>
              <a:rPr lang="en-US" altLang="en-US" sz="2400" dirty="0"/>
              <a:t>Extract information from images</a:t>
            </a:r>
          </a:p>
          <a:p>
            <a:pPr lvl="2"/>
            <a:r>
              <a:rPr lang="en-US" altLang="en-US" sz="2000" dirty="0"/>
              <a:t>Texture, edges, distinctive points, etc.</a:t>
            </a:r>
          </a:p>
          <a:p>
            <a:pPr lvl="1"/>
            <a:r>
              <a:rPr lang="en-US" altLang="en-US" sz="2400" dirty="0"/>
              <a:t>Detect patterns</a:t>
            </a:r>
          </a:p>
          <a:p>
            <a:pPr lvl="2"/>
            <a:r>
              <a:rPr lang="en-US" altLang="en-US" sz="2000" dirty="0"/>
              <a:t>Template matching</a:t>
            </a:r>
          </a:p>
          <a:p>
            <a:pPr lvl="1"/>
            <a:r>
              <a:rPr lang="en-US" altLang="en-US" dirty="0"/>
              <a:t>Deep Convolutional Networks</a:t>
            </a:r>
          </a:p>
          <a:p>
            <a:pPr>
              <a:buFont typeface="Arial" panose="020B0604020202020204" pitchFamily="34" charset="0"/>
              <a:buNone/>
            </a:pPr>
            <a:endParaRPr lang="en-US" altLang="en-US" sz="2800" dirty="0"/>
          </a:p>
          <a:p>
            <a:endParaRPr lang="en-US" altLang="en-US" sz="2800" dirty="0"/>
          </a:p>
          <a:p>
            <a:endParaRPr lang="en-US" altLang="en-US" sz="2800" dirty="0"/>
          </a:p>
        </p:txBody>
      </p:sp>
    </p:spTree>
    <p:extLst>
      <p:ext uri="{BB962C8B-B14F-4D97-AF65-F5344CB8AC3E}">
        <p14:creationId xmlns:p14="http://schemas.microsoft.com/office/powerpoint/2010/main" val="4115895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t>Moving Average In 2D</a:t>
            </a:r>
          </a:p>
        </p:txBody>
      </p:sp>
      <p:graphicFrame>
        <p:nvGraphicFramePr>
          <p:cNvPr id="842905" name="Group 15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9"/>
                  </a:ext>
                </a:extLst>
              </a:tr>
            </a:tbl>
          </a:graphicData>
        </a:graphic>
      </p:graphicFrame>
      <p:pic>
        <p:nvPicPr>
          <p:cNvPr id="88190" name="Picture 145" descr="txp_fig"/>
          <p:cNvPicPr>
            <a:picLocks noChangeAspect="1" noChangeArrowheads="1"/>
          </p:cNvPicPr>
          <p:nvPr>
            <p:custDataLst>
              <p:tags r:id="rId1"/>
            </p:custDataLst>
          </p:nvPr>
        </p:nvPicPr>
        <p:blipFill>
          <a:blip r:embed="rId5" cstate="print"/>
          <a:srcRect/>
          <a:stretch>
            <a:fillRect/>
          </a:stretch>
        </p:blipFill>
        <p:spPr bwMode="auto">
          <a:xfrm>
            <a:off x="1752600" y="1600200"/>
            <a:ext cx="1527175" cy="458788"/>
          </a:xfrm>
          <a:prstGeom prst="rect">
            <a:avLst/>
          </a:prstGeom>
          <a:noFill/>
          <a:ln w="9525">
            <a:noFill/>
            <a:miter lim="800000"/>
            <a:headEnd/>
            <a:tailEnd/>
          </a:ln>
        </p:spPr>
      </p:pic>
      <p:graphicFrame>
        <p:nvGraphicFramePr>
          <p:cNvPr id="843037" name="Group 285"/>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pic>
        <p:nvPicPr>
          <p:cNvPr id="88314" name="Picture 279" descr="txp_fig"/>
          <p:cNvPicPr>
            <a:picLocks noChangeAspect="1" noChangeArrowheads="1"/>
          </p:cNvPicPr>
          <p:nvPr>
            <p:custDataLst>
              <p:tags r:id="rId2"/>
            </p:custDataLst>
          </p:nvPr>
        </p:nvPicPr>
        <p:blipFill>
          <a:blip r:embed="rId6" cstate="print"/>
          <a:srcRect/>
          <a:stretch>
            <a:fillRect/>
          </a:stretch>
        </p:blipFill>
        <p:spPr bwMode="auto">
          <a:xfrm>
            <a:off x="5867400" y="1600200"/>
            <a:ext cx="1371600" cy="457200"/>
          </a:xfrm>
          <a:prstGeom prst="rect">
            <a:avLst/>
          </a:prstGeom>
          <a:noFill/>
          <a:ln w="9525">
            <a:noFill/>
            <a:miter lim="800000"/>
            <a:headEnd/>
            <a:tailEnd/>
          </a:ln>
        </p:spPr>
      </p:pic>
      <p:sp>
        <p:nvSpPr>
          <p:cNvPr id="88315" name="Rectangle 147"/>
          <p:cNvSpPr>
            <a:spLocks noChangeArrowheads="1"/>
          </p:cNvSpPr>
          <p:nvPr/>
        </p:nvSpPr>
        <p:spPr bwMode="auto">
          <a:xfrm>
            <a:off x="5105400" y="2590800"/>
            <a:ext cx="365125" cy="381000"/>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cs typeface="Arial" pitchFamily="34" charset="0"/>
            </a:endParaRPr>
          </a:p>
        </p:txBody>
      </p:sp>
      <p:graphicFrame>
        <p:nvGraphicFramePr>
          <p:cNvPr id="843038" name="Group 286"/>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sp>
        <p:nvSpPr>
          <p:cNvPr id="88439" name="Rectangle 146"/>
          <p:cNvSpPr>
            <a:spLocks noChangeArrowheads="1"/>
          </p:cNvSpPr>
          <p:nvPr/>
        </p:nvSpPr>
        <p:spPr bwMode="auto">
          <a:xfrm>
            <a:off x="685800" y="2286000"/>
            <a:ext cx="1066800" cy="990600"/>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cs typeface="Arial" pitchFamily="34" charset="0"/>
            </a:endParaRPr>
          </a:p>
        </p:txBody>
      </p:sp>
      <p:sp>
        <p:nvSpPr>
          <p:cNvPr id="11" name="Slide Number Placeholder 10"/>
          <p:cNvSpPr>
            <a:spLocks noGrp="1"/>
          </p:cNvSpPr>
          <p:nvPr>
            <p:ph type="sldNum" sz="quarter" idx="12"/>
          </p:nvPr>
        </p:nvSpPr>
        <p:spPr bwMode="auto">
          <a:xfrm>
            <a:off x="72390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b="1" kern="1200">
                <a:solidFill>
                  <a:srgbClr val="000000"/>
                </a:solidFill>
                <a:latin typeface="Times New Roman" pitchFamily="18" charset="0"/>
                <a:ea typeface="+mn-ea"/>
                <a:cs typeface="Arial" charset="0"/>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defRPr/>
            </a:pPr>
            <a:fld id="{3ACF169A-FB62-4D00-A8DD-B8FDE49CE07D}" type="slidenum">
              <a:rPr lang="en-US" smtClean="0"/>
              <a:pPr>
                <a:defRPr/>
              </a:pPr>
              <a:t>18</a:t>
            </a:fld>
            <a:endParaRPr lang="en-US" dirty="0"/>
          </a:p>
        </p:txBody>
      </p:sp>
      <p:sp>
        <p:nvSpPr>
          <p:cNvPr id="12" name="TextBox 3"/>
          <p:cNvSpPr txBox="1">
            <a:spLocks noChangeArrowheads="1"/>
          </p:cNvSpPr>
          <p:nvPr/>
        </p:nvSpPr>
        <p:spPr bwMode="auto">
          <a:xfrm>
            <a:off x="0" y="6581775"/>
            <a:ext cx="2514600" cy="276225"/>
          </a:xfrm>
          <a:prstGeom prst="rect">
            <a:avLst/>
          </a:prstGeom>
          <a:noFill/>
          <a:ln w="9525">
            <a:noFill/>
            <a:miter lim="800000"/>
            <a:headEnd/>
            <a:tailEnd/>
          </a:ln>
        </p:spPr>
        <p:txBody>
          <a:bodyPr wrap="square">
            <a:spAutoFit/>
          </a:bodyPr>
          <a:lstStyle/>
          <a:p>
            <a:r>
              <a:rPr lang="en-US" sz="1200" b="0" dirty="0">
                <a:solidFill>
                  <a:srgbClr val="000000"/>
                </a:solidFill>
                <a:latin typeface="Calibri" pitchFamily="34" charset="0"/>
              </a:rPr>
              <a:t>Slide credit: Steve Seitz</a:t>
            </a:r>
          </a:p>
        </p:txBody>
      </p:sp>
    </p:spTree>
    <p:extLst>
      <p:ext uri="{BB962C8B-B14F-4D97-AF65-F5344CB8AC3E}">
        <p14:creationId xmlns:p14="http://schemas.microsoft.com/office/powerpoint/2010/main" val="1908586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t>Moving Average In 2D</a:t>
            </a:r>
          </a:p>
        </p:txBody>
      </p:sp>
      <p:graphicFrame>
        <p:nvGraphicFramePr>
          <p:cNvPr id="842905" name="Group 15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9"/>
                  </a:ext>
                </a:extLst>
              </a:tr>
            </a:tbl>
          </a:graphicData>
        </a:graphic>
      </p:graphicFrame>
      <p:pic>
        <p:nvPicPr>
          <p:cNvPr id="88190" name="Picture 145" descr="txp_fig"/>
          <p:cNvPicPr>
            <a:picLocks noChangeAspect="1" noChangeArrowheads="1"/>
          </p:cNvPicPr>
          <p:nvPr>
            <p:custDataLst>
              <p:tags r:id="rId1"/>
            </p:custDataLst>
          </p:nvPr>
        </p:nvPicPr>
        <p:blipFill>
          <a:blip r:embed="rId5" cstate="print"/>
          <a:srcRect/>
          <a:stretch>
            <a:fillRect/>
          </a:stretch>
        </p:blipFill>
        <p:spPr bwMode="auto">
          <a:xfrm>
            <a:off x="1752600" y="1600200"/>
            <a:ext cx="1527175" cy="458788"/>
          </a:xfrm>
          <a:prstGeom prst="rect">
            <a:avLst/>
          </a:prstGeom>
          <a:noFill/>
          <a:ln w="9525">
            <a:noFill/>
            <a:miter lim="800000"/>
            <a:headEnd/>
            <a:tailEnd/>
          </a:ln>
        </p:spPr>
      </p:pic>
      <p:graphicFrame>
        <p:nvGraphicFramePr>
          <p:cNvPr id="843037" name="Group 285"/>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pic>
        <p:nvPicPr>
          <p:cNvPr id="88314" name="Picture 279" descr="txp_fig"/>
          <p:cNvPicPr>
            <a:picLocks noChangeAspect="1" noChangeArrowheads="1"/>
          </p:cNvPicPr>
          <p:nvPr>
            <p:custDataLst>
              <p:tags r:id="rId2"/>
            </p:custDataLst>
          </p:nvPr>
        </p:nvPicPr>
        <p:blipFill>
          <a:blip r:embed="rId6" cstate="print"/>
          <a:srcRect/>
          <a:stretch>
            <a:fillRect/>
          </a:stretch>
        </p:blipFill>
        <p:spPr bwMode="auto">
          <a:xfrm>
            <a:off x="5867400" y="1600200"/>
            <a:ext cx="1371600" cy="457200"/>
          </a:xfrm>
          <a:prstGeom prst="rect">
            <a:avLst/>
          </a:prstGeom>
          <a:noFill/>
          <a:ln w="9525">
            <a:noFill/>
            <a:miter lim="800000"/>
            <a:headEnd/>
            <a:tailEnd/>
          </a:ln>
        </p:spPr>
      </p:pic>
      <p:sp>
        <p:nvSpPr>
          <p:cNvPr id="88315" name="Rectangle 147"/>
          <p:cNvSpPr>
            <a:spLocks noChangeArrowheads="1"/>
          </p:cNvSpPr>
          <p:nvPr/>
        </p:nvSpPr>
        <p:spPr bwMode="auto">
          <a:xfrm>
            <a:off x="5105400" y="2590800"/>
            <a:ext cx="365125" cy="381000"/>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cs typeface="Arial" pitchFamily="34" charset="0"/>
            </a:endParaRPr>
          </a:p>
        </p:txBody>
      </p:sp>
      <p:graphicFrame>
        <p:nvGraphicFramePr>
          <p:cNvPr id="843038" name="Group 286"/>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sp>
        <p:nvSpPr>
          <p:cNvPr id="88439" name="Rectangle 146"/>
          <p:cNvSpPr>
            <a:spLocks noChangeArrowheads="1"/>
          </p:cNvSpPr>
          <p:nvPr/>
        </p:nvSpPr>
        <p:spPr bwMode="auto">
          <a:xfrm>
            <a:off x="685800" y="2286000"/>
            <a:ext cx="1066800" cy="990600"/>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cs typeface="Arial" pitchFamily="34" charset="0"/>
            </a:endParaRPr>
          </a:p>
        </p:txBody>
      </p:sp>
      <p:sp>
        <p:nvSpPr>
          <p:cNvPr id="11" name="Slide Number Placeholder 10"/>
          <p:cNvSpPr>
            <a:spLocks noGrp="1"/>
          </p:cNvSpPr>
          <p:nvPr>
            <p:ph type="sldNum" sz="quarter" idx="12"/>
          </p:nvPr>
        </p:nvSpPr>
        <p:spPr bwMode="auto">
          <a:xfrm>
            <a:off x="72390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b="1" kern="1200">
                <a:solidFill>
                  <a:srgbClr val="000000"/>
                </a:solidFill>
                <a:latin typeface="Times New Roman" pitchFamily="18" charset="0"/>
                <a:ea typeface="+mn-ea"/>
                <a:cs typeface="Arial" charset="0"/>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defRPr/>
            </a:pPr>
            <a:fld id="{3ACF169A-FB62-4D00-A8DD-B8FDE49CE07D}" type="slidenum">
              <a:rPr lang="en-US" smtClean="0"/>
              <a:pPr>
                <a:defRPr/>
              </a:pPr>
              <a:t>19</a:t>
            </a:fld>
            <a:endParaRPr lang="en-US" dirty="0"/>
          </a:p>
        </p:txBody>
      </p:sp>
      <p:sp>
        <p:nvSpPr>
          <p:cNvPr id="13" name="TextBox 3"/>
          <p:cNvSpPr txBox="1">
            <a:spLocks noChangeArrowheads="1"/>
          </p:cNvSpPr>
          <p:nvPr/>
        </p:nvSpPr>
        <p:spPr bwMode="auto">
          <a:xfrm>
            <a:off x="0" y="6581775"/>
            <a:ext cx="2514600" cy="276225"/>
          </a:xfrm>
          <a:prstGeom prst="rect">
            <a:avLst/>
          </a:prstGeom>
          <a:noFill/>
          <a:ln w="9525">
            <a:noFill/>
            <a:miter lim="800000"/>
            <a:headEnd/>
            <a:tailEnd/>
          </a:ln>
        </p:spPr>
        <p:txBody>
          <a:bodyPr wrap="square">
            <a:spAutoFit/>
          </a:bodyPr>
          <a:lstStyle/>
          <a:p>
            <a:r>
              <a:rPr lang="en-US" sz="1200" b="0" dirty="0">
                <a:solidFill>
                  <a:srgbClr val="000000"/>
                </a:solidFill>
                <a:latin typeface="Calibri" pitchFamily="34" charset="0"/>
              </a:rPr>
              <a:t>Slide credit: Steve Seitz</a:t>
            </a:r>
          </a:p>
        </p:txBody>
      </p:sp>
    </p:spTree>
    <p:extLst>
      <p:ext uri="{BB962C8B-B14F-4D97-AF65-F5344CB8AC3E}">
        <p14:creationId xmlns:p14="http://schemas.microsoft.com/office/powerpoint/2010/main" val="1242072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3AE954-7E90-1444-AABA-698716D52D83}"/>
              </a:ext>
            </a:extLst>
          </p:cNvPr>
          <p:cNvPicPr>
            <a:picLocks noChangeAspect="1"/>
          </p:cNvPicPr>
          <p:nvPr/>
        </p:nvPicPr>
        <p:blipFill>
          <a:blip r:embed="rId2"/>
          <a:stretch>
            <a:fillRect/>
          </a:stretch>
        </p:blipFill>
        <p:spPr>
          <a:xfrm>
            <a:off x="1563092" y="0"/>
            <a:ext cx="6017816" cy="6858000"/>
          </a:xfrm>
          <a:prstGeom prst="rect">
            <a:avLst/>
          </a:prstGeom>
        </p:spPr>
      </p:pic>
      <p:sp>
        <p:nvSpPr>
          <p:cNvPr id="5" name="Rounded Rectangle 4">
            <a:extLst>
              <a:ext uri="{FF2B5EF4-FFF2-40B4-BE49-F238E27FC236}">
                <a16:creationId xmlns:a16="http://schemas.microsoft.com/office/drawing/2014/main" id="{6CB980B3-8F54-CA41-9E4B-633B52A6D180}"/>
              </a:ext>
            </a:extLst>
          </p:cNvPr>
          <p:cNvSpPr/>
          <p:nvPr/>
        </p:nvSpPr>
        <p:spPr>
          <a:xfrm>
            <a:off x="3771900" y="152400"/>
            <a:ext cx="1600200" cy="16764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583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t>Moving Average In 2D</a:t>
            </a:r>
          </a:p>
        </p:txBody>
      </p:sp>
      <p:graphicFrame>
        <p:nvGraphicFramePr>
          <p:cNvPr id="860163"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9"/>
                  </a:ext>
                </a:extLst>
              </a:tr>
            </a:tbl>
          </a:graphicData>
        </a:graphic>
      </p:graphicFrame>
      <p:pic>
        <p:nvPicPr>
          <p:cNvPr id="89214" name="Picture 126" descr="txp_fig"/>
          <p:cNvPicPr>
            <a:picLocks noChangeAspect="1" noChangeArrowheads="1"/>
          </p:cNvPicPr>
          <p:nvPr>
            <p:custDataLst>
              <p:tags r:id="rId1"/>
            </p:custDataLst>
          </p:nvPr>
        </p:nvPicPr>
        <p:blipFill>
          <a:blip r:embed="rId5" cstate="print"/>
          <a:srcRect/>
          <a:stretch>
            <a:fillRect/>
          </a:stretch>
        </p:blipFill>
        <p:spPr bwMode="auto">
          <a:xfrm>
            <a:off x="1752600" y="1600200"/>
            <a:ext cx="1527175" cy="458788"/>
          </a:xfrm>
          <a:prstGeom prst="rect">
            <a:avLst/>
          </a:prstGeom>
          <a:noFill/>
          <a:ln w="9525">
            <a:noFill/>
            <a:miter lim="800000"/>
            <a:headEnd/>
            <a:tailEnd/>
          </a:ln>
        </p:spPr>
      </p:pic>
      <p:graphicFrame>
        <p:nvGraphicFramePr>
          <p:cNvPr id="860289" name="Group 129"/>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pic>
        <p:nvPicPr>
          <p:cNvPr id="89338" name="Picture 252" descr="txp_fig"/>
          <p:cNvPicPr>
            <a:picLocks noChangeAspect="1" noChangeArrowheads="1"/>
          </p:cNvPicPr>
          <p:nvPr>
            <p:custDataLst>
              <p:tags r:id="rId2"/>
            </p:custDataLst>
          </p:nvPr>
        </p:nvPicPr>
        <p:blipFill>
          <a:blip r:embed="rId6" cstate="print"/>
          <a:srcRect/>
          <a:stretch>
            <a:fillRect/>
          </a:stretch>
        </p:blipFill>
        <p:spPr bwMode="auto">
          <a:xfrm>
            <a:off x="5867400" y="1600200"/>
            <a:ext cx="1371600" cy="457200"/>
          </a:xfrm>
          <a:prstGeom prst="rect">
            <a:avLst/>
          </a:prstGeom>
          <a:noFill/>
          <a:ln w="9525">
            <a:noFill/>
            <a:miter lim="800000"/>
            <a:headEnd/>
            <a:tailEnd/>
          </a:ln>
        </p:spPr>
      </p:pic>
      <p:sp>
        <p:nvSpPr>
          <p:cNvPr id="89339" name="Rectangle 253"/>
          <p:cNvSpPr>
            <a:spLocks noChangeArrowheads="1"/>
          </p:cNvSpPr>
          <p:nvPr/>
        </p:nvSpPr>
        <p:spPr bwMode="auto">
          <a:xfrm>
            <a:off x="5410200" y="2590800"/>
            <a:ext cx="381000" cy="381000"/>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cs typeface="Arial" pitchFamily="34" charset="0"/>
            </a:endParaRPr>
          </a:p>
        </p:txBody>
      </p:sp>
      <p:graphicFrame>
        <p:nvGraphicFramePr>
          <p:cNvPr id="860414" name="Group 254"/>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sp>
        <p:nvSpPr>
          <p:cNvPr id="89463" name="Rectangle 127"/>
          <p:cNvSpPr>
            <a:spLocks noChangeArrowheads="1"/>
          </p:cNvSpPr>
          <p:nvPr/>
        </p:nvSpPr>
        <p:spPr bwMode="auto">
          <a:xfrm>
            <a:off x="1066800" y="2286000"/>
            <a:ext cx="1066800" cy="990600"/>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cs typeface="Arial" pitchFamily="34" charset="0"/>
            </a:endParaRPr>
          </a:p>
        </p:txBody>
      </p:sp>
      <p:sp>
        <p:nvSpPr>
          <p:cNvPr id="11" name="Slide Number Placeholder 10"/>
          <p:cNvSpPr>
            <a:spLocks noGrp="1"/>
          </p:cNvSpPr>
          <p:nvPr>
            <p:ph type="sldNum" sz="quarter" idx="12"/>
          </p:nvPr>
        </p:nvSpPr>
        <p:spPr bwMode="auto">
          <a:xfrm>
            <a:off x="72390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b="1" kern="1200">
                <a:solidFill>
                  <a:srgbClr val="000000"/>
                </a:solidFill>
                <a:latin typeface="Times New Roman" pitchFamily="18" charset="0"/>
                <a:ea typeface="+mn-ea"/>
                <a:cs typeface="Arial" charset="0"/>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defRPr/>
            </a:pPr>
            <a:fld id="{3ACF169A-FB62-4D00-A8DD-B8FDE49CE07D}" type="slidenum">
              <a:rPr lang="en-US" smtClean="0"/>
              <a:pPr>
                <a:defRPr/>
              </a:pPr>
              <a:t>20</a:t>
            </a:fld>
            <a:endParaRPr lang="en-US" dirty="0"/>
          </a:p>
        </p:txBody>
      </p:sp>
      <p:sp>
        <p:nvSpPr>
          <p:cNvPr id="13" name="TextBox 3"/>
          <p:cNvSpPr txBox="1">
            <a:spLocks noChangeArrowheads="1"/>
          </p:cNvSpPr>
          <p:nvPr/>
        </p:nvSpPr>
        <p:spPr bwMode="auto">
          <a:xfrm>
            <a:off x="0" y="6581775"/>
            <a:ext cx="2514600" cy="276225"/>
          </a:xfrm>
          <a:prstGeom prst="rect">
            <a:avLst/>
          </a:prstGeom>
          <a:noFill/>
          <a:ln w="9525">
            <a:noFill/>
            <a:miter lim="800000"/>
            <a:headEnd/>
            <a:tailEnd/>
          </a:ln>
        </p:spPr>
        <p:txBody>
          <a:bodyPr wrap="square">
            <a:spAutoFit/>
          </a:bodyPr>
          <a:lstStyle/>
          <a:p>
            <a:r>
              <a:rPr lang="en-US" sz="1200" b="0" dirty="0">
                <a:solidFill>
                  <a:srgbClr val="000000"/>
                </a:solidFill>
                <a:latin typeface="Calibri" pitchFamily="34" charset="0"/>
              </a:rPr>
              <a:t>Slide credit: Steve Seitz</a:t>
            </a:r>
          </a:p>
        </p:txBody>
      </p:sp>
    </p:spTree>
    <p:extLst>
      <p:ext uri="{BB962C8B-B14F-4D97-AF65-F5344CB8AC3E}">
        <p14:creationId xmlns:p14="http://schemas.microsoft.com/office/powerpoint/2010/main" val="247752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t>Moving Average In 2D</a:t>
            </a:r>
          </a:p>
        </p:txBody>
      </p:sp>
      <p:graphicFrame>
        <p:nvGraphicFramePr>
          <p:cNvPr id="860163"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9"/>
                  </a:ext>
                </a:extLst>
              </a:tr>
            </a:tbl>
          </a:graphicData>
        </a:graphic>
      </p:graphicFrame>
      <p:pic>
        <p:nvPicPr>
          <p:cNvPr id="89214" name="Picture 126" descr="txp_fig"/>
          <p:cNvPicPr>
            <a:picLocks noChangeAspect="1" noChangeArrowheads="1"/>
          </p:cNvPicPr>
          <p:nvPr>
            <p:custDataLst>
              <p:tags r:id="rId1"/>
            </p:custDataLst>
          </p:nvPr>
        </p:nvPicPr>
        <p:blipFill>
          <a:blip r:embed="rId5" cstate="print"/>
          <a:srcRect/>
          <a:stretch>
            <a:fillRect/>
          </a:stretch>
        </p:blipFill>
        <p:spPr bwMode="auto">
          <a:xfrm>
            <a:off x="1752600" y="1600200"/>
            <a:ext cx="1527175" cy="458788"/>
          </a:xfrm>
          <a:prstGeom prst="rect">
            <a:avLst/>
          </a:prstGeom>
          <a:noFill/>
          <a:ln w="9525">
            <a:noFill/>
            <a:miter lim="800000"/>
            <a:headEnd/>
            <a:tailEnd/>
          </a:ln>
        </p:spPr>
      </p:pic>
      <p:graphicFrame>
        <p:nvGraphicFramePr>
          <p:cNvPr id="860289" name="Group 129"/>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pic>
        <p:nvPicPr>
          <p:cNvPr id="89338" name="Picture 252" descr="txp_fig"/>
          <p:cNvPicPr>
            <a:picLocks noChangeAspect="1" noChangeArrowheads="1"/>
          </p:cNvPicPr>
          <p:nvPr>
            <p:custDataLst>
              <p:tags r:id="rId2"/>
            </p:custDataLst>
          </p:nvPr>
        </p:nvPicPr>
        <p:blipFill>
          <a:blip r:embed="rId6" cstate="print"/>
          <a:srcRect/>
          <a:stretch>
            <a:fillRect/>
          </a:stretch>
        </p:blipFill>
        <p:spPr bwMode="auto">
          <a:xfrm>
            <a:off x="5867400" y="1600200"/>
            <a:ext cx="1371600" cy="457200"/>
          </a:xfrm>
          <a:prstGeom prst="rect">
            <a:avLst/>
          </a:prstGeom>
          <a:noFill/>
          <a:ln w="9525">
            <a:noFill/>
            <a:miter lim="800000"/>
            <a:headEnd/>
            <a:tailEnd/>
          </a:ln>
        </p:spPr>
      </p:pic>
      <p:sp>
        <p:nvSpPr>
          <p:cNvPr id="89339" name="Rectangle 253"/>
          <p:cNvSpPr>
            <a:spLocks noChangeArrowheads="1"/>
          </p:cNvSpPr>
          <p:nvPr/>
        </p:nvSpPr>
        <p:spPr bwMode="auto">
          <a:xfrm>
            <a:off x="5410200" y="2590800"/>
            <a:ext cx="381000" cy="381000"/>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cs typeface="Arial" pitchFamily="34" charset="0"/>
            </a:endParaRPr>
          </a:p>
        </p:txBody>
      </p:sp>
      <p:graphicFrame>
        <p:nvGraphicFramePr>
          <p:cNvPr id="860414" name="Group 254"/>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sp>
        <p:nvSpPr>
          <p:cNvPr id="89463" name="Rectangle 127"/>
          <p:cNvSpPr>
            <a:spLocks noChangeArrowheads="1"/>
          </p:cNvSpPr>
          <p:nvPr/>
        </p:nvSpPr>
        <p:spPr bwMode="auto">
          <a:xfrm>
            <a:off x="1066800" y="2286000"/>
            <a:ext cx="1066800" cy="990600"/>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cs typeface="Arial" pitchFamily="34" charset="0"/>
            </a:endParaRPr>
          </a:p>
        </p:txBody>
      </p:sp>
      <p:sp>
        <p:nvSpPr>
          <p:cNvPr id="11" name="Slide Number Placeholder 10"/>
          <p:cNvSpPr>
            <a:spLocks noGrp="1"/>
          </p:cNvSpPr>
          <p:nvPr>
            <p:ph type="sldNum" sz="quarter" idx="12"/>
          </p:nvPr>
        </p:nvSpPr>
        <p:spPr bwMode="auto">
          <a:xfrm>
            <a:off x="72390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b="1" kern="1200">
                <a:solidFill>
                  <a:srgbClr val="000000"/>
                </a:solidFill>
                <a:latin typeface="Times New Roman" pitchFamily="18" charset="0"/>
                <a:ea typeface="+mn-ea"/>
                <a:cs typeface="Arial" charset="0"/>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defRPr/>
            </a:pPr>
            <a:fld id="{3ACF169A-FB62-4D00-A8DD-B8FDE49CE07D}" type="slidenum">
              <a:rPr lang="en-US" smtClean="0"/>
              <a:pPr>
                <a:defRPr/>
              </a:pPr>
              <a:t>21</a:t>
            </a:fld>
            <a:endParaRPr lang="en-US" dirty="0"/>
          </a:p>
        </p:txBody>
      </p:sp>
      <p:sp>
        <p:nvSpPr>
          <p:cNvPr id="13" name="TextBox 3"/>
          <p:cNvSpPr txBox="1">
            <a:spLocks noChangeArrowheads="1"/>
          </p:cNvSpPr>
          <p:nvPr/>
        </p:nvSpPr>
        <p:spPr bwMode="auto">
          <a:xfrm>
            <a:off x="0" y="6581775"/>
            <a:ext cx="2514600" cy="276225"/>
          </a:xfrm>
          <a:prstGeom prst="rect">
            <a:avLst/>
          </a:prstGeom>
          <a:noFill/>
          <a:ln w="9525">
            <a:noFill/>
            <a:miter lim="800000"/>
            <a:headEnd/>
            <a:tailEnd/>
          </a:ln>
        </p:spPr>
        <p:txBody>
          <a:bodyPr wrap="square">
            <a:spAutoFit/>
          </a:bodyPr>
          <a:lstStyle/>
          <a:p>
            <a:r>
              <a:rPr lang="en-US" sz="1200" b="0" dirty="0">
                <a:solidFill>
                  <a:srgbClr val="000000"/>
                </a:solidFill>
                <a:latin typeface="Calibri" pitchFamily="34" charset="0"/>
              </a:rPr>
              <a:t>Slide credit: Steve Seitz</a:t>
            </a:r>
          </a:p>
        </p:txBody>
      </p:sp>
    </p:spTree>
    <p:extLst>
      <p:ext uri="{BB962C8B-B14F-4D97-AF65-F5344CB8AC3E}">
        <p14:creationId xmlns:p14="http://schemas.microsoft.com/office/powerpoint/2010/main" val="542723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t>Moving Average In 2D</a:t>
            </a:r>
          </a:p>
        </p:txBody>
      </p:sp>
      <p:graphicFrame>
        <p:nvGraphicFramePr>
          <p:cNvPr id="862211"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9"/>
                  </a:ext>
                </a:extLst>
              </a:tr>
            </a:tbl>
          </a:graphicData>
        </a:graphic>
      </p:graphicFrame>
      <p:pic>
        <p:nvPicPr>
          <p:cNvPr id="90238" name="Picture 126" descr="txp_fig"/>
          <p:cNvPicPr>
            <a:picLocks noChangeAspect="1" noChangeArrowheads="1"/>
          </p:cNvPicPr>
          <p:nvPr>
            <p:custDataLst>
              <p:tags r:id="rId1"/>
            </p:custDataLst>
          </p:nvPr>
        </p:nvPicPr>
        <p:blipFill>
          <a:blip r:embed="rId5" cstate="print"/>
          <a:srcRect/>
          <a:stretch>
            <a:fillRect/>
          </a:stretch>
        </p:blipFill>
        <p:spPr bwMode="auto">
          <a:xfrm>
            <a:off x="1752600" y="1600200"/>
            <a:ext cx="1527175" cy="458788"/>
          </a:xfrm>
          <a:prstGeom prst="rect">
            <a:avLst/>
          </a:prstGeom>
          <a:noFill/>
          <a:ln w="9525">
            <a:noFill/>
            <a:miter lim="800000"/>
            <a:headEnd/>
            <a:tailEnd/>
          </a:ln>
        </p:spPr>
      </p:pic>
      <p:graphicFrame>
        <p:nvGraphicFramePr>
          <p:cNvPr id="862337" name="Group 129"/>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pic>
        <p:nvPicPr>
          <p:cNvPr id="90362" name="Picture 252" descr="txp_fig"/>
          <p:cNvPicPr>
            <a:picLocks noChangeAspect="1" noChangeArrowheads="1"/>
          </p:cNvPicPr>
          <p:nvPr>
            <p:custDataLst>
              <p:tags r:id="rId2"/>
            </p:custDataLst>
          </p:nvPr>
        </p:nvPicPr>
        <p:blipFill>
          <a:blip r:embed="rId6" cstate="print"/>
          <a:srcRect/>
          <a:stretch>
            <a:fillRect/>
          </a:stretch>
        </p:blipFill>
        <p:spPr bwMode="auto">
          <a:xfrm>
            <a:off x="5867400" y="1600200"/>
            <a:ext cx="1371600" cy="457200"/>
          </a:xfrm>
          <a:prstGeom prst="rect">
            <a:avLst/>
          </a:prstGeom>
          <a:noFill/>
          <a:ln w="9525">
            <a:noFill/>
            <a:miter lim="800000"/>
            <a:headEnd/>
            <a:tailEnd/>
          </a:ln>
        </p:spPr>
      </p:pic>
      <p:sp>
        <p:nvSpPr>
          <p:cNvPr id="90363" name="Rectangle 253"/>
          <p:cNvSpPr>
            <a:spLocks noChangeArrowheads="1"/>
          </p:cNvSpPr>
          <p:nvPr/>
        </p:nvSpPr>
        <p:spPr bwMode="auto">
          <a:xfrm>
            <a:off x="5791200" y="2590800"/>
            <a:ext cx="381000" cy="381000"/>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cs typeface="Arial" pitchFamily="34" charset="0"/>
            </a:endParaRPr>
          </a:p>
        </p:txBody>
      </p:sp>
      <p:graphicFrame>
        <p:nvGraphicFramePr>
          <p:cNvPr id="862462" name="Group 254"/>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sp>
        <p:nvSpPr>
          <p:cNvPr id="90487" name="Rectangle 127"/>
          <p:cNvSpPr>
            <a:spLocks noChangeArrowheads="1"/>
          </p:cNvSpPr>
          <p:nvPr/>
        </p:nvSpPr>
        <p:spPr bwMode="auto">
          <a:xfrm>
            <a:off x="1447800" y="2286000"/>
            <a:ext cx="1066800" cy="990600"/>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cs typeface="Arial" pitchFamily="34" charset="0"/>
            </a:endParaRPr>
          </a:p>
        </p:txBody>
      </p:sp>
      <p:sp>
        <p:nvSpPr>
          <p:cNvPr id="11" name="Slide Number Placeholder 10"/>
          <p:cNvSpPr>
            <a:spLocks noGrp="1"/>
          </p:cNvSpPr>
          <p:nvPr>
            <p:ph type="sldNum" sz="quarter" idx="12"/>
          </p:nvPr>
        </p:nvSpPr>
        <p:spPr bwMode="auto">
          <a:xfrm>
            <a:off x="72390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b="1" kern="1200">
                <a:solidFill>
                  <a:srgbClr val="000000"/>
                </a:solidFill>
                <a:latin typeface="Times New Roman" pitchFamily="18" charset="0"/>
                <a:ea typeface="+mn-ea"/>
                <a:cs typeface="Arial" charset="0"/>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defRPr/>
            </a:pPr>
            <a:fld id="{3ACF169A-FB62-4D00-A8DD-B8FDE49CE07D}" type="slidenum">
              <a:rPr lang="en-US" smtClean="0"/>
              <a:pPr>
                <a:defRPr/>
              </a:pPr>
              <a:t>22</a:t>
            </a:fld>
            <a:endParaRPr lang="en-US"/>
          </a:p>
        </p:txBody>
      </p:sp>
      <p:sp>
        <p:nvSpPr>
          <p:cNvPr id="13" name="TextBox 3"/>
          <p:cNvSpPr txBox="1">
            <a:spLocks noChangeArrowheads="1"/>
          </p:cNvSpPr>
          <p:nvPr/>
        </p:nvSpPr>
        <p:spPr bwMode="auto">
          <a:xfrm>
            <a:off x="0" y="6581775"/>
            <a:ext cx="2514600" cy="276225"/>
          </a:xfrm>
          <a:prstGeom prst="rect">
            <a:avLst/>
          </a:prstGeom>
          <a:noFill/>
          <a:ln w="9525">
            <a:noFill/>
            <a:miter lim="800000"/>
            <a:headEnd/>
            <a:tailEnd/>
          </a:ln>
        </p:spPr>
        <p:txBody>
          <a:bodyPr wrap="square">
            <a:spAutoFit/>
          </a:bodyPr>
          <a:lstStyle/>
          <a:p>
            <a:r>
              <a:rPr lang="en-US" sz="1200" b="0" dirty="0">
                <a:solidFill>
                  <a:srgbClr val="000000"/>
                </a:solidFill>
                <a:latin typeface="Calibri" pitchFamily="34" charset="0"/>
              </a:rPr>
              <a:t>Slide credit: Steve Seitz</a:t>
            </a:r>
          </a:p>
        </p:txBody>
      </p:sp>
    </p:spTree>
    <p:extLst>
      <p:ext uri="{BB962C8B-B14F-4D97-AF65-F5344CB8AC3E}">
        <p14:creationId xmlns:p14="http://schemas.microsoft.com/office/powerpoint/2010/main" val="2274964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t>Moving Average In 2D</a:t>
            </a:r>
          </a:p>
        </p:txBody>
      </p:sp>
      <p:graphicFrame>
        <p:nvGraphicFramePr>
          <p:cNvPr id="862211"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9"/>
                  </a:ext>
                </a:extLst>
              </a:tr>
            </a:tbl>
          </a:graphicData>
        </a:graphic>
      </p:graphicFrame>
      <p:pic>
        <p:nvPicPr>
          <p:cNvPr id="90238" name="Picture 126" descr="txp_fig"/>
          <p:cNvPicPr>
            <a:picLocks noChangeAspect="1" noChangeArrowheads="1"/>
          </p:cNvPicPr>
          <p:nvPr>
            <p:custDataLst>
              <p:tags r:id="rId1"/>
            </p:custDataLst>
          </p:nvPr>
        </p:nvPicPr>
        <p:blipFill>
          <a:blip r:embed="rId5" cstate="print"/>
          <a:srcRect/>
          <a:stretch>
            <a:fillRect/>
          </a:stretch>
        </p:blipFill>
        <p:spPr bwMode="auto">
          <a:xfrm>
            <a:off x="1752600" y="1600200"/>
            <a:ext cx="1527175" cy="458788"/>
          </a:xfrm>
          <a:prstGeom prst="rect">
            <a:avLst/>
          </a:prstGeom>
          <a:noFill/>
          <a:ln w="9525">
            <a:noFill/>
            <a:miter lim="800000"/>
            <a:headEnd/>
            <a:tailEnd/>
          </a:ln>
        </p:spPr>
      </p:pic>
      <p:graphicFrame>
        <p:nvGraphicFramePr>
          <p:cNvPr id="862337" name="Group 129"/>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pic>
        <p:nvPicPr>
          <p:cNvPr id="90362" name="Picture 252" descr="txp_fig"/>
          <p:cNvPicPr>
            <a:picLocks noChangeAspect="1" noChangeArrowheads="1"/>
          </p:cNvPicPr>
          <p:nvPr>
            <p:custDataLst>
              <p:tags r:id="rId2"/>
            </p:custDataLst>
          </p:nvPr>
        </p:nvPicPr>
        <p:blipFill>
          <a:blip r:embed="rId6" cstate="print"/>
          <a:srcRect/>
          <a:stretch>
            <a:fillRect/>
          </a:stretch>
        </p:blipFill>
        <p:spPr bwMode="auto">
          <a:xfrm>
            <a:off x="5867400" y="1600200"/>
            <a:ext cx="1371600" cy="457200"/>
          </a:xfrm>
          <a:prstGeom prst="rect">
            <a:avLst/>
          </a:prstGeom>
          <a:noFill/>
          <a:ln w="9525">
            <a:noFill/>
            <a:miter lim="800000"/>
            <a:headEnd/>
            <a:tailEnd/>
          </a:ln>
        </p:spPr>
      </p:pic>
      <p:sp>
        <p:nvSpPr>
          <p:cNvPr id="90363" name="Rectangle 253"/>
          <p:cNvSpPr>
            <a:spLocks noChangeArrowheads="1"/>
          </p:cNvSpPr>
          <p:nvPr/>
        </p:nvSpPr>
        <p:spPr bwMode="auto">
          <a:xfrm>
            <a:off x="5791200" y="2590800"/>
            <a:ext cx="381000" cy="381000"/>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cs typeface="Arial" pitchFamily="34" charset="0"/>
            </a:endParaRPr>
          </a:p>
        </p:txBody>
      </p:sp>
      <p:graphicFrame>
        <p:nvGraphicFramePr>
          <p:cNvPr id="862462" name="Group 254"/>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sp>
        <p:nvSpPr>
          <p:cNvPr id="90487" name="Rectangle 127"/>
          <p:cNvSpPr>
            <a:spLocks noChangeArrowheads="1"/>
          </p:cNvSpPr>
          <p:nvPr/>
        </p:nvSpPr>
        <p:spPr bwMode="auto">
          <a:xfrm>
            <a:off x="1447800" y="2286000"/>
            <a:ext cx="1066800" cy="990600"/>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cs typeface="Arial" pitchFamily="34" charset="0"/>
            </a:endParaRPr>
          </a:p>
        </p:txBody>
      </p:sp>
      <p:sp>
        <p:nvSpPr>
          <p:cNvPr id="11" name="Slide Number Placeholder 10"/>
          <p:cNvSpPr>
            <a:spLocks noGrp="1"/>
          </p:cNvSpPr>
          <p:nvPr>
            <p:ph type="sldNum" sz="quarter" idx="12"/>
          </p:nvPr>
        </p:nvSpPr>
        <p:spPr bwMode="auto">
          <a:xfrm>
            <a:off x="72390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b="1" kern="1200">
                <a:solidFill>
                  <a:srgbClr val="000000"/>
                </a:solidFill>
                <a:latin typeface="Times New Roman" pitchFamily="18" charset="0"/>
                <a:ea typeface="+mn-ea"/>
                <a:cs typeface="Arial" charset="0"/>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defRPr/>
            </a:pPr>
            <a:fld id="{3ACF169A-FB62-4D00-A8DD-B8FDE49CE07D}" type="slidenum">
              <a:rPr lang="en-US" smtClean="0"/>
              <a:pPr>
                <a:defRPr/>
              </a:pPr>
              <a:t>23</a:t>
            </a:fld>
            <a:endParaRPr lang="en-US"/>
          </a:p>
        </p:txBody>
      </p:sp>
      <p:sp>
        <p:nvSpPr>
          <p:cNvPr id="12" name="TextBox 3"/>
          <p:cNvSpPr txBox="1">
            <a:spLocks noChangeArrowheads="1"/>
          </p:cNvSpPr>
          <p:nvPr/>
        </p:nvSpPr>
        <p:spPr bwMode="auto">
          <a:xfrm>
            <a:off x="0" y="6581775"/>
            <a:ext cx="2514600" cy="276225"/>
          </a:xfrm>
          <a:prstGeom prst="rect">
            <a:avLst/>
          </a:prstGeom>
          <a:noFill/>
          <a:ln w="9525">
            <a:noFill/>
            <a:miter lim="800000"/>
            <a:headEnd/>
            <a:tailEnd/>
          </a:ln>
        </p:spPr>
        <p:txBody>
          <a:bodyPr wrap="square">
            <a:spAutoFit/>
          </a:bodyPr>
          <a:lstStyle/>
          <a:p>
            <a:r>
              <a:rPr lang="en-US" sz="1200" b="0" dirty="0">
                <a:solidFill>
                  <a:srgbClr val="000000"/>
                </a:solidFill>
                <a:latin typeface="Calibri" pitchFamily="34" charset="0"/>
              </a:rPr>
              <a:t>Slide credit: Steve Seitz</a:t>
            </a:r>
          </a:p>
        </p:txBody>
      </p:sp>
    </p:spTree>
    <p:extLst>
      <p:ext uri="{BB962C8B-B14F-4D97-AF65-F5344CB8AC3E}">
        <p14:creationId xmlns:p14="http://schemas.microsoft.com/office/powerpoint/2010/main" val="1926902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t>Moving Average In 2D</a:t>
            </a:r>
          </a:p>
        </p:txBody>
      </p:sp>
      <p:graphicFrame>
        <p:nvGraphicFramePr>
          <p:cNvPr id="864259"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9"/>
                  </a:ext>
                </a:extLst>
              </a:tr>
            </a:tbl>
          </a:graphicData>
        </a:graphic>
      </p:graphicFrame>
      <p:pic>
        <p:nvPicPr>
          <p:cNvPr id="91262" name="Picture 126" descr="txp_fig"/>
          <p:cNvPicPr>
            <a:picLocks noChangeAspect="1" noChangeArrowheads="1"/>
          </p:cNvPicPr>
          <p:nvPr>
            <p:custDataLst>
              <p:tags r:id="rId1"/>
            </p:custDataLst>
          </p:nvPr>
        </p:nvPicPr>
        <p:blipFill>
          <a:blip r:embed="rId5" cstate="print"/>
          <a:srcRect/>
          <a:stretch>
            <a:fillRect/>
          </a:stretch>
        </p:blipFill>
        <p:spPr bwMode="auto">
          <a:xfrm>
            <a:off x="1752600" y="1600200"/>
            <a:ext cx="1527175" cy="458788"/>
          </a:xfrm>
          <a:prstGeom prst="rect">
            <a:avLst/>
          </a:prstGeom>
          <a:noFill/>
          <a:ln w="9525">
            <a:noFill/>
            <a:miter lim="800000"/>
            <a:headEnd/>
            <a:tailEnd/>
          </a:ln>
        </p:spPr>
      </p:pic>
      <p:graphicFrame>
        <p:nvGraphicFramePr>
          <p:cNvPr id="864385" name="Group 129"/>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pic>
        <p:nvPicPr>
          <p:cNvPr id="91386" name="Picture 252" descr="txp_fig"/>
          <p:cNvPicPr>
            <a:picLocks noChangeAspect="1" noChangeArrowheads="1"/>
          </p:cNvPicPr>
          <p:nvPr>
            <p:custDataLst>
              <p:tags r:id="rId2"/>
            </p:custDataLst>
          </p:nvPr>
        </p:nvPicPr>
        <p:blipFill>
          <a:blip r:embed="rId6" cstate="print"/>
          <a:srcRect/>
          <a:stretch>
            <a:fillRect/>
          </a:stretch>
        </p:blipFill>
        <p:spPr bwMode="auto">
          <a:xfrm>
            <a:off x="5867400" y="1600200"/>
            <a:ext cx="1371600" cy="457200"/>
          </a:xfrm>
          <a:prstGeom prst="rect">
            <a:avLst/>
          </a:prstGeom>
          <a:noFill/>
          <a:ln w="9525">
            <a:noFill/>
            <a:miter lim="800000"/>
            <a:headEnd/>
            <a:tailEnd/>
          </a:ln>
        </p:spPr>
      </p:pic>
      <p:sp>
        <p:nvSpPr>
          <p:cNvPr id="91387" name="Rectangle 253"/>
          <p:cNvSpPr>
            <a:spLocks noChangeArrowheads="1"/>
          </p:cNvSpPr>
          <p:nvPr/>
        </p:nvSpPr>
        <p:spPr bwMode="auto">
          <a:xfrm>
            <a:off x="6172200" y="2590800"/>
            <a:ext cx="381000" cy="381000"/>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cs typeface="Arial" pitchFamily="34" charset="0"/>
            </a:endParaRPr>
          </a:p>
        </p:txBody>
      </p:sp>
      <p:graphicFrame>
        <p:nvGraphicFramePr>
          <p:cNvPr id="864510" name="Group 254"/>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sp>
        <p:nvSpPr>
          <p:cNvPr id="91511" name="Rectangle 127"/>
          <p:cNvSpPr>
            <a:spLocks noChangeArrowheads="1"/>
          </p:cNvSpPr>
          <p:nvPr/>
        </p:nvSpPr>
        <p:spPr bwMode="auto">
          <a:xfrm>
            <a:off x="1752600" y="2286000"/>
            <a:ext cx="1066800" cy="990600"/>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cs typeface="Arial" pitchFamily="34" charset="0"/>
            </a:endParaRPr>
          </a:p>
        </p:txBody>
      </p:sp>
      <p:sp>
        <p:nvSpPr>
          <p:cNvPr id="11" name="Slide Number Placeholder 10"/>
          <p:cNvSpPr>
            <a:spLocks noGrp="1"/>
          </p:cNvSpPr>
          <p:nvPr>
            <p:ph type="sldNum" sz="quarter" idx="12"/>
          </p:nvPr>
        </p:nvSpPr>
        <p:spPr bwMode="auto">
          <a:xfrm>
            <a:off x="72390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b="1" kern="1200">
                <a:solidFill>
                  <a:srgbClr val="000000"/>
                </a:solidFill>
                <a:latin typeface="Times New Roman" pitchFamily="18" charset="0"/>
                <a:ea typeface="+mn-ea"/>
                <a:cs typeface="Arial" charset="0"/>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defRPr/>
            </a:pPr>
            <a:fld id="{3ACF169A-FB62-4D00-A8DD-B8FDE49CE07D}" type="slidenum">
              <a:rPr lang="en-US" smtClean="0"/>
              <a:pPr>
                <a:defRPr/>
              </a:pPr>
              <a:t>24</a:t>
            </a:fld>
            <a:endParaRPr lang="en-US" dirty="0"/>
          </a:p>
        </p:txBody>
      </p:sp>
      <p:sp>
        <p:nvSpPr>
          <p:cNvPr id="12" name="TextBox 3"/>
          <p:cNvSpPr txBox="1">
            <a:spLocks noChangeArrowheads="1"/>
          </p:cNvSpPr>
          <p:nvPr/>
        </p:nvSpPr>
        <p:spPr bwMode="auto">
          <a:xfrm>
            <a:off x="0" y="6581775"/>
            <a:ext cx="2514600" cy="276225"/>
          </a:xfrm>
          <a:prstGeom prst="rect">
            <a:avLst/>
          </a:prstGeom>
          <a:noFill/>
          <a:ln w="9525">
            <a:noFill/>
            <a:miter lim="800000"/>
            <a:headEnd/>
            <a:tailEnd/>
          </a:ln>
        </p:spPr>
        <p:txBody>
          <a:bodyPr wrap="square">
            <a:spAutoFit/>
          </a:bodyPr>
          <a:lstStyle/>
          <a:p>
            <a:r>
              <a:rPr lang="en-US" sz="1200" b="0" dirty="0">
                <a:solidFill>
                  <a:srgbClr val="000000"/>
                </a:solidFill>
                <a:latin typeface="Calibri" pitchFamily="34" charset="0"/>
              </a:rPr>
              <a:t>Slide credit: Steve Seitz</a:t>
            </a:r>
          </a:p>
        </p:txBody>
      </p:sp>
    </p:spTree>
    <p:extLst>
      <p:ext uri="{BB962C8B-B14F-4D97-AF65-F5344CB8AC3E}">
        <p14:creationId xmlns:p14="http://schemas.microsoft.com/office/powerpoint/2010/main" val="251326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t>Moving Average In 2D</a:t>
            </a:r>
          </a:p>
        </p:txBody>
      </p:sp>
      <p:graphicFrame>
        <p:nvGraphicFramePr>
          <p:cNvPr id="864259"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9"/>
                  </a:ext>
                </a:extLst>
              </a:tr>
            </a:tbl>
          </a:graphicData>
        </a:graphic>
      </p:graphicFrame>
      <p:pic>
        <p:nvPicPr>
          <p:cNvPr id="91262" name="Picture 126" descr="txp_fig"/>
          <p:cNvPicPr>
            <a:picLocks noChangeAspect="1" noChangeArrowheads="1"/>
          </p:cNvPicPr>
          <p:nvPr>
            <p:custDataLst>
              <p:tags r:id="rId1"/>
            </p:custDataLst>
          </p:nvPr>
        </p:nvPicPr>
        <p:blipFill>
          <a:blip r:embed="rId5" cstate="print"/>
          <a:srcRect/>
          <a:stretch>
            <a:fillRect/>
          </a:stretch>
        </p:blipFill>
        <p:spPr bwMode="auto">
          <a:xfrm>
            <a:off x="1752600" y="1600200"/>
            <a:ext cx="1527175" cy="458788"/>
          </a:xfrm>
          <a:prstGeom prst="rect">
            <a:avLst/>
          </a:prstGeom>
          <a:noFill/>
          <a:ln w="9525">
            <a:noFill/>
            <a:miter lim="800000"/>
            <a:headEnd/>
            <a:tailEnd/>
          </a:ln>
        </p:spPr>
      </p:pic>
      <p:graphicFrame>
        <p:nvGraphicFramePr>
          <p:cNvPr id="864385" name="Group 129"/>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pic>
        <p:nvPicPr>
          <p:cNvPr id="91386" name="Picture 252" descr="txp_fig"/>
          <p:cNvPicPr>
            <a:picLocks noChangeAspect="1" noChangeArrowheads="1"/>
          </p:cNvPicPr>
          <p:nvPr>
            <p:custDataLst>
              <p:tags r:id="rId2"/>
            </p:custDataLst>
          </p:nvPr>
        </p:nvPicPr>
        <p:blipFill>
          <a:blip r:embed="rId6" cstate="print"/>
          <a:srcRect/>
          <a:stretch>
            <a:fillRect/>
          </a:stretch>
        </p:blipFill>
        <p:spPr bwMode="auto">
          <a:xfrm>
            <a:off x="5867400" y="1600200"/>
            <a:ext cx="1371600" cy="457200"/>
          </a:xfrm>
          <a:prstGeom prst="rect">
            <a:avLst/>
          </a:prstGeom>
          <a:noFill/>
          <a:ln w="9525">
            <a:noFill/>
            <a:miter lim="800000"/>
            <a:headEnd/>
            <a:tailEnd/>
          </a:ln>
        </p:spPr>
      </p:pic>
      <p:sp>
        <p:nvSpPr>
          <p:cNvPr id="91387" name="Rectangle 253"/>
          <p:cNvSpPr>
            <a:spLocks noChangeArrowheads="1"/>
          </p:cNvSpPr>
          <p:nvPr/>
        </p:nvSpPr>
        <p:spPr bwMode="auto">
          <a:xfrm>
            <a:off x="6172200" y="2590800"/>
            <a:ext cx="381000" cy="381000"/>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cs typeface="Arial" pitchFamily="34" charset="0"/>
            </a:endParaRPr>
          </a:p>
        </p:txBody>
      </p:sp>
      <p:graphicFrame>
        <p:nvGraphicFramePr>
          <p:cNvPr id="864510" name="Group 254"/>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sp>
        <p:nvSpPr>
          <p:cNvPr id="91511" name="Rectangle 127"/>
          <p:cNvSpPr>
            <a:spLocks noChangeArrowheads="1"/>
          </p:cNvSpPr>
          <p:nvPr/>
        </p:nvSpPr>
        <p:spPr bwMode="auto">
          <a:xfrm>
            <a:off x="1752600" y="2286000"/>
            <a:ext cx="1066800" cy="990600"/>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cs typeface="Arial" pitchFamily="34" charset="0"/>
            </a:endParaRPr>
          </a:p>
        </p:txBody>
      </p:sp>
      <p:sp>
        <p:nvSpPr>
          <p:cNvPr id="11" name="Slide Number Placeholder 10"/>
          <p:cNvSpPr>
            <a:spLocks noGrp="1"/>
          </p:cNvSpPr>
          <p:nvPr>
            <p:ph type="sldNum" sz="quarter" idx="12"/>
          </p:nvPr>
        </p:nvSpPr>
        <p:spPr bwMode="auto">
          <a:xfrm>
            <a:off x="72390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b="1" kern="1200">
                <a:solidFill>
                  <a:srgbClr val="000000"/>
                </a:solidFill>
                <a:latin typeface="Times New Roman" pitchFamily="18" charset="0"/>
                <a:ea typeface="+mn-ea"/>
                <a:cs typeface="Arial" charset="0"/>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defRPr/>
            </a:pPr>
            <a:fld id="{3ACF169A-FB62-4D00-A8DD-B8FDE49CE07D}" type="slidenum">
              <a:rPr lang="en-US" smtClean="0"/>
              <a:pPr>
                <a:defRPr/>
              </a:pPr>
              <a:t>25</a:t>
            </a:fld>
            <a:endParaRPr lang="en-US" dirty="0"/>
          </a:p>
        </p:txBody>
      </p:sp>
      <p:sp>
        <p:nvSpPr>
          <p:cNvPr id="12" name="TextBox 3"/>
          <p:cNvSpPr txBox="1">
            <a:spLocks noChangeArrowheads="1"/>
          </p:cNvSpPr>
          <p:nvPr/>
        </p:nvSpPr>
        <p:spPr bwMode="auto">
          <a:xfrm>
            <a:off x="0" y="6581775"/>
            <a:ext cx="2514600" cy="276225"/>
          </a:xfrm>
          <a:prstGeom prst="rect">
            <a:avLst/>
          </a:prstGeom>
          <a:noFill/>
          <a:ln w="9525">
            <a:noFill/>
            <a:miter lim="800000"/>
            <a:headEnd/>
            <a:tailEnd/>
          </a:ln>
        </p:spPr>
        <p:txBody>
          <a:bodyPr wrap="square">
            <a:spAutoFit/>
          </a:bodyPr>
          <a:lstStyle/>
          <a:p>
            <a:r>
              <a:rPr lang="en-US" sz="1200" b="0" dirty="0">
                <a:solidFill>
                  <a:srgbClr val="000000"/>
                </a:solidFill>
                <a:latin typeface="Calibri" pitchFamily="34" charset="0"/>
              </a:rPr>
              <a:t>Slide credit: Steve Seitz</a:t>
            </a:r>
          </a:p>
        </p:txBody>
      </p:sp>
    </p:spTree>
    <p:extLst>
      <p:ext uri="{BB962C8B-B14F-4D97-AF65-F5344CB8AC3E}">
        <p14:creationId xmlns:p14="http://schemas.microsoft.com/office/powerpoint/2010/main" val="1542689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t>Moving Average In 2D</a:t>
            </a:r>
          </a:p>
        </p:txBody>
      </p:sp>
      <p:graphicFrame>
        <p:nvGraphicFramePr>
          <p:cNvPr id="866433" name="Group 129"/>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pic>
        <p:nvPicPr>
          <p:cNvPr id="92286" name="Picture 252" descr="txp_fig"/>
          <p:cNvPicPr>
            <a:picLocks noChangeAspect="1" noChangeArrowheads="1"/>
          </p:cNvPicPr>
          <p:nvPr>
            <p:custDataLst>
              <p:tags r:id="rId1"/>
            </p:custDataLst>
          </p:nvPr>
        </p:nvPicPr>
        <p:blipFill>
          <a:blip r:embed="rId5" cstate="print"/>
          <a:srcRect/>
          <a:stretch>
            <a:fillRect/>
          </a:stretch>
        </p:blipFill>
        <p:spPr bwMode="auto">
          <a:xfrm>
            <a:off x="5867400" y="1600200"/>
            <a:ext cx="1371600" cy="457200"/>
          </a:xfrm>
          <a:prstGeom prst="rect">
            <a:avLst/>
          </a:prstGeom>
          <a:noFill/>
          <a:ln w="9525">
            <a:noFill/>
            <a:miter lim="800000"/>
            <a:headEnd/>
            <a:tailEnd/>
          </a:ln>
        </p:spPr>
      </p:pic>
      <p:sp>
        <p:nvSpPr>
          <p:cNvPr id="92287" name="Rectangle 253"/>
          <p:cNvSpPr>
            <a:spLocks noChangeArrowheads="1"/>
          </p:cNvSpPr>
          <p:nvPr/>
        </p:nvSpPr>
        <p:spPr bwMode="auto">
          <a:xfrm>
            <a:off x="6477000" y="2590800"/>
            <a:ext cx="381000" cy="381000"/>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cs typeface="Arial" pitchFamily="34" charset="0"/>
            </a:endParaRPr>
          </a:p>
        </p:txBody>
      </p:sp>
      <p:graphicFrame>
        <p:nvGraphicFramePr>
          <p:cNvPr id="866807" name="Group 50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pic>
        <p:nvPicPr>
          <p:cNvPr id="92411" name="Picture 626" descr="txp_fig"/>
          <p:cNvPicPr>
            <a:picLocks noChangeAspect="1" noChangeArrowheads="1"/>
          </p:cNvPicPr>
          <p:nvPr>
            <p:custDataLst>
              <p:tags r:id="rId2"/>
            </p:custDataLst>
          </p:nvPr>
        </p:nvPicPr>
        <p:blipFill>
          <a:blip r:embed="rId6" cstate="print"/>
          <a:srcRect/>
          <a:stretch>
            <a:fillRect/>
          </a:stretch>
        </p:blipFill>
        <p:spPr bwMode="auto">
          <a:xfrm>
            <a:off x="1752600" y="1600200"/>
            <a:ext cx="1527175" cy="458788"/>
          </a:xfrm>
          <a:prstGeom prst="rect">
            <a:avLst/>
          </a:prstGeom>
          <a:noFill/>
          <a:ln w="9525">
            <a:noFill/>
            <a:miter lim="800000"/>
            <a:headEnd/>
            <a:tailEnd/>
          </a:ln>
        </p:spPr>
      </p:pic>
      <p:sp>
        <p:nvSpPr>
          <p:cNvPr id="92412" name="Rectangle 127"/>
          <p:cNvSpPr>
            <a:spLocks noChangeArrowheads="1"/>
          </p:cNvSpPr>
          <p:nvPr/>
        </p:nvSpPr>
        <p:spPr bwMode="auto">
          <a:xfrm>
            <a:off x="2133600" y="2286000"/>
            <a:ext cx="1066800" cy="990600"/>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cs typeface="Arial" pitchFamily="34" charset="0"/>
            </a:endParaRPr>
          </a:p>
        </p:txBody>
      </p:sp>
      <p:sp>
        <p:nvSpPr>
          <p:cNvPr id="10" name="Slide Number Placeholder 9"/>
          <p:cNvSpPr>
            <a:spLocks noGrp="1"/>
          </p:cNvSpPr>
          <p:nvPr>
            <p:ph type="sldNum" sz="quarter" idx="12"/>
          </p:nvPr>
        </p:nvSpPr>
        <p:spPr bwMode="auto">
          <a:xfrm>
            <a:off x="72390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b="1" kern="1200">
                <a:solidFill>
                  <a:srgbClr val="000000"/>
                </a:solidFill>
                <a:latin typeface="Times New Roman" pitchFamily="18" charset="0"/>
                <a:ea typeface="+mn-ea"/>
                <a:cs typeface="Arial" charset="0"/>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defRPr/>
            </a:pPr>
            <a:fld id="{1C7DFF11-EF67-4A6A-8E8B-46DEBC046CEB}" type="slidenum">
              <a:rPr lang="en-US" smtClean="0"/>
              <a:pPr>
                <a:defRPr/>
              </a:pPr>
              <a:t>26</a:t>
            </a:fld>
            <a:endParaRPr lang="en-US" dirty="0"/>
          </a:p>
        </p:txBody>
      </p:sp>
      <p:sp>
        <p:nvSpPr>
          <p:cNvPr id="11" name="TextBox 3"/>
          <p:cNvSpPr txBox="1">
            <a:spLocks noChangeArrowheads="1"/>
          </p:cNvSpPr>
          <p:nvPr/>
        </p:nvSpPr>
        <p:spPr bwMode="auto">
          <a:xfrm>
            <a:off x="0" y="6581775"/>
            <a:ext cx="2514600" cy="276225"/>
          </a:xfrm>
          <a:prstGeom prst="rect">
            <a:avLst/>
          </a:prstGeom>
          <a:noFill/>
          <a:ln w="9525">
            <a:noFill/>
            <a:miter lim="800000"/>
            <a:headEnd/>
            <a:tailEnd/>
          </a:ln>
        </p:spPr>
        <p:txBody>
          <a:bodyPr wrap="square">
            <a:spAutoFit/>
          </a:bodyPr>
          <a:lstStyle/>
          <a:p>
            <a:r>
              <a:rPr lang="en-US" sz="1200" b="0" dirty="0">
                <a:solidFill>
                  <a:srgbClr val="000000"/>
                </a:solidFill>
                <a:latin typeface="Calibri" pitchFamily="34" charset="0"/>
              </a:rPr>
              <a:t>Slide credit: Steve Seitz</a:t>
            </a:r>
          </a:p>
        </p:txBody>
      </p:sp>
    </p:spTree>
    <p:extLst>
      <p:ext uri="{BB962C8B-B14F-4D97-AF65-F5344CB8AC3E}">
        <p14:creationId xmlns:p14="http://schemas.microsoft.com/office/powerpoint/2010/main" val="4104606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t>Moving Average In 2D</a:t>
            </a:r>
          </a:p>
        </p:txBody>
      </p:sp>
      <p:graphicFrame>
        <p:nvGraphicFramePr>
          <p:cNvPr id="866433" name="Group 129"/>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pic>
        <p:nvPicPr>
          <p:cNvPr id="92286" name="Picture 252" descr="txp_fig"/>
          <p:cNvPicPr>
            <a:picLocks noChangeAspect="1" noChangeArrowheads="1"/>
          </p:cNvPicPr>
          <p:nvPr>
            <p:custDataLst>
              <p:tags r:id="rId1"/>
            </p:custDataLst>
          </p:nvPr>
        </p:nvPicPr>
        <p:blipFill>
          <a:blip r:embed="rId5" cstate="print"/>
          <a:srcRect/>
          <a:stretch>
            <a:fillRect/>
          </a:stretch>
        </p:blipFill>
        <p:spPr bwMode="auto">
          <a:xfrm>
            <a:off x="5867400" y="1600200"/>
            <a:ext cx="1371600" cy="457200"/>
          </a:xfrm>
          <a:prstGeom prst="rect">
            <a:avLst/>
          </a:prstGeom>
          <a:noFill/>
          <a:ln w="9525">
            <a:noFill/>
            <a:miter lim="800000"/>
            <a:headEnd/>
            <a:tailEnd/>
          </a:ln>
        </p:spPr>
      </p:pic>
      <p:sp>
        <p:nvSpPr>
          <p:cNvPr id="92287" name="Rectangle 253"/>
          <p:cNvSpPr>
            <a:spLocks noChangeArrowheads="1"/>
          </p:cNvSpPr>
          <p:nvPr/>
        </p:nvSpPr>
        <p:spPr bwMode="auto">
          <a:xfrm>
            <a:off x="6477000" y="2590800"/>
            <a:ext cx="381000" cy="381000"/>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cs typeface="Arial" pitchFamily="34" charset="0"/>
            </a:endParaRPr>
          </a:p>
        </p:txBody>
      </p:sp>
      <p:graphicFrame>
        <p:nvGraphicFramePr>
          <p:cNvPr id="866807" name="Group 50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pic>
        <p:nvPicPr>
          <p:cNvPr id="92411" name="Picture 626" descr="txp_fig"/>
          <p:cNvPicPr>
            <a:picLocks noChangeAspect="1" noChangeArrowheads="1"/>
          </p:cNvPicPr>
          <p:nvPr>
            <p:custDataLst>
              <p:tags r:id="rId2"/>
            </p:custDataLst>
          </p:nvPr>
        </p:nvPicPr>
        <p:blipFill>
          <a:blip r:embed="rId6" cstate="print"/>
          <a:srcRect/>
          <a:stretch>
            <a:fillRect/>
          </a:stretch>
        </p:blipFill>
        <p:spPr bwMode="auto">
          <a:xfrm>
            <a:off x="1752600" y="1600200"/>
            <a:ext cx="1527175" cy="458788"/>
          </a:xfrm>
          <a:prstGeom prst="rect">
            <a:avLst/>
          </a:prstGeom>
          <a:noFill/>
          <a:ln w="9525">
            <a:noFill/>
            <a:miter lim="800000"/>
            <a:headEnd/>
            <a:tailEnd/>
          </a:ln>
        </p:spPr>
      </p:pic>
      <p:sp>
        <p:nvSpPr>
          <p:cNvPr id="92412" name="Rectangle 127"/>
          <p:cNvSpPr>
            <a:spLocks noChangeArrowheads="1"/>
          </p:cNvSpPr>
          <p:nvPr/>
        </p:nvSpPr>
        <p:spPr bwMode="auto">
          <a:xfrm>
            <a:off x="2133600" y="2286000"/>
            <a:ext cx="1066800" cy="990600"/>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cs typeface="Arial" pitchFamily="34" charset="0"/>
            </a:endParaRPr>
          </a:p>
        </p:txBody>
      </p:sp>
      <p:sp>
        <p:nvSpPr>
          <p:cNvPr id="10" name="Slide Number Placeholder 9"/>
          <p:cNvSpPr>
            <a:spLocks noGrp="1"/>
          </p:cNvSpPr>
          <p:nvPr>
            <p:ph type="sldNum" sz="quarter" idx="12"/>
          </p:nvPr>
        </p:nvSpPr>
        <p:spPr bwMode="auto">
          <a:xfrm>
            <a:off x="72390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b="1" kern="1200">
                <a:solidFill>
                  <a:srgbClr val="000000"/>
                </a:solidFill>
                <a:latin typeface="Times New Roman" pitchFamily="18" charset="0"/>
                <a:ea typeface="+mn-ea"/>
                <a:cs typeface="Arial" charset="0"/>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defRPr/>
            </a:pPr>
            <a:fld id="{1C7DFF11-EF67-4A6A-8E8B-46DEBC046CEB}" type="slidenum">
              <a:rPr lang="en-US" smtClean="0"/>
              <a:pPr>
                <a:defRPr/>
              </a:pPr>
              <a:t>27</a:t>
            </a:fld>
            <a:endParaRPr lang="en-US" dirty="0"/>
          </a:p>
        </p:txBody>
      </p:sp>
      <p:sp>
        <p:nvSpPr>
          <p:cNvPr id="11" name="TextBox 3"/>
          <p:cNvSpPr txBox="1">
            <a:spLocks noChangeArrowheads="1"/>
          </p:cNvSpPr>
          <p:nvPr/>
        </p:nvSpPr>
        <p:spPr bwMode="auto">
          <a:xfrm>
            <a:off x="0" y="6581775"/>
            <a:ext cx="2514600" cy="276225"/>
          </a:xfrm>
          <a:prstGeom prst="rect">
            <a:avLst/>
          </a:prstGeom>
          <a:noFill/>
          <a:ln w="9525">
            <a:noFill/>
            <a:miter lim="800000"/>
            <a:headEnd/>
            <a:tailEnd/>
          </a:ln>
        </p:spPr>
        <p:txBody>
          <a:bodyPr wrap="square">
            <a:spAutoFit/>
          </a:bodyPr>
          <a:lstStyle/>
          <a:p>
            <a:r>
              <a:rPr lang="en-US" sz="1200" b="0" dirty="0">
                <a:solidFill>
                  <a:srgbClr val="000000"/>
                </a:solidFill>
                <a:latin typeface="Calibri" pitchFamily="34" charset="0"/>
              </a:rPr>
              <a:t>Slide credit: Steve Seitz</a:t>
            </a:r>
          </a:p>
        </p:txBody>
      </p:sp>
    </p:spTree>
    <p:extLst>
      <p:ext uri="{BB962C8B-B14F-4D97-AF65-F5344CB8AC3E}">
        <p14:creationId xmlns:p14="http://schemas.microsoft.com/office/powerpoint/2010/main" val="3489048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t>Moving Average In 2D</a:t>
            </a:r>
          </a:p>
        </p:txBody>
      </p:sp>
      <p:graphicFrame>
        <p:nvGraphicFramePr>
          <p:cNvPr id="868770" name="Group 418"/>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pic>
        <p:nvPicPr>
          <p:cNvPr id="93310" name="Picture 126" descr="txp_fig"/>
          <p:cNvPicPr>
            <a:picLocks noChangeAspect="1" noChangeArrowheads="1"/>
          </p:cNvPicPr>
          <p:nvPr>
            <p:custDataLst>
              <p:tags r:id="rId1"/>
            </p:custDataLst>
          </p:nvPr>
        </p:nvPicPr>
        <p:blipFill>
          <a:blip r:embed="rId5" cstate="print"/>
          <a:srcRect/>
          <a:stretch>
            <a:fillRect/>
          </a:stretch>
        </p:blipFill>
        <p:spPr bwMode="auto">
          <a:xfrm>
            <a:off x="1752600" y="1600200"/>
            <a:ext cx="1527175" cy="458788"/>
          </a:xfrm>
          <a:prstGeom prst="rect">
            <a:avLst/>
          </a:prstGeom>
          <a:noFill/>
          <a:ln w="9525">
            <a:noFill/>
            <a:miter lim="800000"/>
            <a:headEnd/>
            <a:tailEnd/>
          </a:ln>
        </p:spPr>
      </p:pic>
      <p:pic>
        <p:nvPicPr>
          <p:cNvPr id="93311" name="Picture 252" descr="txp_fig"/>
          <p:cNvPicPr>
            <a:picLocks noChangeAspect="1" noChangeArrowheads="1"/>
          </p:cNvPicPr>
          <p:nvPr>
            <p:custDataLst>
              <p:tags r:id="rId2"/>
            </p:custDataLst>
          </p:nvPr>
        </p:nvPicPr>
        <p:blipFill>
          <a:blip r:embed="rId6" cstate="print"/>
          <a:srcRect/>
          <a:stretch>
            <a:fillRect/>
          </a:stretch>
        </p:blipFill>
        <p:spPr bwMode="auto">
          <a:xfrm>
            <a:off x="5867400" y="1600200"/>
            <a:ext cx="1371600" cy="457200"/>
          </a:xfrm>
          <a:prstGeom prst="rect">
            <a:avLst/>
          </a:prstGeom>
          <a:noFill/>
          <a:ln w="9525">
            <a:noFill/>
            <a:miter lim="800000"/>
            <a:headEnd/>
            <a:tailEnd/>
          </a:ln>
        </p:spPr>
      </p:pic>
      <p:graphicFrame>
        <p:nvGraphicFramePr>
          <p:cNvPr id="868766" name="Group 414"/>
          <p:cNvGraphicFramePr>
            <a:graphicFrameLocks noGrp="1"/>
          </p:cNvGraphicFramePr>
          <p:nvPr>
            <p:ph idx="1"/>
          </p:nvPr>
        </p:nvGraphicFramePr>
        <p:xfrm>
          <a:off x="4724400" y="2286000"/>
          <a:ext cx="3581400" cy="3429000"/>
        </p:xfrm>
        <a:graphic>
          <a:graphicData uri="http://schemas.openxmlformats.org/drawingml/2006/table">
            <a:tbl>
              <a:tblPr/>
              <a:tblGrid>
                <a:gridCol w="357188">
                  <a:extLst>
                    <a:ext uri="{9D8B030D-6E8A-4147-A177-3AD203B41FA5}">
                      <a16:colId xmlns:a16="http://schemas.microsoft.com/office/drawing/2014/main" val="20000"/>
                    </a:ext>
                  </a:extLst>
                </a:gridCol>
                <a:gridCol w="360362">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60363">
                  <a:extLst>
                    <a:ext uri="{9D8B030D-6E8A-4147-A177-3AD203B41FA5}">
                      <a16:colId xmlns:a16="http://schemas.microsoft.com/office/drawing/2014/main" val="20003"/>
                    </a:ext>
                  </a:extLst>
                </a:gridCol>
                <a:gridCol w="357187">
                  <a:extLst>
                    <a:ext uri="{9D8B030D-6E8A-4147-A177-3AD203B41FA5}">
                      <a16:colId xmlns:a16="http://schemas.microsoft.com/office/drawing/2014/main" val="20004"/>
                    </a:ext>
                  </a:extLst>
                </a:gridCol>
                <a:gridCol w="357188">
                  <a:extLst>
                    <a:ext uri="{9D8B030D-6E8A-4147-A177-3AD203B41FA5}">
                      <a16:colId xmlns:a16="http://schemas.microsoft.com/office/drawing/2014/main" val="20005"/>
                    </a:ext>
                  </a:extLst>
                </a:gridCol>
                <a:gridCol w="360362">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60363">
                  <a:extLst>
                    <a:ext uri="{9D8B030D-6E8A-4147-A177-3AD203B41FA5}">
                      <a16:colId xmlns:a16="http://schemas.microsoft.com/office/drawing/2014/main" val="20008"/>
                    </a:ext>
                  </a:extLst>
                </a:gridCol>
                <a:gridCol w="357187">
                  <a:extLst>
                    <a:ext uri="{9D8B030D-6E8A-4147-A177-3AD203B41FA5}">
                      <a16:colId xmlns:a16="http://schemas.microsoft.com/office/drawing/2014/main" val="20009"/>
                    </a:ext>
                  </a:extLst>
                </a:gridCol>
              </a:tblGrid>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 name="Slide Number Placeholder 7"/>
          <p:cNvSpPr>
            <a:spLocks noGrp="1"/>
          </p:cNvSpPr>
          <p:nvPr>
            <p:ph type="sldNum" sz="quarter" idx="12"/>
          </p:nvPr>
        </p:nvSpPr>
        <p:spPr bwMode="auto">
          <a:xfrm>
            <a:off x="72390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b="1" kern="1200">
                <a:solidFill>
                  <a:srgbClr val="000000"/>
                </a:solidFill>
                <a:latin typeface="Times New Roman" pitchFamily="18" charset="0"/>
                <a:ea typeface="+mn-ea"/>
                <a:cs typeface="Arial" charset="0"/>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defRPr/>
            </a:pPr>
            <a:fld id="{1C7DFF11-EF67-4A6A-8E8B-46DEBC046CEB}" type="slidenum">
              <a:rPr lang="en-US" smtClean="0"/>
              <a:pPr>
                <a:defRPr/>
              </a:pPr>
              <a:t>28</a:t>
            </a:fld>
            <a:endParaRPr lang="en-US" dirty="0"/>
          </a:p>
        </p:txBody>
      </p:sp>
      <p:sp>
        <p:nvSpPr>
          <p:cNvPr id="9" name="TextBox 3"/>
          <p:cNvSpPr txBox="1">
            <a:spLocks noChangeArrowheads="1"/>
          </p:cNvSpPr>
          <p:nvPr/>
        </p:nvSpPr>
        <p:spPr bwMode="auto">
          <a:xfrm>
            <a:off x="0" y="6581775"/>
            <a:ext cx="2514600" cy="276225"/>
          </a:xfrm>
          <a:prstGeom prst="rect">
            <a:avLst/>
          </a:prstGeom>
          <a:noFill/>
          <a:ln w="9525">
            <a:noFill/>
            <a:miter lim="800000"/>
            <a:headEnd/>
            <a:tailEnd/>
          </a:ln>
        </p:spPr>
        <p:txBody>
          <a:bodyPr wrap="square">
            <a:spAutoFit/>
          </a:bodyPr>
          <a:lstStyle/>
          <a:p>
            <a:r>
              <a:rPr lang="en-US" sz="1200" b="0" dirty="0">
                <a:solidFill>
                  <a:srgbClr val="000000"/>
                </a:solidFill>
                <a:latin typeface="Calibri" pitchFamily="34" charset="0"/>
              </a:rPr>
              <a:t>Slide credit: Steve Seitz</a:t>
            </a:r>
          </a:p>
        </p:txBody>
      </p:sp>
    </p:spTree>
    <p:extLst>
      <p:ext uri="{BB962C8B-B14F-4D97-AF65-F5344CB8AC3E}">
        <p14:creationId xmlns:p14="http://schemas.microsoft.com/office/powerpoint/2010/main" val="1549817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86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9050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Smoothing with box filter</a:t>
            </a:r>
          </a:p>
        </p:txBody>
      </p:sp>
    </p:spTree>
    <p:extLst>
      <p:ext uri="{BB962C8B-B14F-4D97-AF65-F5344CB8AC3E}">
        <p14:creationId xmlns:p14="http://schemas.microsoft.com/office/powerpoint/2010/main" val="354083616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808315-A589-9742-9EF6-E9AC0078BD3F}"/>
              </a:ext>
            </a:extLst>
          </p:cNvPr>
          <p:cNvPicPr>
            <a:picLocks noChangeAspect="1"/>
          </p:cNvPicPr>
          <p:nvPr/>
        </p:nvPicPr>
        <p:blipFill>
          <a:blip r:embed="rId2"/>
          <a:stretch>
            <a:fillRect/>
          </a:stretch>
        </p:blipFill>
        <p:spPr>
          <a:xfrm>
            <a:off x="996950" y="196850"/>
            <a:ext cx="7150100" cy="6464300"/>
          </a:xfrm>
          <a:prstGeom prst="rect">
            <a:avLst/>
          </a:prstGeom>
        </p:spPr>
      </p:pic>
      <p:sp>
        <p:nvSpPr>
          <p:cNvPr id="3" name="Rounded Rectangle 2">
            <a:extLst>
              <a:ext uri="{FF2B5EF4-FFF2-40B4-BE49-F238E27FC236}">
                <a16:creationId xmlns:a16="http://schemas.microsoft.com/office/drawing/2014/main" id="{0EE38A75-375C-F545-BA58-E73BF978FEFE}"/>
              </a:ext>
            </a:extLst>
          </p:cNvPr>
          <p:cNvSpPr/>
          <p:nvPr/>
        </p:nvSpPr>
        <p:spPr>
          <a:xfrm>
            <a:off x="762000" y="228600"/>
            <a:ext cx="7620000" cy="15240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7458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idx="1"/>
          </p:nvPr>
        </p:nvSpPr>
        <p:spPr>
          <a:xfrm>
            <a:off x="152400" y="1447800"/>
            <a:ext cx="8839200" cy="4953000"/>
          </a:xfrm>
        </p:spPr>
        <p:txBody>
          <a:bodyPr/>
          <a:lstStyle/>
          <a:p>
            <a:pPr eaLnBrk="1" hangingPunct="1">
              <a:lnSpc>
                <a:spcPct val="80000"/>
              </a:lnSpc>
            </a:pPr>
            <a:r>
              <a:rPr lang="en-US" altLang="en-US" sz="2000"/>
              <a:t>Weight contributions of neighboring pixels by nearness</a:t>
            </a:r>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2000"/>
          </a:p>
          <a:p>
            <a:pPr eaLnBrk="1" hangingPunct="1">
              <a:lnSpc>
                <a:spcPct val="80000"/>
              </a:lnSpc>
            </a:pPr>
            <a:endParaRPr lang="en-US" altLang="en-US" sz="2000"/>
          </a:p>
          <a:p>
            <a:pPr eaLnBrk="1" hangingPunct="1">
              <a:lnSpc>
                <a:spcPct val="80000"/>
              </a:lnSpc>
              <a:buFont typeface="Arial" panose="020B0604020202020204" pitchFamily="34" charset="0"/>
              <a:buNone/>
            </a:pPr>
            <a:endParaRPr lang="en-US" altLang="en-US" sz="2000"/>
          </a:p>
          <a:p>
            <a:pPr eaLnBrk="1" hangingPunct="1">
              <a:lnSpc>
                <a:spcPct val="80000"/>
              </a:lnSpc>
              <a:buFontTx/>
              <a:buNone/>
            </a:pPr>
            <a:endParaRPr lang="en-US" altLang="en-US" sz="2000"/>
          </a:p>
          <a:p>
            <a:pPr eaLnBrk="1" hangingPunct="1">
              <a:lnSpc>
                <a:spcPct val="80000"/>
              </a:lnSpc>
              <a:buFontTx/>
              <a:buNone/>
            </a:pPr>
            <a:endParaRPr lang="en-US" altLang="en-US" sz="2000">
              <a:latin typeface="Courier New" panose="02070309020205020404" pitchFamily="49" charset="0"/>
            </a:endParaRPr>
          </a:p>
        </p:txBody>
      </p:sp>
      <p:pic>
        <p:nvPicPr>
          <p:cNvPr id="60419" name="Picture 4" descr="realgaussian"/>
          <p:cNvPicPr>
            <a:picLocks noChangeAspect="1" noChangeArrowheads="1"/>
          </p:cNvPicPr>
          <p:nvPr/>
        </p:nvPicPr>
        <p:blipFill>
          <a:blip r:embed="rId4">
            <a:extLst>
              <a:ext uri="{28A0092B-C50C-407E-A947-70E740481C1C}">
                <a14:useLocalDpi xmlns:a14="http://schemas.microsoft.com/office/drawing/2010/main" val="0"/>
              </a:ext>
            </a:extLst>
          </a:blip>
          <a:srcRect l="3360" t="15573" b="4480"/>
          <a:stretch>
            <a:fillRect/>
          </a:stretch>
        </p:blipFill>
        <p:spPr bwMode="auto">
          <a:xfrm>
            <a:off x="228600" y="2057400"/>
            <a:ext cx="29432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057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6" descr="txp_fig"/>
          <p:cNvPicPr>
            <a:picLocks noChangeAspect="1" noChangeArrowheads="1"/>
          </p:cNvPicPr>
          <p:nvPr>
            <p:custDataLst>
              <p:tags r:id="rId1"/>
            </p:custData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0" y="4419600"/>
            <a:ext cx="25146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 Box 7"/>
          <p:cNvSpPr txBox="1">
            <a:spLocks noChangeArrowheads="1"/>
          </p:cNvSpPr>
          <p:nvPr/>
        </p:nvSpPr>
        <p:spPr bwMode="auto">
          <a:xfrm>
            <a:off x="5437188" y="2343150"/>
            <a:ext cx="347821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prstClr val="black"/>
                </a:solidFill>
                <a:latin typeface="Tahoma" panose="020B0604030504040204" pitchFamily="34" charset="0"/>
              </a:rPr>
              <a:t>0.003   0.013   0.022   0.013   0.003</a:t>
            </a:r>
          </a:p>
          <a:p>
            <a:pPr eaLnBrk="1" hangingPunct="1"/>
            <a:r>
              <a:rPr lang="en-US" altLang="en-US" sz="1600">
                <a:solidFill>
                  <a:prstClr val="black"/>
                </a:solidFill>
                <a:latin typeface="Tahoma" panose="020B0604030504040204" pitchFamily="34" charset="0"/>
              </a:rPr>
              <a:t>0.013   0.059   0.097   0.059   0.013</a:t>
            </a:r>
          </a:p>
          <a:p>
            <a:pPr eaLnBrk="1" hangingPunct="1"/>
            <a:r>
              <a:rPr lang="en-US" altLang="en-US" sz="1600">
                <a:solidFill>
                  <a:prstClr val="black"/>
                </a:solidFill>
                <a:latin typeface="Tahoma" panose="020B0604030504040204" pitchFamily="34" charset="0"/>
              </a:rPr>
              <a:t>0.022   0.097   0.159   0.097   0.022</a:t>
            </a:r>
          </a:p>
          <a:p>
            <a:pPr eaLnBrk="1" hangingPunct="1"/>
            <a:r>
              <a:rPr lang="en-US" altLang="en-US" sz="1600">
                <a:solidFill>
                  <a:prstClr val="black"/>
                </a:solidFill>
                <a:latin typeface="Tahoma" panose="020B0604030504040204" pitchFamily="34" charset="0"/>
              </a:rPr>
              <a:t>0.013   0.059   0.097   0.059   0.013</a:t>
            </a:r>
          </a:p>
          <a:p>
            <a:pPr eaLnBrk="1" hangingPunct="1"/>
            <a:r>
              <a:rPr lang="en-US" altLang="en-US" sz="1600">
                <a:solidFill>
                  <a:prstClr val="black"/>
                </a:solidFill>
                <a:latin typeface="Tahoma" panose="020B0604030504040204" pitchFamily="34" charset="0"/>
              </a:rPr>
              <a:t>0.003   0.013   0.022   0.013   0.003</a:t>
            </a:r>
          </a:p>
        </p:txBody>
      </p:sp>
      <p:sp>
        <p:nvSpPr>
          <p:cNvPr id="60423" name="Text Box 8"/>
          <p:cNvSpPr txBox="1">
            <a:spLocks noChangeArrowheads="1"/>
          </p:cNvSpPr>
          <p:nvPr/>
        </p:nvSpPr>
        <p:spPr bwMode="auto">
          <a:xfrm>
            <a:off x="6591300" y="3900488"/>
            <a:ext cx="14049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ahoma" panose="020B0604030504040204" pitchFamily="34" charset="0"/>
                <a:sym typeface="Symbol" panose="05050102010706020507" pitchFamily="18" charset="2"/>
              </a:rPr>
              <a:t>5 x 5,  = 1</a:t>
            </a:r>
            <a:endParaRPr lang="en-US" altLang="en-US">
              <a:solidFill>
                <a:prstClr val="black"/>
              </a:solidFill>
              <a:latin typeface="Tahoma" panose="020B0604030504040204" pitchFamily="34" charset="0"/>
            </a:endParaRPr>
          </a:p>
        </p:txBody>
      </p:sp>
      <p:sp>
        <p:nvSpPr>
          <p:cNvPr id="60424" name="Rectangle 9"/>
          <p:cNvSpPr>
            <a:spLocks noChangeArrowheads="1"/>
          </p:cNvSpPr>
          <p:nvPr/>
        </p:nvSpPr>
        <p:spPr bwMode="auto">
          <a:xfrm>
            <a:off x="5410200" y="2057400"/>
            <a:ext cx="35052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sp>
        <p:nvSpPr>
          <p:cNvPr id="50185" name="Text Box 10"/>
          <p:cNvSpPr txBox="1">
            <a:spLocks noChangeArrowheads="1"/>
          </p:cNvSpPr>
          <p:nvPr/>
        </p:nvSpPr>
        <p:spPr bwMode="auto">
          <a:xfrm>
            <a:off x="6280150" y="6488113"/>
            <a:ext cx="2863850" cy="369887"/>
          </a:xfrm>
          <a:prstGeom prst="rect">
            <a:avLst/>
          </a:prstGeom>
          <a:noFill/>
          <a:ln w="9525">
            <a:noFill/>
            <a:miter lim="800000"/>
            <a:headEnd/>
            <a:tailEnd/>
          </a:ln>
        </p:spPr>
        <p:txBody>
          <a:bodyPr wrap="none">
            <a:spAutoFit/>
          </a:bodyPr>
          <a:lstStyle/>
          <a:p>
            <a:pPr eaLnBrk="0" hangingPunct="0">
              <a:defRPr/>
            </a:pPr>
            <a:r>
              <a:rPr lang="en-US" sz="1400" dirty="0">
                <a:solidFill>
                  <a:prstClr val="white">
                    <a:lumMod val="50000"/>
                  </a:prstClr>
                </a:solidFill>
                <a:latin typeface="Times" pitchFamily="18" charset="0"/>
                <a:cs typeface="Arial" panose="020B0604020202020204" pitchFamily="34" charset="0"/>
              </a:rPr>
              <a:t>Slide credit: Christopher Rasmussen</a:t>
            </a:r>
            <a:r>
              <a:rPr lang="en-US" dirty="0">
                <a:solidFill>
                  <a:prstClr val="white">
                    <a:lumMod val="50000"/>
                  </a:prstClr>
                </a:solidFill>
                <a:latin typeface="Times" pitchFamily="18" charset="0"/>
                <a:cs typeface="Arial" panose="020B0604020202020204" pitchFamily="34" charset="0"/>
              </a:rPr>
              <a:t> </a:t>
            </a:r>
          </a:p>
        </p:txBody>
      </p:sp>
      <p:sp>
        <p:nvSpPr>
          <p:cNvPr id="11" name="Rectangle 16"/>
          <p:cNvSpPr txBox="1">
            <a:spLocks noChangeArrowheads="1"/>
          </p:cNvSpPr>
          <p:nvPr/>
        </p:nvSpPr>
        <p:spPr>
          <a:xfrm>
            <a:off x="457200" y="0"/>
            <a:ext cx="8229600" cy="1143000"/>
          </a:xfrm>
          <a:prstGeom prst="rect">
            <a:avLst/>
          </a:prstGeom>
          <a:noFill/>
        </p:spPr>
        <p:txBody>
          <a:bodyPr/>
          <a:lstStyle/>
          <a:p>
            <a:pPr>
              <a:defRPr/>
            </a:pPr>
            <a:r>
              <a:rPr lang="en-US" sz="3600" dirty="0">
                <a:solidFill>
                  <a:prstClr val="black"/>
                </a:solidFill>
                <a:latin typeface="Calibri"/>
                <a:cs typeface="Arial" panose="020B0604020202020204" pitchFamily="34" charset="0"/>
              </a:rPr>
              <a:t>Important filter: Gaussian</a:t>
            </a:r>
          </a:p>
        </p:txBody>
      </p:sp>
    </p:spTree>
    <p:extLst>
      <p:ext uri="{BB962C8B-B14F-4D97-AF65-F5344CB8AC3E}">
        <p14:creationId xmlns:p14="http://schemas.microsoft.com/office/powerpoint/2010/main" val="360102850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8288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Smoothing with Gaussian filter</a:t>
            </a:r>
          </a:p>
        </p:txBody>
      </p:sp>
    </p:spTree>
    <p:extLst>
      <p:ext uri="{BB962C8B-B14F-4D97-AF65-F5344CB8AC3E}">
        <p14:creationId xmlns:p14="http://schemas.microsoft.com/office/powerpoint/2010/main" val="412485478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8288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Smoothing with box filter</a:t>
            </a:r>
          </a:p>
        </p:txBody>
      </p:sp>
    </p:spTree>
    <p:extLst>
      <p:ext uri="{BB962C8B-B14F-4D97-AF65-F5344CB8AC3E}">
        <p14:creationId xmlns:p14="http://schemas.microsoft.com/office/powerpoint/2010/main" val="116429865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a:t>Other filters</a:t>
            </a:r>
          </a:p>
        </p:txBody>
      </p:sp>
      <p:grpSp>
        <p:nvGrpSpPr>
          <p:cNvPr id="54275" name="Group 5"/>
          <p:cNvGrpSpPr>
            <a:grpSpLocks noChangeAspect="1"/>
          </p:cNvGrpSpPr>
          <p:nvPr/>
        </p:nvGrpSpPr>
        <p:grpSpPr bwMode="auto">
          <a:xfrm>
            <a:off x="3886200" y="3200400"/>
            <a:ext cx="1390650" cy="1371600"/>
            <a:chOff x="144" y="144"/>
            <a:chExt cx="1152" cy="1136"/>
          </a:xfrm>
        </p:grpSpPr>
        <p:sp>
          <p:nvSpPr>
            <p:cNvPr id="54280"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4281"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4282"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4283"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-2</a:t>
              </a:r>
            </a:p>
          </p:txBody>
        </p:sp>
        <p:sp>
          <p:nvSpPr>
            <p:cNvPr id="54284"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4285"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2</a:t>
              </a:r>
            </a:p>
          </p:txBody>
        </p:sp>
        <p:sp>
          <p:nvSpPr>
            <p:cNvPr id="54286"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4287"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4288"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4289"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0"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1"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2"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3"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4"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5"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6"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54276" name="Picture 4" descr="C:\Documents and Settings\Derek Hoiem\My Documents\Classes\Spring10 - Computer Vision\figs\einste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5" descr="C:\Documents and Settings\Derek Hoiem\My Documents\Classes\Spring10 - Computer Vision\figs\einstein_sobel_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975" y="13716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Box 67"/>
          <p:cNvSpPr txBox="1">
            <a:spLocks noChangeArrowheads="1"/>
          </p:cNvSpPr>
          <p:nvPr/>
        </p:nvSpPr>
        <p:spPr bwMode="auto">
          <a:xfrm>
            <a:off x="6477000" y="6019800"/>
            <a:ext cx="2009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prstClr val="black"/>
                </a:solidFill>
              </a:rPr>
              <a:t>Vertical Edge</a:t>
            </a:r>
          </a:p>
          <a:p>
            <a:pPr algn="ctr" eaLnBrk="1" hangingPunct="1"/>
            <a:r>
              <a:rPr lang="en-US" altLang="en-US" sz="2000">
                <a:solidFill>
                  <a:prstClr val="black"/>
                </a:solidFill>
              </a:rPr>
              <a:t>(absolute value)</a:t>
            </a:r>
          </a:p>
        </p:txBody>
      </p:sp>
      <p:sp>
        <p:nvSpPr>
          <p:cNvPr id="69" name="TextBox 68"/>
          <p:cNvSpPr txBox="1">
            <a:spLocks noChangeArrowheads="1"/>
          </p:cNvSpPr>
          <p:nvPr/>
        </p:nvSpPr>
        <p:spPr bwMode="auto">
          <a:xfrm>
            <a:off x="4178300" y="4648200"/>
            <a:ext cx="77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rPr>
              <a:t>Sobel</a:t>
            </a:r>
          </a:p>
        </p:txBody>
      </p:sp>
    </p:spTree>
    <p:extLst>
      <p:ext uri="{BB962C8B-B14F-4D97-AF65-F5344CB8AC3E}">
        <p14:creationId xmlns:p14="http://schemas.microsoft.com/office/powerpoint/2010/main" val="2008010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469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a:t>Other filters</a:t>
            </a:r>
          </a:p>
        </p:txBody>
      </p:sp>
      <p:grpSp>
        <p:nvGrpSpPr>
          <p:cNvPr id="55299" name="Group 5"/>
          <p:cNvGrpSpPr>
            <a:grpSpLocks noChangeAspect="1"/>
          </p:cNvGrpSpPr>
          <p:nvPr/>
        </p:nvGrpSpPr>
        <p:grpSpPr bwMode="auto">
          <a:xfrm>
            <a:off x="3886200" y="3211513"/>
            <a:ext cx="1390650" cy="1371600"/>
            <a:chOff x="144" y="144"/>
            <a:chExt cx="1152" cy="1136"/>
          </a:xfrm>
        </p:grpSpPr>
        <p:sp>
          <p:nvSpPr>
            <p:cNvPr id="55304"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5305"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-2</a:t>
              </a:r>
            </a:p>
          </p:txBody>
        </p:sp>
        <p:sp>
          <p:nvSpPr>
            <p:cNvPr id="55306"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5307"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5308"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5309"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5310"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5311"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2</a:t>
              </a:r>
            </a:p>
          </p:txBody>
        </p:sp>
        <p:sp>
          <p:nvSpPr>
            <p:cNvPr id="55312"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5313"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4"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5"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6"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7"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8"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9"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20"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sp>
        <p:nvSpPr>
          <p:cNvPr id="67" name="TextBox 66"/>
          <p:cNvSpPr txBox="1">
            <a:spLocks noChangeArrowheads="1"/>
          </p:cNvSpPr>
          <p:nvPr/>
        </p:nvSpPr>
        <p:spPr bwMode="auto">
          <a:xfrm>
            <a:off x="6477000" y="6019800"/>
            <a:ext cx="2009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prstClr val="black"/>
                </a:solidFill>
              </a:rPr>
              <a:t>Horizontal Edge</a:t>
            </a:r>
          </a:p>
          <a:p>
            <a:pPr algn="ctr" eaLnBrk="1" hangingPunct="1"/>
            <a:r>
              <a:rPr lang="en-US" altLang="en-US" sz="2000">
                <a:solidFill>
                  <a:prstClr val="black"/>
                </a:solidFill>
              </a:rPr>
              <a:t>(absolute value)</a:t>
            </a:r>
          </a:p>
        </p:txBody>
      </p:sp>
      <p:pic>
        <p:nvPicPr>
          <p:cNvPr id="55301" name="Picture 4" descr="C:\Documents and Settings\Derek Hoiem\My Documents\Classes\Spring10 - Computer Vision\figs\einste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7" name="Picture 3" descr="C:\Documents and Settings\Derek Hoiem\My Documents\Classes\Spring10 - Computer Vision\figs\einstein_sobel_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4975" y="13716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p:cNvSpPr txBox="1">
            <a:spLocks noChangeArrowheads="1"/>
          </p:cNvSpPr>
          <p:nvPr/>
        </p:nvSpPr>
        <p:spPr bwMode="auto">
          <a:xfrm>
            <a:off x="4178300" y="4659313"/>
            <a:ext cx="774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rPr>
              <a:t>Sobel</a:t>
            </a:r>
          </a:p>
        </p:txBody>
      </p:sp>
    </p:spTree>
    <p:extLst>
      <p:ext uri="{BB962C8B-B14F-4D97-AF65-F5344CB8AC3E}">
        <p14:creationId xmlns:p14="http://schemas.microsoft.com/office/powerpoint/2010/main" val="214008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55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4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a:t>Gaussian filters</a:t>
            </a:r>
          </a:p>
        </p:txBody>
      </p:sp>
      <p:sp>
        <p:nvSpPr>
          <p:cNvPr id="1035267" name="Rectangle 3"/>
          <p:cNvSpPr>
            <a:spLocks noGrp="1" noChangeArrowheads="1"/>
          </p:cNvSpPr>
          <p:nvPr>
            <p:ph type="body" idx="1"/>
          </p:nvPr>
        </p:nvSpPr>
        <p:spPr/>
        <p:txBody>
          <a:bodyPr>
            <a:normAutofit/>
          </a:bodyPr>
          <a:lstStyle/>
          <a:p>
            <a:pPr>
              <a:buFontTx/>
              <a:buChar char="•"/>
              <a:defRPr/>
            </a:pPr>
            <a:r>
              <a:rPr lang="en-US" dirty="0"/>
              <a:t>Remove “high-frequency” components from the image (low-pass filter)</a:t>
            </a:r>
          </a:p>
          <a:p>
            <a:pPr lvl="1">
              <a:defRPr/>
            </a:pPr>
            <a:r>
              <a:rPr lang="en-US" dirty="0"/>
              <a:t>Images become more smooth</a:t>
            </a:r>
          </a:p>
          <a:p>
            <a:pPr>
              <a:buFontTx/>
              <a:buChar char="•"/>
              <a:defRPr/>
            </a:pPr>
            <a:r>
              <a:rPr lang="en-US" dirty="0"/>
              <a:t>Convolution with self is another Gaussian</a:t>
            </a:r>
          </a:p>
          <a:p>
            <a:pPr lvl="1">
              <a:buFont typeface="Arial" charset="0"/>
              <a:buChar char="–"/>
              <a:defRPr/>
            </a:pPr>
            <a:r>
              <a:rPr lang="en-US" dirty="0"/>
              <a:t>So can smooth with small-width kernel, repeat, and get same result as larger-width kernel would have</a:t>
            </a:r>
          </a:p>
          <a:p>
            <a:pPr lvl="1">
              <a:buFont typeface="Arial" charset="0"/>
              <a:buChar char="–"/>
              <a:defRPr/>
            </a:pPr>
            <a:r>
              <a:rPr lang="en-US" dirty="0"/>
              <a:t>Convolving two times with Gaussian kernel of width </a:t>
            </a:r>
            <a:r>
              <a:rPr lang="en-US" i="1" dirty="0"/>
              <a:t>σ</a:t>
            </a:r>
            <a:r>
              <a:rPr lang="en-US" dirty="0"/>
              <a:t> is same as convolving once with kernel of width  </a:t>
            </a:r>
            <a:r>
              <a:rPr lang="en-US" i="1" dirty="0"/>
              <a:t>σ</a:t>
            </a:r>
            <a:r>
              <a:rPr lang="en-US" dirty="0"/>
              <a:t>√2 </a:t>
            </a:r>
            <a:endParaRPr lang="en-US" i="1" dirty="0"/>
          </a:p>
          <a:p>
            <a:pPr>
              <a:buFontTx/>
              <a:buChar char="•"/>
              <a:defRPr/>
            </a:pPr>
            <a:r>
              <a:rPr lang="en-US" i="1" dirty="0"/>
              <a:t>Separable </a:t>
            </a:r>
            <a:r>
              <a:rPr lang="en-US" dirty="0"/>
              <a:t>kernel</a:t>
            </a:r>
          </a:p>
          <a:p>
            <a:pPr lvl="1">
              <a:buFont typeface="Arial" charset="0"/>
              <a:buChar char="–"/>
              <a:defRPr/>
            </a:pPr>
            <a:r>
              <a:rPr lang="en-US" dirty="0"/>
              <a:t>Factors into product of two 1D Gaussians</a:t>
            </a:r>
          </a:p>
        </p:txBody>
      </p:sp>
      <p:sp>
        <p:nvSpPr>
          <p:cNvPr id="51204" name="Text Box 5"/>
          <p:cNvSpPr txBox="1">
            <a:spLocks noChangeArrowheads="1"/>
          </p:cNvSpPr>
          <p:nvPr/>
        </p:nvSpPr>
        <p:spPr bwMode="auto">
          <a:xfrm>
            <a:off x="7315200" y="6553200"/>
            <a:ext cx="1800225" cy="304800"/>
          </a:xfrm>
          <a:prstGeom prst="rect">
            <a:avLst/>
          </a:prstGeom>
          <a:noFill/>
          <a:ln w="9525">
            <a:noFill/>
            <a:miter lim="800000"/>
            <a:headEnd/>
            <a:tailEnd/>
          </a:ln>
        </p:spPr>
        <p:txBody>
          <a:bodyPr wrap="none">
            <a:spAutoFit/>
          </a:bodyPr>
          <a:lstStyle/>
          <a:p>
            <a:pPr>
              <a:defRPr/>
            </a:pPr>
            <a:r>
              <a:rPr lang="en-US" sz="1400" dirty="0">
                <a:solidFill>
                  <a:prstClr val="white">
                    <a:lumMod val="50000"/>
                  </a:prstClr>
                </a:solidFill>
                <a:cs typeface="Arial" panose="020B0604020202020204" pitchFamily="34" charset="0"/>
              </a:rPr>
              <a:t>Source: K. </a:t>
            </a:r>
            <a:r>
              <a:rPr lang="en-US" sz="1400" dirty="0" err="1">
                <a:solidFill>
                  <a:prstClr val="white">
                    <a:lumMod val="50000"/>
                  </a:prstClr>
                </a:solidFill>
                <a:cs typeface="Arial" panose="020B0604020202020204" pitchFamily="34" charset="0"/>
              </a:rPr>
              <a:t>Grauman</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1887826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52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526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526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526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35267">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3526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35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6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76200"/>
            <a:ext cx="7772400" cy="762000"/>
          </a:xfrm>
        </p:spPr>
        <p:txBody>
          <a:bodyPr/>
          <a:lstStyle/>
          <a:p>
            <a:r>
              <a:rPr lang="en-US" altLang="en-US"/>
              <a:t>Separability of the Gaussian filter</a:t>
            </a:r>
          </a:p>
        </p:txBody>
      </p:sp>
      <p:sp>
        <p:nvSpPr>
          <p:cNvPr id="64515" name="Rectangle 3"/>
          <p:cNvSpPr>
            <a:spLocks noGrp="1" noChangeArrowheads="1"/>
          </p:cNvSpPr>
          <p:nvPr>
            <p:ph type="body" idx="1"/>
          </p:nvPr>
        </p:nvSpPr>
        <p:spPr/>
        <p:txBody>
          <a:bodyPr/>
          <a:lstStyle/>
          <a:p>
            <a:endParaRPr lang="en-US" altLang="en-US"/>
          </a:p>
        </p:txBody>
      </p:sp>
      <p:pic>
        <p:nvPicPr>
          <p:cNvPr id="64516" name="Picture 4"/>
          <p:cNvPicPr>
            <a:picLocks noChangeAspect="1" noChangeArrowheads="1"/>
          </p:cNvPicPr>
          <p:nvPr/>
        </p:nvPicPr>
        <p:blipFill>
          <a:blip r:embed="rId3">
            <a:extLst>
              <a:ext uri="{28A0092B-C50C-407E-A947-70E740481C1C}">
                <a14:useLocalDpi xmlns:a14="http://schemas.microsoft.com/office/drawing/2010/main" val="0"/>
              </a:ext>
            </a:extLst>
          </a:blip>
          <a:srcRect t="9268"/>
          <a:stretch>
            <a:fillRect/>
          </a:stretch>
        </p:blipFill>
        <p:spPr bwMode="auto">
          <a:xfrm>
            <a:off x="762000" y="1295400"/>
            <a:ext cx="7542213"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5"/>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pPr>
              <a:defRPr/>
            </a:pPr>
            <a:r>
              <a:rPr lang="en-US" sz="1400" dirty="0">
                <a:solidFill>
                  <a:prstClr val="white">
                    <a:lumMod val="50000"/>
                  </a:prstClr>
                </a:solidFill>
                <a:cs typeface="Arial" panose="020B0604020202020204" pitchFamily="34" charset="0"/>
              </a:rPr>
              <a:t>Source: D. Lowe</a:t>
            </a:r>
          </a:p>
        </p:txBody>
      </p:sp>
    </p:spTree>
    <p:extLst>
      <p:ext uri="{BB962C8B-B14F-4D97-AF65-F5344CB8AC3E}">
        <p14:creationId xmlns:p14="http://schemas.microsoft.com/office/powerpoint/2010/main" val="13287405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a:t>Separability example</a:t>
            </a:r>
          </a:p>
        </p:txBody>
      </p:sp>
      <p:pic>
        <p:nvPicPr>
          <p:cNvPr id="65539" name="Picture 6" descr="se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931863"/>
            <a:ext cx="4824413"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3530600" y="3876675"/>
            <a:ext cx="4241800" cy="2590800"/>
            <a:chOff x="1216" y="2442"/>
            <a:chExt cx="2672" cy="1632"/>
          </a:xfrm>
        </p:grpSpPr>
        <p:pic>
          <p:nvPicPr>
            <p:cNvPr id="65549" name="Picture 8" descr="se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 y="2442"/>
              <a:ext cx="2672"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0" name="Text Box 5"/>
            <p:cNvSpPr txBox="1">
              <a:spLocks noChangeArrowheads="1"/>
            </p:cNvSpPr>
            <p:nvPr/>
          </p:nvSpPr>
          <p:spPr bwMode="auto">
            <a:xfrm>
              <a:off x="2016" y="2688"/>
              <a:ext cx="2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solidFill>
                    <a:prstClr val="black"/>
                  </a:solidFill>
                </a:rPr>
                <a:t>*</a:t>
              </a:r>
            </a:p>
          </p:txBody>
        </p:sp>
        <p:sp>
          <p:nvSpPr>
            <p:cNvPr id="65551" name="Text Box 9"/>
            <p:cNvSpPr txBox="1">
              <a:spLocks noChangeArrowheads="1"/>
            </p:cNvSpPr>
            <p:nvPr/>
          </p:nvSpPr>
          <p:spPr bwMode="auto">
            <a:xfrm>
              <a:off x="2016" y="3504"/>
              <a:ext cx="2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solidFill>
                    <a:prstClr val="black"/>
                  </a:solidFill>
                </a:rPr>
                <a:t>*</a:t>
              </a:r>
            </a:p>
          </p:txBody>
        </p:sp>
        <p:sp>
          <p:nvSpPr>
            <p:cNvPr id="65552" name="Text Box 10"/>
            <p:cNvSpPr txBox="1">
              <a:spLocks noChangeArrowheads="1"/>
            </p:cNvSpPr>
            <p:nvPr/>
          </p:nvSpPr>
          <p:spPr bwMode="auto">
            <a:xfrm>
              <a:off x="2892" y="2688"/>
              <a:ext cx="2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prstClr val="black"/>
                  </a:solidFill>
                </a:rPr>
                <a:t>=</a:t>
              </a:r>
            </a:p>
          </p:txBody>
        </p:sp>
        <p:sp>
          <p:nvSpPr>
            <p:cNvPr id="65553" name="Text Box 11"/>
            <p:cNvSpPr txBox="1">
              <a:spLocks noChangeArrowheads="1"/>
            </p:cNvSpPr>
            <p:nvPr/>
          </p:nvSpPr>
          <p:spPr bwMode="auto">
            <a:xfrm>
              <a:off x="2892" y="3456"/>
              <a:ext cx="2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prstClr val="black"/>
                  </a:solidFill>
                </a:rPr>
                <a:t>=</a:t>
              </a:r>
            </a:p>
          </p:txBody>
        </p:sp>
      </p:grpSp>
      <p:sp>
        <p:nvSpPr>
          <p:cNvPr id="1037325" name="Rectangle 13"/>
          <p:cNvSpPr>
            <a:spLocks noChangeArrowheads="1"/>
          </p:cNvSpPr>
          <p:nvPr/>
        </p:nvSpPr>
        <p:spPr bwMode="auto">
          <a:xfrm>
            <a:off x="6324600" y="990600"/>
            <a:ext cx="2057400" cy="167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pic>
        <p:nvPicPr>
          <p:cNvPr id="1037319" name="Picture 7" descr="se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438400"/>
            <a:ext cx="3705225"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Text Box 14"/>
          <p:cNvSpPr txBox="1">
            <a:spLocks noChangeArrowheads="1"/>
          </p:cNvSpPr>
          <p:nvPr/>
        </p:nvSpPr>
        <p:spPr bwMode="auto">
          <a:xfrm>
            <a:off x="1123950" y="1408113"/>
            <a:ext cx="2305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a:solidFill>
                  <a:prstClr val="black"/>
                </a:solidFill>
              </a:rPr>
              <a:t>2D convolution</a:t>
            </a:r>
            <a:br>
              <a:rPr lang="en-US" altLang="en-US" dirty="0">
                <a:solidFill>
                  <a:prstClr val="black"/>
                </a:solidFill>
              </a:rPr>
            </a:br>
            <a:r>
              <a:rPr lang="en-US" altLang="en-US" dirty="0">
                <a:solidFill>
                  <a:prstClr val="black"/>
                </a:solidFill>
              </a:rPr>
              <a:t>(center location only)</a:t>
            </a:r>
          </a:p>
        </p:txBody>
      </p:sp>
      <p:sp>
        <p:nvSpPr>
          <p:cNvPr id="53256" name="Text Box 16"/>
          <p:cNvSpPr txBox="1">
            <a:spLocks noChangeArrowheads="1"/>
          </p:cNvSpPr>
          <p:nvPr/>
        </p:nvSpPr>
        <p:spPr bwMode="auto">
          <a:xfrm>
            <a:off x="7239000" y="6553200"/>
            <a:ext cx="1800225" cy="304800"/>
          </a:xfrm>
          <a:prstGeom prst="rect">
            <a:avLst/>
          </a:prstGeom>
          <a:noFill/>
          <a:ln w="9525">
            <a:noFill/>
            <a:miter lim="800000"/>
            <a:headEnd/>
            <a:tailEnd/>
          </a:ln>
        </p:spPr>
        <p:txBody>
          <a:bodyPr wrap="none">
            <a:spAutoFit/>
          </a:bodyPr>
          <a:lstStyle/>
          <a:p>
            <a:pPr>
              <a:defRPr/>
            </a:pPr>
            <a:r>
              <a:rPr lang="en-US" sz="1400">
                <a:solidFill>
                  <a:prstClr val="white">
                    <a:lumMod val="50000"/>
                  </a:prstClr>
                </a:solidFill>
                <a:cs typeface="Arial" panose="020B0604020202020204" pitchFamily="34" charset="0"/>
              </a:rPr>
              <a:t>Source: K. Grauman</a:t>
            </a:r>
          </a:p>
        </p:txBody>
      </p:sp>
      <p:sp>
        <p:nvSpPr>
          <p:cNvPr id="1037329" name="Text Box 17"/>
          <p:cNvSpPr txBox="1">
            <a:spLocks noChangeArrowheads="1"/>
          </p:cNvSpPr>
          <p:nvPr/>
        </p:nvSpPr>
        <p:spPr bwMode="auto">
          <a:xfrm>
            <a:off x="1187450" y="2667000"/>
            <a:ext cx="21780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prstClr val="black"/>
                </a:solidFill>
              </a:rPr>
              <a:t>The filter factors</a:t>
            </a:r>
            <a:br>
              <a:rPr lang="en-US" altLang="en-US">
                <a:solidFill>
                  <a:prstClr val="black"/>
                </a:solidFill>
              </a:rPr>
            </a:br>
            <a:r>
              <a:rPr lang="en-US" altLang="en-US">
                <a:solidFill>
                  <a:prstClr val="black"/>
                </a:solidFill>
              </a:rPr>
              <a:t>into a product of 1D</a:t>
            </a:r>
            <a:br>
              <a:rPr lang="en-US" altLang="en-US">
                <a:solidFill>
                  <a:prstClr val="black"/>
                </a:solidFill>
              </a:rPr>
            </a:br>
            <a:r>
              <a:rPr lang="en-US" altLang="en-US">
                <a:solidFill>
                  <a:prstClr val="black"/>
                </a:solidFill>
              </a:rPr>
              <a:t>filters:</a:t>
            </a:r>
          </a:p>
        </p:txBody>
      </p:sp>
      <p:sp>
        <p:nvSpPr>
          <p:cNvPr id="1037330" name="Text Box 18"/>
          <p:cNvSpPr txBox="1">
            <a:spLocks noChangeArrowheads="1"/>
          </p:cNvSpPr>
          <p:nvPr/>
        </p:nvSpPr>
        <p:spPr bwMode="auto">
          <a:xfrm>
            <a:off x="1155700" y="4159250"/>
            <a:ext cx="2216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prstClr val="black"/>
                </a:solidFill>
              </a:rPr>
              <a:t>Perform convolution</a:t>
            </a:r>
            <a:br>
              <a:rPr lang="en-US" altLang="en-US">
                <a:solidFill>
                  <a:prstClr val="black"/>
                </a:solidFill>
              </a:rPr>
            </a:br>
            <a:r>
              <a:rPr lang="en-US" altLang="en-US">
                <a:solidFill>
                  <a:prstClr val="black"/>
                </a:solidFill>
              </a:rPr>
              <a:t>along rows:</a:t>
            </a:r>
          </a:p>
        </p:txBody>
      </p:sp>
      <p:sp>
        <p:nvSpPr>
          <p:cNvPr id="1037331" name="Text Box 19"/>
          <p:cNvSpPr txBox="1">
            <a:spLocks noChangeArrowheads="1"/>
          </p:cNvSpPr>
          <p:nvPr/>
        </p:nvSpPr>
        <p:spPr bwMode="auto">
          <a:xfrm>
            <a:off x="755650" y="5454650"/>
            <a:ext cx="305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prstClr val="black"/>
                </a:solidFill>
              </a:rPr>
              <a:t>Followed by convolution</a:t>
            </a:r>
            <a:br>
              <a:rPr lang="en-US" altLang="en-US">
                <a:solidFill>
                  <a:prstClr val="black"/>
                </a:solidFill>
              </a:rPr>
            </a:br>
            <a:r>
              <a:rPr lang="en-US" altLang="en-US">
                <a:solidFill>
                  <a:prstClr val="black"/>
                </a:solidFill>
              </a:rPr>
              <a:t>along the remaining column:</a:t>
            </a:r>
          </a:p>
        </p:txBody>
      </p:sp>
      <p:sp>
        <p:nvSpPr>
          <p:cNvPr id="1037332" name="Rectangle 20"/>
          <p:cNvSpPr>
            <a:spLocks noChangeArrowheads="1"/>
          </p:cNvSpPr>
          <p:nvPr/>
        </p:nvSpPr>
        <p:spPr bwMode="auto">
          <a:xfrm>
            <a:off x="4038600" y="5181600"/>
            <a:ext cx="3657600" cy="137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spTree>
    <p:extLst>
      <p:ext uri="{BB962C8B-B14F-4D97-AF65-F5344CB8AC3E}">
        <p14:creationId xmlns:p14="http://schemas.microsoft.com/office/powerpoint/2010/main" val="1331657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37325"/>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73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373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733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733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373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325" grpId="0" animBg="1"/>
      <p:bldP spid="1037329" grpId="0"/>
      <p:bldP spid="1037330" grpId="0"/>
      <p:bldP spid="1037331" grpId="0"/>
      <p:bldP spid="10373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3AE954-7E90-1444-AABA-698716D52D83}"/>
              </a:ext>
            </a:extLst>
          </p:cNvPr>
          <p:cNvPicPr>
            <a:picLocks noChangeAspect="1"/>
          </p:cNvPicPr>
          <p:nvPr/>
        </p:nvPicPr>
        <p:blipFill>
          <a:blip r:embed="rId2"/>
          <a:stretch>
            <a:fillRect/>
          </a:stretch>
        </p:blipFill>
        <p:spPr>
          <a:xfrm>
            <a:off x="1563092" y="0"/>
            <a:ext cx="6017816" cy="6858000"/>
          </a:xfrm>
          <a:prstGeom prst="rect">
            <a:avLst/>
          </a:prstGeom>
        </p:spPr>
      </p:pic>
      <p:sp>
        <p:nvSpPr>
          <p:cNvPr id="5" name="Rounded Rectangle 4">
            <a:extLst>
              <a:ext uri="{FF2B5EF4-FFF2-40B4-BE49-F238E27FC236}">
                <a16:creationId xmlns:a16="http://schemas.microsoft.com/office/drawing/2014/main" id="{6CB980B3-8F54-CA41-9E4B-633B52A6D180}"/>
              </a:ext>
            </a:extLst>
          </p:cNvPr>
          <p:cNvSpPr/>
          <p:nvPr/>
        </p:nvSpPr>
        <p:spPr>
          <a:xfrm>
            <a:off x="1371600" y="0"/>
            <a:ext cx="6477000" cy="68580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0628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Networks</a:t>
            </a:r>
          </a:p>
        </p:txBody>
      </p:sp>
      <p:sp>
        <p:nvSpPr>
          <p:cNvPr id="3" name="Content Placeholder 2"/>
          <p:cNvSpPr>
            <a:spLocks noGrp="1"/>
          </p:cNvSpPr>
          <p:nvPr>
            <p:ph idx="1"/>
          </p:nvPr>
        </p:nvSpPr>
        <p:spPr/>
        <p:txBody>
          <a:bodyPr/>
          <a:lstStyle/>
          <a:p>
            <a:pPr marL="457200" lvl="1" indent="0">
              <a:buNone/>
            </a:pPr>
            <a:r>
              <a:rPr lang="en-US" dirty="0"/>
              <a:t>a</a:t>
            </a:r>
          </a:p>
        </p:txBody>
      </p:sp>
      <p:sp>
        <p:nvSpPr>
          <p:cNvPr id="4" name="Footer Placeholder 3"/>
          <p:cNvSpPr>
            <a:spLocks noGrp="1"/>
          </p:cNvSpPr>
          <p:nvPr>
            <p:ph type="ftr" sz="quarter" idx="4294967295"/>
          </p:nvPr>
        </p:nvSpPr>
        <p:spPr>
          <a:xfrm>
            <a:off x="152400" y="6400800"/>
            <a:ext cx="2895600" cy="457200"/>
          </a:xfrm>
          <a:prstGeom prst="rect">
            <a:avLst/>
          </a:prstGeom>
        </p:spPr>
        <p:txBody>
          <a:bodyPr/>
          <a:lstStyle/>
          <a:p>
            <a:pPr>
              <a:defRPr/>
            </a:pPr>
            <a:r>
              <a:rPr lang="en-US"/>
              <a:t>(C) Dhruv Batra </a:t>
            </a:r>
            <a:endParaRPr lang="en-US" dirty="0"/>
          </a:p>
        </p:txBody>
      </p:sp>
      <p:sp>
        <p:nvSpPr>
          <p:cNvPr id="5" name="Slide Number Placeholder 4"/>
          <p:cNvSpPr>
            <a:spLocks noGrp="1"/>
          </p:cNvSpPr>
          <p:nvPr>
            <p:ph type="sldNum" sz="quarter" idx="4294967295"/>
          </p:nvPr>
        </p:nvSpPr>
        <p:spPr>
          <a:xfrm>
            <a:off x="7086600" y="6400800"/>
            <a:ext cx="1905000" cy="457200"/>
          </a:xfrm>
          <a:prstGeom prst="rect">
            <a:avLst/>
          </a:prstGeom>
        </p:spPr>
        <p:txBody>
          <a:bodyPr/>
          <a:lstStyle/>
          <a:p>
            <a:pPr>
              <a:defRPr/>
            </a:pPr>
            <a:fld id="{7134A590-6033-DE48-865B-A0558AEFCBD1}" type="slidenum">
              <a:rPr lang="en-US" smtClean="0"/>
              <a:pPr>
                <a:defRPr/>
              </a:pPr>
              <a:t>39</a:t>
            </a:fld>
            <a:endParaRPr lang="en-US"/>
          </a:p>
        </p:txBody>
      </p:sp>
      <p:pic>
        <p:nvPicPr>
          <p:cNvPr id="6" name="Picture 5" descr="fig16.1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83" y="3657600"/>
            <a:ext cx="9042569" cy="2514600"/>
          </a:xfrm>
          <a:prstGeom prst="rect">
            <a:avLst/>
          </a:prstGeom>
        </p:spPr>
      </p:pic>
      <p:sp>
        <p:nvSpPr>
          <p:cNvPr id="7" name="Slide Number Placeholder 4"/>
          <p:cNvSpPr txBox="1">
            <a:spLocks/>
          </p:cNvSpPr>
          <p:nvPr/>
        </p:nvSpPr>
        <p:spPr bwMode="auto">
          <a:xfrm>
            <a:off x="2743200" y="6400800"/>
            <a:ext cx="3581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a:t>Image Credit: </a:t>
            </a:r>
            <a:r>
              <a:rPr lang="en-US" dirty="0" err="1"/>
              <a:t>Yann</a:t>
            </a:r>
            <a:r>
              <a:rPr lang="en-US" dirty="0"/>
              <a:t> </a:t>
            </a:r>
            <a:r>
              <a:rPr lang="en-US" dirty="0" err="1"/>
              <a:t>LeCun</a:t>
            </a:r>
            <a:r>
              <a:rPr lang="en-US" dirty="0"/>
              <a:t>, Kevin Murphy</a:t>
            </a:r>
          </a:p>
        </p:txBody>
      </p:sp>
      <p:pic>
        <p:nvPicPr>
          <p:cNvPr id="9" name="Picture 8"/>
          <p:cNvPicPr>
            <a:picLocks noChangeAspect="1"/>
          </p:cNvPicPr>
          <p:nvPr/>
        </p:nvPicPr>
        <p:blipFill>
          <a:blip r:embed="rId3"/>
          <a:stretch>
            <a:fillRect/>
          </a:stretch>
        </p:blipFill>
        <p:spPr>
          <a:xfrm>
            <a:off x="0" y="1063157"/>
            <a:ext cx="9144000" cy="2137243"/>
          </a:xfrm>
          <a:prstGeom prst="rect">
            <a:avLst/>
          </a:prstGeom>
        </p:spPr>
      </p:pic>
    </p:spTree>
    <p:extLst>
      <p:ext uri="{BB962C8B-B14F-4D97-AF65-F5344CB8AC3E}">
        <p14:creationId xmlns:p14="http://schemas.microsoft.com/office/powerpoint/2010/main" val="3146384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56AAFA-E27D-DF4A-A045-B514292B9472}"/>
              </a:ext>
            </a:extLst>
          </p:cNvPr>
          <p:cNvSpPr>
            <a:spLocks noGrp="1"/>
          </p:cNvSpPr>
          <p:nvPr>
            <p:ph type="title"/>
          </p:nvPr>
        </p:nvSpPr>
        <p:spPr/>
        <p:txBody>
          <a:bodyPr/>
          <a:lstStyle/>
          <a:p>
            <a:r>
              <a:rPr lang="en-US" dirty="0"/>
              <a:t>Contrast</a:t>
            </a:r>
          </a:p>
        </p:txBody>
      </p:sp>
      <p:sp>
        <p:nvSpPr>
          <p:cNvPr id="4" name="Content Placeholder 3">
            <a:extLst>
              <a:ext uri="{FF2B5EF4-FFF2-40B4-BE49-F238E27FC236}">
                <a16:creationId xmlns:a16="http://schemas.microsoft.com/office/drawing/2014/main" id="{297F553F-BF95-A648-B379-D0C129F956FF}"/>
              </a:ext>
            </a:extLst>
          </p:cNvPr>
          <p:cNvSpPr>
            <a:spLocks noGrp="1"/>
          </p:cNvSpPr>
          <p:nvPr>
            <p:ph idx="1"/>
          </p:nvPr>
        </p:nvSpPr>
        <p:spPr>
          <a:xfrm>
            <a:off x="457200" y="5410199"/>
            <a:ext cx="8229600" cy="715963"/>
          </a:xfrm>
        </p:spPr>
        <p:txBody>
          <a:bodyPr/>
          <a:lstStyle/>
          <a:p>
            <a:r>
              <a:rPr lang="en-US" dirty="0"/>
              <a:t>g(x) = a f(x), a=1.1</a:t>
            </a:r>
          </a:p>
        </p:txBody>
      </p:sp>
      <p:pic>
        <p:nvPicPr>
          <p:cNvPr id="7" name="Picture 6">
            <a:extLst>
              <a:ext uri="{FF2B5EF4-FFF2-40B4-BE49-F238E27FC236}">
                <a16:creationId xmlns:a16="http://schemas.microsoft.com/office/drawing/2014/main" id="{7781671F-5852-ED41-9FDE-661D1FF6C266}"/>
              </a:ext>
            </a:extLst>
          </p:cNvPr>
          <p:cNvPicPr>
            <a:picLocks noChangeAspect="1"/>
          </p:cNvPicPr>
          <p:nvPr/>
        </p:nvPicPr>
        <p:blipFill>
          <a:blip r:embed="rId2"/>
          <a:stretch>
            <a:fillRect/>
          </a:stretch>
        </p:blipFill>
        <p:spPr>
          <a:xfrm>
            <a:off x="571500" y="1917700"/>
            <a:ext cx="8001000" cy="3022600"/>
          </a:xfrm>
          <a:prstGeom prst="rect">
            <a:avLst/>
          </a:prstGeom>
        </p:spPr>
      </p:pic>
      <p:pic>
        <p:nvPicPr>
          <p:cNvPr id="2" name="Picture 1">
            <a:extLst>
              <a:ext uri="{FF2B5EF4-FFF2-40B4-BE49-F238E27FC236}">
                <a16:creationId xmlns:a16="http://schemas.microsoft.com/office/drawing/2014/main" id="{4E8E829D-EFA2-3543-B1B6-E06549EB6185}"/>
              </a:ext>
            </a:extLst>
          </p:cNvPr>
          <p:cNvPicPr>
            <a:picLocks noChangeAspect="1"/>
          </p:cNvPicPr>
          <p:nvPr/>
        </p:nvPicPr>
        <p:blipFill>
          <a:blip r:embed="rId3"/>
          <a:stretch>
            <a:fillRect/>
          </a:stretch>
        </p:blipFill>
        <p:spPr>
          <a:xfrm>
            <a:off x="4572000" y="1940891"/>
            <a:ext cx="3975100" cy="3022600"/>
          </a:xfrm>
          <a:prstGeom prst="rect">
            <a:avLst/>
          </a:prstGeom>
        </p:spPr>
      </p:pic>
    </p:spTree>
    <p:extLst>
      <p:ext uri="{BB962C8B-B14F-4D97-AF65-F5344CB8AC3E}">
        <p14:creationId xmlns:p14="http://schemas.microsoft.com/office/powerpoint/2010/main" val="3096052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697" name="Shape 697"/>
          <p:cNvPicPr preferRelativeResize="0"/>
          <p:nvPr/>
        </p:nvPicPr>
        <p:blipFill>
          <a:blip r:embed="rId3">
            <a:alphaModFix/>
          </a:blip>
          <a:stretch>
            <a:fillRect/>
          </a:stretch>
        </p:blipFill>
        <p:spPr>
          <a:xfrm>
            <a:off x="1" y="1101396"/>
            <a:ext cx="9143999" cy="4378919"/>
          </a:xfrm>
          <a:prstGeom prst="rect">
            <a:avLst/>
          </a:prstGeom>
          <a:noFill/>
          <a:ln>
            <a:noFill/>
          </a:ln>
        </p:spPr>
      </p:pic>
      <p:sp>
        <p:nvSpPr>
          <p:cNvPr id="698" name="Shape 698"/>
          <p:cNvSpPr txBox="1"/>
          <p:nvPr/>
        </p:nvSpPr>
        <p:spPr>
          <a:xfrm>
            <a:off x="43175" y="763787"/>
            <a:ext cx="2504100" cy="209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preview:</a:t>
            </a:r>
          </a:p>
        </p:txBody>
      </p:sp>
      <p:pic>
        <p:nvPicPr>
          <p:cNvPr id="699" name="Shape 699" descr="mazda3.JPG"/>
          <p:cNvPicPr preferRelativeResize="0"/>
          <p:nvPr/>
        </p:nvPicPr>
        <p:blipFill rotWithShape="1">
          <a:blip r:embed="rId4">
            <a:alphaModFix/>
          </a:blip>
          <a:srcRect l="13812" r="4065"/>
          <a:stretch/>
        </p:blipFill>
        <p:spPr>
          <a:xfrm>
            <a:off x="43175" y="2945526"/>
            <a:ext cx="2192650" cy="2002447"/>
          </a:xfrm>
          <a:prstGeom prst="rect">
            <a:avLst/>
          </a:prstGeom>
          <a:noFill/>
          <a:ln>
            <a:noFill/>
          </a:ln>
        </p:spPr>
      </p:pic>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250393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idx="4294967295"/>
          </p:nvPr>
        </p:nvSpPr>
        <p:spPr>
          <a:xfrm>
            <a:off x="7086600" y="6400800"/>
            <a:ext cx="1905000" cy="457200"/>
          </a:xfrm>
          <a:prstGeom prst="rect">
            <a:avLst/>
          </a:prstGeom>
        </p:spPr>
        <p:txBody>
          <a:bodyPr/>
          <a:lstStyle/>
          <a:p>
            <a:fld id="{E43E7D0D-8759-C044-A8DC-5462D26E452B}" type="slidenum">
              <a:rPr lang="en-US">
                <a:solidFill>
                  <a:prstClr val="white">
                    <a:lumMod val="50000"/>
                  </a:prstClr>
                </a:solidFill>
              </a:rPr>
              <a:pPr/>
              <a:t>41</a:t>
            </a:fld>
            <a:endParaRPr lang="en-US">
              <a:solidFill>
                <a:prstClr val="white">
                  <a:lumMod val="50000"/>
                </a:prstClr>
              </a:solidFill>
            </a:endParaRPr>
          </a:p>
        </p:txBody>
      </p:sp>
      <p:pic>
        <p:nvPicPr>
          <p:cNvPr id="460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0" y="1244291"/>
            <a:ext cx="5757120" cy="541928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6082" name="Text Box 2"/>
          <p:cNvSpPr txBox="1">
            <a:spLocks noChangeArrowheads="1"/>
          </p:cNvSpPr>
          <p:nvPr/>
        </p:nvSpPr>
        <p:spPr bwMode="auto">
          <a:xfrm>
            <a:off x="4038600" y="956261"/>
            <a:ext cx="5184000" cy="1947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3220" rIns="81639" bIns="4082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9pPr>
          </a:lstStyle>
          <a:p>
            <a:pPr algn="l">
              <a:spcBef>
                <a:spcPts val="0"/>
              </a:spcBef>
            </a:pPr>
            <a:r>
              <a:rPr lang="en-US" sz="2500" dirty="0">
                <a:latin typeface="FreeSans" charset="0"/>
              </a:rPr>
              <a:t>Example:  200x200 image</a:t>
            </a:r>
          </a:p>
          <a:p>
            <a:pPr algn="l">
              <a:spcBef>
                <a:spcPts val="0"/>
              </a:spcBef>
            </a:pPr>
            <a:r>
              <a:rPr lang="en-US" sz="2500" dirty="0">
                <a:latin typeface="FreeSans" charset="0"/>
              </a:rPr>
              <a:t>                  40K hidden units</a:t>
            </a:r>
          </a:p>
          <a:p>
            <a:pPr algn="l">
              <a:spcBef>
                <a:spcPts val="0"/>
              </a:spcBef>
            </a:pPr>
            <a:r>
              <a:rPr lang="en-US" sz="2500" dirty="0">
                <a:latin typeface="FreeSans" charset="0"/>
              </a:rPr>
              <a:t>		       </a:t>
            </a:r>
            <a:r>
              <a:rPr lang="en-US" sz="2500" b="1" dirty="0">
                <a:solidFill>
                  <a:srgbClr val="FF0000"/>
                </a:solidFill>
                <a:latin typeface="FreeSans" charset="0"/>
              </a:rPr>
              <a:t>  ~2B parameters</a:t>
            </a:r>
            <a:r>
              <a:rPr lang="en-US" sz="2500" dirty="0">
                <a:latin typeface="FreeSans" charset="0"/>
              </a:rPr>
              <a:t>!!!</a:t>
            </a:r>
          </a:p>
        </p:txBody>
      </p:sp>
      <p:sp>
        <p:nvSpPr>
          <p:cNvPr id="46083" name="AutoShape 3"/>
          <p:cNvSpPr>
            <a:spLocks noChangeArrowheads="1"/>
          </p:cNvSpPr>
          <p:nvPr/>
        </p:nvSpPr>
        <p:spPr bwMode="auto">
          <a:xfrm>
            <a:off x="5436000" y="1866436"/>
            <a:ext cx="414720" cy="414764"/>
          </a:xfrm>
          <a:prstGeom prst="rightArrow">
            <a:avLst>
              <a:gd name="adj1" fmla="val 50000"/>
              <a:gd name="adj2" fmla="val 25000"/>
            </a:avLst>
          </a:prstGeom>
          <a:solidFill>
            <a:srgbClr val="FF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solidFill>
                <a:prstClr val="black"/>
              </a:solidFill>
            </a:endParaRPr>
          </a:p>
        </p:txBody>
      </p:sp>
      <p:sp>
        <p:nvSpPr>
          <p:cNvPr id="46084" name="Text Box 4"/>
          <p:cNvSpPr txBox="1">
            <a:spLocks noChangeArrowheads="1"/>
          </p:cNvSpPr>
          <p:nvPr/>
        </p:nvSpPr>
        <p:spPr bwMode="auto">
          <a:xfrm>
            <a:off x="2607841" y="5546023"/>
            <a:ext cx="6308640" cy="1006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latin typeface="FreeSans" charset="0"/>
              </a:rPr>
              <a:t>- Spatial correlation is local</a:t>
            </a:r>
          </a:p>
          <a:p>
            <a:pPr algn="l">
              <a:spcBef>
                <a:spcPts val="0"/>
              </a:spcBef>
            </a:pPr>
            <a:r>
              <a:rPr lang="en-US" sz="2200" dirty="0">
                <a:latin typeface="FreeSans" charset="0"/>
              </a:rPr>
              <a:t>- Waste of resources + we have not enough          training samples anyway..</a:t>
            </a:r>
          </a:p>
        </p:txBody>
      </p:sp>
      <p:sp>
        <p:nvSpPr>
          <p:cNvPr id="11"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Fully Connected Layer</a:t>
            </a:r>
          </a:p>
        </p:txBody>
      </p:sp>
      <p:sp>
        <p:nvSpPr>
          <p:cNvPr id="12" name="TextBox 11"/>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Tree>
    <p:extLst>
      <p:ext uri="{BB962C8B-B14F-4D97-AF65-F5344CB8AC3E}">
        <p14:creationId xmlns:p14="http://schemas.microsoft.com/office/powerpoint/2010/main" val="3908610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idx="4294967295"/>
          </p:nvPr>
        </p:nvSpPr>
        <p:spPr>
          <a:xfrm>
            <a:off x="7086600" y="6400800"/>
            <a:ext cx="1905000" cy="457200"/>
          </a:xfrm>
          <a:prstGeom prst="rect">
            <a:avLst/>
          </a:prstGeom>
        </p:spPr>
        <p:txBody>
          <a:bodyPr/>
          <a:lstStyle/>
          <a:p>
            <a:fld id="{423EF0F9-D3C2-054E-BFAB-38CAEEF1474C}" type="slidenum">
              <a:rPr lang="en-US">
                <a:solidFill>
                  <a:prstClr val="white">
                    <a:lumMod val="50000"/>
                  </a:prstClr>
                </a:solidFill>
              </a:rPr>
              <a:pPr/>
              <a:t>42</a:t>
            </a:fld>
            <a:endParaRPr lang="en-US">
              <a:solidFill>
                <a:prstClr val="white">
                  <a:lumMod val="50000"/>
                </a:prstClr>
              </a:solidFill>
            </a:endParaRPr>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60" y="829527"/>
            <a:ext cx="5755680" cy="602847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7107" name="Text Box 3"/>
          <p:cNvSpPr txBox="1">
            <a:spLocks noChangeArrowheads="1"/>
          </p:cNvSpPr>
          <p:nvPr/>
        </p:nvSpPr>
        <p:spPr bwMode="auto">
          <a:xfrm>
            <a:off x="4615200" y="3110727"/>
            <a:ext cx="4301280" cy="1947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latin typeface="FreeSans" charset="0"/>
              </a:rPr>
              <a:t>Example: 200x200 image</a:t>
            </a:r>
          </a:p>
          <a:p>
            <a:pPr algn="l">
              <a:spcBef>
                <a:spcPts val="0"/>
              </a:spcBef>
            </a:pPr>
            <a:r>
              <a:rPr lang="en-US" sz="2200" dirty="0">
                <a:latin typeface="FreeSans" charset="0"/>
              </a:rPr>
              <a:t>                40K hidden units</a:t>
            </a:r>
          </a:p>
          <a:p>
            <a:pPr algn="l">
              <a:spcBef>
                <a:spcPts val="0"/>
              </a:spcBef>
            </a:pPr>
            <a:r>
              <a:rPr lang="en-US" sz="2200" dirty="0">
                <a:latin typeface="FreeSans" charset="0"/>
              </a:rPr>
              <a:t>                Filter size: 10x10</a:t>
            </a:r>
          </a:p>
          <a:p>
            <a:pPr algn="l">
              <a:spcBef>
                <a:spcPts val="0"/>
              </a:spcBef>
            </a:pPr>
            <a:r>
              <a:rPr lang="en-US" sz="2200" dirty="0">
                <a:latin typeface="FreeSans" charset="0"/>
              </a:rPr>
              <a:t>		      4M parameters</a:t>
            </a:r>
          </a:p>
        </p:txBody>
      </p:sp>
      <p:sp>
        <p:nvSpPr>
          <p:cNvPr id="47111" name="Text Box 7"/>
          <p:cNvSpPr txBox="1">
            <a:spLocks noChangeArrowheads="1"/>
          </p:cNvSpPr>
          <p:nvPr/>
        </p:nvSpPr>
        <p:spPr bwMode="auto">
          <a:xfrm>
            <a:off x="3913920" y="5577706"/>
            <a:ext cx="5064480" cy="1006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9pPr>
          </a:lstStyle>
          <a:p>
            <a:pPr algn="l">
              <a:spcBef>
                <a:spcPts val="0"/>
              </a:spcBef>
            </a:pPr>
            <a:r>
              <a:rPr lang="en-US" sz="2200" b="1">
                <a:solidFill>
                  <a:srgbClr val="FF0000"/>
                </a:solidFill>
                <a:latin typeface="FreeSans" charset="0"/>
              </a:rPr>
              <a:t>Note: </a:t>
            </a:r>
            <a:r>
              <a:rPr lang="en-US" sz="2200">
                <a:latin typeface="FreeSans" charset="0"/>
              </a:rPr>
              <a:t>This parameterization is good when input image is registered (e.g., face recognition).</a:t>
            </a:r>
          </a:p>
        </p:txBody>
      </p:sp>
      <p:sp>
        <p:nvSpPr>
          <p:cNvPr id="10"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Locally Connected Layer</a:t>
            </a:r>
          </a:p>
        </p:txBody>
      </p:sp>
      <p:sp>
        <p:nvSpPr>
          <p:cNvPr id="11" name="TextBox 10"/>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Tree>
    <p:extLst>
      <p:ext uri="{BB962C8B-B14F-4D97-AF65-F5344CB8AC3E}">
        <p14:creationId xmlns:p14="http://schemas.microsoft.com/office/powerpoint/2010/main" val="6981869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idx="4294967295"/>
          </p:nvPr>
        </p:nvSpPr>
        <p:spPr>
          <a:xfrm>
            <a:off x="7086600" y="6400800"/>
            <a:ext cx="1905000" cy="457200"/>
          </a:xfrm>
          <a:prstGeom prst="rect">
            <a:avLst/>
          </a:prstGeom>
        </p:spPr>
        <p:txBody>
          <a:bodyPr/>
          <a:lstStyle/>
          <a:p>
            <a:fld id="{A2CC5D87-E287-824D-BE18-FC2934BE27F0}" type="slidenum">
              <a:rPr lang="en-US">
                <a:solidFill>
                  <a:prstClr val="white">
                    <a:lumMod val="50000"/>
                  </a:prstClr>
                </a:solidFill>
              </a:rPr>
              <a:pPr/>
              <a:t>43</a:t>
            </a:fld>
            <a:endParaRPr lang="en-US">
              <a:solidFill>
                <a:prstClr val="white">
                  <a:lumMod val="50000"/>
                </a:prstClr>
              </a:solidFill>
            </a:endParaRPr>
          </a:p>
        </p:txBody>
      </p:sp>
      <p:pic>
        <p:nvPicPr>
          <p:cNvPr id="481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60" y="829527"/>
            <a:ext cx="5755680" cy="602847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8130" name="Text Box 2"/>
          <p:cNvSpPr txBox="1">
            <a:spLocks noChangeArrowheads="1"/>
          </p:cNvSpPr>
          <p:nvPr/>
        </p:nvSpPr>
        <p:spPr bwMode="auto">
          <a:xfrm>
            <a:off x="4037760" y="995145"/>
            <a:ext cx="5204160" cy="6984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9pPr>
          </a:lstStyle>
          <a:p>
            <a:pPr algn="l">
              <a:spcBef>
                <a:spcPts val="0"/>
              </a:spcBef>
            </a:pPr>
            <a:r>
              <a:rPr lang="en-US" sz="2200" b="1" dirty="0">
                <a:solidFill>
                  <a:srgbClr val="FF0000"/>
                </a:solidFill>
                <a:latin typeface="FreeSans" charset="0"/>
              </a:rPr>
              <a:t>STATIONARITY? </a:t>
            </a:r>
            <a:r>
              <a:rPr lang="en-US" sz="2200" dirty="0">
                <a:latin typeface="FreeSans" charset="0"/>
              </a:rPr>
              <a:t>Statistics is similar at different locations</a:t>
            </a:r>
          </a:p>
        </p:txBody>
      </p:sp>
      <p:sp>
        <p:nvSpPr>
          <p:cNvPr id="11"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Locally Connected Layer</a:t>
            </a:r>
          </a:p>
        </p:txBody>
      </p:sp>
      <p:sp>
        <p:nvSpPr>
          <p:cNvPr id="12" name="TextBox 11"/>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Tree>
    <p:extLst>
      <p:ext uri="{BB962C8B-B14F-4D97-AF65-F5344CB8AC3E}">
        <p14:creationId xmlns:p14="http://schemas.microsoft.com/office/powerpoint/2010/main" val="1688099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idx="4294967295"/>
          </p:nvPr>
        </p:nvSpPr>
        <p:spPr>
          <a:xfrm>
            <a:off x="7086600" y="6400800"/>
            <a:ext cx="1905000" cy="457200"/>
          </a:xfrm>
          <a:prstGeom prst="rect">
            <a:avLst/>
          </a:prstGeom>
        </p:spPr>
        <p:txBody>
          <a:bodyPr/>
          <a:lstStyle/>
          <a:p>
            <a:fld id="{7F187AB3-49F4-4A49-ADBE-0AF7FCB422D6}" type="slidenum">
              <a:rPr lang="en-US">
                <a:solidFill>
                  <a:prstClr val="white">
                    <a:lumMod val="50000"/>
                  </a:prstClr>
                </a:solidFill>
              </a:rPr>
              <a:pPr/>
              <a:t>44</a:t>
            </a:fld>
            <a:endParaRPr lang="en-US">
              <a:solidFill>
                <a:prstClr val="white">
                  <a:lumMod val="50000"/>
                </a:prstClr>
              </a:solidFill>
            </a:endParaRPr>
          </a:p>
        </p:txBody>
      </p:sp>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60" y="796404"/>
            <a:ext cx="5814720" cy="601407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9155" name="Text Box 3"/>
          <p:cNvSpPr txBox="1">
            <a:spLocks noChangeArrowheads="1"/>
          </p:cNvSpPr>
          <p:nvPr/>
        </p:nvSpPr>
        <p:spPr bwMode="auto">
          <a:xfrm>
            <a:off x="3813121" y="3780398"/>
            <a:ext cx="5280480" cy="1947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latin typeface="FreeSans" charset="0"/>
              </a:rPr>
              <a:t>Share the same parameters across different locations (assuming input is stationary):</a:t>
            </a:r>
          </a:p>
          <a:p>
            <a:pPr algn="l">
              <a:spcBef>
                <a:spcPts val="0"/>
              </a:spcBef>
            </a:pPr>
            <a:r>
              <a:rPr lang="en-US" sz="2200" dirty="0">
                <a:solidFill>
                  <a:srgbClr val="FF0000"/>
                </a:solidFill>
                <a:latin typeface="FreeSans" charset="0"/>
              </a:rPr>
              <a:t>Convolutions with learned kernels</a:t>
            </a:r>
          </a:p>
        </p:txBody>
      </p:sp>
      <p:sp>
        <p:nvSpPr>
          <p:cNvPr id="9"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10" name="TextBox 9"/>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Tree>
    <p:extLst>
      <p:ext uri="{BB962C8B-B14F-4D97-AF65-F5344CB8AC3E}">
        <p14:creationId xmlns:p14="http://schemas.microsoft.com/office/powerpoint/2010/main" val="33250233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2280960" y="1036909"/>
            <a:ext cx="4976640" cy="1036909"/>
          </a:xfrm>
          <a:prstGeom prst="rect">
            <a:avLst/>
          </a:prstGeom>
          <a:solidFill>
            <a:srgbClr val="FFFFFF"/>
          </a:solidFill>
          <a:ln>
            <a:noFill/>
          </a:ln>
          <a:effectLst/>
          <a:extLs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solidFill>
                <a:prstClr val="black"/>
              </a:solidFill>
            </a:endParaRPr>
          </a:p>
        </p:txBody>
      </p:sp>
      <p:pic>
        <p:nvPicPr>
          <p:cNvPr id="665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60" y="2488582"/>
            <a:ext cx="3110400" cy="235896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65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6080" y="2458338"/>
            <a:ext cx="3110400" cy="245401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6565" name="Text Box 5"/>
          <p:cNvSpPr txBox="1">
            <a:spLocks noChangeArrowheads="1"/>
          </p:cNvSpPr>
          <p:nvPr/>
        </p:nvSpPr>
        <p:spPr bwMode="auto">
          <a:xfrm>
            <a:off x="3525120" y="3318109"/>
            <a:ext cx="829440" cy="13177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79222"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4400">
                <a:latin typeface="FreeSans" charset="0"/>
              </a:rPr>
              <a:t>*        </a:t>
            </a:r>
          </a:p>
        </p:txBody>
      </p:sp>
      <p:sp>
        <p:nvSpPr>
          <p:cNvPr id="66566" name="Text Box 6"/>
          <p:cNvSpPr txBox="1">
            <a:spLocks noChangeArrowheads="1"/>
          </p:cNvSpPr>
          <p:nvPr/>
        </p:nvSpPr>
        <p:spPr bwMode="auto">
          <a:xfrm>
            <a:off x="3972960" y="3028639"/>
            <a:ext cx="1036800" cy="1006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latin typeface="FreeSans" charset="0"/>
              </a:rPr>
              <a:t>-1  0  1</a:t>
            </a:r>
          </a:p>
          <a:p>
            <a:pPr algn="l">
              <a:spcBef>
                <a:spcPts val="0"/>
              </a:spcBef>
            </a:pPr>
            <a:r>
              <a:rPr lang="en-US" sz="2200" dirty="0">
                <a:latin typeface="FreeSans" charset="0"/>
              </a:rPr>
              <a:t>-1  0  1</a:t>
            </a:r>
          </a:p>
          <a:p>
            <a:pPr algn="l">
              <a:spcBef>
                <a:spcPts val="0"/>
              </a:spcBef>
            </a:pPr>
            <a:r>
              <a:rPr lang="en-US" sz="2200" dirty="0">
                <a:latin typeface="FreeSans" charset="0"/>
              </a:rPr>
              <a:t>-1  0  1</a:t>
            </a:r>
          </a:p>
        </p:txBody>
      </p:sp>
      <p:sp>
        <p:nvSpPr>
          <p:cNvPr id="66567" name="Rectangle 7"/>
          <p:cNvSpPr>
            <a:spLocks noChangeArrowheads="1"/>
          </p:cNvSpPr>
          <p:nvPr/>
        </p:nvSpPr>
        <p:spPr bwMode="auto">
          <a:xfrm>
            <a:off x="1244160" y="2695963"/>
            <a:ext cx="414720" cy="414764"/>
          </a:xfrm>
          <a:prstGeom prst="rect">
            <a:avLst/>
          </a:prstGeom>
          <a:solidFill>
            <a:srgbClr val="808080"/>
          </a:solidFill>
          <a:ln w="18360" cap="flat">
            <a:solidFill>
              <a:srgbClr val="FF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solidFill>
                <a:prstClr val="black"/>
              </a:solidFill>
            </a:endParaRPr>
          </a:p>
        </p:txBody>
      </p:sp>
      <p:sp>
        <p:nvSpPr>
          <p:cNvPr id="66568" name="Rectangle 8"/>
          <p:cNvSpPr>
            <a:spLocks noChangeArrowheads="1"/>
          </p:cNvSpPr>
          <p:nvPr/>
        </p:nvSpPr>
        <p:spPr bwMode="auto">
          <a:xfrm>
            <a:off x="1277281" y="2695963"/>
            <a:ext cx="123840" cy="414764"/>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solidFill>
                <a:prstClr val="black"/>
              </a:solidFill>
            </a:endParaRPr>
          </a:p>
        </p:txBody>
      </p:sp>
      <p:sp>
        <p:nvSpPr>
          <p:cNvPr id="66569" name="Rectangle 9"/>
          <p:cNvSpPr>
            <a:spLocks noChangeArrowheads="1"/>
          </p:cNvSpPr>
          <p:nvPr/>
        </p:nvSpPr>
        <p:spPr bwMode="auto">
          <a:xfrm>
            <a:off x="1506240" y="2695963"/>
            <a:ext cx="123840" cy="414764"/>
          </a:xfrm>
          <a:prstGeom prst="rect">
            <a:avLst/>
          </a:prstGeom>
          <a:solidFill>
            <a:srgbClr val="FFFFFF"/>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solidFill>
                <a:prstClr val="black"/>
              </a:solidFill>
            </a:endParaRPr>
          </a:p>
        </p:txBody>
      </p:sp>
      <p:sp>
        <p:nvSpPr>
          <p:cNvPr id="66570" name="Line 10"/>
          <p:cNvSpPr>
            <a:spLocks noChangeShapeType="1"/>
          </p:cNvSpPr>
          <p:nvPr/>
        </p:nvSpPr>
        <p:spPr bwMode="auto">
          <a:xfrm>
            <a:off x="1658880" y="2695963"/>
            <a:ext cx="5184000" cy="414764"/>
          </a:xfrm>
          <a:prstGeom prst="line">
            <a:avLst/>
          </a:prstGeom>
          <a:noFill/>
          <a:ln w="18360" cap="flat">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71" name="Line 11"/>
          <p:cNvSpPr>
            <a:spLocks noChangeShapeType="1"/>
          </p:cNvSpPr>
          <p:nvPr/>
        </p:nvSpPr>
        <p:spPr bwMode="auto">
          <a:xfrm>
            <a:off x="1658880" y="3110726"/>
            <a:ext cx="5184000" cy="1441"/>
          </a:xfrm>
          <a:prstGeom prst="line">
            <a:avLst/>
          </a:prstGeom>
          <a:noFill/>
          <a:ln w="18360" cap="flat">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75" name="Text Box 15"/>
          <p:cNvSpPr txBox="1">
            <a:spLocks noChangeArrowheads="1"/>
          </p:cNvSpPr>
          <p:nvPr/>
        </p:nvSpPr>
        <p:spPr bwMode="auto">
          <a:xfrm>
            <a:off x="5124960" y="3155372"/>
            <a:ext cx="829440" cy="13177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79222"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4400">
                <a:latin typeface="FreeSans" charset="0"/>
              </a:rPr>
              <a:t>=        </a:t>
            </a:r>
          </a:p>
        </p:txBody>
      </p:sp>
      <p:sp>
        <p:nvSpPr>
          <p:cNvPr id="66576" name="Line 16"/>
          <p:cNvSpPr>
            <a:spLocks noChangeShapeType="1"/>
          </p:cNvSpPr>
          <p:nvPr/>
        </p:nvSpPr>
        <p:spPr bwMode="auto">
          <a:xfrm>
            <a:off x="3939840" y="3110727"/>
            <a:ext cx="1440" cy="1036909"/>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77" name="Line 17"/>
          <p:cNvSpPr>
            <a:spLocks noChangeShapeType="1"/>
          </p:cNvSpPr>
          <p:nvPr/>
        </p:nvSpPr>
        <p:spPr bwMode="auto">
          <a:xfrm>
            <a:off x="5027760" y="3110727"/>
            <a:ext cx="1440" cy="1036909"/>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78" name="Line 18"/>
          <p:cNvSpPr>
            <a:spLocks noChangeShapeType="1"/>
          </p:cNvSpPr>
          <p:nvPr/>
        </p:nvSpPr>
        <p:spPr bwMode="auto">
          <a:xfrm>
            <a:off x="3939840" y="4137555"/>
            <a:ext cx="207360" cy="1440"/>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79" name="Line 19"/>
          <p:cNvSpPr>
            <a:spLocks noChangeShapeType="1"/>
          </p:cNvSpPr>
          <p:nvPr/>
        </p:nvSpPr>
        <p:spPr bwMode="auto">
          <a:xfrm>
            <a:off x="4800240" y="4137555"/>
            <a:ext cx="207360" cy="1440"/>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80" name="Line 20"/>
          <p:cNvSpPr>
            <a:spLocks noChangeShapeType="1"/>
          </p:cNvSpPr>
          <p:nvPr/>
        </p:nvSpPr>
        <p:spPr bwMode="auto">
          <a:xfrm>
            <a:off x="4800240" y="3125128"/>
            <a:ext cx="207360" cy="1441"/>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81" name="Line 21"/>
          <p:cNvSpPr>
            <a:spLocks noChangeShapeType="1"/>
          </p:cNvSpPr>
          <p:nvPr/>
        </p:nvSpPr>
        <p:spPr bwMode="auto">
          <a:xfrm>
            <a:off x="3941280" y="3125128"/>
            <a:ext cx="207360" cy="1441"/>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23"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24" name="TextBox 23"/>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21" name="Footer Placeholder 1"/>
          <p:cNvSpPr>
            <a:spLocks noGrp="1"/>
          </p:cNvSpPr>
          <p:nvPr>
            <p:ph type="ftr" sz="quarter" idx="4294967295"/>
          </p:nvPr>
        </p:nvSpPr>
        <p:spPr>
          <a:xfrm>
            <a:off x="152400" y="6400800"/>
            <a:ext cx="2895600" cy="457200"/>
          </a:xfrm>
          <a:prstGeom prst="rect">
            <a:avLst/>
          </a:prstGeom>
        </p:spPr>
        <p:txBody>
          <a:bodyPr/>
          <a:lstStyle/>
          <a:p>
            <a:pPr>
              <a:defRPr/>
            </a:pPr>
            <a:r>
              <a:rPr lang="en-US" dirty="0">
                <a:solidFill>
                  <a:prstClr val="white">
                    <a:lumMod val="50000"/>
                  </a:prstClr>
                </a:solidFill>
              </a:rPr>
              <a:t>(C) Dhruv Batra </a:t>
            </a:r>
          </a:p>
        </p:txBody>
      </p:sp>
      <p:sp>
        <p:nvSpPr>
          <p:cNvPr id="22" name="Slide Number Placeholder 2"/>
          <p:cNvSpPr>
            <a:spLocks noGrp="1"/>
          </p:cNvSpPr>
          <p:nvPr>
            <p:ph type="sldNum" sz="quarter" idx="4294967295"/>
          </p:nvPr>
        </p:nvSpPr>
        <p:spPr>
          <a:xfrm>
            <a:off x="7086600" y="6400800"/>
            <a:ext cx="1905000" cy="457200"/>
          </a:xfrm>
          <a:prstGeom prst="rect">
            <a:avLst/>
          </a:prstGeom>
        </p:spPr>
        <p:txBody>
          <a:bodyPr/>
          <a:lstStyle/>
          <a:p>
            <a:pPr>
              <a:defRPr/>
            </a:pPr>
            <a:fld id="{A51550E6-1DFF-B84C-BFE3-E4371400DA8D}" type="slidenum">
              <a:rPr lang="en-US" smtClean="0">
                <a:solidFill>
                  <a:prstClr val="white">
                    <a:lumMod val="50000"/>
                  </a:prstClr>
                </a:solidFill>
              </a:rPr>
              <a:pPr>
                <a:defRPr/>
              </a:pPr>
              <a:t>45</a:t>
            </a:fld>
            <a:endParaRPr lang="en-US">
              <a:solidFill>
                <a:prstClr val="white">
                  <a:lumMod val="50000"/>
                </a:prstClr>
              </a:solidFill>
            </a:endParaRPr>
          </a:p>
        </p:txBody>
      </p:sp>
    </p:spTree>
    <p:extLst>
      <p:ext uri="{BB962C8B-B14F-4D97-AF65-F5344CB8AC3E}">
        <p14:creationId xmlns:p14="http://schemas.microsoft.com/office/powerpoint/2010/main" val="31350656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1"/>
          <p:cNvSpPr txBox="1">
            <a:spLocks noChangeArrowheads="1"/>
          </p:cNvSpPr>
          <p:nvPr/>
        </p:nvSpPr>
        <p:spPr bwMode="auto">
          <a:xfrm>
            <a:off x="4976640" y="1371024"/>
            <a:ext cx="4167360" cy="1947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3220" rIns="81639" bIns="4082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9pPr>
          </a:lstStyle>
          <a:p>
            <a:pPr algn="l">
              <a:spcBef>
                <a:spcPts val="0"/>
              </a:spcBef>
            </a:pPr>
            <a:r>
              <a:rPr lang="en-US" sz="2500" b="1" dirty="0">
                <a:latin typeface="FreeSans" charset="0"/>
              </a:rPr>
              <a:t>Learn</a:t>
            </a:r>
            <a:r>
              <a:rPr lang="en-US" sz="2500" dirty="0">
                <a:latin typeface="FreeSans" charset="0"/>
              </a:rPr>
              <a:t> </a:t>
            </a:r>
            <a:r>
              <a:rPr lang="en-US" sz="2500" dirty="0">
                <a:solidFill>
                  <a:srgbClr val="FF0000"/>
                </a:solidFill>
                <a:latin typeface="FreeSans" charset="0"/>
              </a:rPr>
              <a:t>multiple filters.</a:t>
            </a:r>
          </a:p>
        </p:txBody>
      </p:sp>
      <p:sp>
        <p:nvSpPr>
          <p:cNvPr id="67586" name="Text Box 2"/>
          <p:cNvSpPr txBox="1">
            <a:spLocks noChangeArrowheads="1"/>
          </p:cNvSpPr>
          <p:nvPr/>
        </p:nvSpPr>
        <p:spPr bwMode="auto">
          <a:xfrm>
            <a:off x="5618880" y="2994075"/>
            <a:ext cx="3525120" cy="1947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algn="l">
              <a:spcBef>
                <a:spcPts val="0"/>
              </a:spcBef>
            </a:pPr>
            <a:r>
              <a:rPr lang="en-US" sz="2200">
                <a:latin typeface="FreeSans" charset="0"/>
              </a:rPr>
              <a:t>E.g.: 200x200 image</a:t>
            </a:r>
          </a:p>
          <a:p>
            <a:pPr algn="l">
              <a:spcBef>
                <a:spcPts val="0"/>
              </a:spcBef>
            </a:pPr>
            <a:r>
              <a:rPr lang="en-US" sz="2200">
                <a:latin typeface="FreeSans" charset="0"/>
              </a:rPr>
              <a:t>        100 Filters</a:t>
            </a:r>
          </a:p>
          <a:p>
            <a:pPr algn="l">
              <a:spcBef>
                <a:spcPts val="0"/>
              </a:spcBef>
            </a:pPr>
            <a:r>
              <a:rPr lang="en-US" sz="2200">
                <a:latin typeface="FreeSans" charset="0"/>
              </a:rPr>
              <a:t>        Filter size: 10x10</a:t>
            </a:r>
          </a:p>
          <a:p>
            <a:pPr algn="l">
              <a:spcBef>
                <a:spcPts val="0"/>
              </a:spcBef>
            </a:pPr>
            <a:r>
              <a:rPr lang="en-US" sz="2200">
                <a:latin typeface="FreeSans" charset="0"/>
              </a:rPr>
              <a:t>	   10K parameters</a:t>
            </a:r>
          </a:p>
          <a:p>
            <a:pPr algn="l">
              <a:spcBef>
                <a:spcPts val="0"/>
              </a:spcBef>
            </a:pPr>
            <a:endParaRPr lang="en-US" sz="700">
              <a:latin typeface="FreeSans" charset="0"/>
            </a:endParaRPr>
          </a:p>
          <a:p>
            <a:pPr algn="l">
              <a:spcBef>
                <a:spcPts val="0"/>
              </a:spcBef>
            </a:pPr>
            <a:endParaRPr lang="en-US">
              <a:latin typeface="FreeSans" charset="0"/>
            </a:endParaRPr>
          </a:p>
        </p:txBody>
      </p:sp>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60" y="797844"/>
            <a:ext cx="5814720" cy="601407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11" name="TextBox 10"/>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8" name="Footer Placeholder 1"/>
          <p:cNvSpPr>
            <a:spLocks noGrp="1"/>
          </p:cNvSpPr>
          <p:nvPr>
            <p:ph type="ftr" sz="quarter" idx="4294967295"/>
          </p:nvPr>
        </p:nvSpPr>
        <p:spPr>
          <a:xfrm>
            <a:off x="152400" y="6400800"/>
            <a:ext cx="2895600" cy="457200"/>
          </a:xfrm>
          <a:prstGeom prst="rect">
            <a:avLst/>
          </a:prstGeom>
        </p:spPr>
        <p:txBody>
          <a:bodyPr/>
          <a:lstStyle/>
          <a:p>
            <a:pPr>
              <a:defRPr/>
            </a:pPr>
            <a:r>
              <a:rPr lang="en-US" dirty="0">
                <a:solidFill>
                  <a:prstClr val="white">
                    <a:lumMod val="50000"/>
                  </a:prstClr>
                </a:solidFill>
              </a:rPr>
              <a:t>(C) Dhruv Batra </a:t>
            </a:r>
          </a:p>
        </p:txBody>
      </p:sp>
      <p:sp>
        <p:nvSpPr>
          <p:cNvPr id="12" name="Slide Number Placeholder 2"/>
          <p:cNvSpPr>
            <a:spLocks noGrp="1"/>
          </p:cNvSpPr>
          <p:nvPr>
            <p:ph type="sldNum" sz="quarter" idx="4294967295"/>
          </p:nvPr>
        </p:nvSpPr>
        <p:spPr>
          <a:xfrm>
            <a:off x="7086600" y="6400800"/>
            <a:ext cx="1905000" cy="457200"/>
          </a:xfrm>
          <a:prstGeom prst="rect">
            <a:avLst/>
          </a:prstGeom>
        </p:spPr>
        <p:txBody>
          <a:bodyPr/>
          <a:lstStyle/>
          <a:p>
            <a:pPr>
              <a:defRPr/>
            </a:pPr>
            <a:fld id="{A51550E6-1DFF-B84C-BFE3-E4371400DA8D}" type="slidenum">
              <a:rPr lang="en-US" smtClean="0">
                <a:solidFill>
                  <a:prstClr val="white">
                    <a:lumMod val="50000"/>
                  </a:prstClr>
                </a:solidFill>
              </a:rPr>
              <a:pPr>
                <a:defRPr/>
              </a:pPr>
              <a:t>46</a:t>
            </a:fld>
            <a:endParaRPr lang="en-US">
              <a:solidFill>
                <a:prstClr val="white">
                  <a:lumMod val="50000"/>
                </a:prstClr>
              </a:solidFill>
            </a:endParaRPr>
          </a:p>
        </p:txBody>
      </p:sp>
    </p:spTree>
    <p:extLst>
      <p:ext uri="{BB962C8B-B14F-4D97-AF65-F5344CB8AC3E}">
        <p14:creationId xmlns:p14="http://schemas.microsoft.com/office/powerpoint/2010/main" val="1351059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p:nvPr/>
        </p:nvSpPr>
        <p:spPr>
          <a:xfrm>
            <a:off x="1066450" y="2283012"/>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71" name="Shape 471"/>
          <p:cNvSpPr txBox="1"/>
          <p:nvPr/>
        </p:nvSpPr>
        <p:spPr>
          <a:xfrm>
            <a:off x="1602875" y="4583012"/>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472" name="Shape 472"/>
          <p:cNvSpPr txBox="1"/>
          <p:nvPr/>
        </p:nvSpPr>
        <p:spPr>
          <a:xfrm>
            <a:off x="2022850" y="3041737"/>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473" name="Shape 473"/>
          <p:cNvSpPr txBox="1"/>
          <p:nvPr/>
        </p:nvSpPr>
        <p:spPr>
          <a:xfrm>
            <a:off x="1008462" y="4974644"/>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a:t>
            </a:r>
          </a:p>
        </p:txBody>
      </p:sp>
      <p:sp>
        <p:nvSpPr>
          <p:cNvPr id="474" name="Shape 474"/>
          <p:cNvSpPr txBox="1"/>
          <p:nvPr/>
        </p:nvSpPr>
        <p:spPr>
          <a:xfrm>
            <a:off x="0" y="857250"/>
            <a:ext cx="7701900" cy="65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600" kern="0">
                <a:solidFill>
                  <a:srgbClr val="000000"/>
                </a:solidFill>
                <a:latin typeface="Arial"/>
                <a:ea typeface="Arial"/>
                <a:cs typeface="Arial"/>
                <a:sym typeface="Arial"/>
              </a:rPr>
              <a:t>Convolution Layer</a:t>
            </a:r>
          </a:p>
        </p:txBody>
      </p:sp>
      <p:sp>
        <p:nvSpPr>
          <p:cNvPr id="475" name="Shape 475"/>
          <p:cNvSpPr txBox="1"/>
          <p:nvPr/>
        </p:nvSpPr>
        <p:spPr>
          <a:xfrm>
            <a:off x="751225" y="1701275"/>
            <a:ext cx="6798300" cy="47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32x32x3 image -&gt; preserve spatial structure</a:t>
            </a:r>
          </a:p>
        </p:txBody>
      </p:sp>
      <p:sp>
        <p:nvSpPr>
          <p:cNvPr id="476" name="Shape 476"/>
          <p:cNvSpPr txBox="1"/>
          <p:nvPr/>
        </p:nvSpPr>
        <p:spPr>
          <a:xfrm>
            <a:off x="2018375" y="4540550"/>
            <a:ext cx="2016900" cy="128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FF"/>
                </a:solidFill>
                <a:latin typeface="Arial"/>
                <a:ea typeface="Arial"/>
                <a:cs typeface="Arial"/>
                <a:sym typeface="Arial"/>
              </a:rPr>
              <a:t>width</a:t>
            </a:r>
          </a:p>
        </p:txBody>
      </p:sp>
      <p:sp>
        <p:nvSpPr>
          <p:cNvPr id="477" name="Shape 477"/>
          <p:cNvSpPr txBox="1"/>
          <p:nvPr/>
        </p:nvSpPr>
        <p:spPr>
          <a:xfrm>
            <a:off x="2438350" y="3025123"/>
            <a:ext cx="2016900" cy="128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FF"/>
                </a:solidFill>
                <a:latin typeface="Arial"/>
                <a:ea typeface="Arial"/>
                <a:cs typeface="Arial"/>
                <a:sym typeface="Arial"/>
              </a:rPr>
              <a:t>height</a:t>
            </a:r>
          </a:p>
        </p:txBody>
      </p:sp>
      <p:sp>
        <p:nvSpPr>
          <p:cNvPr id="478" name="Shape 478"/>
          <p:cNvSpPr txBox="1"/>
          <p:nvPr/>
        </p:nvSpPr>
        <p:spPr>
          <a:xfrm>
            <a:off x="1305400" y="4960991"/>
            <a:ext cx="4407300" cy="128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FF"/>
                </a:solidFill>
                <a:latin typeface="Arial"/>
                <a:ea typeface="Arial"/>
                <a:cs typeface="Arial"/>
                <a:sym typeface="Arial"/>
              </a:rPr>
              <a:t>depth</a:t>
            </a:r>
          </a:p>
        </p:txBody>
      </p: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0925550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8" name="Shape 538"/>
          <p:cNvSpPr/>
          <p:nvPr/>
        </p:nvSpPr>
        <p:spPr>
          <a:xfrm>
            <a:off x="1638400" y="3020100"/>
            <a:ext cx="282300" cy="813900"/>
          </a:xfrm>
          <a:prstGeom prst="cube">
            <a:avLst>
              <a:gd name="adj" fmla="val 53382"/>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39" name="Shape 539"/>
          <p:cNvSpPr/>
          <p:nvPr/>
        </p:nvSpPr>
        <p:spPr>
          <a:xfrm>
            <a:off x="3234650" y="3285900"/>
            <a:ext cx="282300" cy="282300"/>
          </a:xfrm>
          <a:prstGeom prst="ellipse">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540" name="Shape 540"/>
          <p:cNvCxnSpPr>
            <a:endCxn id="539" idx="2"/>
          </p:cNvCxnSpPr>
          <p:nvPr/>
        </p:nvCxnSpPr>
        <p:spPr>
          <a:xfrm rot="10800000" flipH="1">
            <a:off x="1745150" y="3427050"/>
            <a:ext cx="1489500" cy="399000"/>
          </a:xfrm>
          <a:prstGeom prst="straightConnector1">
            <a:avLst/>
          </a:prstGeom>
          <a:noFill/>
          <a:ln w="19050" cap="flat" cmpd="sng">
            <a:solidFill>
              <a:srgbClr val="000000"/>
            </a:solidFill>
            <a:prstDash val="solid"/>
            <a:round/>
            <a:headEnd type="none" w="lg" len="lg"/>
            <a:tailEnd type="none" w="lg" len="lg"/>
          </a:ln>
        </p:spPr>
      </p:cxnSp>
      <p:cxnSp>
        <p:nvCxnSpPr>
          <p:cNvPr id="541" name="Shape 541"/>
          <p:cNvCxnSpPr>
            <a:endCxn id="539" idx="2"/>
          </p:cNvCxnSpPr>
          <p:nvPr/>
        </p:nvCxnSpPr>
        <p:spPr>
          <a:xfrm>
            <a:off x="1764650" y="3189750"/>
            <a:ext cx="1470000" cy="237300"/>
          </a:xfrm>
          <a:prstGeom prst="straightConnector1">
            <a:avLst/>
          </a:prstGeom>
          <a:noFill/>
          <a:ln w="19050" cap="flat" cmpd="sng">
            <a:solidFill>
              <a:srgbClr val="000000"/>
            </a:solidFill>
            <a:prstDash val="solid"/>
            <a:round/>
            <a:headEnd type="none" w="lg" len="lg"/>
            <a:tailEnd type="none" w="lg" len="lg"/>
          </a:ln>
        </p:spPr>
      </p:cxnSp>
      <p:cxnSp>
        <p:nvCxnSpPr>
          <p:cNvPr id="542" name="Shape 542"/>
          <p:cNvCxnSpPr>
            <a:endCxn id="539" idx="2"/>
          </p:cNvCxnSpPr>
          <p:nvPr/>
        </p:nvCxnSpPr>
        <p:spPr>
          <a:xfrm>
            <a:off x="1900850" y="3040350"/>
            <a:ext cx="1333800" cy="386700"/>
          </a:xfrm>
          <a:prstGeom prst="straightConnector1">
            <a:avLst/>
          </a:prstGeom>
          <a:noFill/>
          <a:ln w="19050" cap="flat" cmpd="sng">
            <a:solidFill>
              <a:srgbClr val="000000"/>
            </a:solidFill>
            <a:prstDash val="solid"/>
            <a:round/>
            <a:headEnd type="none" w="lg" len="lg"/>
            <a:tailEnd type="none" w="lg" len="lg"/>
          </a:ln>
        </p:spPr>
      </p:cxnSp>
      <p:cxnSp>
        <p:nvCxnSpPr>
          <p:cNvPr id="543" name="Shape 543"/>
          <p:cNvCxnSpPr>
            <a:endCxn id="539" idx="2"/>
          </p:cNvCxnSpPr>
          <p:nvPr/>
        </p:nvCxnSpPr>
        <p:spPr>
          <a:xfrm rot="10800000" flipH="1">
            <a:off x="1926950" y="3427050"/>
            <a:ext cx="1307700" cy="249600"/>
          </a:xfrm>
          <a:prstGeom prst="straightConnector1">
            <a:avLst/>
          </a:prstGeom>
          <a:noFill/>
          <a:ln w="19050" cap="flat" cmpd="sng">
            <a:solidFill>
              <a:srgbClr val="000000"/>
            </a:solidFill>
            <a:prstDash val="solid"/>
            <a:round/>
            <a:headEnd type="none" w="lg" len="lg"/>
            <a:tailEnd type="none" w="lg" len="lg"/>
          </a:ln>
        </p:spPr>
      </p:cxnSp>
      <p:sp>
        <p:nvSpPr>
          <p:cNvPr id="544" name="Shape 544"/>
          <p:cNvSpPr txBox="1"/>
          <p:nvPr/>
        </p:nvSpPr>
        <p:spPr>
          <a:xfrm>
            <a:off x="1834500" y="434810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545" name="Shape 545"/>
          <p:cNvSpPr txBox="1"/>
          <p:nvPr/>
        </p:nvSpPr>
        <p:spPr>
          <a:xfrm>
            <a:off x="2198800" y="227492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546" name="Shape 546"/>
          <p:cNvSpPr txBox="1"/>
          <p:nvPr/>
        </p:nvSpPr>
        <p:spPr>
          <a:xfrm>
            <a:off x="1163887" y="473973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a:t>
            </a:r>
          </a:p>
        </p:txBody>
      </p:sp>
      <p:sp>
        <p:nvSpPr>
          <p:cNvPr id="547" name="Shape 547"/>
          <p:cNvSpPr txBox="1"/>
          <p:nvPr/>
        </p:nvSpPr>
        <p:spPr>
          <a:xfrm>
            <a:off x="120875" y="927200"/>
            <a:ext cx="7701900" cy="63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Convolution Layer</a:t>
            </a:r>
          </a:p>
        </p:txBody>
      </p:sp>
      <p:sp>
        <p:nvSpPr>
          <p:cNvPr id="548" name="Shape 548"/>
          <p:cNvSpPr/>
          <p:nvPr/>
        </p:nvSpPr>
        <p:spPr>
          <a:xfrm>
            <a:off x="1221875" y="204810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49" name="Shape 549"/>
          <p:cNvSpPr txBox="1"/>
          <p:nvPr/>
        </p:nvSpPr>
        <p:spPr>
          <a:xfrm>
            <a:off x="3479725" y="1625725"/>
            <a:ext cx="3635100" cy="552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32x32x3 image</a:t>
            </a:r>
          </a:p>
          <a:p>
            <a:pPr algn="l" eaLnBrk="1" fontAlgn="auto" hangingPunct="1">
              <a:spcBef>
                <a:spcPts val="0"/>
              </a:spcBef>
              <a:spcAft>
                <a:spcPts val="0"/>
              </a:spcAft>
            </a:pPr>
            <a:r>
              <a:rPr lang="en" sz="2400" kern="0">
                <a:solidFill>
                  <a:srgbClr val="0000FF"/>
                </a:solidFill>
                <a:latin typeface="Arial"/>
                <a:ea typeface="Arial"/>
                <a:cs typeface="Arial"/>
                <a:sym typeface="Arial"/>
              </a:rPr>
              <a:t>5x5x3 filter</a:t>
            </a:r>
          </a:p>
        </p:txBody>
      </p:sp>
      <p:cxnSp>
        <p:nvCxnSpPr>
          <p:cNvPr id="550" name="Shape 550"/>
          <p:cNvCxnSpPr/>
          <p:nvPr/>
        </p:nvCxnSpPr>
        <p:spPr>
          <a:xfrm flipH="1">
            <a:off x="2348650" y="1867500"/>
            <a:ext cx="984300" cy="233100"/>
          </a:xfrm>
          <a:prstGeom prst="straightConnector1">
            <a:avLst/>
          </a:prstGeom>
          <a:noFill/>
          <a:ln w="9525" cap="flat" cmpd="sng">
            <a:solidFill>
              <a:srgbClr val="FF0000"/>
            </a:solidFill>
            <a:prstDash val="solid"/>
            <a:round/>
            <a:headEnd type="none" w="lg" len="lg"/>
            <a:tailEnd type="triangle" w="lg" len="lg"/>
          </a:ln>
        </p:spPr>
      </p:cxnSp>
      <p:cxnSp>
        <p:nvCxnSpPr>
          <p:cNvPr id="551" name="Shape 551"/>
          <p:cNvCxnSpPr/>
          <p:nvPr/>
        </p:nvCxnSpPr>
        <p:spPr>
          <a:xfrm flipH="1">
            <a:off x="2037650" y="2351025"/>
            <a:ext cx="1398900" cy="543900"/>
          </a:xfrm>
          <a:prstGeom prst="straightConnector1">
            <a:avLst/>
          </a:prstGeom>
          <a:noFill/>
          <a:ln w="9525" cap="flat" cmpd="sng">
            <a:solidFill>
              <a:srgbClr val="0000FF"/>
            </a:solidFill>
            <a:prstDash val="solid"/>
            <a:round/>
            <a:headEnd type="none" w="lg" len="lg"/>
            <a:tailEnd type="triangle" w="lg" len="lg"/>
          </a:ln>
        </p:spPr>
      </p:cxnSp>
      <p:cxnSp>
        <p:nvCxnSpPr>
          <p:cNvPr id="552" name="Shape 552"/>
          <p:cNvCxnSpPr/>
          <p:nvPr/>
        </p:nvCxnSpPr>
        <p:spPr>
          <a:xfrm>
            <a:off x="3971900" y="3430350"/>
            <a:ext cx="2365800" cy="0"/>
          </a:xfrm>
          <a:prstGeom prst="straightConnector1">
            <a:avLst/>
          </a:prstGeom>
          <a:noFill/>
          <a:ln w="9525" cap="flat" cmpd="sng">
            <a:solidFill>
              <a:schemeClr val="dk2"/>
            </a:solidFill>
            <a:prstDash val="solid"/>
            <a:round/>
            <a:headEnd type="none" w="lg" len="lg"/>
            <a:tailEnd type="triangle" w="lg" len="lg"/>
          </a:ln>
        </p:spPr>
      </p:cxnSp>
      <p:sp>
        <p:nvSpPr>
          <p:cNvPr id="553" name="Shape 553"/>
          <p:cNvSpPr txBox="1"/>
          <p:nvPr/>
        </p:nvSpPr>
        <p:spPr>
          <a:xfrm>
            <a:off x="3842425" y="3568200"/>
            <a:ext cx="3272400" cy="813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convolve (slide) over all spatial locations</a:t>
            </a:r>
          </a:p>
        </p:txBody>
      </p:sp>
      <p:sp>
        <p:nvSpPr>
          <p:cNvPr id="554" name="Shape 554"/>
          <p:cNvSpPr/>
          <p:nvPr/>
        </p:nvSpPr>
        <p:spPr>
          <a:xfrm>
            <a:off x="7074950" y="2048100"/>
            <a:ext cx="956400" cy="2757900"/>
          </a:xfrm>
          <a:prstGeom prst="cube">
            <a:avLst>
              <a:gd name="adj" fmla="val 90357"/>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55" name="Shape 555"/>
          <p:cNvSpPr txBox="1"/>
          <p:nvPr/>
        </p:nvSpPr>
        <p:spPr>
          <a:xfrm>
            <a:off x="7080350" y="1380925"/>
            <a:ext cx="1804500" cy="543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FF"/>
                </a:solidFill>
                <a:latin typeface="Arial"/>
                <a:ea typeface="Arial"/>
                <a:cs typeface="Arial"/>
                <a:sym typeface="Arial"/>
              </a:rPr>
              <a:t>activation map</a:t>
            </a:r>
          </a:p>
        </p:txBody>
      </p:sp>
      <p:sp>
        <p:nvSpPr>
          <p:cNvPr id="556" name="Shape 556"/>
          <p:cNvSpPr txBox="1"/>
          <p:nvPr/>
        </p:nvSpPr>
        <p:spPr>
          <a:xfrm>
            <a:off x="6959443" y="4761579"/>
            <a:ext cx="3282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a:t>
            </a:r>
          </a:p>
        </p:txBody>
      </p:sp>
      <p:sp>
        <p:nvSpPr>
          <p:cNvPr id="557" name="Shape 557"/>
          <p:cNvSpPr txBox="1"/>
          <p:nvPr/>
        </p:nvSpPr>
        <p:spPr>
          <a:xfrm>
            <a:off x="7626953" y="430590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558" name="Shape 558"/>
          <p:cNvSpPr txBox="1"/>
          <p:nvPr/>
        </p:nvSpPr>
        <p:spPr>
          <a:xfrm>
            <a:off x="8031353" y="2894912"/>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2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238578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p:nvPr/>
        </p:nvSpPr>
        <p:spPr>
          <a:xfrm>
            <a:off x="1221875" y="181950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92" name="Shape 592"/>
          <p:cNvSpPr/>
          <p:nvPr/>
        </p:nvSpPr>
        <p:spPr>
          <a:xfrm>
            <a:off x="5703350" y="1819500"/>
            <a:ext cx="956400" cy="2757900"/>
          </a:xfrm>
          <a:prstGeom prst="cube">
            <a:avLst>
              <a:gd name="adj" fmla="val 90357"/>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94" name="Shape 594"/>
          <p:cNvSpPr txBox="1"/>
          <p:nvPr/>
        </p:nvSpPr>
        <p:spPr>
          <a:xfrm>
            <a:off x="1834500" y="411950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595" name="Shape 595"/>
          <p:cNvSpPr txBox="1"/>
          <p:nvPr/>
        </p:nvSpPr>
        <p:spPr>
          <a:xfrm>
            <a:off x="2198800" y="204632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596" name="Shape 596"/>
          <p:cNvSpPr txBox="1"/>
          <p:nvPr/>
        </p:nvSpPr>
        <p:spPr>
          <a:xfrm>
            <a:off x="1163887" y="451113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a:t>
            </a:r>
          </a:p>
        </p:txBody>
      </p:sp>
      <p:cxnSp>
        <p:nvCxnSpPr>
          <p:cNvPr id="597" name="Shape 597"/>
          <p:cNvCxnSpPr/>
          <p:nvPr/>
        </p:nvCxnSpPr>
        <p:spPr>
          <a:xfrm>
            <a:off x="2828900" y="3201750"/>
            <a:ext cx="2365800" cy="0"/>
          </a:xfrm>
          <a:prstGeom prst="straightConnector1">
            <a:avLst/>
          </a:prstGeom>
          <a:noFill/>
          <a:ln w="9525" cap="flat" cmpd="sng">
            <a:solidFill>
              <a:schemeClr val="dk2"/>
            </a:solidFill>
            <a:prstDash val="solid"/>
            <a:round/>
            <a:headEnd type="none" w="lg" len="lg"/>
            <a:tailEnd type="triangle" w="lg" len="lg"/>
          </a:ln>
        </p:spPr>
      </p:cxnSp>
      <p:sp>
        <p:nvSpPr>
          <p:cNvPr id="598" name="Shape 598"/>
          <p:cNvSpPr txBox="1"/>
          <p:nvPr/>
        </p:nvSpPr>
        <p:spPr>
          <a:xfrm>
            <a:off x="2851825" y="3187200"/>
            <a:ext cx="3272400" cy="813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Convolution Layer</a:t>
            </a:r>
          </a:p>
        </p:txBody>
      </p:sp>
      <p:sp>
        <p:nvSpPr>
          <p:cNvPr id="599" name="Shape 599"/>
          <p:cNvSpPr/>
          <p:nvPr/>
        </p:nvSpPr>
        <p:spPr>
          <a:xfrm>
            <a:off x="5852728" y="1819500"/>
            <a:ext cx="956399" cy="2757900"/>
          </a:xfrm>
          <a:prstGeom prst="cube">
            <a:avLst>
              <a:gd name="adj" fmla="val 90357"/>
            </a:avLst>
          </a:prstGeom>
          <a:solidFill>
            <a:srgbClr val="D9EAD3"/>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00" name="Shape 600"/>
          <p:cNvSpPr txBox="1"/>
          <p:nvPr/>
        </p:nvSpPr>
        <p:spPr>
          <a:xfrm>
            <a:off x="5830700" y="1380925"/>
            <a:ext cx="2063400" cy="543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activation maps</a:t>
            </a:r>
          </a:p>
        </p:txBody>
      </p:sp>
      <p:sp>
        <p:nvSpPr>
          <p:cNvPr id="601" name="Shape 601"/>
          <p:cNvSpPr txBox="1"/>
          <p:nvPr/>
        </p:nvSpPr>
        <p:spPr>
          <a:xfrm>
            <a:off x="5965821" y="4532979"/>
            <a:ext cx="3282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6</a:t>
            </a:r>
          </a:p>
        </p:txBody>
      </p:sp>
      <p:sp>
        <p:nvSpPr>
          <p:cNvPr id="602" name="Shape 602"/>
          <p:cNvSpPr txBox="1"/>
          <p:nvPr/>
        </p:nvSpPr>
        <p:spPr>
          <a:xfrm>
            <a:off x="7021405" y="4096525"/>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603" name="Shape 603"/>
          <p:cNvSpPr txBox="1"/>
          <p:nvPr/>
        </p:nvSpPr>
        <p:spPr>
          <a:xfrm>
            <a:off x="7513105" y="2516212"/>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604" name="Shape 604"/>
          <p:cNvSpPr txBox="1"/>
          <p:nvPr/>
        </p:nvSpPr>
        <p:spPr>
          <a:xfrm>
            <a:off x="276325" y="952225"/>
            <a:ext cx="8721000" cy="386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dirty="0">
                <a:solidFill>
                  <a:srgbClr val="000000"/>
                </a:solidFill>
                <a:latin typeface="Arial"/>
                <a:ea typeface="Arial"/>
                <a:cs typeface="Arial"/>
                <a:sym typeface="Arial"/>
              </a:rPr>
              <a:t>Multiple filters: if we have 6 5x5 filters, we’ll get 6 separate activation maps:</a:t>
            </a:r>
          </a:p>
        </p:txBody>
      </p:sp>
      <p:sp>
        <p:nvSpPr>
          <p:cNvPr id="605" name="Shape 605"/>
          <p:cNvSpPr/>
          <p:nvPr/>
        </p:nvSpPr>
        <p:spPr>
          <a:xfrm>
            <a:off x="6005128" y="1819500"/>
            <a:ext cx="956399" cy="2757900"/>
          </a:xfrm>
          <a:prstGeom prst="cube">
            <a:avLst>
              <a:gd name="adj" fmla="val 90357"/>
            </a:avLst>
          </a:prstGeom>
          <a:solidFill>
            <a:srgbClr val="F4CCCC"/>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06" name="Shape 606"/>
          <p:cNvSpPr/>
          <p:nvPr/>
        </p:nvSpPr>
        <p:spPr>
          <a:xfrm>
            <a:off x="6157528" y="1819500"/>
            <a:ext cx="956399" cy="2757900"/>
          </a:xfrm>
          <a:prstGeom prst="cube">
            <a:avLst>
              <a:gd name="adj" fmla="val 90357"/>
            </a:avLst>
          </a:prstGeom>
          <a:solidFill>
            <a:srgbClr val="FFF2CC"/>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07" name="Shape 607"/>
          <p:cNvSpPr/>
          <p:nvPr/>
        </p:nvSpPr>
        <p:spPr>
          <a:xfrm>
            <a:off x="6309928" y="1819500"/>
            <a:ext cx="956399" cy="2757900"/>
          </a:xfrm>
          <a:prstGeom prst="cube">
            <a:avLst>
              <a:gd name="adj" fmla="val 90357"/>
            </a:avLst>
          </a:prstGeom>
          <a:solidFill>
            <a:srgbClr val="D9D2E9"/>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08" name="Shape 608"/>
          <p:cNvSpPr/>
          <p:nvPr/>
        </p:nvSpPr>
        <p:spPr>
          <a:xfrm>
            <a:off x="6462328" y="1819500"/>
            <a:ext cx="956399" cy="2757900"/>
          </a:xfrm>
          <a:prstGeom prst="cube">
            <a:avLst>
              <a:gd name="adj" fmla="val 90357"/>
            </a:avLst>
          </a:prstGeom>
          <a:solidFill>
            <a:srgbClr val="FCE5CD"/>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09" name="Shape 609"/>
          <p:cNvSpPr txBox="1"/>
          <p:nvPr/>
        </p:nvSpPr>
        <p:spPr>
          <a:xfrm>
            <a:off x="819650" y="4968010"/>
            <a:ext cx="86259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000000"/>
                </a:solidFill>
                <a:latin typeface="Arial"/>
                <a:ea typeface="Arial"/>
                <a:cs typeface="Arial"/>
                <a:sym typeface="Arial"/>
              </a:rPr>
              <a:t>We stack these up to get a “new image” of size 28x28x6!</a:t>
            </a:r>
          </a:p>
        </p:txBody>
      </p:sp>
      <p:sp>
        <p:nvSpPr>
          <p:cNvPr id="2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240827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56AAFA-E27D-DF4A-A045-B514292B9472}"/>
              </a:ext>
            </a:extLst>
          </p:cNvPr>
          <p:cNvSpPr>
            <a:spLocks noGrp="1"/>
          </p:cNvSpPr>
          <p:nvPr>
            <p:ph type="title"/>
          </p:nvPr>
        </p:nvSpPr>
        <p:spPr/>
        <p:txBody>
          <a:bodyPr/>
          <a:lstStyle/>
          <a:p>
            <a:r>
              <a:rPr lang="en-US" dirty="0"/>
              <a:t>Brightness</a:t>
            </a:r>
          </a:p>
        </p:txBody>
      </p:sp>
      <p:sp>
        <p:nvSpPr>
          <p:cNvPr id="4" name="Content Placeholder 3">
            <a:extLst>
              <a:ext uri="{FF2B5EF4-FFF2-40B4-BE49-F238E27FC236}">
                <a16:creationId xmlns:a16="http://schemas.microsoft.com/office/drawing/2014/main" id="{297F553F-BF95-A648-B379-D0C129F956FF}"/>
              </a:ext>
            </a:extLst>
          </p:cNvPr>
          <p:cNvSpPr>
            <a:spLocks noGrp="1"/>
          </p:cNvSpPr>
          <p:nvPr>
            <p:ph idx="1"/>
          </p:nvPr>
        </p:nvSpPr>
        <p:spPr>
          <a:xfrm>
            <a:off x="457200" y="5410199"/>
            <a:ext cx="8229600" cy="715963"/>
          </a:xfrm>
        </p:spPr>
        <p:txBody>
          <a:bodyPr/>
          <a:lstStyle/>
          <a:p>
            <a:r>
              <a:rPr lang="en-US" dirty="0"/>
              <a:t>g(x) = f(x) + b, b=16</a:t>
            </a:r>
          </a:p>
        </p:txBody>
      </p:sp>
      <p:pic>
        <p:nvPicPr>
          <p:cNvPr id="7" name="Picture 6">
            <a:extLst>
              <a:ext uri="{FF2B5EF4-FFF2-40B4-BE49-F238E27FC236}">
                <a16:creationId xmlns:a16="http://schemas.microsoft.com/office/drawing/2014/main" id="{7781671F-5852-ED41-9FDE-661D1FF6C266}"/>
              </a:ext>
            </a:extLst>
          </p:cNvPr>
          <p:cNvPicPr>
            <a:picLocks noChangeAspect="1"/>
          </p:cNvPicPr>
          <p:nvPr/>
        </p:nvPicPr>
        <p:blipFill>
          <a:blip r:embed="rId2"/>
          <a:stretch>
            <a:fillRect/>
          </a:stretch>
        </p:blipFill>
        <p:spPr>
          <a:xfrm>
            <a:off x="571500" y="1917700"/>
            <a:ext cx="8001000" cy="3022600"/>
          </a:xfrm>
          <a:prstGeom prst="rect">
            <a:avLst/>
          </a:prstGeom>
        </p:spPr>
      </p:pic>
    </p:spTree>
    <p:extLst>
      <p:ext uri="{BB962C8B-B14F-4D97-AF65-F5344CB8AC3E}">
        <p14:creationId xmlns:p14="http://schemas.microsoft.com/office/powerpoint/2010/main" val="4447873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5" name="Shape 615"/>
          <p:cNvSpPr txBox="1"/>
          <p:nvPr/>
        </p:nvSpPr>
        <p:spPr>
          <a:xfrm>
            <a:off x="305225" y="1012675"/>
            <a:ext cx="8548200" cy="9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Preview: </a:t>
            </a:r>
            <a:r>
              <a:rPr lang="en" sz="1800" kern="0">
                <a:solidFill>
                  <a:srgbClr val="000000"/>
                </a:solidFill>
                <a:latin typeface="Arial"/>
                <a:ea typeface="Arial"/>
                <a:cs typeface="Arial"/>
                <a:sym typeface="Arial"/>
              </a:rPr>
              <a:t>ConvNet is a sequence of Convolution Layers, interspersed with activation functions</a:t>
            </a:r>
          </a:p>
        </p:txBody>
      </p:sp>
      <p:sp>
        <p:nvSpPr>
          <p:cNvPr id="616" name="Shape 616"/>
          <p:cNvSpPr/>
          <p:nvPr/>
        </p:nvSpPr>
        <p:spPr>
          <a:xfrm>
            <a:off x="177075" y="198355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17" name="Shape 617"/>
          <p:cNvSpPr txBox="1"/>
          <p:nvPr/>
        </p:nvSpPr>
        <p:spPr>
          <a:xfrm>
            <a:off x="789700" y="428355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618" name="Shape 618"/>
          <p:cNvSpPr txBox="1"/>
          <p:nvPr/>
        </p:nvSpPr>
        <p:spPr>
          <a:xfrm>
            <a:off x="1154000" y="221037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619" name="Shape 619"/>
          <p:cNvSpPr txBox="1"/>
          <p:nvPr/>
        </p:nvSpPr>
        <p:spPr>
          <a:xfrm>
            <a:off x="119087" y="467518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a:t>
            </a:r>
          </a:p>
        </p:txBody>
      </p:sp>
      <p:cxnSp>
        <p:nvCxnSpPr>
          <p:cNvPr id="620" name="Shape 620"/>
          <p:cNvCxnSpPr/>
          <p:nvPr/>
        </p:nvCxnSpPr>
        <p:spPr>
          <a:xfrm>
            <a:off x="1481875" y="3262200"/>
            <a:ext cx="987600" cy="0"/>
          </a:xfrm>
          <a:prstGeom prst="straightConnector1">
            <a:avLst/>
          </a:prstGeom>
          <a:noFill/>
          <a:ln w="9525" cap="flat" cmpd="sng">
            <a:solidFill>
              <a:schemeClr val="dk2"/>
            </a:solidFill>
            <a:prstDash val="solid"/>
            <a:round/>
            <a:headEnd type="none" w="lg" len="lg"/>
            <a:tailEnd type="triangle" w="lg" len="lg"/>
          </a:ln>
        </p:spPr>
      </p:cxnSp>
      <p:sp>
        <p:nvSpPr>
          <p:cNvPr id="621" name="Shape 621"/>
          <p:cNvSpPr/>
          <p:nvPr/>
        </p:nvSpPr>
        <p:spPr>
          <a:xfrm>
            <a:off x="2691675" y="1983550"/>
            <a:ext cx="956400" cy="2757900"/>
          </a:xfrm>
          <a:prstGeom prst="cube">
            <a:avLst>
              <a:gd name="adj" fmla="val 77711"/>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22" name="Shape 622"/>
          <p:cNvSpPr txBox="1"/>
          <p:nvPr/>
        </p:nvSpPr>
        <p:spPr>
          <a:xfrm>
            <a:off x="3304300" y="428355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623" name="Shape 623"/>
          <p:cNvSpPr txBox="1"/>
          <p:nvPr/>
        </p:nvSpPr>
        <p:spPr>
          <a:xfrm>
            <a:off x="3668600" y="221037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624" name="Shape 624"/>
          <p:cNvSpPr txBox="1"/>
          <p:nvPr/>
        </p:nvSpPr>
        <p:spPr>
          <a:xfrm>
            <a:off x="2633687" y="467518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6</a:t>
            </a:r>
          </a:p>
        </p:txBody>
      </p:sp>
      <p:sp>
        <p:nvSpPr>
          <p:cNvPr id="625" name="Shape 625"/>
          <p:cNvSpPr txBox="1"/>
          <p:nvPr/>
        </p:nvSpPr>
        <p:spPr>
          <a:xfrm>
            <a:off x="1521200" y="3276450"/>
            <a:ext cx="9876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CONV,</a:t>
            </a:r>
          </a:p>
          <a:p>
            <a:pPr algn="l" eaLnBrk="1" fontAlgn="auto" hangingPunct="1">
              <a:spcBef>
                <a:spcPts val="0"/>
              </a:spcBef>
              <a:spcAft>
                <a:spcPts val="0"/>
              </a:spcAft>
            </a:pPr>
            <a:r>
              <a:rPr lang="en" sz="1800" kern="0">
                <a:solidFill>
                  <a:srgbClr val="000000"/>
                </a:solidFill>
                <a:latin typeface="Arial"/>
                <a:ea typeface="Arial"/>
                <a:cs typeface="Arial"/>
                <a:sym typeface="Arial"/>
              </a:rPr>
              <a:t>ReLU</a:t>
            </a:r>
          </a:p>
          <a:p>
            <a:pPr algn="l" eaLnBrk="1" fontAlgn="auto" hangingPunct="1">
              <a:spcBef>
                <a:spcPts val="0"/>
              </a:spcBef>
              <a:spcAft>
                <a:spcPts val="0"/>
              </a:spcAft>
            </a:pPr>
            <a:r>
              <a:rPr lang="en" sz="1800" kern="0">
                <a:solidFill>
                  <a:srgbClr val="0000FF"/>
                </a:solidFill>
                <a:latin typeface="Arial"/>
                <a:ea typeface="Arial"/>
                <a:cs typeface="Arial"/>
                <a:sym typeface="Arial"/>
              </a:rPr>
              <a:t>e.g. 6 5x5x3 filters</a:t>
            </a:r>
          </a:p>
        </p:txBody>
      </p:sp>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444185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1" name="Shape 631"/>
          <p:cNvSpPr txBox="1"/>
          <p:nvPr/>
        </p:nvSpPr>
        <p:spPr>
          <a:xfrm>
            <a:off x="305225" y="1012675"/>
            <a:ext cx="8548200" cy="9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Preview: </a:t>
            </a:r>
            <a:r>
              <a:rPr lang="en" sz="1800" kern="0">
                <a:solidFill>
                  <a:srgbClr val="000000"/>
                </a:solidFill>
                <a:latin typeface="Arial"/>
                <a:ea typeface="Arial"/>
                <a:cs typeface="Arial"/>
                <a:sym typeface="Arial"/>
              </a:rPr>
              <a:t>ConvNet is a sequence of Convolutional Layers, interspersed with activation functions</a:t>
            </a:r>
          </a:p>
        </p:txBody>
      </p:sp>
      <p:sp>
        <p:nvSpPr>
          <p:cNvPr id="632" name="Shape 632"/>
          <p:cNvSpPr/>
          <p:nvPr/>
        </p:nvSpPr>
        <p:spPr>
          <a:xfrm>
            <a:off x="177075" y="198355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33" name="Shape 633"/>
          <p:cNvSpPr txBox="1"/>
          <p:nvPr/>
        </p:nvSpPr>
        <p:spPr>
          <a:xfrm>
            <a:off x="789700" y="428355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634" name="Shape 634"/>
          <p:cNvSpPr txBox="1"/>
          <p:nvPr/>
        </p:nvSpPr>
        <p:spPr>
          <a:xfrm>
            <a:off x="1154000" y="221037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635" name="Shape 635"/>
          <p:cNvSpPr txBox="1"/>
          <p:nvPr/>
        </p:nvSpPr>
        <p:spPr>
          <a:xfrm>
            <a:off x="119087" y="467518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a:t>
            </a:r>
          </a:p>
        </p:txBody>
      </p:sp>
      <p:cxnSp>
        <p:nvCxnSpPr>
          <p:cNvPr id="636" name="Shape 636"/>
          <p:cNvCxnSpPr/>
          <p:nvPr/>
        </p:nvCxnSpPr>
        <p:spPr>
          <a:xfrm>
            <a:off x="1481875" y="3262200"/>
            <a:ext cx="987600" cy="0"/>
          </a:xfrm>
          <a:prstGeom prst="straightConnector1">
            <a:avLst/>
          </a:prstGeom>
          <a:noFill/>
          <a:ln w="9525" cap="flat" cmpd="sng">
            <a:solidFill>
              <a:schemeClr val="dk2"/>
            </a:solidFill>
            <a:prstDash val="solid"/>
            <a:round/>
            <a:headEnd type="none" w="lg" len="lg"/>
            <a:tailEnd type="triangle" w="lg" len="lg"/>
          </a:ln>
        </p:spPr>
      </p:cxnSp>
      <p:sp>
        <p:nvSpPr>
          <p:cNvPr id="637" name="Shape 637"/>
          <p:cNvSpPr txBox="1"/>
          <p:nvPr/>
        </p:nvSpPr>
        <p:spPr>
          <a:xfrm>
            <a:off x="1521200" y="3276450"/>
            <a:ext cx="9876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CONV,</a:t>
            </a:r>
          </a:p>
          <a:p>
            <a:pPr algn="l" eaLnBrk="1" fontAlgn="auto" hangingPunct="1">
              <a:spcBef>
                <a:spcPts val="0"/>
              </a:spcBef>
              <a:spcAft>
                <a:spcPts val="0"/>
              </a:spcAft>
            </a:pPr>
            <a:r>
              <a:rPr lang="en" sz="1800" kern="0">
                <a:solidFill>
                  <a:srgbClr val="000000"/>
                </a:solidFill>
                <a:latin typeface="Arial"/>
                <a:ea typeface="Arial"/>
                <a:cs typeface="Arial"/>
                <a:sym typeface="Arial"/>
              </a:rPr>
              <a:t>ReLU</a:t>
            </a:r>
          </a:p>
          <a:p>
            <a:pPr algn="l" eaLnBrk="1" fontAlgn="auto" hangingPunct="1">
              <a:spcBef>
                <a:spcPts val="0"/>
              </a:spcBef>
              <a:spcAft>
                <a:spcPts val="0"/>
              </a:spcAft>
            </a:pPr>
            <a:r>
              <a:rPr lang="en" sz="1800" kern="0">
                <a:solidFill>
                  <a:srgbClr val="0000FF"/>
                </a:solidFill>
                <a:latin typeface="Arial"/>
                <a:ea typeface="Arial"/>
                <a:cs typeface="Arial"/>
                <a:sym typeface="Arial"/>
              </a:rPr>
              <a:t>e.g. 6 5x5x3 filters</a:t>
            </a:r>
          </a:p>
        </p:txBody>
      </p:sp>
      <p:sp>
        <p:nvSpPr>
          <p:cNvPr id="638" name="Shape 638"/>
          <p:cNvSpPr/>
          <p:nvPr/>
        </p:nvSpPr>
        <p:spPr>
          <a:xfrm>
            <a:off x="2691675" y="1983550"/>
            <a:ext cx="956400" cy="2757900"/>
          </a:xfrm>
          <a:prstGeom prst="cube">
            <a:avLst>
              <a:gd name="adj" fmla="val 77711"/>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39" name="Shape 639"/>
          <p:cNvSpPr txBox="1"/>
          <p:nvPr/>
        </p:nvSpPr>
        <p:spPr>
          <a:xfrm>
            <a:off x="3304300" y="428355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640" name="Shape 640"/>
          <p:cNvSpPr txBox="1"/>
          <p:nvPr/>
        </p:nvSpPr>
        <p:spPr>
          <a:xfrm>
            <a:off x="3668600" y="221037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641" name="Shape 641"/>
          <p:cNvSpPr txBox="1"/>
          <p:nvPr/>
        </p:nvSpPr>
        <p:spPr>
          <a:xfrm>
            <a:off x="2633687" y="467518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6</a:t>
            </a:r>
          </a:p>
        </p:txBody>
      </p:sp>
      <p:cxnSp>
        <p:nvCxnSpPr>
          <p:cNvPr id="642" name="Shape 642"/>
          <p:cNvCxnSpPr/>
          <p:nvPr/>
        </p:nvCxnSpPr>
        <p:spPr>
          <a:xfrm>
            <a:off x="4225075" y="3262200"/>
            <a:ext cx="987600" cy="0"/>
          </a:xfrm>
          <a:prstGeom prst="straightConnector1">
            <a:avLst/>
          </a:prstGeom>
          <a:noFill/>
          <a:ln w="9525" cap="flat" cmpd="sng">
            <a:solidFill>
              <a:schemeClr val="dk2"/>
            </a:solidFill>
            <a:prstDash val="solid"/>
            <a:round/>
            <a:headEnd type="none" w="lg" len="lg"/>
            <a:tailEnd type="triangle" w="lg" len="lg"/>
          </a:ln>
        </p:spPr>
      </p:cxnSp>
      <p:sp>
        <p:nvSpPr>
          <p:cNvPr id="643" name="Shape 643"/>
          <p:cNvSpPr txBox="1"/>
          <p:nvPr/>
        </p:nvSpPr>
        <p:spPr>
          <a:xfrm>
            <a:off x="4264400" y="3276450"/>
            <a:ext cx="10632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CONV,</a:t>
            </a:r>
          </a:p>
          <a:p>
            <a:pPr algn="l" eaLnBrk="1" fontAlgn="auto" hangingPunct="1">
              <a:spcBef>
                <a:spcPts val="0"/>
              </a:spcBef>
              <a:spcAft>
                <a:spcPts val="0"/>
              </a:spcAft>
            </a:pPr>
            <a:r>
              <a:rPr lang="en" sz="1800" kern="0">
                <a:solidFill>
                  <a:srgbClr val="000000"/>
                </a:solidFill>
                <a:latin typeface="Arial"/>
                <a:ea typeface="Arial"/>
                <a:cs typeface="Arial"/>
                <a:sym typeface="Arial"/>
              </a:rPr>
              <a:t>ReLU</a:t>
            </a:r>
          </a:p>
          <a:p>
            <a:pPr algn="l" eaLnBrk="1" fontAlgn="auto" hangingPunct="1">
              <a:spcBef>
                <a:spcPts val="0"/>
              </a:spcBef>
              <a:spcAft>
                <a:spcPts val="0"/>
              </a:spcAft>
            </a:pPr>
            <a:r>
              <a:rPr lang="en" sz="1800" kern="0">
                <a:solidFill>
                  <a:srgbClr val="38761D"/>
                </a:solidFill>
                <a:latin typeface="Arial"/>
                <a:ea typeface="Arial"/>
                <a:cs typeface="Arial"/>
                <a:sym typeface="Arial"/>
              </a:rPr>
              <a:t>e.g. 10 5x5x</a:t>
            </a:r>
            <a:r>
              <a:rPr lang="en" sz="1800" b="1" kern="0">
                <a:solidFill>
                  <a:srgbClr val="38761D"/>
                </a:solidFill>
                <a:latin typeface="Arial"/>
                <a:ea typeface="Arial"/>
                <a:cs typeface="Arial"/>
                <a:sym typeface="Arial"/>
              </a:rPr>
              <a:t>6 </a:t>
            </a:r>
            <a:r>
              <a:rPr lang="en" sz="1800" kern="0">
                <a:solidFill>
                  <a:srgbClr val="38761D"/>
                </a:solidFill>
                <a:latin typeface="Arial"/>
                <a:ea typeface="Arial"/>
                <a:cs typeface="Arial"/>
                <a:sym typeface="Arial"/>
              </a:rPr>
              <a:t>filters</a:t>
            </a:r>
          </a:p>
        </p:txBody>
      </p:sp>
      <p:sp>
        <p:nvSpPr>
          <p:cNvPr id="644" name="Shape 644"/>
          <p:cNvSpPr/>
          <p:nvPr/>
        </p:nvSpPr>
        <p:spPr>
          <a:xfrm>
            <a:off x="5434875" y="1983550"/>
            <a:ext cx="956400" cy="2757900"/>
          </a:xfrm>
          <a:prstGeom prst="cube">
            <a:avLst>
              <a:gd name="adj" fmla="val 77711"/>
            </a:avLst>
          </a:prstGeom>
          <a:solidFill>
            <a:srgbClr val="D9EAD3"/>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645" name="Shape 645"/>
          <p:cNvCxnSpPr/>
          <p:nvPr/>
        </p:nvCxnSpPr>
        <p:spPr>
          <a:xfrm>
            <a:off x="6815875" y="3262200"/>
            <a:ext cx="987600" cy="0"/>
          </a:xfrm>
          <a:prstGeom prst="straightConnector1">
            <a:avLst/>
          </a:prstGeom>
          <a:noFill/>
          <a:ln w="9525" cap="flat" cmpd="sng">
            <a:solidFill>
              <a:schemeClr val="dk2"/>
            </a:solidFill>
            <a:prstDash val="solid"/>
            <a:round/>
            <a:headEnd type="none" w="lg" len="lg"/>
            <a:tailEnd type="triangle" w="lg" len="lg"/>
          </a:ln>
        </p:spPr>
      </p:cxnSp>
      <p:sp>
        <p:nvSpPr>
          <p:cNvPr id="646" name="Shape 646"/>
          <p:cNvSpPr txBox="1"/>
          <p:nvPr/>
        </p:nvSpPr>
        <p:spPr>
          <a:xfrm>
            <a:off x="6855200" y="3276450"/>
            <a:ext cx="9876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CONV,</a:t>
            </a:r>
          </a:p>
          <a:p>
            <a:pPr algn="l" eaLnBrk="1" fontAlgn="auto" hangingPunct="1">
              <a:spcBef>
                <a:spcPts val="0"/>
              </a:spcBef>
              <a:spcAft>
                <a:spcPts val="0"/>
              </a:spcAft>
            </a:pPr>
            <a:r>
              <a:rPr lang="en" sz="1800" kern="0">
                <a:solidFill>
                  <a:srgbClr val="000000"/>
                </a:solidFill>
                <a:latin typeface="Arial"/>
                <a:ea typeface="Arial"/>
                <a:cs typeface="Arial"/>
                <a:sym typeface="Arial"/>
              </a:rPr>
              <a:t>ReLU</a:t>
            </a:r>
          </a:p>
        </p:txBody>
      </p:sp>
      <p:sp>
        <p:nvSpPr>
          <p:cNvPr id="647" name="Shape 647"/>
          <p:cNvSpPr txBox="1"/>
          <p:nvPr/>
        </p:nvSpPr>
        <p:spPr>
          <a:xfrm>
            <a:off x="8071800" y="3017400"/>
            <a:ext cx="956400" cy="354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a:t>
            </a:r>
          </a:p>
        </p:txBody>
      </p:sp>
      <p:sp>
        <p:nvSpPr>
          <p:cNvPr id="648" name="Shape 648"/>
          <p:cNvSpPr txBox="1"/>
          <p:nvPr/>
        </p:nvSpPr>
        <p:spPr>
          <a:xfrm>
            <a:off x="5300687" y="467518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10</a:t>
            </a:r>
          </a:p>
        </p:txBody>
      </p:sp>
      <p:sp>
        <p:nvSpPr>
          <p:cNvPr id="649" name="Shape 649"/>
          <p:cNvSpPr txBox="1"/>
          <p:nvPr/>
        </p:nvSpPr>
        <p:spPr>
          <a:xfrm>
            <a:off x="6047500" y="428355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24</a:t>
            </a:r>
          </a:p>
        </p:txBody>
      </p:sp>
      <p:sp>
        <p:nvSpPr>
          <p:cNvPr id="650" name="Shape 650"/>
          <p:cNvSpPr txBox="1"/>
          <p:nvPr/>
        </p:nvSpPr>
        <p:spPr>
          <a:xfrm>
            <a:off x="6411800" y="221037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24</a:t>
            </a:r>
          </a:p>
        </p:txBody>
      </p:sp>
      <p:sp>
        <p:nvSpPr>
          <p:cNvPr id="2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7647300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6" name="Shape 656"/>
          <p:cNvSpPr txBox="1"/>
          <p:nvPr/>
        </p:nvSpPr>
        <p:spPr>
          <a:xfrm>
            <a:off x="114875" y="902775"/>
            <a:ext cx="8548200" cy="9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Preview</a:t>
            </a:r>
          </a:p>
        </p:txBody>
      </p:sp>
      <p:sp>
        <p:nvSpPr>
          <p:cNvPr id="657" name="Shape 657"/>
          <p:cNvSpPr txBox="1"/>
          <p:nvPr/>
        </p:nvSpPr>
        <p:spPr>
          <a:xfrm>
            <a:off x="4699800" y="902775"/>
            <a:ext cx="2254200" cy="350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i="1" kern="0">
                <a:solidFill>
                  <a:srgbClr val="000000"/>
                </a:solidFill>
                <a:latin typeface="Arial"/>
                <a:ea typeface="Arial"/>
                <a:cs typeface="Arial"/>
                <a:sym typeface="Arial"/>
              </a:rPr>
              <a:t>[Zeiler and Fergus 2013]</a:t>
            </a:r>
          </a:p>
        </p:txBody>
      </p:sp>
      <p:sp>
        <p:nvSpPr>
          <p:cNvPr id="658" name="Shape 658"/>
          <p:cNvSpPr txBox="1"/>
          <p:nvPr/>
        </p:nvSpPr>
        <p:spPr>
          <a:xfrm>
            <a:off x="6782700" y="902775"/>
            <a:ext cx="2361300" cy="393600"/>
          </a:xfrm>
          <a:prstGeom prst="rect">
            <a:avLst/>
          </a:prstGeom>
          <a:noFill/>
          <a:ln>
            <a:noFill/>
          </a:ln>
        </p:spPr>
        <p:txBody>
          <a:bodyPr lIns="91425" tIns="91425" rIns="91425" bIns="91425" anchor="ctr" anchorCtr="0">
            <a:noAutofit/>
          </a:bodyPr>
          <a:lstStyle/>
          <a:p>
            <a:pPr algn="r" eaLnBrk="1" fontAlgn="auto" hangingPunct="1">
              <a:lnSpc>
                <a:spcPct val="115000"/>
              </a:lnSpc>
              <a:spcBef>
                <a:spcPts val="0"/>
              </a:spcBef>
              <a:spcAft>
                <a:spcPts val="0"/>
              </a:spcAft>
            </a:pPr>
            <a:r>
              <a:rPr lang="en" sz="800" kern="0">
                <a:solidFill>
                  <a:srgbClr val="000000"/>
                </a:solidFill>
                <a:latin typeface="Calibri"/>
                <a:ea typeface="Calibri"/>
                <a:cs typeface="Calibri"/>
                <a:sym typeface="Calibri"/>
              </a:rPr>
              <a:t>Visualization of VGG-16 by Lane McIntosh. VGG-16 architecture from [Simonyan and Zisserman 2014].</a:t>
            </a:r>
          </a:p>
        </p:txBody>
      </p:sp>
      <p:pic>
        <p:nvPicPr>
          <p:cNvPr id="659" name="Shape 659" descr="VGG16 visualization complete.png"/>
          <p:cNvPicPr preferRelativeResize="0"/>
          <p:nvPr/>
        </p:nvPicPr>
        <p:blipFill>
          <a:blip r:embed="rId3">
            <a:alphaModFix/>
          </a:blip>
          <a:stretch>
            <a:fillRect/>
          </a:stretch>
        </p:blipFill>
        <p:spPr>
          <a:xfrm>
            <a:off x="46724" y="1345663"/>
            <a:ext cx="9050550" cy="4166651"/>
          </a:xfrm>
          <a:prstGeom prst="rect">
            <a:avLst/>
          </a:prstGeom>
          <a:noFill/>
          <a:ln>
            <a:noFill/>
          </a:ln>
        </p:spPr>
      </p:pic>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972891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Visualizing Learned Filters</a:t>
            </a:r>
          </a:p>
        </p:txBody>
      </p:sp>
      <p:sp>
        <p:nvSpPr>
          <p:cNvPr id="4" name="Footer Placeholder 3"/>
          <p:cNvSpPr>
            <a:spLocks noGrp="1"/>
          </p:cNvSpPr>
          <p:nvPr>
            <p:ph type="ftr" sz="quarter" idx="4294967295"/>
          </p:nvPr>
        </p:nvSpPr>
        <p:spPr>
          <a:xfrm>
            <a:off x="152400" y="6400800"/>
            <a:ext cx="2895600" cy="457200"/>
          </a:xfrm>
          <a:prstGeom prst="rect">
            <a:avLst/>
          </a:prstGeom>
        </p:spPr>
        <p:txBody>
          <a:bodyPr/>
          <a:lstStyle/>
          <a:p>
            <a:pPr>
              <a:defRPr/>
            </a:pPr>
            <a:r>
              <a:rPr lang="en-US"/>
              <a:t>(C) Dhruv Batra </a:t>
            </a:r>
            <a:endParaRPr lang="en-US" dirty="0"/>
          </a:p>
        </p:txBody>
      </p:sp>
      <p:sp>
        <p:nvSpPr>
          <p:cNvPr id="5" name="Slide Number Placeholder 4"/>
          <p:cNvSpPr>
            <a:spLocks noGrp="1"/>
          </p:cNvSpPr>
          <p:nvPr>
            <p:ph type="sldNum" sz="quarter" idx="4294967295"/>
          </p:nvPr>
        </p:nvSpPr>
        <p:spPr>
          <a:xfrm>
            <a:off x="7086600" y="6400800"/>
            <a:ext cx="1905000" cy="457200"/>
          </a:xfrm>
          <a:prstGeom prst="rect">
            <a:avLst/>
          </a:prstGeom>
        </p:spPr>
        <p:txBody>
          <a:bodyPr/>
          <a:lstStyle/>
          <a:p>
            <a:pPr>
              <a:defRPr/>
            </a:pPr>
            <a:fld id="{7134A590-6033-DE48-865B-A0558AEFCBD1}" type="slidenum">
              <a:rPr lang="en-US" smtClean="0"/>
              <a:pPr>
                <a:defRPr/>
              </a:pPr>
              <a:t>53</a:t>
            </a:fld>
            <a:endParaRPr lang="en-US"/>
          </a:p>
        </p:txBody>
      </p:sp>
      <p:pic>
        <p:nvPicPr>
          <p:cNvPr id="7" name="Picture 6"/>
          <p:cNvPicPr>
            <a:picLocks noChangeAspect="1"/>
          </p:cNvPicPr>
          <p:nvPr/>
        </p:nvPicPr>
        <p:blipFill>
          <a:blip r:embed="rId2"/>
          <a:stretch>
            <a:fillRect/>
          </a:stretch>
        </p:blipFill>
        <p:spPr>
          <a:xfrm>
            <a:off x="0" y="1587500"/>
            <a:ext cx="9144000" cy="3681835"/>
          </a:xfrm>
          <a:prstGeom prst="rect">
            <a:avLst/>
          </a:prstGeom>
        </p:spPr>
      </p:pic>
      <p:sp>
        <p:nvSpPr>
          <p:cNvPr id="6" name="Slide Number Placeholder 4"/>
          <p:cNvSpPr txBox="1">
            <a:spLocks/>
          </p:cNvSpPr>
          <p:nvPr/>
        </p:nvSpPr>
        <p:spPr bwMode="auto">
          <a:xfrm>
            <a:off x="2667000" y="6400800"/>
            <a:ext cx="3733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a:t>Figure Credit: [</a:t>
            </a:r>
            <a:r>
              <a:rPr lang="en-US" dirty="0" err="1"/>
              <a:t>Zeiler</a:t>
            </a:r>
            <a:r>
              <a:rPr lang="en-US" dirty="0"/>
              <a:t> &amp; Fergus ECCV14]</a:t>
            </a:r>
          </a:p>
        </p:txBody>
      </p:sp>
    </p:spTree>
    <p:extLst>
      <p:ext uri="{BB962C8B-B14F-4D97-AF65-F5344CB8AC3E}">
        <p14:creationId xmlns:p14="http://schemas.microsoft.com/office/powerpoint/2010/main" val="38412964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Visualizing Learned Filters</a:t>
            </a:r>
          </a:p>
        </p:txBody>
      </p:sp>
      <p:sp>
        <p:nvSpPr>
          <p:cNvPr id="4" name="Footer Placeholder 3"/>
          <p:cNvSpPr>
            <a:spLocks noGrp="1"/>
          </p:cNvSpPr>
          <p:nvPr>
            <p:ph type="ftr" sz="quarter" idx="4294967295"/>
          </p:nvPr>
        </p:nvSpPr>
        <p:spPr>
          <a:xfrm>
            <a:off x="152400" y="6400800"/>
            <a:ext cx="2895600" cy="457200"/>
          </a:xfrm>
          <a:prstGeom prst="rect">
            <a:avLst/>
          </a:prstGeom>
        </p:spPr>
        <p:txBody>
          <a:bodyPr/>
          <a:lstStyle/>
          <a:p>
            <a:pPr>
              <a:defRPr/>
            </a:pPr>
            <a:r>
              <a:rPr lang="en-US"/>
              <a:t>(C) Dhruv Batra </a:t>
            </a:r>
            <a:endParaRPr lang="en-US" dirty="0"/>
          </a:p>
        </p:txBody>
      </p:sp>
      <p:sp>
        <p:nvSpPr>
          <p:cNvPr id="5" name="Slide Number Placeholder 4"/>
          <p:cNvSpPr>
            <a:spLocks noGrp="1"/>
          </p:cNvSpPr>
          <p:nvPr>
            <p:ph type="sldNum" sz="quarter" idx="4294967295"/>
          </p:nvPr>
        </p:nvSpPr>
        <p:spPr>
          <a:xfrm>
            <a:off x="7086600" y="6400800"/>
            <a:ext cx="1905000" cy="457200"/>
          </a:xfrm>
          <a:prstGeom prst="rect">
            <a:avLst/>
          </a:prstGeom>
        </p:spPr>
        <p:txBody>
          <a:bodyPr/>
          <a:lstStyle/>
          <a:p>
            <a:pPr>
              <a:defRPr/>
            </a:pPr>
            <a:fld id="{7134A590-6033-DE48-865B-A0558AEFCBD1}" type="slidenum">
              <a:rPr lang="en-US" smtClean="0"/>
              <a:pPr>
                <a:defRPr/>
              </a:pPr>
              <a:t>54</a:t>
            </a:fld>
            <a:endParaRPr lang="en-US"/>
          </a:p>
        </p:txBody>
      </p:sp>
      <p:pic>
        <p:nvPicPr>
          <p:cNvPr id="7" name="Picture 6"/>
          <p:cNvPicPr>
            <a:picLocks noChangeAspect="1"/>
          </p:cNvPicPr>
          <p:nvPr/>
        </p:nvPicPr>
        <p:blipFill>
          <a:blip r:embed="rId2"/>
          <a:stretch>
            <a:fillRect/>
          </a:stretch>
        </p:blipFill>
        <p:spPr>
          <a:xfrm>
            <a:off x="0" y="1701800"/>
            <a:ext cx="9144000" cy="3437240"/>
          </a:xfrm>
          <a:prstGeom prst="rect">
            <a:avLst/>
          </a:prstGeom>
        </p:spPr>
      </p:pic>
      <p:sp>
        <p:nvSpPr>
          <p:cNvPr id="6" name="Slide Number Placeholder 4"/>
          <p:cNvSpPr txBox="1">
            <a:spLocks/>
          </p:cNvSpPr>
          <p:nvPr/>
        </p:nvSpPr>
        <p:spPr bwMode="auto">
          <a:xfrm>
            <a:off x="2667000" y="6400800"/>
            <a:ext cx="3733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a:t>Figure Credit: [</a:t>
            </a:r>
            <a:r>
              <a:rPr lang="en-US" dirty="0" err="1"/>
              <a:t>Zeiler</a:t>
            </a:r>
            <a:r>
              <a:rPr lang="en-US" dirty="0"/>
              <a:t> &amp; Fergus ECCV14]</a:t>
            </a:r>
          </a:p>
        </p:txBody>
      </p:sp>
    </p:spTree>
    <p:extLst>
      <p:ext uri="{BB962C8B-B14F-4D97-AF65-F5344CB8AC3E}">
        <p14:creationId xmlns:p14="http://schemas.microsoft.com/office/powerpoint/2010/main" val="14616479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Visualizing Learned Filters</a:t>
            </a:r>
          </a:p>
        </p:txBody>
      </p:sp>
      <p:sp>
        <p:nvSpPr>
          <p:cNvPr id="4" name="Footer Placeholder 3"/>
          <p:cNvSpPr>
            <a:spLocks noGrp="1"/>
          </p:cNvSpPr>
          <p:nvPr>
            <p:ph type="ftr" sz="quarter" idx="4294967295"/>
          </p:nvPr>
        </p:nvSpPr>
        <p:spPr>
          <a:xfrm>
            <a:off x="152400" y="6400800"/>
            <a:ext cx="2895600" cy="457200"/>
          </a:xfrm>
          <a:prstGeom prst="rect">
            <a:avLst/>
          </a:prstGeom>
        </p:spPr>
        <p:txBody>
          <a:bodyPr/>
          <a:lstStyle/>
          <a:p>
            <a:pPr>
              <a:defRPr/>
            </a:pPr>
            <a:r>
              <a:rPr lang="en-US"/>
              <a:t>(C) Dhruv Batra </a:t>
            </a:r>
            <a:endParaRPr lang="en-US" dirty="0"/>
          </a:p>
        </p:txBody>
      </p:sp>
      <p:sp>
        <p:nvSpPr>
          <p:cNvPr id="5" name="Slide Number Placeholder 4"/>
          <p:cNvSpPr>
            <a:spLocks noGrp="1"/>
          </p:cNvSpPr>
          <p:nvPr>
            <p:ph type="sldNum" sz="quarter" idx="4294967295"/>
          </p:nvPr>
        </p:nvSpPr>
        <p:spPr>
          <a:xfrm>
            <a:off x="7086600" y="6400800"/>
            <a:ext cx="1905000" cy="457200"/>
          </a:xfrm>
          <a:prstGeom prst="rect">
            <a:avLst/>
          </a:prstGeom>
        </p:spPr>
        <p:txBody>
          <a:bodyPr/>
          <a:lstStyle/>
          <a:p>
            <a:pPr>
              <a:defRPr/>
            </a:pPr>
            <a:fld id="{7134A590-6033-DE48-865B-A0558AEFCBD1}" type="slidenum">
              <a:rPr lang="en-US" smtClean="0"/>
              <a:pPr>
                <a:defRPr/>
              </a:pPr>
              <a:t>55</a:t>
            </a:fld>
            <a:endParaRPr lang="en-US"/>
          </a:p>
        </p:txBody>
      </p:sp>
      <p:pic>
        <p:nvPicPr>
          <p:cNvPr id="6" name="Picture 5"/>
          <p:cNvPicPr>
            <a:picLocks noChangeAspect="1"/>
          </p:cNvPicPr>
          <p:nvPr/>
        </p:nvPicPr>
        <p:blipFill>
          <a:blip r:embed="rId2"/>
          <a:stretch>
            <a:fillRect/>
          </a:stretch>
        </p:blipFill>
        <p:spPr>
          <a:xfrm>
            <a:off x="0" y="838990"/>
            <a:ext cx="9144000" cy="5638010"/>
          </a:xfrm>
          <a:prstGeom prst="rect">
            <a:avLst/>
          </a:prstGeom>
        </p:spPr>
      </p:pic>
      <p:sp>
        <p:nvSpPr>
          <p:cNvPr id="7" name="Slide Number Placeholder 4"/>
          <p:cNvSpPr txBox="1">
            <a:spLocks/>
          </p:cNvSpPr>
          <p:nvPr/>
        </p:nvSpPr>
        <p:spPr bwMode="auto">
          <a:xfrm>
            <a:off x="2667000" y="6400800"/>
            <a:ext cx="3733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a:t>Figure Credit: [</a:t>
            </a:r>
            <a:r>
              <a:rPr lang="en-US" dirty="0" err="1"/>
              <a:t>Zeiler</a:t>
            </a:r>
            <a:r>
              <a:rPr lang="en-US" dirty="0"/>
              <a:t> &amp; Fergus ECCV14]</a:t>
            </a:r>
          </a:p>
        </p:txBody>
      </p:sp>
    </p:spTree>
    <p:extLst>
      <p:ext uri="{BB962C8B-B14F-4D97-AF65-F5344CB8AC3E}">
        <p14:creationId xmlns:p14="http://schemas.microsoft.com/office/powerpoint/2010/main" val="33944813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pic>
        <p:nvPicPr>
          <p:cNvPr id="1095" name="Shape 1095"/>
          <p:cNvPicPr preferRelativeResize="0"/>
          <p:nvPr/>
        </p:nvPicPr>
        <p:blipFill>
          <a:blip r:embed="rId3">
            <a:alphaModFix/>
          </a:blip>
          <a:stretch>
            <a:fillRect/>
          </a:stretch>
        </p:blipFill>
        <p:spPr>
          <a:xfrm>
            <a:off x="1" y="1101396"/>
            <a:ext cx="9143999" cy="4378919"/>
          </a:xfrm>
          <a:prstGeom prst="rect">
            <a:avLst/>
          </a:prstGeom>
          <a:noFill/>
          <a:ln>
            <a:noFill/>
          </a:ln>
        </p:spPr>
      </p:pic>
      <p:sp>
        <p:nvSpPr>
          <p:cNvPr id="1096" name="Shape 1096"/>
          <p:cNvSpPr txBox="1"/>
          <p:nvPr/>
        </p:nvSpPr>
        <p:spPr>
          <a:xfrm>
            <a:off x="43175" y="763775"/>
            <a:ext cx="3932700" cy="209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two more layers to go: POOL/FC</a:t>
            </a:r>
          </a:p>
        </p:txBody>
      </p:sp>
      <p:pic>
        <p:nvPicPr>
          <p:cNvPr id="1097" name="Shape 1097" descr="mazda3.JPG"/>
          <p:cNvPicPr preferRelativeResize="0"/>
          <p:nvPr/>
        </p:nvPicPr>
        <p:blipFill rotWithShape="1">
          <a:blip r:embed="rId4">
            <a:alphaModFix/>
          </a:blip>
          <a:srcRect l="13812" r="4065"/>
          <a:stretch/>
        </p:blipFill>
        <p:spPr>
          <a:xfrm>
            <a:off x="43175" y="2945526"/>
            <a:ext cx="2192650" cy="2002447"/>
          </a:xfrm>
          <a:prstGeom prst="rect">
            <a:avLst/>
          </a:prstGeom>
          <a:noFill/>
          <a:ln>
            <a:noFill/>
          </a:ln>
        </p:spPr>
      </p:pic>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5755573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80" y="764721"/>
            <a:ext cx="7410240" cy="602703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 name="TextBox 8"/>
          <p:cNvSpPr txBox="1"/>
          <p:nvPr/>
        </p:nvSpPr>
        <p:spPr>
          <a:xfrm>
            <a:off x="3386821" y="1279773"/>
            <a:ext cx="5757180" cy="1615827"/>
          </a:xfrm>
          <a:prstGeom prst="rect">
            <a:avLst/>
          </a:prstGeom>
          <a:noFill/>
        </p:spPr>
        <p:txBody>
          <a:bodyPr wrap="square" rtlCol="0">
            <a:spAutoFit/>
          </a:bodyPr>
          <a:lstStyle/>
          <a:p>
            <a:pPr lvl="0" algn="l"/>
            <a:r>
              <a:rPr lang="en-US" sz="2200" dirty="0">
                <a:solidFill>
                  <a:prstClr val="black"/>
                </a:solidFill>
                <a:latin typeface="FreeSans" charset="0"/>
              </a:rPr>
              <a:t>By “</a:t>
            </a:r>
            <a:r>
              <a:rPr lang="en-US" sz="2200" dirty="0">
                <a:solidFill>
                  <a:srgbClr val="FF0000"/>
                </a:solidFill>
                <a:latin typeface="FreeSans" charset="0"/>
              </a:rPr>
              <a:t>pooling</a:t>
            </a:r>
            <a:r>
              <a:rPr lang="en-US" sz="2200" dirty="0">
                <a:solidFill>
                  <a:prstClr val="black"/>
                </a:solidFill>
                <a:latin typeface="FreeSans" charset="0"/>
              </a:rPr>
              <a:t>” (e.g., taking max) filter</a:t>
            </a:r>
          </a:p>
          <a:p>
            <a:pPr lvl="0" algn="l"/>
            <a:r>
              <a:rPr lang="en-US" sz="2200" dirty="0">
                <a:solidFill>
                  <a:prstClr val="black"/>
                </a:solidFill>
                <a:latin typeface="FreeSans" charset="0"/>
              </a:rPr>
              <a:t>responses at different locations we gain robustness to the exact spatial location of features.</a:t>
            </a:r>
          </a:p>
        </p:txBody>
      </p:sp>
      <p:sp>
        <p:nvSpPr>
          <p:cNvPr id="10"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Pooling Layer</a:t>
            </a:r>
          </a:p>
        </p:txBody>
      </p:sp>
      <p:sp>
        <p:nvSpPr>
          <p:cNvPr id="11" name="TextBox 10"/>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12" name="Footer Placeholder 1"/>
          <p:cNvSpPr>
            <a:spLocks noGrp="1"/>
          </p:cNvSpPr>
          <p:nvPr>
            <p:ph type="ftr" sz="quarter" idx="4294967295"/>
          </p:nvPr>
        </p:nvSpPr>
        <p:spPr>
          <a:xfrm>
            <a:off x="152400" y="6400800"/>
            <a:ext cx="2895600" cy="457200"/>
          </a:xfrm>
          <a:prstGeom prst="rect">
            <a:avLst/>
          </a:prstGeom>
        </p:spPr>
        <p:txBody>
          <a:bodyPr/>
          <a:lstStyle/>
          <a:p>
            <a:pPr>
              <a:defRPr/>
            </a:pPr>
            <a:r>
              <a:rPr lang="en-US" dirty="0"/>
              <a:t>(C) Dhruv Batra </a:t>
            </a:r>
          </a:p>
        </p:txBody>
      </p:sp>
      <p:sp>
        <p:nvSpPr>
          <p:cNvPr id="13" name="Slide Number Placeholder 2"/>
          <p:cNvSpPr>
            <a:spLocks noGrp="1"/>
          </p:cNvSpPr>
          <p:nvPr>
            <p:ph type="sldNum" sz="quarter" idx="4294967295"/>
          </p:nvPr>
        </p:nvSpPr>
        <p:spPr>
          <a:xfrm>
            <a:off x="7086600" y="6400800"/>
            <a:ext cx="1905000" cy="457200"/>
          </a:xfrm>
          <a:prstGeom prst="rect">
            <a:avLst/>
          </a:prstGeom>
        </p:spPr>
        <p:txBody>
          <a:bodyPr/>
          <a:lstStyle/>
          <a:p>
            <a:pPr>
              <a:defRPr/>
            </a:pPr>
            <a:fld id="{A51550E6-1DFF-B84C-BFE3-E4371400DA8D}" type="slidenum">
              <a:rPr lang="en-US" smtClean="0"/>
              <a:pPr>
                <a:defRPr/>
              </a:pPr>
              <a:t>57</a:t>
            </a:fld>
            <a:endParaRPr lang="en-US"/>
          </a:p>
        </p:txBody>
      </p:sp>
    </p:spTree>
    <p:extLst>
      <p:ext uri="{BB962C8B-B14F-4D97-AF65-F5344CB8AC3E}">
        <p14:creationId xmlns:p14="http://schemas.microsoft.com/office/powerpoint/2010/main" val="372062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graphicFrame>
        <p:nvGraphicFramePr>
          <p:cNvPr id="1110" name="Shape 1110"/>
          <p:cNvGraphicFramePr/>
          <p:nvPr/>
        </p:nvGraphicFramePr>
        <p:xfrm>
          <a:off x="952500" y="2266950"/>
          <a:ext cx="2423500" cy="2423500"/>
        </p:xfrm>
        <a:graphic>
          <a:graphicData uri="http://schemas.openxmlformats.org/drawingml/2006/table">
            <a:tbl>
              <a:tblPr>
                <a:noFill/>
              </a:tblPr>
              <a:tblGrid>
                <a:gridCol w="605875">
                  <a:extLst>
                    <a:ext uri="{9D8B030D-6E8A-4147-A177-3AD203B41FA5}">
                      <a16:colId xmlns:a16="http://schemas.microsoft.com/office/drawing/2014/main" val="20000"/>
                    </a:ext>
                  </a:extLst>
                </a:gridCol>
                <a:gridCol w="605875">
                  <a:extLst>
                    <a:ext uri="{9D8B030D-6E8A-4147-A177-3AD203B41FA5}">
                      <a16:colId xmlns:a16="http://schemas.microsoft.com/office/drawing/2014/main" val="20001"/>
                    </a:ext>
                  </a:extLst>
                </a:gridCol>
                <a:gridCol w="605875">
                  <a:extLst>
                    <a:ext uri="{9D8B030D-6E8A-4147-A177-3AD203B41FA5}">
                      <a16:colId xmlns:a16="http://schemas.microsoft.com/office/drawing/2014/main" val="20002"/>
                    </a:ext>
                  </a:extLst>
                </a:gridCol>
                <a:gridCol w="605875">
                  <a:extLst>
                    <a:ext uri="{9D8B030D-6E8A-4147-A177-3AD203B41FA5}">
                      <a16:colId xmlns:a16="http://schemas.microsoft.com/office/drawing/2014/main" val="20003"/>
                    </a:ext>
                  </a:extLst>
                </a:gridCol>
              </a:tblGrid>
              <a:tr h="605875">
                <a:tc>
                  <a:txBody>
                    <a:bodyPr/>
                    <a:lstStyle/>
                    <a:p>
                      <a:pPr lvl="0" algn="ctr" rtl="0">
                        <a:spcBef>
                          <a:spcPts val="0"/>
                        </a:spcBef>
                        <a:buNone/>
                      </a:pPr>
                      <a:r>
                        <a:rPr lang="en" sz="2400"/>
                        <a:t>1</a:t>
                      </a:r>
                    </a:p>
                  </a:txBody>
                  <a:tcPr marL="91425" marR="91425" marT="91425" marB="91425">
                    <a:solidFill>
                      <a:srgbClr val="F4CCCC"/>
                    </a:solidFill>
                  </a:tcPr>
                </a:tc>
                <a:tc>
                  <a:txBody>
                    <a:bodyPr/>
                    <a:lstStyle/>
                    <a:p>
                      <a:pPr lvl="0" algn="ctr" rtl="0">
                        <a:spcBef>
                          <a:spcPts val="0"/>
                        </a:spcBef>
                        <a:buNone/>
                      </a:pPr>
                      <a:r>
                        <a:rPr lang="en" sz="2400"/>
                        <a:t>1</a:t>
                      </a:r>
                    </a:p>
                  </a:txBody>
                  <a:tcPr marL="91425" marR="91425" marT="91425" marB="91425">
                    <a:solidFill>
                      <a:srgbClr val="F4CCCC"/>
                    </a:solidFill>
                  </a:tcPr>
                </a:tc>
                <a:tc>
                  <a:txBody>
                    <a:bodyPr/>
                    <a:lstStyle/>
                    <a:p>
                      <a:pPr lvl="0" algn="ctr" rtl="0">
                        <a:spcBef>
                          <a:spcPts val="0"/>
                        </a:spcBef>
                        <a:buNone/>
                      </a:pPr>
                      <a:r>
                        <a:rPr lang="en" sz="2400"/>
                        <a:t>2</a:t>
                      </a:r>
                    </a:p>
                  </a:txBody>
                  <a:tcPr marL="91425" marR="91425" marT="91425" marB="91425">
                    <a:solidFill>
                      <a:srgbClr val="D9EAD3"/>
                    </a:solidFill>
                  </a:tcPr>
                </a:tc>
                <a:tc>
                  <a:txBody>
                    <a:bodyPr/>
                    <a:lstStyle/>
                    <a:p>
                      <a:pPr lvl="0" algn="ctr" rtl="0">
                        <a:spcBef>
                          <a:spcPts val="0"/>
                        </a:spcBef>
                        <a:buNone/>
                      </a:pPr>
                      <a:r>
                        <a:rPr lang="en" sz="2400"/>
                        <a:t>4</a:t>
                      </a:r>
                    </a:p>
                  </a:txBody>
                  <a:tcPr marL="91425" marR="91425" marT="91425" marB="91425">
                    <a:solidFill>
                      <a:srgbClr val="D9EAD3"/>
                    </a:solidFill>
                  </a:tcPr>
                </a:tc>
                <a:extLst>
                  <a:ext uri="{0D108BD9-81ED-4DB2-BD59-A6C34878D82A}">
                    <a16:rowId xmlns:a16="http://schemas.microsoft.com/office/drawing/2014/main" val="10000"/>
                  </a:ext>
                </a:extLst>
              </a:tr>
              <a:tr h="605875">
                <a:tc>
                  <a:txBody>
                    <a:bodyPr/>
                    <a:lstStyle/>
                    <a:p>
                      <a:pPr lvl="0" algn="ctr" rtl="0">
                        <a:spcBef>
                          <a:spcPts val="0"/>
                        </a:spcBef>
                        <a:buNone/>
                      </a:pPr>
                      <a:r>
                        <a:rPr lang="en" sz="2400"/>
                        <a:t>5</a:t>
                      </a:r>
                    </a:p>
                  </a:txBody>
                  <a:tcPr marL="91425" marR="91425" marT="91425" marB="91425">
                    <a:solidFill>
                      <a:srgbClr val="F4CCCC"/>
                    </a:solidFill>
                  </a:tcPr>
                </a:tc>
                <a:tc>
                  <a:txBody>
                    <a:bodyPr/>
                    <a:lstStyle/>
                    <a:p>
                      <a:pPr lvl="0" algn="ctr" rtl="0">
                        <a:spcBef>
                          <a:spcPts val="0"/>
                        </a:spcBef>
                        <a:buNone/>
                      </a:pPr>
                      <a:r>
                        <a:rPr lang="en" sz="2400"/>
                        <a:t>6</a:t>
                      </a:r>
                    </a:p>
                  </a:txBody>
                  <a:tcPr marL="91425" marR="91425" marT="91425" marB="91425">
                    <a:solidFill>
                      <a:srgbClr val="F4CCCC"/>
                    </a:solidFill>
                  </a:tcPr>
                </a:tc>
                <a:tc>
                  <a:txBody>
                    <a:bodyPr/>
                    <a:lstStyle/>
                    <a:p>
                      <a:pPr lvl="0" algn="ctr" rtl="0">
                        <a:spcBef>
                          <a:spcPts val="0"/>
                        </a:spcBef>
                        <a:buNone/>
                      </a:pPr>
                      <a:r>
                        <a:rPr lang="en" sz="2400"/>
                        <a:t>7</a:t>
                      </a:r>
                    </a:p>
                  </a:txBody>
                  <a:tcPr marL="91425" marR="91425" marT="91425" marB="91425">
                    <a:solidFill>
                      <a:srgbClr val="D9EAD3"/>
                    </a:solidFill>
                  </a:tcPr>
                </a:tc>
                <a:tc>
                  <a:txBody>
                    <a:bodyPr/>
                    <a:lstStyle/>
                    <a:p>
                      <a:pPr lvl="0" algn="ctr" rtl="0">
                        <a:spcBef>
                          <a:spcPts val="0"/>
                        </a:spcBef>
                        <a:buNone/>
                      </a:pPr>
                      <a:r>
                        <a:rPr lang="en" sz="2400"/>
                        <a:t>8</a:t>
                      </a:r>
                    </a:p>
                  </a:txBody>
                  <a:tcPr marL="91425" marR="91425" marT="91425" marB="91425">
                    <a:solidFill>
                      <a:srgbClr val="D9EAD3"/>
                    </a:solidFill>
                  </a:tcPr>
                </a:tc>
                <a:extLst>
                  <a:ext uri="{0D108BD9-81ED-4DB2-BD59-A6C34878D82A}">
                    <a16:rowId xmlns:a16="http://schemas.microsoft.com/office/drawing/2014/main" val="10001"/>
                  </a:ext>
                </a:extLst>
              </a:tr>
              <a:tr h="605875">
                <a:tc>
                  <a:txBody>
                    <a:bodyPr/>
                    <a:lstStyle/>
                    <a:p>
                      <a:pPr lvl="0" algn="ctr" rtl="0">
                        <a:spcBef>
                          <a:spcPts val="0"/>
                        </a:spcBef>
                        <a:buNone/>
                      </a:pPr>
                      <a:r>
                        <a:rPr lang="en" sz="2400"/>
                        <a:t>3</a:t>
                      </a:r>
                    </a:p>
                  </a:txBody>
                  <a:tcPr marL="91425" marR="91425" marT="91425" marB="91425">
                    <a:solidFill>
                      <a:srgbClr val="FFF2CC"/>
                    </a:solidFill>
                  </a:tcPr>
                </a:tc>
                <a:tc>
                  <a:txBody>
                    <a:bodyPr/>
                    <a:lstStyle/>
                    <a:p>
                      <a:pPr lvl="0" algn="ctr" rtl="0">
                        <a:spcBef>
                          <a:spcPts val="0"/>
                        </a:spcBef>
                        <a:buNone/>
                      </a:pPr>
                      <a:r>
                        <a:rPr lang="en" sz="2400"/>
                        <a:t>2</a:t>
                      </a:r>
                    </a:p>
                  </a:txBody>
                  <a:tcPr marL="91425" marR="91425" marT="91425" marB="91425">
                    <a:solidFill>
                      <a:srgbClr val="FFF2CC"/>
                    </a:solidFill>
                  </a:tcPr>
                </a:tc>
                <a:tc>
                  <a:txBody>
                    <a:bodyPr/>
                    <a:lstStyle/>
                    <a:p>
                      <a:pPr lvl="0" algn="ctr" rtl="0">
                        <a:spcBef>
                          <a:spcPts val="0"/>
                        </a:spcBef>
                        <a:buNone/>
                      </a:pPr>
                      <a:r>
                        <a:rPr lang="en" sz="2400"/>
                        <a:t>1</a:t>
                      </a:r>
                    </a:p>
                  </a:txBody>
                  <a:tcPr marL="91425" marR="91425" marT="91425" marB="91425">
                    <a:solidFill>
                      <a:srgbClr val="C9DAF8"/>
                    </a:solidFill>
                  </a:tcPr>
                </a:tc>
                <a:tc>
                  <a:txBody>
                    <a:bodyPr/>
                    <a:lstStyle/>
                    <a:p>
                      <a:pPr lvl="0" algn="ctr" rtl="0">
                        <a:spcBef>
                          <a:spcPts val="0"/>
                        </a:spcBef>
                        <a:buNone/>
                      </a:pPr>
                      <a:r>
                        <a:rPr lang="en" sz="2400"/>
                        <a:t>0</a:t>
                      </a:r>
                    </a:p>
                  </a:txBody>
                  <a:tcPr marL="91425" marR="91425" marT="91425" marB="91425">
                    <a:solidFill>
                      <a:srgbClr val="C9DAF8"/>
                    </a:solidFill>
                  </a:tcPr>
                </a:tc>
                <a:extLst>
                  <a:ext uri="{0D108BD9-81ED-4DB2-BD59-A6C34878D82A}">
                    <a16:rowId xmlns:a16="http://schemas.microsoft.com/office/drawing/2014/main" val="10002"/>
                  </a:ext>
                </a:extLst>
              </a:tr>
              <a:tr h="605875">
                <a:tc>
                  <a:txBody>
                    <a:bodyPr/>
                    <a:lstStyle/>
                    <a:p>
                      <a:pPr lvl="0" algn="ctr" rtl="0">
                        <a:spcBef>
                          <a:spcPts val="0"/>
                        </a:spcBef>
                        <a:buNone/>
                      </a:pPr>
                      <a:r>
                        <a:rPr lang="en" sz="2400"/>
                        <a:t>1</a:t>
                      </a:r>
                    </a:p>
                  </a:txBody>
                  <a:tcPr marL="91425" marR="91425" marT="91425" marB="91425">
                    <a:solidFill>
                      <a:srgbClr val="FFF2CC"/>
                    </a:solidFill>
                  </a:tcPr>
                </a:tc>
                <a:tc>
                  <a:txBody>
                    <a:bodyPr/>
                    <a:lstStyle/>
                    <a:p>
                      <a:pPr lvl="0" algn="ctr" rtl="0">
                        <a:spcBef>
                          <a:spcPts val="0"/>
                        </a:spcBef>
                        <a:buNone/>
                      </a:pPr>
                      <a:r>
                        <a:rPr lang="en" sz="2400"/>
                        <a:t>2</a:t>
                      </a:r>
                    </a:p>
                  </a:txBody>
                  <a:tcPr marL="91425" marR="91425" marT="91425" marB="91425">
                    <a:solidFill>
                      <a:srgbClr val="FFF2CC"/>
                    </a:solidFill>
                  </a:tcPr>
                </a:tc>
                <a:tc>
                  <a:txBody>
                    <a:bodyPr/>
                    <a:lstStyle/>
                    <a:p>
                      <a:pPr lvl="0" algn="ctr" rtl="0">
                        <a:spcBef>
                          <a:spcPts val="0"/>
                        </a:spcBef>
                        <a:buNone/>
                      </a:pPr>
                      <a:r>
                        <a:rPr lang="en" sz="2400"/>
                        <a:t>3</a:t>
                      </a:r>
                    </a:p>
                  </a:txBody>
                  <a:tcPr marL="91425" marR="91425" marT="91425" marB="91425">
                    <a:solidFill>
                      <a:srgbClr val="C9DAF8"/>
                    </a:solidFill>
                  </a:tcPr>
                </a:tc>
                <a:tc>
                  <a:txBody>
                    <a:bodyPr/>
                    <a:lstStyle/>
                    <a:p>
                      <a:pPr lvl="0" algn="ctr" rtl="0">
                        <a:spcBef>
                          <a:spcPts val="0"/>
                        </a:spcBef>
                        <a:buNone/>
                      </a:pPr>
                      <a:r>
                        <a:rPr lang="en" sz="2400"/>
                        <a:t>4</a:t>
                      </a:r>
                    </a:p>
                  </a:txBody>
                  <a:tcPr marL="91425" marR="91425" marT="91425" marB="91425">
                    <a:solidFill>
                      <a:srgbClr val="C9DAF8"/>
                    </a:solidFill>
                  </a:tcPr>
                </a:tc>
                <a:extLst>
                  <a:ext uri="{0D108BD9-81ED-4DB2-BD59-A6C34878D82A}">
                    <a16:rowId xmlns:a16="http://schemas.microsoft.com/office/drawing/2014/main" val="10003"/>
                  </a:ext>
                </a:extLst>
              </a:tr>
            </a:tbl>
          </a:graphicData>
        </a:graphic>
      </p:graphicFrame>
      <p:sp>
        <p:nvSpPr>
          <p:cNvPr id="1111" name="Shape 1111"/>
          <p:cNvSpPr txBox="1"/>
          <p:nvPr/>
        </p:nvSpPr>
        <p:spPr>
          <a:xfrm>
            <a:off x="931850" y="1757375"/>
            <a:ext cx="2617200" cy="56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Single depth slice</a:t>
            </a:r>
          </a:p>
        </p:txBody>
      </p:sp>
      <p:cxnSp>
        <p:nvCxnSpPr>
          <p:cNvPr id="1112" name="Shape 1112"/>
          <p:cNvCxnSpPr/>
          <p:nvPr/>
        </p:nvCxnSpPr>
        <p:spPr>
          <a:xfrm rot="10800000">
            <a:off x="642925" y="2296700"/>
            <a:ext cx="0" cy="2364000"/>
          </a:xfrm>
          <a:prstGeom prst="straightConnector1">
            <a:avLst/>
          </a:prstGeom>
          <a:noFill/>
          <a:ln w="19050" cap="flat" cmpd="sng">
            <a:solidFill>
              <a:srgbClr val="000000"/>
            </a:solidFill>
            <a:prstDash val="solid"/>
            <a:round/>
            <a:headEnd type="triangle" w="lg" len="lg"/>
            <a:tailEnd type="none" w="lg" len="lg"/>
          </a:ln>
        </p:spPr>
      </p:cxnSp>
      <p:sp>
        <p:nvSpPr>
          <p:cNvPr id="1113" name="Shape 1113"/>
          <p:cNvSpPr txBox="1"/>
          <p:nvPr/>
        </p:nvSpPr>
        <p:spPr>
          <a:xfrm>
            <a:off x="76200" y="2421075"/>
            <a:ext cx="926000" cy="467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US" sz="2000" kern="0">
                <a:solidFill>
                  <a:srgbClr val="000000"/>
                </a:solidFill>
                <a:latin typeface="Arial"/>
                <a:ea typeface="Arial"/>
                <a:cs typeface="Arial"/>
                <a:sym typeface="Arial"/>
              </a:rPr>
              <a:t>dim 1</a:t>
            </a:r>
            <a:endParaRPr lang="en" sz="2000" kern="0" dirty="0">
              <a:solidFill>
                <a:srgbClr val="000000"/>
              </a:solidFill>
              <a:latin typeface="Arial"/>
              <a:ea typeface="Arial"/>
              <a:cs typeface="Arial"/>
              <a:sym typeface="Arial"/>
            </a:endParaRPr>
          </a:p>
        </p:txBody>
      </p:sp>
      <p:cxnSp>
        <p:nvCxnSpPr>
          <p:cNvPr id="1114" name="Shape 1114"/>
          <p:cNvCxnSpPr/>
          <p:nvPr/>
        </p:nvCxnSpPr>
        <p:spPr>
          <a:xfrm>
            <a:off x="926000" y="5007925"/>
            <a:ext cx="2476500" cy="0"/>
          </a:xfrm>
          <a:prstGeom prst="straightConnector1">
            <a:avLst/>
          </a:prstGeom>
          <a:noFill/>
          <a:ln w="19050" cap="flat" cmpd="sng">
            <a:solidFill>
              <a:srgbClr val="000000"/>
            </a:solidFill>
            <a:prstDash val="solid"/>
            <a:round/>
            <a:headEnd type="none" w="lg" len="lg"/>
            <a:tailEnd type="triangle" w="lg" len="lg"/>
          </a:ln>
        </p:spPr>
      </p:cxnSp>
      <p:sp>
        <p:nvSpPr>
          <p:cNvPr id="1115" name="Shape 1115"/>
          <p:cNvSpPr txBox="1"/>
          <p:nvPr/>
        </p:nvSpPr>
        <p:spPr>
          <a:xfrm>
            <a:off x="2362200" y="4938275"/>
            <a:ext cx="905775" cy="366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US" sz="2000" kern="0" dirty="0">
                <a:solidFill>
                  <a:srgbClr val="000000"/>
                </a:solidFill>
                <a:latin typeface="Arial"/>
                <a:ea typeface="Arial"/>
                <a:cs typeface="Arial"/>
                <a:sym typeface="Arial"/>
              </a:rPr>
              <a:t>dim 2</a:t>
            </a:r>
            <a:endParaRPr lang="en" sz="2000" kern="0" dirty="0">
              <a:solidFill>
                <a:srgbClr val="000000"/>
              </a:solidFill>
              <a:latin typeface="Arial"/>
              <a:ea typeface="Arial"/>
              <a:cs typeface="Arial"/>
              <a:sym typeface="Arial"/>
            </a:endParaRPr>
          </a:p>
        </p:txBody>
      </p:sp>
      <p:cxnSp>
        <p:nvCxnSpPr>
          <p:cNvPr id="1116" name="Shape 1116"/>
          <p:cNvCxnSpPr/>
          <p:nvPr/>
        </p:nvCxnSpPr>
        <p:spPr>
          <a:xfrm>
            <a:off x="3753700" y="3478700"/>
            <a:ext cx="2032800" cy="0"/>
          </a:xfrm>
          <a:prstGeom prst="straightConnector1">
            <a:avLst/>
          </a:prstGeom>
          <a:noFill/>
          <a:ln w="19050" cap="flat" cmpd="sng">
            <a:solidFill>
              <a:srgbClr val="000000"/>
            </a:solidFill>
            <a:prstDash val="solid"/>
            <a:round/>
            <a:headEnd type="none" w="lg" len="lg"/>
            <a:tailEnd type="triangle" w="lg" len="lg"/>
          </a:ln>
        </p:spPr>
      </p:cxnSp>
      <p:sp>
        <p:nvSpPr>
          <p:cNvPr id="1117" name="Shape 1117"/>
          <p:cNvSpPr txBox="1"/>
          <p:nvPr/>
        </p:nvSpPr>
        <p:spPr>
          <a:xfrm>
            <a:off x="3661275" y="2645775"/>
            <a:ext cx="2675700" cy="727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max pool with 2x2 filters and stride 2</a:t>
            </a:r>
          </a:p>
        </p:txBody>
      </p:sp>
      <p:graphicFrame>
        <p:nvGraphicFramePr>
          <p:cNvPr id="1118" name="Shape 1118"/>
          <p:cNvGraphicFramePr/>
          <p:nvPr/>
        </p:nvGraphicFramePr>
        <p:xfrm>
          <a:off x="6622250" y="2833875"/>
          <a:ext cx="1211750" cy="1211750"/>
        </p:xfrm>
        <a:graphic>
          <a:graphicData uri="http://schemas.openxmlformats.org/drawingml/2006/table">
            <a:tbl>
              <a:tblPr>
                <a:noFill/>
              </a:tblPr>
              <a:tblGrid>
                <a:gridCol w="605875">
                  <a:extLst>
                    <a:ext uri="{9D8B030D-6E8A-4147-A177-3AD203B41FA5}">
                      <a16:colId xmlns:a16="http://schemas.microsoft.com/office/drawing/2014/main" val="20000"/>
                    </a:ext>
                  </a:extLst>
                </a:gridCol>
                <a:gridCol w="605875">
                  <a:extLst>
                    <a:ext uri="{9D8B030D-6E8A-4147-A177-3AD203B41FA5}">
                      <a16:colId xmlns:a16="http://schemas.microsoft.com/office/drawing/2014/main" val="20001"/>
                    </a:ext>
                  </a:extLst>
                </a:gridCol>
              </a:tblGrid>
              <a:tr h="605875">
                <a:tc>
                  <a:txBody>
                    <a:bodyPr/>
                    <a:lstStyle/>
                    <a:p>
                      <a:pPr lvl="0" algn="ctr" rtl="0">
                        <a:spcBef>
                          <a:spcPts val="0"/>
                        </a:spcBef>
                        <a:buNone/>
                      </a:pPr>
                      <a:r>
                        <a:rPr lang="en" sz="2400"/>
                        <a:t>6</a:t>
                      </a:r>
                    </a:p>
                  </a:txBody>
                  <a:tcPr marL="91425" marR="91425" marT="91425" marB="91425">
                    <a:solidFill>
                      <a:srgbClr val="F4CCCC"/>
                    </a:solidFill>
                  </a:tcPr>
                </a:tc>
                <a:tc>
                  <a:txBody>
                    <a:bodyPr/>
                    <a:lstStyle/>
                    <a:p>
                      <a:pPr lvl="0" algn="ctr" rtl="0">
                        <a:spcBef>
                          <a:spcPts val="0"/>
                        </a:spcBef>
                        <a:buNone/>
                      </a:pPr>
                      <a:r>
                        <a:rPr lang="en" sz="2400"/>
                        <a:t>8</a:t>
                      </a:r>
                    </a:p>
                  </a:txBody>
                  <a:tcPr marL="91425" marR="91425" marT="91425" marB="91425">
                    <a:solidFill>
                      <a:srgbClr val="D9EAD3"/>
                    </a:solidFill>
                  </a:tcPr>
                </a:tc>
                <a:extLst>
                  <a:ext uri="{0D108BD9-81ED-4DB2-BD59-A6C34878D82A}">
                    <a16:rowId xmlns:a16="http://schemas.microsoft.com/office/drawing/2014/main" val="10000"/>
                  </a:ext>
                </a:extLst>
              </a:tr>
              <a:tr h="605875">
                <a:tc>
                  <a:txBody>
                    <a:bodyPr/>
                    <a:lstStyle/>
                    <a:p>
                      <a:pPr lvl="0" algn="ctr" rtl="0">
                        <a:spcBef>
                          <a:spcPts val="0"/>
                        </a:spcBef>
                        <a:buNone/>
                      </a:pPr>
                      <a:r>
                        <a:rPr lang="en" sz="2400"/>
                        <a:t>3</a:t>
                      </a:r>
                    </a:p>
                  </a:txBody>
                  <a:tcPr marL="91425" marR="91425" marT="91425" marB="91425">
                    <a:solidFill>
                      <a:srgbClr val="FFF2CC"/>
                    </a:solidFill>
                  </a:tcPr>
                </a:tc>
                <a:tc>
                  <a:txBody>
                    <a:bodyPr/>
                    <a:lstStyle/>
                    <a:p>
                      <a:pPr lvl="0" algn="ctr" rtl="0">
                        <a:spcBef>
                          <a:spcPts val="0"/>
                        </a:spcBef>
                        <a:buNone/>
                      </a:pPr>
                      <a:r>
                        <a:rPr lang="en" sz="2400"/>
                        <a:t>4</a:t>
                      </a:r>
                    </a:p>
                  </a:txBody>
                  <a:tcPr marL="91425" marR="91425" marT="91425" marB="91425">
                    <a:solidFill>
                      <a:srgbClr val="C9DAF8"/>
                    </a:solidFill>
                  </a:tcPr>
                </a:tc>
                <a:extLst>
                  <a:ext uri="{0D108BD9-81ED-4DB2-BD59-A6C34878D82A}">
                    <a16:rowId xmlns:a16="http://schemas.microsoft.com/office/drawing/2014/main" val="10001"/>
                  </a:ext>
                </a:extLst>
              </a:tr>
            </a:tbl>
          </a:graphicData>
        </a:graphic>
      </p:graphicFrame>
      <p:sp>
        <p:nvSpPr>
          <p:cNvPr id="1119" name="Shape 1119"/>
          <p:cNvSpPr txBox="1"/>
          <p:nvPr/>
        </p:nvSpPr>
        <p:spPr>
          <a:xfrm>
            <a:off x="2918925" y="904725"/>
            <a:ext cx="4266900" cy="662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MAX POOLING</a:t>
            </a:r>
          </a:p>
          <a:p>
            <a:pPr algn="l" eaLnBrk="1" fontAlgn="auto" hangingPunct="1">
              <a:spcBef>
                <a:spcPts val="0"/>
              </a:spcBef>
              <a:spcAft>
                <a:spcPts val="0"/>
              </a:spcAft>
            </a:pPr>
            <a:endParaRPr sz="3000" kern="0">
              <a:solidFill>
                <a:srgbClr val="000000"/>
              </a:solidFill>
              <a:latin typeface="Arial"/>
              <a:ea typeface="Arial"/>
              <a:cs typeface="Arial"/>
              <a:sym typeface="Arial"/>
            </a:endParaRPr>
          </a:p>
        </p:txBody>
      </p:sp>
      <p:sp>
        <p:nvSpPr>
          <p:cNvPr id="1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682358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8" name="Shape 1138"/>
          <p:cNvSpPr txBox="1"/>
          <p:nvPr/>
        </p:nvSpPr>
        <p:spPr>
          <a:xfrm>
            <a:off x="238075" y="963550"/>
            <a:ext cx="8810700" cy="1247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Fully Connected Layer (FC layer)</a:t>
            </a:r>
          </a:p>
          <a:p>
            <a:pPr marL="457200" indent="-342900" algn="l" eaLnBrk="1" fontAlgn="auto" hangingPunct="1">
              <a:spcBef>
                <a:spcPts val="0"/>
              </a:spcBef>
              <a:spcAft>
                <a:spcPts val="0"/>
              </a:spcAft>
              <a:buSzPct val="100000"/>
              <a:buFontTx/>
              <a:buChar char="-"/>
            </a:pPr>
            <a:r>
              <a:rPr lang="en" sz="1800" kern="0">
                <a:solidFill>
                  <a:srgbClr val="000000"/>
                </a:solidFill>
                <a:latin typeface="Arial"/>
                <a:ea typeface="Arial"/>
                <a:cs typeface="Arial"/>
                <a:sym typeface="Arial"/>
              </a:rPr>
              <a:t>Contains neurons that connect to the entire input volume, as in ordinary Neural Networks</a:t>
            </a: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pic>
        <p:nvPicPr>
          <p:cNvPr id="1139" name="Shape 1139"/>
          <p:cNvPicPr preferRelativeResize="0"/>
          <p:nvPr/>
        </p:nvPicPr>
        <p:blipFill>
          <a:blip r:embed="rId3">
            <a:alphaModFix/>
          </a:blip>
          <a:stretch>
            <a:fillRect/>
          </a:stretch>
        </p:blipFill>
        <p:spPr>
          <a:xfrm>
            <a:off x="1294351" y="2298501"/>
            <a:ext cx="6164923" cy="2952299"/>
          </a:xfrm>
          <a:prstGeom prst="rect">
            <a:avLst/>
          </a:prstGeom>
          <a:noFill/>
          <a:ln>
            <a:noFill/>
          </a:ln>
        </p:spPr>
      </p:pic>
      <p:pic>
        <p:nvPicPr>
          <p:cNvPr id="1140" name="Shape 1140" descr="mazda3.JPG"/>
          <p:cNvPicPr preferRelativeResize="0"/>
          <p:nvPr/>
        </p:nvPicPr>
        <p:blipFill rotWithShape="1">
          <a:blip r:embed="rId4">
            <a:alphaModFix/>
          </a:blip>
          <a:srcRect l="13812" r="4065"/>
          <a:stretch/>
        </p:blipFill>
        <p:spPr>
          <a:xfrm>
            <a:off x="1345750" y="3542650"/>
            <a:ext cx="1470529" cy="1342972"/>
          </a:xfrm>
          <a:prstGeom prst="rect">
            <a:avLst/>
          </a:prstGeom>
          <a:noFill/>
          <a:ln>
            <a:noFill/>
          </a:ln>
        </p:spPr>
      </p:pic>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227250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808315-A589-9742-9EF6-E9AC0078BD3F}"/>
              </a:ext>
            </a:extLst>
          </p:cNvPr>
          <p:cNvPicPr>
            <a:picLocks noChangeAspect="1"/>
          </p:cNvPicPr>
          <p:nvPr/>
        </p:nvPicPr>
        <p:blipFill>
          <a:blip r:embed="rId2"/>
          <a:stretch>
            <a:fillRect/>
          </a:stretch>
        </p:blipFill>
        <p:spPr>
          <a:xfrm>
            <a:off x="996950" y="196850"/>
            <a:ext cx="7150100" cy="6464300"/>
          </a:xfrm>
          <a:prstGeom prst="rect">
            <a:avLst/>
          </a:prstGeom>
        </p:spPr>
      </p:pic>
      <p:sp>
        <p:nvSpPr>
          <p:cNvPr id="3" name="Rounded Rectangle 2">
            <a:extLst>
              <a:ext uri="{FF2B5EF4-FFF2-40B4-BE49-F238E27FC236}">
                <a16:creationId xmlns:a16="http://schemas.microsoft.com/office/drawing/2014/main" id="{0EE38A75-375C-F545-BA58-E73BF978FEFE}"/>
              </a:ext>
            </a:extLst>
          </p:cNvPr>
          <p:cNvSpPr/>
          <p:nvPr/>
        </p:nvSpPr>
        <p:spPr>
          <a:xfrm>
            <a:off x="762000" y="1752600"/>
            <a:ext cx="7620000" cy="9906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7249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idx="4294967295"/>
          </p:nvPr>
        </p:nvSpPr>
        <p:spPr>
          <a:xfrm>
            <a:off x="7086600" y="6400800"/>
            <a:ext cx="1905000" cy="457200"/>
          </a:xfrm>
          <a:prstGeom prst="rect">
            <a:avLst/>
          </a:prstGeom>
        </p:spPr>
        <p:txBody>
          <a:bodyPr/>
          <a:lstStyle/>
          <a:p>
            <a:fld id="{E43E7D0D-8759-C044-A8DC-5462D26E452B}" type="slidenum">
              <a:rPr lang="en-US">
                <a:solidFill>
                  <a:prstClr val="white">
                    <a:lumMod val="50000"/>
                  </a:prstClr>
                </a:solidFill>
              </a:rPr>
              <a:pPr/>
              <a:t>60</a:t>
            </a:fld>
            <a:endParaRPr lang="en-US">
              <a:solidFill>
                <a:prstClr val="white">
                  <a:lumMod val="50000"/>
                </a:prstClr>
              </a:solidFill>
            </a:endParaRPr>
          </a:p>
        </p:txBody>
      </p:sp>
      <p:pic>
        <p:nvPicPr>
          <p:cNvPr id="460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0" y="1244291"/>
            <a:ext cx="5757120" cy="541928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6082" name="Text Box 2"/>
          <p:cNvSpPr txBox="1">
            <a:spLocks noChangeArrowheads="1"/>
          </p:cNvSpPr>
          <p:nvPr/>
        </p:nvSpPr>
        <p:spPr bwMode="auto">
          <a:xfrm>
            <a:off x="4038600" y="956261"/>
            <a:ext cx="5184000" cy="1947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3220" rIns="81639" bIns="4082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9pPr>
          </a:lstStyle>
          <a:p>
            <a:pPr algn="l">
              <a:spcBef>
                <a:spcPts val="0"/>
              </a:spcBef>
            </a:pPr>
            <a:r>
              <a:rPr lang="en-US" sz="2500" dirty="0">
                <a:latin typeface="FreeSans" charset="0"/>
              </a:rPr>
              <a:t>Example:  200x200 image</a:t>
            </a:r>
          </a:p>
          <a:p>
            <a:pPr algn="l">
              <a:spcBef>
                <a:spcPts val="0"/>
              </a:spcBef>
            </a:pPr>
            <a:r>
              <a:rPr lang="en-US" sz="2500" dirty="0">
                <a:latin typeface="FreeSans" charset="0"/>
              </a:rPr>
              <a:t>                  40K hidden units</a:t>
            </a:r>
          </a:p>
          <a:p>
            <a:pPr algn="l">
              <a:spcBef>
                <a:spcPts val="0"/>
              </a:spcBef>
            </a:pPr>
            <a:r>
              <a:rPr lang="en-US" sz="2500" dirty="0">
                <a:latin typeface="FreeSans" charset="0"/>
              </a:rPr>
              <a:t>		       </a:t>
            </a:r>
            <a:r>
              <a:rPr lang="en-US" sz="2500" b="1" dirty="0">
                <a:solidFill>
                  <a:srgbClr val="FF0000"/>
                </a:solidFill>
                <a:latin typeface="FreeSans" charset="0"/>
              </a:rPr>
              <a:t>  ~2B parameters</a:t>
            </a:r>
            <a:r>
              <a:rPr lang="en-US" sz="2500" dirty="0">
                <a:latin typeface="FreeSans" charset="0"/>
              </a:rPr>
              <a:t>!!!</a:t>
            </a:r>
          </a:p>
        </p:txBody>
      </p:sp>
      <p:sp>
        <p:nvSpPr>
          <p:cNvPr id="46083" name="AutoShape 3"/>
          <p:cNvSpPr>
            <a:spLocks noChangeArrowheads="1"/>
          </p:cNvSpPr>
          <p:nvPr/>
        </p:nvSpPr>
        <p:spPr bwMode="auto">
          <a:xfrm>
            <a:off x="5436000" y="1866436"/>
            <a:ext cx="414720" cy="414764"/>
          </a:xfrm>
          <a:prstGeom prst="rightArrow">
            <a:avLst>
              <a:gd name="adj1" fmla="val 50000"/>
              <a:gd name="adj2" fmla="val 25000"/>
            </a:avLst>
          </a:prstGeom>
          <a:solidFill>
            <a:srgbClr val="FF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solidFill>
                <a:prstClr val="black"/>
              </a:solidFill>
            </a:endParaRPr>
          </a:p>
        </p:txBody>
      </p:sp>
      <p:sp>
        <p:nvSpPr>
          <p:cNvPr id="46084" name="Text Box 4"/>
          <p:cNvSpPr txBox="1">
            <a:spLocks noChangeArrowheads="1"/>
          </p:cNvSpPr>
          <p:nvPr/>
        </p:nvSpPr>
        <p:spPr bwMode="auto">
          <a:xfrm>
            <a:off x="2607841" y="5546023"/>
            <a:ext cx="6308640" cy="1006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latin typeface="FreeSans" charset="0"/>
              </a:rPr>
              <a:t>- Spatial correlation is local</a:t>
            </a:r>
          </a:p>
          <a:p>
            <a:pPr algn="l">
              <a:spcBef>
                <a:spcPts val="0"/>
              </a:spcBef>
            </a:pPr>
            <a:r>
              <a:rPr lang="en-US" sz="2200" dirty="0">
                <a:latin typeface="FreeSans" charset="0"/>
              </a:rPr>
              <a:t>- Waste of resources + we have not enough          training samples anyway..</a:t>
            </a:r>
          </a:p>
        </p:txBody>
      </p:sp>
      <p:sp>
        <p:nvSpPr>
          <p:cNvPr id="11"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Fully Connected Layer</a:t>
            </a:r>
          </a:p>
        </p:txBody>
      </p:sp>
      <p:sp>
        <p:nvSpPr>
          <p:cNvPr id="12" name="TextBox 11"/>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Tree>
    <p:extLst>
      <p:ext uri="{BB962C8B-B14F-4D97-AF65-F5344CB8AC3E}">
        <p14:creationId xmlns:p14="http://schemas.microsoft.com/office/powerpoint/2010/main" val="24035403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2" name="Shape 1072"/>
          <p:cNvSpPr txBox="1"/>
          <p:nvPr/>
        </p:nvSpPr>
        <p:spPr>
          <a:xfrm>
            <a:off x="1400000" y="3385925"/>
            <a:ext cx="8619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3072</a:t>
            </a:r>
          </a:p>
        </p:txBody>
      </p:sp>
      <p:sp>
        <p:nvSpPr>
          <p:cNvPr id="1073" name="Shape 1073"/>
          <p:cNvSpPr txBox="1"/>
          <p:nvPr/>
        </p:nvSpPr>
        <p:spPr>
          <a:xfrm>
            <a:off x="100412" y="3114069"/>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a:t>
            </a:r>
          </a:p>
        </p:txBody>
      </p:sp>
      <p:sp>
        <p:nvSpPr>
          <p:cNvPr id="1074" name="Shape 1074"/>
          <p:cNvSpPr txBox="1"/>
          <p:nvPr/>
        </p:nvSpPr>
        <p:spPr>
          <a:xfrm>
            <a:off x="0" y="857250"/>
            <a:ext cx="7701900" cy="65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dirty="0">
                <a:solidFill>
                  <a:srgbClr val="000000"/>
                </a:solidFill>
                <a:latin typeface="Arial"/>
                <a:ea typeface="Arial"/>
                <a:cs typeface="Arial"/>
                <a:sym typeface="Arial"/>
              </a:rPr>
              <a:t>Fully Connected Layer</a:t>
            </a:r>
          </a:p>
        </p:txBody>
      </p:sp>
      <p:sp>
        <p:nvSpPr>
          <p:cNvPr id="1075" name="Shape 1075"/>
          <p:cNvSpPr txBox="1"/>
          <p:nvPr/>
        </p:nvSpPr>
        <p:spPr>
          <a:xfrm>
            <a:off x="751225" y="1701275"/>
            <a:ext cx="7829700" cy="47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32x32x3 image -&gt; stretch to 3072 x 1 </a:t>
            </a:r>
          </a:p>
        </p:txBody>
      </p:sp>
      <p:sp>
        <p:nvSpPr>
          <p:cNvPr id="1076" name="Shape 1076"/>
          <p:cNvSpPr txBox="1"/>
          <p:nvPr/>
        </p:nvSpPr>
        <p:spPr>
          <a:xfrm>
            <a:off x="3450588" y="3257625"/>
            <a:ext cx="2507400" cy="3522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10 x 3072 </a:t>
            </a:r>
          </a:p>
          <a:p>
            <a:pPr eaLnBrk="1" fontAlgn="auto" hangingPunct="1">
              <a:spcBef>
                <a:spcPts val="0"/>
              </a:spcBef>
              <a:spcAft>
                <a:spcPts val="0"/>
              </a:spcAft>
            </a:pPr>
            <a:r>
              <a:rPr lang="en" sz="1800" kern="0">
                <a:solidFill>
                  <a:srgbClr val="000000"/>
                </a:solidFill>
                <a:latin typeface="Arial"/>
                <a:ea typeface="Arial"/>
                <a:cs typeface="Arial"/>
                <a:sym typeface="Arial"/>
              </a:rPr>
              <a:t>weights</a:t>
            </a:r>
          </a:p>
        </p:txBody>
      </p:sp>
      <p:sp>
        <p:nvSpPr>
          <p:cNvPr id="1077" name="Shape 1077"/>
          <p:cNvSpPr txBox="1"/>
          <p:nvPr/>
        </p:nvSpPr>
        <p:spPr>
          <a:xfrm>
            <a:off x="6655800" y="2525100"/>
            <a:ext cx="1341600" cy="6570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activation</a:t>
            </a:r>
          </a:p>
        </p:txBody>
      </p:sp>
      <p:sp>
        <p:nvSpPr>
          <p:cNvPr id="1078" name="Shape 1078"/>
          <p:cNvSpPr/>
          <p:nvPr/>
        </p:nvSpPr>
        <p:spPr>
          <a:xfrm>
            <a:off x="6450450" y="3140175"/>
            <a:ext cx="1752300" cy="282300"/>
          </a:xfrm>
          <a:prstGeom prst="cube">
            <a:avLst>
              <a:gd name="adj" fmla="val 25000"/>
            </a:avLst>
          </a:prstGeom>
          <a:solidFill>
            <a:srgbClr val="C9DAF8">
              <a:alpha val="4269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79" name="Shape 1079"/>
          <p:cNvSpPr/>
          <p:nvPr/>
        </p:nvSpPr>
        <p:spPr>
          <a:xfrm>
            <a:off x="6526675" y="3233250"/>
            <a:ext cx="150300" cy="152700"/>
          </a:xfrm>
          <a:prstGeom prst="ellipse">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80" name="Shape 1080"/>
          <p:cNvSpPr/>
          <p:nvPr/>
        </p:nvSpPr>
        <p:spPr>
          <a:xfrm>
            <a:off x="388924" y="3140175"/>
            <a:ext cx="2784300" cy="282300"/>
          </a:xfrm>
          <a:prstGeom prst="cube">
            <a:avLst>
              <a:gd name="adj" fmla="val 25000"/>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081" name="Shape 1081"/>
          <p:cNvPicPr preferRelativeResize="0"/>
          <p:nvPr/>
        </p:nvPicPr>
        <p:blipFill>
          <a:blip r:embed="rId3">
            <a:alphaModFix/>
          </a:blip>
          <a:stretch>
            <a:fillRect/>
          </a:stretch>
        </p:blipFill>
        <p:spPr>
          <a:xfrm>
            <a:off x="4429501" y="2924251"/>
            <a:ext cx="542925" cy="257175"/>
          </a:xfrm>
          <a:prstGeom prst="rect">
            <a:avLst/>
          </a:prstGeom>
          <a:noFill/>
          <a:ln>
            <a:noFill/>
          </a:ln>
        </p:spPr>
      </p:pic>
      <p:sp>
        <p:nvSpPr>
          <p:cNvPr id="1082" name="Shape 1082"/>
          <p:cNvSpPr txBox="1"/>
          <p:nvPr/>
        </p:nvSpPr>
        <p:spPr>
          <a:xfrm>
            <a:off x="1388662" y="2525100"/>
            <a:ext cx="1341600" cy="6570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input</a:t>
            </a:r>
          </a:p>
        </p:txBody>
      </p:sp>
      <p:sp>
        <p:nvSpPr>
          <p:cNvPr id="1083" name="Shape 1083"/>
          <p:cNvSpPr txBox="1"/>
          <p:nvPr/>
        </p:nvSpPr>
        <p:spPr>
          <a:xfrm>
            <a:off x="5841575" y="3879550"/>
            <a:ext cx="3021300" cy="76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FF"/>
                </a:solidFill>
                <a:latin typeface="Arial"/>
                <a:ea typeface="Arial"/>
                <a:cs typeface="Arial"/>
                <a:sym typeface="Arial"/>
              </a:rPr>
              <a:t>1 number: </a:t>
            </a:r>
          </a:p>
          <a:p>
            <a:pPr algn="l" eaLnBrk="1" fontAlgn="auto" hangingPunct="1">
              <a:spcBef>
                <a:spcPts val="0"/>
              </a:spcBef>
              <a:spcAft>
                <a:spcPts val="0"/>
              </a:spcAft>
            </a:pPr>
            <a:r>
              <a:rPr lang="en" sz="1400" kern="0">
                <a:solidFill>
                  <a:srgbClr val="0000FF"/>
                </a:solidFill>
                <a:latin typeface="Arial"/>
                <a:ea typeface="Arial"/>
                <a:cs typeface="Arial"/>
                <a:sym typeface="Arial"/>
              </a:rPr>
              <a:t>the result of taking a dot product between a row of W and the input (a 3072-dimensional dot product)</a:t>
            </a:r>
          </a:p>
        </p:txBody>
      </p:sp>
      <p:sp>
        <p:nvSpPr>
          <p:cNvPr id="1084" name="Shape 1084"/>
          <p:cNvSpPr txBox="1"/>
          <p:nvPr/>
        </p:nvSpPr>
        <p:spPr>
          <a:xfrm>
            <a:off x="6098112" y="3114069"/>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a:t>
            </a:r>
          </a:p>
        </p:txBody>
      </p:sp>
      <p:sp>
        <p:nvSpPr>
          <p:cNvPr id="1085" name="Shape 1085"/>
          <p:cNvSpPr txBox="1"/>
          <p:nvPr/>
        </p:nvSpPr>
        <p:spPr>
          <a:xfrm>
            <a:off x="7115000" y="3385925"/>
            <a:ext cx="8619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10</a:t>
            </a:r>
          </a:p>
        </p:txBody>
      </p:sp>
      <p:cxnSp>
        <p:nvCxnSpPr>
          <p:cNvPr id="1086" name="Shape 1086"/>
          <p:cNvCxnSpPr/>
          <p:nvPr/>
        </p:nvCxnSpPr>
        <p:spPr>
          <a:xfrm rot="10800000" flipH="1">
            <a:off x="6174025" y="3467650"/>
            <a:ext cx="349800" cy="452700"/>
          </a:xfrm>
          <a:prstGeom prst="straightConnector1">
            <a:avLst/>
          </a:prstGeom>
          <a:noFill/>
          <a:ln w="28575" cap="flat" cmpd="sng">
            <a:solidFill>
              <a:schemeClr val="dk2"/>
            </a:solidFill>
            <a:prstDash val="solid"/>
            <a:round/>
            <a:headEnd type="none" w="lg" len="lg"/>
            <a:tailEnd type="triangle" w="lg" len="lg"/>
          </a:ln>
        </p:spPr>
      </p:cxnSp>
      <p:cxnSp>
        <p:nvCxnSpPr>
          <p:cNvPr id="1087" name="Shape 1087"/>
          <p:cNvCxnSpPr/>
          <p:nvPr/>
        </p:nvCxnSpPr>
        <p:spPr>
          <a:xfrm>
            <a:off x="3346387" y="3281325"/>
            <a:ext cx="607800" cy="12000"/>
          </a:xfrm>
          <a:prstGeom prst="straightConnector1">
            <a:avLst/>
          </a:prstGeom>
          <a:noFill/>
          <a:ln w="28575" cap="flat" cmpd="sng">
            <a:solidFill>
              <a:schemeClr val="dk2"/>
            </a:solidFill>
            <a:prstDash val="solid"/>
            <a:round/>
            <a:headEnd type="none" w="lg" len="lg"/>
            <a:tailEnd type="triangle" w="lg" len="lg"/>
          </a:ln>
        </p:spPr>
      </p:cxnSp>
      <p:cxnSp>
        <p:nvCxnSpPr>
          <p:cNvPr id="1088" name="Shape 1088"/>
          <p:cNvCxnSpPr/>
          <p:nvPr/>
        </p:nvCxnSpPr>
        <p:spPr>
          <a:xfrm>
            <a:off x="5394500" y="3272650"/>
            <a:ext cx="614400" cy="8700"/>
          </a:xfrm>
          <a:prstGeom prst="straightConnector1">
            <a:avLst/>
          </a:prstGeom>
          <a:noFill/>
          <a:ln w="28575" cap="flat" cmpd="sng">
            <a:solidFill>
              <a:schemeClr val="dk2"/>
            </a:solidFill>
            <a:prstDash val="solid"/>
            <a:round/>
            <a:headEnd type="none" w="lg" len="lg"/>
            <a:tailEnd type="triangle" w="lg" len="lg"/>
          </a:ln>
        </p:spPr>
      </p:cxnSp>
      <p:sp>
        <p:nvSpPr>
          <p:cNvPr id="1089" name="Shape 1089"/>
          <p:cNvSpPr txBox="1"/>
          <p:nvPr/>
        </p:nvSpPr>
        <p:spPr>
          <a:xfrm>
            <a:off x="6503300" y="1263575"/>
            <a:ext cx="2484600" cy="912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FF"/>
                </a:solidFill>
                <a:latin typeface="Arial"/>
                <a:ea typeface="Arial"/>
                <a:cs typeface="Arial"/>
                <a:sym typeface="Arial"/>
              </a:rPr>
              <a:t>Each neuron looks at the full input volume </a:t>
            </a:r>
          </a:p>
        </p:txBody>
      </p:sp>
      <p:sp>
        <p:nvSpPr>
          <p:cNvPr id="2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2256743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45770BD-063A-5B4A-A85E-450AAF30FF53}"/>
              </a:ext>
            </a:extLst>
          </p:cNvPr>
          <p:cNvSpPr>
            <a:spLocks noGrp="1"/>
          </p:cNvSpPr>
          <p:nvPr>
            <p:ph type="ctrTitle"/>
          </p:nvPr>
        </p:nvSpPr>
        <p:spPr/>
        <p:txBody>
          <a:bodyPr/>
          <a:lstStyle/>
          <a:p>
            <a:r>
              <a:rPr lang="en-US" dirty="0"/>
              <a:t>CNNs for Image Processing</a:t>
            </a:r>
          </a:p>
        </p:txBody>
      </p:sp>
      <p:sp>
        <p:nvSpPr>
          <p:cNvPr id="11" name="Subtitle 10">
            <a:extLst>
              <a:ext uri="{FF2B5EF4-FFF2-40B4-BE49-F238E27FC236}">
                <a16:creationId xmlns:a16="http://schemas.microsoft.com/office/drawing/2014/main" id="{BEDC81E3-FC66-1C47-9D0B-2BE4DE2210D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28999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a:t>Hybrid Images</a:t>
            </a:r>
          </a:p>
        </p:txBody>
      </p:sp>
      <p:sp>
        <p:nvSpPr>
          <p:cNvPr id="44035" name="Content Placeholder 2"/>
          <p:cNvSpPr>
            <a:spLocks noGrp="1"/>
          </p:cNvSpPr>
          <p:nvPr>
            <p:ph idx="1"/>
          </p:nvPr>
        </p:nvSpPr>
        <p:spPr>
          <a:xfrm>
            <a:off x="533400" y="5791200"/>
            <a:ext cx="7772400" cy="914400"/>
          </a:xfrm>
        </p:spPr>
        <p:txBody>
          <a:bodyPr>
            <a:normAutofit/>
          </a:bodyPr>
          <a:lstStyle/>
          <a:p>
            <a:pPr algn="ctr">
              <a:buFont typeface="Arial" charset="0"/>
              <a:buChar char="•"/>
              <a:defRPr/>
            </a:pPr>
            <a:r>
              <a:rPr lang="en-US"/>
              <a:t>A. Oliva, A. Torralba, P.G. Schyns, </a:t>
            </a:r>
            <a:br>
              <a:rPr lang="en-US"/>
            </a:br>
            <a:r>
              <a:rPr lang="en-US">
                <a:hlinkClick r:id="rId3"/>
              </a:rPr>
              <a:t>“Hybrid Images,”</a:t>
            </a:r>
            <a:r>
              <a:rPr lang="en-US"/>
              <a:t> SIGGRAPH 2006</a:t>
            </a:r>
          </a:p>
        </p:txBody>
      </p:sp>
      <p:pic>
        <p:nvPicPr>
          <p:cNvPr id="3277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957388"/>
            <a:ext cx="89916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5380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a:solidFill>
                  <a:schemeClr val="tx2">
                    <a:lumMod val="75000"/>
                  </a:schemeClr>
                </a:solidFill>
              </a:rPr>
              <a:t>Why do we get different, distance-dependent interpretations of hybrid images?</a:t>
            </a:r>
          </a:p>
        </p:txBody>
      </p:sp>
      <p:pic>
        <p:nvPicPr>
          <p:cNvPr id="34819"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l="40038"/>
          <a:stretch>
            <a:fillRect/>
          </a:stretch>
        </p:blipFill>
        <p:spPr bwMode="auto">
          <a:xfrm>
            <a:off x="935038" y="2378075"/>
            <a:ext cx="342265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3383" r="74422" b="49260"/>
          <a:stretch>
            <a:fillRect/>
          </a:stretch>
        </p:blipFill>
        <p:spPr bwMode="auto">
          <a:xfrm>
            <a:off x="6553200" y="1981200"/>
            <a:ext cx="1690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54123" r="74422" b="3593"/>
          <a:stretch>
            <a:fillRect/>
          </a:stretch>
        </p:blipFill>
        <p:spPr bwMode="auto">
          <a:xfrm>
            <a:off x="6629400" y="4800600"/>
            <a:ext cx="1524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12"/>
          <p:cNvSpPr txBox="1">
            <a:spLocks noChangeArrowheads="1"/>
          </p:cNvSpPr>
          <p:nvPr/>
        </p:nvSpPr>
        <p:spPr bwMode="auto">
          <a:xfrm>
            <a:off x="5181600" y="3962400"/>
            <a:ext cx="43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200" b="1">
                <a:solidFill>
                  <a:prstClr val="black"/>
                </a:solidFill>
                <a:latin typeface="Arial" panose="020B0604020202020204" pitchFamily="34" charset="0"/>
                <a:cs typeface="Arial" panose="020B0604020202020204" pitchFamily="34" charset="0"/>
              </a:rPr>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942263" y="6550025"/>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135867526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US"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246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l="8447" t="22408"/>
          <a:stretch>
            <a:fillRect/>
          </a:stretch>
        </p:blipFill>
        <p:spPr bwMode="auto">
          <a:xfrm>
            <a:off x="3200400" y="3124200"/>
            <a:ext cx="660558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87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n-US" altLang="en-US"/>
          </a:p>
        </p:txBody>
      </p:sp>
      <p:sp>
        <p:nvSpPr>
          <p:cNvPr id="36867" name="Content Placeholder 2"/>
          <p:cNvSpPr>
            <a:spLocks noGrp="1"/>
          </p:cNvSpPr>
          <p:nvPr>
            <p:ph idx="1"/>
          </p:nvPr>
        </p:nvSpPr>
        <p:spPr/>
        <p:txBody>
          <a:bodyPr/>
          <a:lstStyle/>
          <a:p>
            <a:endParaRPr lang="en-US" alt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381000"/>
            <a:ext cx="908526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89087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04800" y="457200"/>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a:t>Colorization</a:t>
            </a:r>
            <a:endParaRPr/>
          </a:p>
        </p:txBody>
      </p:sp>
      <p:sp>
        <p:nvSpPr>
          <p:cNvPr id="61" name="Google Shape;61;p14"/>
          <p:cNvSpPr txBox="1">
            <a:spLocks noGrp="1"/>
          </p:cNvSpPr>
          <p:nvPr>
            <p:ph type="body" idx="1"/>
          </p:nvPr>
        </p:nvSpPr>
        <p:spPr>
          <a:xfrm>
            <a:off x="304800" y="1164650"/>
            <a:ext cx="3642600" cy="3416400"/>
          </a:xfrm>
          <a:prstGeom prst="rect">
            <a:avLst/>
          </a:prstGeom>
        </p:spPr>
        <p:txBody>
          <a:bodyPr spcFirstLastPara="1" vert="horz" wrap="square" lIns="91425" tIns="91425" rIns="91425" bIns="91425" numCol="1" anchor="t" anchorCtr="0" compatLnSpc="1">
            <a:prstTxWarp prst="textNoShape">
              <a:avLst/>
            </a:prstTxWarp>
            <a:noAutofit/>
          </a:bodyPr>
          <a:lstStyle/>
          <a:p>
            <a:r>
              <a:rPr lang="en" sz="1800" dirty="0"/>
              <a:t>Given a grayscale image, colorize the image realistically</a:t>
            </a:r>
            <a:endParaRPr sz="1800" dirty="0"/>
          </a:p>
          <a:p>
            <a:r>
              <a:rPr lang="en" sz="1800" dirty="0"/>
              <a:t>Zhang et al. pose colorization as classification task and use class-rebalancing to improve results</a:t>
            </a:r>
            <a:endParaRPr sz="1800" dirty="0"/>
          </a:p>
          <a:p>
            <a:r>
              <a:rPr lang="en" sz="1800" dirty="0"/>
              <a:t>Demonstrate higher rates of fooling humans using “colorization Turing test”</a:t>
            </a:r>
            <a:endParaRPr sz="1800" dirty="0"/>
          </a:p>
        </p:txBody>
      </p:sp>
      <p:sp>
        <p:nvSpPr>
          <p:cNvPr id="62" name="Google Shape;62;p14"/>
          <p:cNvSpPr txBox="1"/>
          <p:nvPr/>
        </p:nvSpPr>
        <p:spPr>
          <a:xfrm>
            <a:off x="0" y="5533050"/>
            <a:ext cx="9144000" cy="467700"/>
          </a:xfrm>
          <a:prstGeom prst="rect">
            <a:avLst/>
          </a:prstGeom>
          <a:noFill/>
          <a:ln>
            <a:noFill/>
          </a:ln>
        </p:spPr>
        <p:txBody>
          <a:bodyPr spcFirstLastPara="1" wrap="square" lIns="91425" tIns="91425" rIns="91425" bIns="91425" anchor="t" anchorCtr="0">
            <a:noAutofit/>
          </a:bodyPr>
          <a:lstStyle/>
          <a:p>
            <a:pPr algn="r">
              <a:spcBef>
                <a:spcPts val="0"/>
              </a:spcBef>
              <a:spcAft>
                <a:spcPts val="0"/>
              </a:spcAft>
            </a:pPr>
            <a:r>
              <a:rPr lang="en" i="1"/>
              <a:t>Colorful Image Colorization</a:t>
            </a:r>
            <a:r>
              <a:rPr lang="en"/>
              <a:t>. Richard Zhang, Phillip Isola, Alexei A. Efros. ECCV 2016.</a:t>
            </a:r>
            <a:endParaRPr/>
          </a:p>
        </p:txBody>
      </p:sp>
      <p:pic>
        <p:nvPicPr>
          <p:cNvPr id="63" name="Google Shape;63;p14"/>
          <p:cNvPicPr preferRelativeResize="0"/>
          <p:nvPr/>
        </p:nvPicPr>
        <p:blipFill>
          <a:blip r:embed="rId3">
            <a:alphaModFix/>
          </a:blip>
          <a:stretch>
            <a:fillRect/>
          </a:stretch>
        </p:blipFill>
        <p:spPr>
          <a:xfrm>
            <a:off x="3954300" y="3620326"/>
            <a:ext cx="4878000" cy="1805805"/>
          </a:xfrm>
          <a:prstGeom prst="rect">
            <a:avLst/>
          </a:prstGeom>
          <a:noFill/>
          <a:ln>
            <a:noFill/>
          </a:ln>
        </p:spPr>
      </p:pic>
      <p:pic>
        <p:nvPicPr>
          <p:cNvPr id="64" name="Google Shape;64;p14"/>
          <p:cNvPicPr preferRelativeResize="0"/>
          <p:nvPr/>
        </p:nvPicPr>
        <p:blipFill>
          <a:blip r:embed="rId4">
            <a:alphaModFix/>
          </a:blip>
          <a:stretch>
            <a:fillRect/>
          </a:stretch>
        </p:blipFill>
        <p:spPr>
          <a:xfrm>
            <a:off x="3954300" y="1744175"/>
            <a:ext cx="4878000" cy="1876150"/>
          </a:xfrm>
          <a:prstGeom prst="rect">
            <a:avLst/>
          </a:prstGeom>
          <a:noFill/>
          <a:ln>
            <a:noFill/>
          </a:ln>
        </p:spPr>
      </p:pic>
    </p:spTree>
    <p:extLst>
      <p:ext uri="{BB962C8B-B14F-4D97-AF65-F5344CB8AC3E}">
        <p14:creationId xmlns:p14="http://schemas.microsoft.com/office/powerpoint/2010/main" val="2807329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500063"/>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dirty="0"/>
              <a:t>Colorization</a:t>
            </a:r>
            <a:endParaRPr dirty="0"/>
          </a:p>
        </p:txBody>
      </p:sp>
      <p:sp>
        <p:nvSpPr>
          <p:cNvPr id="70" name="Google Shape;70;p15"/>
          <p:cNvSpPr txBox="1">
            <a:spLocks noGrp="1"/>
          </p:cNvSpPr>
          <p:nvPr>
            <p:ph type="body" idx="1"/>
          </p:nvPr>
        </p:nvSpPr>
        <p:spPr>
          <a:xfrm>
            <a:off x="311700" y="1219199"/>
            <a:ext cx="8520600" cy="3525563"/>
          </a:xfrm>
          <a:prstGeom prst="rect">
            <a:avLst/>
          </a:prstGeom>
        </p:spPr>
        <p:txBody>
          <a:bodyPr spcFirstLastPara="1" vert="horz" wrap="square" lIns="91425" tIns="91425" rIns="91425" bIns="91425" numCol="1" anchor="t" anchorCtr="0" compatLnSpc="1">
            <a:prstTxWarp prst="textNoShape">
              <a:avLst/>
            </a:prstTxWarp>
            <a:noAutofit/>
          </a:bodyPr>
          <a:lstStyle/>
          <a:p>
            <a:r>
              <a:rPr lang="en" sz="2000" dirty="0"/>
              <a:t>Training data: decompose any RGB image into L*a*b color space</a:t>
            </a:r>
            <a:endParaRPr sz="2000" dirty="0"/>
          </a:p>
          <a:p>
            <a:pPr lvl="1">
              <a:spcBef>
                <a:spcPts val="0"/>
              </a:spcBef>
            </a:pPr>
            <a:r>
              <a:rPr lang="en" sz="1800" i="1" dirty="0"/>
              <a:t>L</a:t>
            </a:r>
            <a:r>
              <a:rPr lang="en" sz="1800" dirty="0"/>
              <a:t>: grayscale input (lightness channel)</a:t>
            </a:r>
            <a:endParaRPr sz="1800" dirty="0"/>
          </a:p>
          <a:p>
            <a:pPr lvl="1">
              <a:spcBef>
                <a:spcPts val="0"/>
              </a:spcBef>
            </a:pPr>
            <a:r>
              <a:rPr lang="en" sz="1800" i="1" dirty="0"/>
              <a:t>ab</a:t>
            </a:r>
            <a:r>
              <a:rPr lang="en" sz="1800" dirty="0"/>
              <a:t>: color channels</a:t>
            </a:r>
            <a:endParaRPr sz="1800" dirty="0"/>
          </a:p>
          <a:p>
            <a:r>
              <a:rPr lang="en" sz="2000" dirty="0"/>
              <a:t>Train CNN with </a:t>
            </a:r>
            <a:r>
              <a:rPr lang="en" sz="2000" b="1" i="1" dirty="0"/>
              <a:t>one million color images</a:t>
            </a:r>
            <a:r>
              <a:rPr lang="en" sz="2000" dirty="0"/>
              <a:t> and a new objective function to incorporate more diverse colors. Many possible correct colorizations!</a:t>
            </a:r>
            <a:endParaRPr sz="2000" dirty="0"/>
          </a:p>
          <a:p>
            <a:pPr marL="0" indent="0">
              <a:spcBef>
                <a:spcPts val="1600"/>
              </a:spcBef>
              <a:spcAft>
                <a:spcPts val="1600"/>
              </a:spcAft>
              <a:buNone/>
            </a:pPr>
            <a:endParaRPr sz="2000" dirty="0"/>
          </a:p>
        </p:txBody>
      </p:sp>
      <p:pic>
        <p:nvPicPr>
          <p:cNvPr id="71" name="Google Shape;71;p15"/>
          <p:cNvPicPr preferRelativeResize="0"/>
          <p:nvPr/>
        </p:nvPicPr>
        <p:blipFill>
          <a:blip r:embed="rId3">
            <a:alphaModFix/>
          </a:blip>
          <a:stretch>
            <a:fillRect/>
          </a:stretch>
        </p:blipFill>
        <p:spPr>
          <a:xfrm>
            <a:off x="776476" y="3248575"/>
            <a:ext cx="7591026" cy="2177550"/>
          </a:xfrm>
          <a:prstGeom prst="rect">
            <a:avLst/>
          </a:prstGeom>
          <a:noFill/>
          <a:ln>
            <a:noFill/>
          </a:ln>
        </p:spPr>
      </p:pic>
      <p:sp>
        <p:nvSpPr>
          <p:cNvPr id="72" name="Google Shape;72;p15"/>
          <p:cNvSpPr txBox="1"/>
          <p:nvPr/>
        </p:nvSpPr>
        <p:spPr>
          <a:xfrm>
            <a:off x="0" y="5533050"/>
            <a:ext cx="9144000" cy="467700"/>
          </a:xfrm>
          <a:prstGeom prst="rect">
            <a:avLst/>
          </a:prstGeom>
          <a:noFill/>
          <a:ln>
            <a:noFill/>
          </a:ln>
        </p:spPr>
        <p:txBody>
          <a:bodyPr spcFirstLastPara="1" wrap="square" lIns="91425" tIns="91425" rIns="91425" bIns="91425" anchor="t" anchorCtr="0">
            <a:noAutofit/>
          </a:bodyPr>
          <a:lstStyle/>
          <a:p>
            <a:pPr algn="r">
              <a:spcBef>
                <a:spcPts val="0"/>
              </a:spcBef>
              <a:spcAft>
                <a:spcPts val="0"/>
              </a:spcAft>
            </a:pPr>
            <a:r>
              <a:rPr lang="en" i="1"/>
              <a:t>Colorful Image Colorization</a:t>
            </a:r>
            <a:r>
              <a:rPr lang="en"/>
              <a:t>. Richard Zhang, Phillip Isola, Alexei A. Efros. ECCV 2016.</a:t>
            </a:r>
            <a:endParaRPr/>
          </a:p>
        </p:txBody>
      </p:sp>
    </p:spTree>
    <p:extLst>
      <p:ext uri="{BB962C8B-B14F-4D97-AF65-F5344CB8AC3E}">
        <p14:creationId xmlns:p14="http://schemas.microsoft.com/office/powerpoint/2010/main" val="26578988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345103" y="577075"/>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dirty="0"/>
              <a:t>How to convert the inferred distribution to an image?</a:t>
            </a:r>
            <a:endParaRPr dirty="0"/>
          </a:p>
        </p:txBody>
      </p:sp>
      <p:sp>
        <p:nvSpPr>
          <p:cNvPr id="101" name="Google Shape;101;p17"/>
          <p:cNvSpPr txBox="1">
            <a:spLocks noGrp="1"/>
          </p:cNvSpPr>
          <p:nvPr>
            <p:ph type="body" idx="1"/>
          </p:nvPr>
        </p:nvSpPr>
        <p:spPr>
          <a:xfrm>
            <a:off x="311700" y="2009725"/>
            <a:ext cx="3047700" cy="3416400"/>
          </a:xfrm>
          <a:prstGeom prst="rect">
            <a:avLst/>
          </a:prstGeom>
        </p:spPr>
        <p:txBody>
          <a:bodyPr spcFirstLastPara="1" vert="horz" wrap="square" lIns="91425" tIns="91425" rIns="91425" bIns="91425" numCol="1" anchor="t" anchorCtr="0" compatLnSpc="1">
            <a:prstTxWarp prst="textNoShape">
              <a:avLst/>
            </a:prstTxWarp>
            <a:noAutofit/>
          </a:bodyPr>
          <a:lstStyle/>
          <a:p>
            <a:r>
              <a:rPr lang="en"/>
              <a:t>313-way classification over discretized ab color bins</a:t>
            </a:r>
            <a:endParaRPr/>
          </a:p>
          <a:p>
            <a:r>
              <a:rPr lang="en"/>
              <a:t>Network will output a distribution </a:t>
            </a:r>
            <a:r>
              <a:rPr lang="en" i="1"/>
              <a:t>z</a:t>
            </a:r>
            <a:r>
              <a:rPr lang="en"/>
              <a:t> over colors at each pixel. Need to convert to a single pixel value</a:t>
            </a:r>
            <a:endParaRPr/>
          </a:p>
          <a:p>
            <a:pPr lvl="1">
              <a:spcBef>
                <a:spcPts val="0"/>
              </a:spcBef>
            </a:pPr>
            <a:r>
              <a:rPr lang="en"/>
              <a:t>Mode: vibrant but sometimes spatially inconsistent (e.g., the red splotches on the bus)</a:t>
            </a:r>
            <a:endParaRPr/>
          </a:p>
          <a:p>
            <a:pPr lvl="1">
              <a:spcBef>
                <a:spcPts val="0"/>
              </a:spcBef>
            </a:pPr>
            <a:r>
              <a:rPr lang="en"/>
              <a:t>Mean: produces spatially consistent but desaturated results, exhibiting an unnatural sepia tone</a:t>
            </a:r>
            <a:endParaRPr/>
          </a:p>
        </p:txBody>
      </p:sp>
      <p:pic>
        <p:nvPicPr>
          <p:cNvPr id="102" name="Google Shape;102;p17"/>
          <p:cNvPicPr preferRelativeResize="0"/>
          <p:nvPr/>
        </p:nvPicPr>
        <p:blipFill>
          <a:blip r:embed="rId3">
            <a:alphaModFix/>
          </a:blip>
          <a:stretch>
            <a:fillRect/>
          </a:stretch>
        </p:blipFill>
        <p:spPr>
          <a:xfrm>
            <a:off x="3274376" y="4831026"/>
            <a:ext cx="5711975" cy="851275"/>
          </a:xfrm>
          <a:prstGeom prst="rect">
            <a:avLst/>
          </a:prstGeom>
          <a:noFill/>
          <a:ln>
            <a:noFill/>
          </a:ln>
        </p:spPr>
      </p:pic>
      <p:grpSp>
        <p:nvGrpSpPr>
          <p:cNvPr id="103" name="Google Shape;103;p17"/>
          <p:cNvGrpSpPr/>
          <p:nvPr/>
        </p:nvGrpSpPr>
        <p:grpSpPr>
          <a:xfrm>
            <a:off x="3359276" y="2224400"/>
            <a:ext cx="5627073" cy="2409200"/>
            <a:chOff x="3359275" y="1291150"/>
            <a:chExt cx="5627073" cy="2409200"/>
          </a:xfrm>
        </p:grpSpPr>
        <p:pic>
          <p:nvPicPr>
            <p:cNvPr id="104" name="Google Shape;104;p17"/>
            <p:cNvPicPr preferRelativeResize="0"/>
            <p:nvPr/>
          </p:nvPicPr>
          <p:blipFill rotWithShape="1">
            <a:blip r:embed="rId4">
              <a:alphaModFix/>
            </a:blip>
            <a:srcRect b="19948"/>
            <a:stretch/>
          </p:blipFill>
          <p:spPr>
            <a:xfrm>
              <a:off x="3359275" y="1291150"/>
              <a:ext cx="5627073" cy="2409200"/>
            </a:xfrm>
            <a:prstGeom prst="rect">
              <a:avLst/>
            </a:prstGeom>
            <a:noFill/>
            <a:ln>
              <a:noFill/>
            </a:ln>
          </p:spPr>
        </p:pic>
        <p:sp>
          <p:nvSpPr>
            <p:cNvPr id="105" name="Google Shape;105;p17"/>
            <p:cNvSpPr/>
            <p:nvPr/>
          </p:nvSpPr>
          <p:spPr>
            <a:xfrm>
              <a:off x="3601825" y="1340825"/>
              <a:ext cx="485100" cy="145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a:spcBef>
                  <a:spcPts val="0"/>
                </a:spcBef>
                <a:spcAft>
                  <a:spcPts val="0"/>
                </a:spcAft>
              </a:pPr>
              <a:endParaRPr>
                <a:solidFill>
                  <a:srgbClr val="FF0000"/>
                </a:solidFill>
              </a:endParaRPr>
            </a:p>
          </p:txBody>
        </p:sp>
        <p:sp>
          <p:nvSpPr>
            <p:cNvPr id="106" name="Google Shape;106;p17"/>
            <p:cNvSpPr/>
            <p:nvPr/>
          </p:nvSpPr>
          <p:spPr>
            <a:xfrm>
              <a:off x="8277700" y="1340825"/>
              <a:ext cx="485100" cy="145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a:spcBef>
                  <a:spcPts val="0"/>
                </a:spcBef>
                <a:spcAft>
                  <a:spcPts val="0"/>
                </a:spcAft>
              </a:pPr>
              <a:endParaRPr>
                <a:solidFill>
                  <a:srgbClr val="FF0000"/>
                </a:solidFill>
              </a:endParaRPr>
            </a:p>
          </p:txBody>
        </p:sp>
      </p:grpSp>
    </p:spTree>
    <p:extLst>
      <p:ext uri="{BB962C8B-B14F-4D97-AF65-F5344CB8AC3E}">
        <p14:creationId xmlns:p14="http://schemas.microsoft.com/office/powerpoint/2010/main" val="1387476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457200" y="80963"/>
            <a:ext cx="8229600" cy="1143000"/>
          </a:xfrm>
        </p:spPr>
        <p:txBody>
          <a:bodyPr/>
          <a:lstStyle/>
          <a:p>
            <a:r>
              <a:rPr lang="en-US"/>
              <a:t>Image filtering</a:t>
            </a:r>
          </a:p>
        </p:txBody>
      </p:sp>
      <p:sp>
        <p:nvSpPr>
          <p:cNvPr id="3" name="Content Placeholder 2"/>
          <p:cNvSpPr>
            <a:spLocks noGrp="1"/>
          </p:cNvSpPr>
          <p:nvPr>
            <p:ph idx="1"/>
          </p:nvPr>
        </p:nvSpPr>
        <p:spPr>
          <a:xfrm>
            <a:off x="457200" y="1520825"/>
            <a:ext cx="8229600" cy="4525963"/>
          </a:xfrm>
        </p:spPr>
        <p:txBody>
          <a:bodyPr/>
          <a:lstStyle/>
          <a:p>
            <a:r>
              <a:rPr lang="en-US" sz="2800" dirty="0">
                <a:solidFill>
                  <a:srgbClr val="000000"/>
                </a:solidFill>
              </a:rPr>
              <a:t>Compute a function of the local neighborhood at each pixel in the image</a:t>
            </a:r>
          </a:p>
          <a:p>
            <a:pPr lvl="1"/>
            <a:r>
              <a:rPr lang="en-US" sz="2400" dirty="0">
                <a:solidFill>
                  <a:srgbClr val="000000"/>
                </a:solidFill>
              </a:rPr>
              <a:t>Function specified by a “filter” or mask saying how to combine values from neighbors.</a:t>
            </a:r>
          </a:p>
          <a:p>
            <a:pPr>
              <a:spcBef>
                <a:spcPts val="1800"/>
              </a:spcBef>
              <a:buFontTx/>
              <a:buNone/>
            </a:pPr>
            <a:endParaRPr lang="en-US" sz="1800" dirty="0">
              <a:solidFill>
                <a:srgbClr val="000000"/>
              </a:solidFill>
            </a:endParaRPr>
          </a:p>
          <a:p>
            <a:pPr>
              <a:spcBef>
                <a:spcPts val="1800"/>
              </a:spcBef>
            </a:pPr>
            <a:r>
              <a:rPr lang="en-US" sz="2800" dirty="0">
                <a:solidFill>
                  <a:srgbClr val="000000"/>
                </a:solidFill>
              </a:rPr>
              <a:t>Uses of filtering:</a:t>
            </a:r>
          </a:p>
          <a:p>
            <a:pPr lvl="1"/>
            <a:r>
              <a:rPr lang="en-US" sz="2400" dirty="0">
                <a:solidFill>
                  <a:srgbClr val="000000"/>
                </a:solidFill>
              </a:rPr>
              <a:t>Enhance an image (</a:t>
            </a:r>
            <a:r>
              <a:rPr lang="en-US" sz="2400" dirty="0" err="1">
                <a:solidFill>
                  <a:srgbClr val="000000"/>
                </a:solidFill>
              </a:rPr>
              <a:t>denoise</a:t>
            </a:r>
            <a:r>
              <a:rPr lang="en-US" sz="2400" dirty="0">
                <a:solidFill>
                  <a:srgbClr val="000000"/>
                </a:solidFill>
              </a:rPr>
              <a:t>, resize, </a:t>
            </a:r>
            <a:r>
              <a:rPr lang="en-US" sz="2400" dirty="0" err="1">
                <a:solidFill>
                  <a:srgbClr val="000000"/>
                </a:solidFill>
              </a:rPr>
              <a:t>etc</a:t>
            </a:r>
            <a:r>
              <a:rPr lang="en-US" sz="2400" dirty="0">
                <a:solidFill>
                  <a:srgbClr val="000000"/>
                </a:solidFill>
              </a:rPr>
              <a:t>)</a:t>
            </a:r>
          </a:p>
          <a:p>
            <a:pPr lvl="1"/>
            <a:r>
              <a:rPr lang="en-US" sz="2400" dirty="0">
                <a:solidFill>
                  <a:srgbClr val="000000"/>
                </a:solidFill>
              </a:rPr>
              <a:t>Extract information (texture, edges, </a:t>
            </a:r>
            <a:r>
              <a:rPr lang="en-US" sz="2400" dirty="0" err="1">
                <a:solidFill>
                  <a:srgbClr val="000000"/>
                </a:solidFill>
              </a:rPr>
              <a:t>etc</a:t>
            </a:r>
            <a:r>
              <a:rPr lang="en-US" sz="2400" dirty="0">
                <a:solidFill>
                  <a:srgbClr val="000000"/>
                </a:solidFill>
              </a:rPr>
              <a:t>)</a:t>
            </a:r>
          </a:p>
          <a:p>
            <a:pPr lvl="1"/>
            <a:r>
              <a:rPr lang="en-US" sz="2400" dirty="0">
                <a:solidFill>
                  <a:srgbClr val="000000"/>
                </a:solidFill>
              </a:rPr>
              <a:t>Detect patterns (template matching)</a:t>
            </a:r>
          </a:p>
        </p:txBody>
      </p:sp>
      <p:sp>
        <p:nvSpPr>
          <p:cNvPr id="5" name="Slide Number Placeholder 4"/>
          <p:cNvSpPr>
            <a:spLocks noGrp="1"/>
          </p:cNvSpPr>
          <p:nvPr>
            <p:ph type="sldNum" sz="quarter" idx="12"/>
          </p:nvPr>
        </p:nvSpPr>
        <p:spPr bwMode="auto">
          <a:xfrm>
            <a:off x="7010400" y="65341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b="1" kern="1200">
                <a:solidFill>
                  <a:srgbClr val="000000"/>
                </a:solidFill>
                <a:latin typeface="Arial"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defRPr/>
            </a:pPr>
            <a:fld id="{ED4141C8-5BCD-44D1-BA4F-D3F35171E2D3}" type="slidenum">
              <a:rPr lang="en-US" smtClean="0"/>
              <a:pPr>
                <a:defRPr/>
              </a:pPr>
              <a:t>7</a:t>
            </a:fld>
            <a:endParaRPr lang="en-US" dirty="0"/>
          </a:p>
        </p:txBody>
      </p:sp>
      <p:sp>
        <p:nvSpPr>
          <p:cNvPr id="6" name="TextBox 3"/>
          <p:cNvSpPr txBox="1">
            <a:spLocks noChangeArrowheads="1"/>
          </p:cNvSpPr>
          <p:nvPr/>
        </p:nvSpPr>
        <p:spPr bwMode="auto">
          <a:xfrm>
            <a:off x="0" y="6581775"/>
            <a:ext cx="3810000" cy="276999"/>
          </a:xfrm>
          <a:prstGeom prst="rect">
            <a:avLst/>
          </a:prstGeom>
          <a:noFill/>
          <a:ln w="9525">
            <a:noFill/>
            <a:miter lim="800000"/>
            <a:headEnd/>
            <a:tailEnd/>
          </a:ln>
        </p:spPr>
        <p:txBody>
          <a:bodyPr wrap="square">
            <a:spAutoFit/>
          </a:bodyPr>
          <a:lstStyle/>
          <a:p>
            <a:r>
              <a:rPr lang="en-US" sz="1200" b="0" dirty="0">
                <a:solidFill>
                  <a:srgbClr val="000000"/>
                </a:solidFill>
                <a:latin typeface="Calibri" pitchFamily="34" charset="0"/>
              </a:rPr>
              <a:t>Slide credit: Kristen </a:t>
            </a:r>
            <a:r>
              <a:rPr lang="en-US" sz="1200" b="0" dirty="0" err="1">
                <a:solidFill>
                  <a:srgbClr val="000000"/>
                </a:solidFill>
                <a:latin typeface="Calibri" pitchFamily="34" charset="0"/>
              </a:rPr>
              <a:t>Grauman</a:t>
            </a:r>
            <a:r>
              <a:rPr lang="en-US" sz="1200" b="0" dirty="0">
                <a:solidFill>
                  <a:srgbClr val="000000"/>
                </a:solidFill>
                <a:latin typeface="Calibri" pitchFamily="34" charset="0"/>
              </a:rPr>
              <a:t>, Adapted from Derek </a:t>
            </a:r>
            <a:r>
              <a:rPr lang="en-US" sz="1200" b="0" dirty="0" err="1">
                <a:solidFill>
                  <a:srgbClr val="000000"/>
                </a:solidFill>
                <a:latin typeface="Calibri" pitchFamily="34" charset="0"/>
              </a:rPr>
              <a:t>Hoiem</a:t>
            </a:r>
            <a:endParaRPr lang="en-US" sz="1200" b="0" dirty="0">
              <a:solidFill>
                <a:srgbClr val="000000"/>
              </a:solidFill>
              <a:latin typeface="Calibri" pitchFamily="34" charset="0"/>
            </a:endParaRPr>
          </a:p>
        </p:txBody>
      </p:sp>
    </p:spTree>
    <p:extLst>
      <p:ext uri="{BB962C8B-B14F-4D97-AF65-F5344CB8AC3E}">
        <p14:creationId xmlns:p14="http://schemas.microsoft.com/office/powerpoint/2010/main" val="81981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6C294-92F4-E746-BA62-50F41E6F50C1}"/>
              </a:ext>
            </a:extLst>
          </p:cNvPr>
          <p:cNvSpPr>
            <a:spLocks noGrp="1"/>
          </p:cNvSpPr>
          <p:nvPr>
            <p:ph type="title"/>
          </p:nvPr>
        </p:nvSpPr>
        <p:spPr/>
        <p:txBody>
          <a:bodyPr/>
          <a:lstStyle/>
          <a:p>
            <a:r>
              <a:rPr lang="en-US" dirty="0" err="1"/>
              <a:t>DeOldify</a:t>
            </a:r>
            <a:endParaRPr lang="en-US" dirty="0"/>
          </a:p>
        </p:txBody>
      </p:sp>
      <p:sp>
        <p:nvSpPr>
          <p:cNvPr id="5" name="Slide Number Placeholder 4">
            <a:extLst>
              <a:ext uri="{FF2B5EF4-FFF2-40B4-BE49-F238E27FC236}">
                <a16:creationId xmlns:a16="http://schemas.microsoft.com/office/drawing/2014/main" id="{E2625788-91F2-8B4F-98F6-D87738F76D72}"/>
              </a:ext>
            </a:extLst>
          </p:cNvPr>
          <p:cNvSpPr>
            <a:spLocks noGrp="1"/>
          </p:cNvSpPr>
          <p:nvPr>
            <p:ph type="sldNum" idx="12"/>
          </p:nvPr>
        </p:nvSpPr>
        <p:spPr/>
        <p:txBody>
          <a:bodyPr/>
          <a:lstStyle/>
          <a:p>
            <a:pPr algn="r">
              <a:spcBef>
                <a:spcPts val="0"/>
              </a:spcBef>
              <a:spcAft>
                <a:spcPts val="0"/>
              </a:spcAft>
            </a:pPr>
            <a:fld id="{00000000-1234-1234-1234-123412341234}" type="slidenum">
              <a:rPr lang="en" smtClean="0"/>
              <a:pPr algn="r">
                <a:spcBef>
                  <a:spcPts val="0"/>
                </a:spcBef>
                <a:spcAft>
                  <a:spcPts val="0"/>
                </a:spcAft>
              </a:pPr>
              <a:t>70</a:t>
            </a:fld>
            <a:endParaRPr lang="en"/>
          </a:p>
        </p:txBody>
      </p:sp>
      <p:pic>
        <p:nvPicPr>
          <p:cNvPr id="6" name="Picture 5">
            <a:extLst>
              <a:ext uri="{FF2B5EF4-FFF2-40B4-BE49-F238E27FC236}">
                <a16:creationId xmlns:a16="http://schemas.microsoft.com/office/drawing/2014/main" id="{2AC0B8EB-AD0D-FD40-9970-3FDAFFFA07EC}"/>
              </a:ext>
            </a:extLst>
          </p:cNvPr>
          <p:cNvPicPr>
            <a:picLocks noChangeAspect="1"/>
          </p:cNvPicPr>
          <p:nvPr/>
        </p:nvPicPr>
        <p:blipFill>
          <a:blip r:embed="rId2"/>
          <a:stretch>
            <a:fillRect/>
          </a:stretch>
        </p:blipFill>
        <p:spPr>
          <a:xfrm>
            <a:off x="152400" y="1410843"/>
            <a:ext cx="5275659" cy="3427839"/>
          </a:xfrm>
          <a:prstGeom prst="rect">
            <a:avLst/>
          </a:prstGeom>
        </p:spPr>
      </p:pic>
      <p:pic>
        <p:nvPicPr>
          <p:cNvPr id="7" name="Picture 6">
            <a:extLst>
              <a:ext uri="{FF2B5EF4-FFF2-40B4-BE49-F238E27FC236}">
                <a16:creationId xmlns:a16="http://schemas.microsoft.com/office/drawing/2014/main" id="{0A05AD50-9804-4942-AC67-D220886AD492}"/>
              </a:ext>
            </a:extLst>
          </p:cNvPr>
          <p:cNvPicPr>
            <a:picLocks noChangeAspect="1"/>
          </p:cNvPicPr>
          <p:nvPr/>
        </p:nvPicPr>
        <p:blipFill>
          <a:blip r:embed="rId3"/>
          <a:stretch>
            <a:fillRect/>
          </a:stretch>
        </p:blipFill>
        <p:spPr>
          <a:xfrm>
            <a:off x="1308600" y="2743200"/>
            <a:ext cx="6324600" cy="2371725"/>
          </a:xfrm>
          <a:prstGeom prst="rect">
            <a:avLst/>
          </a:prstGeom>
        </p:spPr>
      </p:pic>
      <p:pic>
        <p:nvPicPr>
          <p:cNvPr id="8" name="Picture 7">
            <a:extLst>
              <a:ext uri="{FF2B5EF4-FFF2-40B4-BE49-F238E27FC236}">
                <a16:creationId xmlns:a16="http://schemas.microsoft.com/office/drawing/2014/main" id="{A14F463C-259A-6A49-96C5-E4E5D4C49E05}"/>
              </a:ext>
            </a:extLst>
          </p:cNvPr>
          <p:cNvPicPr>
            <a:picLocks noChangeAspect="1"/>
          </p:cNvPicPr>
          <p:nvPr/>
        </p:nvPicPr>
        <p:blipFill>
          <a:blip r:embed="rId4"/>
          <a:stretch>
            <a:fillRect/>
          </a:stretch>
        </p:blipFill>
        <p:spPr>
          <a:xfrm>
            <a:off x="2484659" y="3758514"/>
            <a:ext cx="6553200" cy="2577592"/>
          </a:xfrm>
          <a:prstGeom prst="rect">
            <a:avLst/>
          </a:prstGeom>
        </p:spPr>
      </p:pic>
      <p:sp>
        <p:nvSpPr>
          <p:cNvPr id="9" name="Rectangle 8">
            <a:extLst>
              <a:ext uri="{FF2B5EF4-FFF2-40B4-BE49-F238E27FC236}">
                <a16:creationId xmlns:a16="http://schemas.microsoft.com/office/drawing/2014/main" id="{210CE7AF-6580-8A47-92E9-B87DF377F7C5}"/>
              </a:ext>
            </a:extLst>
          </p:cNvPr>
          <p:cNvSpPr/>
          <p:nvPr/>
        </p:nvSpPr>
        <p:spPr>
          <a:xfrm>
            <a:off x="311700" y="6465424"/>
            <a:ext cx="2430473" cy="276999"/>
          </a:xfrm>
          <a:prstGeom prst="rect">
            <a:avLst/>
          </a:prstGeom>
        </p:spPr>
        <p:txBody>
          <a:bodyPr wrap="none">
            <a:spAutoFit/>
          </a:bodyPr>
          <a:lstStyle/>
          <a:p>
            <a:r>
              <a:rPr lang="en-US" dirty="0"/>
              <a:t>https://</a:t>
            </a:r>
            <a:r>
              <a:rPr lang="en-US" dirty="0" err="1"/>
              <a:t>github.com</a:t>
            </a:r>
            <a:r>
              <a:rPr lang="en-US" dirty="0"/>
              <a:t>/</a:t>
            </a:r>
            <a:r>
              <a:rPr lang="en-US" dirty="0" err="1"/>
              <a:t>jantic</a:t>
            </a:r>
            <a:r>
              <a:rPr lang="en-US" dirty="0"/>
              <a:t>/</a:t>
            </a:r>
            <a:r>
              <a:rPr lang="en-US" dirty="0" err="1"/>
              <a:t>DeOldify</a:t>
            </a:r>
            <a:endParaRPr lang="en-US" dirty="0"/>
          </a:p>
        </p:txBody>
      </p:sp>
    </p:spTree>
    <p:extLst>
      <p:ext uri="{BB962C8B-B14F-4D97-AF65-F5344CB8AC3E}">
        <p14:creationId xmlns:p14="http://schemas.microsoft.com/office/powerpoint/2010/main" val="45298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311700" y="633264"/>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dirty="0"/>
              <a:t>Super-Resolution</a:t>
            </a:r>
            <a:endParaRPr dirty="0"/>
          </a:p>
        </p:txBody>
      </p:sp>
      <p:sp>
        <p:nvSpPr>
          <p:cNvPr id="112" name="Google Shape;112;p18"/>
          <p:cNvSpPr txBox="1">
            <a:spLocks noGrp="1"/>
          </p:cNvSpPr>
          <p:nvPr>
            <p:ph type="body" idx="1"/>
          </p:nvPr>
        </p:nvSpPr>
        <p:spPr>
          <a:xfrm>
            <a:off x="311700" y="1720800"/>
            <a:ext cx="8520600" cy="3416400"/>
          </a:xfrm>
          <a:prstGeom prst="rect">
            <a:avLst/>
          </a:prstGeom>
        </p:spPr>
        <p:txBody>
          <a:bodyPr spcFirstLastPara="1" vert="horz" wrap="square" lIns="91425" tIns="91425" rIns="91425" bIns="91425" numCol="1" anchor="t" anchorCtr="0" compatLnSpc="1">
            <a:prstTxWarp prst="textNoShape">
              <a:avLst/>
            </a:prstTxWarp>
            <a:noAutofit/>
          </a:bodyPr>
          <a:lstStyle/>
          <a:p>
            <a:pPr marL="0" indent="0">
              <a:buNone/>
            </a:pPr>
            <a:r>
              <a:rPr lang="en" sz="2000" dirty="0"/>
              <a:t>Low resolution</a:t>
            </a:r>
            <a:endParaRPr sz="2000" dirty="0"/>
          </a:p>
          <a:p>
            <a:pPr marL="0" indent="0">
              <a:spcBef>
                <a:spcPts val="1600"/>
              </a:spcBef>
              <a:buNone/>
            </a:pPr>
            <a:endParaRPr sz="2000" dirty="0"/>
          </a:p>
          <a:p>
            <a:pPr marL="0" indent="0">
              <a:spcBef>
                <a:spcPts val="1600"/>
              </a:spcBef>
              <a:buNone/>
            </a:pPr>
            <a:endParaRPr sz="2000" dirty="0"/>
          </a:p>
          <a:p>
            <a:pPr marL="0" indent="0">
              <a:spcBef>
                <a:spcPts val="1600"/>
              </a:spcBef>
              <a:buNone/>
            </a:pPr>
            <a:endParaRPr sz="2000" dirty="0"/>
          </a:p>
          <a:p>
            <a:pPr marL="0" indent="0">
              <a:spcBef>
                <a:spcPts val="1600"/>
              </a:spcBef>
              <a:spcAft>
                <a:spcPts val="1600"/>
              </a:spcAft>
              <a:buNone/>
            </a:pPr>
            <a:r>
              <a:rPr lang="en" sz="2000" dirty="0"/>
              <a:t>High resolution</a:t>
            </a:r>
            <a:endParaRPr sz="2000" dirty="0"/>
          </a:p>
        </p:txBody>
      </p:sp>
      <p:pic>
        <p:nvPicPr>
          <p:cNvPr id="113" name="Google Shape;113;p18"/>
          <p:cNvPicPr preferRelativeResize="0"/>
          <p:nvPr/>
        </p:nvPicPr>
        <p:blipFill rotWithShape="1">
          <a:blip r:embed="rId3">
            <a:alphaModFix/>
          </a:blip>
          <a:srcRect l="33312" r="33425"/>
          <a:stretch/>
        </p:blipFill>
        <p:spPr>
          <a:xfrm>
            <a:off x="5635626" y="2176151"/>
            <a:ext cx="2683919" cy="1512975"/>
          </a:xfrm>
          <a:prstGeom prst="rect">
            <a:avLst/>
          </a:prstGeom>
          <a:noFill/>
          <a:ln>
            <a:noFill/>
          </a:ln>
        </p:spPr>
      </p:pic>
      <p:pic>
        <p:nvPicPr>
          <p:cNvPr id="114" name="Google Shape;114;p18"/>
          <p:cNvPicPr preferRelativeResize="0"/>
          <p:nvPr/>
        </p:nvPicPr>
        <p:blipFill rotWithShape="1">
          <a:blip r:embed="rId4">
            <a:alphaModFix/>
          </a:blip>
          <a:srcRect l="33312" r="33425"/>
          <a:stretch/>
        </p:blipFill>
        <p:spPr>
          <a:xfrm>
            <a:off x="5635625" y="4287776"/>
            <a:ext cx="2707090" cy="1512975"/>
          </a:xfrm>
          <a:prstGeom prst="rect">
            <a:avLst/>
          </a:prstGeom>
          <a:noFill/>
          <a:ln>
            <a:noFill/>
          </a:ln>
        </p:spPr>
      </p:pic>
      <p:sp>
        <p:nvSpPr>
          <p:cNvPr id="115" name="Google Shape;115;p18"/>
          <p:cNvSpPr/>
          <p:nvPr/>
        </p:nvSpPr>
        <p:spPr>
          <a:xfrm>
            <a:off x="2742513" y="3752338"/>
            <a:ext cx="291000" cy="472200"/>
          </a:xfrm>
          <a:prstGeom prst="down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l">
              <a:spcBef>
                <a:spcPts val="0"/>
              </a:spcBef>
              <a:spcAft>
                <a:spcPts val="0"/>
              </a:spcAft>
            </a:pPr>
            <a:endParaRPr/>
          </a:p>
        </p:txBody>
      </p:sp>
      <p:pic>
        <p:nvPicPr>
          <p:cNvPr id="116" name="Google Shape;116;p18"/>
          <p:cNvPicPr preferRelativeResize="0"/>
          <p:nvPr/>
        </p:nvPicPr>
        <p:blipFill rotWithShape="1">
          <a:blip r:embed="rId5">
            <a:alphaModFix/>
          </a:blip>
          <a:srcRect r="66707"/>
          <a:stretch/>
        </p:blipFill>
        <p:spPr>
          <a:xfrm>
            <a:off x="311700" y="2176139"/>
            <a:ext cx="5152632" cy="1512975"/>
          </a:xfrm>
          <a:prstGeom prst="rect">
            <a:avLst/>
          </a:prstGeom>
          <a:noFill/>
          <a:ln>
            <a:noFill/>
          </a:ln>
        </p:spPr>
      </p:pic>
      <p:pic>
        <p:nvPicPr>
          <p:cNvPr id="117" name="Google Shape;117;p18"/>
          <p:cNvPicPr preferRelativeResize="0"/>
          <p:nvPr/>
        </p:nvPicPr>
        <p:blipFill rotWithShape="1">
          <a:blip r:embed="rId6">
            <a:alphaModFix/>
          </a:blip>
          <a:srcRect r="66677"/>
          <a:stretch/>
        </p:blipFill>
        <p:spPr>
          <a:xfrm>
            <a:off x="311701" y="4287776"/>
            <a:ext cx="5152625" cy="1511623"/>
          </a:xfrm>
          <a:prstGeom prst="rect">
            <a:avLst/>
          </a:prstGeom>
          <a:noFill/>
          <a:ln>
            <a:noFill/>
          </a:ln>
        </p:spPr>
      </p:pic>
      <p:sp>
        <p:nvSpPr>
          <p:cNvPr id="118" name="Google Shape;118;p18"/>
          <p:cNvSpPr/>
          <p:nvPr/>
        </p:nvSpPr>
        <p:spPr>
          <a:xfrm>
            <a:off x="6832088" y="3752338"/>
            <a:ext cx="291000" cy="472200"/>
          </a:xfrm>
          <a:prstGeom prst="down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l">
              <a:spcBef>
                <a:spcPts val="0"/>
              </a:spcBef>
              <a:spcAft>
                <a:spcPts val="0"/>
              </a:spcAft>
            </a:pPr>
            <a:endParaRPr/>
          </a:p>
        </p:txBody>
      </p:sp>
    </p:spTree>
    <p:extLst>
      <p:ext uri="{BB962C8B-B14F-4D97-AF65-F5344CB8AC3E}">
        <p14:creationId xmlns:p14="http://schemas.microsoft.com/office/powerpoint/2010/main" val="22765754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9"/>
          <p:cNvSpPr txBox="1">
            <a:spLocks noGrp="1"/>
          </p:cNvSpPr>
          <p:nvPr>
            <p:ph type="title"/>
          </p:nvPr>
        </p:nvSpPr>
        <p:spPr>
          <a:xfrm>
            <a:off x="311700" y="1302275"/>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a:t>Super-Resolution as a task</a:t>
            </a:r>
            <a:endParaRPr/>
          </a:p>
        </p:txBody>
      </p:sp>
      <p:sp>
        <p:nvSpPr>
          <p:cNvPr id="124" name="Google Shape;124;p19"/>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numCol="1" anchor="t" anchorCtr="0" compatLnSpc="1">
            <a:prstTxWarp prst="textNoShape">
              <a:avLst/>
            </a:prstTxWarp>
            <a:noAutofit/>
          </a:bodyPr>
          <a:lstStyle/>
          <a:p>
            <a:r>
              <a:rPr lang="en" sz="1800" dirty="0"/>
              <a:t>Quality-degrading factors / sources of noise:</a:t>
            </a:r>
            <a:endParaRPr sz="1800" dirty="0"/>
          </a:p>
          <a:p>
            <a:pPr lvl="1">
              <a:spcBef>
                <a:spcPts val="0"/>
              </a:spcBef>
            </a:pPr>
            <a:r>
              <a:rPr lang="en" sz="1600" dirty="0"/>
              <a:t>Camera shake, shadows, motion blur, radial distortion from fisheye/GoPro type cameras, poor contrast, poor lighting, lossy compression, transmission defects, dust, haze, smoke, and mist, motion of the camera sensor platform, moving objects captured within the observed scene, e.g. people and vehicles.</a:t>
            </a:r>
            <a:endParaRPr sz="1600" dirty="0"/>
          </a:p>
          <a:p>
            <a:r>
              <a:rPr lang="en" sz="1800" dirty="0"/>
              <a:t>How to measure super-resolution?</a:t>
            </a:r>
            <a:endParaRPr sz="1800" dirty="0"/>
          </a:p>
          <a:p>
            <a:pPr marL="1371600" lvl="1">
              <a:spcBef>
                <a:spcPts val="0"/>
              </a:spcBef>
            </a:pPr>
            <a:r>
              <a:rPr lang="en" sz="1600" dirty="0"/>
              <a:t>Peak signal-to-noise ratio (PSNR), higher is better. Relies upon the Mean Square Error (MSE) error metric to evaluate image compression quality between two images:</a:t>
            </a:r>
            <a:endParaRPr sz="1600" dirty="0"/>
          </a:p>
        </p:txBody>
      </p:sp>
      <p:pic>
        <p:nvPicPr>
          <p:cNvPr id="125" name="Google Shape;125;p19"/>
          <p:cNvPicPr preferRelativeResize="0"/>
          <p:nvPr/>
        </p:nvPicPr>
        <p:blipFill>
          <a:blip r:embed="rId3">
            <a:alphaModFix/>
          </a:blip>
          <a:stretch>
            <a:fillRect/>
          </a:stretch>
        </p:blipFill>
        <p:spPr>
          <a:xfrm>
            <a:off x="543188" y="4367126"/>
            <a:ext cx="4907150" cy="719875"/>
          </a:xfrm>
          <a:prstGeom prst="rect">
            <a:avLst/>
          </a:prstGeom>
          <a:noFill/>
          <a:ln>
            <a:noFill/>
          </a:ln>
        </p:spPr>
      </p:pic>
      <p:pic>
        <p:nvPicPr>
          <p:cNvPr id="126" name="Google Shape;126;p19"/>
          <p:cNvPicPr preferRelativeResize="0"/>
          <p:nvPr/>
        </p:nvPicPr>
        <p:blipFill>
          <a:blip r:embed="rId4">
            <a:alphaModFix/>
          </a:blip>
          <a:stretch>
            <a:fillRect/>
          </a:stretch>
        </p:blipFill>
        <p:spPr>
          <a:xfrm>
            <a:off x="6210039" y="4384163"/>
            <a:ext cx="2390775" cy="685800"/>
          </a:xfrm>
          <a:prstGeom prst="rect">
            <a:avLst/>
          </a:prstGeom>
          <a:noFill/>
          <a:ln>
            <a:noFill/>
          </a:ln>
        </p:spPr>
      </p:pic>
    </p:spTree>
    <p:extLst>
      <p:ext uri="{BB962C8B-B14F-4D97-AF65-F5344CB8AC3E}">
        <p14:creationId xmlns:p14="http://schemas.microsoft.com/office/powerpoint/2010/main" val="19338684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C3A18-72FD-3B47-94B2-A05741BC3441}"/>
              </a:ext>
            </a:extLst>
          </p:cNvPr>
          <p:cNvSpPr>
            <a:spLocks noGrp="1"/>
          </p:cNvSpPr>
          <p:nvPr>
            <p:ph type="title"/>
          </p:nvPr>
        </p:nvSpPr>
        <p:spPr/>
        <p:txBody>
          <a:bodyPr/>
          <a:lstStyle/>
          <a:p>
            <a:r>
              <a:rPr lang="en-US" dirty="0"/>
              <a:t>An early CNN paper (2016)</a:t>
            </a:r>
          </a:p>
        </p:txBody>
      </p:sp>
      <p:sp>
        <p:nvSpPr>
          <p:cNvPr id="4" name="Slide Number Placeholder 3">
            <a:extLst>
              <a:ext uri="{FF2B5EF4-FFF2-40B4-BE49-F238E27FC236}">
                <a16:creationId xmlns:a16="http://schemas.microsoft.com/office/drawing/2014/main" id="{0D375592-F97D-DA4E-BABE-01DDC0395201}"/>
              </a:ext>
            </a:extLst>
          </p:cNvPr>
          <p:cNvSpPr>
            <a:spLocks noGrp="1"/>
          </p:cNvSpPr>
          <p:nvPr>
            <p:ph type="sldNum" idx="12"/>
          </p:nvPr>
        </p:nvSpPr>
        <p:spPr/>
        <p:txBody>
          <a:bodyPr/>
          <a:lstStyle/>
          <a:p>
            <a:pPr algn="r">
              <a:spcBef>
                <a:spcPts val="0"/>
              </a:spcBef>
              <a:spcAft>
                <a:spcPts val="0"/>
              </a:spcAft>
            </a:pPr>
            <a:fld id="{00000000-1234-1234-1234-123412341234}" type="slidenum">
              <a:rPr lang="en" smtClean="0"/>
              <a:pPr algn="r">
                <a:spcBef>
                  <a:spcPts val="0"/>
                </a:spcBef>
                <a:spcAft>
                  <a:spcPts val="0"/>
                </a:spcAft>
              </a:pPr>
              <a:t>73</a:t>
            </a:fld>
            <a:endParaRPr lang="en"/>
          </a:p>
        </p:txBody>
      </p:sp>
      <p:sp>
        <p:nvSpPr>
          <p:cNvPr id="5" name="Rectangle 4">
            <a:extLst>
              <a:ext uri="{FF2B5EF4-FFF2-40B4-BE49-F238E27FC236}">
                <a16:creationId xmlns:a16="http://schemas.microsoft.com/office/drawing/2014/main" id="{AC4F653C-B60D-DF43-847F-C8A594BF759B}"/>
              </a:ext>
            </a:extLst>
          </p:cNvPr>
          <p:cNvSpPr/>
          <p:nvPr/>
        </p:nvSpPr>
        <p:spPr>
          <a:xfrm>
            <a:off x="2544158" y="6280758"/>
            <a:ext cx="6477000" cy="461665"/>
          </a:xfrm>
          <a:prstGeom prst="rect">
            <a:avLst/>
          </a:prstGeom>
        </p:spPr>
        <p:txBody>
          <a:bodyPr wrap="square">
            <a:spAutoFit/>
          </a:bodyPr>
          <a:lstStyle/>
          <a:p>
            <a:r>
              <a:rPr lang="en-US" dirty="0">
                <a:solidFill>
                  <a:srgbClr val="222222"/>
                </a:solidFill>
                <a:latin typeface="Arial" panose="020B0604020202020204" pitchFamily="34" charset="0"/>
              </a:rPr>
              <a:t>Dong, Chao, et al. "Learning a deep convolutional network for image super-resolution." </a:t>
            </a:r>
            <a:r>
              <a:rPr lang="en-US" i="1" dirty="0">
                <a:solidFill>
                  <a:srgbClr val="222222"/>
                </a:solidFill>
                <a:latin typeface="Arial" panose="020B0604020202020204" pitchFamily="34" charset="0"/>
              </a:rPr>
              <a:t>European conference on computer vision</a:t>
            </a:r>
            <a:r>
              <a:rPr lang="en-US" dirty="0">
                <a:solidFill>
                  <a:srgbClr val="222222"/>
                </a:solidFill>
                <a:latin typeface="Arial" panose="020B0604020202020204" pitchFamily="34" charset="0"/>
              </a:rPr>
              <a:t>. Springer, Cham, 2014.</a:t>
            </a:r>
            <a:endParaRPr lang="en-US" dirty="0"/>
          </a:p>
        </p:txBody>
      </p:sp>
      <p:pic>
        <p:nvPicPr>
          <p:cNvPr id="6" name="Picture 5">
            <a:extLst>
              <a:ext uri="{FF2B5EF4-FFF2-40B4-BE49-F238E27FC236}">
                <a16:creationId xmlns:a16="http://schemas.microsoft.com/office/drawing/2014/main" id="{FD4F4032-EB49-604F-91CD-1E2697589505}"/>
              </a:ext>
            </a:extLst>
          </p:cNvPr>
          <p:cNvPicPr>
            <a:picLocks noChangeAspect="1"/>
          </p:cNvPicPr>
          <p:nvPr/>
        </p:nvPicPr>
        <p:blipFill>
          <a:blip r:embed="rId2"/>
          <a:stretch>
            <a:fillRect/>
          </a:stretch>
        </p:blipFill>
        <p:spPr>
          <a:xfrm>
            <a:off x="838200" y="1447800"/>
            <a:ext cx="7086600" cy="4373300"/>
          </a:xfrm>
          <a:prstGeom prst="rect">
            <a:avLst/>
          </a:prstGeom>
        </p:spPr>
      </p:pic>
    </p:spTree>
    <p:extLst>
      <p:ext uri="{BB962C8B-B14F-4D97-AF65-F5344CB8AC3E}">
        <p14:creationId xmlns:p14="http://schemas.microsoft.com/office/powerpoint/2010/main" val="40581326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C3A18-72FD-3B47-94B2-A05741BC3441}"/>
              </a:ext>
            </a:extLst>
          </p:cNvPr>
          <p:cNvSpPr>
            <a:spLocks noGrp="1"/>
          </p:cNvSpPr>
          <p:nvPr>
            <p:ph type="title"/>
          </p:nvPr>
        </p:nvSpPr>
        <p:spPr/>
        <p:txBody>
          <a:bodyPr/>
          <a:lstStyle/>
          <a:p>
            <a:r>
              <a:rPr lang="en-US" dirty="0"/>
              <a:t>An early CNN paper (2016)</a:t>
            </a:r>
          </a:p>
        </p:txBody>
      </p:sp>
      <p:sp>
        <p:nvSpPr>
          <p:cNvPr id="4" name="Slide Number Placeholder 3">
            <a:extLst>
              <a:ext uri="{FF2B5EF4-FFF2-40B4-BE49-F238E27FC236}">
                <a16:creationId xmlns:a16="http://schemas.microsoft.com/office/drawing/2014/main" id="{0D375592-F97D-DA4E-BABE-01DDC0395201}"/>
              </a:ext>
            </a:extLst>
          </p:cNvPr>
          <p:cNvSpPr>
            <a:spLocks noGrp="1"/>
          </p:cNvSpPr>
          <p:nvPr>
            <p:ph type="sldNum" idx="12"/>
          </p:nvPr>
        </p:nvSpPr>
        <p:spPr/>
        <p:txBody>
          <a:bodyPr/>
          <a:lstStyle/>
          <a:p>
            <a:pPr algn="r">
              <a:spcBef>
                <a:spcPts val="0"/>
              </a:spcBef>
              <a:spcAft>
                <a:spcPts val="0"/>
              </a:spcAft>
            </a:pPr>
            <a:fld id="{00000000-1234-1234-1234-123412341234}" type="slidenum">
              <a:rPr lang="en" smtClean="0"/>
              <a:pPr algn="r">
                <a:spcBef>
                  <a:spcPts val="0"/>
                </a:spcBef>
                <a:spcAft>
                  <a:spcPts val="0"/>
                </a:spcAft>
              </a:pPr>
              <a:t>74</a:t>
            </a:fld>
            <a:endParaRPr lang="en"/>
          </a:p>
        </p:txBody>
      </p:sp>
      <p:sp>
        <p:nvSpPr>
          <p:cNvPr id="5" name="Rectangle 4">
            <a:extLst>
              <a:ext uri="{FF2B5EF4-FFF2-40B4-BE49-F238E27FC236}">
                <a16:creationId xmlns:a16="http://schemas.microsoft.com/office/drawing/2014/main" id="{AC4F653C-B60D-DF43-847F-C8A594BF759B}"/>
              </a:ext>
            </a:extLst>
          </p:cNvPr>
          <p:cNvSpPr/>
          <p:nvPr/>
        </p:nvSpPr>
        <p:spPr>
          <a:xfrm>
            <a:off x="2544158" y="6280758"/>
            <a:ext cx="6477000" cy="461665"/>
          </a:xfrm>
          <a:prstGeom prst="rect">
            <a:avLst/>
          </a:prstGeom>
        </p:spPr>
        <p:txBody>
          <a:bodyPr wrap="square">
            <a:spAutoFit/>
          </a:bodyPr>
          <a:lstStyle/>
          <a:p>
            <a:r>
              <a:rPr lang="en-US" dirty="0">
                <a:solidFill>
                  <a:srgbClr val="222222"/>
                </a:solidFill>
                <a:latin typeface="Arial" panose="020B0604020202020204" pitchFamily="34" charset="0"/>
              </a:rPr>
              <a:t>Dong, Chao, et al. "Learning a deep convolutional network for image super-resolution." </a:t>
            </a:r>
            <a:r>
              <a:rPr lang="en-US" i="1" dirty="0">
                <a:solidFill>
                  <a:srgbClr val="222222"/>
                </a:solidFill>
                <a:latin typeface="Arial" panose="020B0604020202020204" pitchFamily="34" charset="0"/>
              </a:rPr>
              <a:t>European conference on computer vision</a:t>
            </a:r>
            <a:r>
              <a:rPr lang="en-US" dirty="0">
                <a:solidFill>
                  <a:srgbClr val="222222"/>
                </a:solidFill>
                <a:latin typeface="Arial" panose="020B0604020202020204" pitchFamily="34" charset="0"/>
              </a:rPr>
              <a:t>. Springer, Cham, 2014.</a:t>
            </a:r>
            <a:endParaRPr lang="en-US" dirty="0"/>
          </a:p>
        </p:txBody>
      </p:sp>
      <p:pic>
        <p:nvPicPr>
          <p:cNvPr id="3" name="Picture 2">
            <a:extLst>
              <a:ext uri="{FF2B5EF4-FFF2-40B4-BE49-F238E27FC236}">
                <a16:creationId xmlns:a16="http://schemas.microsoft.com/office/drawing/2014/main" id="{DAC44A78-F46A-0D4B-A2EC-79F97FB7A864}"/>
              </a:ext>
            </a:extLst>
          </p:cNvPr>
          <p:cNvPicPr>
            <a:picLocks noChangeAspect="1"/>
          </p:cNvPicPr>
          <p:nvPr/>
        </p:nvPicPr>
        <p:blipFill>
          <a:blip r:embed="rId2"/>
          <a:stretch>
            <a:fillRect/>
          </a:stretch>
        </p:blipFill>
        <p:spPr>
          <a:xfrm>
            <a:off x="914400" y="1424277"/>
            <a:ext cx="7696200" cy="4313143"/>
          </a:xfrm>
          <a:prstGeom prst="rect">
            <a:avLst/>
          </a:prstGeom>
        </p:spPr>
      </p:pic>
      <p:sp>
        <p:nvSpPr>
          <p:cNvPr id="7" name="TextBox 6">
            <a:extLst>
              <a:ext uri="{FF2B5EF4-FFF2-40B4-BE49-F238E27FC236}">
                <a16:creationId xmlns:a16="http://schemas.microsoft.com/office/drawing/2014/main" id="{A855E9E2-BCEF-464C-AC71-5A9812F865B9}"/>
              </a:ext>
            </a:extLst>
          </p:cNvPr>
          <p:cNvSpPr txBox="1"/>
          <p:nvPr/>
        </p:nvSpPr>
        <p:spPr>
          <a:xfrm>
            <a:off x="3736679" y="5867400"/>
            <a:ext cx="1670650" cy="276999"/>
          </a:xfrm>
          <a:prstGeom prst="rect">
            <a:avLst/>
          </a:prstGeom>
          <a:noFill/>
        </p:spPr>
        <p:txBody>
          <a:bodyPr wrap="none" rtlCol="0">
            <a:spAutoFit/>
          </a:bodyPr>
          <a:lstStyle/>
          <a:p>
            <a:r>
              <a:rPr lang="en-US" dirty="0"/>
              <a:t>Upscaling factor of 3 !</a:t>
            </a:r>
          </a:p>
        </p:txBody>
      </p:sp>
    </p:spTree>
    <p:extLst>
      <p:ext uri="{BB962C8B-B14F-4D97-AF65-F5344CB8AC3E}">
        <p14:creationId xmlns:p14="http://schemas.microsoft.com/office/powerpoint/2010/main" val="33814640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1"/>
          <p:cNvSpPr txBox="1">
            <a:spLocks noGrp="1"/>
          </p:cNvSpPr>
          <p:nvPr>
            <p:ph type="title"/>
          </p:nvPr>
        </p:nvSpPr>
        <p:spPr>
          <a:xfrm>
            <a:off x="311700" y="1302275"/>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buClr>
                <a:schemeClr val="dk1"/>
              </a:buClr>
              <a:buSzPts val="1100"/>
            </a:pPr>
            <a:r>
              <a:rPr lang="en"/>
              <a:t>Underexposed Photo Enhancement</a:t>
            </a:r>
            <a:endParaRPr/>
          </a:p>
          <a:p>
            <a:pPr algn="l"/>
            <a:endParaRPr/>
          </a:p>
        </p:txBody>
      </p:sp>
      <p:sp>
        <p:nvSpPr>
          <p:cNvPr id="139" name="Google Shape;139;p21"/>
          <p:cNvSpPr txBox="1">
            <a:spLocks noGrp="1"/>
          </p:cNvSpPr>
          <p:nvPr>
            <p:ph type="body" idx="1"/>
          </p:nvPr>
        </p:nvSpPr>
        <p:spPr>
          <a:xfrm>
            <a:off x="311700" y="2009725"/>
            <a:ext cx="3124500" cy="3416400"/>
          </a:xfrm>
          <a:prstGeom prst="rect">
            <a:avLst/>
          </a:prstGeom>
        </p:spPr>
        <p:txBody>
          <a:bodyPr spcFirstLastPara="1" vert="horz" wrap="square" lIns="91425" tIns="91425" rIns="91425" bIns="91425" numCol="1" anchor="t" anchorCtr="0" compatLnSpc="1">
            <a:prstTxWarp prst="textNoShape">
              <a:avLst/>
            </a:prstTxWarp>
            <a:noAutofit/>
          </a:bodyPr>
          <a:lstStyle/>
          <a:p>
            <a:r>
              <a:rPr lang="en"/>
              <a:t>Goal: enhance extreme low-light imaging with severely limited illumination (e.g., moonlight) and short exposure (exposure time is set to 1/30 second)</a:t>
            </a:r>
            <a:endParaRPr/>
          </a:p>
          <a:p>
            <a:r>
              <a:rPr lang="en"/>
              <a:t>The less light there is, the more ISO you need</a:t>
            </a:r>
            <a:endParaRPr/>
          </a:p>
          <a:p>
            <a:pPr lvl="1" indent="-317500">
              <a:spcBef>
                <a:spcPts val="0"/>
              </a:spcBef>
              <a:buSzPts val="1400"/>
            </a:pPr>
            <a:r>
              <a:rPr lang="en" sz="1400"/>
              <a:t>High ISO can be used to increase brightness, but amplifies noise</a:t>
            </a:r>
            <a:endParaRPr sz="1400"/>
          </a:p>
          <a:p>
            <a:pPr lvl="1" indent="-317500">
              <a:spcBef>
                <a:spcPts val="0"/>
              </a:spcBef>
              <a:buSzPts val="1400"/>
            </a:pPr>
            <a:r>
              <a:rPr lang="en" sz="1400"/>
              <a:t>Leads to low signal-to-noise ratio (SNR) due to low photon counts</a:t>
            </a:r>
            <a:endParaRPr sz="1400"/>
          </a:p>
        </p:txBody>
      </p:sp>
      <p:pic>
        <p:nvPicPr>
          <p:cNvPr id="140" name="Google Shape;140;p21"/>
          <p:cNvPicPr preferRelativeResize="0"/>
          <p:nvPr/>
        </p:nvPicPr>
        <p:blipFill>
          <a:blip r:embed="rId3">
            <a:alphaModFix/>
          </a:blip>
          <a:stretch>
            <a:fillRect/>
          </a:stretch>
        </p:blipFill>
        <p:spPr>
          <a:xfrm>
            <a:off x="3436350" y="2222051"/>
            <a:ext cx="5617626" cy="1260365"/>
          </a:xfrm>
          <a:prstGeom prst="rect">
            <a:avLst/>
          </a:prstGeom>
          <a:noFill/>
          <a:ln>
            <a:noFill/>
          </a:ln>
        </p:spPr>
      </p:pic>
      <p:pic>
        <p:nvPicPr>
          <p:cNvPr id="141" name="Google Shape;141;p21"/>
          <p:cNvPicPr preferRelativeResize="0"/>
          <p:nvPr/>
        </p:nvPicPr>
        <p:blipFill>
          <a:blip r:embed="rId4">
            <a:alphaModFix/>
          </a:blip>
          <a:stretch>
            <a:fillRect/>
          </a:stretch>
        </p:blipFill>
        <p:spPr>
          <a:xfrm>
            <a:off x="3436350" y="3782301"/>
            <a:ext cx="5617626" cy="1440425"/>
          </a:xfrm>
          <a:prstGeom prst="rect">
            <a:avLst/>
          </a:prstGeom>
          <a:noFill/>
          <a:ln>
            <a:noFill/>
          </a:ln>
        </p:spPr>
      </p:pic>
      <p:sp>
        <p:nvSpPr>
          <p:cNvPr id="142" name="Google Shape;142;p21"/>
          <p:cNvSpPr txBox="1"/>
          <p:nvPr/>
        </p:nvSpPr>
        <p:spPr>
          <a:xfrm>
            <a:off x="0" y="5533050"/>
            <a:ext cx="9144000" cy="467700"/>
          </a:xfrm>
          <a:prstGeom prst="rect">
            <a:avLst/>
          </a:prstGeom>
          <a:noFill/>
          <a:ln>
            <a:noFill/>
          </a:ln>
        </p:spPr>
        <p:txBody>
          <a:bodyPr spcFirstLastPara="1" wrap="square" lIns="91425" tIns="91425" rIns="91425" bIns="91425" anchor="t" anchorCtr="0">
            <a:noAutofit/>
          </a:bodyPr>
          <a:lstStyle/>
          <a:p>
            <a:pPr algn="r">
              <a:spcBef>
                <a:spcPts val="0"/>
              </a:spcBef>
              <a:spcAft>
                <a:spcPts val="0"/>
              </a:spcAft>
            </a:pPr>
            <a:r>
              <a:rPr lang="en" i="1"/>
              <a:t>Learning to See in the Dark</a:t>
            </a:r>
            <a:r>
              <a:rPr lang="en"/>
              <a:t>. Qifeng Chen, Vladlen Koltun. CVPR 2018.</a:t>
            </a:r>
            <a:endParaRPr/>
          </a:p>
        </p:txBody>
      </p:sp>
    </p:spTree>
    <p:extLst>
      <p:ext uri="{BB962C8B-B14F-4D97-AF65-F5344CB8AC3E}">
        <p14:creationId xmlns:p14="http://schemas.microsoft.com/office/powerpoint/2010/main" val="27983531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314749" y="381000"/>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sz="2800" dirty="0"/>
              <a:t>Solution? Collect dataset and train a deep network</a:t>
            </a:r>
            <a:endParaRPr sz="2800" dirty="0"/>
          </a:p>
        </p:txBody>
      </p:sp>
      <p:sp>
        <p:nvSpPr>
          <p:cNvPr id="148" name="Google Shape;148;p22"/>
          <p:cNvSpPr txBox="1">
            <a:spLocks noGrp="1"/>
          </p:cNvSpPr>
          <p:nvPr>
            <p:ph type="body" idx="1"/>
          </p:nvPr>
        </p:nvSpPr>
        <p:spPr>
          <a:xfrm>
            <a:off x="314749" y="1088450"/>
            <a:ext cx="4665300" cy="3416400"/>
          </a:xfrm>
          <a:prstGeom prst="rect">
            <a:avLst/>
          </a:prstGeom>
        </p:spPr>
        <p:txBody>
          <a:bodyPr spcFirstLastPara="1" vert="horz" wrap="square" lIns="91425" tIns="91425" rIns="91425" bIns="91425" numCol="1" anchor="t" anchorCtr="0" compatLnSpc="1">
            <a:prstTxWarp prst="textNoShape">
              <a:avLst/>
            </a:prstTxWarp>
            <a:noAutofit/>
          </a:bodyPr>
          <a:lstStyle/>
          <a:p>
            <a:r>
              <a:rPr lang="en" sz="2000" dirty="0"/>
              <a:t>See-in-the-Dark (SID) dataset contains 5094 raw short exposure images, each with a corresponding long-exposure reference image</a:t>
            </a:r>
            <a:endParaRPr sz="2000" dirty="0"/>
          </a:p>
          <a:p>
            <a:r>
              <a:rPr lang="en" sz="2000" dirty="0"/>
              <a:t>Corresponding reference (ground truth) images captured with 100-300x longer exposure (i.e. 10 to 30 seconds)</a:t>
            </a:r>
            <a:endParaRPr sz="2000" dirty="0"/>
          </a:p>
          <a:p>
            <a:r>
              <a:rPr lang="en" sz="2000" dirty="0"/>
              <a:t>Overcome low photon counts!</a:t>
            </a:r>
            <a:endParaRPr sz="2000" dirty="0"/>
          </a:p>
          <a:p>
            <a:r>
              <a:rPr lang="en" sz="2000" dirty="0"/>
              <a:t>Train deep neural networks to learn the image processing pipeline w/ L1 loss.</a:t>
            </a:r>
            <a:endParaRPr sz="2000" dirty="0"/>
          </a:p>
        </p:txBody>
      </p:sp>
      <p:pic>
        <p:nvPicPr>
          <p:cNvPr id="149" name="Google Shape;149;p22"/>
          <p:cNvPicPr preferRelativeResize="0"/>
          <p:nvPr/>
        </p:nvPicPr>
        <p:blipFill>
          <a:blip r:embed="rId3">
            <a:alphaModFix/>
          </a:blip>
          <a:stretch>
            <a:fillRect/>
          </a:stretch>
        </p:blipFill>
        <p:spPr>
          <a:xfrm>
            <a:off x="5098323" y="2009727"/>
            <a:ext cx="3737026" cy="3416400"/>
          </a:xfrm>
          <a:prstGeom prst="rect">
            <a:avLst/>
          </a:prstGeom>
          <a:noFill/>
          <a:ln>
            <a:noFill/>
          </a:ln>
        </p:spPr>
      </p:pic>
      <p:sp>
        <p:nvSpPr>
          <p:cNvPr id="150" name="Google Shape;150;p22"/>
          <p:cNvSpPr txBox="1"/>
          <p:nvPr/>
        </p:nvSpPr>
        <p:spPr>
          <a:xfrm>
            <a:off x="0" y="5533050"/>
            <a:ext cx="9144000" cy="467700"/>
          </a:xfrm>
          <a:prstGeom prst="rect">
            <a:avLst/>
          </a:prstGeom>
          <a:noFill/>
          <a:ln>
            <a:noFill/>
          </a:ln>
        </p:spPr>
        <p:txBody>
          <a:bodyPr spcFirstLastPara="1" wrap="square" lIns="91425" tIns="91425" rIns="91425" bIns="91425" anchor="t" anchorCtr="0">
            <a:noAutofit/>
          </a:bodyPr>
          <a:lstStyle/>
          <a:p>
            <a:pPr algn="r">
              <a:spcBef>
                <a:spcPts val="0"/>
              </a:spcBef>
              <a:spcAft>
                <a:spcPts val="0"/>
              </a:spcAft>
            </a:pPr>
            <a:r>
              <a:rPr lang="en" i="1"/>
              <a:t>Learning to See in the Dark</a:t>
            </a:r>
            <a:r>
              <a:rPr lang="en"/>
              <a:t>. Qifeng Chen, Vladlen Koltun. CVPR 2018.</a:t>
            </a:r>
            <a:endParaRPr/>
          </a:p>
        </p:txBody>
      </p:sp>
    </p:spTree>
    <p:extLst>
      <p:ext uri="{BB962C8B-B14F-4D97-AF65-F5344CB8AC3E}">
        <p14:creationId xmlns:p14="http://schemas.microsoft.com/office/powerpoint/2010/main" val="38663893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3"/>
          <p:cNvSpPr txBox="1">
            <a:spLocks noGrp="1"/>
          </p:cNvSpPr>
          <p:nvPr>
            <p:ph type="title"/>
          </p:nvPr>
        </p:nvSpPr>
        <p:spPr>
          <a:xfrm>
            <a:off x="365176" y="570900"/>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dirty="0"/>
              <a:t>Underexposed Photo Enhancement</a:t>
            </a:r>
            <a:endParaRPr dirty="0"/>
          </a:p>
        </p:txBody>
      </p:sp>
      <p:sp>
        <p:nvSpPr>
          <p:cNvPr id="156" name="Google Shape;156;p23"/>
          <p:cNvSpPr txBox="1">
            <a:spLocks noGrp="1"/>
          </p:cNvSpPr>
          <p:nvPr>
            <p:ph type="body" idx="1"/>
          </p:nvPr>
        </p:nvSpPr>
        <p:spPr>
          <a:xfrm>
            <a:off x="339080" y="1447800"/>
            <a:ext cx="5032200" cy="3416400"/>
          </a:xfrm>
          <a:prstGeom prst="rect">
            <a:avLst/>
          </a:prstGeom>
        </p:spPr>
        <p:txBody>
          <a:bodyPr spcFirstLastPara="1" vert="horz" wrap="square" lIns="91425" tIns="91425" rIns="91425" bIns="91425" numCol="1" anchor="t" anchorCtr="0" compatLnSpc="1">
            <a:prstTxWarp prst="textNoShape">
              <a:avLst/>
            </a:prstTxWarp>
            <a:noAutofit/>
          </a:bodyPr>
          <a:lstStyle/>
          <a:p>
            <a:r>
              <a:rPr lang="en" sz="1800" dirty="0"/>
              <a:t>Learn image-to-image mapping? Too hard!</a:t>
            </a:r>
            <a:endParaRPr sz="1800" dirty="0"/>
          </a:p>
          <a:p>
            <a:r>
              <a:rPr lang="en" sz="1800" dirty="0"/>
              <a:t>Instead estimate an image-to-illumination mapping (model varying-lighting conditions)</a:t>
            </a:r>
            <a:endParaRPr sz="1800" dirty="0"/>
          </a:p>
          <a:p>
            <a:pPr lvl="1">
              <a:spcBef>
                <a:spcPts val="0"/>
              </a:spcBef>
            </a:pPr>
            <a:r>
              <a:rPr lang="en" sz="1600" dirty="0"/>
              <a:t>Illumination maps for natural images typically have relatively simple forms with known priors</a:t>
            </a:r>
            <a:endParaRPr sz="1600" dirty="0"/>
          </a:p>
          <a:p>
            <a:r>
              <a:rPr lang="en" sz="1800" dirty="0"/>
              <a:t>Then take illumination map to light up the underexposed photo.</a:t>
            </a:r>
            <a:endParaRPr sz="1800" dirty="0"/>
          </a:p>
          <a:p>
            <a:r>
              <a:rPr lang="en" sz="1800" dirty="0"/>
              <a:t>Minimize (reconstruction loss + smoothness loss + color loss) </a:t>
            </a:r>
            <a:endParaRPr sz="1800" dirty="0"/>
          </a:p>
        </p:txBody>
      </p:sp>
      <p:pic>
        <p:nvPicPr>
          <p:cNvPr id="157" name="Google Shape;157;p23"/>
          <p:cNvPicPr preferRelativeResize="0"/>
          <p:nvPr/>
        </p:nvPicPr>
        <p:blipFill>
          <a:blip r:embed="rId3">
            <a:alphaModFix/>
          </a:blip>
          <a:stretch>
            <a:fillRect/>
          </a:stretch>
        </p:blipFill>
        <p:spPr>
          <a:xfrm>
            <a:off x="5537775" y="1960789"/>
            <a:ext cx="3343826" cy="3352575"/>
          </a:xfrm>
          <a:prstGeom prst="rect">
            <a:avLst/>
          </a:prstGeom>
          <a:noFill/>
          <a:ln>
            <a:noFill/>
          </a:ln>
        </p:spPr>
      </p:pic>
      <p:sp>
        <p:nvSpPr>
          <p:cNvPr id="158" name="Google Shape;158;p23"/>
          <p:cNvSpPr txBox="1"/>
          <p:nvPr/>
        </p:nvSpPr>
        <p:spPr>
          <a:xfrm>
            <a:off x="0" y="5533050"/>
            <a:ext cx="9144000" cy="467700"/>
          </a:xfrm>
          <a:prstGeom prst="rect">
            <a:avLst/>
          </a:prstGeom>
          <a:noFill/>
          <a:ln>
            <a:noFill/>
          </a:ln>
        </p:spPr>
        <p:txBody>
          <a:bodyPr spcFirstLastPara="1" wrap="square" lIns="91425" tIns="91425" rIns="91425" bIns="91425" anchor="t" anchorCtr="0">
            <a:noAutofit/>
          </a:bodyPr>
          <a:lstStyle/>
          <a:p>
            <a:pPr algn="r">
              <a:spcBef>
                <a:spcPts val="0"/>
              </a:spcBef>
              <a:spcAft>
                <a:spcPts val="0"/>
              </a:spcAft>
            </a:pPr>
            <a:r>
              <a:rPr lang="en" i="1"/>
              <a:t>Underexposed Photo Enhancement Using Deep Illumination Estimation</a:t>
            </a:r>
            <a:r>
              <a:rPr lang="en"/>
              <a:t>. Wang et al. CVPR 2019.</a:t>
            </a:r>
            <a:endParaRPr/>
          </a:p>
        </p:txBody>
      </p:sp>
    </p:spTree>
    <p:extLst>
      <p:ext uri="{BB962C8B-B14F-4D97-AF65-F5344CB8AC3E}">
        <p14:creationId xmlns:p14="http://schemas.microsoft.com/office/powerpoint/2010/main" val="21438277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5"/>
          <p:cNvSpPr txBox="1">
            <a:spLocks noGrp="1"/>
          </p:cNvSpPr>
          <p:nvPr>
            <p:ph type="title"/>
          </p:nvPr>
        </p:nvSpPr>
        <p:spPr>
          <a:xfrm>
            <a:off x="343015" y="558394"/>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dirty="0"/>
              <a:t>Image Inpainting</a:t>
            </a:r>
            <a:endParaRPr dirty="0"/>
          </a:p>
        </p:txBody>
      </p:sp>
      <p:sp>
        <p:nvSpPr>
          <p:cNvPr id="170" name="Google Shape;170;p25"/>
          <p:cNvSpPr txBox="1">
            <a:spLocks noGrp="1"/>
          </p:cNvSpPr>
          <p:nvPr>
            <p:ph type="body" idx="1"/>
          </p:nvPr>
        </p:nvSpPr>
        <p:spPr>
          <a:xfrm>
            <a:off x="201739" y="1968050"/>
            <a:ext cx="3999900" cy="3416400"/>
          </a:xfrm>
          <a:prstGeom prst="rect">
            <a:avLst/>
          </a:prstGeom>
        </p:spPr>
        <p:txBody>
          <a:bodyPr spcFirstLastPara="1" vert="horz" wrap="square" lIns="91425" tIns="91425" rIns="91425" bIns="91425" numCol="1" anchor="t" anchorCtr="0" compatLnSpc="1">
            <a:prstTxWarp prst="textNoShape">
              <a:avLst/>
            </a:prstTxWarp>
            <a:noAutofit/>
          </a:bodyPr>
          <a:lstStyle/>
          <a:p>
            <a:r>
              <a:rPr lang="en" sz="1600"/>
              <a:t>Perceptual loss is added to ELBO, the typical objective function used in variational autoencoders, to increase the sharpness and overall quality of inpainted images</a:t>
            </a:r>
            <a:endParaRPr sz="1600"/>
          </a:p>
          <a:p>
            <a:r>
              <a:rPr lang="en" sz="1600"/>
              <a:t>Demonstrate results on attribute-guided image completion</a:t>
            </a:r>
            <a:endParaRPr sz="1600"/>
          </a:p>
        </p:txBody>
      </p:sp>
      <p:sp>
        <p:nvSpPr>
          <p:cNvPr id="171" name="Google Shape;171;p25"/>
          <p:cNvSpPr txBox="1"/>
          <p:nvPr/>
        </p:nvSpPr>
        <p:spPr>
          <a:xfrm>
            <a:off x="0" y="5533050"/>
            <a:ext cx="9144000" cy="467700"/>
          </a:xfrm>
          <a:prstGeom prst="rect">
            <a:avLst/>
          </a:prstGeom>
          <a:noFill/>
          <a:ln>
            <a:noFill/>
          </a:ln>
        </p:spPr>
        <p:txBody>
          <a:bodyPr spcFirstLastPara="1" wrap="square" lIns="91425" tIns="91425" rIns="91425" bIns="91425" anchor="t" anchorCtr="0">
            <a:noAutofit/>
          </a:bodyPr>
          <a:lstStyle/>
          <a:p>
            <a:pPr algn="r">
              <a:spcBef>
                <a:spcPts val="0"/>
              </a:spcBef>
              <a:spcAft>
                <a:spcPts val="0"/>
              </a:spcAft>
            </a:pPr>
            <a:r>
              <a:rPr lang="en" i="1"/>
              <a:t>Variational Image Inpainting</a:t>
            </a:r>
            <a:r>
              <a:rPr lang="en"/>
              <a:t>. Cusuh Ham*, Amit Raj*, Vincent Cartillier*, Irfan Essa. NeuRIPS 2018 Workshop.</a:t>
            </a:r>
            <a:endParaRPr/>
          </a:p>
        </p:txBody>
      </p:sp>
      <p:pic>
        <p:nvPicPr>
          <p:cNvPr id="172" name="Google Shape;172;p25"/>
          <p:cNvPicPr preferRelativeResize="0"/>
          <p:nvPr/>
        </p:nvPicPr>
        <p:blipFill>
          <a:blip r:embed="rId3">
            <a:alphaModFix/>
          </a:blip>
          <a:stretch>
            <a:fillRect/>
          </a:stretch>
        </p:blipFill>
        <p:spPr>
          <a:xfrm>
            <a:off x="4726939" y="2395681"/>
            <a:ext cx="4210825" cy="2396075"/>
          </a:xfrm>
          <a:prstGeom prst="rect">
            <a:avLst/>
          </a:prstGeom>
          <a:noFill/>
          <a:ln>
            <a:noFill/>
          </a:ln>
        </p:spPr>
      </p:pic>
      <p:sp>
        <p:nvSpPr>
          <p:cNvPr id="173" name="Google Shape;173;p25"/>
          <p:cNvSpPr txBox="1">
            <a:spLocks noGrp="1"/>
          </p:cNvSpPr>
          <p:nvPr>
            <p:ph type="body" idx="2"/>
          </p:nvPr>
        </p:nvSpPr>
        <p:spPr>
          <a:xfrm>
            <a:off x="4726950" y="2489075"/>
            <a:ext cx="919800" cy="372000"/>
          </a:xfrm>
          <a:prstGeom prst="rect">
            <a:avLst/>
          </a:prstGeom>
          <a:solidFill>
            <a:srgbClr val="FFFFFF"/>
          </a:solidFill>
        </p:spPr>
        <p:txBody>
          <a:bodyPr spcFirstLastPara="1" vert="horz" wrap="square" lIns="91425" tIns="91425" rIns="91425" bIns="91425" numCol="1" anchor="t" anchorCtr="0" compatLnSpc="1">
            <a:prstTxWarp prst="textNoShape">
              <a:avLst/>
            </a:prstTxWarp>
            <a:noAutofit/>
          </a:bodyPr>
          <a:lstStyle/>
          <a:p>
            <a:pPr marL="0" indent="0" algn="ctr">
              <a:spcAft>
                <a:spcPts val="1600"/>
              </a:spcAft>
              <a:buNone/>
            </a:pPr>
            <a:r>
              <a:rPr lang="en"/>
              <a:t>input</a:t>
            </a:r>
            <a:endParaRPr/>
          </a:p>
        </p:txBody>
      </p:sp>
      <p:sp>
        <p:nvSpPr>
          <p:cNvPr id="174" name="Google Shape;174;p25"/>
          <p:cNvSpPr txBox="1"/>
          <p:nvPr/>
        </p:nvSpPr>
        <p:spPr>
          <a:xfrm>
            <a:off x="561900" y="4519488"/>
            <a:ext cx="3499500" cy="875400"/>
          </a:xfrm>
          <a:prstGeom prst="rect">
            <a:avLst/>
          </a:prstGeom>
          <a:noFill/>
          <a:ln>
            <a:noFill/>
          </a:ln>
        </p:spPr>
        <p:txBody>
          <a:bodyPr spcFirstLastPara="1" wrap="square" lIns="91425" tIns="91425" rIns="91425" bIns="91425" anchor="t" anchorCtr="0">
            <a:noAutofit/>
          </a:bodyPr>
          <a:lstStyle/>
          <a:p>
            <a:pPr algn="l">
              <a:lnSpc>
                <a:spcPct val="115000"/>
              </a:lnSpc>
              <a:spcBef>
                <a:spcPts val="0"/>
              </a:spcBef>
              <a:spcAft>
                <a:spcPts val="0"/>
              </a:spcAft>
            </a:pPr>
            <a:r>
              <a:rPr lang="en"/>
              <a:t>        : generated image</a:t>
            </a:r>
            <a:endParaRPr/>
          </a:p>
          <a:p>
            <a:pPr algn="l">
              <a:lnSpc>
                <a:spcPct val="115000"/>
              </a:lnSpc>
              <a:spcBef>
                <a:spcPts val="0"/>
              </a:spcBef>
              <a:spcAft>
                <a:spcPts val="0"/>
              </a:spcAft>
            </a:pPr>
            <a:r>
              <a:rPr lang="en"/>
              <a:t>     : ground truth image</a:t>
            </a:r>
            <a:endParaRPr/>
          </a:p>
          <a:p>
            <a:pPr algn="l">
              <a:lnSpc>
                <a:spcPct val="115000"/>
              </a:lnSpc>
              <a:spcBef>
                <a:spcPts val="0"/>
              </a:spcBef>
              <a:spcAft>
                <a:spcPts val="0"/>
              </a:spcAft>
            </a:pPr>
            <a:r>
              <a:rPr lang="en"/>
              <a:t>   : activation of the </a:t>
            </a:r>
            <a:r>
              <a:rPr lang="en" i="1"/>
              <a:t>l</a:t>
            </a:r>
            <a:r>
              <a:rPr lang="en" baseline="30000"/>
              <a:t>th</a:t>
            </a:r>
            <a:r>
              <a:rPr lang="en"/>
              <a:t> layer of a pre-trained VGG</a:t>
            </a:r>
            <a:endParaRPr/>
          </a:p>
        </p:txBody>
      </p:sp>
      <p:pic>
        <p:nvPicPr>
          <p:cNvPr id="175" name="Google Shape;175;p25" descr="\mathcal{L}_{recon}=\|x_{gen}-x_{gt}\|^2 + \sum_l \lambda_l\|\eta_l(x_{gen})-\eta_l(x_{gt})\|^2" title="MathEquation,#000000"/>
          <p:cNvPicPr preferRelativeResize="0"/>
          <p:nvPr/>
        </p:nvPicPr>
        <p:blipFill>
          <a:blip r:embed="rId4">
            <a:alphaModFix/>
          </a:blip>
          <a:stretch>
            <a:fillRect/>
          </a:stretch>
        </p:blipFill>
        <p:spPr>
          <a:xfrm>
            <a:off x="226246" y="4181426"/>
            <a:ext cx="4170826" cy="245025"/>
          </a:xfrm>
          <a:prstGeom prst="rect">
            <a:avLst/>
          </a:prstGeom>
          <a:noFill/>
          <a:ln>
            <a:noFill/>
          </a:ln>
        </p:spPr>
      </p:pic>
      <p:pic>
        <p:nvPicPr>
          <p:cNvPr id="176" name="Google Shape;176;p25" descr="x_{gen}" title="MathEquation,#000000"/>
          <p:cNvPicPr preferRelativeResize="0"/>
          <p:nvPr/>
        </p:nvPicPr>
        <p:blipFill>
          <a:blip r:embed="rId5">
            <a:alphaModFix/>
          </a:blip>
          <a:stretch>
            <a:fillRect/>
          </a:stretch>
        </p:blipFill>
        <p:spPr>
          <a:xfrm>
            <a:off x="605488" y="4612575"/>
            <a:ext cx="360550" cy="189286"/>
          </a:xfrm>
          <a:prstGeom prst="rect">
            <a:avLst/>
          </a:prstGeom>
          <a:noFill/>
          <a:ln>
            <a:noFill/>
          </a:ln>
        </p:spPr>
      </p:pic>
      <p:pic>
        <p:nvPicPr>
          <p:cNvPr id="177" name="Google Shape;177;p25" descr="x_{gt}" title="MathEquation,#000000"/>
          <p:cNvPicPr preferRelativeResize="0"/>
          <p:nvPr/>
        </p:nvPicPr>
        <p:blipFill>
          <a:blip r:embed="rId6">
            <a:alphaModFix/>
          </a:blip>
          <a:stretch>
            <a:fillRect/>
          </a:stretch>
        </p:blipFill>
        <p:spPr>
          <a:xfrm>
            <a:off x="605488" y="4840399"/>
            <a:ext cx="258840" cy="189277"/>
          </a:xfrm>
          <a:prstGeom prst="rect">
            <a:avLst/>
          </a:prstGeom>
          <a:noFill/>
          <a:ln>
            <a:noFill/>
          </a:ln>
        </p:spPr>
      </p:pic>
      <p:pic>
        <p:nvPicPr>
          <p:cNvPr id="178" name="Google Shape;178;p25" descr="\eta_l" title="MathEquation,#000000"/>
          <p:cNvPicPr preferRelativeResize="0"/>
          <p:nvPr/>
        </p:nvPicPr>
        <p:blipFill>
          <a:blip r:embed="rId7">
            <a:alphaModFix/>
          </a:blip>
          <a:stretch>
            <a:fillRect/>
          </a:stretch>
        </p:blipFill>
        <p:spPr>
          <a:xfrm>
            <a:off x="605475" y="5068237"/>
            <a:ext cx="148326" cy="158726"/>
          </a:xfrm>
          <a:prstGeom prst="rect">
            <a:avLst/>
          </a:prstGeom>
          <a:noFill/>
          <a:ln>
            <a:noFill/>
          </a:ln>
        </p:spPr>
      </p:pic>
      <p:sp>
        <p:nvSpPr>
          <p:cNvPr id="179" name="Google Shape;179;p25"/>
          <p:cNvSpPr txBox="1">
            <a:spLocks noGrp="1"/>
          </p:cNvSpPr>
          <p:nvPr>
            <p:ph type="body" idx="2"/>
          </p:nvPr>
        </p:nvSpPr>
        <p:spPr>
          <a:xfrm>
            <a:off x="5749050" y="2489075"/>
            <a:ext cx="1050600" cy="372000"/>
          </a:xfrm>
          <a:prstGeom prst="rect">
            <a:avLst/>
          </a:prstGeom>
          <a:solidFill>
            <a:srgbClr val="FFFFFF"/>
          </a:solidFill>
        </p:spPr>
        <p:txBody>
          <a:bodyPr spcFirstLastPara="1" vert="horz" wrap="square" lIns="91425" tIns="91425" rIns="91425" bIns="91425" numCol="1" anchor="t" anchorCtr="0" compatLnSpc="1">
            <a:prstTxWarp prst="textNoShape">
              <a:avLst/>
            </a:prstTxWarp>
            <a:noAutofit/>
          </a:bodyPr>
          <a:lstStyle/>
          <a:p>
            <a:pPr marL="0" indent="0" algn="ctr">
              <a:spcAft>
                <a:spcPts val="1600"/>
              </a:spcAft>
              <a:buNone/>
            </a:pPr>
            <a:r>
              <a:rPr lang="en"/>
              <a:t>not smiling</a:t>
            </a:r>
            <a:endParaRPr/>
          </a:p>
        </p:txBody>
      </p:sp>
      <p:sp>
        <p:nvSpPr>
          <p:cNvPr id="180" name="Google Shape;180;p25"/>
          <p:cNvSpPr txBox="1">
            <a:spLocks noGrp="1"/>
          </p:cNvSpPr>
          <p:nvPr>
            <p:ph type="body" idx="2"/>
          </p:nvPr>
        </p:nvSpPr>
        <p:spPr>
          <a:xfrm>
            <a:off x="6799650" y="2489075"/>
            <a:ext cx="1050600" cy="372000"/>
          </a:xfrm>
          <a:prstGeom prst="rect">
            <a:avLst/>
          </a:prstGeom>
          <a:solidFill>
            <a:srgbClr val="FFFFFF"/>
          </a:solidFill>
        </p:spPr>
        <p:txBody>
          <a:bodyPr spcFirstLastPara="1" vert="horz" wrap="square" lIns="91425" tIns="91425" rIns="91425" bIns="91425" numCol="1" anchor="t" anchorCtr="0" compatLnSpc="1">
            <a:prstTxWarp prst="textNoShape">
              <a:avLst/>
            </a:prstTxWarp>
            <a:noAutofit/>
          </a:bodyPr>
          <a:lstStyle/>
          <a:p>
            <a:pPr marL="0" indent="0" algn="ctr">
              <a:spcAft>
                <a:spcPts val="1600"/>
              </a:spcAft>
              <a:buNone/>
            </a:pPr>
            <a:r>
              <a:rPr lang="en"/>
              <a:t>smiling</a:t>
            </a:r>
            <a:endParaRPr/>
          </a:p>
        </p:txBody>
      </p:sp>
      <p:sp>
        <p:nvSpPr>
          <p:cNvPr id="181" name="Google Shape;181;p25"/>
          <p:cNvSpPr txBox="1">
            <a:spLocks noGrp="1"/>
          </p:cNvSpPr>
          <p:nvPr>
            <p:ph type="body" idx="2"/>
          </p:nvPr>
        </p:nvSpPr>
        <p:spPr>
          <a:xfrm>
            <a:off x="7850250" y="2489075"/>
            <a:ext cx="1189200" cy="372000"/>
          </a:xfrm>
          <a:prstGeom prst="rect">
            <a:avLst/>
          </a:prstGeom>
          <a:solidFill>
            <a:srgbClr val="FFFFFF"/>
          </a:solidFill>
        </p:spPr>
        <p:txBody>
          <a:bodyPr spcFirstLastPara="1" vert="horz" wrap="square" lIns="91425" tIns="91425" rIns="91425" bIns="91425" numCol="1" anchor="t" anchorCtr="0" compatLnSpc="1">
            <a:prstTxWarp prst="textNoShape">
              <a:avLst/>
            </a:prstTxWarp>
            <a:noAutofit/>
          </a:bodyPr>
          <a:lstStyle/>
          <a:p>
            <a:pPr marL="0" indent="0" algn="ctr">
              <a:spcAft>
                <a:spcPts val="1600"/>
              </a:spcAft>
              <a:buNone/>
            </a:pPr>
            <a:r>
              <a:rPr lang="en"/>
              <a:t>ground truth</a:t>
            </a:r>
            <a:endParaRPr/>
          </a:p>
        </p:txBody>
      </p:sp>
    </p:spTree>
    <p:extLst>
      <p:ext uri="{BB962C8B-B14F-4D97-AF65-F5344CB8AC3E}">
        <p14:creationId xmlns:p14="http://schemas.microsoft.com/office/powerpoint/2010/main" val="19456611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6"/>
          <p:cNvSpPr txBox="1">
            <a:spLocks noGrp="1"/>
          </p:cNvSpPr>
          <p:nvPr>
            <p:ph type="title"/>
          </p:nvPr>
        </p:nvSpPr>
        <p:spPr>
          <a:xfrm>
            <a:off x="333141" y="609600"/>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dirty="0"/>
              <a:t>Image Inpainting</a:t>
            </a:r>
            <a:endParaRPr dirty="0"/>
          </a:p>
        </p:txBody>
      </p:sp>
      <p:sp>
        <p:nvSpPr>
          <p:cNvPr id="187" name="Google Shape;187;p26"/>
          <p:cNvSpPr txBox="1">
            <a:spLocks noGrp="1"/>
          </p:cNvSpPr>
          <p:nvPr>
            <p:ph type="body" idx="1"/>
          </p:nvPr>
        </p:nvSpPr>
        <p:spPr>
          <a:xfrm>
            <a:off x="152400" y="1668530"/>
            <a:ext cx="8520600" cy="3416400"/>
          </a:xfrm>
          <a:prstGeom prst="rect">
            <a:avLst/>
          </a:prstGeom>
        </p:spPr>
        <p:txBody>
          <a:bodyPr spcFirstLastPara="1" vert="horz" wrap="square" lIns="91425" tIns="91425" rIns="91425" bIns="91425" numCol="1" anchor="t" anchorCtr="0" compatLnSpc="1">
            <a:prstTxWarp prst="textNoShape">
              <a:avLst/>
            </a:prstTxWarp>
            <a:noAutofit/>
          </a:bodyPr>
          <a:lstStyle/>
          <a:p>
            <a:r>
              <a:rPr lang="en" sz="1800" dirty="0"/>
              <a:t>Proposes partial convolutions, comprised of a masked &amp; re-normalized convolution operator</a:t>
            </a:r>
            <a:endParaRPr sz="1800" dirty="0"/>
          </a:p>
          <a:p>
            <a:r>
              <a:rPr lang="en" sz="1800" dirty="0"/>
              <a:t>Updates mask automatically after partial convolutions, removing any masking where partial convolution was able to operate on unmasked value</a:t>
            </a:r>
            <a:endParaRPr sz="1800" dirty="0"/>
          </a:p>
        </p:txBody>
      </p:sp>
      <p:sp>
        <p:nvSpPr>
          <p:cNvPr id="188" name="Google Shape;188;p26"/>
          <p:cNvSpPr txBox="1"/>
          <p:nvPr/>
        </p:nvSpPr>
        <p:spPr>
          <a:xfrm>
            <a:off x="0" y="5533050"/>
            <a:ext cx="9144000" cy="467700"/>
          </a:xfrm>
          <a:prstGeom prst="rect">
            <a:avLst/>
          </a:prstGeom>
          <a:noFill/>
          <a:ln>
            <a:noFill/>
          </a:ln>
        </p:spPr>
        <p:txBody>
          <a:bodyPr spcFirstLastPara="1" wrap="square" lIns="91425" tIns="91425" rIns="91425" bIns="91425" anchor="t" anchorCtr="0">
            <a:noAutofit/>
          </a:bodyPr>
          <a:lstStyle/>
          <a:p>
            <a:pPr algn="r">
              <a:spcBef>
                <a:spcPts val="0"/>
              </a:spcBef>
              <a:spcAft>
                <a:spcPts val="0"/>
              </a:spcAft>
            </a:pPr>
            <a:r>
              <a:rPr lang="en" i="1"/>
              <a:t>Image Inpainting for Irregular Holes Using Partial Convolutions</a:t>
            </a:r>
            <a:r>
              <a:rPr lang="en"/>
              <a:t>. Liu et al. ECCV 2018.</a:t>
            </a:r>
            <a:endParaRPr/>
          </a:p>
        </p:txBody>
      </p:sp>
      <p:grpSp>
        <p:nvGrpSpPr>
          <p:cNvPr id="189" name="Google Shape;189;p26"/>
          <p:cNvGrpSpPr/>
          <p:nvPr/>
        </p:nvGrpSpPr>
        <p:grpSpPr>
          <a:xfrm>
            <a:off x="21439" y="3744651"/>
            <a:ext cx="9101125" cy="1365775"/>
            <a:chOff x="0" y="2924175"/>
            <a:chExt cx="9101125" cy="1365775"/>
          </a:xfrm>
        </p:grpSpPr>
        <p:pic>
          <p:nvPicPr>
            <p:cNvPr id="190" name="Google Shape;190;p26"/>
            <p:cNvPicPr preferRelativeResize="0"/>
            <p:nvPr/>
          </p:nvPicPr>
          <p:blipFill rotWithShape="1">
            <a:blip r:embed="rId3">
              <a:alphaModFix/>
            </a:blip>
            <a:srcRect t="50719" b="1018"/>
            <a:stretch/>
          </p:blipFill>
          <p:spPr>
            <a:xfrm>
              <a:off x="4465950" y="2924175"/>
              <a:ext cx="4635175" cy="1353849"/>
            </a:xfrm>
            <a:prstGeom prst="rect">
              <a:avLst/>
            </a:prstGeom>
            <a:noFill/>
            <a:ln>
              <a:noFill/>
            </a:ln>
          </p:spPr>
        </p:pic>
        <p:pic>
          <p:nvPicPr>
            <p:cNvPr id="191" name="Google Shape;191;p26"/>
            <p:cNvPicPr preferRelativeResize="0"/>
            <p:nvPr/>
          </p:nvPicPr>
          <p:blipFill rotWithShape="1">
            <a:blip r:embed="rId3">
              <a:alphaModFix/>
            </a:blip>
            <a:srcRect t="2027" r="1361" b="50813"/>
            <a:stretch/>
          </p:blipFill>
          <p:spPr>
            <a:xfrm>
              <a:off x="0" y="2967050"/>
              <a:ext cx="4572002" cy="1322899"/>
            </a:xfrm>
            <a:prstGeom prst="rect">
              <a:avLst/>
            </a:prstGeom>
            <a:noFill/>
            <a:ln>
              <a:noFill/>
            </a:ln>
          </p:spPr>
        </p:pic>
      </p:grpSp>
    </p:spTree>
    <p:extLst>
      <p:ext uri="{BB962C8B-B14F-4D97-AF65-F5344CB8AC3E}">
        <p14:creationId xmlns:p14="http://schemas.microsoft.com/office/powerpoint/2010/main" val="2998637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457200" y="80963"/>
            <a:ext cx="8229600" cy="1143000"/>
          </a:xfrm>
        </p:spPr>
        <p:txBody>
          <a:bodyPr/>
          <a:lstStyle/>
          <a:p>
            <a:r>
              <a:rPr lang="en-US"/>
              <a:t>Image filtering</a:t>
            </a:r>
          </a:p>
        </p:txBody>
      </p:sp>
      <p:sp>
        <p:nvSpPr>
          <p:cNvPr id="3" name="Content Placeholder 2"/>
          <p:cNvSpPr>
            <a:spLocks noGrp="1"/>
          </p:cNvSpPr>
          <p:nvPr>
            <p:ph idx="1"/>
          </p:nvPr>
        </p:nvSpPr>
        <p:spPr>
          <a:xfrm>
            <a:off x="457200" y="1520825"/>
            <a:ext cx="8229600" cy="4525963"/>
          </a:xfrm>
        </p:spPr>
        <p:txBody>
          <a:bodyPr/>
          <a:lstStyle/>
          <a:p>
            <a:r>
              <a:rPr lang="en-US" sz="2800" dirty="0">
                <a:solidFill>
                  <a:srgbClr val="000000"/>
                </a:solidFill>
              </a:rPr>
              <a:t>Compute a function of the local neighborhood at each pixel in the image</a:t>
            </a:r>
          </a:p>
          <a:p>
            <a:pPr lvl="1"/>
            <a:r>
              <a:rPr lang="en-US" sz="2400" dirty="0">
                <a:solidFill>
                  <a:srgbClr val="000000"/>
                </a:solidFill>
              </a:rPr>
              <a:t>Function specified by a “filter” or mask saying how to combine values from neighbors.</a:t>
            </a:r>
          </a:p>
          <a:p>
            <a:pPr>
              <a:spcBef>
                <a:spcPts val="1800"/>
              </a:spcBef>
              <a:buFontTx/>
              <a:buNone/>
            </a:pPr>
            <a:endParaRPr lang="en-US" sz="1800" dirty="0">
              <a:solidFill>
                <a:srgbClr val="000000"/>
              </a:solidFill>
            </a:endParaRPr>
          </a:p>
          <a:p>
            <a:pPr>
              <a:spcBef>
                <a:spcPts val="1800"/>
              </a:spcBef>
            </a:pPr>
            <a:r>
              <a:rPr lang="en-US" sz="2800" dirty="0">
                <a:solidFill>
                  <a:srgbClr val="000000"/>
                </a:solidFill>
              </a:rPr>
              <a:t>Uses of filtering:</a:t>
            </a:r>
          </a:p>
          <a:p>
            <a:pPr lvl="1"/>
            <a:r>
              <a:rPr lang="en-US" sz="2400" dirty="0">
                <a:solidFill>
                  <a:srgbClr val="FF0000"/>
                </a:solidFill>
              </a:rPr>
              <a:t>Enhance an image (</a:t>
            </a:r>
            <a:r>
              <a:rPr lang="en-US" sz="2400" dirty="0" err="1">
                <a:solidFill>
                  <a:srgbClr val="FF0000"/>
                </a:solidFill>
              </a:rPr>
              <a:t>denoise</a:t>
            </a:r>
            <a:r>
              <a:rPr lang="en-US" sz="2400" dirty="0">
                <a:solidFill>
                  <a:srgbClr val="FF0000"/>
                </a:solidFill>
              </a:rPr>
              <a:t>, resize, </a:t>
            </a:r>
            <a:r>
              <a:rPr lang="en-US" sz="2400" dirty="0" err="1">
                <a:solidFill>
                  <a:srgbClr val="FF0000"/>
                </a:solidFill>
              </a:rPr>
              <a:t>etc</a:t>
            </a:r>
            <a:r>
              <a:rPr lang="en-US" sz="2400" dirty="0">
                <a:solidFill>
                  <a:srgbClr val="FF0000"/>
                </a:solidFill>
              </a:rPr>
              <a:t>)</a:t>
            </a:r>
          </a:p>
          <a:p>
            <a:pPr lvl="1"/>
            <a:r>
              <a:rPr lang="en-US" sz="2400" dirty="0">
                <a:solidFill>
                  <a:srgbClr val="000000"/>
                </a:solidFill>
              </a:rPr>
              <a:t>Extract information (texture, edges, </a:t>
            </a:r>
            <a:r>
              <a:rPr lang="en-US" sz="2400" dirty="0" err="1">
                <a:solidFill>
                  <a:srgbClr val="000000"/>
                </a:solidFill>
              </a:rPr>
              <a:t>etc</a:t>
            </a:r>
            <a:r>
              <a:rPr lang="en-US" sz="2400" dirty="0">
                <a:solidFill>
                  <a:srgbClr val="000000"/>
                </a:solidFill>
              </a:rPr>
              <a:t>)</a:t>
            </a:r>
          </a:p>
          <a:p>
            <a:pPr lvl="1"/>
            <a:r>
              <a:rPr lang="en-US" sz="2400" dirty="0">
                <a:solidFill>
                  <a:srgbClr val="000000"/>
                </a:solidFill>
              </a:rPr>
              <a:t>Detect patterns (template matching)</a:t>
            </a:r>
          </a:p>
        </p:txBody>
      </p:sp>
      <p:sp>
        <p:nvSpPr>
          <p:cNvPr id="5" name="Slide Number Placeholder 4"/>
          <p:cNvSpPr>
            <a:spLocks noGrp="1"/>
          </p:cNvSpPr>
          <p:nvPr>
            <p:ph type="sldNum" sz="quarter" idx="12"/>
          </p:nvPr>
        </p:nvSpPr>
        <p:spPr bwMode="auto">
          <a:xfrm>
            <a:off x="7010400" y="65341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b="1" kern="1200">
                <a:solidFill>
                  <a:srgbClr val="000000"/>
                </a:solidFill>
                <a:latin typeface="Arial"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defRPr/>
            </a:pPr>
            <a:fld id="{ED4141C8-5BCD-44D1-BA4F-D3F35171E2D3}" type="slidenum">
              <a:rPr lang="en-US" smtClean="0"/>
              <a:pPr>
                <a:defRPr/>
              </a:pPr>
              <a:t>8</a:t>
            </a:fld>
            <a:endParaRPr lang="en-US" dirty="0"/>
          </a:p>
        </p:txBody>
      </p:sp>
      <p:sp>
        <p:nvSpPr>
          <p:cNvPr id="6" name="TextBox 3"/>
          <p:cNvSpPr txBox="1">
            <a:spLocks noChangeArrowheads="1"/>
          </p:cNvSpPr>
          <p:nvPr/>
        </p:nvSpPr>
        <p:spPr bwMode="auto">
          <a:xfrm>
            <a:off x="0" y="6581775"/>
            <a:ext cx="3810000" cy="276999"/>
          </a:xfrm>
          <a:prstGeom prst="rect">
            <a:avLst/>
          </a:prstGeom>
          <a:noFill/>
          <a:ln w="9525">
            <a:noFill/>
            <a:miter lim="800000"/>
            <a:headEnd/>
            <a:tailEnd/>
          </a:ln>
        </p:spPr>
        <p:txBody>
          <a:bodyPr wrap="square">
            <a:spAutoFit/>
          </a:bodyPr>
          <a:lstStyle/>
          <a:p>
            <a:r>
              <a:rPr lang="en-US" sz="1200" b="0" dirty="0">
                <a:solidFill>
                  <a:srgbClr val="000000"/>
                </a:solidFill>
                <a:latin typeface="Calibri" pitchFamily="34" charset="0"/>
              </a:rPr>
              <a:t>Slide credit: Kristen </a:t>
            </a:r>
            <a:r>
              <a:rPr lang="en-US" sz="1200" b="0" dirty="0" err="1">
                <a:solidFill>
                  <a:srgbClr val="000000"/>
                </a:solidFill>
                <a:latin typeface="Calibri" pitchFamily="34" charset="0"/>
              </a:rPr>
              <a:t>Grauman</a:t>
            </a:r>
            <a:r>
              <a:rPr lang="en-US" sz="1200" b="0" dirty="0">
                <a:solidFill>
                  <a:srgbClr val="000000"/>
                </a:solidFill>
                <a:latin typeface="Calibri" pitchFamily="34" charset="0"/>
              </a:rPr>
              <a:t>, Adapted from Derek </a:t>
            </a:r>
            <a:r>
              <a:rPr lang="en-US" sz="1200" b="0" dirty="0" err="1">
                <a:solidFill>
                  <a:srgbClr val="000000"/>
                </a:solidFill>
                <a:latin typeface="Calibri" pitchFamily="34" charset="0"/>
              </a:rPr>
              <a:t>Hoiem</a:t>
            </a:r>
            <a:endParaRPr lang="en-US" sz="1200" b="0" dirty="0">
              <a:solidFill>
                <a:srgbClr val="000000"/>
              </a:solidFill>
              <a:latin typeface="Calibri" pitchFamily="34" charset="0"/>
            </a:endParaRPr>
          </a:p>
        </p:txBody>
      </p:sp>
    </p:spTree>
    <p:extLst>
      <p:ext uri="{BB962C8B-B14F-4D97-AF65-F5344CB8AC3E}">
        <p14:creationId xmlns:p14="http://schemas.microsoft.com/office/powerpoint/2010/main" val="3843005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descr="im1.jpg"/>
          <p:cNvPicPr>
            <a:picLocks noChangeAspect="1"/>
          </p:cNvPicPr>
          <p:nvPr/>
        </p:nvPicPr>
        <p:blipFill>
          <a:blip r:embed="rId3" cstate="print"/>
          <a:srcRect/>
          <a:stretch>
            <a:fillRect/>
          </a:stretch>
        </p:blipFill>
        <p:spPr bwMode="auto">
          <a:xfrm>
            <a:off x="508000" y="1539875"/>
            <a:ext cx="1935163" cy="1450975"/>
          </a:xfrm>
          <a:prstGeom prst="rect">
            <a:avLst/>
          </a:prstGeom>
          <a:noFill/>
          <a:ln w="19050">
            <a:solidFill>
              <a:schemeClr val="tx1"/>
            </a:solidFill>
            <a:miter lim="800000"/>
            <a:headEnd/>
            <a:tailEnd/>
          </a:ln>
        </p:spPr>
      </p:pic>
      <p:pic>
        <p:nvPicPr>
          <p:cNvPr id="79875" name="Picture 4" descr="im2.jpg"/>
          <p:cNvPicPr>
            <a:picLocks noChangeAspect="1"/>
          </p:cNvPicPr>
          <p:nvPr/>
        </p:nvPicPr>
        <p:blipFill>
          <a:blip r:embed="rId4" cstate="print"/>
          <a:srcRect/>
          <a:stretch>
            <a:fillRect/>
          </a:stretch>
        </p:blipFill>
        <p:spPr bwMode="auto">
          <a:xfrm>
            <a:off x="657225" y="1689100"/>
            <a:ext cx="1935163" cy="1450975"/>
          </a:xfrm>
          <a:prstGeom prst="rect">
            <a:avLst/>
          </a:prstGeom>
          <a:noFill/>
          <a:ln w="19050">
            <a:solidFill>
              <a:schemeClr val="tx1"/>
            </a:solidFill>
            <a:miter lim="800000"/>
            <a:headEnd/>
            <a:tailEnd/>
          </a:ln>
        </p:spPr>
      </p:pic>
      <p:pic>
        <p:nvPicPr>
          <p:cNvPr id="79876" name="Picture 5" descr="im3.jpg"/>
          <p:cNvPicPr>
            <a:picLocks noChangeAspect="1"/>
          </p:cNvPicPr>
          <p:nvPr/>
        </p:nvPicPr>
        <p:blipFill>
          <a:blip r:embed="rId5" cstate="print"/>
          <a:srcRect/>
          <a:stretch>
            <a:fillRect/>
          </a:stretch>
        </p:blipFill>
        <p:spPr bwMode="auto">
          <a:xfrm>
            <a:off x="806450" y="1838325"/>
            <a:ext cx="1935163" cy="1452563"/>
          </a:xfrm>
          <a:prstGeom prst="rect">
            <a:avLst/>
          </a:prstGeom>
          <a:noFill/>
          <a:ln w="19050">
            <a:solidFill>
              <a:schemeClr val="tx1"/>
            </a:solidFill>
            <a:miter lim="800000"/>
            <a:headEnd/>
            <a:tailEnd/>
          </a:ln>
        </p:spPr>
      </p:pic>
      <p:pic>
        <p:nvPicPr>
          <p:cNvPr id="79877" name="Picture 6" descr="im4.jpg"/>
          <p:cNvPicPr>
            <a:picLocks noChangeAspect="1"/>
          </p:cNvPicPr>
          <p:nvPr/>
        </p:nvPicPr>
        <p:blipFill>
          <a:blip r:embed="rId6" cstate="print"/>
          <a:srcRect/>
          <a:stretch>
            <a:fillRect/>
          </a:stretch>
        </p:blipFill>
        <p:spPr bwMode="auto">
          <a:xfrm>
            <a:off x="957263" y="1989138"/>
            <a:ext cx="1935162" cy="1450975"/>
          </a:xfrm>
          <a:prstGeom prst="rect">
            <a:avLst/>
          </a:prstGeom>
          <a:noFill/>
          <a:ln w="19050">
            <a:solidFill>
              <a:schemeClr val="tx1"/>
            </a:solidFill>
            <a:miter lim="800000"/>
            <a:headEnd/>
            <a:tailEnd/>
          </a:ln>
        </p:spPr>
      </p:pic>
      <p:pic>
        <p:nvPicPr>
          <p:cNvPr id="79878" name="Picture 7" descr="im5.jpg"/>
          <p:cNvPicPr>
            <a:picLocks noChangeAspect="1"/>
          </p:cNvPicPr>
          <p:nvPr/>
        </p:nvPicPr>
        <p:blipFill>
          <a:blip r:embed="rId7" cstate="print"/>
          <a:srcRect/>
          <a:stretch>
            <a:fillRect/>
          </a:stretch>
        </p:blipFill>
        <p:spPr bwMode="auto">
          <a:xfrm>
            <a:off x="1106488" y="2138363"/>
            <a:ext cx="1935162" cy="1452562"/>
          </a:xfrm>
          <a:prstGeom prst="rect">
            <a:avLst/>
          </a:prstGeom>
          <a:noFill/>
          <a:ln w="19050">
            <a:solidFill>
              <a:schemeClr val="tx1"/>
            </a:solidFill>
            <a:miter lim="800000"/>
            <a:headEnd/>
            <a:tailEnd/>
          </a:ln>
        </p:spPr>
      </p:pic>
      <p:sp>
        <p:nvSpPr>
          <p:cNvPr id="79879" name="Title 9"/>
          <p:cNvSpPr>
            <a:spLocks noGrp="1"/>
          </p:cNvSpPr>
          <p:nvPr>
            <p:ph type="title"/>
          </p:nvPr>
        </p:nvSpPr>
        <p:spPr>
          <a:xfrm>
            <a:off x="665163" y="0"/>
            <a:ext cx="7772400" cy="1143000"/>
          </a:xfrm>
        </p:spPr>
        <p:txBody>
          <a:bodyPr/>
          <a:lstStyle/>
          <a:p>
            <a:r>
              <a:rPr lang="en-US"/>
              <a:t>Motivation: noise reduction</a:t>
            </a:r>
          </a:p>
        </p:txBody>
      </p:sp>
      <p:sp>
        <p:nvSpPr>
          <p:cNvPr id="79880" name="Content Placeholder 12"/>
          <p:cNvSpPr>
            <a:spLocks noGrp="1"/>
          </p:cNvSpPr>
          <p:nvPr>
            <p:ph idx="1"/>
          </p:nvPr>
        </p:nvSpPr>
        <p:spPr>
          <a:xfrm>
            <a:off x="665163" y="4159250"/>
            <a:ext cx="7772400" cy="1754188"/>
          </a:xfrm>
        </p:spPr>
        <p:txBody>
          <a:bodyPr/>
          <a:lstStyle/>
          <a:p>
            <a:r>
              <a:rPr lang="en-US" sz="2400" dirty="0"/>
              <a:t>Even multiple images of the </a:t>
            </a:r>
            <a:r>
              <a:rPr lang="en-US" sz="2400" b="1" dirty="0"/>
              <a:t>same static scene </a:t>
            </a:r>
            <a:r>
              <a:rPr lang="en-US" sz="2400" dirty="0"/>
              <a:t>will not be identical.</a:t>
            </a:r>
          </a:p>
        </p:txBody>
      </p:sp>
      <p:pic>
        <p:nvPicPr>
          <p:cNvPr id="333826" name="Picture 2"/>
          <p:cNvPicPr>
            <a:picLocks noChangeAspect="1" noChangeArrowheads="1"/>
          </p:cNvPicPr>
          <p:nvPr/>
        </p:nvPicPr>
        <p:blipFill>
          <a:blip r:embed="rId8" cstate="print"/>
          <a:srcRect l="5441" r="6235"/>
          <a:stretch>
            <a:fillRect/>
          </a:stretch>
        </p:blipFill>
        <p:spPr bwMode="auto">
          <a:xfrm>
            <a:off x="3732213" y="1566863"/>
            <a:ext cx="5229225" cy="2352675"/>
          </a:xfrm>
          <a:prstGeom prst="rect">
            <a:avLst/>
          </a:prstGeom>
          <a:noFill/>
          <a:ln w="9525">
            <a:noFill/>
            <a:miter lim="800000"/>
            <a:headEnd/>
            <a:tailEnd/>
          </a:ln>
        </p:spPr>
      </p:pic>
      <p:pic>
        <p:nvPicPr>
          <p:cNvPr id="14" name="Picture 13" descr="noise2.jpg"/>
          <p:cNvPicPr>
            <a:picLocks noChangeAspect="1"/>
          </p:cNvPicPr>
          <p:nvPr/>
        </p:nvPicPr>
        <p:blipFill>
          <a:blip r:embed="rId9" cstate="print"/>
          <a:srcRect/>
          <a:stretch>
            <a:fillRect/>
          </a:stretch>
        </p:blipFill>
        <p:spPr bwMode="auto">
          <a:xfrm>
            <a:off x="3403600" y="1420813"/>
            <a:ext cx="2628900" cy="2628900"/>
          </a:xfrm>
          <a:prstGeom prst="rect">
            <a:avLst/>
          </a:prstGeom>
          <a:noFill/>
          <a:ln w="38100">
            <a:solidFill>
              <a:schemeClr val="accent1"/>
            </a:solidFill>
            <a:miter lim="800000"/>
            <a:headEnd/>
            <a:tailEnd/>
          </a:ln>
        </p:spPr>
      </p:pic>
      <p:pic>
        <p:nvPicPr>
          <p:cNvPr id="79885" name="Picture 8" descr="im6.jpg"/>
          <p:cNvPicPr>
            <a:picLocks noChangeAspect="1"/>
          </p:cNvPicPr>
          <p:nvPr/>
        </p:nvPicPr>
        <p:blipFill>
          <a:blip r:embed="rId10" cstate="print"/>
          <a:srcRect/>
          <a:stretch>
            <a:fillRect/>
          </a:stretch>
        </p:blipFill>
        <p:spPr bwMode="auto">
          <a:xfrm>
            <a:off x="1257300" y="2289175"/>
            <a:ext cx="1935163" cy="1450975"/>
          </a:xfrm>
          <a:prstGeom prst="rect">
            <a:avLst/>
          </a:prstGeom>
          <a:noFill/>
          <a:ln w="19050">
            <a:solidFill>
              <a:schemeClr val="tx1"/>
            </a:solidFill>
            <a:miter lim="800000"/>
            <a:headEnd/>
            <a:tailEnd/>
          </a:ln>
        </p:spPr>
      </p:pic>
      <p:sp>
        <p:nvSpPr>
          <p:cNvPr id="16" name="Rectangle 15"/>
          <p:cNvSpPr/>
          <p:nvPr/>
        </p:nvSpPr>
        <p:spPr>
          <a:xfrm>
            <a:off x="1249363" y="2297113"/>
            <a:ext cx="255587" cy="25558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Slide Number Placeholder 17"/>
          <p:cNvSpPr>
            <a:spLocks noGrp="1"/>
          </p:cNvSpPr>
          <p:nvPr>
            <p:ph type="sldNum" sz="quarter" idx="12"/>
          </p:nvPr>
        </p:nvSpPr>
        <p:spPr bwMode="auto">
          <a:xfrm>
            <a:off x="72390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b="1" kern="1200">
                <a:solidFill>
                  <a:srgbClr val="000000"/>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defRPr/>
            </a:pPr>
            <a:fld id="{C151A327-65CD-4704-98F5-93C194B5B67E}" type="slidenum">
              <a:rPr lang="en-US" smtClean="0"/>
              <a:pPr>
                <a:defRPr/>
              </a:pPr>
              <a:t>9</a:t>
            </a:fld>
            <a:endParaRPr lang="en-US"/>
          </a:p>
        </p:txBody>
      </p:sp>
      <p:sp>
        <p:nvSpPr>
          <p:cNvPr id="19" name="TextBox 3"/>
          <p:cNvSpPr txBox="1">
            <a:spLocks noChangeArrowheads="1"/>
          </p:cNvSpPr>
          <p:nvPr/>
        </p:nvSpPr>
        <p:spPr bwMode="auto">
          <a:xfrm>
            <a:off x="0" y="6581775"/>
            <a:ext cx="3352800" cy="276999"/>
          </a:xfrm>
          <a:prstGeom prst="rect">
            <a:avLst/>
          </a:prstGeom>
          <a:noFill/>
          <a:ln w="9525">
            <a:noFill/>
            <a:miter lim="800000"/>
            <a:headEnd/>
            <a:tailEnd/>
          </a:ln>
        </p:spPr>
        <p:txBody>
          <a:bodyPr wrap="square">
            <a:spAutoFit/>
          </a:bodyPr>
          <a:lstStyle/>
          <a:p>
            <a:r>
              <a:rPr lang="en-US" sz="1200" b="0" dirty="0">
                <a:solidFill>
                  <a:srgbClr val="000000"/>
                </a:solidFill>
                <a:latin typeface="Calibri" pitchFamily="34" charset="0"/>
              </a:rPr>
              <a:t>Slide credit: Adapted from Kristen </a:t>
            </a:r>
            <a:r>
              <a:rPr lang="en-US" sz="1200" b="0" dirty="0" err="1">
                <a:solidFill>
                  <a:srgbClr val="000000"/>
                </a:solidFill>
                <a:latin typeface="Calibri" pitchFamily="34" charset="0"/>
              </a:rPr>
              <a:t>Grauman</a:t>
            </a:r>
            <a:endParaRPr lang="en-US" sz="1200" b="0" dirty="0">
              <a:solidFill>
                <a:srgbClr val="000000"/>
              </a:solidFill>
              <a:latin typeface="Calibri" pitchFamily="34" charset="0"/>
            </a:endParaRPr>
          </a:p>
        </p:txBody>
      </p:sp>
    </p:spTree>
    <p:extLst>
      <p:ext uri="{BB962C8B-B14F-4D97-AF65-F5344CB8AC3E}">
        <p14:creationId xmlns:p14="http://schemas.microsoft.com/office/powerpoint/2010/main" val="274045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38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3382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0" grpId="0" build="p"/>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G[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G[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G[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G[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G[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G[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G[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G[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G_{\sigma} =  \frac{1}{2 \pi \sigma^{2}} e^{-\frac{(x^{2} + y^{2})}{2 \sigma^{2}}} \]&#10;\end{document}&#10;"/>
  <p:tag name="EXTERNALNAME" val="txp_fig"/>
  <p:tag name="BLEND" val="False"/>
  <p:tag name="TRANSPARENT" val="True"/>
  <p:tag name="KEEPFILES" val="False"/>
  <p:tag name="DEBUGPAUSE" val="False"/>
  <p:tag name="RESOLUTION" val="300"/>
  <p:tag name="TIMEOUT" val="(none)"/>
  <p:tag name="BOXWIDTH" val="348"/>
  <p:tag name="BOXHEIGHT" val="296"/>
  <p:tag name="BOXFONT" val="10"/>
  <p:tag name="BOXWRAP" val="False"/>
  <p:tag name="WORKAROUNDTRANSPARENCYBUG" val="False"/>
  <p:tag name="BITMAPFORMAT" val="bmpmono"/>
  <p:tag name="DEBUGINTERACTIVE" val="True"/>
  <p:tag name="ORIGWIDTH" val="194.875"/>
  <p:tag name="PICTUREFILESIZE" val="21694"/>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G[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G[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G[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heme/theme1.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pictures.thmx</Template>
  <TotalTime>50804</TotalTime>
  <Words>4650</Words>
  <Application>Microsoft Macintosh PowerPoint</Application>
  <PresentationFormat>On-screen Show (4:3)</PresentationFormat>
  <Paragraphs>2505</Paragraphs>
  <Slides>79</Slides>
  <Notes>58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Calibri</vt:lpstr>
      <vt:lpstr>Courier New</vt:lpstr>
      <vt:lpstr>FreeSans</vt:lpstr>
      <vt:lpstr>Tahoma</vt:lpstr>
      <vt:lpstr>Times</vt:lpstr>
      <vt:lpstr>Times New Roman</vt:lpstr>
      <vt:lpstr>Blank Presentation</vt:lpstr>
      <vt:lpstr>Deep Learning  in Image Processing</vt:lpstr>
      <vt:lpstr>PowerPoint Presentation</vt:lpstr>
      <vt:lpstr>PowerPoint Presentation</vt:lpstr>
      <vt:lpstr>Contrast</vt:lpstr>
      <vt:lpstr>Brightness</vt:lpstr>
      <vt:lpstr>PowerPoint Presentation</vt:lpstr>
      <vt:lpstr>Image filtering</vt:lpstr>
      <vt:lpstr>Image filtering</vt:lpstr>
      <vt:lpstr>Motivation: noise reduction</vt:lpstr>
      <vt:lpstr>Common types of noise</vt:lpstr>
      <vt:lpstr>Gaussian noise</vt:lpstr>
      <vt:lpstr>Motivation: noise reduction</vt:lpstr>
      <vt:lpstr>First attempt at a solution</vt:lpstr>
      <vt:lpstr>First attempt at a solution</vt:lpstr>
      <vt:lpstr>Weighted Moving Average</vt:lpstr>
      <vt:lpstr>Weighted Moving Average</vt:lpstr>
      <vt:lpstr>Image filtering</vt:lpstr>
      <vt:lpstr>Moving Average In 2D</vt:lpstr>
      <vt:lpstr>Moving Average In 2D</vt:lpstr>
      <vt:lpstr>Moving Average In 2D</vt:lpstr>
      <vt:lpstr>Moving Average In 2D</vt:lpstr>
      <vt:lpstr>Moving Average In 2D</vt:lpstr>
      <vt:lpstr>Moving Average In 2D</vt:lpstr>
      <vt:lpstr>Moving Average In 2D</vt:lpstr>
      <vt:lpstr>Moving Average In 2D</vt:lpstr>
      <vt:lpstr>Moving Average In 2D</vt:lpstr>
      <vt:lpstr>Moving Average In 2D</vt:lpstr>
      <vt:lpstr>Moving Average In 2D</vt:lpstr>
      <vt:lpstr>PowerPoint Presentation</vt:lpstr>
      <vt:lpstr>PowerPoint Presentation</vt:lpstr>
      <vt:lpstr>PowerPoint Presentation</vt:lpstr>
      <vt:lpstr>PowerPoint Presentation</vt:lpstr>
      <vt:lpstr>Other filters</vt:lpstr>
      <vt:lpstr>Other filters</vt:lpstr>
      <vt:lpstr>Gaussian filters</vt:lpstr>
      <vt:lpstr>Separability of the Gaussian filter</vt:lpstr>
      <vt:lpstr>Separability example</vt:lpstr>
      <vt:lpstr>PowerPoint Presentation</vt:lpstr>
      <vt:lpstr>Convolutional Neural Networks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Visualizing Learned Filters</vt:lpstr>
      <vt:lpstr>Visualizing Learned Filters</vt:lpstr>
      <vt:lpstr>Visualizing Learned Filters</vt:lpstr>
      <vt:lpstr>PowerPoint Presentation</vt:lpstr>
      <vt:lpstr>PowerPoint Presentation</vt:lpstr>
      <vt:lpstr>PowerPoint Presentation</vt:lpstr>
      <vt:lpstr>PowerPoint Presentation</vt:lpstr>
      <vt:lpstr>PowerPoint Presentation</vt:lpstr>
      <vt:lpstr>PowerPoint Presentation</vt:lpstr>
      <vt:lpstr>CNNs for Image Processing</vt:lpstr>
      <vt:lpstr>Hybrid Images</vt:lpstr>
      <vt:lpstr>PowerPoint Presentation</vt:lpstr>
      <vt:lpstr>PowerPoint Presentation</vt:lpstr>
      <vt:lpstr>PowerPoint Presentation</vt:lpstr>
      <vt:lpstr>Colorization</vt:lpstr>
      <vt:lpstr>Colorization</vt:lpstr>
      <vt:lpstr>How to convert the inferred distribution to an image?</vt:lpstr>
      <vt:lpstr>DeOldify</vt:lpstr>
      <vt:lpstr>Super-Resolution</vt:lpstr>
      <vt:lpstr>Super-Resolution as a task</vt:lpstr>
      <vt:lpstr>An early CNN paper (2016)</vt:lpstr>
      <vt:lpstr>An early CNN paper (2016)</vt:lpstr>
      <vt:lpstr>Underexposed Photo Enhancement </vt:lpstr>
      <vt:lpstr>Solution? Collect dataset and train a deep network</vt:lpstr>
      <vt:lpstr>Underexposed Photo Enhancement</vt:lpstr>
      <vt:lpstr>Image Inpainting</vt:lpstr>
      <vt:lpstr>Image Inpainting</vt:lpstr>
    </vt:vector>
  </TitlesOfParts>
  <Manager/>
  <Company>Virginia Tech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 5984: Introduction to Machine Learning</dc:title>
  <dc:subject>Machine Learning</dc:subject>
  <dc:creator>Dhruv Batra</dc:creator>
  <cp:keywords/>
  <dc:description/>
  <cp:lastModifiedBy>Frank Dellaert</cp:lastModifiedBy>
  <cp:revision>2818</cp:revision>
  <cp:lastPrinted>2015-04-01T17:45:43Z</cp:lastPrinted>
  <dcterms:created xsi:type="dcterms:W3CDTF">2013-03-06T19:31:42Z</dcterms:created>
  <dcterms:modified xsi:type="dcterms:W3CDTF">2019-09-04T15:50:28Z</dcterms:modified>
  <cp:category/>
</cp:coreProperties>
</file>