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674" r:id="rId2"/>
    <p:sldId id="676" r:id="rId3"/>
    <p:sldId id="612" r:id="rId4"/>
    <p:sldId id="685" r:id="rId5"/>
    <p:sldId id="706" r:id="rId6"/>
    <p:sldId id="400" r:id="rId7"/>
    <p:sldId id="686" r:id="rId8"/>
    <p:sldId id="404" r:id="rId9"/>
    <p:sldId id="704" r:id="rId10"/>
    <p:sldId id="306" r:id="rId11"/>
    <p:sldId id="403" r:id="rId12"/>
    <p:sldId id="705" r:id="rId13"/>
    <p:sldId id="703" r:id="rId14"/>
    <p:sldId id="308" r:id="rId15"/>
    <p:sldId id="401" r:id="rId16"/>
    <p:sldId id="687" r:id="rId17"/>
    <p:sldId id="378" r:id="rId18"/>
    <p:sldId id="379" r:id="rId19"/>
    <p:sldId id="380" r:id="rId20"/>
    <p:sldId id="384" r:id="rId21"/>
    <p:sldId id="385" r:id="rId22"/>
    <p:sldId id="677" r:id="rId23"/>
    <p:sldId id="631" r:id="rId24"/>
    <p:sldId id="636" r:id="rId25"/>
    <p:sldId id="672" r:id="rId26"/>
    <p:sldId id="669" r:id="rId27"/>
    <p:sldId id="671" r:id="rId28"/>
    <p:sldId id="594" r:id="rId29"/>
    <p:sldId id="597" r:id="rId30"/>
    <p:sldId id="598" r:id="rId31"/>
    <p:sldId id="693" r:id="rId32"/>
    <p:sldId id="605" r:id="rId33"/>
    <p:sldId id="606" r:id="rId34"/>
    <p:sldId id="593" r:id="rId35"/>
    <p:sldId id="624" r:id="rId36"/>
    <p:sldId id="688" r:id="rId37"/>
    <p:sldId id="625" r:id="rId38"/>
    <p:sldId id="626" r:id="rId39"/>
    <p:sldId id="689" r:id="rId40"/>
    <p:sldId id="630" r:id="rId41"/>
    <p:sldId id="608" r:id="rId42"/>
    <p:sldId id="609" r:id="rId43"/>
    <p:sldId id="635" r:id="rId44"/>
    <p:sldId id="611" r:id="rId45"/>
    <p:sldId id="694" r:id="rId46"/>
    <p:sldId id="695" r:id="rId47"/>
    <p:sldId id="696" r:id="rId48"/>
    <p:sldId id="697" r:id="rId49"/>
    <p:sldId id="698" r:id="rId50"/>
    <p:sldId id="699" r:id="rId51"/>
    <p:sldId id="700" r:id="rId52"/>
    <p:sldId id="701" r:id="rId53"/>
    <p:sldId id="702" r:id="rId54"/>
    <p:sldId id="691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67" autoAdjust="0"/>
    <p:restoredTop sz="95921" autoAdjust="0"/>
  </p:normalViewPr>
  <p:slideViewPr>
    <p:cSldViewPr>
      <p:cViewPr>
        <p:scale>
          <a:sx n="114" d="100"/>
          <a:sy n="114" d="100"/>
        </p:scale>
        <p:origin x="3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9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0C23F-563D-44E4-A146-08E78189B64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40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86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C197-61D7-409C-B461-DDD6893976C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4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and you can see them!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39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AF3532-D9B4-4B98-AEB4-9C6F5686FB78}" type="slidenum">
              <a:rPr lang="en-US" altLang="en-US" sz="1200">
                <a:solidFill>
                  <a:prstClr val="black"/>
                </a:solidFill>
              </a:rPr>
              <a:pPr/>
              <a:t>27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69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28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>
                <a:sym typeface="Symbol" pitchFamily="18" charset="2"/>
              </a:rPr>
              <a:t> 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6911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90F7B6-BDBA-488C-A132-3661A1A7BF31}" type="slidenum">
              <a:rPr lang="en-US" altLang="en-US" sz="1200">
                <a:solidFill>
                  <a:prstClr val="black"/>
                </a:solidFill>
              </a:rPr>
              <a:pPr/>
              <a:t>33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8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http://en.wikipedia.org/wiki/Rolling_shutter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Even DSLRs have this problem.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3D516B-043B-4583-8E34-F22A3B4CF6AC}" type="slidenum">
              <a:rPr lang="en-US" altLang="en-US" sz="1200">
                <a:solidFill>
                  <a:prstClr val="black"/>
                </a:solidFill>
              </a:rPr>
              <a:pPr/>
              <a:t>40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3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942A4D-6C91-5B45-88FA-BEC7E16FEE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73A5E-68C2-E54B-A5A8-F4371E7F365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54690" name="Rectangle 2">
            <a:extLst>
              <a:ext uri="{FF2B5EF4-FFF2-40B4-BE49-F238E27FC236}">
                <a16:creationId xmlns:a16="http://schemas.microsoft.com/office/drawing/2014/main" id="{064D273E-24A2-7A4B-BE9D-E79A34B7BD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4691" name="Rectangle 3">
            <a:extLst>
              <a:ext uri="{FF2B5EF4-FFF2-40B4-BE49-F238E27FC236}">
                <a16:creationId xmlns:a16="http://schemas.microsoft.com/office/drawing/2014/main" id="{0B6A2202-C8EB-084C-8898-4FAE75780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E0FD69-B95F-6D4B-931A-3509E25C4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0844F-58CB-7844-A47E-F2E058974D94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57762" name="Rectangle 2">
            <a:extLst>
              <a:ext uri="{FF2B5EF4-FFF2-40B4-BE49-F238E27FC236}">
                <a16:creationId xmlns:a16="http://schemas.microsoft.com/office/drawing/2014/main" id="{7191A869-8D76-6A4A-8E4D-07BDA4F5262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>
            <a:extLst>
              <a:ext uri="{FF2B5EF4-FFF2-40B4-BE49-F238E27FC236}">
                <a16:creationId xmlns:a16="http://schemas.microsoft.com/office/drawing/2014/main" id="{34A5C8EA-CCAA-C447-A942-2DD73F3F7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004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1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410438-864A-4854-8638-0585603BC1E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9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6DD83-D223-4DA6-83CA-534B425DACE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2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ceanopticsbook.info/view/surfaces/lambertian_brdf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s.columbia.edu/CAVE/projects/oren/oren.php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_W-IXqoxH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Averted_visio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hyperlink" Target="http://electronics.howstuffworks.com/digital-camera.ht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0.jpe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g-masters.com/nicks-rants-and-raves/contact-shadows-cast-shadows-myth/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log.demofox.org/2017/07/01/why-are-some-shadows-soft-and-other-shadows-hard/" TargetMode="External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1752600" y="1524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8A215D12-6881-1140-9DD1-0EC52474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6999" y="6400800"/>
            <a:ext cx="2468563" cy="342899"/>
          </a:xfrm>
        </p:spPr>
        <p:txBody>
          <a:bodyPr/>
          <a:lstStyle/>
          <a:p>
            <a:r>
              <a:rPr lang="en-US" altLang="en-US" dirty="0"/>
              <a:t>Based on slide by </a:t>
            </a:r>
            <a:r>
              <a:rPr lang="en-US" altLang="en-US" dirty="0" err="1"/>
              <a:t>Ioannis</a:t>
            </a:r>
            <a:r>
              <a:rPr lang="en-US" altLang="en-US" dirty="0"/>
              <a:t> Stamos</a:t>
            </a:r>
          </a:p>
        </p:txBody>
      </p:sp>
      <p:sp>
        <p:nvSpPr>
          <p:cNvPr id="709634" name="Rectangle 2">
            <a:extLst>
              <a:ext uri="{FF2B5EF4-FFF2-40B4-BE49-F238E27FC236}">
                <a16:creationId xmlns:a16="http://schemas.microsoft.com/office/drawing/2014/main" id="{FBAF35CA-82DB-A049-91B7-EF8F7ADC2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Lambertian Reflectance Model</a:t>
            </a:r>
          </a:p>
        </p:txBody>
      </p:sp>
      <p:pic>
        <p:nvPicPr>
          <p:cNvPr id="709636" name="Picture 4" descr="SPHERE1">
            <a:extLst>
              <a:ext uri="{FF2B5EF4-FFF2-40B4-BE49-F238E27FC236}">
                <a16:creationId xmlns:a16="http://schemas.microsoft.com/office/drawing/2014/main" id="{22F7AE0B-FDE4-594F-9A45-39AE7F7A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8811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9637" name="Text Box 5">
            <a:extLst>
              <a:ext uri="{FF2B5EF4-FFF2-40B4-BE49-F238E27FC236}">
                <a16:creationId xmlns:a16="http://schemas.microsoft.com/office/drawing/2014/main" id="{63438882-C302-E54B-90C9-4AE9A93C7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788" y="45132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A Lambertian sphere</a:t>
            </a:r>
          </a:p>
        </p:txBody>
      </p:sp>
      <p:sp>
        <p:nvSpPr>
          <p:cNvPr id="709648" name="Text Box 16">
            <a:extLst>
              <a:ext uri="{FF2B5EF4-FFF2-40B4-BE49-F238E27FC236}">
                <a16:creationId xmlns:a16="http://schemas.microsoft.com/office/drawing/2014/main" id="{8C466424-CC0B-8C47-9687-1ABD7CA0D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3886200"/>
            <a:ext cx="272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Surface normal n</a:t>
            </a:r>
          </a:p>
          <a:p>
            <a:pPr eaLnBrk="1" hangingPunct="1"/>
            <a:r>
              <a:rPr lang="en-US" altLang="en-US"/>
              <a:t>Direction of illumination s</a:t>
            </a:r>
          </a:p>
        </p:txBody>
      </p:sp>
      <p:sp>
        <p:nvSpPr>
          <p:cNvPr id="709649" name="Text Box 17">
            <a:extLst>
              <a:ext uri="{FF2B5EF4-FFF2-40B4-BE49-F238E27FC236}">
                <a16:creationId xmlns:a16="http://schemas.microsoft.com/office/drawing/2014/main" id="{BC57033F-3A08-FA4C-B56A-8A51BD304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5033597"/>
            <a:ext cx="3124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/>
              <a:t>Commonly used in computer vision and computer graphics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67D47-A067-0C40-A6BC-F4FB145A2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7" y="4773892"/>
            <a:ext cx="4660900" cy="1447800"/>
          </a:xfrm>
          <a:prstGeom prst="rect">
            <a:avLst/>
          </a:prstGeom>
        </p:spPr>
      </p:pic>
      <p:grpSp>
        <p:nvGrpSpPr>
          <p:cNvPr id="709638" name="Group 6">
            <a:extLst>
              <a:ext uri="{FF2B5EF4-FFF2-40B4-BE49-F238E27FC236}">
                <a16:creationId xmlns:a16="http://schemas.microsoft.com/office/drawing/2014/main" id="{DE9AA4BA-ADD7-7841-8E83-64E5989E0389}"/>
              </a:ext>
            </a:extLst>
          </p:cNvPr>
          <p:cNvGrpSpPr>
            <a:grpSpLocks/>
          </p:cNvGrpSpPr>
          <p:nvPr/>
        </p:nvGrpSpPr>
        <p:grpSpPr bwMode="auto">
          <a:xfrm rot="8242310">
            <a:off x="1220788" y="1447800"/>
            <a:ext cx="215353" cy="680085"/>
            <a:chOff x="1632" y="3552"/>
            <a:chExt cx="96" cy="288"/>
          </a:xfrm>
        </p:grpSpPr>
        <p:sp>
          <p:nvSpPr>
            <p:cNvPr id="709639" name="AutoShape 7">
              <a:extLst>
                <a:ext uri="{FF2B5EF4-FFF2-40B4-BE49-F238E27FC236}">
                  <a16:creationId xmlns:a16="http://schemas.microsoft.com/office/drawing/2014/main" id="{29879F14-1D7F-9F48-89E8-0A8706036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552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640" name="Rectangle 8">
              <a:extLst>
                <a:ext uri="{FF2B5EF4-FFF2-40B4-BE49-F238E27FC236}">
                  <a16:creationId xmlns:a16="http://schemas.microsoft.com/office/drawing/2014/main" id="{3EF3B914-39C1-4740-88B4-DE784B911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648"/>
              <a:ext cx="96" cy="19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641" name="Oval 9">
            <a:extLst>
              <a:ext uri="{FF2B5EF4-FFF2-40B4-BE49-F238E27FC236}">
                <a16:creationId xmlns:a16="http://schemas.microsoft.com/office/drawing/2014/main" id="{670B616A-CE6C-9D41-8BA4-7A319FC9A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227" y="3374708"/>
            <a:ext cx="969086" cy="34004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2" name="Line 10">
            <a:extLst>
              <a:ext uri="{FF2B5EF4-FFF2-40B4-BE49-F238E27FC236}">
                <a16:creationId xmlns:a16="http://schemas.microsoft.com/office/drawing/2014/main" id="{0340FE6F-4ABD-6649-A3D3-D6E837D150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5932" y="2581275"/>
            <a:ext cx="0" cy="90678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44" name="AutoShape 12">
            <a:extLst>
              <a:ext uri="{FF2B5EF4-FFF2-40B4-BE49-F238E27FC236}">
                <a16:creationId xmlns:a16="http://schemas.microsoft.com/office/drawing/2014/main" id="{10EB3A14-8C4C-F747-A489-BC399D943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019" y="1901190"/>
            <a:ext cx="538381" cy="680085"/>
          </a:xfrm>
          <a:prstGeom prst="sun">
            <a:avLst>
              <a:gd name="adj" fmla="val 25000"/>
            </a:avLst>
          </a:prstGeom>
          <a:solidFill>
            <a:srgbClr val="FCFE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5" name="Line 13">
            <a:extLst>
              <a:ext uri="{FF2B5EF4-FFF2-40B4-BE49-F238E27FC236}">
                <a16:creationId xmlns:a16="http://schemas.microsoft.com/office/drawing/2014/main" id="{77210747-2A53-8345-A734-93BFD4D6B4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5932" y="2581275"/>
            <a:ext cx="969086" cy="9067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46" name="Line 14">
            <a:extLst>
              <a:ext uri="{FF2B5EF4-FFF2-40B4-BE49-F238E27FC236}">
                <a16:creationId xmlns:a16="http://schemas.microsoft.com/office/drawing/2014/main" id="{DAC5DFFE-3732-004A-851C-C4A2B978D4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59169" y="2241233"/>
            <a:ext cx="1076763" cy="12468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EBEE8-96F3-1B49-BB8D-C434A0FD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44" y="2519327"/>
            <a:ext cx="261970" cy="408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6A065-681E-A441-8D93-BA63F35ED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404" y="2832710"/>
            <a:ext cx="358996" cy="3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9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Foreshortening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62100"/>
            <a:ext cx="41338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334000"/>
            <a:ext cx="87344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91200"/>
            <a:ext cx="9248776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0FFEEF-0CA3-4146-83B9-DDFAE48573DE}"/>
              </a:ext>
            </a:extLst>
          </p:cNvPr>
          <p:cNvSpPr txBox="1"/>
          <p:nvPr/>
        </p:nvSpPr>
        <p:spPr>
          <a:xfrm>
            <a:off x="6957387" y="6438900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Trevor Darrell slide</a:t>
            </a:r>
          </a:p>
        </p:txBody>
      </p:sp>
      <p:pic>
        <p:nvPicPr>
          <p:cNvPr id="8" name="Picture 4" descr="SPHERE1">
            <a:extLst>
              <a:ext uri="{FF2B5EF4-FFF2-40B4-BE49-F238E27FC236}">
                <a16:creationId xmlns:a16="http://schemas.microsoft.com/office/drawing/2014/main" id="{82375914-35D3-A74B-892A-ACA41B9E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8811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8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69331-8AE4-C74A-A86E-45C7666F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673" y="2860020"/>
            <a:ext cx="5354654" cy="33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676A5-FA71-0B4C-AD20-B21B03F95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0" y="533400"/>
            <a:ext cx="5245100" cy="232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81948-34F2-094E-91C1-5F059508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Confusion around Lambert’s cosine law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C6613-0761-874D-BA88-4F1FB1F82DFD}"/>
              </a:ext>
            </a:extLst>
          </p:cNvPr>
          <p:cNvSpPr/>
          <p:nvPr/>
        </p:nvSpPr>
        <p:spPr>
          <a:xfrm>
            <a:off x="990600" y="6368534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http://www.oceanopticsbook.info/view/surfaces/lambertian_brdfs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07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7ADD06-7F09-4D42-9632-58C952780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" y="0"/>
            <a:ext cx="92958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728E61-9DC9-374E-9966-BD327D7E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Oren-</a:t>
            </a:r>
            <a:r>
              <a:rPr lang="en-US" dirty="0" err="1">
                <a:solidFill>
                  <a:schemeClr val="bg1"/>
                </a:solidFill>
              </a:rPr>
              <a:t>Nayar</a:t>
            </a:r>
            <a:r>
              <a:rPr lang="en-US" dirty="0">
                <a:solidFill>
                  <a:schemeClr val="bg1"/>
                </a:solidFill>
              </a:rPr>
              <a:t> Reflectance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B247AD-EB86-6245-B47E-A2CF18E99A99}"/>
              </a:ext>
            </a:extLst>
          </p:cNvPr>
          <p:cNvSpPr/>
          <p:nvPr/>
        </p:nvSpPr>
        <p:spPr>
          <a:xfrm>
            <a:off x="228600" y="6336268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http://www1.cs.columbia.edu/CAVE/projects/oren/oren.php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C6887-7D67-844E-B50F-3984B66FF0C4}"/>
              </a:ext>
            </a:extLst>
          </p:cNvPr>
          <p:cNvSpPr txBox="1"/>
          <p:nvPr/>
        </p:nvSpPr>
        <p:spPr>
          <a:xfrm>
            <a:off x="190798" y="5410200"/>
            <a:ext cx="876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Moon is a counter-example! Roughness of surface makes that more light is reflected back to the viewer than expected under a Lambertian model.</a:t>
            </a:r>
          </a:p>
        </p:txBody>
      </p:sp>
    </p:spTree>
    <p:extLst>
      <p:ext uri="{BB962C8B-B14F-4D97-AF65-F5344CB8AC3E}">
        <p14:creationId xmlns:p14="http://schemas.microsoft.com/office/powerpoint/2010/main" val="3177988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FFDCC-C776-B243-9E27-2F35B995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2" y="2288658"/>
            <a:ext cx="6060029" cy="822488"/>
          </a:xfrm>
          <a:prstGeom prst="rect">
            <a:avLst/>
          </a:prstGeom>
        </p:spPr>
      </p:pic>
      <p:sp>
        <p:nvSpPr>
          <p:cNvPr id="711682" name="Rectangle 2">
            <a:extLst>
              <a:ext uri="{FF2B5EF4-FFF2-40B4-BE49-F238E27FC236}">
                <a16:creationId xmlns:a16="http://schemas.microsoft.com/office/drawing/2014/main" id="{52CC3840-1BB0-1041-9DDB-170974000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5486400" cy="1371600"/>
          </a:xfrm>
        </p:spPr>
        <p:txBody>
          <a:bodyPr/>
          <a:lstStyle/>
          <a:p>
            <a:r>
              <a:rPr lang="en-US" altLang="en-US" dirty="0" err="1"/>
              <a:t>Phong</a:t>
            </a:r>
            <a:r>
              <a:rPr lang="en-US" altLang="en-US" dirty="0"/>
              <a:t> Reflectance Model</a:t>
            </a:r>
          </a:p>
        </p:txBody>
      </p:sp>
      <p:pic>
        <p:nvPicPr>
          <p:cNvPr id="711684" name="Picture 4" descr="SPHERE3">
            <a:extLst>
              <a:ext uri="{FF2B5EF4-FFF2-40B4-BE49-F238E27FC236}">
                <a16:creationId xmlns:a16="http://schemas.microsoft.com/office/drawing/2014/main" id="{DEFAE48B-039E-FE4A-A88D-0417D3B5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44" y="401637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1685" name="Picture 5" descr="SPHERE2">
            <a:extLst>
              <a:ext uri="{FF2B5EF4-FFF2-40B4-BE49-F238E27FC236}">
                <a16:creationId xmlns:a16="http://schemas.microsoft.com/office/drawing/2014/main" id="{27BF2D01-11D2-944A-A6B0-90C9B2669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29" y="3429000"/>
            <a:ext cx="24860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1686" name="Text Box 6">
            <a:extLst>
              <a:ext uri="{FF2B5EF4-FFF2-40B4-BE49-F238E27FC236}">
                <a16:creationId xmlns:a16="http://schemas.microsoft.com/office/drawing/2014/main" id="{601DED17-9F72-C24C-9E60-A2A47E6E0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394" y="2884487"/>
            <a:ext cx="2048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d</a:t>
            </a:r>
            <a:r>
              <a:rPr lang="en-US" altLang="en-US" dirty="0">
                <a:latin typeface="Times New Roman" panose="02020603050405020304" pitchFamily="18" charset="0"/>
              </a:rPr>
              <a:t>=0.3, </a:t>
            </a:r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s</a:t>
            </a:r>
            <a:r>
              <a:rPr lang="en-US" altLang="en-US" dirty="0">
                <a:latin typeface="Times New Roman" panose="02020603050405020304" pitchFamily="18" charset="0"/>
              </a:rPr>
              <a:t>=0.7, </a:t>
            </a:r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e</a:t>
            </a:r>
            <a:r>
              <a:rPr lang="en-US" altLang="en-US" dirty="0">
                <a:latin typeface="Times New Roman" panose="02020603050405020304" pitchFamily="18" charset="0"/>
              </a:rPr>
              <a:t>=2</a:t>
            </a:r>
          </a:p>
        </p:txBody>
      </p:sp>
      <p:sp>
        <p:nvSpPr>
          <p:cNvPr id="711689" name="Text Box 9">
            <a:extLst>
              <a:ext uri="{FF2B5EF4-FFF2-40B4-BE49-F238E27FC236}">
                <a16:creationId xmlns:a16="http://schemas.microsoft.com/office/drawing/2014/main" id="{EB1254AA-8FF6-EE47-9DE0-0A8C1254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92" y="3436951"/>
            <a:ext cx="441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/>
              <a:t>diffuse      		     specular</a:t>
            </a:r>
          </a:p>
        </p:txBody>
      </p:sp>
      <p:sp>
        <p:nvSpPr>
          <p:cNvPr id="711690" name="Line 10">
            <a:extLst>
              <a:ext uri="{FF2B5EF4-FFF2-40B4-BE49-F238E27FC236}">
                <a16:creationId xmlns:a16="http://schemas.microsoft.com/office/drawing/2014/main" id="{3D8C1E83-CD7E-224E-B930-7A7EB03541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646" y="2907808"/>
            <a:ext cx="0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1691" name="Line 11">
            <a:extLst>
              <a:ext uri="{FF2B5EF4-FFF2-40B4-BE49-F238E27FC236}">
                <a16:creationId xmlns:a16="http://schemas.microsoft.com/office/drawing/2014/main" id="{09D7B808-EE3F-8340-AF6B-B1A519975A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4646" y="2887676"/>
            <a:ext cx="0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1692" name="Picture 12">
            <a:extLst>
              <a:ext uri="{FF2B5EF4-FFF2-40B4-BE49-F238E27FC236}">
                <a16:creationId xmlns:a16="http://schemas.microsoft.com/office/drawing/2014/main" id="{6D2D8BB5-21F9-4041-AC8C-2A10592A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4114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1693" name="Line 13">
            <a:extLst>
              <a:ext uri="{FF2B5EF4-FFF2-40B4-BE49-F238E27FC236}">
                <a16:creationId xmlns:a16="http://schemas.microsoft.com/office/drawing/2014/main" id="{D8551A3A-5992-5E4B-85AD-2803F74719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5410200"/>
            <a:ext cx="1371600" cy="685800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1694" name="Text Box 14">
            <a:extLst>
              <a:ext uri="{FF2B5EF4-FFF2-40B4-BE49-F238E27FC236}">
                <a16:creationId xmlns:a16="http://schemas.microsoft.com/office/drawing/2014/main" id="{1A6F4B3C-3E8E-1C40-870C-D844CA3C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638800"/>
            <a:ext cx="1606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 err="1">
                <a:solidFill>
                  <a:schemeClr val="accent1"/>
                </a:solidFill>
              </a:rPr>
              <a:t>v</a:t>
            </a:r>
            <a:r>
              <a:rPr lang="en-US" altLang="en-US" sz="2400" baseline="-25000" dirty="0" err="1">
                <a:solidFill>
                  <a:schemeClr val="accent1"/>
                </a:solidFill>
              </a:rPr>
              <a:t>r</a:t>
            </a:r>
            <a:r>
              <a:rPr lang="en-US" altLang="en-US" sz="2400" dirty="0">
                <a:solidFill>
                  <a:schemeClr val="accent1"/>
                </a:solidFill>
              </a:rPr>
              <a:t>: viewing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</a:rPr>
              <a:t>direction</a:t>
            </a:r>
          </a:p>
        </p:txBody>
      </p:sp>
      <p:sp>
        <p:nvSpPr>
          <p:cNvPr id="711696" name="Freeform 16">
            <a:extLst>
              <a:ext uri="{FF2B5EF4-FFF2-40B4-BE49-F238E27FC236}">
                <a16:creationId xmlns:a16="http://schemas.microsoft.com/office/drawing/2014/main" id="{FC506F05-3072-FA4D-9E94-8CB11A37BB7B}"/>
              </a:ext>
            </a:extLst>
          </p:cNvPr>
          <p:cNvSpPr>
            <a:spLocks/>
          </p:cNvSpPr>
          <p:nvPr/>
        </p:nvSpPr>
        <p:spPr bwMode="auto">
          <a:xfrm>
            <a:off x="3429000" y="5397500"/>
            <a:ext cx="228600" cy="88900"/>
          </a:xfrm>
          <a:custGeom>
            <a:avLst/>
            <a:gdLst>
              <a:gd name="T0" fmla="*/ 0 w 112"/>
              <a:gd name="T1" fmla="*/ 8 h 56"/>
              <a:gd name="T2" fmla="*/ 96 w 112"/>
              <a:gd name="T3" fmla="*/ 8 h 56"/>
              <a:gd name="T4" fmla="*/ 96 w 112"/>
              <a:gd name="T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56">
                <a:moveTo>
                  <a:pt x="0" y="8"/>
                </a:moveTo>
                <a:cubicBezTo>
                  <a:pt x="40" y="4"/>
                  <a:pt x="80" y="0"/>
                  <a:pt x="96" y="8"/>
                </a:cubicBezTo>
                <a:cubicBezTo>
                  <a:pt x="112" y="16"/>
                  <a:pt x="96" y="48"/>
                  <a:pt x="96" y="56"/>
                </a:cubicBezTo>
              </a:path>
            </a:pathLst>
          </a:custGeom>
          <a:noFill/>
          <a:ln w="15875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1698" name="Freeform 18">
            <a:extLst>
              <a:ext uri="{FF2B5EF4-FFF2-40B4-BE49-F238E27FC236}">
                <a16:creationId xmlns:a16="http://schemas.microsoft.com/office/drawing/2014/main" id="{55B84425-6E18-134E-A959-97CEDFA8C454}"/>
              </a:ext>
            </a:extLst>
          </p:cNvPr>
          <p:cNvSpPr>
            <a:spLocks/>
          </p:cNvSpPr>
          <p:nvPr/>
        </p:nvSpPr>
        <p:spPr bwMode="auto">
          <a:xfrm rot="-3418568">
            <a:off x="2133600" y="5791200"/>
            <a:ext cx="228600" cy="228600"/>
          </a:xfrm>
          <a:custGeom>
            <a:avLst/>
            <a:gdLst>
              <a:gd name="T0" fmla="*/ 0 w 112"/>
              <a:gd name="T1" fmla="*/ 8 h 56"/>
              <a:gd name="T2" fmla="*/ 96 w 112"/>
              <a:gd name="T3" fmla="*/ 8 h 56"/>
              <a:gd name="T4" fmla="*/ 96 w 112"/>
              <a:gd name="T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56">
                <a:moveTo>
                  <a:pt x="0" y="8"/>
                </a:moveTo>
                <a:cubicBezTo>
                  <a:pt x="40" y="4"/>
                  <a:pt x="80" y="0"/>
                  <a:pt x="96" y="8"/>
                </a:cubicBezTo>
                <a:cubicBezTo>
                  <a:pt x="112" y="16"/>
                  <a:pt x="96" y="48"/>
                  <a:pt x="96" y="56"/>
                </a:cubicBezTo>
              </a:path>
            </a:pathLst>
          </a:custGeom>
          <a:noFill/>
          <a:ln w="158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1699" name="Rectangle 19">
            <a:extLst>
              <a:ext uri="{FF2B5EF4-FFF2-40B4-BE49-F238E27FC236}">
                <a16:creationId xmlns:a16="http://schemas.microsoft.com/office/drawing/2014/main" id="{B586EF8F-1289-F940-BE61-727566A5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410200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solidFill>
                  <a:schemeClr val="hlink"/>
                </a:solidFill>
                <a:cs typeface="Arial" panose="020B0604020202020204" pitchFamily="34" charset="0"/>
              </a:rPr>
              <a:t>θi</a:t>
            </a:r>
            <a:endParaRPr lang="en-US" altLang="en-US" sz="2400">
              <a:solidFill>
                <a:schemeClr val="hlink"/>
              </a:solidFill>
            </a:endParaRPr>
          </a:p>
        </p:txBody>
      </p:sp>
      <p:sp>
        <p:nvSpPr>
          <p:cNvPr id="711702" name="AutoShape 22">
            <a:extLst>
              <a:ext uri="{FF2B5EF4-FFF2-40B4-BE49-F238E27FC236}">
                <a16:creationId xmlns:a16="http://schemas.microsoft.com/office/drawing/2014/main" id="{5485F095-2556-B347-809D-03A37B2A1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495800"/>
            <a:ext cx="381000" cy="457200"/>
          </a:xfrm>
          <a:prstGeom prst="sun">
            <a:avLst>
              <a:gd name="adj" fmla="val 25000"/>
            </a:avLst>
          </a:prstGeom>
          <a:solidFill>
            <a:srgbClr val="FCFE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1703" name="Line 23">
            <a:extLst>
              <a:ext uri="{FF2B5EF4-FFF2-40B4-BE49-F238E27FC236}">
                <a16:creationId xmlns:a16="http://schemas.microsoft.com/office/drawing/2014/main" id="{FF039413-E6CE-6B4B-A280-B93CCFD41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00200" y="5638800"/>
            <a:ext cx="762000" cy="4572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1704" name="Line 24">
            <a:extLst>
              <a:ext uri="{FF2B5EF4-FFF2-40B4-BE49-F238E27FC236}">
                <a16:creationId xmlns:a16="http://schemas.microsoft.com/office/drawing/2014/main" id="{C359474B-BC0F-974B-B465-AB2F17208B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5486400"/>
            <a:ext cx="990600" cy="6096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A912F7F-940C-4F42-8AE9-23C7252FECF7}"/>
              </a:ext>
            </a:extLst>
          </p:cNvPr>
          <p:cNvSpPr txBox="1">
            <a:spLocks/>
          </p:cNvSpPr>
          <p:nvPr/>
        </p:nvSpPr>
        <p:spPr>
          <a:xfrm>
            <a:off x="6476999" y="6400800"/>
            <a:ext cx="2468563" cy="342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Based on slide by Ioannis Stamos</a:t>
            </a:r>
            <a:endParaRPr lang="en-US" altLang="en-US" dirty="0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E14AF503-F48E-0A4D-919C-4152FA41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303" y="5955241"/>
            <a:ext cx="22220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d</a:t>
            </a:r>
            <a:r>
              <a:rPr lang="en-US" altLang="en-US" dirty="0">
                <a:latin typeface="Times New Roman" panose="02020603050405020304" pitchFamily="18" charset="0"/>
              </a:rPr>
              <a:t>=0.7, </a:t>
            </a:r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s</a:t>
            </a:r>
            <a:r>
              <a:rPr lang="en-US" altLang="en-US" dirty="0">
                <a:latin typeface="Times New Roman" panose="02020603050405020304" pitchFamily="18" charset="0"/>
              </a:rPr>
              <a:t>=0.3, </a:t>
            </a:r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e</a:t>
            </a:r>
            <a:r>
              <a:rPr lang="en-US" altLang="en-US" dirty="0">
                <a:latin typeface="Times New Roman" panose="02020603050405020304" pitchFamily="18" charset="0"/>
              </a:rPr>
              <a:t>=0.5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98A58-6A41-1444-A6EA-FE0B6EB6361F}"/>
              </a:ext>
            </a:extLst>
          </p:cNvPr>
          <p:cNvSpPr txBox="1"/>
          <p:nvPr/>
        </p:nvSpPr>
        <p:spPr>
          <a:xfrm>
            <a:off x="245292" y="1154058"/>
            <a:ext cx="52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Combines diffuse (Lambertian) and specular lobe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DA3EF55-860A-4242-91B2-DEA2D0801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161" y="5122524"/>
            <a:ext cx="261970" cy="4085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0AC84E-3AA6-A547-A4DC-26A9D4E52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873" y="5248198"/>
            <a:ext cx="358996" cy="367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E27B3-8BD6-9C4D-87DB-3E8D061F4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073" y="5006473"/>
            <a:ext cx="390407" cy="5270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4FCD1A-7756-6A49-9BE3-ED229225ACEE}"/>
              </a:ext>
            </a:extLst>
          </p:cNvPr>
          <p:cNvGrpSpPr/>
          <p:nvPr/>
        </p:nvGrpSpPr>
        <p:grpSpPr>
          <a:xfrm>
            <a:off x="277462" y="1807658"/>
            <a:ext cx="5864020" cy="527050"/>
            <a:chOff x="277462" y="1807658"/>
            <a:chExt cx="5864020" cy="527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291701-AAF3-8545-842B-190996E5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7462" y="1807658"/>
              <a:ext cx="1812311" cy="52705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6FBB2A-32CD-9243-B23D-47BF4C989E03}"/>
                </a:ext>
              </a:extLst>
            </p:cNvPr>
            <p:cNvSpPr txBox="1"/>
            <p:nvPr/>
          </p:nvSpPr>
          <p:spPr>
            <a:xfrm>
              <a:off x="2220216" y="1897101"/>
              <a:ext cx="3921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frequently with “ambient” component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36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842" y="152400"/>
            <a:ext cx="898715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BDRF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0260" y="4222060"/>
            <a:ext cx="64198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FDE79-ADCC-3C4A-977A-80BCA13F0991}"/>
              </a:ext>
            </a:extLst>
          </p:cNvPr>
          <p:cNvSpPr txBox="1"/>
          <p:nvPr/>
        </p:nvSpPr>
        <p:spPr>
          <a:xfrm>
            <a:off x="6957387" y="6438900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Trevor Darrell slide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BF4B9-2B83-E54C-9E84-E8B39784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350979"/>
            <a:ext cx="8572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78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B4EB-4A13-0246-BD24-B49E1CC4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2.2.3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E7447-522A-964F-A9DB-E8D7543B9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1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 noChangeAspect="1"/>
          </p:cNvGrpSpPr>
          <p:nvPr/>
        </p:nvGrpSpPr>
        <p:grpSpPr bwMode="auto">
          <a:xfrm>
            <a:off x="5400675" y="2960688"/>
            <a:ext cx="3384550" cy="1987550"/>
            <a:chOff x="5239" y="709"/>
            <a:chExt cx="3357" cy="1972"/>
          </a:xfrm>
        </p:grpSpPr>
        <p:pic>
          <p:nvPicPr>
            <p:cNvPr id="3584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40356" t="19336" r="14166" b="43967"/>
            <a:stretch>
              <a:fillRect/>
            </a:stretch>
          </p:blipFill>
          <p:spPr bwMode="auto">
            <a:xfrm>
              <a:off x="5239" y="709"/>
              <a:ext cx="3357" cy="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0" name="Oval 13"/>
            <p:cNvSpPr>
              <a:spLocks noChangeAspect="1" noChangeArrowheads="1"/>
            </p:cNvSpPr>
            <p:nvPr/>
          </p:nvSpPr>
          <p:spPr bwMode="auto">
            <a:xfrm>
              <a:off x="5760" y="2001"/>
              <a:ext cx="771" cy="68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Pinhole size / aperture</a:t>
            </a:r>
          </a:p>
        </p:txBody>
      </p:sp>
      <p:pic>
        <p:nvPicPr>
          <p:cNvPr id="191492" name="Picture 4" descr="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 l="208" t="36334" r="49896" b="20464"/>
          <a:stretch>
            <a:fillRect/>
          </a:stretch>
        </p:blipFill>
        <p:spPr>
          <a:xfrm>
            <a:off x="847725" y="1916113"/>
            <a:ext cx="3436938" cy="4525962"/>
          </a:xfrm>
          <a:noFill/>
        </p:spPr>
      </p:pic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4283075" y="5337175"/>
            <a:ext cx="388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Smaller</a:t>
            </a: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4283075" y="2270125"/>
            <a:ext cx="388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Larger</a:t>
            </a:r>
          </a:p>
        </p:txBody>
      </p:sp>
      <p:sp>
        <p:nvSpPr>
          <p:cNvPr id="74758" name="Line 7"/>
          <p:cNvSpPr>
            <a:spLocks noChangeShapeType="1"/>
          </p:cNvSpPr>
          <p:nvPr/>
        </p:nvSpPr>
        <p:spPr bwMode="auto">
          <a:xfrm>
            <a:off x="4714875" y="2708275"/>
            <a:ext cx="0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719138" y="1016000"/>
            <a:ext cx="80660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How does the size of the aperture affect the image we’d get?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8226698" y="6581001"/>
            <a:ext cx="9173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/>
              <a:t>K. Grauman</a:t>
            </a:r>
          </a:p>
        </p:txBody>
      </p:sp>
    </p:spTree>
    <p:extLst>
      <p:ext uri="{BB962C8B-B14F-4D97-AF65-F5344CB8AC3E}">
        <p14:creationId xmlns:p14="http://schemas.microsoft.com/office/powerpoint/2010/main" val="28514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  <p:bldP spid="74757" grpId="0"/>
      <p:bldP spid="747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46482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A lens focuses light onto the film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latin typeface="+mn-lt"/>
              </a:rPr>
              <a:t>Rays passing through the center are not deviated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latin typeface="+mn-lt"/>
              </a:rPr>
              <a:t>All parallel rays converge to one point on a plane located at the </a:t>
            </a:r>
            <a:r>
              <a:rPr lang="en-US" sz="2400" i="1" kern="0" dirty="0">
                <a:latin typeface="+mn-lt"/>
              </a:rPr>
              <a:t>focal length</a:t>
            </a:r>
            <a:r>
              <a:rPr lang="en-US" sz="2400" kern="0" dirty="0">
                <a:latin typeface="+mn-lt"/>
              </a:rPr>
              <a:t> </a:t>
            </a:r>
            <a:r>
              <a:rPr lang="en-US" sz="2800" i="1" kern="0" dirty="0">
                <a:latin typeface="+mn-lt"/>
              </a:rPr>
              <a:t>f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639888"/>
            <a:ext cx="5484812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cs typeface="Arial" charset="0"/>
              </a:rPr>
              <a:t>Slide by Steve Seitz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2271713" y="2159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4648200" y="2401888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4572000" y="30114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2286000" y="21732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4648200" y="2173288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2286000" y="24018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2286000" y="26304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2286000" y="28590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V="1">
            <a:off x="2286000" y="3087688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V="1">
            <a:off x="2286000" y="33162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2286000" y="35448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V="1">
            <a:off x="2286000" y="37734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V="1">
            <a:off x="2286000" y="40020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648200" y="2630488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4648200" y="2859088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V="1">
            <a:off x="4648200" y="3087688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V="1">
            <a:off x="4648200" y="3087688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 flipV="1">
            <a:off x="4648200" y="3087688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 flipV="1">
            <a:off x="4648200" y="3087688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5867400" y="30114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5622925" y="2386013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Arial" charset="0"/>
              </a:rPr>
              <a:t>focal point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5943600" y="3011488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 flipH="1">
            <a:off x="4648200" y="40020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5486400" y="40020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>
            <a:off x="4648200" y="3087688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5200650" y="3697288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cs typeface="Arial" charset="0"/>
              </a:rPr>
              <a:t>f</a:t>
            </a:r>
          </a:p>
        </p:txBody>
      </p:sp>
      <p:sp>
        <p:nvSpPr>
          <p:cNvPr id="36896" name="Line 32"/>
          <p:cNvSpPr>
            <a:spLocks noChangeShapeType="1"/>
          </p:cNvSpPr>
          <p:nvPr/>
        </p:nvSpPr>
        <p:spPr bwMode="auto">
          <a:xfrm flipH="1">
            <a:off x="5943600" y="2706688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49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Pinhole vs. lens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 l="40356" t="19336" r="14166" b="14827"/>
          <a:stretch>
            <a:fillRect/>
          </a:stretch>
        </p:blipFill>
        <p:spPr bwMode="auto">
          <a:xfrm>
            <a:off x="2016125" y="1238250"/>
            <a:ext cx="5329238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226698" y="6581001"/>
            <a:ext cx="9173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/>
              <a:t>K. Grauman</a:t>
            </a:r>
          </a:p>
        </p:txBody>
      </p:sp>
    </p:spTree>
    <p:extLst>
      <p:ext uri="{BB962C8B-B14F-4D97-AF65-F5344CB8AC3E}">
        <p14:creationId xmlns:p14="http://schemas.microsoft.com/office/powerpoint/2010/main" val="272025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07E1-4358-4749-A717-15D63F6C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C6E6CF-74B9-DF4C-BC75-59F6BC0EC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145381"/>
            <a:ext cx="7264400" cy="4826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CDD7C1C-DA59-6347-AC9B-74B7AC3DC61C}"/>
              </a:ext>
            </a:extLst>
          </p:cNvPr>
          <p:cNvSpPr/>
          <p:nvPr/>
        </p:nvSpPr>
        <p:spPr>
          <a:xfrm>
            <a:off x="762000" y="3124200"/>
            <a:ext cx="7620000" cy="1143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/>
              <a:t>Thin lens model</a:t>
            </a:r>
          </a:p>
        </p:txBody>
      </p:sp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128588" y="2001838"/>
            <a:ext cx="57912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pitchFamily="-112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934200" y="6581001"/>
            <a:ext cx="23988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/>
              <a:t>Image from Szeliski book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8B946F-6FAE-8949-92DB-0111C2A0D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9" y="1477759"/>
            <a:ext cx="9057591" cy="2378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67DC9-7148-E24A-B2B3-1C5C3CE4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971955"/>
            <a:ext cx="1968500" cy="102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40547-C45F-3041-B7BA-B8877291A872}"/>
              </a:ext>
            </a:extLst>
          </p:cNvPr>
          <p:cNvSpPr txBox="1"/>
          <p:nvPr/>
        </p:nvSpPr>
        <p:spPr>
          <a:xfrm>
            <a:off x="609600" y="5181600"/>
            <a:ext cx="75634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 camera, we can adjust image plane to be at </a:t>
            </a:r>
            <a:r>
              <a:rPr lang="en-US" sz="2000" dirty="0" err="1"/>
              <a:t>z</a:t>
            </a:r>
            <a:r>
              <a:rPr lang="en-US" sz="2000" baseline="-25000" dirty="0" err="1"/>
              <a:t>i</a:t>
            </a:r>
            <a:endParaRPr lang="en-US" sz="20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</a:t>
            </a:r>
            <a:r>
              <a:rPr lang="en-US" sz="2000" dirty="0" err="1"/>
              <a:t>z</a:t>
            </a:r>
            <a:r>
              <a:rPr lang="en-US" sz="2000" baseline="-25000" dirty="0" err="1"/>
              <a:t>i</a:t>
            </a:r>
            <a:r>
              <a:rPr lang="en-US" sz="2000" baseline="-25000" dirty="0"/>
              <a:t> </a:t>
            </a:r>
            <a:r>
              <a:rPr lang="en-US" sz="2000" dirty="0"/>
              <a:t>== f, focus is at infinity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we increase </a:t>
            </a:r>
            <a:r>
              <a:rPr lang="en-US" sz="2000" dirty="0" err="1"/>
              <a:t>zi</a:t>
            </a:r>
            <a:r>
              <a:rPr lang="en-US" sz="2000" dirty="0"/>
              <a:t> &gt; f, we bring the focal plane back from infinity.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E.g.: </a:t>
            </a:r>
            <a:r>
              <a:rPr lang="en-US" sz="2000" dirty="0" err="1"/>
              <a:t>z</a:t>
            </a:r>
            <a:r>
              <a:rPr lang="en-US" sz="2000" baseline="-25000" dirty="0" err="1"/>
              <a:t>i</a:t>
            </a:r>
            <a:r>
              <a:rPr lang="en-US" sz="2000" baseline="-25000" dirty="0"/>
              <a:t> </a:t>
            </a:r>
            <a:r>
              <a:rPr lang="en-US" sz="2000" dirty="0"/>
              <a:t>== 102mm, f == 100mm  =&gt;   z</a:t>
            </a:r>
            <a:r>
              <a:rPr lang="en-US" sz="2000" baseline="-25000" dirty="0"/>
              <a:t>o</a:t>
            </a:r>
            <a:r>
              <a:rPr lang="en-US" sz="2000" dirty="0"/>
              <a:t> == 5m</a:t>
            </a:r>
          </a:p>
        </p:txBody>
      </p:sp>
    </p:spTree>
    <p:extLst>
      <p:ext uri="{BB962C8B-B14F-4D97-AF65-F5344CB8AC3E}">
        <p14:creationId xmlns:p14="http://schemas.microsoft.com/office/powerpoint/2010/main" val="2915091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Focus and depth of field</a:t>
            </a: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6065838" y="6561138"/>
            <a:ext cx="6156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Image credit: cambridgeincolour.com</a:t>
            </a:r>
          </a:p>
        </p:txBody>
      </p:sp>
      <p:pic>
        <p:nvPicPr>
          <p:cNvPr id="41988" name="Picture 7" descr="tut_HF_depthof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25" y="1066800"/>
            <a:ext cx="5314950" cy="391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84D35E-5BFF-0A49-9150-793DE2433CAB}"/>
              </a:ext>
            </a:extLst>
          </p:cNvPr>
          <p:cNvSpPr txBox="1"/>
          <p:nvPr/>
        </p:nvSpPr>
        <p:spPr>
          <a:xfrm>
            <a:off x="762000" y="5137451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smaller the aperture (area that lets light through), the more a lens behaves as a pinhole, the more everything is in focus.</a:t>
            </a:r>
          </a:p>
          <a:p>
            <a:endParaRPr lang="en-US" dirty="0"/>
          </a:p>
          <a:p>
            <a:r>
              <a:rPr lang="en-US" dirty="0"/>
              <a:t>Phones: fake “depth of field” with deep learning and stereo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8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07E1-4358-4749-A717-15D63F6C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C6E6CF-74B9-DF4C-BC75-59F6BC0EC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145381"/>
            <a:ext cx="7264400" cy="4826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33841-F48B-B14E-AFAE-3A63C380E8D4}"/>
              </a:ext>
            </a:extLst>
          </p:cNvPr>
          <p:cNvSpPr/>
          <p:nvPr/>
        </p:nvSpPr>
        <p:spPr>
          <a:xfrm>
            <a:off x="762000" y="4191000"/>
            <a:ext cx="7620000" cy="10668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11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2.3.0 Human Vision (not in book)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The human eye is a pinhole camera!</a:t>
            </a:r>
          </a:p>
          <a:p>
            <a:pPr lvl="1"/>
            <a:r>
              <a:rPr lang="en-US" altLang="en-US" b="1" dirty="0"/>
              <a:t>Iris</a:t>
            </a:r>
            <a:r>
              <a:rPr lang="en-US" altLang="en-US" dirty="0"/>
              <a:t> - </a:t>
            </a:r>
            <a:r>
              <a:rPr lang="en-US" altLang="en-US" sz="1800" dirty="0"/>
              <a:t>colored annulus with radial muscles</a:t>
            </a:r>
          </a:p>
          <a:p>
            <a:pPr lvl="1"/>
            <a:r>
              <a:rPr lang="en-US" altLang="en-US" b="1" dirty="0"/>
              <a:t>Pupil</a:t>
            </a:r>
            <a:r>
              <a:rPr lang="en-US" altLang="en-US" dirty="0"/>
              <a:t> - </a:t>
            </a:r>
            <a:r>
              <a:rPr lang="en-US" altLang="en-US" sz="1800" dirty="0"/>
              <a:t>the hole (aperture) whose size is controlled by the iris</a:t>
            </a:r>
          </a:p>
          <a:p>
            <a:pPr lvl="1"/>
            <a:r>
              <a:rPr lang="en-US" altLang="en-US" sz="1800" dirty="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6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6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87303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52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/>
              <a:t>Wait, the blood vessels are in front of the photoreceptors??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5814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https://www.youtube.com/watch?v=L_W-IXqoxHA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23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762000" y="1143000"/>
            <a:ext cx="31003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838200" y="3352800"/>
            <a:ext cx="2709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30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685800" y="182563"/>
            <a:ext cx="580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Distribution of Rods and Cones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906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685800" y="5715000"/>
            <a:ext cx="8666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Night Sky: why are there more stars off-center?</a:t>
            </a:r>
            <a:br>
              <a:rPr lang="en-US" altLang="en-US" sz="2400" dirty="0">
                <a:solidFill>
                  <a:prstClr val="black"/>
                </a:solidFill>
              </a:rPr>
            </a:br>
            <a:r>
              <a:rPr lang="en-US" altLang="en-US" sz="2400" dirty="0">
                <a:solidFill>
                  <a:prstClr val="black"/>
                </a:solidFill>
              </a:rPr>
              <a:t>Averted vision: </a:t>
            </a:r>
            <a:r>
              <a:rPr lang="en-US" altLang="en-US" sz="2400" dirty="0">
                <a:solidFill>
                  <a:prstClr val="black"/>
                </a:solidFill>
                <a:hlinkClick r:id="rId4"/>
              </a:rPr>
              <a:t>http://en.wikipedia.org/wiki/Averted_vision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12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" y="12954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" y="28194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5954713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491351" y="54864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1F497D"/>
                </a:solidFill>
              </a:rPr>
              <a:t>Human Luminance Sensitivity Function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1F323B-57A0-6C48-920E-FD5220ABAD35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Electromagnetic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5199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1925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812925" y="1143000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Helvetica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5982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533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Formation</a:t>
            </a:r>
          </a:p>
        </p:txBody>
      </p:sp>
      <p:pic>
        <p:nvPicPr>
          <p:cNvPr id="34820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5791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6172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5943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Digital Camera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6248400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The Eye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3489325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758852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309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Helvetica" panose="020B0604020202020204" pitchFamily="34" charset="0"/>
              </a:rPr>
              <a:t>Some examples of the </a:t>
            </a:r>
            <a:r>
              <a:rPr lang="en-US" altLang="en-US" sz="2400" u="sng" dirty="0">
                <a:latin typeface="Helvetica" panose="020B0604020202020204" pitchFamily="34" charset="0"/>
              </a:rPr>
              <a:t>reflectance</a:t>
            </a:r>
            <a:r>
              <a:rPr lang="en-US" altLang="en-US" sz="2400" dirty="0">
                <a:latin typeface="Helvetica" panose="020B0604020202020204" pitchFamily="34" charset="0"/>
              </a:rPr>
              <a:t> spectra of </a:t>
            </a:r>
            <a:r>
              <a:rPr lang="en-US" altLang="en-US" sz="2400" u="sng" dirty="0">
                <a:latin typeface="Helvetica" panose="020B0604020202020204" pitchFamily="34" charset="0"/>
              </a:rPr>
              <a:t>surfaces</a:t>
            </a:r>
            <a:endParaRPr lang="en-US" altLang="en-US" sz="2400" dirty="0">
              <a:latin typeface="Helvetica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810000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-373063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1295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3252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5208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7165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1676400" y="2020888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6309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 b="11852"/>
          <a:stretch/>
        </p:blipFill>
        <p:spPr bwMode="auto">
          <a:xfrm>
            <a:off x="990600" y="1976438"/>
            <a:ext cx="4953000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600200" y="1371600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Helvetica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2163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99"/>
                </a:solidFill>
                <a:latin typeface="Helvetica" panose="020B0604020202020204" pitchFamily="34" charset="0"/>
              </a:rPr>
              <a:t>Physiology of Color Vision</a:t>
            </a:r>
            <a:endParaRPr lang="en-US" altLang="en-US" sz="2400">
              <a:solidFill>
                <a:srgbClr val="00FF99"/>
              </a:solidFill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09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2957513" y="5943600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Why are M and L cones so close?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584095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2133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Tetrachromatism</a:t>
            </a:r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Most birds, and many other animals, have cones for ultraviolet light.</a:t>
            </a:r>
          </a:p>
          <a:p>
            <a:r>
              <a:rPr lang="en-US" altLang="en-US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6019800" y="1981200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315363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1812925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2819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2667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Eye Movements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51816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Saccades</a:t>
            </a:r>
          </a:p>
          <a:p>
            <a:pPr lvl="1"/>
            <a:r>
              <a:rPr lang="en-US" altLang="en-US" sz="1800" dirty="0"/>
              <a:t>Can be consciously controlled. Related to perceptual attention.</a:t>
            </a:r>
          </a:p>
          <a:p>
            <a:pPr lvl="1"/>
            <a:r>
              <a:rPr lang="en-US" altLang="en-US" sz="1800" dirty="0"/>
              <a:t>200ms to initiation, 20 to 200ms to carry out. Large amplitude.</a:t>
            </a:r>
            <a:endParaRPr lang="en-US" altLang="en-US" sz="3200" dirty="0"/>
          </a:p>
          <a:p>
            <a:r>
              <a:rPr lang="en-US" altLang="en-US" dirty="0"/>
              <a:t>Micro-saccades</a:t>
            </a:r>
          </a:p>
          <a:p>
            <a:pPr lvl="1"/>
            <a:r>
              <a:rPr lang="en-US" altLang="en-US" sz="1800" dirty="0"/>
              <a:t>Involuntary</a:t>
            </a:r>
          </a:p>
          <a:p>
            <a:pPr lvl="1"/>
            <a:r>
              <a:rPr lang="en-US" altLang="en-US" sz="1800" dirty="0"/>
              <a:t>Smaller amplitude</a:t>
            </a:r>
          </a:p>
          <a:p>
            <a:pPr lvl="1"/>
            <a:r>
              <a:rPr lang="en-US" altLang="en-US" sz="1800" dirty="0"/>
              <a:t>Especially evident during prolonged fixation</a:t>
            </a:r>
          </a:p>
          <a:p>
            <a:pPr lvl="1"/>
            <a:r>
              <a:rPr lang="en-US" altLang="en-US" sz="1800" dirty="0"/>
              <a:t>Function debated.</a:t>
            </a:r>
            <a:endParaRPr lang="en-US" altLang="en-US" sz="3200" dirty="0"/>
          </a:p>
          <a:p>
            <a:r>
              <a:rPr lang="en-US" altLang="en-US" dirty="0"/>
              <a:t>Ocular micro tremor (OMT)</a:t>
            </a:r>
          </a:p>
          <a:p>
            <a:pPr lvl="1"/>
            <a:r>
              <a:rPr lang="en-US" altLang="en-US" sz="1800" dirty="0"/>
              <a:t>Involuntary</a:t>
            </a:r>
          </a:p>
          <a:p>
            <a:pPr lvl="1"/>
            <a:r>
              <a:rPr lang="en-US" altLang="en-US" sz="1800" dirty="0"/>
              <a:t>High frequency (up to 80Hz)</a:t>
            </a:r>
          </a:p>
          <a:p>
            <a:pPr lvl="1"/>
            <a:r>
              <a:rPr lang="en-US" altLang="en-US" sz="1800" dirty="0"/>
              <a:t>Small amplitude.</a:t>
            </a:r>
            <a:endParaRPr lang="en-US" altLang="en-US" sz="2400" dirty="0"/>
          </a:p>
          <a:p>
            <a:r>
              <a:rPr lang="en-US" altLang="en-US" dirty="0"/>
              <a:t>Smooth pursuit</a:t>
            </a:r>
          </a:p>
          <a:p>
            <a:pPr lvl="1"/>
            <a:r>
              <a:rPr lang="en-US" altLang="en-US" sz="1800" dirty="0"/>
              <a:t>For tracking an object</a:t>
            </a:r>
          </a:p>
        </p:txBody>
      </p:sp>
    </p:spTree>
    <p:extLst>
      <p:ext uri="{BB962C8B-B14F-4D97-AF65-F5344CB8AC3E}">
        <p14:creationId xmlns:p14="http://schemas.microsoft.com/office/powerpoint/2010/main" val="179847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2.3 The Digital camera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419600"/>
            <a:ext cx="8928100" cy="2438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A digital camera replaces film with a sensor array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Each cell in the array is light-sensitive diode that converts photons to electrons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Two common types:</a:t>
            </a:r>
          </a:p>
          <a:p>
            <a:pPr lvl="2">
              <a:lnSpc>
                <a:spcPct val="90000"/>
              </a:lnSpc>
            </a:pPr>
            <a:r>
              <a:rPr lang="en-US" altLang="en-US" sz="1600" dirty="0"/>
              <a:t>Charge Coupled Device (CCD) </a:t>
            </a:r>
          </a:p>
          <a:p>
            <a:pPr lvl="2">
              <a:lnSpc>
                <a:spcPct val="90000"/>
              </a:lnSpc>
            </a:pPr>
            <a:r>
              <a:rPr lang="en-US" altLang="en-US" sz="1600" dirty="0"/>
              <a:t>CMOS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hlinkClick r:id="rId2"/>
              </a:rPr>
              <a:t>http://electronics.howstuffworks.com/digital-camera.htm</a:t>
            </a:r>
            <a:r>
              <a:rPr lang="en-US" altLang="en-US" sz="2000" dirty="0"/>
              <a:t> </a:t>
            </a: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600" dirty="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5E759-6C8B-6645-AC3B-D67238B10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5815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72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3BDA-B448-AE43-87D2-A1BD7A74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sensing pipeline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38504D-0668-7E43-BFDD-C9A085837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066800"/>
            <a:ext cx="82677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10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Sensor Array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705600" y="3087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2924186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429461354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56EC-9E2F-7941-A01E-0BC351C32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2.3.1 Sampling and Aliasing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8A588-4912-9845-A84F-58B28269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4300965"/>
            <a:ext cx="5734050" cy="2467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44D5F-2C0C-9841-A4B5-C76F4DDA7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" y="685800"/>
            <a:ext cx="9144000" cy="292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D1FA8-F543-B944-8812-A6597BC9F363}"/>
              </a:ext>
            </a:extLst>
          </p:cNvPr>
          <p:cNvSpPr txBox="1"/>
          <p:nvPr/>
        </p:nvSpPr>
        <p:spPr>
          <a:xfrm>
            <a:off x="228600" y="3886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Violation of Shannon’s sampling theorem: f</a:t>
            </a:r>
            <a:r>
              <a:rPr lang="en-US" sz="2400" baseline="-25000" dirty="0"/>
              <a:t>s</a:t>
            </a:r>
            <a:r>
              <a:rPr lang="en-US" sz="2400" dirty="0"/>
              <a:t> &gt;= 2 </a:t>
            </a:r>
            <a:r>
              <a:rPr lang="en-US" sz="2400" dirty="0" err="1"/>
              <a:t>f</a:t>
            </a:r>
            <a:r>
              <a:rPr lang="en-US" sz="2400" baseline="-25000" dirty="0" err="1"/>
              <a:t>max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2201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B105-5411-FB47-84BB-30EEEEFA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2.2.1 Lighting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94688-B8E1-5C4A-B895-2457C1451C01}"/>
              </a:ext>
            </a:extLst>
          </p:cNvPr>
          <p:cNvSpPr txBox="1"/>
          <p:nvPr/>
        </p:nvSpPr>
        <p:spPr>
          <a:xfrm>
            <a:off x="1066800" y="2743200"/>
            <a:ext cx="2281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 light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 light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 map</a:t>
            </a:r>
          </a:p>
        </p:txBody>
      </p:sp>
    </p:spTree>
    <p:extLst>
      <p:ext uri="{BB962C8B-B14F-4D97-AF65-F5344CB8AC3E}">
        <p14:creationId xmlns:p14="http://schemas.microsoft.com/office/powerpoint/2010/main" val="1815260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Rolling Shutter</a:t>
            </a:r>
          </a:p>
        </p:txBody>
      </p:sp>
      <p:pic>
        <p:nvPicPr>
          <p:cNvPr id="53251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53377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Documents and Settings\James\Desktop\cs 129 comp_photo\hays_slides_2012\3\CMOS_rolling_shutter_disto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5488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16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2.3.2 Color: the Bayer grid</a:t>
            </a:r>
            <a:endParaRPr lang="en-US" altLang="en-US" sz="30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/>
              <a:t>Estimate RGB</a:t>
            </a:r>
            <a:br>
              <a:rPr lang="en-US" altLang="en-US"/>
            </a:br>
            <a:r>
              <a:rPr lang="en-US" altLang="en-US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1885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7281863" y="7620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8043863" y="24384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8729663" y="39624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038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70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in </a:t>
            </a:r>
            <a:r>
              <a:rPr lang="en-US" altLang="en-US" strike="sngStrike" dirty="0" err="1"/>
              <a:t>Matlab</a:t>
            </a:r>
            <a:r>
              <a:rPr lang="en-US" altLang="en-US" dirty="0"/>
              <a:t>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(0,0,0)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(N-1, M-1, 2)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5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6705600" y="34671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7620000" y="39243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8382000" y="43053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1004888" y="3516313"/>
            <a:ext cx="595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57201" y="4838700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1676400" y="33147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3503613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274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How can we represent color?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5686425" y="6596063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3321591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609600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4106863" y="6581775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228600" y="5486400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Some drawbacks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Strongly correlated channels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1066800" y="838200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7696200" y="2068513"/>
            <a:ext cx="8397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7696200" y="3657600"/>
            <a:ext cx="8334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(R=0,B=0)</a:t>
            </a:r>
            <a:endParaRPr lang="en-US" altLang="en-US" sz="1100" b="1">
              <a:solidFill>
                <a:prstClr val="black"/>
              </a:solidFill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7696200" y="5257800"/>
            <a:ext cx="8477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27880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1143000" y="1143000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7907338" y="2057400"/>
            <a:ext cx="8255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7948613" y="3733800"/>
            <a:ext cx="8334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7924800" y="5562600"/>
            <a:ext cx="8334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405489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7907338" y="2057400"/>
            <a:ext cx="12017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Y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7948613" y="3733800"/>
            <a:ext cx="11144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7924800" y="5410200"/>
            <a:ext cx="1108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1303338" y="1676400"/>
            <a:ext cx="60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3352800" y="1676400"/>
            <a:ext cx="79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2362200" y="4267200"/>
            <a:ext cx="60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5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1295400" y="40386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-342106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04775" y="2819400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609600" y="8382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233212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1447800" y="990600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“Perceptually uniform”</a:t>
            </a:r>
            <a:r>
              <a:rPr lang="en-US" altLang="en-US">
                <a:solidFill>
                  <a:srgbClr val="FF0000"/>
                </a:solidFill>
              </a:rPr>
              <a:t>*</a:t>
            </a:r>
            <a:r>
              <a:rPr lang="en-US" altLang="en-US">
                <a:solidFill>
                  <a:prstClr val="black"/>
                </a:solidFill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525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289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7907338" y="2057400"/>
            <a:ext cx="7937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7948613" y="3733800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7924800" y="5562600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3964418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If you had to choose, would you rather go without luminance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241963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08CE-B411-7B47-8792-0AB33AF2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and area light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4944D-E554-CD44-AFD0-25B7E1010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6400" y="1092200"/>
            <a:ext cx="7810500" cy="4927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016D86-B56F-D14E-9ABA-FA388E4B4A75}"/>
              </a:ext>
            </a:extLst>
          </p:cNvPr>
          <p:cNvSpPr/>
          <p:nvPr/>
        </p:nvSpPr>
        <p:spPr>
          <a:xfrm>
            <a:off x="0" y="6445405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https://cg-masters.com/nicks-rants-and-raves/contact-shadows-cast-shadows-myth/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586FE-CF17-CC43-B5E4-9BCC2FBA1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42895"/>
            <a:ext cx="4191000" cy="419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FDE3D5-7F8C-9840-95AA-1788CDE91340}"/>
              </a:ext>
            </a:extLst>
          </p:cNvPr>
          <p:cNvSpPr/>
          <p:nvPr/>
        </p:nvSpPr>
        <p:spPr>
          <a:xfrm>
            <a:off x="0" y="6138446"/>
            <a:ext cx="9068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https://blog.demofox.org/2017/07/01/why-are-some-shadows-soft-and-other-shadows-hard/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D4315-58DF-E341-ABB9-EA3264E7CF99}"/>
              </a:ext>
            </a:extLst>
          </p:cNvPr>
          <p:cNvSpPr txBox="1"/>
          <p:nvPr/>
        </p:nvSpPr>
        <p:spPr>
          <a:xfrm>
            <a:off x="4669596" y="1014240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 &amp; moon both subtend half a degree</a:t>
            </a:r>
          </a:p>
        </p:txBody>
      </p:sp>
    </p:spTree>
    <p:extLst>
      <p:ext uri="{BB962C8B-B14F-4D97-AF65-F5344CB8AC3E}">
        <p14:creationId xmlns:p14="http://schemas.microsoft.com/office/powerpoint/2010/main" val="2818771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>
                <a:solidFill>
                  <a:srgbClr val="32000C"/>
                </a:solidFill>
              </a:rPr>
              <a:t>luminance</a:t>
            </a:r>
            <a:r>
              <a:rPr lang="en-US" dirty="0">
                <a:solidFill>
                  <a:srgbClr val="FF4A7E"/>
                </a:solidFill>
              </a:rPr>
              <a:t>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4105624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124075" y="5943600"/>
            <a:ext cx="526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4108041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057400" y="6019800"/>
            <a:ext cx="526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116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352800" y="6096000"/>
            <a:ext cx="2171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45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9866-C9C4-644F-B913-9253D8B0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Compression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B91B36-C9D6-D04D-9E1C-FC6B86B16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600" y="2250281"/>
            <a:ext cx="7670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</a:t>
            </a:r>
          </a:p>
        </p:txBody>
      </p:sp>
      <p:pic>
        <p:nvPicPr>
          <p:cNvPr id="5" name="Content Placeholder 4" descr="dscn29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19400" y="2819400"/>
            <a:ext cx="3251200" cy="3251200"/>
          </a:xfr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524000"/>
            <a:ext cx="218364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quad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57200" y="2819400"/>
            <a:ext cx="3251200" cy="3251200"/>
          </a:xfrm>
          <a:prstGeom prst="rect">
            <a:avLst/>
          </a:prstGeom>
        </p:spPr>
      </p:pic>
      <p:pic>
        <p:nvPicPr>
          <p:cNvPr id="7" name="Picture 6" descr="qu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2819400"/>
            <a:ext cx="3251200" cy="3251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87495" y="6488668"/>
            <a:ext cx="3156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http://www.sparse.org/3d.html</a:t>
            </a:r>
          </a:p>
        </p:txBody>
      </p:sp>
    </p:spTree>
    <p:extLst>
      <p:ext uri="{BB962C8B-B14F-4D97-AF65-F5344CB8AC3E}">
        <p14:creationId xmlns:p14="http://schemas.microsoft.com/office/powerpoint/2010/main" val="422225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D4CF-ADD7-7849-B6E2-64511B9F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2.2.2 Reflectance and Shading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37E4D-114F-8F4B-863F-92CB41F8817C}"/>
              </a:ext>
            </a:extLst>
          </p:cNvPr>
          <p:cNvSpPr txBox="1"/>
          <p:nvPr/>
        </p:nvSpPr>
        <p:spPr>
          <a:xfrm>
            <a:off x="1066800" y="1981200"/>
            <a:ext cx="30315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Specular reflection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Diffuse reflection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Oren-</a:t>
            </a:r>
            <a:r>
              <a:rPr lang="en-US" dirty="0" err="1"/>
              <a:t>Nayar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Phong</a:t>
            </a:r>
            <a:r>
              <a:rPr lang="en-US" dirty="0"/>
              <a:t>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ambient illumination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Phong</a:t>
            </a:r>
            <a:r>
              <a:rPr lang="en-US" dirty="0"/>
              <a:t> formula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Isotropic vs anisotropic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Global illumination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Photon’s life choices</a:t>
            </a:r>
          </a:p>
        </p:txBody>
      </p:sp>
    </p:spTree>
    <p:extLst>
      <p:ext uri="{BB962C8B-B14F-4D97-AF65-F5344CB8AC3E}">
        <p14:creationId xmlns:p14="http://schemas.microsoft.com/office/powerpoint/2010/main" val="12030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73" y="3815864"/>
            <a:ext cx="37719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9A0D0-EB17-DE42-A96F-8A0932391652}"/>
              </a:ext>
            </a:extLst>
          </p:cNvPr>
          <p:cNvSpPr txBox="1"/>
          <p:nvPr/>
        </p:nvSpPr>
        <p:spPr>
          <a:xfrm>
            <a:off x="6112401" y="644290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Carol Highsmith/LOC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C30AE-B8D7-A14D-953E-2A738F736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24"/>
          <a:stretch/>
        </p:blipFill>
        <p:spPr>
          <a:xfrm>
            <a:off x="2620699" y="912475"/>
            <a:ext cx="3902601" cy="2987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3D102-EC2D-6344-BE0C-8E46C6C3F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747" y="5427485"/>
            <a:ext cx="4138178" cy="774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E7FB8-041D-5444-907B-8FAB5D45717B}"/>
              </a:ext>
            </a:extLst>
          </p:cNvPr>
          <p:cNvSpPr txBox="1"/>
          <p:nvPr/>
        </p:nvSpPr>
        <p:spPr>
          <a:xfrm>
            <a:off x="4343401" y="4495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Specular reflection direction for light source </a:t>
            </a:r>
            <a:r>
              <a:rPr lang="en-US" dirty="0" err="1"/>
              <a:t>i</a:t>
            </a:r>
            <a:r>
              <a:rPr lang="en-US" dirty="0"/>
              <a:t> = deterministic function of incoming light direction v</a:t>
            </a:r>
            <a:r>
              <a:rPr lang="en-US" baseline="-25000" dirty="0"/>
              <a:t>i</a:t>
            </a:r>
            <a:r>
              <a:rPr lang="en-US" dirty="0"/>
              <a:t> and normal n:</a:t>
            </a:r>
          </a:p>
        </p:txBody>
      </p:sp>
    </p:spTree>
    <p:extLst>
      <p:ext uri="{BB962C8B-B14F-4D97-AF65-F5344CB8AC3E}">
        <p14:creationId xmlns:p14="http://schemas.microsoft.com/office/powerpoint/2010/main" val="267252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A53A9-D169-2C45-8F13-1CDC7C2CA90A}"/>
              </a:ext>
            </a:extLst>
          </p:cNvPr>
          <p:cNvSpPr txBox="1"/>
          <p:nvPr/>
        </p:nvSpPr>
        <p:spPr>
          <a:xfrm>
            <a:off x="6957387" y="6438900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Trevor Darrell slide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1D23F-A141-7B42-9D9C-EA0181DFF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110740"/>
          </a:xfrm>
        </p:spPr>
        <p:txBody>
          <a:bodyPr/>
          <a:lstStyle/>
          <a:p>
            <a:r>
              <a:rPr lang="en-US" dirty="0"/>
              <a:t>Lambertian</a:t>
            </a:r>
          </a:p>
          <a:p>
            <a:r>
              <a:rPr lang="en-US" dirty="0"/>
              <a:t>Oren-</a:t>
            </a:r>
            <a:r>
              <a:rPr lang="en-US" dirty="0" err="1"/>
              <a:t>Nayar</a:t>
            </a:r>
            <a:endParaRPr lang="en-US" dirty="0"/>
          </a:p>
          <a:p>
            <a:r>
              <a:rPr lang="en-US" dirty="0"/>
              <a:t>Fully general: BRDF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0B5025-47E4-D747-AA39-FD1C773C8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76"/>
          <a:stretch/>
        </p:blipFill>
        <p:spPr>
          <a:xfrm>
            <a:off x="2590800" y="914400"/>
            <a:ext cx="396240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12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24383</TotalTime>
  <Words>1715</Words>
  <Application>Microsoft Macintosh PowerPoint</Application>
  <PresentationFormat>On-screen Show (4:3)</PresentationFormat>
  <Paragraphs>630</Paragraphs>
  <Slides>54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EngraversGothic BT Regular</vt:lpstr>
      <vt:lpstr>Helvetica</vt:lpstr>
      <vt:lpstr>Times</vt:lpstr>
      <vt:lpstr>Times New Roman</vt:lpstr>
      <vt:lpstr>Office Theme</vt:lpstr>
      <vt:lpstr>PowerPoint Presentation</vt:lpstr>
      <vt:lpstr>Image Formation</vt:lpstr>
      <vt:lpstr>Image Formation</vt:lpstr>
      <vt:lpstr>2.2.1 Lighting</vt:lpstr>
      <vt:lpstr>Point and area light sources</vt:lpstr>
      <vt:lpstr>Environment map</vt:lpstr>
      <vt:lpstr>2.2.2 Reflectance and Shading</vt:lpstr>
      <vt:lpstr>Specular reflection</vt:lpstr>
      <vt:lpstr>Diffuse Reflection</vt:lpstr>
      <vt:lpstr>Lambertian Reflectance Model</vt:lpstr>
      <vt:lpstr>Foreshortening</vt:lpstr>
      <vt:lpstr>Confusion around Lambert’s cosine law</vt:lpstr>
      <vt:lpstr>Oren-Nayar Reflectance Model</vt:lpstr>
      <vt:lpstr>Phong Reflectance Model</vt:lpstr>
      <vt:lpstr>BDRF</vt:lpstr>
      <vt:lpstr>2.2.3 Optics</vt:lpstr>
      <vt:lpstr>Pinhole size / aperture</vt:lpstr>
      <vt:lpstr>Adding a lens</vt:lpstr>
      <vt:lpstr>Pinhole vs. lens</vt:lpstr>
      <vt:lpstr>Thin lens model</vt:lpstr>
      <vt:lpstr>Focus and depth of field</vt:lpstr>
      <vt:lpstr>Image Formation</vt:lpstr>
      <vt:lpstr>2.3.0 Human Vision (not in book)</vt:lpstr>
      <vt:lpstr>The Retina</vt:lpstr>
      <vt:lpstr>Wait, the blood vessels are in front of the photoreceptors??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Tetrachromatism</vt:lpstr>
      <vt:lpstr>More Spectra</vt:lpstr>
      <vt:lpstr>Eye Movements</vt:lpstr>
      <vt:lpstr>2.3 The Digital camera</vt:lpstr>
      <vt:lpstr>The sensing pipeline</vt:lpstr>
      <vt:lpstr>Sensor Array</vt:lpstr>
      <vt:lpstr>Sampling and Quantization</vt:lpstr>
      <vt:lpstr>2.3.1 Sampling and Aliasing</vt:lpstr>
      <vt:lpstr>Rolling Shutter</vt:lpstr>
      <vt:lpstr>2.3.2 Color: the Bayer grid</vt:lpstr>
      <vt:lpstr>Color Image</vt:lpstr>
      <vt:lpstr>Images in Matlab Python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2.3.3 Compression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Dellaert, Frank</cp:lastModifiedBy>
  <cp:revision>171</cp:revision>
  <dcterms:created xsi:type="dcterms:W3CDTF">2009-12-16T02:55:56Z</dcterms:created>
  <dcterms:modified xsi:type="dcterms:W3CDTF">2019-08-26T03:32:58Z</dcterms:modified>
</cp:coreProperties>
</file>