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674" r:id="rId2"/>
    <p:sldId id="692" r:id="rId3"/>
    <p:sldId id="675" r:id="rId4"/>
    <p:sldId id="678" r:id="rId5"/>
    <p:sldId id="743" r:id="rId6"/>
    <p:sldId id="744" r:id="rId7"/>
    <p:sldId id="745" r:id="rId8"/>
    <p:sldId id="746" r:id="rId9"/>
    <p:sldId id="804" r:id="rId10"/>
    <p:sldId id="747" r:id="rId11"/>
    <p:sldId id="748" r:id="rId12"/>
    <p:sldId id="548" r:id="rId13"/>
    <p:sldId id="703" r:id="rId14"/>
    <p:sldId id="1755" r:id="rId15"/>
    <p:sldId id="1756" r:id="rId16"/>
    <p:sldId id="679" r:id="rId17"/>
    <p:sldId id="1658" r:id="rId18"/>
    <p:sldId id="1659" r:id="rId19"/>
    <p:sldId id="1660" r:id="rId20"/>
    <p:sldId id="1661" r:id="rId21"/>
    <p:sldId id="1662" r:id="rId22"/>
    <p:sldId id="1666" r:id="rId23"/>
    <p:sldId id="1667" r:id="rId24"/>
    <p:sldId id="1669" r:id="rId25"/>
    <p:sldId id="1672" r:id="rId26"/>
    <p:sldId id="1674" r:id="rId27"/>
    <p:sldId id="1673" r:id="rId28"/>
    <p:sldId id="1675" r:id="rId29"/>
    <p:sldId id="1681" r:id="rId30"/>
    <p:sldId id="1682" r:id="rId31"/>
    <p:sldId id="1683" r:id="rId32"/>
    <p:sldId id="1729" r:id="rId33"/>
    <p:sldId id="1684" r:id="rId34"/>
    <p:sldId id="1689" r:id="rId35"/>
    <p:sldId id="1686" r:id="rId36"/>
    <p:sldId id="1687" r:id="rId37"/>
    <p:sldId id="1688" r:id="rId38"/>
    <p:sldId id="1690" r:id="rId39"/>
    <p:sldId id="1691" r:id="rId40"/>
    <p:sldId id="1730" r:id="rId41"/>
    <p:sldId id="1692" r:id="rId42"/>
    <p:sldId id="1693" r:id="rId43"/>
    <p:sldId id="1694" r:id="rId44"/>
    <p:sldId id="1697" r:id="rId45"/>
    <p:sldId id="1706" r:id="rId46"/>
    <p:sldId id="1751" r:id="rId47"/>
    <p:sldId id="1713" r:id="rId48"/>
    <p:sldId id="1752" r:id="rId49"/>
    <p:sldId id="1753" r:id="rId50"/>
    <p:sldId id="776" r:id="rId51"/>
    <p:sldId id="777" r:id="rId52"/>
    <p:sldId id="779" r:id="rId53"/>
    <p:sldId id="783" r:id="rId54"/>
    <p:sldId id="784" r:id="rId55"/>
    <p:sldId id="785" r:id="rId56"/>
    <p:sldId id="814" r:id="rId57"/>
    <p:sldId id="1754" r:id="rId58"/>
    <p:sldId id="682" r:id="rId59"/>
    <p:sldId id="684" r:id="rId60"/>
    <p:sldId id="644" r:id="rId61"/>
    <p:sldId id="645" r:id="rId62"/>
    <p:sldId id="646" r:id="rId63"/>
    <p:sldId id="650" r:id="rId64"/>
    <p:sldId id="653" r:id="rId65"/>
    <p:sldId id="654" r:id="rId66"/>
    <p:sldId id="638" r:id="rId67"/>
    <p:sldId id="639" r:id="rId68"/>
    <p:sldId id="586" r:id="rId69"/>
    <p:sldId id="587" r:id="rId70"/>
    <p:sldId id="651" r:id="rId71"/>
    <p:sldId id="263" r:id="rId72"/>
    <p:sldId id="264" r:id="rId73"/>
    <p:sldId id="320" r:id="rId74"/>
    <p:sldId id="660" r:id="rId75"/>
    <p:sldId id="661" r:id="rId76"/>
    <p:sldId id="324" r:id="rId77"/>
    <p:sldId id="272" r:id="rId78"/>
    <p:sldId id="273" r:id="rId79"/>
    <p:sldId id="275" r:id="rId80"/>
    <p:sldId id="655" r:id="rId81"/>
    <p:sldId id="656" r:id="rId82"/>
    <p:sldId id="657" r:id="rId83"/>
    <p:sldId id="658" r:id="rId84"/>
    <p:sldId id="570" r:id="rId85"/>
    <p:sldId id="683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86" autoAdjust="0"/>
    <p:restoredTop sz="84904" autoAdjust="0"/>
  </p:normalViewPr>
  <p:slideViewPr>
    <p:cSldViewPr>
      <p:cViewPr varScale="1">
        <p:scale>
          <a:sx n="189" d="100"/>
          <a:sy n="189" d="100"/>
        </p:scale>
        <p:origin x="32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7" Type="http://schemas.openxmlformats.org/officeDocument/2006/relationships/image" Target="../media/image109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C345A6-189C-294E-9A13-FDDEB58FC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12371-FA16-7D44-AE1F-C13E12CA4DF3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80354" name="Rectangle 2">
            <a:extLst>
              <a:ext uri="{FF2B5EF4-FFF2-40B4-BE49-F238E27FC236}">
                <a16:creationId xmlns:a16="http://schemas.microsoft.com/office/drawing/2014/main" id="{07A10811-3A76-C749-B221-C3B2C8BDEE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0355" name="Rectangle 3">
            <a:extLst>
              <a:ext uri="{FF2B5EF4-FFF2-40B4-BE49-F238E27FC236}">
                <a16:creationId xmlns:a16="http://schemas.microsoft.com/office/drawing/2014/main" id="{DC9B3686-551A-014B-AEAF-D7AD2D7B0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298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2F7155-C8AF-3043-8130-1ABF44FE6F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0F5E3-5E97-4445-960B-276A46102552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1449986" name="Rectangle 2">
            <a:extLst>
              <a:ext uri="{FF2B5EF4-FFF2-40B4-BE49-F238E27FC236}">
                <a16:creationId xmlns:a16="http://schemas.microsoft.com/office/drawing/2014/main" id="{D4493EE6-7302-074D-9AA6-830376C891A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9987" name="Rectangle 3">
            <a:extLst>
              <a:ext uri="{FF2B5EF4-FFF2-40B4-BE49-F238E27FC236}">
                <a16:creationId xmlns:a16="http://schemas.microsoft.com/office/drawing/2014/main" id="{2AF825D0-7F3B-E64E-88E2-335923651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71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074B3E-BAAB-5E4D-9680-1E75EB7D8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2958A-DD01-834C-AA86-254FACCAD327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1454082" name="Rectangle 2">
            <a:extLst>
              <a:ext uri="{FF2B5EF4-FFF2-40B4-BE49-F238E27FC236}">
                <a16:creationId xmlns:a16="http://schemas.microsoft.com/office/drawing/2014/main" id="{CD5D60F6-001E-DD49-89C6-D0CB3D48DC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083" name="Rectangle 3">
            <a:extLst>
              <a:ext uri="{FF2B5EF4-FFF2-40B4-BE49-F238E27FC236}">
                <a16:creationId xmlns:a16="http://schemas.microsoft.com/office/drawing/2014/main" id="{72D3BE58-F2C8-F645-B35A-4AAF80FFB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202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7236C8-BDE1-3B4E-A9CD-A11094E44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8AE93-3985-3341-9778-F775D91FEEE7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462274" name="Rectangle 2">
            <a:extLst>
              <a:ext uri="{FF2B5EF4-FFF2-40B4-BE49-F238E27FC236}">
                <a16:creationId xmlns:a16="http://schemas.microsoft.com/office/drawing/2014/main" id="{FAB4B42F-F833-EA4D-AEAE-0AD10BC457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2275" name="Rectangle 3">
            <a:extLst>
              <a:ext uri="{FF2B5EF4-FFF2-40B4-BE49-F238E27FC236}">
                <a16:creationId xmlns:a16="http://schemas.microsoft.com/office/drawing/2014/main" id="{505A065D-D2F3-EE42-B54D-B1DC143FB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073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3ACEA1-AC4C-B746-A2BA-A27FEE6233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B0AC6B-CAC3-F64A-B957-8D1E0E82E467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464322" name="Rectangle 2">
            <a:extLst>
              <a:ext uri="{FF2B5EF4-FFF2-40B4-BE49-F238E27FC236}">
                <a16:creationId xmlns:a16="http://schemas.microsoft.com/office/drawing/2014/main" id="{F873EE26-AEC3-A14F-ABBD-F3DE410E110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23" name="Rectangle 3">
            <a:extLst>
              <a:ext uri="{FF2B5EF4-FFF2-40B4-BE49-F238E27FC236}">
                <a16:creationId xmlns:a16="http://schemas.microsoft.com/office/drawing/2014/main" id="{204DD2E8-F18E-A84C-A8AC-F01249BCB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545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F4054A-37BE-CF42-BBCB-ED1059FD1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2B9E1-E532-3B45-B69B-C485AF3F2E76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466370" name="Rectangle 2">
            <a:extLst>
              <a:ext uri="{FF2B5EF4-FFF2-40B4-BE49-F238E27FC236}">
                <a16:creationId xmlns:a16="http://schemas.microsoft.com/office/drawing/2014/main" id="{95CAC2F0-5D74-B743-BFCD-84C754F666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6371" name="Rectangle 3">
            <a:extLst>
              <a:ext uri="{FF2B5EF4-FFF2-40B4-BE49-F238E27FC236}">
                <a16:creationId xmlns:a16="http://schemas.microsoft.com/office/drawing/2014/main" id="{8DA55852-2643-9F4E-A491-A98715282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266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 town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4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98B7CC-F26A-5F4D-9906-5F3F6586EBDF}" type="slidenum">
              <a:rPr lang="en-US" sz="1200">
                <a:latin typeface="Calibri" charset="0"/>
              </a:rPr>
              <a:pPr eaLnBrk="1" hangingPunct="1"/>
              <a:t>71</a:t>
            </a:fld>
            <a:endParaRPr lang="en-US" sz="1200">
              <a:latin typeface="Calibri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51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7178B1-20AC-4740-90C2-D705A64066A2}" type="slidenum">
              <a:rPr lang="en-US" sz="1200">
                <a:latin typeface="Calibri" charset="0"/>
              </a:rPr>
              <a:pPr eaLnBrk="1" hangingPunct="1"/>
              <a:t>72</a:t>
            </a:fld>
            <a:endParaRPr lang="en-US" sz="1200">
              <a:latin typeface="Calibri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75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A5B54-5A8A-DE4F-B979-2751F978D1EE}" type="slidenum">
              <a:rPr lang="en-US"/>
              <a:pPr/>
              <a:t>73</a:t>
            </a:fld>
            <a:endParaRPr lang="en-US"/>
          </a:p>
        </p:txBody>
      </p:sp>
      <p:sp>
        <p:nvSpPr>
          <p:cNvPr id="1425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869" y="4343091"/>
            <a:ext cx="5026263" cy="411418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4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1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1C609E-03AD-8B46-B03B-2685D93FD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8A0C6-7F55-7746-8B38-4599C9A695D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382402" name="Rectangle 2">
            <a:extLst>
              <a:ext uri="{FF2B5EF4-FFF2-40B4-BE49-F238E27FC236}">
                <a16:creationId xmlns:a16="http://schemas.microsoft.com/office/drawing/2014/main" id="{BA9CFF47-13D6-BC46-9BBC-C39F6B9EA18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03" name="Rectangle 3">
            <a:extLst>
              <a:ext uri="{FF2B5EF4-FFF2-40B4-BE49-F238E27FC236}">
                <a16:creationId xmlns:a16="http://schemas.microsoft.com/office/drawing/2014/main" id="{2162339C-E5CE-8E47-A97E-030A7A6DB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121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7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C167E-91A1-6C44-91E8-3E6A26AB138E}" type="slidenum">
              <a:rPr lang="en-US"/>
              <a:pPr/>
              <a:t>76</a:t>
            </a:fld>
            <a:endParaRPr lang="en-US"/>
          </a:p>
        </p:txBody>
      </p:sp>
      <p:sp>
        <p:nvSpPr>
          <p:cNvPr id="143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3134" y="686728"/>
            <a:ext cx="465173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869" y="4343091"/>
            <a:ext cx="5026263" cy="411418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97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A617C-8935-4C4B-8120-1CADB783B5D2}" type="slidenum">
              <a:rPr lang="en-US" sz="1200">
                <a:latin typeface="Calibri" charset="0"/>
              </a:rPr>
              <a:pPr eaLnBrk="1" hangingPunct="1"/>
              <a:t>77</a:t>
            </a:fld>
            <a:endParaRPr lang="en-US" sz="1200">
              <a:latin typeface="Calibri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96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07413C-B2F0-C74F-80F5-A71A717DADAE}" type="slidenum">
              <a:rPr lang="en-US" sz="1200">
                <a:latin typeface="Calibri" charset="0"/>
              </a:rPr>
              <a:pPr eaLnBrk="1" hangingPunct="1"/>
              <a:t>78</a:t>
            </a:fld>
            <a:endParaRPr lang="en-US" sz="1200">
              <a:latin typeface="Calibri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64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9E3F6B-7B12-6C40-97F9-20D6E84647F4}" type="slidenum">
              <a:rPr lang="en-US" sz="1200">
                <a:latin typeface="Calibri" charset="0"/>
              </a:rPr>
              <a:pPr eaLnBrk="1" hangingPunct="1"/>
              <a:t>79</a:t>
            </a:fld>
            <a:endParaRPr lang="en-US" sz="1200">
              <a:latin typeface="Calibri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7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11239E-6F6A-3945-814F-D4EF17CEF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7C3EFB-4EAE-0E47-90D5-A276DFBF8AA6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384450" name="Rectangle 2">
            <a:extLst>
              <a:ext uri="{FF2B5EF4-FFF2-40B4-BE49-F238E27FC236}">
                <a16:creationId xmlns:a16="http://schemas.microsoft.com/office/drawing/2014/main" id="{279C7BAF-F8BD-4A4F-B98E-882F596B30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4451" name="Rectangle 3">
            <a:extLst>
              <a:ext uri="{FF2B5EF4-FFF2-40B4-BE49-F238E27FC236}">
                <a16:creationId xmlns:a16="http://schemas.microsoft.com/office/drawing/2014/main" id="{AD1ED7E5-7722-1747-8614-13DD55F88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71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8646AF-8CE0-0745-9532-7891290B2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22D50-3B0E-504A-8C1D-D0C9121A5BC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386498" name="Rectangle 2">
            <a:extLst>
              <a:ext uri="{FF2B5EF4-FFF2-40B4-BE49-F238E27FC236}">
                <a16:creationId xmlns:a16="http://schemas.microsoft.com/office/drawing/2014/main" id="{74BFD84A-EDE4-CB48-A629-217AFBDEC3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6499" name="Rectangle 3">
            <a:extLst>
              <a:ext uri="{FF2B5EF4-FFF2-40B4-BE49-F238E27FC236}">
                <a16:creationId xmlns:a16="http://schemas.microsoft.com/office/drawing/2014/main" id="{87237BD0-4380-4543-BAF9-3C7F806C8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33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3F5202-1AD3-5847-B890-F6EA2536F2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F3BAA-3D7F-1147-A7FE-54801DC75DA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507330" name="Rectangle 2">
            <a:extLst>
              <a:ext uri="{FF2B5EF4-FFF2-40B4-BE49-F238E27FC236}">
                <a16:creationId xmlns:a16="http://schemas.microsoft.com/office/drawing/2014/main" id="{E7D25B03-2464-6246-877D-F91301076A0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7331" name="Rectangle 3">
            <a:extLst>
              <a:ext uri="{FF2B5EF4-FFF2-40B4-BE49-F238E27FC236}">
                <a16:creationId xmlns:a16="http://schemas.microsoft.com/office/drawing/2014/main" id="{EB6C8599-D4C0-E843-AF03-9A386E87A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53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8C3421-69B1-AF4D-8D0A-83D40EB5D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65DD1A-019F-5649-A0DC-BF83BF13889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388546" name="Rectangle 2">
            <a:extLst>
              <a:ext uri="{FF2B5EF4-FFF2-40B4-BE49-F238E27FC236}">
                <a16:creationId xmlns:a16="http://schemas.microsoft.com/office/drawing/2014/main" id="{80EF9E0A-8B9F-0144-86A7-C1387B647D5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8547" name="Rectangle 3">
            <a:extLst>
              <a:ext uri="{FF2B5EF4-FFF2-40B4-BE49-F238E27FC236}">
                <a16:creationId xmlns:a16="http://schemas.microsoft.com/office/drawing/2014/main" id="{68763D4B-C01C-0640-A0EE-A4E8D3F5E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66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33BA34-E055-5646-8E25-1FE0D89F2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BA7419-88A3-C84B-9E74-013B2A651121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390594" name="Rectangle 2">
            <a:extLst>
              <a:ext uri="{FF2B5EF4-FFF2-40B4-BE49-F238E27FC236}">
                <a16:creationId xmlns:a16="http://schemas.microsoft.com/office/drawing/2014/main" id="{178B13CD-0EA6-894C-9217-7F6941AFF9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0595" name="Rectangle 3">
            <a:extLst>
              <a:ext uri="{FF2B5EF4-FFF2-40B4-BE49-F238E27FC236}">
                <a16:creationId xmlns:a16="http://schemas.microsoft.com/office/drawing/2014/main" id="{5E17BCD7-CE6A-1449-B440-FACC72840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1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14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127FEF1-493D-4C4A-BB11-4B9903FE2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31C5B-F0D9-914D-814C-9C30A98975F6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447938" name="Rectangle 2">
            <a:extLst>
              <a:ext uri="{FF2B5EF4-FFF2-40B4-BE49-F238E27FC236}">
                <a16:creationId xmlns:a16="http://schemas.microsoft.com/office/drawing/2014/main" id="{262E7E13-4CB4-494A-9E05-A47496B7300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7939" name="Rectangle 3">
            <a:extLst>
              <a:ext uri="{FF2B5EF4-FFF2-40B4-BE49-F238E27FC236}">
                <a16:creationId xmlns:a16="http://schemas.microsoft.com/office/drawing/2014/main" id="{E69E90B5-FAD8-CC41-B669-9EC775BFD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54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1530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8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8.png"/><Relationship Id="rId14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4.png"/><Relationship Id="rId4" Type="http://schemas.openxmlformats.org/officeDocument/2006/relationships/oleObject" Target="../embeddings/oleObject1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4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1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9.emf"/><Relationship Id="rId4" Type="http://schemas.openxmlformats.org/officeDocument/2006/relationships/oleObject" Target="../embeddings/oleObject1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18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2.emf"/><Relationship Id="rId4" Type="http://schemas.openxmlformats.org/officeDocument/2006/relationships/oleObject" Target="../embeddings/oleObject19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07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4.e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109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6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06.emf"/><Relationship Id="rId5" Type="http://schemas.openxmlformats.org/officeDocument/2006/relationships/image" Target="../media/image103.emf"/><Relationship Id="rId15" Type="http://schemas.openxmlformats.org/officeDocument/2006/relationships/image" Target="../media/image108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05.emf"/><Relationship Id="rId14" Type="http://schemas.openxmlformats.org/officeDocument/2006/relationships/oleObject" Target="../embeddings/oleObject25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2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4.xml"/><Relationship Id="rId10" Type="http://schemas.openxmlformats.org/officeDocument/2006/relationships/image" Target="../media/image4.png"/><Relationship Id="rId4" Type="http://schemas.openxmlformats.org/officeDocument/2006/relationships/tags" Target="../tags/tag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1752600" y="1524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>
            <a:extLst>
              <a:ext uri="{FF2B5EF4-FFF2-40B4-BE49-F238E27FC236}">
                <a16:creationId xmlns:a16="http://schemas.microsoft.com/office/drawing/2014/main" id="{3E44494B-D5E7-254F-857A-B5F4A8EF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Joining two parallel lines ?</a:t>
            </a:r>
          </a:p>
        </p:txBody>
      </p:sp>
      <p:sp>
        <p:nvSpPr>
          <p:cNvPr id="1387523" name="Line 3">
            <a:extLst>
              <a:ext uri="{FF2B5EF4-FFF2-40B4-BE49-F238E27FC236}">
                <a16:creationId xmlns:a16="http://schemas.microsoft.com/office/drawing/2014/main" id="{D9B0EA2E-39C7-1F43-8C7E-28E3615C5D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700" y="2400300"/>
            <a:ext cx="6586538" cy="2343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7524" name="Line 4">
            <a:extLst>
              <a:ext uri="{FF2B5EF4-FFF2-40B4-BE49-F238E27FC236}">
                <a16:creationId xmlns:a16="http://schemas.microsoft.com/office/drawing/2014/main" id="{E1ECC4D6-7FF8-9B48-897C-36C0EA1A85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5375" y="2995613"/>
            <a:ext cx="6586538" cy="2343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87525" name="Object 5">
            <a:extLst>
              <a:ext uri="{FF2B5EF4-FFF2-40B4-BE49-F238E27FC236}">
                <a16:creationId xmlns:a16="http://schemas.microsoft.com/office/drawing/2014/main" id="{03ACC01D-30F5-FD45-AA36-DEBCD7C768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700" y="2030413"/>
          <a:ext cx="3524250" cy="155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Equation" r:id="rId4" imgW="9677400" imgH="4267200" progId="Equation.3">
                  <p:embed/>
                </p:oleObj>
              </mc:Choice>
              <mc:Fallback>
                <p:oleObj name="Equation" r:id="rId4" imgW="9677400" imgH="4267200" progId="Equation.3">
                  <p:embed/>
                  <p:pic>
                    <p:nvPicPr>
                      <p:cNvPr id="1387525" name="Object 5">
                        <a:extLst>
                          <a:ext uri="{FF2B5EF4-FFF2-40B4-BE49-F238E27FC236}">
                            <a16:creationId xmlns:a16="http://schemas.microsoft.com/office/drawing/2014/main" id="{03ACC01D-30F5-FD45-AA36-DEBCD7C768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2030413"/>
                        <a:ext cx="3524250" cy="155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7526" name="Text Box 6">
            <a:extLst>
              <a:ext uri="{FF2B5EF4-FFF2-40B4-BE49-F238E27FC236}">
                <a16:creationId xmlns:a16="http://schemas.microsoft.com/office/drawing/2014/main" id="{3BEE27AF-C2F5-3C40-9C37-8BFC2A42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013" y="2436813"/>
            <a:ext cx="1214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(a,b,c)</a:t>
            </a:r>
          </a:p>
        </p:txBody>
      </p:sp>
      <p:sp>
        <p:nvSpPr>
          <p:cNvPr id="1387527" name="Text Box 7">
            <a:extLst>
              <a:ext uri="{FF2B5EF4-FFF2-40B4-BE49-F238E27FC236}">
                <a16:creationId xmlns:a16="http://schemas.microsoft.com/office/drawing/2014/main" id="{D55F2E9B-02BE-A447-8096-653163F3A5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(a,b,c)</a:t>
            </a:r>
          </a:p>
        </p:txBody>
      </p:sp>
      <p:sp>
        <p:nvSpPr>
          <p:cNvPr id="1387528" name="Text Box 8">
            <a:extLst>
              <a:ext uri="{FF2B5EF4-FFF2-40B4-BE49-F238E27FC236}">
                <a16:creationId xmlns:a16="http://schemas.microsoft.com/office/drawing/2014/main" id="{3653BD7B-04CA-404A-AD33-0DBB8743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3632200"/>
            <a:ext cx="1246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(a,b,d)</a:t>
            </a:r>
          </a:p>
        </p:txBody>
      </p:sp>
    </p:spTree>
    <p:extLst>
      <p:ext uri="{BB962C8B-B14F-4D97-AF65-F5344CB8AC3E}">
        <p14:creationId xmlns:p14="http://schemas.microsoft.com/office/powerpoint/2010/main" val="1452796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>
            <a:extLst>
              <a:ext uri="{FF2B5EF4-FFF2-40B4-BE49-F238E27FC236}">
                <a16:creationId xmlns:a16="http://schemas.microsoft.com/office/drawing/2014/main" id="{73DF275F-CBB2-EC4D-8C20-7B6D4F0F2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Points at Infinity !</a:t>
            </a:r>
          </a:p>
        </p:txBody>
      </p:sp>
      <p:sp>
        <p:nvSpPr>
          <p:cNvPr id="1389571" name="Oval 3">
            <a:extLst>
              <a:ext uri="{FF2B5EF4-FFF2-40B4-BE49-F238E27FC236}">
                <a16:creationId xmlns:a16="http://schemas.microsoft.com/office/drawing/2014/main" id="{2E04C3FC-1E2A-8542-A338-0596F489A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271588"/>
            <a:ext cx="5672138" cy="54149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9572" name="Line 4">
            <a:extLst>
              <a:ext uri="{FF2B5EF4-FFF2-40B4-BE49-F238E27FC236}">
                <a16:creationId xmlns:a16="http://schemas.microsoft.com/office/drawing/2014/main" id="{4FCD7567-4282-EE44-AF93-48AAAC79E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538" y="4257675"/>
            <a:ext cx="14208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573" name="Line 5">
            <a:extLst>
              <a:ext uri="{FF2B5EF4-FFF2-40B4-BE49-F238E27FC236}">
                <a16:creationId xmlns:a16="http://schemas.microsoft.com/office/drawing/2014/main" id="{B2665A2F-7F8C-6641-9866-7DC250D0ED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0188" y="2730500"/>
            <a:ext cx="0" cy="1533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574" name="Text Box 6">
            <a:extLst>
              <a:ext uri="{FF2B5EF4-FFF2-40B4-BE49-F238E27FC236}">
                <a16:creationId xmlns:a16="http://schemas.microsoft.com/office/drawing/2014/main" id="{55572B7C-A1A7-2040-8E7A-89868CE35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4008438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i</a:t>
            </a:r>
          </a:p>
        </p:txBody>
      </p:sp>
      <p:sp>
        <p:nvSpPr>
          <p:cNvPr id="1389575" name="Text Box 7">
            <a:extLst>
              <a:ext uri="{FF2B5EF4-FFF2-40B4-BE49-F238E27FC236}">
                <a16:creationId xmlns:a16="http://schemas.microsoft.com/office/drawing/2014/main" id="{58AFBF22-B7C5-6740-AADD-DFCCC840C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8" y="2636838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j</a:t>
            </a:r>
          </a:p>
        </p:txBody>
      </p:sp>
      <p:sp>
        <p:nvSpPr>
          <p:cNvPr id="1389576" name="Line 8">
            <a:extLst>
              <a:ext uri="{FF2B5EF4-FFF2-40B4-BE49-F238E27FC236}">
                <a16:creationId xmlns:a16="http://schemas.microsoft.com/office/drawing/2014/main" id="{04BC0BA1-893B-A54C-85A4-75F14F152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1263" y="1987550"/>
            <a:ext cx="4567237" cy="29702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577" name="Text Box 9">
            <a:extLst>
              <a:ext uri="{FF2B5EF4-FFF2-40B4-BE49-F238E27FC236}">
                <a16:creationId xmlns:a16="http://schemas.microsoft.com/office/drawing/2014/main" id="{556C315D-9063-4146-8A26-29AE2A612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176588"/>
            <a:ext cx="167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l=(a,b,c)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9578" name="Oval 10">
            <a:extLst>
              <a:ext uri="{FF2B5EF4-FFF2-40B4-BE49-F238E27FC236}">
                <a16:creationId xmlns:a16="http://schemas.microsoft.com/office/drawing/2014/main" id="{E5E07BE3-E8F4-7944-8FD9-531792BC3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4900613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9579" name="Rectangle 11">
            <a:extLst>
              <a:ext uri="{FF2B5EF4-FFF2-40B4-BE49-F238E27FC236}">
                <a16:creationId xmlns:a16="http://schemas.microsoft.com/office/drawing/2014/main" id="{400391E3-EC28-7248-B203-44A3B63EE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225" y="4857750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(-b,a,0)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9580" name="Rectangle 12">
            <a:extLst>
              <a:ext uri="{FF2B5EF4-FFF2-40B4-BE49-F238E27FC236}">
                <a16:creationId xmlns:a16="http://schemas.microsoft.com/office/drawing/2014/main" id="{9ADB4FB4-9B0E-EC41-B749-9FCD2D417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175" y="1466850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(-b,a,0)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9581" name="Oval 13">
            <a:extLst>
              <a:ext uri="{FF2B5EF4-FFF2-40B4-BE49-F238E27FC236}">
                <a16:creationId xmlns:a16="http://schemas.microsoft.com/office/drawing/2014/main" id="{9FB9051D-FF72-3C4A-964F-3D4A5939C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193833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9582" name="Text Box 14">
            <a:extLst>
              <a:ext uri="{FF2B5EF4-FFF2-40B4-BE49-F238E27FC236}">
                <a16:creationId xmlns:a16="http://schemas.microsoft.com/office/drawing/2014/main" id="{2D0115FA-078D-7842-A002-BF5786087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1565275"/>
            <a:ext cx="2373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Line at infinity</a:t>
            </a:r>
          </a:p>
          <a:p>
            <a:r>
              <a:rPr lang="en-US" altLang="en-US" b="0"/>
              <a:t>l</a:t>
            </a:r>
            <a:r>
              <a:rPr lang="en-US" altLang="en-US" b="0" baseline="-25000"/>
              <a:t>inf</a:t>
            </a:r>
            <a:r>
              <a:rPr lang="en-US" altLang="en-US" b="0"/>
              <a:t>=(0,0,1)</a:t>
            </a:r>
            <a:r>
              <a:rPr lang="en-US" altLang="en-US" b="0" baseline="3000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06113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to </a:t>
            </a:r>
            <a:r>
              <a:rPr lang="en-US" sz="2400" i="1">
                <a:solidFill>
                  <a:prstClr val="black"/>
                </a:solidFill>
              </a:rPr>
              <a:t>homogeneous</a:t>
            </a:r>
            <a:r>
              <a:rPr lang="en-US" sz="2400">
                <a:solidFill>
                  <a:prstClr val="black"/>
                </a:solidFill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image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homogeneous scene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</a:t>
            </a:r>
            <a:r>
              <a:rPr lang="en-US" sz="2400" i="1">
                <a:solidFill>
                  <a:prstClr val="black"/>
                </a:solidFill>
              </a:rPr>
              <a:t>from</a:t>
            </a:r>
            <a:r>
              <a:rPr lang="en-US" sz="2400">
                <a:solidFill>
                  <a:prstClr val="black"/>
                </a:solidFill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31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3706"/>
            <a:ext cx="8229600" cy="5135563"/>
          </a:xfrm>
        </p:spPr>
        <p:txBody>
          <a:bodyPr/>
          <a:lstStyle/>
          <a:p>
            <a:r>
              <a:rPr lang="en-US" dirty="0"/>
              <a:t>2D points: </a:t>
            </a:r>
            <a:r>
              <a:rPr lang="en-US" i="1" dirty="0">
                <a:latin typeface="Times" pitchFamily="2" charset="0"/>
              </a:rPr>
              <a:t>(</a:t>
            </a:r>
            <a:r>
              <a:rPr lang="en-US" i="1" dirty="0" err="1">
                <a:latin typeface="Times" pitchFamily="2" charset="0"/>
              </a:rPr>
              <a:t>x,y</a:t>
            </a:r>
            <a:r>
              <a:rPr lang="en-US" i="1" dirty="0">
                <a:latin typeface="Times" pitchFamily="2" charset="0"/>
              </a:rPr>
              <a:t>),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B5D2A-2182-2749-A52B-2B72EA3C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3"/>
          <a:stretch/>
        </p:blipFill>
        <p:spPr>
          <a:xfrm>
            <a:off x="3562350" y="1573706"/>
            <a:ext cx="5276850" cy="53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F79D5-E99A-B34D-B8BD-3E094CD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25089"/>
            <a:ext cx="4343400" cy="551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AFC546-EC55-BB46-B97F-24C6F0E6E2EA}"/>
              </a:ext>
            </a:extLst>
          </p:cNvPr>
          <p:cNvSpPr txBox="1"/>
          <p:nvPr/>
        </p:nvSpPr>
        <p:spPr>
          <a:xfrm>
            <a:off x="4402639" y="1295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ABABA8-96DE-644F-9D23-FB5216D14AF6}"/>
              </a:ext>
            </a:extLst>
          </p:cNvPr>
          <p:cNvSpPr txBox="1"/>
          <p:nvPr/>
        </p:nvSpPr>
        <p:spPr>
          <a:xfrm>
            <a:off x="6553200" y="12977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augmented</a:t>
            </a:r>
          </a:p>
        </p:txBody>
      </p:sp>
    </p:spTree>
    <p:extLst>
      <p:ext uri="{BB962C8B-B14F-4D97-AF65-F5344CB8AC3E}">
        <p14:creationId xmlns:p14="http://schemas.microsoft.com/office/powerpoint/2010/main" val="1365595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3706"/>
            <a:ext cx="8229600" cy="5135563"/>
          </a:xfrm>
        </p:spPr>
        <p:txBody>
          <a:bodyPr/>
          <a:lstStyle/>
          <a:p>
            <a:r>
              <a:rPr lang="en-US" dirty="0"/>
              <a:t>2D points: </a:t>
            </a:r>
            <a:r>
              <a:rPr lang="en-US" i="1" dirty="0">
                <a:latin typeface="Times" pitchFamily="2" charset="0"/>
              </a:rPr>
              <a:t>(</a:t>
            </a:r>
            <a:r>
              <a:rPr lang="en-US" i="1" dirty="0" err="1">
                <a:latin typeface="Times" pitchFamily="2" charset="0"/>
              </a:rPr>
              <a:t>x,y</a:t>
            </a:r>
            <a:r>
              <a:rPr lang="en-US" i="1" dirty="0">
                <a:latin typeface="Times" pitchFamily="2" charset="0"/>
              </a:rPr>
              <a:t>),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B5D2A-2182-2749-A52B-2B72EA3C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3"/>
          <a:stretch/>
        </p:blipFill>
        <p:spPr>
          <a:xfrm>
            <a:off x="3562350" y="1573706"/>
            <a:ext cx="5276850" cy="53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F79D5-E99A-B34D-B8BD-3E094CD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25089"/>
            <a:ext cx="4343400" cy="551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A8287-847E-5940-925B-F987B14D9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525" y="3344146"/>
            <a:ext cx="3685006" cy="539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8B13CF-9B96-C344-B341-1DE79F576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675" y="3368687"/>
            <a:ext cx="2940050" cy="59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8488C-93AB-0446-8074-533ED063F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525" y="3917539"/>
            <a:ext cx="5105400" cy="5838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AFC546-EC55-BB46-B97F-24C6F0E6E2EA}"/>
              </a:ext>
            </a:extLst>
          </p:cNvPr>
          <p:cNvSpPr txBox="1"/>
          <p:nvPr/>
        </p:nvSpPr>
        <p:spPr>
          <a:xfrm>
            <a:off x="4402639" y="1295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ABABA8-96DE-644F-9D23-FB5216D14AF6}"/>
              </a:ext>
            </a:extLst>
          </p:cNvPr>
          <p:cNvSpPr txBox="1"/>
          <p:nvPr/>
        </p:nvSpPr>
        <p:spPr>
          <a:xfrm>
            <a:off x="6553200" y="12977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augmented</a:t>
            </a:r>
          </a:p>
        </p:txBody>
      </p:sp>
    </p:spTree>
    <p:extLst>
      <p:ext uri="{BB962C8B-B14F-4D97-AF65-F5344CB8AC3E}">
        <p14:creationId xmlns:p14="http://schemas.microsoft.com/office/powerpoint/2010/main" val="374217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3706"/>
            <a:ext cx="8229600" cy="5135563"/>
          </a:xfrm>
        </p:spPr>
        <p:txBody>
          <a:bodyPr/>
          <a:lstStyle/>
          <a:p>
            <a:r>
              <a:rPr lang="en-US" dirty="0"/>
              <a:t>2D points: </a:t>
            </a:r>
            <a:r>
              <a:rPr lang="en-US" i="1" dirty="0">
                <a:latin typeface="Times" pitchFamily="2" charset="0"/>
              </a:rPr>
              <a:t>(</a:t>
            </a:r>
            <a:r>
              <a:rPr lang="en-US" i="1" dirty="0" err="1">
                <a:latin typeface="Times" pitchFamily="2" charset="0"/>
              </a:rPr>
              <a:t>x,y</a:t>
            </a:r>
            <a:r>
              <a:rPr lang="en-US" i="1" dirty="0">
                <a:latin typeface="Times" pitchFamily="2" charset="0"/>
              </a:rPr>
              <a:t>),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B5D2A-2182-2749-A52B-2B72EA3C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3"/>
          <a:stretch/>
        </p:blipFill>
        <p:spPr>
          <a:xfrm>
            <a:off x="3562350" y="1573706"/>
            <a:ext cx="5276850" cy="53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F79D5-E99A-B34D-B8BD-3E094CD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25089"/>
            <a:ext cx="4343400" cy="551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2552F-47C4-544D-A07F-81576C112F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600509" y="2716706"/>
            <a:ext cx="1819091" cy="551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A8287-847E-5940-925B-F987B14D9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525" y="3344146"/>
            <a:ext cx="3685006" cy="539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8B13CF-9B96-C344-B341-1DE79F576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675" y="3368687"/>
            <a:ext cx="2940050" cy="59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8488C-93AB-0446-8074-533ED063F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525" y="3917539"/>
            <a:ext cx="5105400" cy="583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85445E-728E-5644-811E-0D741A5768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400300" y="4501384"/>
            <a:ext cx="2638609" cy="521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6EE4A-F02E-EC46-BCB4-A6EC0AE2CE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352491" y="5093000"/>
            <a:ext cx="1981200" cy="521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3D4A65-D7AF-CF4F-91A1-FB0ECDC7727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2359660" y="5650721"/>
            <a:ext cx="1841675" cy="521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AFC546-EC55-BB46-B97F-24C6F0E6E2EA}"/>
              </a:ext>
            </a:extLst>
          </p:cNvPr>
          <p:cNvSpPr txBox="1"/>
          <p:nvPr/>
        </p:nvSpPr>
        <p:spPr>
          <a:xfrm>
            <a:off x="4402639" y="1295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ABABA8-96DE-644F-9D23-FB5216D14AF6}"/>
              </a:ext>
            </a:extLst>
          </p:cNvPr>
          <p:cNvSpPr txBox="1"/>
          <p:nvPr/>
        </p:nvSpPr>
        <p:spPr>
          <a:xfrm>
            <a:off x="6553200" y="12977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augmented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EC928-ECAF-9149-9E86-7D548574750A}"/>
              </a:ext>
            </a:extLst>
          </p:cNvPr>
          <p:cNvSpPr txBox="1"/>
          <p:nvPr/>
        </p:nvSpPr>
        <p:spPr>
          <a:xfrm>
            <a:off x="5943601" y="5943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See Chapter 2.1.1 for conics, quadrics, 3D lines</a:t>
            </a:r>
          </a:p>
        </p:txBody>
      </p:sp>
    </p:spTree>
    <p:extLst>
      <p:ext uri="{BB962C8B-B14F-4D97-AF65-F5344CB8AC3E}">
        <p14:creationId xmlns:p14="http://schemas.microsoft.com/office/powerpoint/2010/main" val="4205005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0437-671C-AB4C-ADC0-08100C6A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2.1.2: 2D Transformations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A47C77-FE3D-F349-AC54-A506AFFAE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921945"/>
            <a:ext cx="8229600" cy="31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40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44FAF-0DF2-468F-ADCC-E642FC8BF0E9}"/>
              </a:ext>
            </a:extLst>
          </p:cNvPr>
          <p:cNvGrpSpPr/>
          <p:nvPr/>
        </p:nvGrpSpPr>
        <p:grpSpPr>
          <a:xfrm>
            <a:off x="1571138" y="1837050"/>
            <a:ext cx="6001724" cy="3850650"/>
            <a:chOff x="2094851" y="1293700"/>
            <a:chExt cx="8002298" cy="5134200"/>
          </a:xfrm>
        </p:grpSpPr>
        <p:pic>
          <p:nvPicPr>
            <p:cNvPr id="56" name="HHHIMG_1166.jpg" descr="HHHIMG_1166.jpg">
              <a:extLst>
                <a:ext uri="{FF2B5EF4-FFF2-40B4-BE49-F238E27FC236}">
                  <a16:creationId xmlns:a16="http://schemas.microsoft.com/office/drawing/2014/main" id="{AE65D53F-87D9-44CA-AF59-E3C521060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4132" y="1408553"/>
              <a:ext cx="1911836" cy="14323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7" name="translation">
              <a:extLst>
                <a:ext uri="{FF2B5EF4-FFF2-40B4-BE49-F238E27FC236}">
                  <a16:creationId xmlns:a16="http://schemas.microsoft.com/office/drawing/2014/main" id="{D02424CF-70C0-4A85-8CF6-B0C7A3C73C26}"/>
                </a:ext>
              </a:extLst>
            </p:cNvPr>
            <p:cNvSpPr txBox="1"/>
            <p:nvPr/>
          </p:nvSpPr>
          <p:spPr>
            <a:xfrm>
              <a:off x="2094851" y="3298592"/>
              <a:ext cx="2416262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translation</a:t>
              </a:r>
            </a:p>
          </p:txBody>
        </p:sp>
        <p:pic>
          <p:nvPicPr>
            <p:cNvPr id="58" name="HHHIMG_1166.jpg" descr="HHHIMG_1166.jpg">
              <a:extLst>
                <a:ext uri="{FF2B5EF4-FFF2-40B4-BE49-F238E27FC236}">
                  <a16:creationId xmlns:a16="http://schemas.microsoft.com/office/drawing/2014/main" id="{802E5AA3-8C8C-4FDE-A091-56036E1F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4516" y="1718207"/>
              <a:ext cx="1911838" cy="9963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9" name="rotated.png" descr="rotated.png">
              <a:extLst>
                <a:ext uri="{FF2B5EF4-FFF2-40B4-BE49-F238E27FC236}">
                  <a16:creationId xmlns:a16="http://schemas.microsoft.com/office/drawing/2014/main" id="{FAF87E36-FC1F-4290-BDFE-55389255B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196" y="1293700"/>
              <a:ext cx="2295864" cy="18454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0" name="rotation">
              <a:extLst>
                <a:ext uri="{FF2B5EF4-FFF2-40B4-BE49-F238E27FC236}">
                  <a16:creationId xmlns:a16="http://schemas.microsoft.com/office/drawing/2014/main" id="{6C1BF703-AE14-41F4-BD0F-16F71754C461}"/>
                </a:ext>
              </a:extLst>
            </p:cNvPr>
            <p:cNvSpPr txBox="1"/>
            <p:nvPr/>
          </p:nvSpPr>
          <p:spPr>
            <a:xfrm>
              <a:off x="5012765" y="3298592"/>
              <a:ext cx="2142253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rotation</a:t>
              </a:r>
            </a:p>
          </p:txBody>
        </p:sp>
        <p:sp>
          <p:nvSpPr>
            <p:cNvPr id="61" name="aspect">
              <a:extLst>
                <a:ext uri="{FF2B5EF4-FFF2-40B4-BE49-F238E27FC236}">
                  <a16:creationId xmlns:a16="http://schemas.microsoft.com/office/drawing/2014/main" id="{F1DB8F6F-50F9-4113-B4F3-F93D4F5D9585}"/>
                </a:ext>
              </a:extLst>
            </p:cNvPr>
            <p:cNvSpPr txBox="1"/>
            <p:nvPr/>
          </p:nvSpPr>
          <p:spPr>
            <a:xfrm>
              <a:off x="7880166" y="3298592"/>
              <a:ext cx="2142254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aspect</a:t>
              </a:r>
            </a:p>
          </p:txBody>
        </p:sp>
        <p:pic>
          <p:nvPicPr>
            <p:cNvPr id="62" name="affine.png" descr="affine.png">
              <a:extLst>
                <a:ext uri="{FF2B5EF4-FFF2-40B4-BE49-F238E27FC236}">
                  <a16:creationId xmlns:a16="http://schemas.microsoft.com/office/drawing/2014/main" id="{4F78A695-98C2-4E8C-BACE-0C15E6DA8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4851" y="4176666"/>
              <a:ext cx="2283410" cy="170840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3" name="affine">
              <a:extLst>
                <a:ext uri="{FF2B5EF4-FFF2-40B4-BE49-F238E27FC236}">
                  <a16:creationId xmlns:a16="http://schemas.microsoft.com/office/drawing/2014/main" id="{61935A4D-825D-4A11-8E73-FE9D1A679F95}"/>
                </a:ext>
              </a:extLst>
            </p:cNvPr>
            <p:cNvSpPr txBox="1"/>
            <p:nvPr/>
          </p:nvSpPr>
          <p:spPr>
            <a:xfrm>
              <a:off x="2169581" y="6007544"/>
              <a:ext cx="2142253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 anchor="ctr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affine</a:t>
              </a:r>
            </a:p>
          </p:txBody>
        </p:sp>
        <p:pic>
          <p:nvPicPr>
            <p:cNvPr id="64" name="perspective.png" descr="perspective.png">
              <a:extLst>
                <a:ext uri="{FF2B5EF4-FFF2-40B4-BE49-F238E27FC236}">
                  <a16:creationId xmlns:a16="http://schemas.microsoft.com/office/drawing/2014/main" id="{D6AE709A-F8E9-43D8-9467-E59030FA9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7229" y="4402734"/>
              <a:ext cx="2044690" cy="13098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5" name="perspective">
              <a:extLst>
                <a:ext uri="{FF2B5EF4-FFF2-40B4-BE49-F238E27FC236}">
                  <a16:creationId xmlns:a16="http://schemas.microsoft.com/office/drawing/2014/main" id="{472AFF24-5B5B-469A-A34D-D7A550F942A2}"/>
                </a:ext>
              </a:extLst>
            </p:cNvPr>
            <p:cNvSpPr txBox="1"/>
            <p:nvPr/>
          </p:nvSpPr>
          <p:spPr>
            <a:xfrm>
              <a:off x="4823174" y="6007544"/>
              <a:ext cx="2416262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 anchor="ctr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perspective</a:t>
              </a:r>
            </a:p>
          </p:txBody>
        </p:sp>
        <p:pic>
          <p:nvPicPr>
            <p:cNvPr id="66" name="cylindrical.png" descr="cylindrical.png">
              <a:extLst>
                <a:ext uri="{FF2B5EF4-FFF2-40B4-BE49-F238E27FC236}">
                  <a16:creationId xmlns:a16="http://schemas.microsoft.com/office/drawing/2014/main" id="{46F9897F-2531-4BB0-8981-E80478D86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8091" y="4292463"/>
              <a:ext cx="2044689" cy="15319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7" name="cylindrical">
              <a:extLst>
                <a:ext uri="{FF2B5EF4-FFF2-40B4-BE49-F238E27FC236}">
                  <a16:creationId xmlns:a16="http://schemas.microsoft.com/office/drawing/2014/main" id="{D021D0F9-2371-4735-A9E6-ACE1A6960314}"/>
                </a:ext>
              </a:extLst>
            </p:cNvPr>
            <p:cNvSpPr txBox="1"/>
            <p:nvPr/>
          </p:nvSpPr>
          <p:spPr>
            <a:xfrm>
              <a:off x="7680887" y="6007544"/>
              <a:ext cx="2416262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 anchor="ctr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cylindrical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B7184A80-2327-F64A-9773-2510BF8A83D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2.1.2: 2D Transformations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CEA50-1DBE-BE43-9F4C-D214C1284F8B}"/>
              </a:ext>
            </a:extLst>
          </p:cNvPr>
          <p:cNvSpPr txBox="1"/>
          <p:nvPr/>
        </p:nvSpPr>
        <p:spPr>
          <a:xfrm>
            <a:off x="248553" y="6400800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transformation slides adapted from CMU courses by </a:t>
            </a:r>
            <a:r>
              <a:rPr lang="en-US" dirty="0" err="1"/>
              <a:t>Gkioulekas</a:t>
            </a:r>
            <a:r>
              <a:rPr lang="en-US" dirty="0"/>
              <a:t>, </a:t>
            </a:r>
            <a:r>
              <a:rPr lang="en-US" dirty="0" err="1"/>
              <a:t>Kitani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planar transformations</a:t>
            </a:r>
            <a:endParaRPr dirty="0"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30B8F052-A8ED-4647-B6F3-885FD44F9867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8687D177-1021-4372-B701-B609FCC485E2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8" name="Square">
            <a:extLst>
              <a:ext uri="{FF2B5EF4-FFF2-40B4-BE49-F238E27FC236}">
                <a16:creationId xmlns:a16="http://schemas.microsoft.com/office/drawing/2014/main" id="{BA53759D-B661-429D-BEB1-5D54512DFD19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pic>
        <p:nvPicPr>
          <p:cNvPr id="6" name="latex-image-13.pdf" descr="latex-image-13.pdf">
            <a:extLst>
              <a:ext uri="{FF2B5EF4-FFF2-40B4-BE49-F238E27FC236}">
                <a16:creationId xmlns:a16="http://schemas.microsoft.com/office/drawing/2014/main" id="{1EFB8038-4732-44C0-8FD5-A8381FD65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latex-image-13.pdf" descr="latex-image-13.pdf">
            <a:extLst>
              <a:ext uri="{FF2B5EF4-FFF2-40B4-BE49-F238E27FC236}">
                <a16:creationId xmlns:a16="http://schemas.microsoft.com/office/drawing/2014/main" id="{022718DE-CF18-4EBD-895E-341B203BB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7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7" name="Each component multiplied by a scalar…"/>
          <p:cNvSpPr txBox="1"/>
          <p:nvPr/>
        </p:nvSpPr>
        <p:spPr>
          <a:xfrm>
            <a:off x="1954638" y="4461994"/>
            <a:ext cx="5093863" cy="116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Each component multiplied by a scalar</a:t>
            </a:r>
          </a:p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Uniform scaling - same scalar for each component</a:t>
            </a:r>
          </a:p>
        </p:txBody>
      </p:sp>
      <p:sp>
        <p:nvSpPr>
          <p:cNvPr id="208" name="Square"/>
          <p:cNvSpPr/>
          <p:nvPr/>
        </p:nvSpPr>
        <p:spPr>
          <a:xfrm>
            <a:off x="2825416" y="2670348"/>
            <a:ext cx="1647410" cy="164741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09" name="Scale"/>
          <p:cNvSpPr txBox="1"/>
          <p:nvPr/>
        </p:nvSpPr>
        <p:spPr>
          <a:xfrm>
            <a:off x="3389361" y="3328503"/>
            <a:ext cx="534682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0" dirty="0">
                <a:latin typeface="+mj-lt"/>
              </a:rPr>
              <a:t>Scale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sp>
        <p:nvSpPr>
          <p:cNvPr id="9" name="Scale">
            <a:extLst>
              <a:ext uri="{FF2B5EF4-FFF2-40B4-BE49-F238E27FC236}">
                <a16:creationId xmlns:a16="http://schemas.microsoft.com/office/drawing/2014/main" id="{E298FF26-0032-492C-A7BD-3DE30AA31701}"/>
              </a:ext>
            </a:extLst>
          </p:cNvPr>
          <p:cNvSpPr txBox="1"/>
          <p:nvPr/>
        </p:nvSpPr>
        <p:spPr>
          <a:xfrm>
            <a:off x="4986338" y="2757986"/>
            <a:ext cx="3407569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How would you implement scaling?</a:t>
            </a:r>
            <a:endParaRPr b="0" dirty="0">
              <a:latin typeface="+mj-lt"/>
            </a:endParaRPr>
          </a:p>
        </p:txBody>
      </p:sp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122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0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7" name="Each component multiplied by a scalar…"/>
          <p:cNvSpPr txBox="1"/>
          <p:nvPr/>
        </p:nvSpPr>
        <p:spPr>
          <a:xfrm>
            <a:off x="1954638" y="4461994"/>
            <a:ext cx="5093863" cy="116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Each component multiplied by a scalar</a:t>
            </a:r>
          </a:p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Uniform scaling - same scalar for each component</a:t>
            </a:r>
          </a:p>
        </p:txBody>
      </p:sp>
      <p:sp>
        <p:nvSpPr>
          <p:cNvPr id="208" name="Square"/>
          <p:cNvSpPr/>
          <p:nvPr/>
        </p:nvSpPr>
        <p:spPr>
          <a:xfrm>
            <a:off x="2825416" y="2670348"/>
            <a:ext cx="1647410" cy="164741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09" name="Scale"/>
          <p:cNvSpPr txBox="1"/>
          <p:nvPr/>
        </p:nvSpPr>
        <p:spPr>
          <a:xfrm>
            <a:off x="3389361" y="3328503"/>
            <a:ext cx="534682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0" dirty="0">
                <a:latin typeface="+mj-lt"/>
              </a:rPr>
              <a:t>Scale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atex-image-13.pdf" descr="latex-image-13.pdf">
            <a:extLst>
              <a:ext uri="{FF2B5EF4-FFF2-40B4-BE49-F238E27FC236}">
                <a16:creationId xmlns:a16="http://schemas.microsoft.com/office/drawing/2014/main" id="{A9A1AA21-F512-45F3-B339-A16F4BC9A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633" y="2083338"/>
            <a:ext cx="1037867" cy="80723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cale">
            <a:extLst>
              <a:ext uri="{FF2B5EF4-FFF2-40B4-BE49-F238E27FC236}">
                <a16:creationId xmlns:a16="http://schemas.microsoft.com/office/drawing/2014/main" id="{5B93B73B-729C-4027-8D5A-9AF8D0BB2888}"/>
              </a:ext>
            </a:extLst>
          </p:cNvPr>
          <p:cNvSpPr txBox="1"/>
          <p:nvPr/>
        </p:nvSpPr>
        <p:spPr>
          <a:xfrm>
            <a:off x="5089955" y="3087036"/>
            <a:ext cx="2879222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What’s the effect of using different scale factors?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42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857250"/>
            <a:ext cx="9144000" cy="5100239"/>
            <a:chOff x="0" y="0"/>
            <a:chExt cx="12192000" cy="6800318"/>
          </a:xfrm>
        </p:grpSpPr>
        <p:sp>
          <p:nvSpPr>
            <p:cNvPr id="205" name="Line"/>
            <p:cNvSpPr/>
            <p:nvPr/>
          </p:nvSpPr>
          <p:spPr>
            <a:xfrm flipV="1">
              <a:off x="2044128" y="1863464"/>
              <a:ext cx="1" cy="4477056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26789" tIns="26789" rIns="26789" bIns="26789" anchor="ctr"/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206" name="Line"/>
            <p:cNvSpPr/>
            <p:nvPr/>
          </p:nvSpPr>
          <p:spPr>
            <a:xfrm>
              <a:off x="2035444" y="6337543"/>
              <a:ext cx="8155290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26789" tIns="26789" rIns="26789" bIns="26789" anchor="ctr"/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207" name="Each component multiplied by a scalar…"/>
            <p:cNvSpPr txBox="1"/>
            <p:nvPr/>
          </p:nvSpPr>
          <p:spPr>
            <a:xfrm>
              <a:off x="2606183" y="4806324"/>
              <a:ext cx="6791817" cy="1549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156264" indent="-156264">
                <a:buSzPct val="75000"/>
                <a:buChar char="•"/>
                <a:defRPr sz="2400"/>
              </a:pPr>
              <a:r>
                <a:rPr dirty="0">
                  <a:latin typeface="+mj-lt"/>
                </a:rPr>
                <a:t>Each component multiplied by a scalar</a:t>
              </a:r>
            </a:p>
            <a:p>
              <a:pPr marL="156264" indent="-156264">
                <a:buSzPct val="75000"/>
                <a:buChar char="•"/>
                <a:defRPr sz="2400"/>
              </a:pPr>
              <a:r>
                <a:rPr dirty="0">
                  <a:latin typeface="+mj-lt"/>
                </a:rPr>
                <a:t>Uniform scaling - same scalar for each component</a:t>
              </a:r>
            </a:p>
          </p:txBody>
        </p:sp>
        <p:sp>
          <p:nvSpPr>
            <p:cNvPr id="208" name="Square"/>
            <p:cNvSpPr/>
            <p:nvPr/>
          </p:nvSpPr>
          <p:spPr>
            <a:xfrm>
              <a:off x="3767220" y="2417463"/>
              <a:ext cx="2196547" cy="2196547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  <p:txBody>
            <a:bodyPr lIns="26789" tIns="26789" rIns="26789" bIns="2678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209" name="Scale"/>
            <p:cNvSpPr txBox="1"/>
            <p:nvPr/>
          </p:nvSpPr>
          <p:spPr>
            <a:xfrm>
              <a:off x="4519148" y="3295002"/>
              <a:ext cx="712909" cy="4414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b="0" dirty="0">
                  <a:latin typeface="+mj-lt"/>
                </a:rPr>
                <a:t>Scale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ADF15C7-DBDF-4438-91C9-3081657D4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1322832"/>
            </a:xfrm>
            <a:prstGeom prst="rect">
              <a:avLst/>
            </a:prstGeom>
          </p:spPr>
        </p:pic>
        <p:pic>
          <p:nvPicPr>
            <p:cNvPr id="10" name="latex-image-13.pdf" descr="latex-image-13.pdf">
              <a:extLst>
                <a:ext uri="{FF2B5EF4-FFF2-40B4-BE49-F238E27FC236}">
                  <a16:creationId xmlns:a16="http://schemas.microsoft.com/office/drawing/2014/main" id="{93DB1192-4DD3-491D-A0B4-40959FCE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3257" b="57003"/>
            <a:stretch/>
          </p:blipFill>
          <p:spPr>
            <a:xfrm>
              <a:off x="10355919" y="6337543"/>
              <a:ext cx="231683" cy="4627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latex-image-13.pdf" descr="latex-image-13.pdf">
              <a:extLst>
                <a:ext uri="{FF2B5EF4-FFF2-40B4-BE49-F238E27FC236}">
                  <a16:creationId xmlns:a16="http://schemas.microsoft.com/office/drawing/2014/main" id="{93A82CB0-5F74-4CF6-B724-2307AAC61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234" r="78665"/>
            <a:stretch/>
          </p:blipFill>
          <p:spPr>
            <a:xfrm>
              <a:off x="1482074" y="1500044"/>
              <a:ext cx="295243" cy="3634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Line">
              <a:extLst>
                <a:ext uri="{FF2B5EF4-FFF2-40B4-BE49-F238E27FC236}">
                  <a16:creationId xmlns:a16="http://schemas.microsoft.com/office/drawing/2014/main" id="{94D74F8B-6EBC-47A5-9CCF-C7D812391F40}"/>
                </a:ext>
              </a:extLst>
            </p:cNvPr>
            <p:cNvSpPr/>
            <p:nvPr/>
          </p:nvSpPr>
          <p:spPr>
            <a:xfrm rot="16200000">
              <a:off x="8823828" y="3954754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257166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4" name="scaling matrix S">
              <a:extLst>
                <a:ext uri="{FF2B5EF4-FFF2-40B4-BE49-F238E27FC236}">
                  <a16:creationId xmlns:a16="http://schemas.microsoft.com/office/drawing/2014/main" id="{23FA5093-C267-41A3-9E5C-463B0F7663D9}"/>
                </a:ext>
              </a:extLst>
            </p:cNvPr>
            <p:cNvSpPr txBox="1"/>
            <p:nvPr/>
          </p:nvSpPr>
          <p:spPr>
            <a:xfrm>
              <a:off x="7952293" y="4503897"/>
              <a:ext cx="1983008" cy="4234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092" tIns="20092" rIns="20092" bIns="20092" anchor="ctr">
              <a:spAutoFit/>
            </a:bodyPr>
            <a:lstStyle>
              <a:lvl1pPr defTabSz="975360">
                <a:buClr>
                  <a:srgbClr val="000000"/>
                </a:buClr>
                <a:defRPr sz="1800" i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>
                <a:defRPr i="0"/>
              </a:pPr>
              <a:r>
                <a:rPr dirty="0">
                  <a:latin typeface="+mj-lt"/>
                </a:rPr>
                <a:t>scaling matrix S</a:t>
              </a:r>
            </a:p>
          </p:txBody>
        </p:sp>
        <p:pic>
          <p:nvPicPr>
            <p:cNvPr id="15" name="latex-image-12.pdf" descr="latex-image-12.pdf">
              <a:extLst>
                <a:ext uri="{FF2B5EF4-FFF2-40B4-BE49-F238E27FC236}">
                  <a16:creationId xmlns:a16="http://schemas.microsoft.com/office/drawing/2014/main" id="{88EB5A00-745E-4B70-B5FF-052CAB9E9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778" y="3376227"/>
              <a:ext cx="3411141" cy="77688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Scale">
              <a:extLst>
                <a:ext uri="{FF2B5EF4-FFF2-40B4-BE49-F238E27FC236}">
                  <a16:creationId xmlns:a16="http://schemas.microsoft.com/office/drawing/2014/main" id="{80F2CFC1-8147-4AAA-A595-60F163B5592C}"/>
                </a:ext>
              </a:extLst>
            </p:cNvPr>
            <p:cNvSpPr txBox="1"/>
            <p:nvPr/>
          </p:nvSpPr>
          <p:spPr>
            <a:xfrm>
              <a:off x="6315075" y="2769758"/>
              <a:ext cx="4810127" cy="4414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b="0" dirty="0">
                  <a:latin typeface="+mj-lt"/>
                </a:rPr>
                <a:t>matrix representation of scaling:</a:t>
              </a:r>
              <a:endParaRPr b="0" dirty="0">
                <a:latin typeface="+mj-lt"/>
              </a:endParaRPr>
            </a:p>
          </p:txBody>
        </p:sp>
        <p:pic>
          <p:nvPicPr>
            <p:cNvPr id="17" name="latex-image-13.pdf" descr="latex-image-13.pdf">
              <a:extLst>
                <a:ext uri="{FF2B5EF4-FFF2-40B4-BE49-F238E27FC236}">
                  <a16:creationId xmlns:a16="http://schemas.microsoft.com/office/drawing/2014/main" id="{37DAB089-F1D6-4C5E-B8EF-B90AB9270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4177" y="1634783"/>
              <a:ext cx="1383823" cy="1076307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4175106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E75CCF96-9E3A-49E8-AC88-F5ADB0F37802}"/>
              </a:ext>
            </a:extLst>
          </p:cNvPr>
          <p:cNvSpPr/>
          <p:nvPr/>
        </p:nvSpPr>
        <p:spPr>
          <a:xfrm>
            <a:off x="3594200" y="4814601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D36A4CF7-ACE7-433D-83FE-AC8DE8A9B1C0}"/>
              </a:ext>
            </a:extLst>
          </p:cNvPr>
          <p:cNvSpPr/>
          <p:nvPr/>
        </p:nvSpPr>
        <p:spPr>
          <a:xfrm>
            <a:off x="2361903" y="3492258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7" name="Connection Line">
            <a:extLst>
              <a:ext uri="{FF2B5EF4-FFF2-40B4-BE49-F238E27FC236}">
                <a16:creationId xmlns:a16="http://schemas.microsoft.com/office/drawing/2014/main" id="{E8D1CBC3-26BA-457E-80A4-4883F0C827A0}"/>
              </a:ext>
            </a:extLst>
          </p:cNvPr>
          <p:cNvSpPr/>
          <p:nvPr/>
        </p:nvSpPr>
        <p:spPr>
          <a:xfrm>
            <a:off x="1998450" y="4682191"/>
            <a:ext cx="489764" cy="553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490" y="1938"/>
                  <a:pt x="20690" y="9138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949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0355440A-5916-452E-B545-01C18A38AF44}"/>
              </a:ext>
            </a:extLst>
          </p:cNvPr>
          <p:cNvSpPr/>
          <p:nvPr/>
        </p:nvSpPr>
        <p:spPr>
          <a:xfrm flipV="1">
            <a:off x="1531442" y="4938423"/>
            <a:ext cx="2000154" cy="67388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14F44E7-73AA-42D6-8293-7FE8E77AA99C}"/>
              </a:ext>
            </a:extLst>
          </p:cNvPr>
          <p:cNvSpPr/>
          <p:nvPr/>
        </p:nvSpPr>
        <p:spPr>
          <a:xfrm flipV="1">
            <a:off x="1531442" y="3739168"/>
            <a:ext cx="870122" cy="187314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0" name="latex-image-4.pdf" descr="latex-image-4.pdf">
            <a:extLst>
              <a:ext uri="{FF2B5EF4-FFF2-40B4-BE49-F238E27FC236}">
                <a16:creationId xmlns:a16="http://schemas.microsoft.com/office/drawing/2014/main" id="{1410B7F3-43C3-4E05-AEB3-246EAD0C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38" y="4587260"/>
            <a:ext cx="1044774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5.pdf" descr="latex-image-5.pdf">
            <a:extLst>
              <a:ext uri="{FF2B5EF4-FFF2-40B4-BE49-F238E27FC236}">
                <a16:creationId xmlns:a16="http://schemas.microsoft.com/office/drawing/2014/main" id="{10318841-B68E-4C5D-A654-D8BC598C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40" y="2933024"/>
            <a:ext cx="1185416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>
            <a:extLst>
              <a:ext uri="{FF2B5EF4-FFF2-40B4-BE49-F238E27FC236}">
                <a16:creationId xmlns:a16="http://schemas.microsoft.com/office/drawing/2014/main" id="{E43BDC54-C78B-402F-BA28-6C741659B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82" y="5091616"/>
            <a:ext cx="127981" cy="215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cale">
            <a:extLst>
              <a:ext uri="{FF2B5EF4-FFF2-40B4-BE49-F238E27FC236}">
                <a16:creationId xmlns:a16="http://schemas.microsoft.com/office/drawing/2014/main" id="{D3F8CB0F-9D3B-4022-8BCB-926B6FA4C296}"/>
              </a:ext>
            </a:extLst>
          </p:cNvPr>
          <p:cNvSpPr txBox="1"/>
          <p:nvPr/>
        </p:nvSpPr>
        <p:spPr>
          <a:xfrm>
            <a:off x="2846221" y="3842727"/>
            <a:ext cx="1590048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rotation around the origin</a:t>
            </a:r>
            <a:endParaRPr b="0" dirty="0">
              <a:latin typeface="+mj-lt"/>
            </a:endParaRPr>
          </a:p>
        </p:txBody>
      </p:sp>
      <p:sp>
        <p:nvSpPr>
          <p:cNvPr id="24" name="Scale">
            <a:extLst>
              <a:ext uri="{FF2B5EF4-FFF2-40B4-BE49-F238E27FC236}">
                <a16:creationId xmlns:a16="http://schemas.microsoft.com/office/drawing/2014/main" id="{B2047E43-4868-4B47-B8ED-8BABE8776D66}"/>
              </a:ext>
            </a:extLst>
          </p:cNvPr>
          <p:cNvSpPr txBox="1"/>
          <p:nvPr/>
        </p:nvSpPr>
        <p:spPr>
          <a:xfrm>
            <a:off x="4886325" y="2757986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How would you implement rotation?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57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E75CCF96-9E3A-49E8-AC88-F5ADB0F37802}"/>
              </a:ext>
            </a:extLst>
          </p:cNvPr>
          <p:cNvSpPr/>
          <p:nvPr/>
        </p:nvSpPr>
        <p:spPr>
          <a:xfrm>
            <a:off x="3594200" y="4814601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D36A4CF7-ACE7-433D-83FE-AC8DE8A9B1C0}"/>
              </a:ext>
            </a:extLst>
          </p:cNvPr>
          <p:cNvSpPr/>
          <p:nvPr/>
        </p:nvSpPr>
        <p:spPr>
          <a:xfrm>
            <a:off x="2361903" y="3492258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7" name="Connection Line">
            <a:extLst>
              <a:ext uri="{FF2B5EF4-FFF2-40B4-BE49-F238E27FC236}">
                <a16:creationId xmlns:a16="http://schemas.microsoft.com/office/drawing/2014/main" id="{E8D1CBC3-26BA-457E-80A4-4883F0C827A0}"/>
              </a:ext>
            </a:extLst>
          </p:cNvPr>
          <p:cNvSpPr/>
          <p:nvPr/>
        </p:nvSpPr>
        <p:spPr>
          <a:xfrm>
            <a:off x="1998450" y="4682191"/>
            <a:ext cx="489764" cy="553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490" y="1938"/>
                  <a:pt x="20690" y="9138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949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0355440A-5916-452E-B545-01C18A38AF44}"/>
              </a:ext>
            </a:extLst>
          </p:cNvPr>
          <p:cNvSpPr/>
          <p:nvPr/>
        </p:nvSpPr>
        <p:spPr>
          <a:xfrm flipV="1">
            <a:off x="1531442" y="4938423"/>
            <a:ext cx="2000154" cy="67388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14F44E7-73AA-42D6-8293-7FE8E77AA99C}"/>
              </a:ext>
            </a:extLst>
          </p:cNvPr>
          <p:cNvSpPr/>
          <p:nvPr/>
        </p:nvSpPr>
        <p:spPr>
          <a:xfrm flipV="1">
            <a:off x="1531442" y="3739168"/>
            <a:ext cx="870122" cy="187314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0" name="latex-image-4.pdf" descr="latex-image-4.pdf">
            <a:extLst>
              <a:ext uri="{FF2B5EF4-FFF2-40B4-BE49-F238E27FC236}">
                <a16:creationId xmlns:a16="http://schemas.microsoft.com/office/drawing/2014/main" id="{1410B7F3-43C3-4E05-AEB3-246EAD0C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38" y="4587260"/>
            <a:ext cx="1044774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5.pdf" descr="latex-image-5.pdf">
            <a:extLst>
              <a:ext uri="{FF2B5EF4-FFF2-40B4-BE49-F238E27FC236}">
                <a16:creationId xmlns:a16="http://schemas.microsoft.com/office/drawing/2014/main" id="{10318841-B68E-4C5D-A654-D8BC598C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40" y="2933024"/>
            <a:ext cx="1185416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>
            <a:extLst>
              <a:ext uri="{FF2B5EF4-FFF2-40B4-BE49-F238E27FC236}">
                <a16:creationId xmlns:a16="http://schemas.microsoft.com/office/drawing/2014/main" id="{E43BDC54-C78B-402F-BA28-6C741659B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82" y="5091616"/>
            <a:ext cx="127981" cy="215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cale">
            <a:extLst>
              <a:ext uri="{FF2B5EF4-FFF2-40B4-BE49-F238E27FC236}">
                <a16:creationId xmlns:a16="http://schemas.microsoft.com/office/drawing/2014/main" id="{D3F8CB0F-9D3B-4022-8BCB-926B6FA4C296}"/>
              </a:ext>
            </a:extLst>
          </p:cNvPr>
          <p:cNvSpPr txBox="1"/>
          <p:nvPr/>
        </p:nvSpPr>
        <p:spPr>
          <a:xfrm>
            <a:off x="2846221" y="3842727"/>
            <a:ext cx="1590048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rotation around the origin</a:t>
            </a:r>
            <a:endParaRPr b="0" dirty="0">
              <a:latin typeface="+mj-lt"/>
            </a:endParaRPr>
          </a:p>
        </p:txBody>
      </p:sp>
      <p:pic>
        <p:nvPicPr>
          <p:cNvPr id="25" name="latex-image-6.pdf" descr="latex-image-6.pdf">
            <a:extLst>
              <a:ext uri="{FF2B5EF4-FFF2-40B4-BE49-F238E27FC236}">
                <a16:creationId xmlns:a16="http://schemas.microsoft.com/office/drawing/2014/main" id="{4B9683CF-0313-4855-8AC9-43002603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259" y="2628298"/>
            <a:ext cx="2089547" cy="6094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358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E75CCF96-9E3A-49E8-AC88-F5ADB0F37802}"/>
              </a:ext>
            </a:extLst>
          </p:cNvPr>
          <p:cNvSpPr/>
          <p:nvPr/>
        </p:nvSpPr>
        <p:spPr>
          <a:xfrm>
            <a:off x="3594200" y="4814601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D36A4CF7-ACE7-433D-83FE-AC8DE8A9B1C0}"/>
              </a:ext>
            </a:extLst>
          </p:cNvPr>
          <p:cNvSpPr/>
          <p:nvPr/>
        </p:nvSpPr>
        <p:spPr>
          <a:xfrm>
            <a:off x="2361903" y="3492258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7" name="Connection Line">
            <a:extLst>
              <a:ext uri="{FF2B5EF4-FFF2-40B4-BE49-F238E27FC236}">
                <a16:creationId xmlns:a16="http://schemas.microsoft.com/office/drawing/2014/main" id="{E8D1CBC3-26BA-457E-80A4-4883F0C827A0}"/>
              </a:ext>
            </a:extLst>
          </p:cNvPr>
          <p:cNvSpPr/>
          <p:nvPr/>
        </p:nvSpPr>
        <p:spPr>
          <a:xfrm>
            <a:off x="1998450" y="4682191"/>
            <a:ext cx="489764" cy="553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490" y="1938"/>
                  <a:pt x="20690" y="9138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949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0355440A-5916-452E-B545-01C18A38AF44}"/>
              </a:ext>
            </a:extLst>
          </p:cNvPr>
          <p:cNvSpPr/>
          <p:nvPr/>
        </p:nvSpPr>
        <p:spPr>
          <a:xfrm flipV="1">
            <a:off x="1531442" y="4938423"/>
            <a:ext cx="2000154" cy="67388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14F44E7-73AA-42D6-8293-7FE8E77AA99C}"/>
              </a:ext>
            </a:extLst>
          </p:cNvPr>
          <p:cNvSpPr/>
          <p:nvPr/>
        </p:nvSpPr>
        <p:spPr>
          <a:xfrm flipV="1">
            <a:off x="1531442" y="3739168"/>
            <a:ext cx="870122" cy="187314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0" name="latex-image-4.pdf" descr="latex-image-4.pdf">
            <a:extLst>
              <a:ext uri="{FF2B5EF4-FFF2-40B4-BE49-F238E27FC236}">
                <a16:creationId xmlns:a16="http://schemas.microsoft.com/office/drawing/2014/main" id="{1410B7F3-43C3-4E05-AEB3-246EAD0C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38" y="4587260"/>
            <a:ext cx="1044774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5.pdf" descr="latex-image-5.pdf">
            <a:extLst>
              <a:ext uri="{FF2B5EF4-FFF2-40B4-BE49-F238E27FC236}">
                <a16:creationId xmlns:a16="http://schemas.microsoft.com/office/drawing/2014/main" id="{10318841-B68E-4C5D-A654-D8BC598C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40" y="2933024"/>
            <a:ext cx="1185416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>
            <a:extLst>
              <a:ext uri="{FF2B5EF4-FFF2-40B4-BE49-F238E27FC236}">
                <a16:creationId xmlns:a16="http://schemas.microsoft.com/office/drawing/2014/main" id="{E43BDC54-C78B-402F-BA28-6C741659B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82" y="5091616"/>
            <a:ext cx="127981" cy="215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cale">
            <a:extLst>
              <a:ext uri="{FF2B5EF4-FFF2-40B4-BE49-F238E27FC236}">
                <a16:creationId xmlns:a16="http://schemas.microsoft.com/office/drawing/2014/main" id="{D3F8CB0F-9D3B-4022-8BCB-926B6FA4C296}"/>
              </a:ext>
            </a:extLst>
          </p:cNvPr>
          <p:cNvSpPr txBox="1"/>
          <p:nvPr/>
        </p:nvSpPr>
        <p:spPr>
          <a:xfrm>
            <a:off x="2846221" y="3842727"/>
            <a:ext cx="1590048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rotation around the origin</a:t>
            </a:r>
            <a:endParaRPr b="0" dirty="0">
              <a:latin typeface="+mj-lt"/>
            </a:endParaRPr>
          </a:p>
        </p:txBody>
      </p:sp>
      <p:pic>
        <p:nvPicPr>
          <p:cNvPr id="25" name="latex-image-6.pdf" descr="latex-image-6.pdf">
            <a:extLst>
              <a:ext uri="{FF2B5EF4-FFF2-40B4-BE49-F238E27FC236}">
                <a16:creationId xmlns:a16="http://schemas.microsoft.com/office/drawing/2014/main" id="{4B9683CF-0313-4855-8AC9-43002603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259" y="2628298"/>
            <a:ext cx="2089547" cy="60945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cale">
            <a:extLst>
              <a:ext uri="{FF2B5EF4-FFF2-40B4-BE49-F238E27FC236}">
                <a16:creationId xmlns:a16="http://schemas.microsoft.com/office/drawing/2014/main" id="{34334742-02D3-46EA-84F2-907D5EB173BD}"/>
              </a:ext>
            </a:extLst>
          </p:cNvPr>
          <p:cNvSpPr txBox="1"/>
          <p:nvPr/>
        </p:nvSpPr>
        <p:spPr>
          <a:xfrm>
            <a:off x="5000625" y="3279698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or in matrix form:</a:t>
            </a:r>
            <a:endParaRPr b="0" dirty="0">
              <a:latin typeface="+mj-lt"/>
            </a:endParaRPr>
          </a:p>
        </p:txBody>
      </p:sp>
      <p:pic>
        <p:nvPicPr>
          <p:cNvPr id="28" name="latex-image-7.pdf" descr="latex-image-7.pdf">
            <a:extLst>
              <a:ext uri="{FF2B5EF4-FFF2-40B4-BE49-F238E27FC236}">
                <a16:creationId xmlns:a16="http://schemas.microsoft.com/office/drawing/2014/main" id="{EE5AAD94-4C7C-4C9E-8197-6C8F895CB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259" y="3654892"/>
            <a:ext cx="3475882" cy="5826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AF49AB-873E-744B-8AE6-EF3091A4B1E4}"/>
              </a:ext>
            </a:extLst>
          </p:cNvPr>
          <p:cNvSpPr/>
          <p:nvPr/>
        </p:nvSpPr>
        <p:spPr>
          <a:xfrm>
            <a:off x="5406254" y="4358877"/>
            <a:ext cx="335674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  <a:ea typeface="SimSun" panose="02010600030101010101" pitchFamily="2" charset="-122"/>
              </a:rPr>
              <a:t>Rotation matrix: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rgbClr val="FF0000"/>
                </a:solidFill>
                <a:ea typeface="SimSun" panose="02010600030101010101" pitchFamily="2" charset="-122"/>
              </a:rPr>
              <a:t>Columns are unit vectors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rgbClr val="FF0000"/>
                </a:solidFill>
                <a:ea typeface="SimSun" panose="02010600030101010101" pitchFamily="2" charset="-122"/>
              </a:rPr>
              <a:t>Columns are mutually orthogonal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rgbClr val="FF0000"/>
                </a:solidFill>
                <a:ea typeface="SimSun" panose="02010600030101010101" pitchFamily="2" charset="-122"/>
              </a:rPr>
              <a:t>Inverse is transpose</a:t>
            </a:r>
          </a:p>
        </p:txBody>
      </p:sp>
    </p:spTree>
    <p:extLst>
      <p:ext uri="{BB962C8B-B14F-4D97-AF65-F5344CB8AC3E}">
        <p14:creationId xmlns:p14="http://schemas.microsoft.com/office/powerpoint/2010/main" val="32360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planar and linear transformations</a:t>
            </a:r>
            <a:endParaRPr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67270D-23E8-4D4C-BA06-4C905FAADE2C}"/>
              </a:ext>
            </a:extLst>
          </p:cNvPr>
          <p:cNvGrpSpPr/>
          <p:nvPr/>
        </p:nvGrpSpPr>
        <p:grpSpPr>
          <a:xfrm>
            <a:off x="1106206" y="1851423"/>
            <a:ext cx="6931589" cy="3806428"/>
            <a:chOff x="1874520" y="1325563"/>
            <a:chExt cx="9242118" cy="50752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8B157B-D7B3-4510-A66F-B3655008B63A}"/>
                </a:ext>
              </a:extLst>
            </p:cNvPr>
            <p:cNvGrpSpPr/>
            <p:nvPr/>
          </p:nvGrpSpPr>
          <p:grpSpPr>
            <a:xfrm>
              <a:off x="2377440" y="1550511"/>
              <a:ext cx="7612024" cy="4484173"/>
              <a:chOff x="2055713" y="1055061"/>
              <a:chExt cx="7612024" cy="4484173"/>
            </a:xfrm>
          </p:grpSpPr>
          <p:pic>
            <p:nvPicPr>
              <p:cNvPr id="26" name="latex-image-15.pdf" descr="latex-image-15.pdf">
                <a:extLst>
                  <a:ext uri="{FF2B5EF4-FFF2-40B4-BE49-F238E27FC236}">
                    <a16:creationId xmlns:a16="http://schemas.microsoft.com/office/drawing/2014/main" id="{AE8182F3-B8EE-4AC3-9DA9-68F14B150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87233" y="1653390"/>
                <a:ext cx="2286001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latex-image-14.pdf" descr="latex-image-14.pdf">
                <a:extLst>
                  <a:ext uri="{FF2B5EF4-FFF2-40B4-BE49-F238E27FC236}">
                    <a16:creationId xmlns:a16="http://schemas.microsoft.com/office/drawing/2014/main" id="{945CDDB6-3BDA-4B03-9AEB-860B09EA0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87233" y="3207870"/>
                <a:ext cx="3214688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latex-image-16.pdf" descr="latex-image-16.pdf">
                <a:extLst>
                  <a:ext uri="{FF2B5EF4-FFF2-40B4-BE49-F238E27FC236}">
                    <a16:creationId xmlns:a16="http://schemas.microsoft.com/office/drawing/2014/main" id="{2AE66D87-A3D9-47BD-BFC4-597767446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7233" y="4762350"/>
                <a:ext cx="2286001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9" name="latex-image-17.pdf" descr="latex-image-17.pdf">
                <a:extLst>
                  <a:ext uri="{FF2B5EF4-FFF2-40B4-BE49-F238E27FC236}">
                    <a16:creationId xmlns:a16="http://schemas.microsoft.com/office/drawing/2014/main" id="{4F8E9476-FE89-4953-AAC7-1EE99B7AB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6353" y="1653390"/>
                <a:ext cx="2232423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0" name="Scale">
                <a:extLst>
                  <a:ext uri="{FF2B5EF4-FFF2-40B4-BE49-F238E27FC236}">
                    <a16:creationId xmlns:a16="http://schemas.microsoft.com/office/drawing/2014/main" id="{35F8BE0E-A84D-4255-89F5-3DC890A466AE}"/>
                  </a:ext>
                </a:extLst>
              </p:cNvPr>
              <p:cNvSpPr txBox="1"/>
              <p:nvPr/>
            </p:nvSpPr>
            <p:spPr>
              <a:xfrm>
                <a:off x="2055713" y="1055061"/>
                <a:ext cx="712909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Scale</a:t>
                </a:r>
              </a:p>
            </p:txBody>
          </p:sp>
          <p:sp>
            <p:nvSpPr>
              <p:cNvPr id="31" name="Rotate">
                <a:extLst>
                  <a:ext uri="{FF2B5EF4-FFF2-40B4-BE49-F238E27FC236}">
                    <a16:creationId xmlns:a16="http://schemas.microsoft.com/office/drawing/2014/main" id="{F025B8F8-95F0-4DA9-BBC5-3B53F031E89B}"/>
                  </a:ext>
                </a:extLst>
              </p:cNvPr>
              <p:cNvSpPr txBox="1"/>
              <p:nvPr/>
            </p:nvSpPr>
            <p:spPr>
              <a:xfrm>
                <a:off x="2055713" y="2613510"/>
                <a:ext cx="891591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Rotate</a:t>
                </a:r>
              </a:p>
            </p:txBody>
          </p:sp>
          <p:sp>
            <p:nvSpPr>
              <p:cNvPr id="32" name="Shear">
                <a:extLst>
                  <a:ext uri="{FF2B5EF4-FFF2-40B4-BE49-F238E27FC236}">
                    <a16:creationId xmlns:a16="http://schemas.microsoft.com/office/drawing/2014/main" id="{BDF92D18-73EB-432D-826E-9574FD04AB25}"/>
                  </a:ext>
                </a:extLst>
              </p:cNvPr>
              <p:cNvSpPr txBox="1"/>
              <p:nvPr/>
            </p:nvSpPr>
            <p:spPr>
              <a:xfrm>
                <a:off x="2055713" y="4167990"/>
                <a:ext cx="783869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Shear</a:t>
                </a:r>
              </a:p>
            </p:txBody>
          </p:sp>
          <p:sp>
            <p:nvSpPr>
              <p:cNvPr id="33" name="Flip across y">
                <a:extLst>
                  <a:ext uri="{FF2B5EF4-FFF2-40B4-BE49-F238E27FC236}">
                    <a16:creationId xmlns:a16="http://schemas.microsoft.com/office/drawing/2014/main" id="{918C1917-CA00-4D56-9E71-1E511AC69D5F}"/>
                  </a:ext>
                </a:extLst>
              </p:cNvPr>
              <p:cNvSpPr txBox="1"/>
              <p:nvPr/>
            </p:nvSpPr>
            <p:spPr>
              <a:xfrm>
                <a:off x="6353393" y="1055061"/>
                <a:ext cx="1578275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Flip across y</a:t>
                </a:r>
              </a:p>
            </p:txBody>
          </p:sp>
          <p:sp>
            <p:nvSpPr>
              <p:cNvPr id="34" name="Flip across origin">
                <a:extLst>
                  <a:ext uri="{FF2B5EF4-FFF2-40B4-BE49-F238E27FC236}">
                    <a16:creationId xmlns:a16="http://schemas.microsoft.com/office/drawing/2014/main" id="{F16EAC6E-2A60-44B2-81A6-27CF0CF411A4}"/>
                  </a:ext>
                </a:extLst>
              </p:cNvPr>
              <p:cNvSpPr txBox="1"/>
              <p:nvPr/>
            </p:nvSpPr>
            <p:spPr>
              <a:xfrm>
                <a:off x="6353393" y="2613510"/>
                <a:ext cx="2157492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Flip across origin</a:t>
                </a:r>
              </a:p>
            </p:txBody>
          </p:sp>
          <p:pic>
            <p:nvPicPr>
              <p:cNvPr id="35" name="latex-image-18.pdf" descr="latex-image-18.pdf">
                <a:extLst>
                  <a:ext uri="{FF2B5EF4-FFF2-40B4-BE49-F238E27FC236}">
                    <a16:creationId xmlns:a16="http://schemas.microsoft.com/office/drawing/2014/main" id="{DBB0A177-C15E-47A5-BFEE-F6E940359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76353" y="3207870"/>
                <a:ext cx="249138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6" name="latex-image-19.pdf" descr="latex-image-19.pdf">
                <a:extLst>
                  <a:ext uri="{FF2B5EF4-FFF2-40B4-BE49-F238E27FC236}">
                    <a16:creationId xmlns:a16="http://schemas.microsoft.com/office/drawing/2014/main" id="{E5DDC633-72BC-4EE3-B7FB-E93AA7A3C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6353" y="4762350"/>
                <a:ext cx="1991321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7" name="Identity">
                <a:extLst>
                  <a:ext uri="{FF2B5EF4-FFF2-40B4-BE49-F238E27FC236}">
                    <a16:creationId xmlns:a16="http://schemas.microsoft.com/office/drawing/2014/main" id="{867DAE2D-303E-4691-95AE-A34C866FE665}"/>
                  </a:ext>
                </a:extLst>
              </p:cNvPr>
              <p:cNvSpPr txBox="1"/>
              <p:nvPr/>
            </p:nvSpPr>
            <p:spPr>
              <a:xfrm>
                <a:off x="6353393" y="4167990"/>
                <a:ext cx="1039665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>
                    <a:latin typeface="+mj-lt"/>
                  </a:rPr>
                  <a:t>Identity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A45742-7C1B-4C05-8DBF-A62D4B446573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38" y="1325563"/>
              <a:ext cx="0" cy="50752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3EE3866-6E53-490F-89AE-B224E44AAE5F}"/>
                </a:ext>
              </a:extLst>
            </p:cNvPr>
            <p:cNvCxnSpPr>
              <a:cxnSpLocks/>
            </p:cNvCxnSpPr>
            <p:nvPr/>
          </p:nvCxnSpPr>
          <p:spPr>
            <a:xfrm>
              <a:off x="1878459" y="3063240"/>
              <a:ext cx="923817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F620ECD-4F1C-4FC3-8AD1-E36D5A32DF23}"/>
                </a:ext>
              </a:extLst>
            </p:cNvPr>
            <p:cNvCxnSpPr>
              <a:cxnSpLocks/>
            </p:cNvCxnSpPr>
            <p:nvPr/>
          </p:nvCxnSpPr>
          <p:spPr>
            <a:xfrm>
              <a:off x="1874520" y="4620371"/>
              <a:ext cx="924211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75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cale">
            <a:extLst>
              <a:ext uri="{FF2B5EF4-FFF2-40B4-BE49-F238E27FC236}">
                <a16:creationId xmlns:a16="http://schemas.microsoft.com/office/drawing/2014/main" id="{48252B9A-3107-41F2-92CF-017659A5AF8D}"/>
              </a:ext>
            </a:extLst>
          </p:cNvPr>
          <p:cNvSpPr txBox="1"/>
          <p:nvPr/>
        </p:nvSpPr>
        <p:spPr>
          <a:xfrm>
            <a:off x="4886325" y="2757986"/>
            <a:ext cx="387667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How would you </a:t>
            </a:r>
            <a:r>
              <a:rPr lang="en-US" b="0">
                <a:latin typeface="+mj-lt"/>
              </a:rPr>
              <a:t>implement translation?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0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latex-image-21.pdf" descr="latex-image-21.pdf">
            <a:extLst>
              <a:ext uri="{FF2B5EF4-FFF2-40B4-BE49-F238E27FC236}">
                <a16:creationId xmlns:a16="http://schemas.microsoft.com/office/drawing/2014/main" id="{D9F45783-233C-4541-98B4-5F771CF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995" y="4190567"/>
            <a:ext cx="1804251" cy="710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531240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What about matrix representation?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1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531240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What about matrix representation?</a:t>
            </a:r>
            <a:endParaRPr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9E8C632F-6DCB-4D6E-B7AE-253BA4D6E7D6}"/>
              </a:ext>
            </a:extLst>
          </p:cNvPr>
          <p:cNvSpPr txBox="1"/>
          <p:nvPr/>
        </p:nvSpPr>
        <p:spPr>
          <a:xfrm>
            <a:off x="4886323" y="4379310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Not possible.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06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392742"/>
            <a:ext cx="3607595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What about matrix representation using augmented coordinates?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05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D7A3DA-A503-5E4A-8910-2EFB2457D8B4}"/>
              </a:ext>
            </a:extLst>
          </p:cNvPr>
          <p:cNvSpPr/>
          <p:nvPr/>
        </p:nvSpPr>
        <p:spPr>
          <a:xfrm>
            <a:off x="762000" y="1219200"/>
            <a:ext cx="7620000" cy="1905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6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392742"/>
            <a:ext cx="3607595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What about matrix representation using augmented coordinates?</a:t>
            </a:r>
            <a:endParaRPr b="0" dirty="0">
              <a:latin typeface="+mj-lt"/>
            </a:endParaRPr>
          </a:p>
        </p:txBody>
      </p:sp>
      <p:pic>
        <p:nvPicPr>
          <p:cNvPr id="12" name="latex-image-42.pdf" descr="latex-image-42.pdf">
            <a:extLst>
              <a:ext uri="{FF2B5EF4-FFF2-40B4-BE49-F238E27FC236}">
                <a16:creationId xmlns:a16="http://schemas.microsoft.com/office/drawing/2014/main" id="{3A42FD83-19BC-4A6D-8707-02ECB7BF8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505" y="4247461"/>
            <a:ext cx="2678754" cy="1172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atex-image-35.pdf" descr="latex-image-35.pdf">
            <a:extLst>
              <a:ext uri="{FF2B5EF4-FFF2-40B4-BE49-F238E27FC236}">
                <a16:creationId xmlns:a16="http://schemas.microsoft.com/office/drawing/2014/main" id="{2BEDEFA5-0C74-483D-99E9-5942F15B0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400" y="4247461"/>
            <a:ext cx="2119553" cy="1172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24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 using homogeneous coordinates</a:t>
            </a:r>
            <a:endParaRPr dirty="0"/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10A6D6E8-5792-4348-B86A-2D576CB1791D}"/>
              </a:ext>
            </a:extLst>
          </p:cNvPr>
          <p:cNvGrpSpPr/>
          <p:nvPr/>
        </p:nvGrpSpPr>
        <p:grpSpPr>
          <a:xfrm>
            <a:off x="1886758" y="3610077"/>
            <a:ext cx="2149000" cy="1934234"/>
            <a:chOff x="0" y="0"/>
            <a:chExt cx="4075139" cy="3667879"/>
          </a:xfrm>
        </p:grpSpPr>
        <p:sp>
          <p:nvSpPr>
            <p:cNvPr id="15" name="Line">
              <a:extLst>
                <a:ext uri="{FF2B5EF4-FFF2-40B4-BE49-F238E27FC236}">
                  <a16:creationId xmlns:a16="http://schemas.microsoft.com/office/drawing/2014/main" id="{8C434EC8-E0BD-48B3-8156-7E00B220D85A}"/>
                </a:ext>
              </a:extLst>
            </p:cNvPr>
            <p:cNvSpPr/>
            <p:nvPr/>
          </p:nvSpPr>
          <p:spPr>
            <a:xfrm flipH="1">
              <a:off x="504302" y="0"/>
              <a:ext cx="1" cy="36678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4A90772D-E5B9-442C-B672-350FBF03E956}"/>
                </a:ext>
              </a:extLst>
            </p:cNvPr>
            <p:cNvSpPr/>
            <p:nvPr/>
          </p:nvSpPr>
          <p:spPr>
            <a:xfrm>
              <a:off x="0" y="3260337"/>
              <a:ext cx="40751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06F98851-9829-485D-A11D-7FE19A6933AC}"/>
                </a:ext>
              </a:extLst>
            </p:cNvPr>
            <p:cNvSpPr/>
            <p:nvPr/>
          </p:nvSpPr>
          <p:spPr>
            <a:xfrm>
              <a:off x="911816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33162E1D-15C7-4FD9-AB42-5E287CDEB44C}"/>
                </a:ext>
              </a:extLst>
            </p:cNvPr>
            <p:cNvSpPr/>
            <p:nvPr/>
          </p:nvSpPr>
          <p:spPr>
            <a:xfrm>
              <a:off x="1319330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706816B8-35B1-4F4F-8151-EFA37521BC70}"/>
                </a:ext>
              </a:extLst>
            </p:cNvPr>
            <p:cNvSpPr/>
            <p:nvPr/>
          </p:nvSpPr>
          <p:spPr>
            <a:xfrm>
              <a:off x="1726843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71E6556D-AD2F-4F72-9080-DC1B95A90B02}"/>
                </a:ext>
              </a:extLst>
            </p:cNvPr>
            <p:cNvSpPr/>
            <p:nvPr/>
          </p:nvSpPr>
          <p:spPr>
            <a:xfrm>
              <a:off x="2134357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4B3E963B-08D0-4DDE-BE89-A06F5728F580}"/>
                </a:ext>
              </a:extLst>
            </p:cNvPr>
            <p:cNvSpPr/>
            <p:nvPr/>
          </p:nvSpPr>
          <p:spPr>
            <a:xfrm>
              <a:off x="2541871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F071A015-0710-4608-955D-BEAE21D2A30F}"/>
                </a:ext>
              </a:extLst>
            </p:cNvPr>
            <p:cNvSpPr/>
            <p:nvPr/>
          </p:nvSpPr>
          <p:spPr>
            <a:xfrm>
              <a:off x="2949385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DF1F0C13-61A5-47F0-8120-CAA33600C2C3}"/>
                </a:ext>
              </a:extLst>
            </p:cNvPr>
            <p:cNvSpPr/>
            <p:nvPr/>
          </p:nvSpPr>
          <p:spPr>
            <a:xfrm>
              <a:off x="3356899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D2654043-40CC-4E7C-A39D-3CF0A4417686}"/>
                </a:ext>
              </a:extLst>
            </p:cNvPr>
            <p:cNvSpPr/>
            <p:nvPr/>
          </p:nvSpPr>
          <p:spPr>
            <a:xfrm>
              <a:off x="3764412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19B31E5B-6F4C-4F89-8F75-6C32BFD28AC4}"/>
                </a:ext>
              </a:extLst>
            </p:cNvPr>
            <p:cNvSpPr/>
            <p:nvPr/>
          </p:nvSpPr>
          <p:spPr>
            <a:xfrm>
              <a:off x="402423" y="2852796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55C9881F-F580-485A-948A-D7960098B40D}"/>
                </a:ext>
              </a:extLst>
            </p:cNvPr>
            <p:cNvSpPr/>
            <p:nvPr/>
          </p:nvSpPr>
          <p:spPr>
            <a:xfrm>
              <a:off x="402423" y="2445252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701F25FA-28C6-4932-84E7-DFAE8207B08A}"/>
                </a:ext>
              </a:extLst>
            </p:cNvPr>
            <p:cNvSpPr/>
            <p:nvPr/>
          </p:nvSpPr>
          <p:spPr>
            <a:xfrm>
              <a:off x="402423" y="2037711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346511B9-7ED0-4F59-8298-62237F6F2DBD}"/>
                </a:ext>
              </a:extLst>
            </p:cNvPr>
            <p:cNvSpPr/>
            <p:nvPr/>
          </p:nvSpPr>
          <p:spPr>
            <a:xfrm>
              <a:off x="402423" y="1630168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CFB5A8B0-96D0-485B-9227-BF8241A23EA1}"/>
                </a:ext>
              </a:extLst>
            </p:cNvPr>
            <p:cNvSpPr/>
            <p:nvPr/>
          </p:nvSpPr>
          <p:spPr>
            <a:xfrm>
              <a:off x="402423" y="1222625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698B417B-BB1F-4EA0-BEE3-9DF70DA16FE9}"/>
                </a:ext>
              </a:extLst>
            </p:cNvPr>
            <p:cNvSpPr/>
            <p:nvPr/>
          </p:nvSpPr>
          <p:spPr>
            <a:xfrm>
              <a:off x="402423" y="815083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2E89181B-F56D-4529-A6EB-175BF54D740E}"/>
                </a:ext>
              </a:extLst>
            </p:cNvPr>
            <p:cNvSpPr/>
            <p:nvPr/>
          </p:nvSpPr>
          <p:spPr>
            <a:xfrm>
              <a:off x="402423" y="407541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159232D3-FB4B-4376-9647-83969B0B87CD}"/>
                </a:ext>
              </a:extLst>
            </p:cNvPr>
            <p:cNvSpPr/>
            <p:nvPr/>
          </p:nvSpPr>
          <p:spPr>
            <a:xfrm>
              <a:off x="402423" y="0"/>
              <a:ext cx="19854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C0ABC89D-1CED-48F7-A2A4-32AE97D9B37F}"/>
              </a:ext>
            </a:extLst>
          </p:cNvPr>
          <p:cNvGrpSpPr/>
          <p:nvPr/>
        </p:nvGrpSpPr>
        <p:grpSpPr>
          <a:xfrm>
            <a:off x="5108243" y="3610077"/>
            <a:ext cx="2149000" cy="1934234"/>
            <a:chOff x="0" y="0"/>
            <a:chExt cx="4075139" cy="3667879"/>
          </a:xfrm>
        </p:grpSpPr>
        <p:sp>
          <p:nvSpPr>
            <p:cNvPr id="40" name="Line">
              <a:extLst>
                <a:ext uri="{FF2B5EF4-FFF2-40B4-BE49-F238E27FC236}">
                  <a16:creationId xmlns:a16="http://schemas.microsoft.com/office/drawing/2014/main" id="{705D20CD-704F-4409-8C07-0B4D8AE237D7}"/>
                </a:ext>
              </a:extLst>
            </p:cNvPr>
            <p:cNvSpPr/>
            <p:nvPr/>
          </p:nvSpPr>
          <p:spPr>
            <a:xfrm flipH="1">
              <a:off x="509391" y="0"/>
              <a:ext cx="1" cy="36678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3E50EB1D-6976-4F51-A0ED-01A54EBAA7B0}"/>
                </a:ext>
              </a:extLst>
            </p:cNvPr>
            <p:cNvSpPr/>
            <p:nvPr/>
          </p:nvSpPr>
          <p:spPr>
            <a:xfrm>
              <a:off x="0" y="3260337"/>
              <a:ext cx="40751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53183D02-2684-4D1F-A54C-36F365E1FC38}"/>
                </a:ext>
              </a:extLst>
            </p:cNvPr>
            <p:cNvSpPr/>
            <p:nvPr/>
          </p:nvSpPr>
          <p:spPr>
            <a:xfrm>
              <a:off x="916905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6" name="Line">
              <a:extLst>
                <a:ext uri="{FF2B5EF4-FFF2-40B4-BE49-F238E27FC236}">
                  <a16:creationId xmlns:a16="http://schemas.microsoft.com/office/drawing/2014/main" id="{27D7AD0A-1409-4941-AE83-2DF5C651BAC8}"/>
                </a:ext>
              </a:extLst>
            </p:cNvPr>
            <p:cNvSpPr/>
            <p:nvPr/>
          </p:nvSpPr>
          <p:spPr>
            <a:xfrm>
              <a:off x="1324419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6E74E44A-44B0-4388-A374-BB5A2E61CA5F}"/>
                </a:ext>
              </a:extLst>
            </p:cNvPr>
            <p:cNvSpPr/>
            <p:nvPr/>
          </p:nvSpPr>
          <p:spPr>
            <a:xfrm>
              <a:off x="1731932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E2F5309B-AB82-45C2-A3BD-63969496B699}"/>
                </a:ext>
              </a:extLst>
            </p:cNvPr>
            <p:cNvSpPr/>
            <p:nvPr/>
          </p:nvSpPr>
          <p:spPr>
            <a:xfrm>
              <a:off x="2139446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65F5A0B0-FF18-4ABF-92E0-B9D6FAA1A854}"/>
                </a:ext>
              </a:extLst>
            </p:cNvPr>
            <p:cNvSpPr/>
            <p:nvPr/>
          </p:nvSpPr>
          <p:spPr>
            <a:xfrm>
              <a:off x="2546960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D1416F2D-5A6A-4834-8DFE-2936858B113C}"/>
                </a:ext>
              </a:extLst>
            </p:cNvPr>
            <p:cNvSpPr/>
            <p:nvPr/>
          </p:nvSpPr>
          <p:spPr>
            <a:xfrm>
              <a:off x="2954475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EFC0A9D4-4BD3-4EDF-85EA-00FF087A80AD}"/>
                </a:ext>
              </a:extLst>
            </p:cNvPr>
            <p:cNvSpPr/>
            <p:nvPr/>
          </p:nvSpPr>
          <p:spPr>
            <a:xfrm>
              <a:off x="3361988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7072D47F-E970-4D13-AFFD-23EC0260FC12}"/>
                </a:ext>
              </a:extLst>
            </p:cNvPr>
            <p:cNvSpPr/>
            <p:nvPr/>
          </p:nvSpPr>
          <p:spPr>
            <a:xfrm>
              <a:off x="3769503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47A14278-9A26-4A97-ABD1-C955607BF784}"/>
                </a:ext>
              </a:extLst>
            </p:cNvPr>
            <p:cNvSpPr/>
            <p:nvPr/>
          </p:nvSpPr>
          <p:spPr>
            <a:xfrm>
              <a:off x="407514" y="2852796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89F71FF4-CFB2-4011-A9C8-D52927B25E3C}"/>
                </a:ext>
              </a:extLst>
            </p:cNvPr>
            <p:cNvSpPr/>
            <p:nvPr/>
          </p:nvSpPr>
          <p:spPr>
            <a:xfrm>
              <a:off x="407514" y="2445252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5" name="Line">
              <a:extLst>
                <a:ext uri="{FF2B5EF4-FFF2-40B4-BE49-F238E27FC236}">
                  <a16:creationId xmlns:a16="http://schemas.microsoft.com/office/drawing/2014/main" id="{FD7ED472-1F6C-48C6-8F2F-86E5371F5481}"/>
                </a:ext>
              </a:extLst>
            </p:cNvPr>
            <p:cNvSpPr/>
            <p:nvPr/>
          </p:nvSpPr>
          <p:spPr>
            <a:xfrm>
              <a:off x="407514" y="2037711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6" name="Line">
              <a:extLst>
                <a:ext uri="{FF2B5EF4-FFF2-40B4-BE49-F238E27FC236}">
                  <a16:creationId xmlns:a16="http://schemas.microsoft.com/office/drawing/2014/main" id="{E5CA0231-C8C9-4C4F-A134-52914436BC0A}"/>
                </a:ext>
              </a:extLst>
            </p:cNvPr>
            <p:cNvSpPr/>
            <p:nvPr/>
          </p:nvSpPr>
          <p:spPr>
            <a:xfrm>
              <a:off x="407514" y="1630168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D7060BE7-C5D8-4554-901D-8766143403B1}"/>
                </a:ext>
              </a:extLst>
            </p:cNvPr>
            <p:cNvSpPr/>
            <p:nvPr/>
          </p:nvSpPr>
          <p:spPr>
            <a:xfrm>
              <a:off x="407514" y="1222625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F7DD26F7-BD56-494B-B650-D5B894A66796}"/>
                </a:ext>
              </a:extLst>
            </p:cNvPr>
            <p:cNvSpPr/>
            <p:nvPr/>
          </p:nvSpPr>
          <p:spPr>
            <a:xfrm>
              <a:off x="407514" y="815083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9" name="Line">
              <a:extLst>
                <a:ext uri="{FF2B5EF4-FFF2-40B4-BE49-F238E27FC236}">
                  <a16:creationId xmlns:a16="http://schemas.microsoft.com/office/drawing/2014/main" id="{B2163A9E-4D3E-48A9-8AE0-3273CC591D85}"/>
                </a:ext>
              </a:extLst>
            </p:cNvPr>
            <p:cNvSpPr/>
            <p:nvPr/>
          </p:nvSpPr>
          <p:spPr>
            <a:xfrm>
              <a:off x="407514" y="407541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346EE0DB-7532-41A8-9A62-0B0E2710304E}"/>
                </a:ext>
              </a:extLst>
            </p:cNvPr>
            <p:cNvSpPr/>
            <p:nvPr/>
          </p:nvSpPr>
          <p:spPr>
            <a:xfrm>
              <a:off x="407514" y="0"/>
              <a:ext cx="198539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</p:grpSp>
      <p:pic>
        <p:nvPicPr>
          <p:cNvPr id="61" name="image42.pdf" descr="image42.pdf">
            <a:extLst>
              <a:ext uri="{FF2B5EF4-FFF2-40B4-BE49-F238E27FC236}">
                <a16:creationId xmlns:a16="http://schemas.microsoft.com/office/drawing/2014/main" id="{7519AE56-5DEA-481E-97D4-F203D86BC50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75389" y="2144554"/>
            <a:ext cx="3027329" cy="1147469"/>
          </a:xfrm>
          <a:prstGeom prst="rect">
            <a:avLst/>
          </a:prstGeom>
        </p:spPr>
      </p:pic>
      <p:pic>
        <p:nvPicPr>
          <p:cNvPr id="63" name="pasted-image.tif" descr="pasted-image.tif">
            <a:extLst>
              <a:ext uri="{FF2B5EF4-FFF2-40B4-BE49-F238E27FC236}">
                <a16:creationId xmlns:a16="http://schemas.microsoft.com/office/drawing/2014/main" id="{60C5816A-3826-4987-992A-281F1ED14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57" y="4038349"/>
            <a:ext cx="1045359" cy="107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tif" descr="pasted-image.tif">
            <a:extLst>
              <a:ext uri="{FF2B5EF4-FFF2-40B4-BE49-F238E27FC236}">
                <a16:creationId xmlns:a16="http://schemas.microsoft.com/office/drawing/2014/main" id="{0B307A15-0E92-4B96-A5E4-3D6B3118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18" y="3797889"/>
            <a:ext cx="1045359" cy="107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latex-image-44.pdf" descr="latex-image-44.pdf">
            <a:extLst>
              <a:ext uri="{FF2B5EF4-FFF2-40B4-BE49-F238E27FC236}">
                <a16:creationId xmlns:a16="http://schemas.microsoft.com/office/drawing/2014/main" id="{09B65816-8BC4-49EA-BC68-EC79D03D8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590" y="4238287"/>
            <a:ext cx="636241" cy="59605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1625104-15B4-4C51-AE6D-CCCF63B3908E}"/>
              </a:ext>
            </a:extLst>
          </p:cNvPr>
          <p:cNvCxnSpPr/>
          <p:nvPr/>
        </p:nvCxnSpPr>
        <p:spPr>
          <a:xfrm>
            <a:off x="4035759" y="4956639"/>
            <a:ext cx="8804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5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931915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br>
              <a:rPr lang="en-US" dirty="0"/>
            </a:br>
            <a:r>
              <a:rPr lang="en-US" dirty="0"/>
              <a:t>in homogeneous coordinates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28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6776" y="365683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Reminder: Homogeneous coordinates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5DDA53-6FD1-41EC-ABAB-FEEE027951CB}"/>
              </a:ext>
            </a:extLst>
          </p:cNvPr>
          <p:cNvGrpSpPr/>
          <p:nvPr/>
        </p:nvGrpSpPr>
        <p:grpSpPr>
          <a:xfrm>
            <a:off x="399591" y="1543403"/>
            <a:ext cx="3607595" cy="4209085"/>
            <a:chOff x="543062" y="663342"/>
            <a:chExt cx="4810126" cy="5612113"/>
          </a:xfrm>
        </p:grpSpPr>
        <p:sp>
          <p:nvSpPr>
            <p:cNvPr id="16" name="Scale">
              <a:extLst>
                <a:ext uri="{FF2B5EF4-FFF2-40B4-BE49-F238E27FC236}">
                  <a16:creationId xmlns:a16="http://schemas.microsoft.com/office/drawing/2014/main" id="{3864F61B-85DA-4586-AD25-0F8B080F8DEF}"/>
                </a:ext>
              </a:extLst>
            </p:cNvPr>
            <p:cNvSpPr txBox="1"/>
            <p:nvPr/>
          </p:nvSpPr>
          <p:spPr>
            <a:xfrm>
              <a:off x="543062" y="663342"/>
              <a:ext cx="4810126" cy="5612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b="0" dirty="0">
                  <a:latin typeface="+mj-lt"/>
                </a:rPr>
                <a:t>Conversion:</a:t>
              </a:r>
            </a:p>
            <a:p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b="0" dirty="0">
                  <a:latin typeface="+mj-lt"/>
                </a:rPr>
                <a:t>inhomogeneous → augmented/homogeneous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b="0" dirty="0">
                  <a:latin typeface="+mj-lt"/>
                </a:rPr>
                <a:t>homogeneous </a:t>
              </a:r>
              <a:r>
                <a:rPr lang="en-US" b="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+mn-cs"/>
                </a:rPr>
                <a:t>→ </a:t>
              </a:r>
              <a:r>
                <a:rPr lang="en-US" b="0" dirty="0"/>
                <a:t>inhomogeneous</a:t>
              </a: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b="0" dirty="0">
                  <a:latin typeface="+mj-lt"/>
                </a:rPr>
                <a:t>scale invariance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b="0" dirty="0">
                <a:latin typeface="+mj-lt"/>
              </a:endParaRPr>
            </a:p>
          </p:txBody>
        </p:sp>
        <p:pic>
          <p:nvPicPr>
            <p:cNvPr id="11" name="latex-image-35.pdf" descr="latex-image-35.pdf">
              <a:extLst>
                <a:ext uri="{FF2B5EF4-FFF2-40B4-BE49-F238E27FC236}">
                  <a16:creationId xmlns:a16="http://schemas.microsoft.com/office/drawing/2014/main" id="{DF6D9C4B-EAE4-468D-BDCD-5CFE699CD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3527" y="2321411"/>
              <a:ext cx="2098477" cy="11608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latex-image-36.pdf" descr="latex-image-36.pdf">
              <a:extLst>
                <a:ext uri="{FF2B5EF4-FFF2-40B4-BE49-F238E27FC236}">
                  <a16:creationId xmlns:a16="http://schemas.microsoft.com/office/drawing/2014/main" id="{0F8F4CB4-2D34-4ECB-8AB6-C508B4E91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3527" y="4150211"/>
              <a:ext cx="2553892" cy="116086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4" name="latex-image-39.pdf" descr="latex-image-39.pdf">
            <a:extLst>
              <a:ext uri="{FF2B5EF4-FFF2-40B4-BE49-F238E27FC236}">
                <a16:creationId xmlns:a16="http://schemas.microsoft.com/office/drawing/2014/main" id="{58D0BBFB-9BC6-4EB7-BA49-7F81B5A25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940" y="5519142"/>
            <a:ext cx="3489276" cy="34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38.pdf" descr="latex-image-38.pdf">
            <a:extLst>
              <a:ext uri="{FF2B5EF4-FFF2-40B4-BE49-F238E27FC236}">
                <a16:creationId xmlns:a16="http://schemas.microsoft.com/office/drawing/2014/main" id="{3D187C77-6D14-4CAD-89CC-B21C68006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909" y="2961196"/>
            <a:ext cx="1212206" cy="29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latex-image-40.pdf" descr="latex-image-40.pdf">
            <a:extLst>
              <a:ext uri="{FF2B5EF4-FFF2-40B4-BE49-F238E27FC236}">
                <a16:creationId xmlns:a16="http://schemas.microsoft.com/office/drawing/2014/main" id="{ECF5D97F-378B-4528-9F20-EB35A3072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365" y="4312295"/>
            <a:ext cx="1167294" cy="29017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cale">
            <a:extLst>
              <a:ext uri="{FF2B5EF4-FFF2-40B4-BE49-F238E27FC236}">
                <a16:creationId xmlns:a16="http://schemas.microsoft.com/office/drawing/2014/main" id="{4B64840C-08B3-4EE2-9902-1805D3D4DFC1}"/>
              </a:ext>
            </a:extLst>
          </p:cNvPr>
          <p:cNvSpPr txBox="1"/>
          <p:nvPr/>
        </p:nvSpPr>
        <p:spPr>
          <a:xfrm>
            <a:off x="4924216" y="1681902"/>
            <a:ext cx="3607595" cy="254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Special points:</a:t>
            </a:r>
          </a:p>
          <a:p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point at infinity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undefined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3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41FE10-B311-4C0D-9634-5B11D4810848}"/>
              </a:ext>
            </a:extLst>
          </p:cNvPr>
          <p:cNvSpPr/>
          <p:nvPr/>
        </p:nvSpPr>
        <p:spPr>
          <a:xfrm>
            <a:off x="6425737" y="2498282"/>
            <a:ext cx="963951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A44DF6-652C-48DF-92C9-04D3E113D4AE}"/>
              </a:ext>
            </a:extLst>
          </p:cNvPr>
          <p:cNvSpPr/>
          <p:nvPr/>
        </p:nvSpPr>
        <p:spPr>
          <a:xfrm>
            <a:off x="6370513" y="4254132"/>
            <a:ext cx="1073114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C6D9A-4042-4D75-B2BA-5569000B236C}"/>
              </a:ext>
            </a:extLst>
          </p:cNvPr>
          <p:cNvSpPr/>
          <p:nvPr/>
        </p:nvSpPr>
        <p:spPr>
          <a:xfrm>
            <a:off x="1753563" y="4254132"/>
            <a:ext cx="1922017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tate">
            <a:extLst>
              <a:ext uri="{FF2B5EF4-FFF2-40B4-BE49-F238E27FC236}">
                <a16:creationId xmlns:a16="http://schemas.microsoft.com/office/drawing/2014/main" id="{DAC5F69A-29AE-45BE-A448-800E08D90C74}"/>
              </a:ext>
            </a:extLst>
          </p:cNvPr>
          <p:cNvSpPr txBox="1"/>
          <p:nvPr/>
        </p:nvSpPr>
        <p:spPr>
          <a:xfrm>
            <a:off x="6564533" y="2763922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  <p:sp>
        <p:nvSpPr>
          <p:cNvPr id="16" name="Rotate">
            <a:extLst>
              <a:ext uri="{FF2B5EF4-FFF2-40B4-BE49-F238E27FC236}">
                <a16:creationId xmlns:a16="http://schemas.microsoft.com/office/drawing/2014/main" id="{A9FF5C34-51E9-4FDD-97FE-C9639CE4FDA7}"/>
              </a:ext>
            </a:extLst>
          </p:cNvPr>
          <p:cNvSpPr txBox="1"/>
          <p:nvPr/>
        </p:nvSpPr>
        <p:spPr>
          <a:xfrm>
            <a:off x="6564533" y="4490472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  <p:sp>
        <p:nvSpPr>
          <p:cNvPr id="17" name="Rotate">
            <a:extLst>
              <a:ext uri="{FF2B5EF4-FFF2-40B4-BE49-F238E27FC236}">
                <a16:creationId xmlns:a16="http://schemas.microsoft.com/office/drawing/2014/main" id="{88EBBD33-4E9C-4524-AB5F-5848E8FD7A53}"/>
              </a:ext>
            </a:extLst>
          </p:cNvPr>
          <p:cNvSpPr txBox="1"/>
          <p:nvPr/>
        </p:nvSpPr>
        <p:spPr>
          <a:xfrm>
            <a:off x="2372033" y="4463325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42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A44DF6-652C-48DF-92C9-04D3E113D4AE}"/>
              </a:ext>
            </a:extLst>
          </p:cNvPr>
          <p:cNvSpPr/>
          <p:nvPr/>
        </p:nvSpPr>
        <p:spPr>
          <a:xfrm>
            <a:off x="6370513" y="4254132"/>
            <a:ext cx="1073114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C6D9A-4042-4D75-B2BA-5569000B236C}"/>
              </a:ext>
            </a:extLst>
          </p:cNvPr>
          <p:cNvSpPr/>
          <p:nvPr/>
        </p:nvSpPr>
        <p:spPr>
          <a:xfrm>
            <a:off x="1753563" y="4254132"/>
            <a:ext cx="1922017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tate">
            <a:extLst>
              <a:ext uri="{FF2B5EF4-FFF2-40B4-BE49-F238E27FC236}">
                <a16:creationId xmlns:a16="http://schemas.microsoft.com/office/drawing/2014/main" id="{7AB2F296-F41E-49C9-AC75-633ED26403DF}"/>
              </a:ext>
            </a:extLst>
          </p:cNvPr>
          <p:cNvSpPr txBox="1"/>
          <p:nvPr/>
        </p:nvSpPr>
        <p:spPr>
          <a:xfrm>
            <a:off x="6564533" y="4490472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  <p:sp>
        <p:nvSpPr>
          <p:cNvPr id="54" name="Rotate">
            <a:extLst>
              <a:ext uri="{FF2B5EF4-FFF2-40B4-BE49-F238E27FC236}">
                <a16:creationId xmlns:a16="http://schemas.microsoft.com/office/drawing/2014/main" id="{E1326E03-475B-4967-AC11-B89413887B10}"/>
              </a:ext>
            </a:extLst>
          </p:cNvPr>
          <p:cNvSpPr txBox="1"/>
          <p:nvPr/>
        </p:nvSpPr>
        <p:spPr>
          <a:xfrm>
            <a:off x="2372033" y="4463325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59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C6D9A-4042-4D75-B2BA-5569000B236C}"/>
              </a:ext>
            </a:extLst>
          </p:cNvPr>
          <p:cNvSpPr/>
          <p:nvPr/>
        </p:nvSpPr>
        <p:spPr>
          <a:xfrm>
            <a:off x="1753563" y="4254132"/>
            <a:ext cx="1922017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tate">
            <a:extLst>
              <a:ext uri="{FF2B5EF4-FFF2-40B4-BE49-F238E27FC236}">
                <a16:creationId xmlns:a16="http://schemas.microsoft.com/office/drawing/2014/main" id="{199D546E-E911-45FD-99BE-7BCCB12BDD70}"/>
              </a:ext>
            </a:extLst>
          </p:cNvPr>
          <p:cNvSpPr txBox="1"/>
          <p:nvPr/>
        </p:nvSpPr>
        <p:spPr>
          <a:xfrm>
            <a:off x="2372033" y="4463325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5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4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Matrix composition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6" y="1851423"/>
            <a:ext cx="5766498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Transformations can be combined by matrix multiplication:</a:t>
            </a:r>
            <a:endParaRPr b="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22F553-093D-4754-9E07-95F5576E8571}"/>
              </a:ext>
            </a:extLst>
          </p:cNvPr>
          <p:cNvGrpSpPr/>
          <p:nvPr/>
        </p:nvGrpSpPr>
        <p:grpSpPr>
          <a:xfrm>
            <a:off x="986926" y="2707482"/>
            <a:ext cx="7170149" cy="1241584"/>
            <a:chOff x="1398270" y="2466975"/>
            <a:chExt cx="9560198" cy="1655445"/>
          </a:xfrm>
        </p:grpSpPr>
        <p:pic>
          <p:nvPicPr>
            <p:cNvPr id="12" name="image47.pdf" descr="image47.pdf">
              <a:extLst>
                <a:ext uri="{FF2B5EF4-FFF2-40B4-BE49-F238E27FC236}">
                  <a16:creationId xmlns:a16="http://schemas.microsoft.com/office/drawing/2014/main" id="{BD5E629C-0FFD-4C8D-BCD3-8DAEEEFD8BA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8270" y="2466975"/>
              <a:ext cx="9560198" cy="16554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47.pdf" descr="image47.pdf">
              <a:extLst>
                <a:ext uri="{FF2B5EF4-FFF2-40B4-BE49-F238E27FC236}">
                  <a16:creationId xmlns:a16="http://schemas.microsoft.com/office/drawing/2014/main" id="{D258B48E-AA1C-4E36-9F05-70DF5A92B9F2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11949" r="85395"/>
            <a:stretch/>
          </p:blipFill>
          <p:spPr>
            <a:xfrm flipH="1">
              <a:off x="10047377" y="2466975"/>
              <a:ext cx="253911" cy="165544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</p:grpSp>
      <p:sp>
        <p:nvSpPr>
          <p:cNvPr id="15" name="p’   =       T(tx,ty)                                R(Θ)                     S(sx,sy)            p">
            <a:extLst>
              <a:ext uri="{FF2B5EF4-FFF2-40B4-BE49-F238E27FC236}">
                <a16:creationId xmlns:a16="http://schemas.microsoft.com/office/drawing/2014/main" id="{9E9E0D33-77A0-4882-BB1B-58FBD66B3C3A}"/>
              </a:ext>
            </a:extLst>
          </p:cNvPr>
          <p:cNvSpPr txBox="1"/>
          <p:nvPr/>
        </p:nvSpPr>
        <p:spPr>
          <a:xfrm>
            <a:off x="1213593" y="4100834"/>
            <a:ext cx="697196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092" tIns="20092" rIns="20092" bIns="20092">
            <a:spAutoFit/>
          </a:bodyPr>
          <a:lstStyle/>
          <a:p>
            <a:pPr defTabSz="230378">
              <a:buClr>
                <a:srgbClr val="000000"/>
              </a:buCl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dirty="0">
                <a:latin typeface="+mj-lt"/>
              </a:rPr>
              <a:t>p</a:t>
            </a:r>
            <a:r>
              <a:rPr dirty="0">
                <a:latin typeface="+mj-lt"/>
              </a:rPr>
              <a:t>’   </a:t>
            </a:r>
            <a:r>
              <a:rPr lang="en-US" dirty="0">
                <a:latin typeface="+mj-lt"/>
              </a:rPr>
              <a:t>  </a:t>
            </a:r>
            <a:r>
              <a:rPr dirty="0">
                <a:latin typeface="+mj-lt"/>
              </a:rPr>
              <a:t>=    </a:t>
            </a:r>
            <a:r>
              <a:rPr lang="en-US" dirty="0">
                <a:latin typeface="+mj-lt"/>
              </a:rPr>
              <a:t>             ?</a:t>
            </a:r>
            <a:r>
              <a:rPr dirty="0">
                <a:latin typeface="+mj-lt"/>
              </a:rPr>
              <a:t>                </a:t>
            </a:r>
            <a:r>
              <a:rPr lang="en-US" dirty="0">
                <a:latin typeface="+mj-lt"/>
              </a:rPr>
              <a:t>                          ?</a:t>
            </a:r>
            <a:r>
              <a:rPr dirty="0">
                <a:latin typeface="+mj-lt"/>
              </a:rPr>
              <a:t>                    </a:t>
            </a:r>
            <a:r>
              <a:rPr lang="en-US" dirty="0">
                <a:latin typeface="+mj-lt"/>
              </a:rPr>
              <a:t>              ?</a:t>
            </a:r>
            <a:r>
              <a:rPr dirty="0">
                <a:latin typeface="+mj-lt"/>
              </a:rPr>
              <a:t>            </a:t>
            </a:r>
            <a:r>
              <a:rPr lang="en-US" dirty="0">
                <a:latin typeface="+mj-lt"/>
              </a:rPr>
              <a:t>       </a:t>
            </a:r>
            <a:r>
              <a:rPr b="1" dirty="0">
                <a:latin typeface="+mj-lt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9299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Matrix composition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6" y="1851423"/>
            <a:ext cx="5766498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Transformations can be combined by matrix multiplication:</a:t>
            </a:r>
            <a:endParaRPr b="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22F553-093D-4754-9E07-95F5576E8571}"/>
              </a:ext>
            </a:extLst>
          </p:cNvPr>
          <p:cNvGrpSpPr/>
          <p:nvPr/>
        </p:nvGrpSpPr>
        <p:grpSpPr>
          <a:xfrm>
            <a:off x="986926" y="2707482"/>
            <a:ext cx="7170149" cy="1241584"/>
            <a:chOff x="1398270" y="2466975"/>
            <a:chExt cx="9560198" cy="1655445"/>
          </a:xfrm>
        </p:grpSpPr>
        <p:pic>
          <p:nvPicPr>
            <p:cNvPr id="12" name="image47.pdf" descr="image47.pdf">
              <a:extLst>
                <a:ext uri="{FF2B5EF4-FFF2-40B4-BE49-F238E27FC236}">
                  <a16:creationId xmlns:a16="http://schemas.microsoft.com/office/drawing/2014/main" id="{BD5E629C-0FFD-4C8D-BCD3-8DAEEEFD8BA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8270" y="2466975"/>
              <a:ext cx="9560198" cy="16554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47.pdf" descr="image47.pdf">
              <a:extLst>
                <a:ext uri="{FF2B5EF4-FFF2-40B4-BE49-F238E27FC236}">
                  <a16:creationId xmlns:a16="http://schemas.microsoft.com/office/drawing/2014/main" id="{D258B48E-AA1C-4E36-9F05-70DF5A92B9F2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11949" r="85395"/>
            <a:stretch/>
          </p:blipFill>
          <p:spPr>
            <a:xfrm flipH="1">
              <a:off x="10047377" y="2466975"/>
              <a:ext cx="253911" cy="165544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</p:grpSp>
      <p:sp>
        <p:nvSpPr>
          <p:cNvPr id="15" name="p’   =       T(tx,ty)                                R(Θ)                     S(sx,sy)            p">
            <a:extLst>
              <a:ext uri="{FF2B5EF4-FFF2-40B4-BE49-F238E27FC236}">
                <a16:creationId xmlns:a16="http://schemas.microsoft.com/office/drawing/2014/main" id="{9E9E0D33-77A0-4882-BB1B-58FBD66B3C3A}"/>
              </a:ext>
            </a:extLst>
          </p:cNvPr>
          <p:cNvSpPr txBox="1"/>
          <p:nvPr/>
        </p:nvSpPr>
        <p:spPr>
          <a:xfrm>
            <a:off x="1213593" y="4100834"/>
            <a:ext cx="693682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092" tIns="20092" rIns="20092" bIns="20092">
            <a:spAutoFit/>
          </a:bodyPr>
          <a:lstStyle/>
          <a:p>
            <a:pPr defTabSz="230378">
              <a:buClr>
                <a:srgbClr val="000000"/>
              </a:buCl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dirty="0">
                <a:latin typeface="+mj-lt"/>
              </a:rPr>
              <a:t>p</a:t>
            </a:r>
            <a:r>
              <a:rPr dirty="0">
                <a:latin typeface="+mj-lt"/>
              </a:rPr>
              <a:t>’   </a:t>
            </a:r>
            <a:r>
              <a:rPr lang="en-US" dirty="0">
                <a:latin typeface="+mj-lt"/>
              </a:rPr>
              <a:t>  </a:t>
            </a:r>
            <a:r>
              <a:rPr dirty="0">
                <a:latin typeface="+mj-lt"/>
              </a:rPr>
              <a:t>=    </a:t>
            </a:r>
            <a:r>
              <a:rPr lang="en-US" dirty="0">
                <a:latin typeface="+mj-lt"/>
              </a:rPr>
              <a:t>translation</a:t>
            </a:r>
            <a:r>
              <a:rPr dirty="0">
                <a:latin typeface="+mj-lt"/>
              </a:rPr>
              <a:t>(</a:t>
            </a:r>
            <a:r>
              <a:rPr dirty="0" err="1">
                <a:latin typeface="+mj-lt"/>
              </a:rPr>
              <a:t>t</a:t>
            </a:r>
            <a:r>
              <a:rPr baseline="-25000" dirty="0" err="1">
                <a:latin typeface="+mj-lt"/>
              </a:rPr>
              <a:t>x</a:t>
            </a:r>
            <a:r>
              <a:rPr dirty="0" err="1">
                <a:latin typeface="+mj-lt"/>
              </a:rPr>
              <a:t>,t</a:t>
            </a:r>
            <a:r>
              <a:rPr baseline="-25000" dirty="0" err="1">
                <a:latin typeface="+mj-lt"/>
              </a:rPr>
              <a:t>y</a:t>
            </a:r>
            <a:r>
              <a:rPr dirty="0">
                <a:latin typeface="+mj-lt"/>
              </a:rPr>
              <a:t>)                </a:t>
            </a:r>
            <a:r>
              <a:rPr lang="en-US" dirty="0">
                <a:latin typeface="+mj-lt"/>
              </a:rPr>
              <a:t>rotation</a:t>
            </a:r>
            <a:r>
              <a:rPr dirty="0">
                <a:latin typeface="+mj-lt"/>
              </a:rPr>
              <a:t>(</a:t>
            </a:r>
            <a:r>
              <a:rPr lang="el-GR" dirty="0">
                <a:latin typeface="+mj-lt"/>
                <a:ea typeface="Symbol"/>
                <a:cs typeface="Symbol"/>
                <a:sym typeface="Symbol"/>
              </a:rPr>
              <a:t>θ</a:t>
            </a:r>
            <a:r>
              <a:rPr dirty="0">
                <a:latin typeface="+mj-lt"/>
              </a:rPr>
              <a:t>)                    </a:t>
            </a:r>
            <a:r>
              <a:rPr lang="en-US" dirty="0">
                <a:latin typeface="+mj-lt"/>
              </a:rPr>
              <a:t>  scale</a:t>
            </a:r>
            <a:r>
              <a:rPr dirty="0">
                <a:latin typeface="+mj-lt"/>
              </a:rPr>
              <a:t>(s,s)            </a:t>
            </a:r>
            <a:r>
              <a:rPr b="1" dirty="0">
                <a:latin typeface="+mj-lt"/>
              </a:rPr>
              <a:t>p</a:t>
            </a:r>
          </a:p>
        </p:txBody>
      </p:sp>
      <p:sp>
        <p:nvSpPr>
          <p:cNvPr id="8" name="Scale">
            <a:extLst>
              <a:ext uri="{FF2B5EF4-FFF2-40B4-BE49-F238E27FC236}">
                <a16:creationId xmlns:a16="http://schemas.microsoft.com/office/drawing/2014/main" id="{A8472E42-6212-4610-9348-4DBCE5BA078D}"/>
              </a:ext>
            </a:extLst>
          </p:cNvPr>
          <p:cNvSpPr txBox="1"/>
          <p:nvPr/>
        </p:nvSpPr>
        <p:spPr>
          <a:xfrm>
            <a:off x="3377502" y="5109615"/>
            <a:ext cx="524508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en-US" b="0" dirty="0">
                <a:latin typeface="+mj-lt"/>
              </a:rPr>
              <a:t>Does the multiplication order matter?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4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2D points: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86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931915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6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>
          <a:blip r:embed="rId2"/>
          <a:srcRect l="22704" t="49085" r="16191" b="21645"/>
          <a:stretch>
            <a:fillRect/>
          </a:stretch>
        </p:blipFill>
        <p:spPr>
          <a:xfrm>
            <a:off x="691507" y="2158908"/>
            <a:ext cx="7760987" cy="27900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322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96E874B7-47F0-470E-986A-1EA7F028CE63}"/>
              </a:ext>
            </a:extLst>
          </p:cNvPr>
          <p:cNvPicPr>
            <a:picLocks/>
          </p:cNvPicPr>
          <p:nvPr/>
        </p:nvPicPr>
        <p:blipFill>
          <a:blip r:embed="rId2"/>
          <a:srcRect l="6571" t="30191" r="37714" b="14951"/>
          <a:stretch>
            <a:fillRect/>
          </a:stretch>
        </p:blipFill>
        <p:spPr>
          <a:xfrm>
            <a:off x="1531819" y="1510635"/>
            <a:ext cx="6080363" cy="44901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1E1E0-454B-4B7C-B8AC-88C37A517CDC}"/>
              </a:ext>
            </a:extLst>
          </p:cNvPr>
          <p:cNvSpPr/>
          <p:nvPr/>
        </p:nvSpPr>
        <p:spPr>
          <a:xfrm>
            <a:off x="5540339" y="2458894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E9468-8776-45D7-84B6-9BBFE4E31B64}"/>
              </a:ext>
            </a:extLst>
          </p:cNvPr>
          <p:cNvSpPr/>
          <p:nvPr/>
        </p:nvSpPr>
        <p:spPr>
          <a:xfrm>
            <a:off x="5549864" y="3169537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714A6-32D3-44A8-9EC0-E985F101D945}"/>
              </a:ext>
            </a:extLst>
          </p:cNvPr>
          <p:cNvSpPr/>
          <p:nvPr/>
        </p:nvSpPr>
        <p:spPr>
          <a:xfrm>
            <a:off x="5649877" y="3893242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CAD9E-ED10-4E6A-A3A2-393B17209521}"/>
              </a:ext>
            </a:extLst>
          </p:cNvPr>
          <p:cNvSpPr/>
          <p:nvPr/>
        </p:nvSpPr>
        <p:spPr>
          <a:xfrm>
            <a:off x="5394682" y="460895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B0881-9CEB-4273-A3C9-3C591B729835}"/>
              </a:ext>
            </a:extLst>
          </p:cNvPr>
          <p:cNvSpPr/>
          <p:nvPr/>
        </p:nvSpPr>
        <p:spPr>
          <a:xfrm>
            <a:off x="5394682" y="532901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ale">
            <a:extLst>
              <a:ext uri="{FF2B5EF4-FFF2-40B4-BE49-F238E27FC236}">
                <a16:creationId xmlns:a16="http://schemas.microsoft.com/office/drawing/2014/main" id="{F45BBBC6-283E-426D-ACF4-A63080CFE642}"/>
              </a:ext>
            </a:extLst>
          </p:cNvPr>
          <p:cNvSpPr txBox="1"/>
          <p:nvPr/>
        </p:nvSpPr>
        <p:spPr>
          <a:xfrm>
            <a:off x="6342158" y="2356565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2" name="Scale">
            <a:extLst>
              <a:ext uri="{FF2B5EF4-FFF2-40B4-BE49-F238E27FC236}">
                <a16:creationId xmlns:a16="http://schemas.microsoft.com/office/drawing/2014/main" id="{9C16F182-04E3-4083-B52D-E8D5CE7905F2}"/>
              </a:ext>
            </a:extLst>
          </p:cNvPr>
          <p:cNvSpPr txBox="1"/>
          <p:nvPr/>
        </p:nvSpPr>
        <p:spPr>
          <a:xfrm>
            <a:off x="6342158" y="3116108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DD815CAA-7764-4417-92EE-1DA8412B0D8D}"/>
              </a:ext>
            </a:extLst>
          </p:cNvPr>
          <p:cNvSpPr txBox="1"/>
          <p:nvPr/>
        </p:nvSpPr>
        <p:spPr>
          <a:xfrm>
            <a:off x="6342158" y="3809489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4" name="Scale">
            <a:extLst>
              <a:ext uri="{FF2B5EF4-FFF2-40B4-BE49-F238E27FC236}">
                <a16:creationId xmlns:a16="http://schemas.microsoft.com/office/drawing/2014/main" id="{BE697849-352C-4E59-BA93-D5A47CD6E0BC}"/>
              </a:ext>
            </a:extLst>
          </p:cNvPr>
          <p:cNvSpPr txBox="1"/>
          <p:nvPr/>
        </p:nvSpPr>
        <p:spPr>
          <a:xfrm>
            <a:off x="6353390" y="4555527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5" name="Scale">
            <a:extLst>
              <a:ext uri="{FF2B5EF4-FFF2-40B4-BE49-F238E27FC236}">
                <a16:creationId xmlns:a16="http://schemas.microsoft.com/office/drawing/2014/main" id="{86012027-7516-4ED2-9CD3-27C69A54D0C3}"/>
              </a:ext>
            </a:extLst>
          </p:cNvPr>
          <p:cNvSpPr txBox="1"/>
          <p:nvPr/>
        </p:nvSpPr>
        <p:spPr>
          <a:xfrm>
            <a:off x="6342158" y="5208143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82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Translation</a:t>
            </a:r>
            <a:endParaRPr dirty="0"/>
          </a:p>
        </p:txBody>
      </p:sp>
      <p:sp>
        <p:nvSpPr>
          <p:cNvPr id="16" name="Translation">
            <a:extLst>
              <a:ext uri="{FF2B5EF4-FFF2-40B4-BE49-F238E27FC236}">
                <a16:creationId xmlns:a16="http://schemas.microsoft.com/office/drawing/2014/main" id="{A0B2C7DF-8BFD-4E6E-91A4-8B83C3569028}"/>
              </a:ext>
            </a:extLst>
          </p:cNvPr>
          <p:cNvSpPr txBox="1">
            <a:spLocks/>
          </p:cNvSpPr>
          <p:nvPr/>
        </p:nvSpPr>
        <p:spPr>
          <a:xfrm>
            <a:off x="1971675" y="2613967"/>
            <a:ext cx="1221582" cy="17412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Translation:</a:t>
            </a:r>
          </a:p>
        </p:txBody>
      </p:sp>
      <p:pic>
        <p:nvPicPr>
          <p:cNvPr id="17" name="latex-image-1.pdf" descr="latex-image-1.pdf">
            <a:extLst>
              <a:ext uri="{FF2B5EF4-FFF2-40B4-BE49-F238E27FC236}">
                <a16:creationId xmlns:a16="http://schemas.microsoft.com/office/drawing/2014/main" id="{4C0E9005-37F8-4F6A-91E7-700B9825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38" y="2931151"/>
            <a:ext cx="1685925" cy="110692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ranslation">
            <a:extLst>
              <a:ext uri="{FF2B5EF4-FFF2-40B4-BE49-F238E27FC236}">
                <a16:creationId xmlns:a16="http://schemas.microsoft.com/office/drawing/2014/main" id="{48BBED40-2B91-47D3-9AAB-B7AE02C6D1F7}"/>
              </a:ext>
            </a:extLst>
          </p:cNvPr>
          <p:cNvSpPr txBox="1">
            <a:spLocks/>
          </p:cNvSpPr>
          <p:nvPr/>
        </p:nvSpPr>
        <p:spPr>
          <a:xfrm>
            <a:off x="3962764" y="4375514"/>
            <a:ext cx="3718322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How many degrees of freedom?</a:t>
            </a:r>
          </a:p>
        </p:txBody>
      </p:sp>
      <p:pic>
        <p:nvPicPr>
          <p:cNvPr id="20" name="image.png" descr="image.png">
            <a:extLst>
              <a:ext uri="{FF2B5EF4-FFF2-40B4-BE49-F238E27FC236}">
                <a16:creationId xmlns:a16="http://schemas.microsoft.com/office/drawing/2014/main" id="{A086BF97-101D-4FF8-908E-11CE19AEF211}"/>
              </a:ext>
            </a:extLst>
          </p:cNvPr>
          <p:cNvPicPr>
            <a:picLocks/>
          </p:cNvPicPr>
          <p:nvPr/>
        </p:nvPicPr>
        <p:blipFill>
          <a:blip r:embed="rId3"/>
          <a:srcRect l="22704" t="49085" r="16191" b="21645"/>
          <a:stretch>
            <a:fillRect/>
          </a:stretch>
        </p:blipFill>
        <p:spPr>
          <a:xfrm>
            <a:off x="6218173" y="4948934"/>
            <a:ext cx="2925827" cy="10518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27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atex-image-2.pdf" descr="latex-image-2.pdf">
            <a:extLst>
              <a:ext uri="{FF2B5EF4-FFF2-40B4-BE49-F238E27FC236}">
                <a16:creationId xmlns:a16="http://schemas.microsoft.com/office/drawing/2014/main" id="{1E22041C-BEDF-476A-AB3D-973DD1F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36" y="2931151"/>
            <a:ext cx="1958399" cy="1106921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Euclidean/Rigid</a:t>
            </a:r>
            <a:endParaRPr dirty="0"/>
          </a:p>
        </p:txBody>
      </p:sp>
      <p:sp>
        <p:nvSpPr>
          <p:cNvPr id="16" name="Translation">
            <a:extLst>
              <a:ext uri="{FF2B5EF4-FFF2-40B4-BE49-F238E27FC236}">
                <a16:creationId xmlns:a16="http://schemas.microsoft.com/office/drawing/2014/main" id="{A0B2C7DF-8BFD-4E6E-91A4-8B83C3569028}"/>
              </a:ext>
            </a:extLst>
          </p:cNvPr>
          <p:cNvSpPr txBox="1">
            <a:spLocks/>
          </p:cNvSpPr>
          <p:nvPr/>
        </p:nvSpPr>
        <p:spPr>
          <a:xfrm>
            <a:off x="878441" y="2613967"/>
            <a:ext cx="2314817" cy="17412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/>
              <a:t>Euclidean (rigid):</a:t>
            </a:r>
          </a:p>
          <a:p>
            <a:pPr algn="r"/>
            <a:r>
              <a:rPr lang="en-US" sz="1800" dirty="0"/>
              <a:t>rotation + translation</a:t>
            </a:r>
          </a:p>
        </p:txBody>
      </p:sp>
      <p:pic>
        <p:nvPicPr>
          <p:cNvPr id="9" name="latex-image-7.pdf" descr="latex-image-7.pdf">
            <a:extLst>
              <a:ext uri="{FF2B5EF4-FFF2-40B4-BE49-F238E27FC236}">
                <a16:creationId xmlns:a16="http://schemas.microsoft.com/office/drawing/2014/main" id="{D1AF2A45-42F6-4D54-9C84-550C8A21A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90" r="23651"/>
          <a:stretch/>
        </p:blipFill>
        <p:spPr>
          <a:xfrm>
            <a:off x="4292030" y="3006880"/>
            <a:ext cx="678094" cy="6224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8" name="latex-image-7.pdf" descr="latex-image-7.pdf">
            <a:extLst>
              <a:ext uri="{FF2B5EF4-FFF2-40B4-BE49-F238E27FC236}">
                <a16:creationId xmlns:a16="http://schemas.microsoft.com/office/drawing/2014/main" id="{070D33A0-CD67-4E0B-8211-BE2624348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8" r="51370"/>
          <a:stretch/>
        </p:blipFill>
        <p:spPr>
          <a:xfrm>
            <a:off x="3653308" y="3042310"/>
            <a:ext cx="522293" cy="58435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53A58454-0391-48A0-98C7-5E7FA939460B}"/>
              </a:ext>
            </a:extLst>
          </p:cNvPr>
          <p:cNvPicPr>
            <a:picLocks/>
          </p:cNvPicPr>
          <p:nvPr/>
        </p:nvPicPr>
        <p:blipFill>
          <a:blip r:embed="rId4"/>
          <a:srcRect l="22704" t="49085" r="16191" b="21645"/>
          <a:stretch>
            <a:fillRect/>
          </a:stretch>
        </p:blipFill>
        <p:spPr>
          <a:xfrm>
            <a:off x="6218173" y="4948934"/>
            <a:ext cx="2925827" cy="105181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ranslation">
            <a:extLst>
              <a:ext uri="{FF2B5EF4-FFF2-40B4-BE49-F238E27FC236}">
                <a16:creationId xmlns:a16="http://schemas.microsoft.com/office/drawing/2014/main" id="{8E3F4AB0-20DF-41D8-B9EF-FBADBA91F465}"/>
              </a:ext>
            </a:extLst>
          </p:cNvPr>
          <p:cNvSpPr txBox="1">
            <a:spLocks/>
          </p:cNvSpPr>
          <p:nvPr/>
        </p:nvSpPr>
        <p:spPr>
          <a:xfrm>
            <a:off x="3962764" y="4375514"/>
            <a:ext cx="3718322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How many degrees of freedom?</a:t>
            </a:r>
          </a:p>
        </p:txBody>
      </p:sp>
    </p:spTree>
    <p:extLst>
      <p:ext uri="{BB962C8B-B14F-4D97-AF65-F5344CB8AC3E}">
        <p14:creationId xmlns:p14="http://schemas.microsoft.com/office/powerpoint/2010/main" val="2085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Affine</a:t>
            </a:r>
            <a:endParaRPr dirty="0"/>
          </a:p>
        </p:txBody>
      </p:sp>
      <p:pic>
        <p:nvPicPr>
          <p:cNvPr id="11" name="image.png" descr="image.png">
            <a:extLst>
              <a:ext uri="{FF2B5EF4-FFF2-40B4-BE49-F238E27FC236}">
                <a16:creationId xmlns:a16="http://schemas.microsoft.com/office/drawing/2014/main" id="{ADCC23B7-C3DC-470E-BF75-32125F55F235}"/>
              </a:ext>
            </a:extLst>
          </p:cNvPr>
          <p:cNvPicPr>
            <a:picLocks/>
          </p:cNvPicPr>
          <p:nvPr/>
        </p:nvPicPr>
        <p:blipFill>
          <a:blip r:embed="rId2"/>
          <a:srcRect l="22704" t="49085" r="16191" b="21645"/>
          <a:stretch>
            <a:fillRect/>
          </a:stretch>
        </p:blipFill>
        <p:spPr>
          <a:xfrm>
            <a:off x="6218173" y="4948934"/>
            <a:ext cx="2925827" cy="105181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ranslation">
            <a:extLst>
              <a:ext uri="{FF2B5EF4-FFF2-40B4-BE49-F238E27FC236}">
                <a16:creationId xmlns:a16="http://schemas.microsoft.com/office/drawing/2014/main" id="{70C76263-0E05-4A29-AE08-B473FECC46D2}"/>
              </a:ext>
            </a:extLst>
          </p:cNvPr>
          <p:cNvSpPr txBox="1">
            <a:spLocks/>
          </p:cNvSpPr>
          <p:nvPr/>
        </p:nvSpPr>
        <p:spPr>
          <a:xfrm>
            <a:off x="0" y="2613967"/>
            <a:ext cx="3193258" cy="17412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/>
              <a:t>Affine transform:</a:t>
            </a:r>
          </a:p>
          <a:p>
            <a:pPr algn="r"/>
            <a:r>
              <a:rPr lang="en-US" sz="1800" dirty="0"/>
              <a:t>uniform scaling + shearing </a:t>
            </a:r>
          </a:p>
          <a:p>
            <a:pPr algn="r"/>
            <a:r>
              <a:rPr lang="en-US" sz="1800" dirty="0"/>
              <a:t>+ rotation + translation</a:t>
            </a:r>
          </a:p>
        </p:txBody>
      </p:sp>
      <p:pic>
        <p:nvPicPr>
          <p:cNvPr id="14" name="latex-image-5.pdf" descr="latex-image-5.pdf">
            <a:extLst>
              <a:ext uri="{FF2B5EF4-FFF2-40B4-BE49-F238E27FC236}">
                <a16:creationId xmlns:a16="http://schemas.microsoft.com/office/drawing/2014/main" id="{A23D9BC9-856A-4187-99B4-38CEE660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278" y="2932726"/>
            <a:ext cx="2026515" cy="110692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ranslation">
            <a:extLst>
              <a:ext uri="{FF2B5EF4-FFF2-40B4-BE49-F238E27FC236}">
                <a16:creationId xmlns:a16="http://schemas.microsoft.com/office/drawing/2014/main" id="{7CE5E536-8142-43CB-8CF8-0D2286228225}"/>
              </a:ext>
            </a:extLst>
          </p:cNvPr>
          <p:cNvSpPr txBox="1">
            <a:spLocks/>
          </p:cNvSpPr>
          <p:nvPr/>
        </p:nvSpPr>
        <p:spPr>
          <a:xfrm>
            <a:off x="3962764" y="4375514"/>
            <a:ext cx="3718322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Are there any values that are related?</a:t>
            </a:r>
          </a:p>
        </p:txBody>
      </p:sp>
    </p:spTree>
    <p:extLst>
      <p:ext uri="{BB962C8B-B14F-4D97-AF65-F5344CB8AC3E}">
        <p14:creationId xmlns:p14="http://schemas.microsoft.com/office/powerpoint/2010/main" val="908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Affine transformations</a:t>
            </a:r>
            <a:endParaRPr dirty="0"/>
          </a:p>
        </p:txBody>
      </p:sp>
      <p:pic>
        <p:nvPicPr>
          <p:cNvPr id="7" name="image48.pdf" descr="image48.pdf">
            <a:extLst>
              <a:ext uri="{FF2B5EF4-FFF2-40B4-BE49-F238E27FC236}">
                <a16:creationId xmlns:a16="http://schemas.microsoft.com/office/drawing/2014/main" id="{4A83324A-B577-41C9-8710-A905C120F27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73425" y="1851423"/>
            <a:ext cx="1984456" cy="10006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9FFAEA-7BD7-4984-8112-517A4FB6BE5B}"/>
              </a:ext>
            </a:extLst>
          </p:cNvPr>
          <p:cNvGrpSpPr/>
          <p:nvPr/>
        </p:nvGrpSpPr>
        <p:grpSpPr>
          <a:xfrm>
            <a:off x="5994858" y="3603720"/>
            <a:ext cx="2518977" cy="1206859"/>
            <a:chOff x="7751844" y="4144383"/>
            <a:chExt cx="2311648" cy="1107526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2E817363-A5AC-4F64-90DF-C25661CC2035}"/>
                </a:ext>
              </a:extLst>
            </p:cNvPr>
            <p:cNvSpPr/>
            <p:nvPr/>
          </p:nvSpPr>
          <p:spPr>
            <a:xfrm>
              <a:off x="7751844" y="4463881"/>
              <a:ext cx="614640" cy="614639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26789" tIns="26789" rIns="26789" bIns="2678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A34AE73-2699-4243-8999-4F939582E35B}"/>
                </a:ext>
              </a:extLst>
            </p:cNvPr>
            <p:cNvSpPr/>
            <p:nvPr/>
          </p:nvSpPr>
          <p:spPr>
            <a:xfrm rot="2171583">
              <a:off x="9448852" y="4144383"/>
              <a:ext cx="614640" cy="110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26789" tIns="26789" rIns="26789" bIns="2678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26B19BB-6587-46C4-9050-370B2841495D}"/>
                </a:ext>
              </a:extLst>
            </p:cNvPr>
            <p:cNvCxnSpPr/>
            <p:nvPr/>
          </p:nvCxnSpPr>
          <p:spPr>
            <a:xfrm>
              <a:off x="8620018" y="4756935"/>
              <a:ext cx="5611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ffine transformations are combinations of…">
            <a:extLst>
              <a:ext uri="{FF2B5EF4-FFF2-40B4-BE49-F238E27FC236}">
                <a16:creationId xmlns:a16="http://schemas.microsoft.com/office/drawing/2014/main" id="{7605D4D8-FBEB-4743-9FA7-8205581F7FDB}"/>
              </a:ext>
            </a:extLst>
          </p:cNvPr>
          <p:cNvSpPr txBox="1"/>
          <p:nvPr/>
        </p:nvSpPr>
        <p:spPr>
          <a:xfrm>
            <a:off x="241439" y="1851422"/>
            <a:ext cx="4865683" cy="4424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/>
          <a:p>
            <a:pPr marL="241093" indent="-241093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Affine transformations are combinations of 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arbitrary (4-DOF) linear transformations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+ translations</a:t>
            </a: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Properties of affine transformations: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origin does not necessarily map to origin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lines map to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parallel lines map to parallel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ratios are preserved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compositions of affine transforms are also affine transforms</a:t>
            </a:r>
            <a:endParaRPr sz="2000" dirty="0">
              <a:uFill>
                <a:solidFill>
                  <a:srgbClr val="0433FF"/>
                </a:solidFill>
              </a:uFill>
              <a:latin typeface="+mj-lt"/>
            </a:endParaRPr>
          </a:p>
        </p:txBody>
      </p:sp>
      <p:sp>
        <p:nvSpPr>
          <p:cNvPr id="17" name="Translation">
            <a:extLst>
              <a:ext uri="{FF2B5EF4-FFF2-40B4-BE49-F238E27FC236}">
                <a16:creationId xmlns:a16="http://schemas.microsoft.com/office/drawing/2014/main" id="{E73D9DFA-685C-40D1-9133-D13791B1A5E8}"/>
              </a:ext>
            </a:extLst>
          </p:cNvPr>
          <p:cNvSpPr txBox="1">
            <a:spLocks/>
          </p:cNvSpPr>
          <p:nvPr/>
        </p:nvSpPr>
        <p:spPr>
          <a:xfrm>
            <a:off x="5257800" y="5413172"/>
            <a:ext cx="3886200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/>
              <a:t>Does the last coordinate w ever change?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55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35127EB6-EDDC-4EA6-AA79-0C1108832F24}"/>
              </a:ext>
            </a:extLst>
          </p:cNvPr>
          <p:cNvSpPr/>
          <p:nvPr/>
        </p:nvSpPr>
        <p:spPr>
          <a:xfrm>
            <a:off x="5980634" y="3951873"/>
            <a:ext cx="683991" cy="68399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/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686431CB-2D94-40F0-B868-579526C98F5A}"/>
              </a:ext>
            </a:extLst>
          </p:cNvPr>
          <p:cNvSpPr/>
          <p:nvPr/>
        </p:nvSpPr>
        <p:spPr>
          <a:xfrm>
            <a:off x="7828633" y="3609089"/>
            <a:ext cx="958886" cy="1355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203"/>
                </a:moveTo>
                <a:lnTo>
                  <a:pt x="21600" y="0"/>
                </a:lnTo>
                <a:lnTo>
                  <a:pt x="21600" y="21600"/>
                </a:lnTo>
                <a:lnTo>
                  <a:pt x="1022" y="16224"/>
                </a:lnTo>
                <a:lnTo>
                  <a:pt x="0" y="8203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/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Projective transformations</a:t>
            </a:r>
            <a:endParaRPr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6B19BB-6587-46C4-9050-370B2841495D}"/>
              </a:ext>
            </a:extLst>
          </p:cNvPr>
          <p:cNvCxnSpPr/>
          <p:nvPr/>
        </p:nvCxnSpPr>
        <p:spPr>
          <a:xfrm>
            <a:off x="6940897" y="4271208"/>
            <a:ext cx="61146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ffine transformations are combinations of…">
            <a:extLst>
              <a:ext uri="{FF2B5EF4-FFF2-40B4-BE49-F238E27FC236}">
                <a16:creationId xmlns:a16="http://schemas.microsoft.com/office/drawing/2014/main" id="{7605D4D8-FBEB-4743-9FA7-8205581F7FDB}"/>
              </a:ext>
            </a:extLst>
          </p:cNvPr>
          <p:cNvSpPr txBox="1"/>
          <p:nvPr/>
        </p:nvSpPr>
        <p:spPr>
          <a:xfrm>
            <a:off x="241438" y="1851422"/>
            <a:ext cx="5852409" cy="4424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/>
          <a:p>
            <a:pPr marL="241093" indent="-241093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Projective</a:t>
            </a: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 transformations are combinations of 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affine transformations;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+ projective wraps</a:t>
            </a: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Properties of </a:t>
            </a: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projective</a:t>
            </a: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 transformations: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origin does not necessarily map to origin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lines map to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parallel lines do not necessarily map to parallel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ratios are not necessarily preserved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compositions of projective transforms are also projective transforms</a:t>
            </a:r>
            <a:endParaRPr sz="2000" dirty="0">
              <a:uFill>
                <a:solidFill>
                  <a:srgbClr val="0433FF"/>
                </a:solidFill>
              </a:uFill>
              <a:latin typeface="+mj-lt"/>
            </a:endParaRPr>
          </a:p>
        </p:txBody>
      </p:sp>
      <p:pic>
        <p:nvPicPr>
          <p:cNvPr id="11" name="image49.pdf" descr="image49.pdf">
            <a:extLst>
              <a:ext uri="{FF2B5EF4-FFF2-40B4-BE49-F238E27FC236}">
                <a16:creationId xmlns:a16="http://schemas.microsoft.com/office/drawing/2014/main" id="{30A2B9C0-5B77-4547-B242-787171D6542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78936" y="1851423"/>
            <a:ext cx="2573433" cy="1000642"/>
          </a:xfrm>
          <a:prstGeom prst="rect">
            <a:avLst/>
          </a:prstGeom>
        </p:spPr>
      </p:pic>
      <p:sp>
        <p:nvSpPr>
          <p:cNvPr id="10" name="Translation">
            <a:extLst>
              <a:ext uri="{FF2B5EF4-FFF2-40B4-BE49-F238E27FC236}">
                <a16:creationId xmlns:a16="http://schemas.microsoft.com/office/drawing/2014/main" id="{D3C77309-A124-4053-A5D3-806A8546FAA4}"/>
              </a:ext>
            </a:extLst>
          </p:cNvPr>
          <p:cNvSpPr txBox="1">
            <a:spLocks/>
          </p:cNvSpPr>
          <p:nvPr/>
        </p:nvSpPr>
        <p:spPr>
          <a:xfrm>
            <a:off x="5560703" y="2875692"/>
            <a:ext cx="3371850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How many degrees of freedom?</a:t>
            </a:r>
          </a:p>
        </p:txBody>
      </p:sp>
      <p:sp>
        <p:nvSpPr>
          <p:cNvPr id="9" name="Translation">
            <a:extLst>
              <a:ext uri="{FF2B5EF4-FFF2-40B4-BE49-F238E27FC236}">
                <a16:creationId xmlns:a16="http://schemas.microsoft.com/office/drawing/2014/main" id="{08EAFFB7-1904-7247-B2FA-0A2B92979AEB}"/>
              </a:ext>
            </a:extLst>
          </p:cNvPr>
          <p:cNvSpPr txBox="1">
            <a:spLocks/>
          </p:cNvSpPr>
          <p:nvPr/>
        </p:nvSpPr>
        <p:spPr>
          <a:xfrm>
            <a:off x="5325762" y="3011277"/>
            <a:ext cx="3479781" cy="57342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8 DOF: vectors (and therefore matrices) are defined up to scale)</a:t>
            </a:r>
          </a:p>
        </p:txBody>
      </p:sp>
    </p:spTree>
    <p:extLst>
      <p:ext uri="{BB962C8B-B14F-4D97-AF65-F5344CB8AC3E}">
        <p14:creationId xmlns:p14="http://schemas.microsoft.com/office/powerpoint/2010/main" val="9695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96E874B7-47F0-470E-986A-1EA7F028CE63}"/>
              </a:ext>
            </a:extLst>
          </p:cNvPr>
          <p:cNvPicPr>
            <a:picLocks/>
          </p:cNvPicPr>
          <p:nvPr/>
        </p:nvPicPr>
        <p:blipFill>
          <a:blip r:embed="rId2"/>
          <a:srcRect l="6571" t="30191" r="37714" b="14951"/>
          <a:stretch>
            <a:fillRect/>
          </a:stretch>
        </p:blipFill>
        <p:spPr>
          <a:xfrm>
            <a:off x="1531819" y="1510635"/>
            <a:ext cx="6080363" cy="44901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1E1E0-454B-4B7C-B8AC-88C37A517CDC}"/>
              </a:ext>
            </a:extLst>
          </p:cNvPr>
          <p:cNvSpPr/>
          <p:nvPr/>
        </p:nvSpPr>
        <p:spPr>
          <a:xfrm>
            <a:off x="5540339" y="2458894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E9468-8776-45D7-84B6-9BBFE4E31B64}"/>
              </a:ext>
            </a:extLst>
          </p:cNvPr>
          <p:cNvSpPr/>
          <p:nvPr/>
        </p:nvSpPr>
        <p:spPr>
          <a:xfrm>
            <a:off x="5549864" y="3169537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714A6-32D3-44A8-9EC0-E985F101D945}"/>
              </a:ext>
            </a:extLst>
          </p:cNvPr>
          <p:cNvSpPr/>
          <p:nvPr/>
        </p:nvSpPr>
        <p:spPr>
          <a:xfrm>
            <a:off x="5649877" y="3893242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CAD9E-ED10-4E6A-A3A2-393B17209521}"/>
              </a:ext>
            </a:extLst>
          </p:cNvPr>
          <p:cNvSpPr/>
          <p:nvPr/>
        </p:nvSpPr>
        <p:spPr>
          <a:xfrm>
            <a:off x="5394682" y="460895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B0881-9CEB-4273-A3C9-3C591B729835}"/>
              </a:ext>
            </a:extLst>
          </p:cNvPr>
          <p:cNvSpPr/>
          <p:nvPr/>
        </p:nvSpPr>
        <p:spPr>
          <a:xfrm>
            <a:off x="5394682" y="532901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ale">
            <a:extLst>
              <a:ext uri="{FF2B5EF4-FFF2-40B4-BE49-F238E27FC236}">
                <a16:creationId xmlns:a16="http://schemas.microsoft.com/office/drawing/2014/main" id="{F45BBBC6-283E-426D-ACF4-A63080CFE642}"/>
              </a:ext>
            </a:extLst>
          </p:cNvPr>
          <p:cNvSpPr txBox="1"/>
          <p:nvPr/>
        </p:nvSpPr>
        <p:spPr>
          <a:xfrm>
            <a:off x="6342158" y="2356565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2" name="Scale">
            <a:extLst>
              <a:ext uri="{FF2B5EF4-FFF2-40B4-BE49-F238E27FC236}">
                <a16:creationId xmlns:a16="http://schemas.microsoft.com/office/drawing/2014/main" id="{9C16F182-04E3-4083-B52D-E8D5CE7905F2}"/>
              </a:ext>
            </a:extLst>
          </p:cNvPr>
          <p:cNvSpPr txBox="1"/>
          <p:nvPr/>
        </p:nvSpPr>
        <p:spPr>
          <a:xfrm>
            <a:off x="6342158" y="3116108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DD815CAA-7764-4417-92EE-1DA8412B0D8D}"/>
              </a:ext>
            </a:extLst>
          </p:cNvPr>
          <p:cNvSpPr txBox="1"/>
          <p:nvPr/>
        </p:nvSpPr>
        <p:spPr>
          <a:xfrm>
            <a:off x="6342158" y="3809489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4" name="Scale">
            <a:extLst>
              <a:ext uri="{FF2B5EF4-FFF2-40B4-BE49-F238E27FC236}">
                <a16:creationId xmlns:a16="http://schemas.microsoft.com/office/drawing/2014/main" id="{BE697849-352C-4E59-BA93-D5A47CD6E0BC}"/>
              </a:ext>
            </a:extLst>
          </p:cNvPr>
          <p:cNvSpPr txBox="1"/>
          <p:nvPr/>
        </p:nvSpPr>
        <p:spPr>
          <a:xfrm>
            <a:off x="6353390" y="4555527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5" name="Scale">
            <a:extLst>
              <a:ext uri="{FF2B5EF4-FFF2-40B4-BE49-F238E27FC236}">
                <a16:creationId xmlns:a16="http://schemas.microsoft.com/office/drawing/2014/main" id="{86012027-7516-4ED2-9CD3-27C69A54D0C3}"/>
              </a:ext>
            </a:extLst>
          </p:cNvPr>
          <p:cNvSpPr txBox="1"/>
          <p:nvPr/>
        </p:nvSpPr>
        <p:spPr>
          <a:xfrm>
            <a:off x="6342158" y="5208143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64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96E874B7-47F0-470E-986A-1EA7F028CE63}"/>
              </a:ext>
            </a:extLst>
          </p:cNvPr>
          <p:cNvPicPr>
            <a:picLocks/>
          </p:cNvPicPr>
          <p:nvPr/>
        </p:nvPicPr>
        <p:blipFill>
          <a:blip r:embed="rId2"/>
          <a:srcRect l="6571" t="30191" r="37714" b="14951"/>
          <a:stretch>
            <a:fillRect/>
          </a:stretch>
        </p:blipFill>
        <p:spPr>
          <a:xfrm>
            <a:off x="1531819" y="1510635"/>
            <a:ext cx="6080363" cy="44901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1E1E0-454B-4B7C-B8AC-88C37A517CDC}"/>
              </a:ext>
            </a:extLst>
          </p:cNvPr>
          <p:cNvSpPr/>
          <p:nvPr/>
        </p:nvSpPr>
        <p:spPr>
          <a:xfrm>
            <a:off x="5540339" y="2458894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E9468-8776-45D7-84B6-9BBFE4E31B64}"/>
              </a:ext>
            </a:extLst>
          </p:cNvPr>
          <p:cNvSpPr/>
          <p:nvPr/>
        </p:nvSpPr>
        <p:spPr>
          <a:xfrm>
            <a:off x="5549864" y="3169537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714A6-32D3-44A8-9EC0-E985F101D945}"/>
              </a:ext>
            </a:extLst>
          </p:cNvPr>
          <p:cNvSpPr/>
          <p:nvPr/>
        </p:nvSpPr>
        <p:spPr>
          <a:xfrm>
            <a:off x="5649877" y="3893242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CAD9E-ED10-4E6A-A3A2-393B17209521}"/>
              </a:ext>
            </a:extLst>
          </p:cNvPr>
          <p:cNvSpPr/>
          <p:nvPr/>
        </p:nvSpPr>
        <p:spPr>
          <a:xfrm>
            <a:off x="5394682" y="460895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B0881-9CEB-4273-A3C9-3C591B729835}"/>
              </a:ext>
            </a:extLst>
          </p:cNvPr>
          <p:cNvSpPr/>
          <p:nvPr/>
        </p:nvSpPr>
        <p:spPr>
          <a:xfrm>
            <a:off x="5394682" y="532901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ale">
            <a:extLst>
              <a:ext uri="{FF2B5EF4-FFF2-40B4-BE49-F238E27FC236}">
                <a16:creationId xmlns:a16="http://schemas.microsoft.com/office/drawing/2014/main" id="{F45BBBC6-283E-426D-ACF4-A63080CFE642}"/>
              </a:ext>
            </a:extLst>
          </p:cNvPr>
          <p:cNvSpPr txBox="1"/>
          <p:nvPr/>
        </p:nvSpPr>
        <p:spPr>
          <a:xfrm>
            <a:off x="6342158" y="2356565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2</a:t>
            </a:r>
            <a:endParaRPr sz="3000" b="0" dirty="0">
              <a:latin typeface="+mj-lt"/>
            </a:endParaRPr>
          </a:p>
        </p:txBody>
      </p:sp>
      <p:sp>
        <p:nvSpPr>
          <p:cNvPr id="12" name="Scale">
            <a:extLst>
              <a:ext uri="{FF2B5EF4-FFF2-40B4-BE49-F238E27FC236}">
                <a16:creationId xmlns:a16="http://schemas.microsoft.com/office/drawing/2014/main" id="{9C16F182-04E3-4083-B52D-E8D5CE7905F2}"/>
              </a:ext>
            </a:extLst>
          </p:cNvPr>
          <p:cNvSpPr txBox="1"/>
          <p:nvPr/>
        </p:nvSpPr>
        <p:spPr>
          <a:xfrm>
            <a:off x="6342158" y="3116108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3</a:t>
            </a:r>
            <a:endParaRPr sz="3000"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DD815CAA-7764-4417-92EE-1DA8412B0D8D}"/>
              </a:ext>
            </a:extLst>
          </p:cNvPr>
          <p:cNvSpPr txBox="1"/>
          <p:nvPr/>
        </p:nvSpPr>
        <p:spPr>
          <a:xfrm>
            <a:off x="6342158" y="3809489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4</a:t>
            </a:r>
            <a:endParaRPr sz="3000" b="0" dirty="0">
              <a:latin typeface="+mj-lt"/>
            </a:endParaRPr>
          </a:p>
        </p:txBody>
      </p:sp>
      <p:sp>
        <p:nvSpPr>
          <p:cNvPr id="14" name="Scale">
            <a:extLst>
              <a:ext uri="{FF2B5EF4-FFF2-40B4-BE49-F238E27FC236}">
                <a16:creationId xmlns:a16="http://schemas.microsoft.com/office/drawing/2014/main" id="{BE697849-352C-4E59-BA93-D5A47CD6E0BC}"/>
              </a:ext>
            </a:extLst>
          </p:cNvPr>
          <p:cNvSpPr txBox="1"/>
          <p:nvPr/>
        </p:nvSpPr>
        <p:spPr>
          <a:xfrm>
            <a:off x="6353390" y="4555527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6</a:t>
            </a:r>
            <a:endParaRPr sz="3000" b="0" dirty="0">
              <a:latin typeface="+mj-lt"/>
            </a:endParaRPr>
          </a:p>
        </p:txBody>
      </p:sp>
      <p:sp>
        <p:nvSpPr>
          <p:cNvPr id="15" name="Scale">
            <a:extLst>
              <a:ext uri="{FF2B5EF4-FFF2-40B4-BE49-F238E27FC236}">
                <a16:creationId xmlns:a16="http://schemas.microsoft.com/office/drawing/2014/main" id="{86012027-7516-4ED2-9CD3-27C69A54D0C3}"/>
              </a:ext>
            </a:extLst>
          </p:cNvPr>
          <p:cNvSpPr txBox="1"/>
          <p:nvPr/>
        </p:nvSpPr>
        <p:spPr>
          <a:xfrm>
            <a:off x="6342158" y="5208143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8</a:t>
            </a:r>
            <a:endParaRPr sz="3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58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330" name="Rectangle 2">
            <a:extLst>
              <a:ext uri="{FF2B5EF4-FFF2-40B4-BE49-F238E27FC236}">
                <a16:creationId xmlns:a16="http://schemas.microsoft.com/office/drawing/2014/main" id="{1DB0FC7A-D80B-634A-9C50-BD77E0B16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2D Coordinate Frames &amp; Points</a:t>
            </a:r>
          </a:p>
        </p:txBody>
      </p:sp>
      <p:sp>
        <p:nvSpPr>
          <p:cNvPr id="1379331" name="Line 3">
            <a:extLst>
              <a:ext uri="{FF2B5EF4-FFF2-40B4-BE49-F238E27FC236}">
                <a16:creationId xmlns:a16="http://schemas.microsoft.com/office/drawing/2014/main" id="{42C7570D-42F7-9A44-B61E-CF39039C0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6000750"/>
            <a:ext cx="3243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32" name="Line 4">
            <a:extLst>
              <a:ext uri="{FF2B5EF4-FFF2-40B4-BE49-F238E27FC236}">
                <a16:creationId xmlns:a16="http://schemas.microsoft.com/office/drawing/2014/main" id="{44825775-77FA-CE40-BF90-AF8E8EF03F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3086100"/>
            <a:ext cx="0" cy="292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33" name="Text Box 5">
            <a:extLst>
              <a:ext uri="{FF2B5EF4-FFF2-40B4-BE49-F238E27FC236}">
                <a16:creationId xmlns:a16="http://schemas.microsoft.com/office/drawing/2014/main" id="{B9ECA655-2F80-004D-AE0B-706D3B441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5522913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/>
              <a:t>i</a:t>
            </a:r>
          </a:p>
        </p:txBody>
      </p:sp>
      <p:sp>
        <p:nvSpPr>
          <p:cNvPr id="1379334" name="Text Box 6">
            <a:extLst>
              <a:ext uri="{FF2B5EF4-FFF2-40B4-BE49-F238E27FC236}">
                <a16:creationId xmlns:a16="http://schemas.microsoft.com/office/drawing/2014/main" id="{ADE71CDD-9728-2347-8C96-AD6302A4B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2908300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/>
              <a:t>j</a:t>
            </a:r>
          </a:p>
        </p:txBody>
      </p:sp>
      <p:sp>
        <p:nvSpPr>
          <p:cNvPr id="1379335" name="Oval 7">
            <a:extLst>
              <a:ext uri="{FF2B5EF4-FFF2-40B4-BE49-F238E27FC236}">
                <a16:creationId xmlns:a16="http://schemas.microsoft.com/office/drawing/2014/main" id="{94139DEC-6A8F-4F4B-B9E7-51C71FE7D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3543300"/>
            <a:ext cx="100012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9336" name="Text Box 8">
            <a:extLst>
              <a:ext uri="{FF2B5EF4-FFF2-40B4-BE49-F238E27FC236}">
                <a16:creationId xmlns:a16="http://schemas.microsoft.com/office/drawing/2014/main" id="{BA529BFC-E237-FE4D-BFBB-5928AC02F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3257550"/>
            <a:ext cx="1370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en-US" sz="2800" b="0" dirty="0"/>
              <a:t>p</a:t>
            </a:r>
            <a:r>
              <a:rPr lang="en-US" altLang="en-US" b="0" dirty="0"/>
              <a:t> = </a:t>
            </a:r>
            <a:r>
              <a:rPr lang="en-US" altLang="en-US" sz="2400" b="0" dirty="0"/>
              <a:t>(</a:t>
            </a:r>
            <a:r>
              <a:rPr lang="en-US" altLang="en-US" sz="2400" b="0" dirty="0" err="1"/>
              <a:t>x,y</a:t>
            </a:r>
            <a:r>
              <a:rPr lang="en-US" altLang="en-US" sz="2400" b="0" dirty="0"/>
              <a:t>)</a:t>
            </a:r>
            <a:r>
              <a:rPr lang="en-US" altLang="en-US" sz="2400" b="0" baseline="30000" dirty="0"/>
              <a:t>T</a:t>
            </a:r>
            <a:endParaRPr lang="en-US" altLang="en-US" b="0" baseline="30000" dirty="0"/>
          </a:p>
        </p:txBody>
      </p:sp>
      <p:sp>
        <p:nvSpPr>
          <p:cNvPr id="1379337" name="Rectangle 9">
            <a:extLst>
              <a:ext uri="{FF2B5EF4-FFF2-40B4-BE49-F238E27FC236}">
                <a16:creationId xmlns:a16="http://schemas.microsoft.com/office/drawing/2014/main" id="{EE6BA712-F387-5A48-B692-6EE525045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 dirty="0"/>
              <a:t>coordinates x and y</a:t>
            </a:r>
          </a:p>
        </p:txBody>
      </p:sp>
      <p:sp>
        <p:nvSpPr>
          <p:cNvPr id="1379338" name="Line 10">
            <a:extLst>
              <a:ext uri="{FF2B5EF4-FFF2-40B4-BE49-F238E27FC236}">
                <a16:creationId xmlns:a16="http://schemas.microsoft.com/office/drawing/2014/main" id="{79D9F256-3AB1-9D48-A8DF-FCA6A0C66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3600450"/>
            <a:ext cx="26860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39" name="Line 11">
            <a:extLst>
              <a:ext uri="{FF2B5EF4-FFF2-40B4-BE49-F238E27FC236}">
                <a16:creationId xmlns:a16="http://schemas.microsoft.com/office/drawing/2014/main" id="{B3D9D8E8-A0A5-7941-BE08-579D7D15C3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3463" y="3600450"/>
            <a:ext cx="0" cy="23860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42" name="Text Box 14">
            <a:extLst>
              <a:ext uri="{FF2B5EF4-FFF2-40B4-BE49-F238E27FC236}">
                <a16:creationId xmlns:a16="http://schemas.microsoft.com/office/drawing/2014/main" id="{7A5D6526-A89F-954B-BF8C-B95EC726D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922963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34218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914" name="AutoShape 2">
            <a:extLst>
              <a:ext uri="{FF2B5EF4-FFF2-40B4-BE49-F238E27FC236}">
                <a16:creationId xmlns:a16="http://schemas.microsoft.com/office/drawing/2014/main" id="{F52D9752-8EB2-C649-8269-0A83EFB5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15" name="Rectangle 3">
            <a:extLst>
              <a:ext uri="{FF2B5EF4-FFF2-40B4-BE49-F238E27FC236}">
                <a16:creationId xmlns:a16="http://schemas.microsoft.com/office/drawing/2014/main" id="{AA9EF7AF-9DB3-704B-A3C1-F11BB8243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2.1.3: 3D Transformations</a:t>
            </a:r>
          </a:p>
        </p:txBody>
      </p:sp>
      <p:sp>
        <p:nvSpPr>
          <p:cNvPr id="1446916" name="Rectangle 4">
            <a:extLst>
              <a:ext uri="{FF2B5EF4-FFF2-40B4-BE49-F238E27FC236}">
                <a16:creationId xmlns:a16="http://schemas.microsoft.com/office/drawing/2014/main" id="{5A64A016-C9A6-0145-8EAF-9D5A4AEAA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93900"/>
            <a:ext cx="7772400" cy="1747838"/>
          </a:xfrm>
        </p:spPr>
        <p:txBody>
          <a:bodyPr/>
          <a:lstStyle/>
          <a:p>
            <a:r>
              <a:rPr kumimoji="1" lang="en-US" altLang="zh-CN" sz="2800" dirty="0">
                <a:ea typeface="SimSun" panose="02010600030101010101" pitchFamily="2" charset="-122"/>
              </a:rPr>
              <a:t>Need a way to specify the six degrees-of-freedom of a rigid body.</a:t>
            </a:r>
          </a:p>
          <a:p>
            <a:r>
              <a:rPr kumimoji="1" lang="en-US" altLang="zh-CN" sz="2800" dirty="0">
                <a:ea typeface="SimSun" panose="02010600030101010101" pitchFamily="2" charset="-122"/>
              </a:rPr>
              <a:t>Why are their 6 DOF?</a:t>
            </a:r>
          </a:p>
        </p:txBody>
      </p:sp>
      <p:sp>
        <p:nvSpPr>
          <p:cNvPr id="1446917" name="AutoShape 5">
            <a:extLst>
              <a:ext uri="{FF2B5EF4-FFF2-40B4-BE49-F238E27FC236}">
                <a16:creationId xmlns:a16="http://schemas.microsoft.com/office/drawing/2014/main" id="{B6BF2721-4AD5-3C40-B447-D7582C009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18" name="Text Box 6">
            <a:extLst>
              <a:ext uri="{FF2B5EF4-FFF2-40B4-BE49-F238E27FC236}">
                <a16:creationId xmlns:a16="http://schemas.microsoft.com/office/drawing/2014/main" id="{90A77F0C-1226-DC40-92F8-854ED57DC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19494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A rigid body is a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collection of points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whose positions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relative to each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other can’t change</a:t>
            </a:r>
          </a:p>
        </p:txBody>
      </p:sp>
      <p:sp>
        <p:nvSpPr>
          <p:cNvPr id="1446919" name="AutoShape 7">
            <a:extLst>
              <a:ext uri="{FF2B5EF4-FFF2-40B4-BE49-F238E27FC236}">
                <a16:creationId xmlns:a16="http://schemas.microsoft.com/office/drawing/2014/main" id="{85D21657-A232-B84D-A945-6BA26A667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0" name="Oval 8">
            <a:extLst>
              <a:ext uri="{FF2B5EF4-FFF2-40B4-BE49-F238E27FC236}">
                <a16:creationId xmlns:a16="http://schemas.microsoft.com/office/drawing/2014/main" id="{95ACCA9A-1590-D541-9ABB-054865B8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572000"/>
            <a:ext cx="98425" cy="936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1" name="Text Box 9">
            <a:extLst>
              <a:ext uri="{FF2B5EF4-FFF2-40B4-BE49-F238E27FC236}">
                <a16:creationId xmlns:a16="http://schemas.microsoft.com/office/drawing/2014/main" id="{9E3F58B2-736C-2E45-BE88-0AC6BB5E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181600"/>
            <a:ext cx="146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Fix one point,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three DOF</a:t>
            </a:r>
          </a:p>
        </p:txBody>
      </p:sp>
      <p:sp>
        <p:nvSpPr>
          <p:cNvPr id="1446922" name="Oval 10">
            <a:extLst>
              <a:ext uri="{FF2B5EF4-FFF2-40B4-BE49-F238E27FC236}">
                <a16:creationId xmlns:a16="http://schemas.microsoft.com/office/drawing/2014/main" id="{40C2D33E-0734-B240-A596-AD8432506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72000"/>
            <a:ext cx="98425" cy="936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3" name="Line 11">
            <a:extLst>
              <a:ext uri="{FF2B5EF4-FFF2-40B4-BE49-F238E27FC236}">
                <a16:creationId xmlns:a16="http://schemas.microsoft.com/office/drawing/2014/main" id="{1CBE60A3-144A-4947-8B5F-6B9B88078E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2875" y="4148138"/>
            <a:ext cx="315913" cy="4905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46924" name="Oval 12">
            <a:extLst>
              <a:ext uri="{FF2B5EF4-FFF2-40B4-BE49-F238E27FC236}">
                <a16:creationId xmlns:a16="http://schemas.microsoft.com/office/drawing/2014/main" id="{183344DB-B525-5C48-B0B4-14B74A118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114800"/>
            <a:ext cx="98425" cy="93663"/>
          </a:xfrm>
          <a:prstGeom prst="ellipse">
            <a:avLst/>
          </a:prstGeom>
          <a:solidFill>
            <a:srgbClr val="80808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5" name="Text Box 13">
            <a:extLst>
              <a:ext uri="{FF2B5EF4-FFF2-40B4-BE49-F238E27FC236}">
                <a16:creationId xmlns:a16="http://schemas.microsoft.com/office/drawing/2014/main" id="{25E54B44-F353-DD44-BF47-A531ACC7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900" y="5181600"/>
            <a:ext cx="1968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Fix second point,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two more DOF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(must maintain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distance constraint)</a:t>
            </a:r>
          </a:p>
        </p:txBody>
      </p:sp>
      <p:sp>
        <p:nvSpPr>
          <p:cNvPr id="1446926" name="AutoShape 14">
            <a:extLst>
              <a:ext uri="{FF2B5EF4-FFF2-40B4-BE49-F238E27FC236}">
                <a16:creationId xmlns:a16="http://schemas.microsoft.com/office/drawing/2014/main" id="{8BE11693-93C6-4B4F-B2B4-1FB8404FC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7" name="Oval 15">
            <a:extLst>
              <a:ext uri="{FF2B5EF4-FFF2-40B4-BE49-F238E27FC236}">
                <a16:creationId xmlns:a16="http://schemas.microsoft.com/office/drawing/2014/main" id="{9C93788F-AA11-4F4F-9BC5-518A0D9C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572000"/>
            <a:ext cx="98425" cy="936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8" name="Line 16">
            <a:extLst>
              <a:ext uri="{FF2B5EF4-FFF2-40B4-BE49-F238E27FC236}">
                <a16:creationId xmlns:a16="http://schemas.microsoft.com/office/drawing/2014/main" id="{DDFED62C-22EF-9D47-B023-268BCF8D5A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2675" y="4148138"/>
            <a:ext cx="315913" cy="4905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46929" name="Oval 17">
            <a:extLst>
              <a:ext uri="{FF2B5EF4-FFF2-40B4-BE49-F238E27FC236}">
                <a16:creationId xmlns:a16="http://schemas.microsoft.com/office/drawing/2014/main" id="{C11866DE-69FA-0144-A874-EC49AC5C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14800"/>
            <a:ext cx="98425" cy="93663"/>
          </a:xfrm>
          <a:prstGeom prst="ellipse">
            <a:avLst/>
          </a:prstGeom>
          <a:solidFill>
            <a:srgbClr val="80808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30" name="Oval 18">
            <a:extLst>
              <a:ext uri="{FF2B5EF4-FFF2-40B4-BE49-F238E27FC236}">
                <a16:creationId xmlns:a16="http://schemas.microsoft.com/office/drawing/2014/main" id="{A6882B52-0AA6-894B-B3F9-C630BBCD9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114800"/>
            <a:ext cx="98425" cy="93663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31" name="Text Box 19">
            <a:extLst>
              <a:ext uri="{FF2B5EF4-FFF2-40B4-BE49-F238E27FC236}">
                <a16:creationId xmlns:a16="http://schemas.microsoft.com/office/drawing/2014/main" id="{7760D5C0-CA57-A148-844F-F04290851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0" y="5181600"/>
            <a:ext cx="1695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Third point adds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one more DOF,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for rotation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around line</a:t>
            </a:r>
          </a:p>
        </p:txBody>
      </p:sp>
    </p:spTree>
    <p:extLst>
      <p:ext uri="{BB962C8B-B14F-4D97-AF65-F5344CB8AC3E}">
        <p14:creationId xmlns:p14="http://schemas.microsoft.com/office/powerpoint/2010/main" val="2170607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Rectangle 2">
            <a:extLst>
              <a:ext uri="{FF2B5EF4-FFF2-40B4-BE49-F238E27FC236}">
                <a16:creationId xmlns:a16="http://schemas.microsoft.com/office/drawing/2014/main" id="{C726980D-67E8-6E4E-8F2F-3C238CB3D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>
                <a:ea typeface="SimSun" panose="02010600030101010101" pitchFamily="2" charset="-122"/>
              </a:rPr>
              <a:t>Notations</a:t>
            </a:r>
          </a:p>
        </p:txBody>
      </p:sp>
      <p:sp>
        <p:nvSpPr>
          <p:cNvPr id="1448963" name="Rectangle 3">
            <a:extLst>
              <a:ext uri="{FF2B5EF4-FFF2-40B4-BE49-F238E27FC236}">
                <a16:creationId xmlns:a16="http://schemas.microsoft.com/office/drawing/2014/main" id="{A663D24A-03BF-4449-A9BA-CA7B7EC59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305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zh-CN" altLang="en-US" sz="1800">
                <a:ea typeface="SimSun" panose="02010600030101010101" pitchFamily="2" charset="-122"/>
              </a:rPr>
              <a:t> </a:t>
            </a:r>
            <a:r>
              <a:rPr kumimoji="1" lang="en-US" altLang="zh-CN" sz="1800">
                <a:ea typeface="SimSun" panose="02010600030101010101" pitchFamily="2" charset="-122"/>
              </a:rPr>
              <a:t>Superscript references coordinate frame</a:t>
            </a:r>
          </a:p>
          <a:p>
            <a:pPr>
              <a:lnSpc>
                <a:spcPct val="90000"/>
              </a:lnSpc>
            </a:pPr>
            <a:r>
              <a:rPr kumimoji="1" lang="en-US" altLang="zh-CN" sz="1800">
                <a:ea typeface="SimSun" panose="02010600030101010101" pitchFamily="2" charset="-122"/>
              </a:rPr>
              <a:t> </a:t>
            </a:r>
            <a:r>
              <a:rPr kumimoji="1" lang="en-US" altLang="zh-CN" sz="1800" baseline="30000">
                <a:ea typeface="SimSun" panose="02010600030101010101" pitchFamily="2" charset="-122"/>
              </a:rPr>
              <a:t>A</a:t>
            </a:r>
            <a:r>
              <a:rPr kumimoji="1" lang="en-US" altLang="zh-CN" sz="1800">
                <a:ea typeface="SimSun" panose="02010600030101010101" pitchFamily="2" charset="-122"/>
              </a:rPr>
              <a:t>P is coordinates of P in frame A</a:t>
            </a:r>
          </a:p>
          <a:p>
            <a:pPr>
              <a:lnSpc>
                <a:spcPct val="90000"/>
              </a:lnSpc>
            </a:pPr>
            <a:r>
              <a:rPr kumimoji="1" lang="en-US" altLang="zh-CN" sz="1800" baseline="30000">
                <a:ea typeface="SimSun" panose="02010600030101010101" pitchFamily="2" charset="-122"/>
              </a:rPr>
              <a:t>  B</a:t>
            </a:r>
            <a:r>
              <a:rPr kumimoji="1" lang="en-US" altLang="zh-CN" sz="1800">
                <a:ea typeface="SimSun" panose="02010600030101010101" pitchFamily="2" charset="-122"/>
              </a:rPr>
              <a:t>P is coordinates of P in frame B</a:t>
            </a:r>
          </a:p>
          <a:p>
            <a:pPr>
              <a:lnSpc>
                <a:spcPct val="90000"/>
              </a:lnSpc>
            </a:pPr>
            <a:endParaRPr kumimoji="1" lang="en-US" altLang="zh-CN" sz="1800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kumimoji="1" lang="en-US" altLang="zh-CN" sz="1800">
                <a:ea typeface="SimSun" panose="02010600030101010101" pitchFamily="2" charset="-122"/>
              </a:rPr>
              <a:t>Example :</a:t>
            </a:r>
          </a:p>
          <a:p>
            <a:pPr lvl="1">
              <a:lnSpc>
                <a:spcPct val="90000"/>
              </a:lnSpc>
            </a:pPr>
            <a:endParaRPr kumimoji="1" lang="en-US" altLang="zh-CN" sz="1600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kumimoji="1" lang="en-US" altLang="zh-CN" sz="1800">
              <a:ea typeface="SimSun" panose="02010600030101010101" pitchFamily="2" charset="-122"/>
            </a:endParaRPr>
          </a:p>
        </p:txBody>
      </p:sp>
      <p:graphicFrame>
        <p:nvGraphicFramePr>
          <p:cNvPr id="1448964" name="Object 4">
            <a:extLst>
              <a:ext uri="{FF2B5EF4-FFF2-40B4-BE49-F238E27FC236}">
                <a16:creationId xmlns:a16="http://schemas.microsoft.com/office/drawing/2014/main" id="{AE26BF72-A26B-DE45-AD44-1E53B7831A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4750" y="3657600"/>
          <a:ext cx="6026150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3" name="Equation" r:id="rId4" imgW="9182100" imgH="2133600" progId="Equation.3">
                  <p:embed/>
                </p:oleObj>
              </mc:Choice>
              <mc:Fallback>
                <p:oleObj name="Equation" r:id="rId4" imgW="9182100" imgH="2133600" progId="Equation.3">
                  <p:embed/>
                  <p:pic>
                    <p:nvPicPr>
                      <p:cNvPr id="1448964" name="Object 4">
                        <a:extLst>
                          <a:ext uri="{FF2B5EF4-FFF2-40B4-BE49-F238E27FC236}">
                            <a16:creationId xmlns:a16="http://schemas.microsoft.com/office/drawing/2014/main" id="{AE26BF72-A26B-DE45-AD44-1E53B7831A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3657600"/>
                        <a:ext cx="6026150" cy="140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8965" name="Line 5">
            <a:extLst>
              <a:ext uri="{FF2B5EF4-FFF2-40B4-BE49-F238E27FC236}">
                <a16:creationId xmlns:a16="http://schemas.microsoft.com/office/drawing/2014/main" id="{A64E368B-9356-7749-B457-6547E02D22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4487863"/>
            <a:ext cx="0" cy="695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966" name="Line 6">
            <a:extLst>
              <a:ext uri="{FF2B5EF4-FFF2-40B4-BE49-F238E27FC236}">
                <a16:creationId xmlns:a16="http://schemas.microsoft.com/office/drawing/2014/main" id="{0388A3B1-7307-5E4C-B656-7B20D772F398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1329532" y="4834731"/>
            <a:ext cx="1588" cy="695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967" name="Line 7">
            <a:extLst>
              <a:ext uri="{FF2B5EF4-FFF2-40B4-BE49-F238E27FC236}">
                <a16:creationId xmlns:a16="http://schemas.microsoft.com/office/drawing/2014/main" id="{DCB30BF3-79C7-D042-AEB7-D01FA9454C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7388" y="5183188"/>
            <a:ext cx="295275" cy="371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48968" name="Object 8">
            <a:extLst>
              <a:ext uri="{FF2B5EF4-FFF2-40B4-BE49-F238E27FC236}">
                <a16:creationId xmlns:a16="http://schemas.microsoft.com/office/drawing/2014/main" id="{5DA1DC10-C355-9A4F-8D6B-7B2E10AF6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125" y="4148138"/>
          <a:ext cx="34607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4" name="Equation" r:id="rId6" imgW="8178800" imgH="8178800" progId="Equation.3">
                  <p:embed/>
                </p:oleObj>
              </mc:Choice>
              <mc:Fallback>
                <p:oleObj name="Equation" r:id="rId6" imgW="8178800" imgH="8178800" progId="Equation.3">
                  <p:embed/>
                  <p:pic>
                    <p:nvPicPr>
                      <p:cNvPr id="1448968" name="Object 8">
                        <a:extLst>
                          <a:ext uri="{FF2B5EF4-FFF2-40B4-BE49-F238E27FC236}">
                            <a16:creationId xmlns:a16="http://schemas.microsoft.com/office/drawing/2014/main" id="{5DA1DC10-C355-9A4F-8D6B-7B2E10AF6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4148138"/>
                        <a:ext cx="346075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69" name="Object 9">
            <a:extLst>
              <a:ext uri="{FF2B5EF4-FFF2-40B4-BE49-F238E27FC236}">
                <a16:creationId xmlns:a16="http://schemas.microsoft.com/office/drawing/2014/main" id="{770F7ECE-68D9-2D44-8E9E-C1CA45346A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4975" y="5049838"/>
          <a:ext cx="32067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5" name="Equation" r:id="rId8" imgW="8255000" imgH="8890000" progId="Equation.3">
                  <p:embed/>
                </p:oleObj>
              </mc:Choice>
              <mc:Fallback>
                <p:oleObj name="Equation" r:id="rId8" imgW="8255000" imgH="8890000" progId="Equation.3">
                  <p:embed/>
                  <p:pic>
                    <p:nvPicPr>
                      <p:cNvPr id="1448969" name="Object 9">
                        <a:extLst>
                          <a:ext uri="{FF2B5EF4-FFF2-40B4-BE49-F238E27FC236}">
                            <a16:creationId xmlns:a16="http://schemas.microsoft.com/office/drawing/2014/main" id="{770F7ECE-68D9-2D44-8E9E-C1CA45346A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4975" y="5049838"/>
                        <a:ext cx="320675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70" name="Object 10">
            <a:extLst>
              <a:ext uri="{FF2B5EF4-FFF2-40B4-BE49-F238E27FC236}">
                <a16:creationId xmlns:a16="http://schemas.microsoft.com/office/drawing/2014/main" id="{6024CD7B-0597-9F43-BBD1-74FD20D60B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450" y="5451475"/>
          <a:ext cx="271463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6" name="Equation" r:id="rId10" imgW="8242300" imgH="10490200" progId="Equation.3">
                  <p:embed/>
                </p:oleObj>
              </mc:Choice>
              <mc:Fallback>
                <p:oleObj name="Equation" r:id="rId10" imgW="8242300" imgH="10490200" progId="Equation.3">
                  <p:embed/>
                  <p:pic>
                    <p:nvPicPr>
                      <p:cNvPr id="1448970" name="Object 10">
                        <a:extLst>
                          <a:ext uri="{FF2B5EF4-FFF2-40B4-BE49-F238E27FC236}">
                            <a16:creationId xmlns:a16="http://schemas.microsoft.com/office/drawing/2014/main" id="{6024CD7B-0597-9F43-BBD1-74FD20D60B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5451475"/>
                        <a:ext cx="271463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71" name="Object 11">
            <a:extLst>
              <a:ext uri="{FF2B5EF4-FFF2-40B4-BE49-F238E27FC236}">
                <a16:creationId xmlns:a16="http://schemas.microsoft.com/office/drawing/2014/main" id="{1DEA3B0D-E935-EE4E-AC84-87C316CA4D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0275" y="5192713"/>
          <a:ext cx="39528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7" name="Equation" r:id="rId12" imgW="8331200" imgH="7289800" progId="Equation.3">
                  <p:embed/>
                </p:oleObj>
              </mc:Choice>
              <mc:Fallback>
                <p:oleObj name="Equation" r:id="rId12" imgW="8331200" imgH="7289800" progId="Equation.3">
                  <p:embed/>
                  <p:pic>
                    <p:nvPicPr>
                      <p:cNvPr id="1448971" name="Object 11">
                        <a:extLst>
                          <a:ext uri="{FF2B5EF4-FFF2-40B4-BE49-F238E27FC236}">
                            <a16:creationId xmlns:a16="http://schemas.microsoft.com/office/drawing/2014/main" id="{1DEA3B0D-E935-EE4E-AC84-87C316CA4D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275" y="5192713"/>
                        <a:ext cx="395288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8972" name="Line 12">
            <a:extLst>
              <a:ext uri="{FF2B5EF4-FFF2-40B4-BE49-F238E27FC236}">
                <a16:creationId xmlns:a16="http://schemas.microsoft.com/office/drawing/2014/main" id="{9637B5F7-AA52-634C-A545-0AE54A2132DF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1970088" y="4195762"/>
            <a:ext cx="793750" cy="2765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973" name="Oval 13">
            <a:extLst>
              <a:ext uri="{FF2B5EF4-FFF2-40B4-BE49-F238E27FC236}">
                <a16:creationId xmlns:a16="http://schemas.microsoft.com/office/drawing/2014/main" id="{D8BCE29C-2F52-D64A-A60A-EA8B8EBE2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927725"/>
            <a:ext cx="65088" cy="6508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graphicFrame>
        <p:nvGraphicFramePr>
          <p:cNvPr id="1448974" name="Object 14">
            <a:extLst>
              <a:ext uri="{FF2B5EF4-FFF2-40B4-BE49-F238E27FC236}">
                <a16:creationId xmlns:a16="http://schemas.microsoft.com/office/drawing/2014/main" id="{912AB0C8-0739-4C4B-BDA9-FC300320E2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7938" y="5840413"/>
          <a:ext cx="27146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8" name="Equation" r:id="rId14" imgW="8242300" imgH="7493000" progId="Equation.3">
                  <p:embed/>
                </p:oleObj>
              </mc:Choice>
              <mc:Fallback>
                <p:oleObj name="Equation" r:id="rId14" imgW="8242300" imgH="7493000" progId="Equation.3">
                  <p:embed/>
                  <p:pic>
                    <p:nvPicPr>
                      <p:cNvPr id="1448974" name="Object 14">
                        <a:extLst>
                          <a:ext uri="{FF2B5EF4-FFF2-40B4-BE49-F238E27FC236}">
                            <a16:creationId xmlns:a16="http://schemas.microsoft.com/office/drawing/2014/main" id="{912AB0C8-0739-4C4B-BDA9-FC300320E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938" y="5840413"/>
                        <a:ext cx="271462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9937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Rectangle 2">
            <a:extLst>
              <a:ext uri="{FF2B5EF4-FFF2-40B4-BE49-F238E27FC236}">
                <a16:creationId xmlns:a16="http://schemas.microsoft.com/office/drawing/2014/main" id="{656AC118-4069-914F-94D7-E9857B80CA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>
                <a:ea typeface="SimSun" panose="02010600030101010101" pitchFamily="2" charset="-122"/>
              </a:rPr>
              <a:t>Translation</a:t>
            </a:r>
          </a:p>
        </p:txBody>
      </p:sp>
      <p:sp>
        <p:nvSpPr>
          <p:cNvPr id="1453059" name="Rectangle 3">
            <a:extLst>
              <a:ext uri="{FF2B5EF4-FFF2-40B4-BE49-F238E27FC236}">
                <a16:creationId xmlns:a16="http://schemas.microsoft.com/office/drawing/2014/main" id="{60B64AC8-B8BE-F342-9A02-BAC63333C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113" y="1771650"/>
            <a:ext cx="7772400" cy="4114800"/>
          </a:xfrm>
        </p:spPr>
        <p:txBody>
          <a:bodyPr/>
          <a:lstStyle/>
          <a:p>
            <a:r>
              <a:rPr kumimoji="1" lang="en-US" altLang="zh-CN" sz="2800" dirty="0">
                <a:ea typeface="SimSun" panose="02010600030101010101" pitchFamily="2" charset="-122"/>
              </a:rPr>
              <a:t>Using augmented/homogeneous coordinates, translation </a:t>
            </a:r>
            <a:r>
              <a:rPr kumimoji="1" lang="en-US" altLang="zh-CN" sz="2800" dirty="0" err="1">
                <a:ea typeface="SimSun" panose="02010600030101010101" pitchFamily="2" charset="-122"/>
              </a:rPr>
              <a:t>isexpressed</a:t>
            </a:r>
            <a:r>
              <a:rPr kumimoji="1" lang="en-US" altLang="zh-CN" sz="2800" dirty="0">
                <a:ea typeface="SimSun" panose="02010600030101010101" pitchFamily="2" charset="-122"/>
              </a:rPr>
              <a:t> as a matrix multiplication.</a:t>
            </a: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r>
              <a:rPr kumimoji="1" lang="en-US" altLang="zh-CN" sz="2800" dirty="0">
                <a:ea typeface="SimSun" panose="02010600030101010101" pitchFamily="2" charset="-122"/>
              </a:rPr>
              <a:t> Translation is communicative</a:t>
            </a:r>
          </a:p>
        </p:txBody>
      </p:sp>
      <p:graphicFrame>
        <p:nvGraphicFramePr>
          <p:cNvPr id="1453060" name="Object 4">
            <a:extLst>
              <a:ext uri="{FF2B5EF4-FFF2-40B4-BE49-F238E27FC236}">
                <a16:creationId xmlns:a16="http://schemas.microsoft.com/office/drawing/2014/main" id="{A2018A49-9AC0-0940-9B35-30AA5F2474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056957"/>
              </p:ext>
            </p:extLst>
          </p:nvPr>
        </p:nvGraphicFramePr>
        <p:xfrm>
          <a:off x="990600" y="2819400"/>
          <a:ext cx="17589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7" name="Equation" r:id="rId4" imgW="8343900" imgH="2171700" progId="Equation.DSMT4">
                  <p:embed/>
                </p:oleObj>
              </mc:Choice>
              <mc:Fallback>
                <p:oleObj name="Equation" r:id="rId4" imgW="8343900" imgH="2171700" progId="Equation.DSMT4">
                  <p:embed/>
                  <p:pic>
                    <p:nvPicPr>
                      <p:cNvPr id="1453060" name="Object 4">
                        <a:extLst>
                          <a:ext uri="{FF2B5EF4-FFF2-40B4-BE49-F238E27FC236}">
                            <a16:creationId xmlns:a16="http://schemas.microsoft.com/office/drawing/2014/main" id="{A2018A49-9AC0-0940-9B35-30AA5F2474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19400"/>
                        <a:ext cx="17589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3061" name="Object 5">
            <a:extLst>
              <a:ext uri="{FF2B5EF4-FFF2-40B4-BE49-F238E27FC236}">
                <a16:creationId xmlns:a16="http://schemas.microsoft.com/office/drawing/2014/main" id="{AC7A1DBA-2118-F54D-A5D3-C62ED0F4B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866636"/>
              </p:ext>
            </p:extLst>
          </p:nvPr>
        </p:nvGraphicFramePr>
        <p:xfrm>
          <a:off x="1066800" y="3505200"/>
          <a:ext cx="30924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8" name="Equation" r:id="rId6" imgW="8763000" imgH="2895600" progId="Equation.DSMT4">
                  <p:embed/>
                </p:oleObj>
              </mc:Choice>
              <mc:Fallback>
                <p:oleObj name="Equation" r:id="rId6" imgW="8763000" imgH="2895600" progId="Equation.DSMT4">
                  <p:embed/>
                  <p:pic>
                    <p:nvPicPr>
                      <p:cNvPr id="1453061" name="Object 5">
                        <a:extLst>
                          <a:ext uri="{FF2B5EF4-FFF2-40B4-BE49-F238E27FC236}">
                            <a16:creationId xmlns:a16="http://schemas.microsoft.com/office/drawing/2014/main" id="{AC7A1DBA-2118-F54D-A5D3-C62ED0F4BF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05200"/>
                        <a:ext cx="309245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3360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250" name="Rectangle 2">
            <a:extLst>
              <a:ext uri="{FF2B5EF4-FFF2-40B4-BE49-F238E27FC236}">
                <a16:creationId xmlns:a16="http://schemas.microsoft.com/office/drawing/2014/main" id="{F985EC92-08B2-BC4F-AFC5-382B330F6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>
                <a:ea typeface="SimSun" panose="02010600030101010101" pitchFamily="2" charset="-122"/>
              </a:rPr>
              <a:t>Rotation in homogeneous coordinates</a:t>
            </a:r>
          </a:p>
        </p:txBody>
      </p:sp>
      <p:sp>
        <p:nvSpPr>
          <p:cNvPr id="1461251" name="Rectangle 3">
            <a:extLst>
              <a:ext uri="{FF2B5EF4-FFF2-40B4-BE49-F238E27FC236}">
                <a16:creationId xmlns:a16="http://schemas.microsoft.com/office/drawing/2014/main" id="{F0071986-066B-C843-B709-00412C34A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2400" dirty="0">
                <a:ea typeface="SimSun" panose="02010600030101010101" pitchFamily="2" charset="-122"/>
              </a:rPr>
              <a:t>Using homogeneous coordinates, rotation can be expressed as a matrix multiplication.</a:t>
            </a: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r>
              <a:rPr kumimoji="1" lang="en-US" altLang="zh-CN" sz="2400" dirty="0">
                <a:solidFill>
                  <a:srgbClr val="FF0000"/>
                </a:solidFill>
                <a:ea typeface="SimSun" panose="02010600030101010101" pitchFamily="2" charset="-122"/>
              </a:rPr>
              <a:t>R is a rotation matrix:</a:t>
            </a:r>
          </a:p>
          <a:p>
            <a:pPr lvl="1"/>
            <a:r>
              <a:rPr kumimoji="1" lang="en-US" altLang="zh-CN" sz="2000" dirty="0">
                <a:solidFill>
                  <a:srgbClr val="FF0000"/>
                </a:solidFill>
                <a:ea typeface="SimSun" panose="02010600030101010101" pitchFamily="2" charset="-122"/>
              </a:rPr>
              <a:t>Columns are unit vectors</a:t>
            </a:r>
          </a:p>
          <a:p>
            <a:pPr lvl="1"/>
            <a:r>
              <a:rPr kumimoji="1" lang="en-US" altLang="zh-CN" sz="2000" dirty="0">
                <a:solidFill>
                  <a:srgbClr val="FF0000"/>
                </a:solidFill>
                <a:ea typeface="SimSun" panose="02010600030101010101" pitchFamily="2" charset="-122"/>
              </a:rPr>
              <a:t>Columns are mutually orthogonal</a:t>
            </a:r>
          </a:p>
          <a:p>
            <a:pPr lvl="1"/>
            <a:r>
              <a:rPr kumimoji="1" lang="en-US" altLang="zh-CN" sz="2000" dirty="0">
                <a:solidFill>
                  <a:srgbClr val="FF0000"/>
                </a:solidFill>
                <a:ea typeface="SimSun" panose="02010600030101010101" pitchFamily="2" charset="-122"/>
              </a:rPr>
              <a:t>Inverse is transpose</a:t>
            </a:r>
          </a:p>
          <a:p>
            <a:r>
              <a:rPr kumimoji="1" lang="en-US" altLang="zh-CN" sz="2400" dirty="0">
                <a:ea typeface="SimSun" panose="02010600030101010101" pitchFamily="2" charset="-122"/>
              </a:rPr>
              <a:t>Rotation is not communicative</a:t>
            </a:r>
          </a:p>
          <a:p>
            <a:pPr>
              <a:buFontTx/>
              <a:buNone/>
            </a:pPr>
            <a:endParaRPr kumimoji="1" lang="zh-CN" altLang="en-US" sz="2400" dirty="0">
              <a:ea typeface="SimSun" panose="02010600030101010101" pitchFamily="2" charset="-122"/>
            </a:endParaRPr>
          </a:p>
        </p:txBody>
      </p:sp>
      <p:graphicFrame>
        <p:nvGraphicFramePr>
          <p:cNvPr id="1461252" name="Object 4">
            <a:extLst>
              <a:ext uri="{FF2B5EF4-FFF2-40B4-BE49-F238E27FC236}">
                <a16:creationId xmlns:a16="http://schemas.microsoft.com/office/drawing/2014/main" id="{342724B2-A45F-F24D-AC8A-9A8B12674C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262273"/>
              </p:ext>
            </p:extLst>
          </p:nvPr>
        </p:nvGraphicFramePr>
        <p:xfrm>
          <a:off x="1219200" y="1981200"/>
          <a:ext cx="19812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9" name="Equation" r:id="rId4" imgW="8242300" imgH="2654300" progId="Equation.DSMT4">
                  <p:embed/>
                </p:oleObj>
              </mc:Choice>
              <mc:Fallback>
                <p:oleObj name="Equation" r:id="rId4" imgW="8242300" imgH="2654300" progId="Equation.DSMT4">
                  <p:embed/>
                  <p:pic>
                    <p:nvPicPr>
                      <p:cNvPr id="1461252" name="Object 4">
                        <a:extLst>
                          <a:ext uri="{FF2B5EF4-FFF2-40B4-BE49-F238E27FC236}">
                            <a16:creationId xmlns:a16="http://schemas.microsoft.com/office/drawing/2014/main" id="{342724B2-A45F-F24D-AC8A-9A8B12674C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19812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1253" name="Object 5">
            <a:extLst>
              <a:ext uri="{FF2B5EF4-FFF2-40B4-BE49-F238E27FC236}">
                <a16:creationId xmlns:a16="http://schemas.microsoft.com/office/drawing/2014/main" id="{CE9A1ED2-ECED-0A46-A246-78C9683A4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423200"/>
              </p:ext>
            </p:extLst>
          </p:nvPr>
        </p:nvGraphicFramePr>
        <p:xfrm>
          <a:off x="1125538" y="2713038"/>
          <a:ext cx="293211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0" name="Equation" r:id="rId6" imgW="8305800" imgH="2895600" progId="Equation.DSMT4">
                  <p:embed/>
                </p:oleObj>
              </mc:Choice>
              <mc:Fallback>
                <p:oleObj name="Equation" r:id="rId6" imgW="8305800" imgH="2895600" progId="Equation.DSMT4">
                  <p:embed/>
                  <p:pic>
                    <p:nvPicPr>
                      <p:cNvPr id="1461253" name="Object 5">
                        <a:extLst>
                          <a:ext uri="{FF2B5EF4-FFF2-40B4-BE49-F238E27FC236}">
                            <a16:creationId xmlns:a16="http://schemas.microsoft.com/office/drawing/2014/main" id="{CE9A1ED2-ECED-0A46-A246-78C9683A4C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2713038"/>
                        <a:ext cx="2932112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717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Rectangle 2">
            <a:extLst>
              <a:ext uri="{FF2B5EF4-FFF2-40B4-BE49-F238E27FC236}">
                <a16:creationId xmlns:a16="http://schemas.microsoft.com/office/drawing/2014/main" id="{79B34855-0566-D345-A57D-646C06B6A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ea typeface="SimSun" panose="02010600030101010101" pitchFamily="2" charset="-122"/>
              </a:rPr>
              <a:t>3D Rigid transformations</a:t>
            </a:r>
          </a:p>
        </p:txBody>
      </p:sp>
      <p:pic>
        <p:nvPicPr>
          <p:cNvPr id="1463299" name="Picture 3">
            <a:extLst>
              <a:ext uri="{FF2B5EF4-FFF2-40B4-BE49-F238E27FC236}">
                <a16:creationId xmlns:a16="http://schemas.microsoft.com/office/drawing/2014/main" id="{AEAD7EF4-D95F-5844-B6BE-3ECA5047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4008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63300" name="Object 4">
            <a:extLst>
              <a:ext uri="{FF2B5EF4-FFF2-40B4-BE49-F238E27FC236}">
                <a16:creationId xmlns:a16="http://schemas.microsoft.com/office/drawing/2014/main" id="{56B59CDF-38E2-5C45-A085-849321398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4724400"/>
          <a:ext cx="40386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4" name="Equation" r:id="rId5" imgW="9042400" imgH="1930400" progId="Equation.DSMT4">
                  <p:embed/>
                </p:oleObj>
              </mc:Choice>
              <mc:Fallback>
                <p:oleObj name="Equation" r:id="rId5" imgW="9042400" imgH="1930400" progId="Equation.DSMT4">
                  <p:embed/>
                  <p:pic>
                    <p:nvPicPr>
                      <p:cNvPr id="1463300" name="Object 4">
                        <a:extLst>
                          <a:ext uri="{FF2B5EF4-FFF2-40B4-BE49-F238E27FC236}">
                            <a16:creationId xmlns:a16="http://schemas.microsoft.com/office/drawing/2014/main" id="{56B59CDF-38E2-5C45-A085-849321398C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724400"/>
                        <a:ext cx="40386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415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>
            <a:extLst>
              <a:ext uri="{FF2B5EF4-FFF2-40B4-BE49-F238E27FC236}">
                <a16:creationId xmlns:a16="http://schemas.microsoft.com/office/drawing/2014/main" id="{73EC3DBC-6919-A04C-AD0D-31C3A3A0B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ea typeface="SimSun" panose="02010600030101010101" pitchFamily="2" charset="-122"/>
              </a:rPr>
              <a:t>3D Rigid transformations</a:t>
            </a:r>
          </a:p>
        </p:txBody>
      </p:sp>
      <p:sp>
        <p:nvSpPr>
          <p:cNvPr id="1465347" name="Rectangle 3">
            <a:extLst>
              <a:ext uri="{FF2B5EF4-FFF2-40B4-BE49-F238E27FC236}">
                <a16:creationId xmlns:a16="http://schemas.microsoft.com/office/drawing/2014/main" id="{2D631E81-7CCD-654D-BC33-007766B76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146175"/>
          </a:xfrm>
        </p:spPr>
        <p:txBody>
          <a:bodyPr/>
          <a:lstStyle/>
          <a:p>
            <a:r>
              <a:rPr kumimoji="1" lang="en-US" altLang="zh-CN" sz="2800" dirty="0">
                <a:ea typeface="SimSun" panose="02010600030101010101" pitchFamily="2" charset="-122"/>
              </a:rPr>
              <a:t>Unified treatment using homogeneous coordinates.</a:t>
            </a:r>
          </a:p>
        </p:txBody>
      </p:sp>
      <p:graphicFrame>
        <p:nvGraphicFramePr>
          <p:cNvPr id="1465348" name="Object 4">
            <a:extLst>
              <a:ext uri="{FF2B5EF4-FFF2-40B4-BE49-F238E27FC236}">
                <a16:creationId xmlns:a16="http://schemas.microsoft.com/office/drawing/2014/main" id="{79A55D2B-69E9-CD46-BB18-E99A1C658B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2971800"/>
          <a:ext cx="4276725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Equation" r:id="rId4" imgW="10096500" imgH="4953000" progId="Equation.DSMT4">
                  <p:embed/>
                </p:oleObj>
              </mc:Choice>
              <mc:Fallback>
                <p:oleObj name="Equation" r:id="rId4" imgW="10096500" imgH="4953000" progId="Equation.DSMT4">
                  <p:embed/>
                  <p:pic>
                    <p:nvPicPr>
                      <p:cNvPr id="1465348" name="Object 4">
                        <a:extLst>
                          <a:ext uri="{FF2B5EF4-FFF2-40B4-BE49-F238E27FC236}">
                            <a16:creationId xmlns:a16="http://schemas.microsoft.com/office/drawing/2014/main" id="{79A55D2B-69E9-CD46-BB18-E99A1C658B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971800"/>
                        <a:ext cx="4276725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5349" name="Picture 5">
            <a:extLst>
              <a:ext uri="{FF2B5EF4-FFF2-40B4-BE49-F238E27FC236}">
                <a16:creationId xmlns:a16="http://schemas.microsoft.com/office/drawing/2014/main" id="{59F64B24-ABE0-2746-B878-45F01F30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53000"/>
            <a:ext cx="251460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5350" name="Line 6">
            <a:extLst>
              <a:ext uri="{FF2B5EF4-FFF2-40B4-BE49-F238E27FC236}">
                <a16:creationId xmlns:a16="http://schemas.microsoft.com/office/drawing/2014/main" id="{B191B7A7-A0C9-DC42-B097-2C02ABECF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5626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31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959B1-08D8-D142-9546-462673C6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0"/>
            <a:ext cx="3594100" cy="3289300"/>
          </a:xfrm>
          <a:prstGeom prst="rect">
            <a:avLst/>
          </a:prstGeom>
        </p:spPr>
      </p:pic>
      <p:sp>
        <p:nvSpPr>
          <p:cNvPr id="1524739" name="Rectangle 3">
            <a:extLst>
              <a:ext uri="{FF2B5EF4-FFF2-40B4-BE49-F238E27FC236}">
                <a16:creationId xmlns:a16="http://schemas.microsoft.com/office/drawing/2014/main" id="{3B42C653-1EDE-D540-A7B6-E80E270C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17837"/>
            <a:ext cx="4800600" cy="3154363"/>
          </a:xfrm>
        </p:spPr>
        <p:txBody>
          <a:bodyPr/>
          <a:lstStyle/>
          <a:p>
            <a:r>
              <a:rPr lang="en-US" altLang="en-US" dirty="0"/>
              <a:t>Subgroup Structure:</a:t>
            </a:r>
          </a:p>
          <a:p>
            <a:pPr lvl="1"/>
            <a:r>
              <a:rPr lang="en-US" altLang="en-US" dirty="0"/>
              <a:t>Translation (? DOF)</a:t>
            </a:r>
          </a:p>
          <a:p>
            <a:pPr lvl="1"/>
            <a:r>
              <a:rPr lang="en-US" altLang="en-US" dirty="0"/>
              <a:t>Rigid 3D (? DOF)</a:t>
            </a:r>
          </a:p>
          <a:p>
            <a:pPr lvl="1"/>
            <a:r>
              <a:rPr lang="en-US" altLang="en-US" dirty="0"/>
              <a:t>Affine (? DOF)</a:t>
            </a:r>
          </a:p>
          <a:p>
            <a:pPr lvl="1"/>
            <a:r>
              <a:rPr lang="en-US" altLang="en-US" dirty="0"/>
              <a:t>Projective (? DOF)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04A2FF-103C-AF43-B6BF-BB9A0B8F6CEC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457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Hierarchy of 3D Transforms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9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959B1-08D8-D142-9546-462673C6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0"/>
            <a:ext cx="3594100" cy="3289300"/>
          </a:xfrm>
          <a:prstGeom prst="rect">
            <a:avLst/>
          </a:prstGeom>
        </p:spPr>
      </p:pic>
      <p:sp>
        <p:nvSpPr>
          <p:cNvPr id="1524739" name="Rectangle 3">
            <a:extLst>
              <a:ext uri="{FF2B5EF4-FFF2-40B4-BE49-F238E27FC236}">
                <a16:creationId xmlns:a16="http://schemas.microsoft.com/office/drawing/2014/main" id="{3B42C653-1EDE-D540-A7B6-E80E270C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17837"/>
            <a:ext cx="4800600" cy="3154363"/>
          </a:xfrm>
        </p:spPr>
        <p:txBody>
          <a:bodyPr/>
          <a:lstStyle/>
          <a:p>
            <a:r>
              <a:rPr lang="en-US" altLang="en-US" dirty="0"/>
              <a:t>Subgroup Structure:</a:t>
            </a:r>
          </a:p>
          <a:p>
            <a:pPr lvl="1"/>
            <a:r>
              <a:rPr lang="en-US" altLang="en-US" dirty="0"/>
              <a:t>Translation (3 DOF)</a:t>
            </a:r>
          </a:p>
          <a:p>
            <a:pPr lvl="1"/>
            <a:r>
              <a:rPr lang="en-US" altLang="en-US" dirty="0"/>
              <a:t>Rigid 3D (6 DOF)</a:t>
            </a:r>
          </a:p>
          <a:p>
            <a:pPr lvl="1"/>
            <a:r>
              <a:rPr lang="en-US" altLang="en-US" dirty="0"/>
              <a:t>Affine (12 DOF)</a:t>
            </a:r>
          </a:p>
          <a:p>
            <a:pPr lvl="1"/>
            <a:r>
              <a:rPr lang="en-US" altLang="en-US" dirty="0"/>
              <a:t>Projective (15 DOF)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04A2FF-103C-AF43-B6BF-BB9A0B8F6CEC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457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Hierarchy of 3D Transforms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45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6613-1455-7F4C-B785-8BE0A381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2.1.5: 3D to 2D: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4256-3E53-FE4E-8E79-F41499718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EAF06E2-7D33-3B4F-8821-7DB55BBD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2DD3263C-8862-374F-B742-D5EA65C2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8D707EA7-19A2-EA46-9656-C85189656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prstClr val="black"/>
                </a:solidFill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82D565C7-DED0-8142-938C-84EAC893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</a:rPr>
              <a:t>3D world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446B34FA-5676-1E44-85A6-ABD84DE23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prstClr val="black"/>
                </a:solidFill>
              </a:rPr>
              <a:t>2D image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84EF66-6171-4546-8AD2-C2A0C3F42CE1}"/>
              </a:ext>
            </a:extLst>
          </p:cNvPr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0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193F-3F9E-B344-AD65-C63B895D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E50A98-67CB-0648-94A4-8495979E7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39838"/>
            <a:ext cx="5699125" cy="4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7D290-DDDD-B244-9B71-79DB524B0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91000"/>
            <a:ext cx="4291743" cy="259000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95335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378" name="Rectangle 2">
            <a:extLst>
              <a:ext uri="{FF2B5EF4-FFF2-40B4-BE49-F238E27FC236}">
                <a16:creationId xmlns:a16="http://schemas.microsoft.com/office/drawing/2014/main" id="{E69E7B67-F0E2-4948-85F5-95C5BBE26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2D Lines</a:t>
            </a:r>
          </a:p>
        </p:txBody>
      </p:sp>
      <p:sp>
        <p:nvSpPr>
          <p:cNvPr id="1381379" name="Line 3">
            <a:extLst>
              <a:ext uri="{FF2B5EF4-FFF2-40B4-BE49-F238E27FC236}">
                <a16:creationId xmlns:a16="http://schemas.microsoft.com/office/drawing/2014/main" id="{95CB6FA1-F5EA-3B41-AD83-D568E841C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6000750"/>
            <a:ext cx="3243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0" name="Line 4">
            <a:extLst>
              <a:ext uri="{FF2B5EF4-FFF2-40B4-BE49-F238E27FC236}">
                <a16:creationId xmlns:a16="http://schemas.microsoft.com/office/drawing/2014/main" id="{FA248C0C-0B15-1B40-87DB-0683DD15AF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3086100"/>
            <a:ext cx="0" cy="292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1" name="Text Box 5">
            <a:extLst>
              <a:ext uri="{FF2B5EF4-FFF2-40B4-BE49-F238E27FC236}">
                <a16:creationId xmlns:a16="http://schemas.microsoft.com/office/drawing/2014/main" id="{6C64FC52-85B7-8249-B637-302030F2F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5522913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i</a:t>
            </a:r>
          </a:p>
        </p:txBody>
      </p:sp>
      <p:sp>
        <p:nvSpPr>
          <p:cNvPr id="1381382" name="Text Box 6">
            <a:extLst>
              <a:ext uri="{FF2B5EF4-FFF2-40B4-BE49-F238E27FC236}">
                <a16:creationId xmlns:a16="http://schemas.microsoft.com/office/drawing/2014/main" id="{0172D189-423B-384D-8BE3-B14E59A1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2908300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j</a:t>
            </a:r>
          </a:p>
        </p:txBody>
      </p:sp>
      <p:sp>
        <p:nvSpPr>
          <p:cNvPr id="1381383" name="Oval 7">
            <a:extLst>
              <a:ext uri="{FF2B5EF4-FFF2-40B4-BE49-F238E27FC236}">
                <a16:creationId xmlns:a16="http://schemas.microsoft.com/office/drawing/2014/main" id="{555F6B2B-C4D8-214C-BBF5-C9810CE3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4714875"/>
            <a:ext cx="100012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1384" name="Text Box 8">
            <a:extLst>
              <a:ext uri="{FF2B5EF4-FFF2-40B4-BE49-F238E27FC236}">
                <a16:creationId xmlns:a16="http://schemas.microsoft.com/office/drawing/2014/main" id="{98F5A7FC-5E49-DD47-8B9B-EC0DD3E2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913" y="4479925"/>
            <a:ext cx="1497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p=(x,y)</a:t>
            </a:r>
            <a:r>
              <a:rPr lang="en-US" altLang="en-US" b="0" baseline="30000"/>
              <a:t>T</a:t>
            </a:r>
          </a:p>
        </p:txBody>
      </p:sp>
      <p:sp>
        <p:nvSpPr>
          <p:cNvPr id="1381385" name="Rectangle 9">
            <a:extLst>
              <a:ext uri="{FF2B5EF4-FFF2-40B4-BE49-F238E27FC236}">
                <a16:creationId xmlns:a16="http://schemas.microsoft.com/office/drawing/2014/main" id="{B0FA07B1-2970-0544-AA9F-ADA1092DE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/>
              <a:t>Line l = ax+by=c</a:t>
            </a:r>
          </a:p>
        </p:txBody>
      </p:sp>
      <p:sp>
        <p:nvSpPr>
          <p:cNvPr id="1381386" name="Line 10">
            <a:extLst>
              <a:ext uri="{FF2B5EF4-FFF2-40B4-BE49-F238E27FC236}">
                <a16:creationId xmlns:a16="http://schemas.microsoft.com/office/drawing/2014/main" id="{EBC4BF28-ABB8-DA40-968C-094BCCAA6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0225" y="3414713"/>
            <a:ext cx="5300663" cy="29146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7" name="Line 11">
            <a:extLst>
              <a:ext uri="{FF2B5EF4-FFF2-40B4-BE49-F238E27FC236}">
                <a16:creationId xmlns:a16="http://schemas.microsoft.com/office/drawing/2014/main" id="{E6998C03-08EF-5846-9360-07318DACE7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4857750"/>
            <a:ext cx="62865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8" name="Oval 12">
            <a:extLst>
              <a:ext uri="{FF2B5EF4-FFF2-40B4-BE49-F238E27FC236}">
                <a16:creationId xmlns:a16="http://schemas.microsoft.com/office/drawing/2014/main" id="{B6A9D763-B760-0141-B2D9-EE52B6246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4086225"/>
            <a:ext cx="100013" cy="1000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1389" name="Text Box 13">
            <a:extLst>
              <a:ext uri="{FF2B5EF4-FFF2-40B4-BE49-F238E27FC236}">
                <a16:creationId xmlns:a16="http://schemas.microsoft.com/office/drawing/2014/main" id="{56791D9E-E3CA-FA45-9FA9-72BDE7743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5146675"/>
            <a:ext cx="106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(a,b)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1390" name="Line 14">
            <a:extLst>
              <a:ext uri="{FF2B5EF4-FFF2-40B4-BE49-F238E27FC236}">
                <a16:creationId xmlns:a16="http://schemas.microsoft.com/office/drawing/2014/main" id="{D6E878A6-F380-614E-9E57-9B5A9E18CB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2986088"/>
            <a:ext cx="1643062" cy="300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91" name="Line 15">
            <a:extLst>
              <a:ext uri="{FF2B5EF4-FFF2-40B4-BE49-F238E27FC236}">
                <a16:creationId xmlns:a16="http://schemas.microsoft.com/office/drawing/2014/main" id="{3E17CCF2-FA14-C846-974F-5B7A55E19E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85925" y="3914775"/>
            <a:ext cx="985838" cy="181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92" name="Line 16">
            <a:extLst>
              <a:ext uri="{FF2B5EF4-FFF2-40B4-BE49-F238E27FC236}">
                <a16:creationId xmlns:a16="http://schemas.microsoft.com/office/drawing/2014/main" id="{D3433371-FC31-8147-A988-F88789E4A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0" y="5581650"/>
            <a:ext cx="714375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93" name="Text Box 17">
            <a:extLst>
              <a:ext uri="{FF2B5EF4-FFF2-40B4-BE49-F238E27FC236}">
                <a16:creationId xmlns:a16="http://schemas.microsoft.com/office/drawing/2014/main" id="{929A8E24-C819-B947-8A23-2ABB3CEA1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4594225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06291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f = focal length</a:t>
            </a:r>
          </a:p>
          <a:p>
            <a:r>
              <a:rPr lang="en-US" sz="2400">
                <a:solidFill>
                  <a:prstClr val="black"/>
                </a:solidFill>
              </a:rPr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55140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Known during classical period in China and Greece (e.g.  Mo-Ti, China, 470BC to 390BC)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6670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4578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4578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prstClr val="black"/>
                </a:solidFill>
              </a:rPr>
              <a:t>Freestanding camera obscura at UNC Chapel Hill</a:t>
            </a:r>
          </a:p>
          <a:p>
            <a:pPr algn="ctr"/>
            <a:endParaRPr lang="en-US" sz="1100">
              <a:solidFill>
                <a:prstClr val="black"/>
              </a:solidFill>
            </a:endParaRPr>
          </a:p>
          <a:p>
            <a:pPr algn="ctr"/>
            <a:r>
              <a:rPr lang="en-US" sz="1100">
                <a:solidFill>
                  <a:prstClr val="black"/>
                </a:solidFill>
              </a:rPr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08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895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/>
              <a:t>Camera Obscura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Palatino Linotype" pitchFamily="18" charset="0"/>
              </a:rPr>
              <a:t>Lens Based Camera </a:t>
            </a:r>
            <a:r>
              <a:rPr lang="en-US" sz="2800" dirty="0" err="1">
                <a:solidFill>
                  <a:prstClr val="black"/>
                </a:solidFill>
                <a:latin typeface="Palatino Linotype" pitchFamily="18" charset="0"/>
              </a:rPr>
              <a:t>Obscura</a:t>
            </a:r>
            <a:r>
              <a:rPr lang="en-US" sz="2800" dirty="0">
                <a:solidFill>
                  <a:prstClr val="black"/>
                </a:solidFill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3273666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Joseph </a:t>
            </a:r>
            <a:r>
              <a:rPr lang="en-US" dirty="0" err="1">
                <a:solidFill>
                  <a:prstClr val="black"/>
                </a:solidFill>
              </a:rPr>
              <a:t>Niepce</a:t>
            </a:r>
            <a:r>
              <a:rPr lang="en-US" dirty="0">
                <a:solidFill>
                  <a:prstClr val="black"/>
                </a:solidFill>
              </a:rPr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Niepce</a:t>
            </a:r>
            <a:r>
              <a:rPr lang="en-US" dirty="0">
                <a:solidFill>
                  <a:prstClr val="black"/>
                </a:solidFill>
              </a:rPr>
              <a:t> later teamed up with Daguerre, who eventually created </a:t>
            </a:r>
            <a:r>
              <a:rPr lang="en-US" dirty="0" err="1">
                <a:solidFill>
                  <a:prstClr val="black"/>
                </a:solidFill>
              </a:rPr>
              <a:t>Daguerrotypes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755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1504630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5559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hays\Desktop\143 Computer Vision\slides\02\xug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1551" y="0"/>
            <a:ext cx="102453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48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C:\Users\hays\Desktop\143 Computer Vision\slides\02\parisfl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2453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065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6" name="Picture 2" descr="C:\Users\James\Dropbox\cs143 fall 2013\cs143 fall 2013 slides\03\MqRIS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54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60" name="Picture 2" descr="C:\Users\James\Dropbox\cs143 fall 2013\cs143 fall 2013 slides\03\Hr6tT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582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94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>
            <a:extLst>
              <a:ext uri="{FF2B5EF4-FFF2-40B4-BE49-F238E27FC236}">
                <a16:creationId xmlns:a16="http://schemas.microsoft.com/office/drawing/2014/main" id="{11F3A56F-EA0F-DF4E-B348-9E9088542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Homogeneous Coordinates</a:t>
            </a:r>
          </a:p>
        </p:txBody>
      </p:sp>
      <p:sp>
        <p:nvSpPr>
          <p:cNvPr id="1383427" name="Rectangle 3">
            <a:extLst>
              <a:ext uri="{FF2B5EF4-FFF2-40B4-BE49-F238E27FC236}">
                <a16:creationId xmlns:a16="http://schemas.microsoft.com/office/drawing/2014/main" id="{314A4C1B-8D33-EE45-B1B6-C200A54A5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/>
              <a:t>Uniform treatment of points and lines</a:t>
            </a:r>
          </a:p>
          <a:p>
            <a:r>
              <a:rPr kumimoji="1" lang="en-US" altLang="en-US"/>
              <a:t>Line-point incidence: </a:t>
            </a:r>
            <a:r>
              <a:rPr kumimoji="1" lang="en-US" altLang="en-US">
                <a:solidFill>
                  <a:srgbClr val="FF0000"/>
                </a:solidFill>
              </a:rPr>
              <a:t>l</a:t>
            </a:r>
            <a:r>
              <a:rPr kumimoji="1" lang="en-US" altLang="en-US" baseline="30000">
                <a:solidFill>
                  <a:srgbClr val="FF0000"/>
                </a:solidFill>
              </a:rPr>
              <a:t>T</a:t>
            </a:r>
            <a:r>
              <a:rPr kumimoji="1" lang="en-US" altLang="en-US"/>
              <a:t>p=0</a:t>
            </a:r>
          </a:p>
        </p:txBody>
      </p:sp>
      <p:sp>
        <p:nvSpPr>
          <p:cNvPr id="1383428" name="Line 4">
            <a:extLst>
              <a:ext uri="{FF2B5EF4-FFF2-40B4-BE49-F238E27FC236}">
                <a16:creationId xmlns:a16="http://schemas.microsoft.com/office/drawing/2014/main" id="{B70B1C28-9F0D-044C-82A5-A65F37778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6000750"/>
            <a:ext cx="3243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29" name="Line 5">
            <a:extLst>
              <a:ext uri="{FF2B5EF4-FFF2-40B4-BE49-F238E27FC236}">
                <a16:creationId xmlns:a16="http://schemas.microsoft.com/office/drawing/2014/main" id="{60BD713F-99DE-2A45-A8B4-E9B5B0CFFD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3086100"/>
            <a:ext cx="0" cy="292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0" name="Text Box 6">
            <a:extLst>
              <a:ext uri="{FF2B5EF4-FFF2-40B4-BE49-F238E27FC236}">
                <a16:creationId xmlns:a16="http://schemas.microsoft.com/office/drawing/2014/main" id="{7434163F-624E-5642-8AF8-95FE69F22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5522913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i</a:t>
            </a:r>
          </a:p>
        </p:txBody>
      </p:sp>
      <p:sp>
        <p:nvSpPr>
          <p:cNvPr id="1383431" name="Text Box 7">
            <a:extLst>
              <a:ext uri="{FF2B5EF4-FFF2-40B4-BE49-F238E27FC236}">
                <a16:creationId xmlns:a16="http://schemas.microsoft.com/office/drawing/2014/main" id="{1E833C2B-9036-0148-B466-DCD85461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2908300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j</a:t>
            </a:r>
          </a:p>
        </p:txBody>
      </p:sp>
      <p:sp>
        <p:nvSpPr>
          <p:cNvPr id="1383432" name="Oval 8">
            <a:extLst>
              <a:ext uri="{FF2B5EF4-FFF2-40B4-BE49-F238E27FC236}">
                <a16:creationId xmlns:a16="http://schemas.microsoft.com/office/drawing/2014/main" id="{4E9A6D45-5715-5D42-B0A9-A354C59EF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4714875"/>
            <a:ext cx="100012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3433" name="Text Box 9">
            <a:extLst>
              <a:ext uri="{FF2B5EF4-FFF2-40B4-BE49-F238E27FC236}">
                <a16:creationId xmlns:a16="http://schemas.microsoft.com/office/drawing/2014/main" id="{DF8FC700-5E04-F344-BECD-15D8CB349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913" y="4479925"/>
            <a:ext cx="3576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p=(x,y,1)</a:t>
            </a:r>
            <a:r>
              <a:rPr lang="en-US" altLang="en-US" b="0" baseline="30000"/>
              <a:t>T</a:t>
            </a:r>
            <a:r>
              <a:rPr lang="en-US" altLang="en-US" b="0"/>
              <a:t>~(kx,kx,k)</a:t>
            </a:r>
            <a:r>
              <a:rPr lang="en-US" altLang="en-US" b="0" baseline="30000"/>
              <a:t>T</a:t>
            </a:r>
          </a:p>
        </p:txBody>
      </p:sp>
      <p:sp>
        <p:nvSpPr>
          <p:cNvPr id="1383434" name="Line 10">
            <a:extLst>
              <a:ext uri="{FF2B5EF4-FFF2-40B4-BE49-F238E27FC236}">
                <a16:creationId xmlns:a16="http://schemas.microsoft.com/office/drawing/2014/main" id="{64E07D2E-8839-FD4C-AFB9-F7B337639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0225" y="3414713"/>
            <a:ext cx="5300663" cy="29146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5" name="Line 11">
            <a:extLst>
              <a:ext uri="{FF2B5EF4-FFF2-40B4-BE49-F238E27FC236}">
                <a16:creationId xmlns:a16="http://schemas.microsoft.com/office/drawing/2014/main" id="{DA22CF19-1577-6346-BA2B-10436619AC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4857750"/>
            <a:ext cx="62865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6" name="Oval 12">
            <a:extLst>
              <a:ext uri="{FF2B5EF4-FFF2-40B4-BE49-F238E27FC236}">
                <a16:creationId xmlns:a16="http://schemas.microsoft.com/office/drawing/2014/main" id="{1B7049A2-F837-C541-9488-14B915A09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4086225"/>
            <a:ext cx="100013" cy="1000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3437" name="Text Box 13">
            <a:extLst>
              <a:ext uri="{FF2B5EF4-FFF2-40B4-BE49-F238E27FC236}">
                <a16:creationId xmlns:a16="http://schemas.microsoft.com/office/drawing/2014/main" id="{B2B381CA-97B7-D341-BD3C-DBADC6135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5146675"/>
            <a:ext cx="106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(a,b)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3438" name="Line 14">
            <a:extLst>
              <a:ext uri="{FF2B5EF4-FFF2-40B4-BE49-F238E27FC236}">
                <a16:creationId xmlns:a16="http://schemas.microsoft.com/office/drawing/2014/main" id="{5F9F4AED-884B-B64B-930D-BD9C4C0AA8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2986088"/>
            <a:ext cx="1643062" cy="300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9" name="Line 15">
            <a:extLst>
              <a:ext uri="{FF2B5EF4-FFF2-40B4-BE49-F238E27FC236}">
                <a16:creationId xmlns:a16="http://schemas.microsoft.com/office/drawing/2014/main" id="{3915E2DB-A0D5-6E41-B039-874E3D064C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85925" y="3914775"/>
            <a:ext cx="985838" cy="181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40" name="Line 16">
            <a:extLst>
              <a:ext uri="{FF2B5EF4-FFF2-40B4-BE49-F238E27FC236}">
                <a16:creationId xmlns:a16="http://schemas.microsoft.com/office/drawing/2014/main" id="{9E2C171C-3005-7942-9C8C-D1ACF27BF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0" y="5581650"/>
            <a:ext cx="714375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41" name="Text Box 17">
            <a:extLst>
              <a:ext uri="{FF2B5EF4-FFF2-40B4-BE49-F238E27FC236}">
                <a16:creationId xmlns:a16="http://schemas.microsoft.com/office/drawing/2014/main" id="{26B91CC8-7B8B-E24F-813F-4312FE32B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4594225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c</a:t>
            </a:r>
          </a:p>
        </p:txBody>
      </p:sp>
      <p:sp>
        <p:nvSpPr>
          <p:cNvPr id="1383442" name="Text Box 18">
            <a:extLst>
              <a:ext uri="{FF2B5EF4-FFF2-40B4-BE49-F238E27FC236}">
                <a16:creationId xmlns:a16="http://schemas.microsoft.com/office/drawing/2014/main" id="{AC7AC928-4E6C-134B-A71E-7B3F154B5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688" y="5089525"/>
            <a:ext cx="361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l=(a,b,c)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  <a:r>
              <a:rPr lang="en-US" altLang="en-US" b="0">
                <a:solidFill>
                  <a:srgbClr val="FF0000"/>
                </a:solidFill>
              </a:rPr>
              <a:t>~(ka,kb,kc)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3443" name="Text Box 19">
            <a:extLst>
              <a:ext uri="{FF2B5EF4-FFF2-40B4-BE49-F238E27FC236}">
                <a16:creationId xmlns:a16="http://schemas.microsoft.com/office/drawing/2014/main" id="{B3290AC2-A8D0-EB4D-A566-5D62F0DC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3851275"/>
            <a:ext cx="447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stay the same when scaled:</a:t>
            </a:r>
          </a:p>
        </p:txBody>
      </p:sp>
    </p:spTree>
    <p:extLst>
      <p:ext uri="{BB962C8B-B14F-4D97-AF65-F5344CB8AC3E}">
        <p14:creationId xmlns:p14="http://schemas.microsoft.com/office/powerpoint/2010/main" val="29828181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 Camera and World Geometry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What is the focal length of the camera?</a:t>
            </a:r>
          </a:p>
        </p:txBody>
      </p:sp>
    </p:spTree>
    <p:extLst>
      <p:ext uri="{BB962C8B-B14F-4D97-AF65-F5344CB8AC3E}">
        <p14:creationId xmlns:p14="http://schemas.microsoft.com/office/powerpoint/2010/main" val="26118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2"/>
          <p:cNvSpPr>
            <a:spLocks noChangeShapeType="1"/>
          </p:cNvSpPr>
          <p:nvPr/>
        </p:nvSpPr>
        <p:spPr bwMode="auto">
          <a:xfrm flipV="1">
            <a:off x="1128713" y="2257425"/>
            <a:ext cx="7272337" cy="3300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Oval 3"/>
          <p:cNvSpPr>
            <a:spLocks noChangeArrowheads="1"/>
          </p:cNvSpPr>
          <p:nvPr/>
        </p:nvSpPr>
        <p:spPr bwMode="auto">
          <a:xfrm>
            <a:off x="5543550" y="2243138"/>
            <a:ext cx="1285875" cy="35433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Pinhole Camera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Fundamental equation:</a:t>
            </a: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7880350" y="1936750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k</a:t>
            </a:r>
          </a:p>
        </p:txBody>
      </p:sp>
      <p:sp>
        <p:nvSpPr>
          <p:cNvPr id="20488" name="Oval 7"/>
          <p:cNvSpPr>
            <a:spLocks noChangeArrowheads="1"/>
          </p:cNvSpPr>
          <p:nvPr/>
        </p:nvSpPr>
        <p:spPr bwMode="auto">
          <a:xfrm>
            <a:off x="1100138" y="5500688"/>
            <a:ext cx="88900" cy="88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O</a:t>
            </a:r>
          </a:p>
        </p:txBody>
      </p:sp>
      <p:sp>
        <p:nvSpPr>
          <p:cNvPr id="20489" name="Line 8"/>
          <p:cNvSpPr>
            <a:spLocks noChangeShapeType="1"/>
          </p:cNvSpPr>
          <p:nvPr/>
        </p:nvSpPr>
        <p:spPr bwMode="auto">
          <a:xfrm flipV="1">
            <a:off x="3486150" y="2500313"/>
            <a:ext cx="2671763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9"/>
          <p:cNvSpPr>
            <a:spLocks noChangeShapeType="1"/>
          </p:cNvSpPr>
          <p:nvPr/>
        </p:nvSpPr>
        <p:spPr bwMode="auto">
          <a:xfrm flipV="1">
            <a:off x="3500438" y="4972050"/>
            <a:ext cx="2357437" cy="2857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Oval 10"/>
          <p:cNvSpPr>
            <a:spLocks noChangeArrowheads="1"/>
          </p:cNvSpPr>
          <p:nvPr/>
        </p:nvSpPr>
        <p:spPr bwMode="auto">
          <a:xfrm>
            <a:off x="6115050" y="2457450"/>
            <a:ext cx="71438" cy="85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M</a:t>
            </a:r>
          </a:p>
        </p:txBody>
      </p:sp>
      <p:sp>
        <p:nvSpPr>
          <p:cNvPr id="20492" name="Oval 11"/>
          <p:cNvSpPr>
            <a:spLocks noChangeArrowheads="1"/>
          </p:cNvSpPr>
          <p:nvPr/>
        </p:nvSpPr>
        <p:spPr bwMode="auto">
          <a:xfrm>
            <a:off x="5853113" y="4924425"/>
            <a:ext cx="71437" cy="85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Q</a:t>
            </a:r>
          </a:p>
        </p:txBody>
      </p:sp>
      <p:sp>
        <p:nvSpPr>
          <p:cNvPr id="20493" name="Rectangle 12"/>
          <p:cNvSpPr>
            <a:spLocks noChangeArrowheads="1"/>
          </p:cNvSpPr>
          <p:nvPr/>
        </p:nvSpPr>
        <p:spPr bwMode="auto">
          <a:xfrm>
            <a:off x="1628775" y="3800475"/>
            <a:ext cx="3000375" cy="20145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494" name="Oval 13"/>
          <p:cNvSpPr>
            <a:spLocks noChangeArrowheads="1"/>
          </p:cNvSpPr>
          <p:nvPr/>
        </p:nvSpPr>
        <p:spPr bwMode="auto">
          <a:xfrm>
            <a:off x="3281363" y="3895725"/>
            <a:ext cx="585787" cy="16144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495" name="Line 14"/>
          <p:cNvSpPr>
            <a:spLocks noChangeShapeType="1"/>
          </p:cNvSpPr>
          <p:nvPr/>
        </p:nvSpPr>
        <p:spPr bwMode="auto">
          <a:xfrm flipH="1">
            <a:off x="2000250" y="4729163"/>
            <a:ext cx="0" cy="1585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Text Box 15"/>
          <p:cNvSpPr txBox="1">
            <a:spLocks noChangeArrowheads="1"/>
          </p:cNvSpPr>
          <p:nvPr/>
        </p:nvSpPr>
        <p:spPr bwMode="auto">
          <a:xfrm>
            <a:off x="1979613" y="5780088"/>
            <a:ext cx="28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j</a:t>
            </a:r>
          </a:p>
        </p:txBody>
      </p:sp>
      <p:sp>
        <p:nvSpPr>
          <p:cNvPr id="20497" name="Line 16"/>
          <p:cNvSpPr>
            <a:spLocks noChangeShapeType="1"/>
          </p:cNvSpPr>
          <p:nvPr/>
        </p:nvSpPr>
        <p:spPr bwMode="auto">
          <a:xfrm>
            <a:off x="2843213" y="4786313"/>
            <a:ext cx="2000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4594225" y="4379913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i</a:t>
            </a:r>
          </a:p>
        </p:txBody>
      </p:sp>
      <p:sp>
        <p:nvSpPr>
          <p:cNvPr id="20499" name="Oval 18"/>
          <p:cNvSpPr>
            <a:spLocks noChangeArrowheads="1"/>
          </p:cNvSpPr>
          <p:nvPr/>
        </p:nvSpPr>
        <p:spPr bwMode="auto">
          <a:xfrm>
            <a:off x="3443288" y="4100513"/>
            <a:ext cx="88900" cy="88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m</a:t>
            </a:r>
          </a:p>
        </p:txBody>
      </p:sp>
      <p:sp>
        <p:nvSpPr>
          <p:cNvPr id="20500" name="Oval 19"/>
          <p:cNvSpPr>
            <a:spLocks noChangeArrowheads="1"/>
          </p:cNvSpPr>
          <p:nvPr/>
        </p:nvSpPr>
        <p:spPr bwMode="auto">
          <a:xfrm>
            <a:off x="3443288" y="5229225"/>
            <a:ext cx="88900" cy="88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q</a:t>
            </a:r>
          </a:p>
        </p:txBody>
      </p:sp>
      <p:sp>
        <p:nvSpPr>
          <p:cNvPr id="20501" name="Oval 20"/>
          <p:cNvSpPr>
            <a:spLocks noChangeArrowheads="1"/>
          </p:cNvSpPr>
          <p:nvPr/>
        </p:nvSpPr>
        <p:spPr bwMode="auto">
          <a:xfrm>
            <a:off x="2786063" y="4714875"/>
            <a:ext cx="114300" cy="1143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C</a:t>
            </a:r>
          </a:p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20502" name="Line 21"/>
          <p:cNvSpPr>
            <a:spLocks noChangeShapeType="1"/>
          </p:cNvSpPr>
          <p:nvPr/>
        </p:nvSpPr>
        <p:spPr bwMode="auto">
          <a:xfrm flipV="1">
            <a:off x="1223963" y="4152900"/>
            <a:ext cx="2228850" cy="13573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3" name="Line 22"/>
          <p:cNvSpPr>
            <a:spLocks noChangeShapeType="1"/>
          </p:cNvSpPr>
          <p:nvPr/>
        </p:nvSpPr>
        <p:spPr bwMode="auto">
          <a:xfrm flipV="1">
            <a:off x="1123950" y="5267325"/>
            <a:ext cx="2357438" cy="2857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Line 23"/>
          <p:cNvSpPr>
            <a:spLocks noChangeShapeType="1"/>
          </p:cNvSpPr>
          <p:nvPr/>
        </p:nvSpPr>
        <p:spPr bwMode="auto">
          <a:xfrm flipH="1">
            <a:off x="1143000" y="4800600"/>
            <a:ext cx="1700213" cy="771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938338" y="2243138"/>
          <a:ext cx="310356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Equation" r:id="rId4" imgW="2413000" imgH="698500" progId="Equation.3">
                  <p:embed/>
                </p:oleObj>
              </mc:Choice>
              <mc:Fallback>
                <p:oleObj name="Equation" r:id="rId4" imgW="2413000" imgH="698500" progId="Equation.3">
                  <p:embed/>
                  <p:pic>
                    <p:nvPicPr>
                      <p:cNvPr id="204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2243138"/>
                        <a:ext cx="3103562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2036763" y="5037138"/>
            <a:ext cx="29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46342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>
                <a:latin typeface="Calibri" charset="0"/>
                <a:ea typeface="SimSun" charset="0"/>
                <a:cs typeface="SimSun" charset="0"/>
              </a:rPr>
              <a:t>Homogeneous Coordinates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827088" y="1870075"/>
          <a:ext cx="7526337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9" name="Equation" r:id="rId4" imgW="3898900" imgH="2260600" progId="Equation.3">
                  <p:embed/>
                </p:oleObj>
              </mc:Choice>
              <mc:Fallback>
                <p:oleObj name="Equation" r:id="rId4" imgW="3898900" imgH="2260600" progId="Equation.3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870075"/>
                        <a:ext cx="7526337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0795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386" name="Picture 2" descr="466E-TRAIN%20TRACKS%207%20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479425"/>
            <a:ext cx="79184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24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/>
              <a:t>We can see infinity !</a:t>
            </a:r>
          </a:p>
        </p:txBody>
      </p:sp>
      <p:sp>
        <p:nvSpPr>
          <p:cNvPr id="1424388" name="Text Box 4"/>
          <p:cNvSpPr txBox="1">
            <a:spLocks noChangeArrowheads="1"/>
          </p:cNvSpPr>
          <p:nvPr/>
        </p:nvSpPr>
        <p:spPr bwMode="auto">
          <a:xfrm>
            <a:off x="508000" y="1493838"/>
            <a:ext cx="360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Railroad: parallel lines</a:t>
            </a:r>
          </a:p>
        </p:txBody>
      </p:sp>
      <p:sp>
        <p:nvSpPr>
          <p:cNvPr id="1424389" name="Rectangle 5"/>
          <p:cNvSpPr>
            <a:spLocks noChangeArrowheads="1"/>
          </p:cNvSpPr>
          <p:nvPr/>
        </p:nvSpPr>
        <p:spPr bwMode="auto">
          <a:xfrm>
            <a:off x="1736725" y="2025650"/>
            <a:ext cx="66976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24390" name="Oval 6"/>
          <p:cNvSpPr>
            <a:spLocks noChangeArrowheads="1"/>
          </p:cNvSpPr>
          <p:nvPr/>
        </p:nvSpPr>
        <p:spPr bwMode="auto">
          <a:xfrm>
            <a:off x="4757738" y="3224213"/>
            <a:ext cx="171450" cy="15716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24391" name="Group 7"/>
          <p:cNvGrpSpPr>
            <a:grpSpLocks/>
          </p:cNvGrpSpPr>
          <p:nvPr/>
        </p:nvGrpSpPr>
        <p:grpSpPr bwMode="auto">
          <a:xfrm>
            <a:off x="942975" y="1514475"/>
            <a:ext cx="8201025" cy="4665663"/>
            <a:chOff x="594" y="954"/>
            <a:chExt cx="5166" cy="2939"/>
          </a:xfrm>
        </p:grpSpPr>
        <p:sp>
          <p:nvSpPr>
            <p:cNvPr id="1424392" name="Line 8"/>
            <p:cNvSpPr>
              <a:spLocks noChangeShapeType="1"/>
            </p:cNvSpPr>
            <p:nvPr/>
          </p:nvSpPr>
          <p:spPr bwMode="auto">
            <a:xfrm>
              <a:off x="594" y="1710"/>
              <a:ext cx="0" cy="1233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3" name="Line 9"/>
            <p:cNvSpPr>
              <a:spLocks noChangeShapeType="1"/>
            </p:cNvSpPr>
            <p:nvPr/>
          </p:nvSpPr>
          <p:spPr bwMode="auto">
            <a:xfrm>
              <a:off x="594" y="1728"/>
              <a:ext cx="1575" cy="84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4" name="Line 10"/>
            <p:cNvSpPr>
              <a:spLocks noChangeShapeType="1"/>
            </p:cNvSpPr>
            <p:nvPr/>
          </p:nvSpPr>
          <p:spPr bwMode="auto">
            <a:xfrm>
              <a:off x="603" y="2934"/>
              <a:ext cx="1503" cy="873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5" name="Line 11"/>
            <p:cNvSpPr>
              <a:spLocks noChangeShapeType="1"/>
            </p:cNvSpPr>
            <p:nvPr/>
          </p:nvSpPr>
          <p:spPr bwMode="auto">
            <a:xfrm>
              <a:off x="2151" y="2574"/>
              <a:ext cx="0" cy="1233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6" name="Line 12"/>
            <p:cNvSpPr>
              <a:spLocks noChangeShapeType="1"/>
            </p:cNvSpPr>
            <p:nvPr/>
          </p:nvSpPr>
          <p:spPr bwMode="auto">
            <a:xfrm flipV="1">
              <a:off x="1836" y="954"/>
              <a:ext cx="3924" cy="118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7" name="Line 13"/>
            <p:cNvSpPr>
              <a:spLocks noChangeShapeType="1"/>
            </p:cNvSpPr>
            <p:nvPr/>
          </p:nvSpPr>
          <p:spPr bwMode="auto">
            <a:xfrm flipV="1">
              <a:off x="2394" y="1503"/>
              <a:ext cx="3366" cy="108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8" name="Line 14"/>
            <p:cNvSpPr>
              <a:spLocks noChangeShapeType="1"/>
            </p:cNvSpPr>
            <p:nvPr/>
          </p:nvSpPr>
          <p:spPr bwMode="auto">
            <a:xfrm>
              <a:off x="621" y="2187"/>
              <a:ext cx="1503" cy="765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9" name="Line 15"/>
            <p:cNvSpPr>
              <a:spLocks noChangeShapeType="1"/>
            </p:cNvSpPr>
            <p:nvPr/>
          </p:nvSpPr>
          <p:spPr bwMode="auto">
            <a:xfrm flipH="1">
              <a:off x="720" y="2610"/>
              <a:ext cx="738" cy="12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0" name="Line 16"/>
            <p:cNvSpPr>
              <a:spLocks noChangeShapeType="1"/>
            </p:cNvSpPr>
            <p:nvPr/>
          </p:nvSpPr>
          <p:spPr bwMode="auto">
            <a:xfrm flipH="1">
              <a:off x="837" y="2619"/>
              <a:ext cx="612" cy="189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1" name="Oval 17"/>
            <p:cNvSpPr>
              <a:spLocks noChangeArrowheads="1"/>
            </p:cNvSpPr>
            <p:nvPr/>
          </p:nvSpPr>
          <p:spPr bwMode="auto">
            <a:xfrm>
              <a:off x="1422" y="2583"/>
              <a:ext cx="63" cy="6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402" name="Text Box 18"/>
            <p:cNvSpPr txBox="1">
              <a:spLocks noChangeArrowheads="1"/>
            </p:cNvSpPr>
            <p:nvPr/>
          </p:nvSpPr>
          <p:spPr bwMode="auto">
            <a:xfrm>
              <a:off x="3061" y="2318"/>
              <a:ext cx="14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CC00"/>
                  </a:solidFill>
                </a:rPr>
                <a:t>P=(0,0,1,0)</a:t>
              </a:r>
              <a:r>
                <a:rPr lang="en-US" baseline="30000">
                  <a:solidFill>
                    <a:srgbClr val="00CC00"/>
                  </a:solidFill>
                </a:rPr>
                <a:t>T</a:t>
              </a:r>
            </a:p>
          </p:txBody>
        </p:sp>
        <p:sp>
          <p:nvSpPr>
            <p:cNvPr id="1424403" name="Line 19"/>
            <p:cNvSpPr>
              <a:spLocks noChangeShapeType="1"/>
            </p:cNvSpPr>
            <p:nvPr/>
          </p:nvSpPr>
          <p:spPr bwMode="auto">
            <a:xfrm flipV="1">
              <a:off x="3906" y="2133"/>
              <a:ext cx="639" cy="18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4" name="Line 20"/>
            <p:cNvSpPr>
              <a:spLocks noChangeShapeType="1"/>
            </p:cNvSpPr>
            <p:nvPr/>
          </p:nvSpPr>
          <p:spPr bwMode="auto">
            <a:xfrm>
              <a:off x="1476" y="2637"/>
              <a:ext cx="1422" cy="10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5" name="Text Box 21"/>
            <p:cNvSpPr txBox="1">
              <a:spLocks noChangeArrowheads="1"/>
            </p:cNvSpPr>
            <p:nvPr/>
          </p:nvSpPr>
          <p:spPr bwMode="auto">
            <a:xfrm>
              <a:off x="2885" y="3605"/>
              <a:ext cx="17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CC00"/>
                  </a:solidFill>
                </a:rPr>
                <a:t>p=MP=(0,0,1)</a:t>
              </a:r>
              <a:r>
                <a:rPr lang="en-US" baseline="30000">
                  <a:solidFill>
                    <a:srgbClr val="00CC00"/>
                  </a:solidFill>
                </a:rPr>
                <a:t>T</a:t>
              </a:r>
            </a:p>
          </p:txBody>
        </p:sp>
        <p:sp>
          <p:nvSpPr>
            <p:cNvPr id="1424406" name="Line 22"/>
            <p:cNvSpPr>
              <a:spLocks noChangeShapeType="1"/>
            </p:cNvSpPr>
            <p:nvPr/>
          </p:nvSpPr>
          <p:spPr bwMode="auto">
            <a:xfrm flipV="1">
              <a:off x="1971" y="1104"/>
              <a:ext cx="3789" cy="113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7" name="Line 23"/>
            <p:cNvSpPr>
              <a:spLocks noChangeShapeType="1"/>
            </p:cNvSpPr>
            <p:nvPr/>
          </p:nvSpPr>
          <p:spPr bwMode="auto">
            <a:xfrm flipV="1">
              <a:off x="2268" y="1347"/>
              <a:ext cx="3492" cy="111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9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71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64050" y="2590800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48000" y="252571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57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37313" y="2576513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53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914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Vanishing Line</a:t>
            </a:r>
          </a:p>
        </p:txBody>
      </p:sp>
    </p:spTree>
    <p:extLst>
      <p:ext uri="{BB962C8B-B14F-4D97-AF65-F5344CB8AC3E}">
        <p14:creationId xmlns:p14="http://schemas.microsoft.com/office/powerpoint/2010/main" val="1055319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8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from Efros, Photo from Criminisi</a:t>
            </a:r>
          </a:p>
        </p:txBody>
      </p:sp>
    </p:spTree>
    <p:extLst>
      <p:ext uri="{BB962C8B-B14F-4D97-AF65-F5344CB8AC3E}">
        <p14:creationId xmlns:p14="http://schemas.microsoft.com/office/powerpoint/2010/main" val="8204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/>
              <a:t>Pixel coordinates in 2D</a:t>
            </a:r>
          </a:p>
        </p:txBody>
      </p:sp>
      <p:sp>
        <p:nvSpPr>
          <p:cNvPr id="1436675" name="Rectangle 3"/>
          <p:cNvSpPr>
            <a:spLocks noChangeArrowheads="1"/>
          </p:cNvSpPr>
          <p:nvPr/>
        </p:nvSpPr>
        <p:spPr bwMode="auto">
          <a:xfrm>
            <a:off x="1657350" y="1957388"/>
            <a:ext cx="5643563" cy="3614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76" name="Line 4"/>
          <p:cNvSpPr>
            <a:spLocks noChangeShapeType="1"/>
          </p:cNvSpPr>
          <p:nvPr/>
        </p:nvSpPr>
        <p:spPr bwMode="auto">
          <a:xfrm>
            <a:off x="1200150" y="3786188"/>
            <a:ext cx="73152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77" name="Line 5"/>
          <p:cNvSpPr>
            <a:spLocks noChangeShapeType="1"/>
          </p:cNvSpPr>
          <p:nvPr/>
        </p:nvSpPr>
        <p:spPr bwMode="auto">
          <a:xfrm>
            <a:off x="4357688" y="1643063"/>
            <a:ext cx="0" cy="5029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78" name="Text Box 6"/>
          <p:cNvSpPr txBox="1">
            <a:spLocks noChangeArrowheads="1"/>
          </p:cNvSpPr>
          <p:nvPr/>
        </p:nvSpPr>
        <p:spPr bwMode="auto">
          <a:xfrm>
            <a:off x="4422775" y="6108700"/>
            <a:ext cx="306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j</a:t>
            </a:r>
          </a:p>
        </p:txBody>
      </p:sp>
      <p:sp>
        <p:nvSpPr>
          <p:cNvPr id="1436679" name="Text Box 7"/>
          <p:cNvSpPr txBox="1">
            <a:spLocks noChangeArrowheads="1"/>
          </p:cNvSpPr>
          <p:nvPr/>
        </p:nvSpPr>
        <p:spPr bwMode="auto">
          <a:xfrm>
            <a:off x="8023225" y="3279775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1436680" name="Text Box 8"/>
          <p:cNvSpPr txBox="1">
            <a:spLocks noChangeArrowheads="1"/>
          </p:cNvSpPr>
          <p:nvPr/>
        </p:nvSpPr>
        <p:spPr bwMode="auto">
          <a:xfrm>
            <a:off x="4308475" y="3308350"/>
            <a:ext cx="120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(u</a:t>
            </a:r>
            <a:r>
              <a:rPr lang="en-US" b="0" baseline="-25000"/>
              <a:t>0</a:t>
            </a:r>
            <a:r>
              <a:rPr lang="en-US" b="0"/>
              <a:t>,v</a:t>
            </a:r>
            <a:r>
              <a:rPr lang="en-US" b="0" baseline="-25000"/>
              <a:t>0</a:t>
            </a:r>
            <a:r>
              <a:rPr lang="en-US" b="0"/>
              <a:t>)</a:t>
            </a:r>
          </a:p>
        </p:txBody>
      </p:sp>
      <p:sp>
        <p:nvSpPr>
          <p:cNvPr id="1436681" name="Text Box 9"/>
          <p:cNvSpPr txBox="1">
            <a:spLocks noChangeArrowheads="1"/>
          </p:cNvSpPr>
          <p:nvPr/>
        </p:nvSpPr>
        <p:spPr bwMode="auto">
          <a:xfrm>
            <a:off x="860425" y="1489075"/>
            <a:ext cx="156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(0.5,0.5)</a:t>
            </a:r>
          </a:p>
        </p:txBody>
      </p:sp>
      <p:sp>
        <p:nvSpPr>
          <p:cNvPr id="1436682" name="Oval 10"/>
          <p:cNvSpPr>
            <a:spLocks noChangeArrowheads="1"/>
          </p:cNvSpPr>
          <p:nvPr/>
        </p:nvSpPr>
        <p:spPr bwMode="auto">
          <a:xfrm>
            <a:off x="2743200" y="2528888"/>
            <a:ext cx="114300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83" name="Text Box 11"/>
          <p:cNvSpPr txBox="1">
            <a:spLocks noChangeArrowheads="1"/>
          </p:cNvSpPr>
          <p:nvPr/>
        </p:nvSpPr>
        <p:spPr bwMode="auto">
          <a:xfrm>
            <a:off x="3994150" y="1450975"/>
            <a:ext cx="835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640</a:t>
            </a:r>
          </a:p>
        </p:txBody>
      </p:sp>
      <p:sp>
        <p:nvSpPr>
          <p:cNvPr id="1436684" name="Text Box 12"/>
          <p:cNvSpPr txBox="1">
            <a:spLocks noChangeArrowheads="1"/>
          </p:cNvSpPr>
          <p:nvPr/>
        </p:nvSpPr>
        <p:spPr bwMode="auto">
          <a:xfrm>
            <a:off x="793750" y="3522663"/>
            <a:ext cx="835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480</a:t>
            </a:r>
          </a:p>
        </p:txBody>
      </p:sp>
      <p:sp>
        <p:nvSpPr>
          <p:cNvPr id="1436685" name="Text Box 13"/>
          <p:cNvSpPr txBox="1">
            <a:spLocks noChangeArrowheads="1"/>
          </p:cNvSpPr>
          <p:nvPr/>
        </p:nvSpPr>
        <p:spPr bwMode="auto">
          <a:xfrm>
            <a:off x="6399213" y="5584825"/>
            <a:ext cx="2343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(640.5,480.5)</a:t>
            </a:r>
          </a:p>
        </p:txBody>
      </p:sp>
      <p:graphicFrame>
        <p:nvGraphicFramePr>
          <p:cNvPr id="1436686" name="Object 14"/>
          <p:cNvGraphicFramePr>
            <a:graphicFrameLocks noChangeAspect="1"/>
          </p:cNvGraphicFramePr>
          <p:nvPr/>
        </p:nvGraphicFramePr>
        <p:xfrm>
          <a:off x="2857500" y="2124075"/>
          <a:ext cx="29591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Equation" r:id="rId4" imgW="1320800" imgH="406400" progId="Equation.3">
                  <p:embed/>
                </p:oleObj>
              </mc:Choice>
              <mc:Fallback>
                <p:oleObj name="Equation" r:id="rId4" imgW="1320800" imgH="406400" progId="Equation.3">
                  <p:embed/>
                  <p:pic>
                    <p:nvPicPr>
                      <p:cNvPr id="143668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2124075"/>
                        <a:ext cx="295910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2535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93725" y="228600"/>
            <a:ext cx="7772400" cy="1143000"/>
          </a:xfrm>
        </p:spPr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Intrinsic Calibration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708025" y="1622425"/>
          <a:ext cx="7218363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Equation" r:id="rId4" imgW="3454400" imgH="2159000" progId="Equation.3">
                  <p:embed/>
                </p:oleObj>
              </mc:Choice>
              <mc:Fallback>
                <p:oleObj name="Equation" r:id="rId4" imgW="3454400" imgH="2159000" progId="Equation.3">
                  <p:embed/>
                  <p:pic>
                    <p:nvPicPr>
                      <p:cNvPr id="28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1622425"/>
                        <a:ext cx="7218363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97350" y="2286000"/>
            <a:ext cx="2847975" cy="3394075"/>
            <a:chOff x="2736" y="1440"/>
            <a:chExt cx="1794" cy="2138"/>
          </a:xfrm>
        </p:grpSpPr>
        <p:sp>
          <p:nvSpPr>
            <p:cNvPr id="28678" name="Oval 5"/>
            <p:cNvSpPr>
              <a:spLocks noChangeArrowheads="1"/>
            </p:cNvSpPr>
            <p:nvPr/>
          </p:nvSpPr>
          <p:spPr bwMode="auto">
            <a:xfrm>
              <a:off x="2736" y="1440"/>
              <a:ext cx="342" cy="3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8679" name="Line 6"/>
            <p:cNvSpPr>
              <a:spLocks noChangeShapeType="1"/>
            </p:cNvSpPr>
            <p:nvPr/>
          </p:nvSpPr>
          <p:spPr bwMode="auto">
            <a:xfrm>
              <a:off x="2979" y="1746"/>
              <a:ext cx="1035" cy="15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Text Box 7"/>
            <p:cNvSpPr txBox="1">
              <a:spLocks noChangeArrowheads="1"/>
            </p:cNvSpPr>
            <p:nvPr/>
          </p:nvSpPr>
          <p:spPr bwMode="auto">
            <a:xfrm>
              <a:off x="3929" y="3290"/>
              <a:ext cx="6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Calibri" charset="0"/>
                </a:rPr>
                <a:t>skew</a:t>
              </a:r>
            </a:p>
          </p:txBody>
        </p:sp>
      </p:grpSp>
      <p:sp>
        <p:nvSpPr>
          <p:cNvPr id="1440776" name="Text Box 8"/>
          <p:cNvSpPr txBox="1">
            <a:spLocks noChangeArrowheads="1"/>
          </p:cNvSpPr>
          <p:nvPr/>
        </p:nvSpPr>
        <p:spPr bwMode="auto">
          <a:xfrm>
            <a:off x="3937000" y="5780088"/>
            <a:ext cx="418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CC00"/>
                </a:solidFill>
                <a:latin typeface="Calibri" charset="0"/>
              </a:rPr>
              <a:t>5 Degrees of Freedom !</a:t>
            </a:r>
          </a:p>
        </p:txBody>
      </p:sp>
    </p:spTree>
    <p:extLst>
      <p:ext uri="{BB962C8B-B14F-4D97-AF65-F5344CB8AC3E}">
        <p14:creationId xmlns:p14="http://schemas.microsoft.com/office/powerpoint/2010/main" val="406937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0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0776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>
                <a:latin typeface="Calibri" charset="0"/>
                <a:ea typeface="SimSun" charset="0"/>
                <a:cs typeface="SimSun" charset="0"/>
              </a:rPr>
              <a:t>Camera Pose</a:t>
            </a:r>
          </a:p>
        </p:txBody>
      </p:sp>
      <p:sp>
        <p:nvSpPr>
          <p:cNvPr id="30730" name="Text Box 3"/>
          <p:cNvSpPr txBox="1">
            <a:spLocks noChangeArrowheads="1"/>
          </p:cNvSpPr>
          <p:nvPr/>
        </p:nvSpPr>
        <p:spPr bwMode="auto">
          <a:xfrm>
            <a:off x="114300" y="1685925"/>
            <a:ext cx="8943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In order to apply the camera model, objects in the scene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must be expressed in </a:t>
            </a:r>
            <a:r>
              <a:rPr lang="en-US" altLang="zh-CN" sz="1800" i="1">
                <a:latin typeface="Calibri" charset="0"/>
                <a:ea typeface="SimSun" charset="0"/>
                <a:cs typeface="SimSun" charset="0"/>
              </a:rPr>
              <a:t>camera coordinates</a:t>
            </a:r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.</a:t>
            </a:r>
          </a:p>
        </p:txBody>
      </p:sp>
      <p:sp>
        <p:nvSpPr>
          <p:cNvPr id="30731" name="Line 4"/>
          <p:cNvSpPr>
            <a:spLocks noChangeShapeType="1"/>
          </p:cNvSpPr>
          <p:nvPr/>
        </p:nvSpPr>
        <p:spPr bwMode="auto">
          <a:xfrm flipV="1">
            <a:off x="2144713" y="4487863"/>
            <a:ext cx="0" cy="69532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Line 5"/>
          <p:cNvSpPr>
            <a:spLocks noChangeShapeType="1"/>
          </p:cNvSpPr>
          <p:nvPr/>
        </p:nvSpPr>
        <p:spPr bwMode="auto">
          <a:xfrm rot="5400000" flipV="1">
            <a:off x="2491582" y="4834731"/>
            <a:ext cx="1588" cy="69532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6"/>
          <p:cNvSpPr>
            <a:spLocks noChangeShapeType="1"/>
          </p:cNvSpPr>
          <p:nvPr/>
        </p:nvSpPr>
        <p:spPr bwMode="auto">
          <a:xfrm flipH="1">
            <a:off x="1849438" y="5183188"/>
            <a:ext cx="295275" cy="37147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34" name="Group 7"/>
          <p:cNvGrpSpPr>
            <a:grpSpLocks/>
          </p:cNvGrpSpPr>
          <p:nvPr/>
        </p:nvGrpSpPr>
        <p:grpSpPr bwMode="auto">
          <a:xfrm rot="-7543369">
            <a:off x="4937125" y="2963863"/>
            <a:ext cx="990600" cy="1066800"/>
            <a:chOff x="3506" y="2095"/>
            <a:chExt cx="624" cy="672"/>
          </a:xfrm>
        </p:grpSpPr>
        <p:sp>
          <p:nvSpPr>
            <p:cNvPr id="30740" name="Line 8"/>
            <p:cNvSpPr>
              <a:spLocks noChangeShapeType="1"/>
            </p:cNvSpPr>
            <p:nvPr/>
          </p:nvSpPr>
          <p:spPr bwMode="auto">
            <a:xfrm flipV="1">
              <a:off x="3692" y="2095"/>
              <a:ext cx="0" cy="438"/>
            </a:xfrm>
            <a:prstGeom prst="line">
              <a:avLst/>
            </a:prstGeom>
            <a:noFill/>
            <a:ln w="1587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Line 9"/>
            <p:cNvSpPr>
              <a:spLocks noChangeShapeType="1"/>
            </p:cNvSpPr>
            <p:nvPr/>
          </p:nvSpPr>
          <p:spPr bwMode="auto">
            <a:xfrm rot="5400000" flipV="1">
              <a:off x="3910" y="2314"/>
              <a:ext cx="1" cy="438"/>
            </a:xfrm>
            <a:prstGeom prst="line">
              <a:avLst/>
            </a:prstGeom>
            <a:noFill/>
            <a:ln w="1587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Line 10"/>
            <p:cNvSpPr>
              <a:spLocks noChangeShapeType="1"/>
            </p:cNvSpPr>
            <p:nvPr/>
          </p:nvSpPr>
          <p:spPr bwMode="auto">
            <a:xfrm flipH="1">
              <a:off x="3506" y="2533"/>
              <a:ext cx="186" cy="234"/>
            </a:xfrm>
            <a:prstGeom prst="line">
              <a:avLst/>
            </a:prstGeom>
            <a:noFill/>
            <a:ln w="1587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AutoShape 11"/>
          <p:cNvSpPr>
            <a:spLocks noChangeArrowheads="1"/>
          </p:cNvSpPr>
          <p:nvPr/>
        </p:nvSpPr>
        <p:spPr bwMode="auto">
          <a:xfrm>
            <a:off x="2046288" y="4848225"/>
            <a:ext cx="533400" cy="457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30736" name="Text Box 12"/>
          <p:cNvSpPr txBox="1">
            <a:spLocks noChangeArrowheads="1"/>
          </p:cNvSpPr>
          <p:nvPr/>
        </p:nvSpPr>
        <p:spPr bwMode="auto">
          <a:xfrm>
            <a:off x="666750" y="4584700"/>
            <a:ext cx="1550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World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Coordinates</a:t>
            </a:r>
          </a:p>
        </p:txBody>
      </p:sp>
      <p:sp>
        <p:nvSpPr>
          <p:cNvPr id="30737" name="Text Box 13"/>
          <p:cNvSpPr txBox="1">
            <a:spLocks noChangeArrowheads="1"/>
          </p:cNvSpPr>
          <p:nvPr/>
        </p:nvSpPr>
        <p:spPr bwMode="auto">
          <a:xfrm>
            <a:off x="5543550" y="3975100"/>
            <a:ext cx="1550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Camera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Coordinates</a:t>
            </a:r>
          </a:p>
        </p:txBody>
      </p:sp>
      <p:cxnSp>
        <p:nvCxnSpPr>
          <p:cNvPr id="30738" name="AutoShape 14"/>
          <p:cNvCxnSpPr>
            <a:cxnSpLocks noChangeShapeType="1"/>
            <a:stCxn id="30735" idx="0"/>
          </p:cNvCxnSpPr>
          <p:nvPr/>
        </p:nvCxnSpPr>
        <p:spPr bwMode="auto">
          <a:xfrm rot="-5400000">
            <a:off x="3066256" y="2751932"/>
            <a:ext cx="1400175" cy="2792412"/>
          </a:xfrm>
          <a:prstGeom prst="curved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739" name="Text Box 15"/>
          <p:cNvSpPr txBox="1">
            <a:spLocks noChangeArrowheads="1"/>
          </p:cNvSpPr>
          <p:nvPr/>
        </p:nvSpPr>
        <p:spPr bwMode="auto">
          <a:xfrm>
            <a:off x="3714750" y="5192713"/>
            <a:ext cx="50831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Calibration target looks tilted from camera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viewpoint. This can be explained as a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difference in coordinate systems.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141663" y="3327400"/>
          <a:ext cx="385762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3" name="Equation" r:id="rId4" imgW="190500" imgH="203200" progId="Equation.3">
                  <p:embed/>
                </p:oleObj>
              </mc:Choice>
              <mc:Fallback>
                <p:oleObj name="Equation" r:id="rId4" imgW="190500" imgH="203200" progId="Equation.3">
                  <p:embed/>
                  <p:pic>
                    <p:nvPicPr>
                      <p:cNvPr id="3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3327400"/>
                        <a:ext cx="385762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5383213" y="2852738"/>
          <a:ext cx="21272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4" name="Equation" r:id="rId6" imgW="114300" imgH="139700" progId="Equation.3">
                  <p:embed/>
                </p:oleObj>
              </mc:Choice>
              <mc:Fallback>
                <p:oleObj name="Equation" r:id="rId6" imgW="114300" imgH="139700" progId="Equation.3">
                  <p:embed/>
                  <p:pic>
                    <p:nvPicPr>
                      <p:cNvPr id="307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2852738"/>
                        <a:ext cx="212725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6132513" y="3497263"/>
          <a:ext cx="236537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" name="Equation" r:id="rId8" imgW="114300" imgH="101600" progId="Equation.3">
                  <p:embed/>
                </p:oleObj>
              </mc:Choice>
              <mc:Fallback>
                <p:oleObj name="Equation" r:id="rId8" imgW="114300" imgH="101600" progId="Equation.3">
                  <p:embed/>
                  <p:pic>
                    <p:nvPicPr>
                      <p:cNvPr id="307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3497263"/>
                        <a:ext cx="236537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5062538" y="3957638"/>
          <a:ext cx="1968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6" name="Equation" r:id="rId10" imgW="101600" imgH="114300" progId="Equation.3">
                  <p:embed/>
                </p:oleObj>
              </mc:Choice>
              <mc:Fallback>
                <p:oleObj name="Equation" r:id="rId10" imgW="101600" imgH="114300" progId="Equation.3">
                  <p:embed/>
                  <p:pic>
                    <p:nvPicPr>
                      <p:cNvPr id="307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2538" y="3957638"/>
                        <a:ext cx="196850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1981200" y="4262438"/>
          <a:ext cx="1968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7" name="Equation" r:id="rId12" imgW="101600" imgH="114300" progId="Equation.3">
                  <p:embed/>
                </p:oleObj>
              </mc:Choice>
              <mc:Fallback>
                <p:oleObj name="Equation" r:id="rId12" imgW="101600" imgH="114300" progId="Equation.3">
                  <p:embed/>
                  <p:pic>
                    <p:nvPicPr>
                      <p:cNvPr id="307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62438"/>
                        <a:ext cx="196850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1812925" y="5538788"/>
          <a:ext cx="236538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8" name="Equation" r:id="rId14" imgW="114300" imgH="101600" progId="Equation.3">
                  <p:embed/>
                </p:oleObj>
              </mc:Choice>
              <mc:Fallback>
                <p:oleObj name="Equation" r:id="rId14" imgW="114300" imgH="101600" progId="Equation.3">
                  <p:embed/>
                  <p:pic>
                    <p:nvPicPr>
                      <p:cNvPr id="307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5" y="5538788"/>
                        <a:ext cx="236538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2822575" y="5045075"/>
          <a:ext cx="21272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9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307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5045075"/>
                        <a:ext cx="212725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57623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Projective Camera Matrix</a:t>
            </a: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238250" y="2419350"/>
          <a:ext cx="6157913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5" name="Equation" r:id="rId4" imgW="2946400" imgH="1397000" progId="Equation.3">
                  <p:embed/>
                </p:oleObj>
              </mc:Choice>
              <mc:Fallback>
                <p:oleObj name="Equation" r:id="rId4" imgW="2946400" imgH="1397000" progId="Equation.3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2419350"/>
                        <a:ext cx="6157913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9444" name="Text Box 4"/>
          <p:cNvSpPr txBox="1">
            <a:spLocks noChangeArrowheads="1"/>
          </p:cNvSpPr>
          <p:nvPr/>
        </p:nvSpPr>
        <p:spPr bwMode="auto">
          <a:xfrm>
            <a:off x="2651125" y="5551488"/>
            <a:ext cx="282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CC00"/>
                </a:solidFill>
                <a:latin typeface="Calibri" charset="0"/>
              </a:rPr>
              <a:t>5+6 DOF = 11 !</a:t>
            </a:r>
          </a:p>
        </p:txBody>
      </p:sp>
    </p:spTree>
    <p:extLst>
      <p:ext uri="{BB962C8B-B14F-4D97-AF65-F5344CB8AC3E}">
        <p14:creationId xmlns:p14="http://schemas.microsoft.com/office/powerpoint/2010/main" val="15681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9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9444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Rectangle 2">
            <a:extLst>
              <a:ext uri="{FF2B5EF4-FFF2-40B4-BE49-F238E27FC236}">
                <a16:creationId xmlns:a16="http://schemas.microsoft.com/office/drawing/2014/main" id="{BC2D1E3D-960A-3C4C-8E48-471D28D5F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Join = cross product !</a:t>
            </a:r>
          </a:p>
        </p:txBody>
      </p:sp>
      <p:sp>
        <p:nvSpPr>
          <p:cNvPr id="1385475" name="Rectangle 3">
            <a:extLst>
              <a:ext uri="{FF2B5EF4-FFF2-40B4-BE49-F238E27FC236}">
                <a16:creationId xmlns:a16="http://schemas.microsoft.com/office/drawing/2014/main" id="{7D1DD794-9C3E-2548-B3D1-3A4F55FD5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/>
              <a:t>Join of two lines is a point:</a:t>
            </a:r>
            <a:br>
              <a:rPr kumimoji="1" lang="en-US" altLang="en-US"/>
            </a:br>
            <a:r>
              <a:rPr kumimoji="1" lang="en-US" altLang="en-US"/>
              <a:t>p=l</a:t>
            </a:r>
            <a:r>
              <a:rPr kumimoji="1" lang="en-US" altLang="en-US" baseline="-25000"/>
              <a:t>1</a:t>
            </a:r>
            <a:r>
              <a:rPr kumimoji="1" lang="en-US" altLang="en-US"/>
              <a:t>xl</a:t>
            </a:r>
            <a:r>
              <a:rPr kumimoji="1" lang="en-US" altLang="en-US" baseline="-25000"/>
              <a:t>2</a:t>
            </a:r>
          </a:p>
          <a:p>
            <a:endParaRPr kumimoji="1" lang="en-US" altLang="en-US"/>
          </a:p>
          <a:p>
            <a:endParaRPr kumimoji="1" lang="en-US" altLang="en-US"/>
          </a:p>
          <a:p>
            <a:endParaRPr kumimoji="1" lang="en-US" altLang="en-US"/>
          </a:p>
          <a:p>
            <a:r>
              <a:rPr kumimoji="1" lang="en-US" altLang="en-US"/>
              <a:t>Join of two points is a line:</a:t>
            </a:r>
            <a:br>
              <a:rPr kumimoji="1" lang="en-US" altLang="en-US"/>
            </a:br>
            <a:r>
              <a:rPr kumimoji="1" lang="en-US" altLang="en-US"/>
              <a:t>l=p</a:t>
            </a:r>
            <a:r>
              <a:rPr kumimoji="1" lang="en-US" altLang="en-US" baseline="-25000"/>
              <a:t>1</a:t>
            </a:r>
            <a:r>
              <a:rPr kumimoji="1" lang="en-US" altLang="en-US"/>
              <a:t>xp</a:t>
            </a:r>
            <a:r>
              <a:rPr kumimoji="1" lang="en-US" altLang="en-US" baseline="-25000"/>
              <a:t>2</a:t>
            </a:r>
            <a:endParaRPr kumimoji="1" lang="en-US" altLang="en-US"/>
          </a:p>
        </p:txBody>
      </p:sp>
      <p:sp>
        <p:nvSpPr>
          <p:cNvPr id="1385476" name="Line 4">
            <a:extLst>
              <a:ext uri="{FF2B5EF4-FFF2-40B4-BE49-F238E27FC236}">
                <a16:creationId xmlns:a16="http://schemas.microsoft.com/office/drawing/2014/main" id="{38AF6AC4-D056-4444-A8DF-2ABBCA7B2B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1863" y="4514850"/>
            <a:ext cx="3629025" cy="1285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77" name="Oval 5">
            <a:extLst>
              <a:ext uri="{FF2B5EF4-FFF2-40B4-BE49-F238E27FC236}">
                <a16:creationId xmlns:a16="http://schemas.microsoft.com/office/drawing/2014/main" id="{842D3488-6CDE-9043-8DEE-A44CE6033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8" y="4443413"/>
            <a:ext cx="128587" cy="14287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5478" name="Oval 6">
            <a:extLst>
              <a:ext uri="{FF2B5EF4-FFF2-40B4-BE49-F238E27FC236}">
                <a16:creationId xmlns:a16="http://schemas.microsoft.com/office/drawing/2014/main" id="{30E59863-346F-D046-BAD3-4E8289EE8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5757863"/>
            <a:ext cx="114300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5479" name="Line 7">
            <a:extLst>
              <a:ext uri="{FF2B5EF4-FFF2-40B4-BE49-F238E27FC236}">
                <a16:creationId xmlns:a16="http://schemas.microsoft.com/office/drawing/2014/main" id="{E326AB2A-8381-5A44-BF82-8FD824EB12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7625" y="2228850"/>
            <a:ext cx="4400550" cy="1228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80" name="Line 8">
            <a:extLst>
              <a:ext uri="{FF2B5EF4-FFF2-40B4-BE49-F238E27FC236}">
                <a16:creationId xmlns:a16="http://schemas.microsoft.com/office/drawing/2014/main" id="{91533DD4-7B14-8D46-A3A8-EC620907FE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257300"/>
            <a:ext cx="1285875" cy="264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81" name="Oval 9">
            <a:extLst>
              <a:ext uri="{FF2B5EF4-FFF2-40B4-BE49-F238E27FC236}">
                <a16:creationId xmlns:a16="http://schemas.microsoft.com/office/drawing/2014/main" id="{650E497A-8E9A-BA47-8603-28B4E09A2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775" y="2743200"/>
            <a:ext cx="1143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291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Who is taller?</a:t>
            </a:r>
          </a:p>
        </p:txBody>
      </p:sp>
    </p:spTree>
    <p:extLst>
      <p:ext uri="{BB962C8B-B14F-4D97-AF65-F5344CB8AC3E}">
        <p14:creationId xmlns:p14="http://schemas.microsoft.com/office/powerpoint/2010/main" val="16910834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Length and area are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9355244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  <a:p>
            <a:pPr eaLnBrk="1" hangingPunct="1"/>
            <a:r>
              <a:rPr lang="en-US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Parallel?</a:t>
            </a:r>
          </a:p>
        </p:txBody>
      </p:sp>
    </p:spTree>
    <p:extLst>
      <p:ext uri="{BB962C8B-B14F-4D97-AF65-F5344CB8AC3E}">
        <p14:creationId xmlns:p14="http://schemas.microsoft.com/office/powerpoint/2010/main" val="1207898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3383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52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015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CA9C-1FDB-F34C-8003-CA5B6C7E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2.1.6 Radial Distortion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1561B02-48F3-2D47-BDFE-3BB30D85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E34991F-6DFF-1D46-96CE-9AFA24C7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207DF-BE28-354C-A5B7-26D862774258}"/>
              </a:ext>
            </a:extLst>
          </p:cNvPr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834F865-D6E0-9348-90B0-034EFF6F8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26646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6" name="Rectangle 2">
            <a:extLst>
              <a:ext uri="{FF2B5EF4-FFF2-40B4-BE49-F238E27FC236}">
                <a16:creationId xmlns:a16="http://schemas.microsoft.com/office/drawing/2014/main" id="{D9F27044-C27A-C34A-A557-926F115C8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sz="4000"/>
              <a:t>Automatic estimation of vanishing points and lines</a:t>
            </a:r>
          </a:p>
        </p:txBody>
      </p:sp>
      <p:graphicFrame>
        <p:nvGraphicFramePr>
          <p:cNvPr id="1506307" name="Object 3">
            <a:extLst>
              <a:ext uri="{FF2B5EF4-FFF2-40B4-BE49-F238E27FC236}">
                <a16:creationId xmlns:a16="http://schemas.microsoft.com/office/drawing/2014/main" id="{BE99EE2B-4C86-9E42-A34F-5B2EAE440D2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998913" y="2241550"/>
          <a:ext cx="5145087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Photo Editor Photo" r:id="rId8" imgW="13004800" imgH="9753600" progId="MSPhotoEd.3">
                  <p:embed/>
                </p:oleObj>
              </mc:Choice>
              <mc:Fallback>
                <p:oleObj name="Photo Editor Photo" r:id="rId8" imgW="13004800" imgH="9753600" progId="MSPhotoEd.3">
                  <p:embed/>
                  <p:pic>
                    <p:nvPicPr>
                      <p:cNvPr id="1506307" name="Object 3">
                        <a:extLst>
                          <a:ext uri="{FF2B5EF4-FFF2-40B4-BE49-F238E27FC236}">
                            <a16:creationId xmlns:a16="http://schemas.microsoft.com/office/drawing/2014/main" id="{BE99EE2B-4C86-9E42-A34F-5B2EAE440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2241550"/>
                        <a:ext cx="5145087" cy="385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06308" name="Group 4">
            <a:extLst>
              <a:ext uri="{FF2B5EF4-FFF2-40B4-BE49-F238E27FC236}">
                <a16:creationId xmlns:a16="http://schemas.microsoft.com/office/drawing/2014/main" id="{DD111D39-9623-5843-BE47-3E86162B4BF2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2852738"/>
            <a:ext cx="5400675" cy="2413000"/>
            <a:chOff x="1360" y="1797"/>
            <a:chExt cx="3402" cy="1520"/>
          </a:xfrm>
        </p:grpSpPr>
        <p:sp>
          <p:nvSpPr>
            <p:cNvPr id="1506309" name="Line 5">
              <a:extLst>
                <a:ext uri="{FF2B5EF4-FFF2-40B4-BE49-F238E27FC236}">
                  <a16:creationId xmlns:a16="http://schemas.microsoft.com/office/drawing/2014/main" id="{A6E22DCF-EFB0-FE49-A235-78A01729F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3" y="1797"/>
              <a:ext cx="3379" cy="862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310" name="Line 6">
              <a:extLst>
                <a:ext uri="{FF2B5EF4-FFF2-40B4-BE49-F238E27FC236}">
                  <a16:creationId xmlns:a16="http://schemas.microsoft.com/office/drawing/2014/main" id="{FF6E5BE0-F85E-C944-993D-614E5CE27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60" y="2659"/>
              <a:ext cx="2654" cy="65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311" name="Oval 7">
              <a:extLst>
                <a:ext uri="{FF2B5EF4-FFF2-40B4-BE49-F238E27FC236}">
                  <a16:creationId xmlns:a16="http://schemas.microsoft.com/office/drawing/2014/main" id="{9947369D-B5F8-D342-B1F6-E1CF0EBB1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2636"/>
              <a:ext cx="69" cy="4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06312" name="Picture 8" descr="txp_fig">
            <a:extLst>
              <a:ext uri="{FF2B5EF4-FFF2-40B4-BE49-F238E27FC236}">
                <a16:creationId xmlns:a16="http://schemas.microsoft.com/office/drawing/2014/main" id="{6699B1D3-A7FD-F141-8883-36C20C70F6D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40438"/>
            <a:ext cx="4105275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6313" name="Picture 9" descr="txp_fig">
            <a:extLst>
              <a:ext uri="{FF2B5EF4-FFF2-40B4-BE49-F238E27FC236}">
                <a16:creationId xmlns:a16="http://schemas.microsoft.com/office/drawing/2014/main" id="{E16940DC-EF52-2747-83B3-66F624449BA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3968750"/>
            <a:ext cx="6032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6314" name="Picture 10" descr="txp_fig">
            <a:extLst>
              <a:ext uri="{FF2B5EF4-FFF2-40B4-BE49-F238E27FC236}">
                <a16:creationId xmlns:a16="http://schemas.microsoft.com/office/drawing/2014/main" id="{2CB01AE9-02D2-5648-BF9C-7F95CE6F085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743200"/>
            <a:ext cx="768350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6315" name="Picture 11" descr="txp_fig">
            <a:extLst>
              <a:ext uri="{FF2B5EF4-FFF2-40B4-BE49-F238E27FC236}">
                <a16:creationId xmlns:a16="http://schemas.microsoft.com/office/drawing/2014/main" id="{B288DC4E-C385-644E-BD73-BDEA9060260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4579938"/>
            <a:ext cx="768350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7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0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0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0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0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v = \bf l_1 \times \bf l_2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00.875"/>
  <p:tag name="PICTUREFILESIZE" val="1344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v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2"/>
  <p:tag name="PICTUREFILESIZE" val="93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l_1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5"/>
  <p:tag name="PICTUREFILESIZE" val="213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l_2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5"/>
  <p:tag name="PICTUREFILESIZE" val="213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23760</TotalTime>
  <Words>1607</Words>
  <Application>Microsoft Macintosh PowerPoint</Application>
  <PresentationFormat>On-screen Show (4:3)</PresentationFormat>
  <Paragraphs>466</Paragraphs>
  <Slides>85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7" baseType="lpstr">
      <vt:lpstr>Arial</vt:lpstr>
      <vt:lpstr>Calibri</vt:lpstr>
      <vt:lpstr>Calibri Light</vt:lpstr>
      <vt:lpstr>EngraversGothic BT Regular</vt:lpstr>
      <vt:lpstr>Helvetica</vt:lpstr>
      <vt:lpstr>Palatino Linotype</vt:lpstr>
      <vt:lpstr>Tahoma</vt:lpstr>
      <vt:lpstr>Times</vt:lpstr>
      <vt:lpstr>Times New Roman</vt:lpstr>
      <vt:lpstr>Office Theme</vt:lpstr>
      <vt:lpstr>Photo Editor Photo</vt:lpstr>
      <vt:lpstr>Equation</vt:lpstr>
      <vt:lpstr>PowerPoint Presentation</vt:lpstr>
      <vt:lpstr>Image Formation</vt:lpstr>
      <vt:lpstr>Image Formation</vt:lpstr>
      <vt:lpstr>2.1.1 Geometric Primitives</vt:lpstr>
      <vt:lpstr>2D Coordinate Frames &amp; Points</vt:lpstr>
      <vt:lpstr>2D Lines</vt:lpstr>
      <vt:lpstr>Homogeneous Coordinates</vt:lpstr>
      <vt:lpstr>Join = cross product !</vt:lpstr>
      <vt:lpstr>Automatic estimation of vanishing points and lines</vt:lpstr>
      <vt:lpstr>Joining two parallel lines ?</vt:lpstr>
      <vt:lpstr>Points at Infinity !</vt:lpstr>
      <vt:lpstr>Homogeneous coordinates</vt:lpstr>
      <vt:lpstr>2.1.1 Geometric Primitives</vt:lpstr>
      <vt:lpstr>2.1.1 Geometric Primitives</vt:lpstr>
      <vt:lpstr>2.1.1 Geometric Primitives</vt:lpstr>
      <vt:lpstr>2.1.2: 2D Transformations</vt:lpstr>
      <vt:lpstr>PowerPoint Presentation</vt:lpstr>
      <vt:lpstr>2D planar transformations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planar and linear transformations</vt:lpstr>
      <vt:lpstr>2D translation</vt:lpstr>
      <vt:lpstr>2D translation</vt:lpstr>
      <vt:lpstr>2D translation</vt:lpstr>
      <vt:lpstr>2D translation</vt:lpstr>
      <vt:lpstr>2D translation</vt:lpstr>
      <vt:lpstr>2D translation using homogeneous coordinates</vt:lpstr>
      <vt:lpstr>2D Transformations in homogeneous coordinates</vt:lpstr>
      <vt:lpstr>Reminder: Homogeneous coordinates</vt:lpstr>
      <vt:lpstr>2D transformations</vt:lpstr>
      <vt:lpstr>2D transformations</vt:lpstr>
      <vt:lpstr>2D transformations</vt:lpstr>
      <vt:lpstr>2D transformations</vt:lpstr>
      <vt:lpstr>Matrix composition</vt:lpstr>
      <vt:lpstr>Matrix composition</vt:lpstr>
      <vt:lpstr>Classification of 2D transformations</vt:lpstr>
      <vt:lpstr>Classification of 2D transformations</vt:lpstr>
      <vt:lpstr>Classification of 2D transformations</vt:lpstr>
      <vt:lpstr>Translation</vt:lpstr>
      <vt:lpstr>Euclidean/Rigid</vt:lpstr>
      <vt:lpstr>Affine</vt:lpstr>
      <vt:lpstr>Affine transformations</vt:lpstr>
      <vt:lpstr>Projective transformations</vt:lpstr>
      <vt:lpstr>Classification of 2D transformations</vt:lpstr>
      <vt:lpstr>Classification of 2D transformations</vt:lpstr>
      <vt:lpstr>2.1.3: 3D Transformations</vt:lpstr>
      <vt:lpstr>Notations</vt:lpstr>
      <vt:lpstr>Translation</vt:lpstr>
      <vt:lpstr>Rotation in homogeneous coordinates</vt:lpstr>
      <vt:lpstr>3D Rigid transformations</vt:lpstr>
      <vt:lpstr>3D Rigid transformations</vt:lpstr>
      <vt:lpstr>PowerPoint Presentation</vt:lpstr>
      <vt:lpstr>PowerPoint Presentation</vt:lpstr>
      <vt:lpstr>2.1.5: 3D to 2D: Projection</vt:lpstr>
      <vt:lpstr>Orthographic Projection</vt:lpstr>
      <vt:lpstr>Pinhole camera</vt:lpstr>
      <vt:lpstr>Camera obscura: the pre-camera</vt:lpstr>
      <vt:lpstr>Camera Obscura used for Tracing</vt:lpstr>
      <vt:lpstr>First Photograph</vt:lpstr>
      <vt:lpstr>Projection can be tricky…</vt:lpstr>
      <vt:lpstr>Projection can be tricky…</vt:lpstr>
      <vt:lpstr>PowerPoint Presentation</vt:lpstr>
      <vt:lpstr>PowerPoint Presentation</vt:lpstr>
      <vt:lpstr>PowerPoint Presentation</vt:lpstr>
      <vt:lpstr>PowerPoint Presentation</vt:lpstr>
      <vt:lpstr> Camera and World Geometry</vt:lpstr>
      <vt:lpstr>Pinhole Camera</vt:lpstr>
      <vt:lpstr>Homogeneous Coordinates</vt:lpstr>
      <vt:lpstr>We can see infinity !</vt:lpstr>
      <vt:lpstr>Vanishing points and lines</vt:lpstr>
      <vt:lpstr>Vanishing points and lines</vt:lpstr>
      <vt:lpstr>Pixel coordinates in 2D</vt:lpstr>
      <vt:lpstr>Intrinsic Calibration</vt:lpstr>
      <vt:lpstr>Camera Pose</vt:lpstr>
      <vt:lpstr>Projective Camera Matrix</vt:lpstr>
      <vt:lpstr>Projective Geometry</vt:lpstr>
      <vt:lpstr>Length and area are not preserved</vt:lpstr>
      <vt:lpstr>Projective Geometry</vt:lpstr>
      <vt:lpstr>Projective Geometry</vt:lpstr>
      <vt:lpstr>Field of View (Zoom, focal length)</vt:lpstr>
      <vt:lpstr>2.1.6 Radial Distortion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155</cp:revision>
  <dcterms:created xsi:type="dcterms:W3CDTF">2009-12-16T02:55:56Z</dcterms:created>
  <dcterms:modified xsi:type="dcterms:W3CDTF">2019-08-21T02:31:38Z</dcterms:modified>
</cp:coreProperties>
</file>