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6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7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8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1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12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13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14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5" r:id="rId3"/>
    <p:sldMasterId id="2147483709" r:id="rId4"/>
  </p:sldMasterIdLst>
  <p:notesMasterIdLst>
    <p:notesMasterId r:id="rId52"/>
  </p:notesMasterIdLst>
  <p:sldIdLst>
    <p:sldId id="256" r:id="rId5"/>
    <p:sldId id="257" r:id="rId6"/>
    <p:sldId id="441" r:id="rId7"/>
    <p:sldId id="443" r:id="rId8"/>
    <p:sldId id="259" r:id="rId9"/>
    <p:sldId id="260" r:id="rId10"/>
    <p:sldId id="274" r:id="rId11"/>
    <p:sldId id="258" r:id="rId12"/>
    <p:sldId id="442" r:id="rId13"/>
    <p:sldId id="301" r:id="rId14"/>
    <p:sldId id="311" r:id="rId15"/>
    <p:sldId id="313" r:id="rId16"/>
    <p:sldId id="314" r:id="rId17"/>
    <p:sldId id="390" r:id="rId18"/>
    <p:sldId id="310" r:id="rId19"/>
    <p:sldId id="271" r:id="rId20"/>
    <p:sldId id="272" r:id="rId21"/>
    <p:sldId id="273" r:id="rId22"/>
    <p:sldId id="275" r:id="rId23"/>
    <p:sldId id="276" r:id="rId24"/>
    <p:sldId id="281" r:id="rId25"/>
    <p:sldId id="282" r:id="rId26"/>
    <p:sldId id="283" r:id="rId27"/>
    <p:sldId id="285" r:id="rId28"/>
    <p:sldId id="286" r:id="rId29"/>
    <p:sldId id="287" r:id="rId30"/>
    <p:sldId id="434" r:id="rId31"/>
    <p:sldId id="288" r:id="rId32"/>
    <p:sldId id="289" r:id="rId33"/>
    <p:sldId id="290" r:id="rId34"/>
    <p:sldId id="298" r:id="rId35"/>
    <p:sldId id="364" r:id="rId36"/>
    <p:sldId id="365" r:id="rId37"/>
    <p:sldId id="367" r:id="rId38"/>
    <p:sldId id="374" r:id="rId39"/>
    <p:sldId id="368" r:id="rId40"/>
    <p:sldId id="369" r:id="rId41"/>
    <p:sldId id="371" r:id="rId42"/>
    <p:sldId id="353" r:id="rId43"/>
    <p:sldId id="360" r:id="rId44"/>
    <p:sldId id="356" r:id="rId45"/>
    <p:sldId id="357" r:id="rId46"/>
    <p:sldId id="358" r:id="rId47"/>
    <p:sldId id="363" r:id="rId48"/>
    <p:sldId id="389" r:id="rId49"/>
    <p:sldId id="2407" r:id="rId50"/>
    <p:sldId id="2408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5" autoAdjust="0"/>
    <p:restoredTop sz="94663"/>
  </p:normalViewPr>
  <p:slideViewPr>
    <p:cSldViewPr>
      <p:cViewPr>
        <p:scale>
          <a:sx n="125" d="100"/>
          <a:sy n="125" d="100"/>
        </p:scale>
        <p:origin x="-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E7E044-45C7-49D4-B616-C1EB0EB337FB}" type="datetimeFigureOut">
              <a:rPr lang="en-US" smtClean="0"/>
              <a:t>8/19/19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C839A6-008C-4A28-B9D2-6B4E741E0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515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0" name="Shape 20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57799" marR="57799" defTabSz="1295400">
              <a:spcBef>
                <a:spcPts val="500"/>
              </a:spcBef>
              <a:buClr>
                <a:srgbClr val="000000"/>
              </a:buClr>
              <a:buFont typeface="Arial"/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The associated factor graph, as imported in mfqr</a:t>
            </a:r>
          </a:p>
        </p:txBody>
      </p:sp>
    </p:spTree>
    <p:extLst>
      <p:ext uri="{BB962C8B-B14F-4D97-AF65-F5344CB8AC3E}">
        <p14:creationId xmlns:p14="http://schemas.microsoft.com/office/powerpoint/2010/main" val="3339918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https://www.inaturalist.org/pages/computer_vision_demo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839A6-008C-4A28-B9D2-6B4E741E06E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297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42AAB2-2528-4A41-AE86-F678288756F7}" type="slidenum">
              <a:rPr lang="en-US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9437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EFA8EB-F376-4460-9BA5-400A0D59BC65}" type="slidenum">
              <a:rPr lang="en-US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3850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B740A2-7CD3-4F5C-A457-5F0A9A6C75F1}" type="slidenum">
              <a:rPr lang="en-US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6849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6B8B02-626C-4183-9435-2E1EF9A7735E}" type="slidenum">
              <a:rPr lang="en-US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20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1CF79F-CC66-493A-93CB-0A27C322F186}" type="slidenum">
              <a:rPr lang="en-US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9285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DF4EEBE-B542-4754-AD35-7E051E69A3C6}" type="slidenum">
              <a:rPr lang="en-US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6774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37A23B-8D52-40D7-811F-5CF5BEFEFAD9}" type="slidenum">
              <a:rPr lang="en-US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482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D416FA-368F-4DD3-B68D-BEBC34F8981B}" type="slidenum">
              <a:rPr lang="en-US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209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E24E23-3A0D-4A13-ACE9-B48827D9FCEC}" type="slidenum">
              <a:rPr lang="en-US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796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EA53EF-9B7D-45A1-95DF-EC0072083AD3}" type="slidenum">
              <a:rPr lang="en-US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47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D5A03B-08FB-451F-BD92-52AFF74ACA54}" type="slidenum">
              <a:rPr lang="en-US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/>
              <a:t>Why would this be useful?  Main reason is focus.  Also enables “smart” cropping.</a:t>
            </a:r>
          </a:p>
        </p:txBody>
      </p:sp>
    </p:spTree>
    <p:extLst>
      <p:ext uri="{BB962C8B-B14F-4D97-AF65-F5344CB8AC3E}">
        <p14:creationId xmlns:p14="http://schemas.microsoft.com/office/powerpoint/2010/main" val="3784798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8A6558-1239-4CB6-9FB3-4F4D94D97265}" type="slidenum">
              <a:rPr lang="en-US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553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80A047-6BB5-487C-94E7-03558DC35B55}" type="slidenum">
              <a:rPr lang="en-US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/>
              <a:t>Age 12, Age 30</a:t>
            </a:r>
          </a:p>
        </p:txBody>
      </p:sp>
    </p:spTree>
    <p:extLst>
      <p:ext uri="{BB962C8B-B14F-4D97-AF65-F5344CB8AC3E}">
        <p14:creationId xmlns:p14="http://schemas.microsoft.com/office/powerpoint/2010/main" val="4035771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65E028-653E-42ED-B42D-84DAD997030B}" type="slidenum">
              <a:rPr lang="en-US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845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EA3614-857B-4D8C-9F61-6CDE108F3745}" type="slidenum">
              <a:rPr lang="en-US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683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6E931-C069-450B-8EF2-1C865EB7A2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30404-31A5-4F0F-A145-0D9D19CAEC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17503-2D4F-4536-B1C2-FE328F3BE4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8240C-0365-4142-A327-B897804C49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B7CE67-B026-4840-B768-F1CAFDCD2D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71FF3-B3AF-44DC-85C6-AB16392F40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A0238C-F269-4C95-BABA-B6F71368EA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19D9B-9577-4CF0-A0C8-09640C22F4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1CDA9-A9FD-427E-9C56-5854917F6B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D413D-6DF0-45FA-9676-E9C0433C0F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32511-99DE-4C82-A4BC-F5E58EDA69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1E842-CFC8-4452-A590-3086AD7B5E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e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2789635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D6FB3-47F3-4646-932B-1BE4AE028E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8/19/19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CD94A-2C6B-4DF6-871F-7769C9B8A2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18F93-C341-4EB0-90ED-80D2F37FD3C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8/19/19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6044A-196B-42E3-9270-AF8BCFBE168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F1927-EE98-41CA-9555-CC0AE132275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8/19/19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91543-5E52-45B1-8835-521D57B7142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DFFBA-A9B8-4DFE-A883-23A264947AB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8/19/19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DB326-25EC-4715-B256-DD324C59909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38E61-1AB8-4719-AA18-2F1A2E2A1A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8/19/19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D1F38-FE73-4530-972D-B5896288F8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F1C6D-9305-4F92-9FFF-44BFD78DE8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8/19/19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A10E8-845B-4F12-A45E-E9D8AFA2CA4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6D4F9-3AFD-45DE-90B9-958DFC7ECA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8/19/19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4D1D3-1FF9-4A54-A838-C942B77D6FC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50616-C8AD-48B9-B76F-88FA806AEEE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8/19/19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3D15C-E520-46F1-8E8A-9D8432F63E1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B1031-02B1-4B22-9EEE-5AE2B922B59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8/19/19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4BF9D-A3E0-47BC-A209-31556D4803A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6563C-EAC2-4DCF-B523-0E7486BA241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8/19/19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45124-8F79-47CD-9108-F31BC3CF071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FC4EB-9E26-4046-B3F2-C3B0FEBE00F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8/19/19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4D376-153D-4A5D-BD50-A8A321ED4D1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57E4DB7-B118-45E1-8164-F9EA1F5F12F9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721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BFB2DA7-57E5-4DD9-9CC6-625DF277930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8/19/19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2F93EFA-51EA-439B-83F4-BECA7EE6E4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tinyurl.com/GT-19F-CS4476" TargetMode="Externa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1.png"/><Relationship Id="rId4" Type="http://schemas.openxmlformats.org/officeDocument/2006/relationships/image" Target="../media/image30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openxmlformats.org/officeDocument/2006/relationships/tags" Target="../tags/tag5.xml"/><Relationship Id="rId7" Type="http://schemas.openxmlformats.org/officeDocument/2006/relationships/slideLayout" Target="../slideLayouts/slideLayout41.xml"/><Relationship Id="rId12" Type="http://schemas.openxmlformats.org/officeDocument/2006/relationships/hyperlink" Target="http://en.wikipedia.org/wiki/Automatic_number_plate_recognition" TargetMode="Externa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33.png"/><Relationship Id="rId5" Type="http://schemas.openxmlformats.org/officeDocument/2006/relationships/tags" Target="../tags/tag7.xml"/><Relationship Id="rId10" Type="http://schemas.openxmlformats.org/officeDocument/2006/relationships/hyperlink" Target="http://www.research.att.com/~yann" TargetMode="External"/><Relationship Id="rId4" Type="http://schemas.openxmlformats.org/officeDocument/2006/relationships/tags" Target="../tags/tag6.xml"/><Relationship Id="rId9" Type="http://schemas.openxmlformats.org/officeDocument/2006/relationships/image" Target="../media/image3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34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tags" Target="../tags/tag14.xml"/><Relationship Id="rId7" Type="http://schemas.openxmlformats.org/officeDocument/2006/relationships/notesSlide" Target="../notesSlides/notesSlide6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37.xml"/><Relationship Id="rId5" Type="http://schemas.openxmlformats.org/officeDocument/2006/relationships/tags" Target="../tags/tag16.xml"/><Relationship Id="rId10" Type="http://schemas.openxmlformats.org/officeDocument/2006/relationships/hyperlink" Target="http://www.sonystyle.com/webapp/wcs/stores/servlet/ProductDisplay?catalogId=10551&amp;storeId=10151&amp;productId=8198552921665200469&amp;langId=-1" TargetMode="External"/><Relationship Id="rId4" Type="http://schemas.openxmlformats.org/officeDocument/2006/relationships/tags" Target="../tags/tag15.xml"/><Relationship Id="rId9" Type="http://schemas.openxmlformats.org/officeDocument/2006/relationships/image" Target="../media/image36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tags" Target="../tags/tag19.xml"/><Relationship Id="rId7" Type="http://schemas.openxmlformats.org/officeDocument/2006/relationships/notesSlide" Target="../notesSlides/notesSlide7.xml"/><Relationship Id="rId12" Type="http://schemas.openxmlformats.org/officeDocument/2006/relationships/hyperlink" Target="http://en.wikipedia.org/wiki/Afghan_Girl_(photo)" TargetMode="Externa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37.xml"/><Relationship Id="rId11" Type="http://schemas.openxmlformats.org/officeDocument/2006/relationships/hyperlink" Target="http://www.cl.cam.ac.uk/~jgd1000/afghan.html" TargetMode="External"/><Relationship Id="rId5" Type="http://schemas.openxmlformats.org/officeDocument/2006/relationships/tags" Target="../tags/tag21.xml"/><Relationship Id="rId10" Type="http://schemas.openxmlformats.org/officeDocument/2006/relationships/image" Target="../media/image39.jpeg"/><Relationship Id="rId4" Type="http://schemas.openxmlformats.org/officeDocument/2006/relationships/tags" Target="../tags/tag20.xml"/><Relationship Id="rId9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13" Type="http://schemas.openxmlformats.org/officeDocument/2006/relationships/image" Target="../media/image42.jpeg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12" Type="http://schemas.openxmlformats.org/officeDocument/2006/relationships/image" Target="../media/image41.jpe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image" Target="../media/image40.jpeg"/><Relationship Id="rId5" Type="http://schemas.openxmlformats.org/officeDocument/2006/relationships/tags" Target="../tags/tag26.xml"/><Relationship Id="rId15" Type="http://schemas.openxmlformats.org/officeDocument/2006/relationships/image" Target="../media/image43.jpeg"/><Relationship Id="rId10" Type="http://schemas.openxmlformats.org/officeDocument/2006/relationships/notesSlide" Target="../notesSlides/notesSlide8.xml"/><Relationship Id="rId4" Type="http://schemas.openxmlformats.org/officeDocument/2006/relationships/tags" Target="../tags/tag25.xml"/><Relationship Id="rId9" Type="http://schemas.openxmlformats.org/officeDocument/2006/relationships/slideLayout" Target="../slideLayouts/slideLayout37.xml"/><Relationship Id="rId14" Type="http://schemas.openxmlformats.org/officeDocument/2006/relationships/hyperlink" Target="http://www.sensiblevision.com/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mobile/goggles/#text" TargetMode="External"/><Relationship Id="rId3" Type="http://schemas.openxmlformats.org/officeDocument/2006/relationships/tags" Target="../tags/tag32.xml"/><Relationship Id="rId7" Type="http://schemas.openxmlformats.org/officeDocument/2006/relationships/hyperlink" Target="http://research.nokia.com/researchteams/vcui/index.html" TargetMode="Externa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hyperlink" Target="http://www.infoworld.com/article/07/04/24/HNnokiasiliconvalley_1.html" TargetMode="External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tags" Target="../tags/tag35.xml"/><Relationship Id="rId7" Type="http://schemas.openxmlformats.org/officeDocument/2006/relationships/image" Target="../media/image47.jpe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37.xml"/><Relationship Id="rId4" Type="http://schemas.openxmlformats.org/officeDocument/2006/relationships/tags" Target="../tags/tag3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tags" Target="../tags/tag39.xml"/><Relationship Id="rId7" Type="http://schemas.openxmlformats.org/officeDocument/2006/relationships/image" Target="../media/image49.jpe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37.xml"/><Relationship Id="rId4" Type="http://schemas.openxmlformats.org/officeDocument/2006/relationships/tags" Target="../tags/tag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howstuffworks.com/first-down-line.htm" TargetMode="External"/><Relationship Id="rId3" Type="http://schemas.openxmlformats.org/officeDocument/2006/relationships/tags" Target="../tags/tag43.xml"/><Relationship Id="rId7" Type="http://schemas.openxmlformats.org/officeDocument/2006/relationships/image" Target="../media/image51.jpe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37.xml"/><Relationship Id="rId10" Type="http://schemas.openxmlformats.org/officeDocument/2006/relationships/hyperlink" Target="http://www.sportvision.com/video.html" TargetMode="External"/><Relationship Id="rId4" Type="http://schemas.openxmlformats.org/officeDocument/2006/relationships/tags" Target="../tags/tag44.xml"/><Relationship Id="rId9" Type="http://schemas.openxmlformats.org/officeDocument/2006/relationships/hyperlink" Target="http://www.howstuffworks.com/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47.xml"/><Relationship Id="rId7" Type="http://schemas.openxmlformats.org/officeDocument/2006/relationships/notesSlide" Target="../notesSlides/notesSlide14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Layout" Target="../slideLayouts/slideLayout41.xml"/><Relationship Id="rId5" Type="http://schemas.openxmlformats.org/officeDocument/2006/relationships/tags" Target="../tags/tag49.xml"/><Relationship Id="rId10" Type="http://schemas.openxmlformats.org/officeDocument/2006/relationships/hyperlink" Target="http://groups.csail.mit.edu/vision/medical-vision/surgery/surgical_navigation.html" TargetMode="External"/><Relationship Id="rId4" Type="http://schemas.openxmlformats.org/officeDocument/2006/relationships/tags" Target="../tags/tag48.xml"/><Relationship Id="rId9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tags" Target="../tags/tag52.xml"/><Relationship Id="rId7" Type="http://schemas.openxmlformats.org/officeDocument/2006/relationships/hyperlink" Target="http://www.mobileye.com/" TargetMode="Externa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37.xml"/><Relationship Id="rId4" Type="http://schemas.openxmlformats.org/officeDocument/2006/relationships/tags" Target="../tags/tag5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ytimes.com/2010/10/10/science/10google.html" TargetMode="External"/><Relationship Id="rId7" Type="http://schemas.openxmlformats.org/officeDocument/2006/relationships/hyperlink" Target="http://www.thestar.com/wheels/article/1036702--human-error-blamed-after-google-s-driverless-car-sparks-five-vehicle-crash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7.xml"/><Relationship Id="rId6" Type="http://schemas.openxmlformats.org/officeDocument/2006/relationships/hyperlink" Target="http://en.wikipedia.org/wiki/Financial_Post" TargetMode="External"/><Relationship Id="rId5" Type="http://schemas.openxmlformats.org/officeDocument/2006/relationships/hyperlink" Target="http://business.financialpost.com/2011/06/24/nevada-state-law-paves-the-way-for-driverless-cars/" TargetMode="External"/><Relationship Id="rId4" Type="http://schemas.openxmlformats.org/officeDocument/2006/relationships/hyperlink" Target="http://en.wikipedia.org/wiki/The_New_York_Times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8CTJL5lUjHg" TargetMode="External"/><Relationship Id="rId7" Type="http://schemas.openxmlformats.org/officeDocument/2006/relationships/image" Target="../media/image57.jpeg"/><Relationship Id="rId2" Type="http://schemas.openxmlformats.org/officeDocument/2006/relationships/hyperlink" Target="http://www.youtube.com/watch?feature=iv&amp;v=fQ59dXOo63o" TargetMode="Externa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6.jpeg"/><Relationship Id="rId5" Type="http://schemas.openxmlformats.org/officeDocument/2006/relationships/hyperlink" Target="http://www.youtube.com/watch?v=w8BmgtMKFbY" TargetMode="External"/><Relationship Id="rId4" Type="http://schemas.openxmlformats.org/officeDocument/2006/relationships/hyperlink" Target="http://www.youtube.com/watch?v=7QrnwoO1-8A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tags" Target="../tags/tag56.xml"/><Relationship Id="rId7" Type="http://schemas.openxmlformats.org/officeDocument/2006/relationships/notesSlide" Target="../notesSlides/notesSlide17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Layout" Target="../slideLayouts/slideLayout37.xml"/><Relationship Id="rId5" Type="http://schemas.openxmlformats.org/officeDocument/2006/relationships/tags" Target="../tags/tag58.xml"/><Relationship Id="rId10" Type="http://schemas.openxmlformats.org/officeDocument/2006/relationships/hyperlink" Target="http://marsrovers.jpl.nasa.gov/gallery/images.html" TargetMode="External"/><Relationship Id="rId4" Type="http://schemas.openxmlformats.org/officeDocument/2006/relationships/tags" Target="../tags/tag57.xml"/><Relationship Id="rId9" Type="http://schemas.openxmlformats.org/officeDocument/2006/relationships/hyperlink" Target="http://www.ri.cmu.edu/pubs/pub_5719.html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hyperlink" Target="https://www.amazon.com/b?node=8037720011" TargetMode="External"/><Relationship Id="rId1" Type="http://schemas.openxmlformats.org/officeDocument/2006/relationships/slideLayout" Target="../slideLayouts/slideLayout4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ispersondoesnotexist.com/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ays\Desktop\143 Computer Vision\slides\01\BioMech_Eye_by_kirk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1019" y="152400"/>
            <a:ext cx="9751219" cy="650081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470025"/>
          </a:xfrm>
          <a:solidFill>
            <a:schemeClr val="tx1">
              <a:alpha val="60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CS 6476: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Computer Vision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76200" y="4876800"/>
            <a:ext cx="9144000" cy="1828800"/>
          </a:xfrm>
          <a:solidFill>
            <a:schemeClr val="tx1">
              <a:alpha val="60000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Instructor: Frank Dellaert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Tas:  </a:t>
            </a:r>
            <a:r>
              <a:rPr lang="en-US" dirty="0" err="1">
                <a:solidFill>
                  <a:schemeClr val="bg1"/>
                </a:solidFill>
              </a:rPr>
              <a:t>Cusuh</a:t>
            </a:r>
            <a:r>
              <a:rPr lang="en-US" dirty="0">
                <a:solidFill>
                  <a:schemeClr val="bg1"/>
                </a:solidFill>
              </a:rPr>
              <a:t> Ham (head TA), and 8 (9?) more TAs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48600" y="645789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Image by kirkh.deviantart.com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Course Website/Syllabus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537199"/>
            <a:ext cx="8229600" cy="10461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hlinkClick r:id="rId2"/>
              </a:rPr>
              <a:t>tinyurl.com/GT-19F-CS4476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or Google ”Dellaert”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8ED4A8-7036-DD40-AAD7-9DA14A35B5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65"/>
          <a:stretch/>
        </p:blipFill>
        <p:spPr>
          <a:xfrm>
            <a:off x="1600200" y="1295400"/>
            <a:ext cx="5643563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73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200400"/>
            <a:ext cx="7772400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Proj1: Image Filtering and Hybrid Images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360" y="1137920"/>
            <a:ext cx="8229600" cy="1828800"/>
          </a:xfrm>
        </p:spPr>
        <p:txBody>
          <a:bodyPr>
            <a:noAutofit/>
          </a:bodyPr>
          <a:lstStyle/>
          <a:p>
            <a:r>
              <a:rPr lang="en-US" sz="2400" dirty="0"/>
              <a:t>Implement image filtering to separate high and low frequencies</a:t>
            </a:r>
          </a:p>
          <a:p>
            <a:r>
              <a:rPr lang="en-US" sz="2400" dirty="0"/>
              <a:t>Combine high frequencies and low frequencies from different images to create an image with scale-dependent interpretation</a:t>
            </a:r>
          </a:p>
        </p:txBody>
      </p:sp>
    </p:spTree>
    <p:extLst>
      <p:ext uri="{BB962C8B-B14F-4D97-AF65-F5344CB8AC3E}">
        <p14:creationId xmlns:p14="http://schemas.microsoft.com/office/powerpoint/2010/main" val="417644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905000"/>
            <a:ext cx="7183582" cy="4648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/>
          </a:bodyPr>
          <a:lstStyle/>
          <a:p>
            <a:r>
              <a:rPr lang="en-US" sz="3600" dirty="0"/>
              <a:t>Proj2: Local Feature Matching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1524000"/>
          </a:xfrm>
        </p:spPr>
        <p:txBody>
          <a:bodyPr>
            <a:normAutofit/>
          </a:bodyPr>
          <a:lstStyle/>
          <a:p>
            <a:r>
              <a:rPr lang="en-US" sz="2400" dirty="0"/>
              <a:t>Implement interest point detector, SIFT-like local feature descriptor, and simple matching algorithm.</a:t>
            </a:r>
          </a:p>
        </p:txBody>
      </p:sp>
    </p:spTree>
    <p:extLst>
      <p:ext uri="{BB962C8B-B14F-4D97-AF65-F5344CB8AC3E}">
        <p14:creationId xmlns:p14="http://schemas.microsoft.com/office/powerpoint/2010/main" val="4077208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08401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Proj5: Scene Recognition with Bag of Words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1524000"/>
          </a:xfrm>
        </p:spPr>
        <p:txBody>
          <a:bodyPr>
            <a:normAutofit/>
          </a:bodyPr>
          <a:lstStyle/>
          <a:p>
            <a:r>
              <a:rPr lang="en-US" sz="2400" dirty="0"/>
              <a:t>Quantize local features into a “vocabulary”, describe images as histograms of “visual words”, train classifiers to recognize scenes based on these histograms.</a:t>
            </a:r>
          </a:p>
        </p:txBody>
      </p:sp>
      <p:pic>
        <p:nvPicPr>
          <p:cNvPr id="5122" name="Picture 2" descr="C:\Users\hays\Desktop\head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7" y="3200400"/>
            <a:ext cx="5357813" cy="269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789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Computer Vision?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280" y="4595018"/>
            <a:ext cx="8229600" cy="17827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Computer Graphics: Models to Images</a:t>
            </a:r>
          </a:p>
          <a:p>
            <a:pPr marL="0" indent="0" algn="ctr">
              <a:buNone/>
            </a:pPr>
            <a:r>
              <a:rPr lang="en-US" dirty="0"/>
              <a:t>Comp. Photography: Images to Images</a:t>
            </a:r>
          </a:p>
          <a:p>
            <a:pPr marL="0" indent="0" algn="ctr">
              <a:buNone/>
            </a:pPr>
            <a:r>
              <a:rPr lang="en-US" b="1" dirty="0"/>
              <a:t>Computer Vision: Images to Models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BCDC42-193B-1C49-A21A-AE73C57091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90" b="3165"/>
          <a:stretch/>
        </p:blipFill>
        <p:spPr>
          <a:xfrm>
            <a:off x="1600200" y="1242219"/>
            <a:ext cx="5643563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181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828800" y="920234"/>
            <a:ext cx="5486400" cy="48006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04800" y="1600200"/>
            <a:ext cx="2286000" cy="1447800"/>
          </a:xfrm>
          <a:prstGeom prst="ellipse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905000" y="5105400"/>
            <a:ext cx="2286000" cy="1447800"/>
          </a:xfrm>
          <a:prstGeom prst="ellipse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943600" y="4410927"/>
            <a:ext cx="2286000" cy="1447800"/>
          </a:xfrm>
          <a:prstGeom prst="ellipse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934200" y="3607897"/>
            <a:ext cx="2286000" cy="1447800"/>
          </a:xfrm>
          <a:prstGeom prst="ellipse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882349" y="1566378"/>
            <a:ext cx="2286000" cy="1447800"/>
          </a:xfrm>
          <a:prstGeom prst="ellipse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09600" y="4273034"/>
            <a:ext cx="2286000" cy="1447800"/>
          </a:xfrm>
          <a:prstGeom prst="ellipse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97221" y="3276600"/>
            <a:ext cx="2286000" cy="1447800"/>
          </a:xfrm>
          <a:prstGeom prst="ellipse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943600" y="577646"/>
            <a:ext cx="2286000" cy="1447800"/>
          </a:xfrm>
          <a:prstGeom prst="ellipse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1349" y="1600200"/>
            <a:ext cx="4187672" cy="1143000"/>
          </a:xfrm>
        </p:spPr>
        <p:txBody>
          <a:bodyPr/>
          <a:lstStyle/>
          <a:p>
            <a:r>
              <a:rPr lang="en-US" dirty="0"/>
              <a:t>Scope of CS 4476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00400" y="1062335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Computer Vision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48400" y="1072634"/>
            <a:ext cx="18288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Robotics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8400" y="5193268"/>
            <a:ext cx="18288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Neuroscience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3810000"/>
            <a:ext cx="18288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Graphics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4724400"/>
            <a:ext cx="18288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Computational Photography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000" y="1981200"/>
            <a:ext cx="18288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Machine Learning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59869" y="3900101"/>
            <a:ext cx="18288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Medical Imaging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86600" y="1958370"/>
            <a:ext cx="198120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Human Computer Interaction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186151" y="5659820"/>
            <a:ext cx="18288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Optics</a:t>
            </a:r>
          </a:p>
        </p:txBody>
      </p:sp>
      <p:sp>
        <p:nvSpPr>
          <p:cNvPr id="23" name="Oval 22"/>
          <p:cNvSpPr/>
          <p:nvPr/>
        </p:nvSpPr>
        <p:spPr>
          <a:xfrm>
            <a:off x="2895600" y="2857811"/>
            <a:ext cx="3505200" cy="208935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124200" y="3269818"/>
            <a:ext cx="297180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/>
              <a:t>Image Processing</a:t>
            </a:r>
            <a:br>
              <a:rPr lang="en-US" sz="2000" dirty="0"/>
            </a:br>
            <a:r>
              <a:rPr lang="en-US" sz="2000" dirty="0"/>
              <a:t>Geometric Reasoning</a:t>
            </a:r>
            <a:br>
              <a:rPr lang="en-US" sz="2000" dirty="0"/>
            </a:br>
            <a:r>
              <a:rPr lang="en-US" sz="2000" dirty="0"/>
              <a:t>Recognition</a:t>
            </a:r>
            <a:br>
              <a:rPr lang="en-US" sz="2000" dirty="0"/>
            </a:br>
            <a:r>
              <a:rPr lang="en-US" sz="2000" dirty="0"/>
              <a:t>Deep Learning</a:t>
            </a:r>
          </a:p>
        </p:txBody>
      </p:sp>
    </p:spTree>
    <p:extLst>
      <p:ext uri="{BB962C8B-B14F-4D97-AF65-F5344CB8AC3E}">
        <p14:creationId xmlns:p14="http://schemas.microsoft.com/office/powerpoint/2010/main" val="2854352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Computer Vision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dirty="0"/>
              <a:t>	Make computers understand images and video </a:t>
            </a:r>
            <a:r>
              <a:rPr lang="en-US" dirty="0">
                <a:solidFill>
                  <a:srgbClr val="FF0000"/>
                </a:solidFill>
              </a:rPr>
              <a:t>or any visual data</a:t>
            </a:r>
            <a:r>
              <a:rPr lang="en-US" dirty="0"/>
              <a:t>.</a:t>
            </a:r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667000"/>
            <a:ext cx="5283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096000" y="2895600"/>
            <a:ext cx="30480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prstClr val="black"/>
                </a:solidFill>
                <a:latin typeface="Arial" charset="0"/>
              </a:rPr>
              <a:t>What kind of scene?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prstClr val="black"/>
                </a:solidFill>
                <a:latin typeface="Arial" charset="0"/>
              </a:rPr>
              <a:t>Where are the cars?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prstClr val="black"/>
                </a:solidFill>
                <a:latin typeface="Arial" charset="0"/>
              </a:rPr>
              <a:t>How far is the building?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prstClr val="black"/>
                </a:solidFill>
                <a:latin typeface="Arial" charset="0"/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Vision is really hard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95400"/>
            <a:ext cx="8262937" cy="5257800"/>
          </a:xfrm>
        </p:spPr>
        <p:txBody>
          <a:bodyPr/>
          <a:lstStyle/>
          <a:p>
            <a:pPr eaLnBrk="1" hangingPunct="1"/>
            <a:r>
              <a:rPr lang="en-US" dirty="0"/>
              <a:t>Vision is an amazing feat of natural intelligence	</a:t>
            </a:r>
          </a:p>
          <a:p>
            <a:pPr lvl="1" eaLnBrk="1" hangingPunct="1"/>
            <a:r>
              <a:rPr lang="en-US" sz="2400" dirty="0"/>
              <a:t>Visual cortex occupies about 50% of Macaque brain</a:t>
            </a:r>
          </a:p>
          <a:p>
            <a:pPr lvl="1" eaLnBrk="1" hangingPunct="1"/>
            <a:r>
              <a:rPr lang="en-US" sz="2400" dirty="0"/>
              <a:t>One third of human brain devoted to vision (more than anything else)</a:t>
            </a: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3657600"/>
            <a:ext cx="20701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8"/>
          <p:cNvSpPr/>
          <p:nvPr/>
        </p:nvSpPr>
        <p:spPr bwMode="auto">
          <a:xfrm>
            <a:off x="5105400" y="3657600"/>
            <a:ext cx="2438400" cy="13716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Comic Sans MS" pitchFamily="66" charset="0"/>
              </a:rPr>
              <a:t>Is that a queen or a bishop?</a:t>
            </a:r>
          </a:p>
        </p:txBody>
      </p:sp>
      <p:sp>
        <p:nvSpPr>
          <p:cNvPr id="10" name="Cloud 9"/>
          <p:cNvSpPr/>
          <p:nvPr/>
        </p:nvSpPr>
        <p:spPr bwMode="auto">
          <a:xfrm>
            <a:off x="4343400" y="3886200"/>
            <a:ext cx="152400" cy="1524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normAutofit fontScale="25000" lnSpcReduction="20000"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" name="Cloud 10"/>
          <p:cNvSpPr/>
          <p:nvPr/>
        </p:nvSpPr>
        <p:spPr bwMode="auto">
          <a:xfrm>
            <a:off x="4724400" y="3886200"/>
            <a:ext cx="304800" cy="2286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normAutofit fontScale="25000" lnSpcReduction="20000"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Why computer vision matters</a:t>
            </a: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609725"/>
            <a:ext cx="213836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TextBox 5"/>
          <p:cNvSpPr txBox="1">
            <a:spLocks noChangeArrowheads="1"/>
          </p:cNvSpPr>
          <p:nvPr/>
        </p:nvSpPr>
        <p:spPr bwMode="auto">
          <a:xfrm>
            <a:off x="990600" y="3286125"/>
            <a:ext cx="12033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prstClr val="black"/>
                </a:solidFill>
                <a:latin typeface="Arial" charset="0"/>
              </a:rPr>
              <a:t>Safety</a:t>
            </a:r>
          </a:p>
        </p:txBody>
      </p:sp>
      <p:pic>
        <p:nvPicPr>
          <p:cNvPr id="133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609725"/>
            <a:ext cx="240188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TextBox 7"/>
          <p:cNvSpPr txBox="1">
            <a:spLocks noChangeArrowheads="1"/>
          </p:cNvSpPr>
          <p:nvPr/>
        </p:nvSpPr>
        <p:spPr bwMode="auto">
          <a:xfrm>
            <a:off x="3810000" y="3209925"/>
            <a:ext cx="12255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prstClr val="black"/>
                </a:solidFill>
                <a:latin typeface="Arial" charset="0"/>
              </a:rPr>
              <a:t>Health</a:t>
            </a:r>
          </a:p>
        </p:txBody>
      </p:sp>
      <p:pic>
        <p:nvPicPr>
          <p:cNvPr id="1331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1609725"/>
            <a:ext cx="2005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0" name="TextBox 9"/>
          <p:cNvSpPr txBox="1">
            <a:spLocks noChangeArrowheads="1"/>
          </p:cNvSpPr>
          <p:nvPr/>
        </p:nvSpPr>
        <p:spPr bwMode="auto">
          <a:xfrm>
            <a:off x="6400800" y="3209925"/>
            <a:ext cx="14827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prstClr val="black"/>
                </a:solidFill>
                <a:latin typeface="Arial" charset="0"/>
              </a:rPr>
              <a:t>Security</a:t>
            </a:r>
          </a:p>
        </p:txBody>
      </p:sp>
      <p:sp>
        <p:nvSpPr>
          <p:cNvPr id="13321" name="TextBox 11"/>
          <p:cNvSpPr txBox="1">
            <a:spLocks noChangeArrowheads="1"/>
          </p:cNvSpPr>
          <p:nvPr/>
        </p:nvSpPr>
        <p:spPr bwMode="auto">
          <a:xfrm>
            <a:off x="914400" y="5953125"/>
            <a:ext cx="1463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prstClr val="black"/>
                </a:solidFill>
                <a:latin typeface="Arial" charset="0"/>
              </a:rPr>
              <a:t>Comfort</a:t>
            </a:r>
          </a:p>
        </p:txBody>
      </p:sp>
      <p:pic>
        <p:nvPicPr>
          <p:cNvPr id="1332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4343400"/>
            <a:ext cx="2095500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323" name="TextBox 13"/>
          <p:cNvSpPr txBox="1">
            <a:spLocks noChangeArrowheads="1"/>
          </p:cNvSpPr>
          <p:nvPr/>
        </p:nvSpPr>
        <p:spPr bwMode="auto">
          <a:xfrm>
            <a:off x="6705600" y="5943600"/>
            <a:ext cx="13414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prstClr val="black"/>
                </a:solidFill>
                <a:latin typeface="Arial" charset="0"/>
              </a:rPr>
              <a:t>Access</a:t>
            </a:r>
          </a:p>
        </p:txBody>
      </p:sp>
      <p:pic>
        <p:nvPicPr>
          <p:cNvPr id="13324" name="Picture 2"/>
          <p:cNvPicPr>
            <a:picLocks noChangeAspect="1" noChangeArrowheads="1"/>
          </p:cNvPicPr>
          <p:nvPr/>
        </p:nvPicPr>
        <p:blipFill>
          <a:blip r:embed="rId6" cstate="print"/>
          <a:srcRect l="20078" t="7430"/>
          <a:stretch>
            <a:fillRect/>
          </a:stretch>
        </p:blipFill>
        <p:spPr bwMode="auto">
          <a:xfrm>
            <a:off x="3276600" y="4343400"/>
            <a:ext cx="22161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5" name="TextBox 15"/>
          <p:cNvSpPr txBox="1">
            <a:spLocks noChangeArrowheads="1"/>
          </p:cNvSpPr>
          <p:nvPr/>
        </p:nvSpPr>
        <p:spPr bwMode="auto">
          <a:xfrm>
            <a:off x="3962400" y="5867400"/>
            <a:ext cx="8048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prstClr val="black"/>
                </a:solidFill>
                <a:latin typeface="Arial" charset="0"/>
              </a:rPr>
              <a:t>Fun</a:t>
            </a:r>
          </a:p>
        </p:txBody>
      </p:sp>
      <p:pic>
        <p:nvPicPr>
          <p:cNvPr id="13326" name="Picture 2"/>
          <p:cNvPicPr>
            <a:picLocks noChangeAspect="1" noChangeArrowheads="1"/>
          </p:cNvPicPr>
          <p:nvPr/>
        </p:nvPicPr>
        <p:blipFill>
          <a:blip r:embed="rId7" cstate="print"/>
          <a:srcRect l="26999" r="8202" b="32710"/>
          <a:stretch>
            <a:fillRect/>
          </a:stretch>
        </p:blipFill>
        <p:spPr bwMode="auto">
          <a:xfrm>
            <a:off x="762000" y="4343400"/>
            <a:ext cx="192087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Ridiculously brief history of computer vision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762000"/>
            <a:ext cx="1752600" cy="16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486400" cy="54864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sz="2400" dirty="0"/>
              <a:t>1966: </a:t>
            </a:r>
            <a:r>
              <a:rPr lang="en-US" sz="2400" dirty="0" err="1"/>
              <a:t>Minsky</a:t>
            </a:r>
            <a:r>
              <a:rPr lang="en-US" sz="2400" dirty="0"/>
              <a:t> assigns computer vision as an undergrad summer project</a:t>
            </a:r>
          </a:p>
          <a:p>
            <a:pPr>
              <a:defRPr/>
            </a:pPr>
            <a:r>
              <a:rPr lang="en-US" sz="2400" dirty="0"/>
              <a:t>1960’s: interpretation of synthetic worlds</a:t>
            </a:r>
          </a:p>
          <a:p>
            <a:pPr>
              <a:defRPr/>
            </a:pPr>
            <a:r>
              <a:rPr lang="en-US" sz="2400" dirty="0"/>
              <a:t>1970’s: some progress on interpreting selected images</a:t>
            </a:r>
          </a:p>
          <a:p>
            <a:pPr>
              <a:defRPr/>
            </a:pPr>
            <a:r>
              <a:rPr lang="en-US" sz="2400" dirty="0"/>
              <a:t>1980’s: ANNs come and go; shift toward geometry and increased mathematical rigor</a:t>
            </a:r>
            <a:endParaRPr lang="en-US" sz="2400" dirty="0">
              <a:sym typeface="Wingdings" pitchFamily="2" charset="2"/>
            </a:endParaRPr>
          </a:p>
          <a:p>
            <a:pPr>
              <a:defRPr/>
            </a:pPr>
            <a:r>
              <a:rPr lang="en-US" sz="2400" dirty="0">
                <a:sym typeface="Wingdings" pitchFamily="2" charset="2"/>
              </a:rPr>
              <a:t>1990’s: face recognition; statistical analysis in vogue</a:t>
            </a:r>
          </a:p>
          <a:p>
            <a:pPr>
              <a:defRPr/>
            </a:pPr>
            <a:r>
              <a:rPr lang="en-US" sz="2400" dirty="0">
                <a:sym typeface="Wingdings" pitchFamily="2" charset="2"/>
              </a:rPr>
              <a:t>2000’s: broader recognition; large annotated datasets available; video processing starts</a:t>
            </a:r>
          </a:p>
          <a:p>
            <a:pPr>
              <a:defRPr/>
            </a:pPr>
            <a:r>
              <a:rPr lang="en-US" sz="2400" dirty="0">
                <a:sym typeface="Wingdings" pitchFamily="2" charset="2"/>
              </a:rPr>
              <a:t>2010’s: Deep learning with </a:t>
            </a:r>
            <a:r>
              <a:rPr lang="en-US" sz="2400" dirty="0" err="1">
                <a:sym typeface="Wingdings" pitchFamily="2" charset="2"/>
              </a:rPr>
              <a:t>ConvNets</a:t>
            </a:r>
            <a:endParaRPr lang="en-US" sz="2400" dirty="0">
              <a:sym typeface="Wingdings" pitchFamily="2" charset="2"/>
            </a:endParaRPr>
          </a:p>
          <a:p>
            <a:pPr>
              <a:defRPr/>
            </a:pPr>
            <a:r>
              <a:rPr lang="en-US" sz="2400" dirty="0">
                <a:sym typeface="Wingdings" pitchFamily="2" charset="2"/>
              </a:rPr>
              <a:t>2020’s: Widespread autonomous vehicles?</a:t>
            </a:r>
          </a:p>
          <a:p>
            <a:pPr>
              <a:defRPr/>
            </a:pPr>
            <a:r>
              <a:rPr lang="en-US" sz="2400" dirty="0">
                <a:sym typeface="Wingdings" pitchFamily="2" charset="2"/>
              </a:rPr>
              <a:t>2030’s: robot uprising?</a:t>
            </a:r>
          </a:p>
          <a:p>
            <a:pPr>
              <a:defRPr/>
            </a:pPr>
            <a:endParaRPr lang="en-US" sz="2400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781800" y="2286000"/>
            <a:ext cx="1149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Arial" charset="0"/>
              </a:rPr>
              <a:t>Guzman ‘68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 l="64282" t="2711" r="4964" b="19205"/>
          <a:stretch>
            <a:fillRect/>
          </a:stretch>
        </p:blipFill>
        <p:spPr bwMode="auto">
          <a:xfrm>
            <a:off x="6477000" y="2590800"/>
            <a:ext cx="1863725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781800" y="4343400"/>
            <a:ext cx="15287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Arial" charset="0"/>
              </a:rPr>
              <a:t>Ohta Kanade ‘78</a:t>
            </a: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4800600"/>
            <a:ext cx="14668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477000" y="6477000"/>
            <a:ext cx="19288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Arial" charset="0"/>
              </a:rPr>
              <a:t>Turk and Pentland ‘91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Who am I?</a:t>
            </a:r>
          </a:p>
          <a:p>
            <a:r>
              <a:rPr lang="en-US" dirty="0"/>
              <a:t>Specifics of this course</a:t>
            </a:r>
          </a:p>
          <a:p>
            <a:r>
              <a:rPr lang="en-US" dirty="0"/>
              <a:t>What is Computer Vision?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/>
              <a:t>How vision is used now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r>
              <a:rPr lang="en-US" dirty="0"/>
              <a:t>Examples of real world applications</a:t>
            </a:r>
          </a:p>
        </p:txBody>
      </p:sp>
      <p:sp>
        <p:nvSpPr>
          <p:cNvPr id="16388" name="TextBox 3"/>
          <p:cNvSpPr txBox="1">
            <a:spLocks noChangeArrowheads="1"/>
          </p:cNvSpPr>
          <p:nvPr/>
        </p:nvSpPr>
        <p:spPr bwMode="auto">
          <a:xfrm>
            <a:off x="0" y="6519863"/>
            <a:ext cx="40941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prstClr val="black"/>
                </a:solidFill>
                <a:latin typeface="Arial" charset="0"/>
              </a:rPr>
              <a:t>Some of the following slides by Steve Seitz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/>
              <a:t>Optical character recognition (OCR)</a:t>
            </a:r>
          </a:p>
        </p:txBody>
      </p:sp>
      <p:pic>
        <p:nvPicPr>
          <p:cNvPr id="21507" name="Picture 3" descr="asamples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9600" y="2690813"/>
            <a:ext cx="3657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5800" y="5362575"/>
            <a:ext cx="33797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prstClr val="black"/>
                </a:solidFill>
                <a:latin typeface="Arial" charset="0"/>
              </a:rPr>
              <a:t>Digit recognition, AT&amp;T labs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prstClr val="black"/>
                </a:solidFill>
                <a:latin typeface="Arial" charset="0"/>
                <a:hlinkClick r:id="rId10"/>
              </a:rPr>
              <a:t>http://www.research.att.com/~yann</a:t>
            </a:r>
            <a:r>
              <a:rPr lang="en-US" sz="1600">
                <a:solidFill>
                  <a:prstClr val="black"/>
                </a:solidFill>
                <a:latin typeface="Arial" charset="0"/>
              </a:rPr>
              <a:t>/</a:t>
            </a:r>
          </a:p>
        </p:txBody>
      </p:sp>
      <p:sp>
        <p:nvSpPr>
          <p:cNvPr id="21509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5800" y="9906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>
                <a:solidFill>
                  <a:prstClr val="black"/>
                </a:solidFill>
                <a:latin typeface="Arial" charset="0"/>
              </a:rPr>
              <a:t>Technology to convert scanned docs to text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If you have a scanner, it probably came with OCR software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21510" name="Picture 6" descr="California_license_plate_ANPR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76800" y="2419350"/>
            <a:ext cx="35814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1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511675" y="5362575"/>
            <a:ext cx="45132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prstClr val="black"/>
                </a:solidFill>
                <a:latin typeface="Arial" charset="0"/>
              </a:rPr>
              <a:t>License plate readers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prstClr val="black"/>
                </a:solidFill>
                <a:latin typeface="Arial" charset="0"/>
                <a:hlinkClick r:id="rId12"/>
              </a:rPr>
              <a:t>http://en.wikipedia.org/wiki/Automatic_number_plate_recognition</a:t>
            </a:r>
            <a:endParaRPr lang="en-US" sz="1200">
              <a:solidFill>
                <a:prstClr val="black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/>
              <a:t>Face detection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876800"/>
            <a:ext cx="7772400" cy="1295400"/>
          </a:xfrm>
        </p:spPr>
        <p:txBody>
          <a:bodyPr/>
          <a:lstStyle/>
          <a:p>
            <a:pPr eaLnBrk="1" hangingPunct="1"/>
            <a:r>
              <a:rPr lang="en-US" dirty="0"/>
              <a:t>Digital cameras detect faces</a:t>
            </a:r>
          </a:p>
        </p:txBody>
      </p:sp>
      <p:pic>
        <p:nvPicPr>
          <p:cNvPr id="22532" name="Picture 5" descr="tested_485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2188" y="1371600"/>
            <a:ext cx="461962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 dirty="0"/>
              <a:t>Smile detection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3556" name="Picture 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9313" y="2170113"/>
            <a:ext cx="7443787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7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8200" y="1143000"/>
            <a:ext cx="7467600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Rectangle 8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051050" y="6278563"/>
            <a:ext cx="4730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Arial" charset="0"/>
                <a:hlinkClick r:id="rId10"/>
              </a:rPr>
              <a:t>Sony Cyber-shot® T70 Digital Still Camera </a:t>
            </a:r>
            <a:endParaRPr lang="en-US" sz="20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/>
              <a:t>Vision-based biometrics</a:t>
            </a:r>
          </a:p>
        </p:txBody>
      </p:sp>
      <p:pic>
        <p:nvPicPr>
          <p:cNvPr id="25603" name="Picture 3" descr="youngProcessedR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4400" y="4362450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 descr="matched2002_R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57800" y="4362450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 descr="afghanportraits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90800" y="762000"/>
            <a:ext cx="381000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447800" y="3657600"/>
            <a:ext cx="67373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charset="0"/>
              </a:rPr>
              <a:t>“</a:t>
            </a:r>
            <a:r>
              <a:rPr lang="en-US" sz="1600" i="1" dirty="0">
                <a:solidFill>
                  <a:prstClr val="black"/>
                </a:solidFill>
                <a:latin typeface="Arial" charset="0"/>
              </a:rPr>
              <a:t>How the Afghan Girl was Identified by Her Iris Patterns</a:t>
            </a:r>
            <a:r>
              <a:rPr lang="en-US" sz="1600" dirty="0">
                <a:solidFill>
                  <a:prstClr val="black"/>
                </a:solidFill>
                <a:latin typeface="Arial" charset="0"/>
              </a:rPr>
              <a:t>”  Read the </a:t>
            </a:r>
            <a:r>
              <a:rPr lang="en-US" sz="1600" dirty="0">
                <a:solidFill>
                  <a:prstClr val="black"/>
                </a:solidFill>
                <a:latin typeface="Arial" charset="0"/>
                <a:hlinkClick r:id="rId11"/>
              </a:rPr>
              <a:t>story </a:t>
            </a:r>
            <a:endParaRPr lang="en-US" sz="1600" dirty="0">
              <a:solidFill>
                <a:prstClr val="black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>
                <a:solidFill>
                  <a:prstClr val="black"/>
                </a:solidFill>
                <a:latin typeface="Arial" charset="0"/>
                <a:hlinkClick r:id="rId12"/>
              </a:rPr>
              <a:t>wikipedia</a:t>
            </a:r>
            <a:endParaRPr lang="en-US" sz="16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/>
              <a:t>Login without a password…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6628" name="Picture 4" descr="XM Micro Biometric Fingerprint Mous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825625" y="1333500"/>
            <a:ext cx="2136775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Rectangle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24000" y="5410200"/>
            <a:ext cx="25146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prstClr val="black"/>
                </a:solidFill>
                <a:latin typeface="Arial" charset="0"/>
              </a:rPr>
              <a:t>Fingerprint scanners on many new laptops, </a:t>
            </a:r>
            <a:br>
              <a:rPr lang="en-US" sz="1600">
                <a:solidFill>
                  <a:prstClr val="black"/>
                </a:solidFill>
                <a:latin typeface="Arial" charset="0"/>
              </a:rPr>
            </a:br>
            <a:r>
              <a:rPr lang="en-US" sz="1600">
                <a:solidFill>
                  <a:prstClr val="black"/>
                </a:solidFill>
                <a:latin typeface="Arial" charset="0"/>
              </a:rPr>
              <a:t>other devices</a:t>
            </a:r>
          </a:p>
        </p:txBody>
      </p:sp>
      <p:pic>
        <p:nvPicPr>
          <p:cNvPr id="26630" name="Picture 9" descr="FINGERPRINT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95325" y="3048000"/>
            <a:ext cx="105727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11" descr="login_dialo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00800" y="2679700"/>
            <a:ext cx="2209800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2" name="Rectangle 12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953000" y="5287963"/>
            <a:ext cx="3581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prstClr val="black"/>
                </a:solidFill>
                <a:latin typeface="Arial" charset="0"/>
              </a:rPr>
              <a:t>Face recognition systems now beginning to appear more widely</a:t>
            </a:r>
            <a:br>
              <a:rPr lang="en-US" sz="1600">
                <a:solidFill>
                  <a:prstClr val="black"/>
                </a:solidFill>
                <a:latin typeface="Arial" charset="0"/>
              </a:rPr>
            </a:br>
            <a:r>
              <a:rPr lang="en-US" sz="1400">
                <a:solidFill>
                  <a:prstClr val="black"/>
                </a:solidFill>
                <a:latin typeface="Arial" charset="0"/>
                <a:hlinkClick r:id="rId14"/>
              </a:rPr>
              <a:t>http://www.sensiblevision.com/</a:t>
            </a:r>
            <a:endParaRPr lang="en-US" sz="1400">
              <a:solidFill>
                <a:prstClr val="black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26633" name="Picture 14" descr="woman_laptop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533900" y="2933700"/>
            <a:ext cx="1714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/>
              <a:t>Object recognition (in mobile phones)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495800"/>
            <a:ext cx="7772400" cy="1676400"/>
          </a:xfrm>
        </p:spPr>
        <p:txBody>
          <a:bodyPr/>
          <a:lstStyle/>
          <a:p>
            <a:pPr lvl="1" eaLnBrk="1" hangingPunct="1">
              <a:buFont typeface="Arial" charset="0"/>
              <a:buNone/>
            </a:pPr>
            <a:r>
              <a:rPr lang="en-US">
                <a:hlinkClick r:id="rId6"/>
              </a:rPr>
              <a:t>Point &amp; Find</a:t>
            </a:r>
            <a:r>
              <a:rPr lang="en-US"/>
              <a:t>, </a:t>
            </a:r>
            <a:r>
              <a:rPr lang="en-US">
                <a:hlinkClick r:id="rId7"/>
              </a:rPr>
              <a:t>Nokia</a:t>
            </a:r>
            <a:endParaRPr lang="en-US"/>
          </a:p>
          <a:p>
            <a:pPr lvl="1" eaLnBrk="1" hangingPunct="1">
              <a:buFont typeface="Arial" charset="0"/>
              <a:buNone/>
            </a:pPr>
            <a:r>
              <a:rPr lang="en-US">
                <a:hlinkClick r:id="rId8"/>
              </a:rPr>
              <a:t>Google Goggles</a:t>
            </a:r>
            <a:endParaRPr lang="en-US"/>
          </a:p>
        </p:txBody>
      </p:sp>
      <p:pic>
        <p:nvPicPr>
          <p:cNvPr id="27652" name="Picture 5" descr="Smart Photos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28725" y="1371600"/>
            <a:ext cx="6543675" cy="277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iNaturalist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23799"/>
            <a:ext cx="8229600" cy="3551601"/>
          </a:xfrm>
        </p:spPr>
      </p:pic>
      <p:sp>
        <p:nvSpPr>
          <p:cNvPr id="4" name="Rectangle 3"/>
          <p:cNvSpPr/>
          <p:nvPr/>
        </p:nvSpPr>
        <p:spPr>
          <a:xfrm>
            <a:off x="1447800" y="6400800"/>
            <a:ext cx="6248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https://www.inaturalist.org/pages/computer_vision_demo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8889" t="12667" r="18333" b="5556"/>
          <a:stretch/>
        </p:blipFill>
        <p:spPr>
          <a:xfrm>
            <a:off x="3429000" y="25400"/>
            <a:ext cx="5410200" cy="440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447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____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0800" y="1371600"/>
            <a:ext cx="234315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 descr="cap_138439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3400" y="1447800"/>
            <a:ext cx="5715000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965325" y="5988050"/>
            <a:ext cx="5197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>
                <a:solidFill>
                  <a:prstClr val="black"/>
                </a:solidFill>
                <a:latin typeface="Arial" charset="0"/>
              </a:rPr>
              <a:t>The Matrix</a:t>
            </a:r>
            <a:r>
              <a:rPr lang="en-US" sz="1600">
                <a:solidFill>
                  <a:prstClr val="black"/>
                </a:solidFill>
                <a:latin typeface="Arial" charset="0"/>
              </a:rPr>
              <a:t> movies, ESC Entertainment, XYZRGB, NRC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/>
              <a:t>Special effects:  shape capture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152650" y="6096000"/>
            <a:ext cx="48037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>
                <a:solidFill>
                  <a:prstClr val="black"/>
                </a:solidFill>
                <a:latin typeface="Arial" charset="0"/>
              </a:rPr>
              <a:t>Pirates of the Carribean</a:t>
            </a:r>
            <a:r>
              <a:rPr lang="en-US" sz="1600">
                <a:solidFill>
                  <a:prstClr val="black"/>
                </a:solidFill>
                <a:latin typeface="Arial" charset="0"/>
              </a:rPr>
              <a:t>, Industrial Light and Magic</a:t>
            </a:r>
          </a:p>
        </p:txBody>
      </p:sp>
      <p:sp>
        <p:nvSpPr>
          <p:cNvPr id="29699" name="Rectangle 5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/>
              <a:t>Special effects:  motion capture</a:t>
            </a:r>
          </a:p>
        </p:txBody>
      </p:sp>
      <p:pic>
        <p:nvPicPr>
          <p:cNvPr id="29700" name="Picture 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33575" y="1143000"/>
            <a:ext cx="527685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7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38338" y="3581400"/>
            <a:ext cx="5267325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36D89-8EEA-0342-A0CC-D18953DA6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bit about me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AA2DBCC-0B1F-B440-B1A6-201EC4B07C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1183332"/>
              </p:ext>
            </p:extLst>
          </p:nvPr>
        </p:nvGraphicFramePr>
        <p:xfrm>
          <a:off x="426720" y="3810000"/>
          <a:ext cx="3962400" cy="28210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5192">
                  <a:extLst>
                    <a:ext uri="{9D8B030D-6E8A-4147-A177-3AD203B41FA5}">
                      <a16:colId xmlns:a16="http://schemas.microsoft.com/office/drawing/2014/main" val="2920904314"/>
                    </a:ext>
                  </a:extLst>
                </a:gridCol>
                <a:gridCol w="2434471">
                  <a:extLst>
                    <a:ext uri="{9D8B030D-6E8A-4147-A177-3AD203B41FA5}">
                      <a16:colId xmlns:a16="http://schemas.microsoft.com/office/drawing/2014/main" val="3750755549"/>
                    </a:ext>
                  </a:extLst>
                </a:gridCol>
                <a:gridCol w="695157">
                  <a:extLst>
                    <a:ext uri="{9D8B030D-6E8A-4147-A177-3AD203B41FA5}">
                      <a16:colId xmlns:a16="http://schemas.microsoft.com/office/drawing/2014/main" val="4108445611"/>
                    </a:ext>
                  </a:extLst>
                </a:gridCol>
                <a:gridCol w="347580">
                  <a:extLst>
                    <a:ext uri="{9D8B030D-6E8A-4147-A177-3AD203B41FA5}">
                      <a16:colId xmlns:a16="http://schemas.microsoft.com/office/drawing/2014/main" val="3160524834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7641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Machine Learning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02, 03, 04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24463988"/>
                  </a:ext>
                </a:extLst>
              </a:tr>
              <a:tr h="2852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8803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3D Reconstruction and Mapping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02, 09, 10,12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7900302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4495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Computer Vision</a:t>
                      </a:r>
                      <a:r>
                        <a:rPr lang="en-US" sz="1200" u="none" strike="noStrike" dirty="0">
                          <a:effectLst/>
                        </a:rPr>
                        <a:t>, undergraduate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04, 05, 06, 07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78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33320728"/>
                  </a:ext>
                </a:extLst>
              </a:tr>
              <a:tr h="3083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8803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Intro to Perception and Robotics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05, 06, 07,13,14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185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1505529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7495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Computer Vision</a:t>
                      </a:r>
                      <a:r>
                        <a:rPr lang="en-US" sz="1200" u="none" strike="noStrike" dirty="0">
                          <a:effectLst/>
                        </a:rPr>
                        <a:t>, graduate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06, 07, 11, 12, 13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153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3232743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4475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Computational Photography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07, 09, </a:t>
                      </a:r>
                      <a:r>
                        <a:rPr lang="en-US" sz="1200" b="1" u="none" strike="noStrike" dirty="0">
                          <a:effectLst/>
                        </a:rPr>
                        <a:t>18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155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9031136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4480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Digital Video Special effects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08, 09, 10, 11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146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16074463"/>
                  </a:ext>
                </a:extLst>
              </a:tr>
              <a:tr h="194055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832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794825"/>
                  </a:ext>
                </a:extLst>
              </a:tr>
            </a:tbl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5445DA5-DEE8-074B-8BD8-064468B25AAC}"/>
              </a:ext>
            </a:extLst>
          </p:cNvPr>
          <p:cNvSpPr txBox="1">
            <a:spLocks/>
          </p:cNvSpPr>
          <p:nvPr/>
        </p:nvSpPr>
        <p:spPr bwMode="auto">
          <a:xfrm>
            <a:off x="685800" y="914400"/>
            <a:ext cx="3733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/>
            <a:r>
              <a:rPr lang="en-US" sz="1800" kern="0" dirty="0"/>
              <a:t>Originally from Belgium</a:t>
            </a:r>
          </a:p>
          <a:p>
            <a:pPr marL="0" indent="0"/>
            <a:r>
              <a:rPr lang="en-US" sz="1800" kern="0" dirty="0"/>
              <a:t>1989 EE in Leuven</a:t>
            </a:r>
          </a:p>
          <a:p>
            <a:pPr marL="0" indent="0"/>
            <a:r>
              <a:rPr lang="en-US" sz="1800" kern="0" dirty="0"/>
              <a:t>1993 M.Sc. ECE at CWRU</a:t>
            </a:r>
          </a:p>
          <a:p>
            <a:pPr marL="0" indent="0"/>
            <a:r>
              <a:rPr lang="en-US" sz="1800" kern="0" dirty="0"/>
              <a:t>2001 Ph.D. CS, Carnegie Mellon</a:t>
            </a:r>
          </a:p>
          <a:p>
            <a:pPr marL="0" indent="0"/>
            <a:endParaRPr lang="en-US" sz="1800" kern="0" dirty="0"/>
          </a:p>
          <a:p>
            <a:pPr marL="0" indent="0"/>
            <a:r>
              <a:rPr lang="en-US" sz="1800" kern="0" dirty="0"/>
              <a:t>Georgia Tech since August 2001</a:t>
            </a:r>
          </a:p>
          <a:p>
            <a:pPr marL="0" indent="0"/>
            <a:endParaRPr lang="en-US" sz="1800" kern="0" dirty="0"/>
          </a:p>
          <a:p>
            <a:pPr marL="0" indent="0"/>
            <a:r>
              <a:rPr lang="en-US" sz="1800" kern="0" dirty="0"/>
              <a:t>Teaching Computer Vision etc.: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6F29A3-D7DB-FC4D-A451-E28CDE4728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649"/>
          <a:stretch/>
        </p:blipFill>
        <p:spPr>
          <a:xfrm>
            <a:off x="4533900" y="914400"/>
            <a:ext cx="39243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2348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/>
              <a:t>Sports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30724" name="Picture 5" descr="first-down-lin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67000" y="1552575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420938" y="4495800"/>
            <a:ext cx="4271962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>
                <a:solidFill>
                  <a:prstClr val="black"/>
                </a:solidFill>
                <a:latin typeface="Arial" charset="0"/>
              </a:rPr>
              <a:t>Sportvision</a:t>
            </a:r>
            <a:r>
              <a:rPr lang="en-US" sz="1600">
                <a:solidFill>
                  <a:prstClr val="black"/>
                </a:solidFill>
                <a:latin typeface="Arial" charset="0"/>
              </a:rPr>
              <a:t> first down line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prstClr val="black"/>
                </a:solidFill>
                <a:latin typeface="Arial" charset="0"/>
              </a:rPr>
              <a:t>Nice </a:t>
            </a:r>
            <a:r>
              <a:rPr lang="en-US" sz="1600">
                <a:solidFill>
                  <a:prstClr val="black"/>
                </a:solidFill>
                <a:latin typeface="Arial" charset="0"/>
                <a:hlinkClick r:id="rId8"/>
              </a:rPr>
              <a:t>explanation</a:t>
            </a:r>
            <a:r>
              <a:rPr lang="en-US" sz="1600">
                <a:solidFill>
                  <a:prstClr val="black"/>
                </a:solidFill>
                <a:latin typeface="Arial" charset="0"/>
              </a:rPr>
              <a:t> on </a:t>
            </a:r>
            <a:r>
              <a:rPr lang="en-US" sz="1600">
                <a:solidFill>
                  <a:prstClr val="black"/>
                </a:solidFill>
                <a:latin typeface="Arial" charset="0"/>
                <a:hlinkClick r:id="rId9"/>
              </a:rPr>
              <a:t>www.howstuffworks.com</a:t>
            </a:r>
            <a:endParaRPr lang="en-US" sz="1600">
              <a:solidFill>
                <a:prstClr val="black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prstClr val="black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prstClr val="black"/>
                </a:solidFill>
                <a:latin typeface="Arial" charset="0"/>
                <a:hlinkClick r:id="rId10"/>
              </a:rPr>
              <a:t>http://www.sportvision.com/video.html</a:t>
            </a:r>
            <a:endParaRPr lang="en-US" sz="16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/>
              <a:t>Medical imaging</a:t>
            </a:r>
          </a:p>
        </p:txBody>
      </p:sp>
      <p:pic>
        <p:nvPicPr>
          <p:cNvPr id="38915" name="Picture 4" descr="mybrain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" y="1616075"/>
            <a:ext cx="350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5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68788" y="1947863"/>
            <a:ext cx="4494212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Rectangle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559425" y="5105400"/>
            <a:ext cx="21494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prstClr val="black"/>
                </a:solidFill>
                <a:latin typeface="Arial" charset="0"/>
              </a:rPr>
              <a:t>Image guided surgery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prstClr val="black"/>
                </a:solidFill>
                <a:latin typeface="Arial" charset="0"/>
                <a:hlinkClick r:id="rId10"/>
              </a:rPr>
              <a:t>Grimson et al., MIT</a:t>
            </a:r>
            <a:endParaRPr lang="en-US" sz="16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8918" name="Rectangle 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611313" y="5210175"/>
            <a:ext cx="12096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prstClr val="black"/>
                </a:solidFill>
                <a:latin typeface="Arial" charset="0"/>
              </a:rPr>
              <a:t>3D imaging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prstClr val="black"/>
                </a:solidFill>
                <a:latin typeface="Arial" charset="0"/>
              </a:rPr>
              <a:t>MRI, CT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/>
              <a:t>Smart cars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876800"/>
            <a:ext cx="8077200" cy="2057400"/>
          </a:xfrm>
        </p:spPr>
        <p:txBody>
          <a:bodyPr/>
          <a:lstStyle/>
          <a:p>
            <a:pPr eaLnBrk="1" hangingPunct="1"/>
            <a:r>
              <a:rPr lang="en-US" dirty="0" err="1">
                <a:hlinkClick r:id="rId7"/>
              </a:rPr>
              <a:t>Mobileye</a:t>
            </a:r>
            <a:endParaRPr lang="en-US" dirty="0"/>
          </a:p>
          <a:p>
            <a:pPr lvl="1" eaLnBrk="1" hangingPunct="1"/>
            <a:r>
              <a:rPr lang="en-US" strike="sngStrike" dirty="0"/>
              <a:t>Market Capitalization: 11 Billion dollars</a:t>
            </a:r>
          </a:p>
          <a:p>
            <a:pPr lvl="1" eaLnBrk="1" hangingPunct="1"/>
            <a:r>
              <a:rPr lang="en-US" dirty="0"/>
              <a:t>Bought by Intel for 15 Billion dollars</a:t>
            </a:r>
          </a:p>
        </p:txBody>
      </p:sp>
      <p:pic>
        <p:nvPicPr>
          <p:cNvPr id="31748" name="Picture 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04875" y="869950"/>
            <a:ext cx="7781925" cy="400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 Box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572000" y="425450"/>
            <a:ext cx="39671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prstClr val="black"/>
                </a:solidFill>
                <a:latin typeface="Arial" charset="0"/>
              </a:rPr>
              <a:t>Slide content courtesy of Amnon Shashua</a:t>
            </a:r>
          </a:p>
        </p:txBody>
      </p:sp>
    </p:spTree>
    <p:extLst>
      <p:ext uri="{BB962C8B-B14F-4D97-AF65-F5344CB8AC3E}">
        <p14:creationId xmlns:p14="http://schemas.microsoft.com/office/powerpoint/2010/main" val="29956952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Google cars</a:t>
            </a:r>
          </a:p>
        </p:txBody>
      </p:sp>
      <p:pic>
        <p:nvPicPr>
          <p:cNvPr id="31747" name="Picture 2" descr="http://graphics8.nytimes.com/images/2010/10/10/us/10google-span/10google-span-article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95400"/>
            <a:ext cx="5715000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Box 4"/>
          <p:cNvSpPr txBox="1">
            <a:spLocks noChangeArrowheads="1"/>
          </p:cNvSpPr>
          <p:nvPr/>
        </p:nvSpPr>
        <p:spPr bwMode="auto">
          <a:xfrm>
            <a:off x="304800" y="4953000"/>
            <a:ext cx="86868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/>
              <a:t>Oct 9, 2010. </a:t>
            </a:r>
            <a:r>
              <a:rPr lang="en-US" dirty="0">
                <a:hlinkClick r:id="rId3"/>
              </a:rPr>
              <a:t>"Google Cars Drive Themselves, in Traffic"</a:t>
            </a:r>
            <a:r>
              <a:rPr lang="en-US" dirty="0"/>
              <a:t>. </a:t>
            </a:r>
            <a:r>
              <a:rPr lang="en-US" i="1" dirty="0">
                <a:hlinkClick r:id="rId4" tooltip="The New York Times"/>
              </a:rPr>
              <a:t>The New York Times</a:t>
            </a:r>
            <a:r>
              <a:rPr lang="en-US" dirty="0"/>
              <a:t>. John </a:t>
            </a:r>
            <a:r>
              <a:rPr lang="en-US" dirty="0" err="1"/>
              <a:t>Markoff</a:t>
            </a:r>
            <a:endParaRPr lang="en-US" dirty="0"/>
          </a:p>
          <a:p>
            <a:pPr eaLnBrk="1" hangingPunct="1"/>
            <a:r>
              <a:rPr lang="en-US" dirty="0"/>
              <a:t>June 24, 2011. </a:t>
            </a:r>
            <a:r>
              <a:rPr lang="en-US" dirty="0">
                <a:hlinkClick r:id="rId5"/>
              </a:rPr>
              <a:t>"Nevada state law paves the way for driverless cars"</a:t>
            </a:r>
            <a:r>
              <a:rPr lang="en-US" dirty="0"/>
              <a:t>. </a:t>
            </a:r>
            <a:r>
              <a:rPr lang="en-US" i="1" dirty="0">
                <a:hlinkClick r:id="rId6" tooltip="Financial Post"/>
              </a:rPr>
              <a:t>Financial Post</a:t>
            </a:r>
            <a:r>
              <a:rPr lang="en-US" dirty="0"/>
              <a:t>. Christine Dobby</a:t>
            </a:r>
          </a:p>
          <a:p>
            <a:pPr eaLnBrk="1" hangingPunct="1"/>
            <a:r>
              <a:rPr lang="en-US" dirty="0"/>
              <a:t>Aug 9, 2011, </a:t>
            </a:r>
            <a:r>
              <a:rPr lang="en-US" u="sng" dirty="0">
                <a:hlinkClick r:id="rId7"/>
              </a:rPr>
              <a:t>"Human error blamed after Google's driverless car sparks five-vehicle crash"</a:t>
            </a:r>
            <a:r>
              <a:rPr lang="en-US" dirty="0"/>
              <a:t>. </a:t>
            </a:r>
            <a:r>
              <a:rPr lang="en-US" i="1" dirty="0"/>
              <a:t>The Star</a:t>
            </a:r>
            <a:r>
              <a:rPr lang="en-US" dirty="0"/>
              <a:t> (Toronto)</a:t>
            </a:r>
          </a:p>
        </p:txBody>
      </p:sp>
    </p:spTree>
    <p:extLst>
      <p:ext uri="{BB962C8B-B14F-4D97-AF65-F5344CB8AC3E}">
        <p14:creationId xmlns:p14="http://schemas.microsoft.com/office/powerpoint/2010/main" val="21042157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Games: Kinect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Object Recognition: </a:t>
            </a:r>
            <a:r>
              <a:rPr lang="en-US" sz="2400" dirty="0">
                <a:hlinkClick r:id="rId2"/>
              </a:rPr>
              <a:t>http://www.youtube.com/watch?feature=iv&amp;v=fQ59dXOo63o</a:t>
            </a:r>
            <a:endParaRPr lang="en-US" sz="2400" dirty="0">
              <a:hlinkClick r:id="rId3"/>
            </a:endParaRPr>
          </a:p>
          <a:p>
            <a:r>
              <a:rPr lang="en-US" sz="2400" dirty="0"/>
              <a:t>Mario: </a:t>
            </a:r>
            <a:r>
              <a:rPr lang="en-US" sz="2400" dirty="0">
                <a:hlinkClick r:id="rId3"/>
              </a:rPr>
              <a:t>http://www.youtube.com/watch?v=8CTJL5lUjHg</a:t>
            </a:r>
            <a:endParaRPr lang="en-US" sz="2400" dirty="0">
              <a:hlinkClick r:id="rId4"/>
            </a:endParaRPr>
          </a:p>
          <a:p>
            <a:r>
              <a:rPr lang="en-US" sz="2400" dirty="0"/>
              <a:t>3D: </a:t>
            </a:r>
            <a:r>
              <a:rPr lang="en-US" sz="2400" dirty="0">
                <a:hlinkClick r:id="rId4"/>
              </a:rPr>
              <a:t>http://www.youtube.com/watch?v=7QrnwoO1-8A</a:t>
            </a:r>
            <a:endParaRPr lang="en-US" sz="2400" dirty="0"/>
          </a:p>
          <a:p>
            <a:r>
              <a:rPr lang="en-US" sz="2400" dirty="0"/>
              <a:t>Robot: </a:t>
            </a:r>
            <a:r>
              <a:rPr lang="en-US" sz="2400" dirty="0">
                <a:hlinkClick r:id="rId5"/>
              </a:rPr>
              <a:t>http://www.youtube.com/watch?v=w8BmgtMKFbY</a:t>
            </a:r>
            <a:endParaRPr lang="en-US" sz="2400" dirty="0"/>
          </a:p>
        </p:txBody>
      </p:sp>
      <p:pic>
        <p:nvPicPr>
          <p:cNvPr id="34820" name="Picture 2" descr="http://news.cnet.com/i/tim/2010/06/22/Kinect_specs_610x4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" y="4246563"/>
            <a:ext cx="3352800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4" descr="http://xbox360media.ign.com/xbox360/image/article/111/1112845/dance-central-20100816111932700-0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43400" y="4267200"/>
            <a:ext cx="3924300" cy="220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01302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Augmented Reality and Virtual Reality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0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71800" y="62484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Magic Leap, Oculus, </a:t>
            </a:r>
            <a:r>
              <a:rPr lang="en-US" dirty="0" err="1"/>
              <a:t>Hololens</a:t>
            </a:r>
            <a:r>
              <a:rPr lang="en-US" dirty="0"/>
              <a:t>, etc.</a:t>
            </a:r>
          </a:p>
        </p:txBody>
      </p:sp>
    </p:spTree>
    <p:extLst>
      <p:ext uri="{BB962C8B-B14F-4D97-AF65-F5344CB8AC3E}">
        <p14:creationId xmlns:p14="http://schemas.microsoft.com/office/powerpoint/2010/main" val="13784051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Industrial robots</a:t>
            </a: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828800"/>
            <a:ext cx="4645025" cy="388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TextBox 6"/>
          <p:cNvSpPr txBox="1">
            <a:spLocks noChangeArrowheads="1"/>
          </p:cNvSpPr>
          <p:nvPr/>
        </p:nvSpPr>
        <p:spPr bwMode="auto">
          <a:xfrm>
            <a:off x="1533525" y="6019800"/>
            <a:ext cx="5476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Vision-guided robots position nut runners on wheels</a:t>
            </a:r>
          </a:p>
        </p:txBody>
      </p:sp>
      <p:pic>
        <p:nvPicPr>
          <p:cNvPr id="3686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2667000"/>
            <a:ext cx="2867025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73780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/>
              <a:t>Vision in space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35844" name="Picture 6" descr="1198865273_31824-1_Sol1369A_WestValley_L257F_br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" y="1276350"/>
            <a:ext cx="853440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Rectangle 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5800" y="4495800"/>
            <a:ext cx="8001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>
                <a:solidFill>
                  <a:prstClr val="black"/>
                </a:solidFill>
                <a:latin typeface="Arial" charset="0"/>
              </a:rPr>
              <a:t>Vision systems (JPL) used for several tasks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Panorama stitching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3D terrain modeling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Obstacle detection, position tracking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For more, read “</a:t>
            </a:r>
            <a:r>
              <a:rPr lang="en-US" sz="2000">
                <a:solidFill>
                  <a:prstClr val="black"/>
                </a:solidFill>
                <a:latin typeface="Arial" charset="0"/>
                <a:hlinkClick r:id="rId9"/>
              </a:rPr>
              <a:t>Computer Vision on Mars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” by Matthies et al.</a:t>
            </a:r>
          </a:p>
        </p:txBody>
      </p:sp>
      <p:sp>
        <p:nvSpPr>
          <p:cNvPr id="35846" name="Rectangle 8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38200" y="3609975"/>
            <a:ext cx="7772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prstClr val="black"/>
                </a:solidFill>
                <a:latin typeface="Arial" charset="0"/>
                <a:hlinkClick r:id="rId10"/>
              </a:rPr>
              <a:t>NASA'S Mars Exploration Rover Spirit </a:t>
            </a:r>
            <a:r>
              <a:rPr lang="en-US" sz="1600">
                <a:solidFill>
                  <a:prstClr val="black"/>
                </a:solidFill>
                <a:latin typeface="Arial" charset="0"/>
              </a:rPr>
              <a:t>captured this westward view from atop </a:t>
            </a:r>
            <a:br>
              <a:rPr lang="en-US" sz="1600">
                <a:solidFill>
                  <a:prstClr val="black"/>
                </a:solidFill>
                <a:latin typeface="Arial" charset="0"/>
              </a:rPr>
            </a:br>
            <a:r>
              <a:rPr lang="en-US" sz="1600">
                <a:solidFill>
                  <a:prstClr val="black"/>
                </a:solidFill>
                <a:latin typeface="Arial" charset="0"/>
              </a:rPr>
              <a:t>a low plateau where Spirit spent the closing months of 2007. </a:t>
            </a:r>
          </a:p>
        </p:txBody>
      </p:sp>
    </p:spTree>
    <p:extLst>
      <p:ext uri="{BB962C8B-B14F-4D97-AF65-F5344CB8AC3E}">
        <p14:creationId xmlns:p14="http://schemas.microsoft.com/office/powerpoint/2010/main" val="27569638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Amazon Prime Air</a:t>
            </a:r>
          </a:p>
        </p:txBody>
      </p:sp>
      <p:sp>
        <p:nvSpPr>
          <p:cNvPr id="3" name="Rectangle 2"/>
          <p:cNvSpPr/>
          <p:nvPr/>
        </p:nvSpPr>
        <p:spPr>
          <a:xfrm>
            <a:off x="1905000" y="4876800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https://www.amazon.com/b?node=8037720011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AAB1D1-E2DF-DC49-AF29-24ADF3B00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981200"/>
            <a:ext cx="5001079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5013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of the art today?</a:t>
            </a:r>
          </a:p>
        </p:txBody>
      </p:sp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304800" y="1295400"/>
            <a:ext cx="86868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dirty="0"/>
              <a:t>With enough training data, computer vision nearly matches human vision at most recognition tasks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Deep learning has been an enormous disruption to the field. More and more techniques are being “</a:t>
            </a:r>
            <a:r>
              <a:rPr lang="en-US" sz="2800" dirty="0" err="1"/>
              <a:t>deepified</a:t>
            </a:r>
            <a:r>
              <a:rPr lang="en-US" sz="2800" dirty="0"/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245076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60A41-FD57-0144-8F8C-8072BB265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6BE8E-FE51-D945-8EB2-7257F09A07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F40687-B80A-EF46-A200-EB9D4BAD2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06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4426" y="0"/>
            <a:ext cx="10392852" cy="6858000"/>
          </a:xfrm>
        </p:spPr>
      </p:pic>
    </p:spTree>
    <p:extLst>
      <p:ext uri="{BB962C8B-B14F-4D97-AF65-F5344CB8AC3E}">
        <p14:creationId xmlns:p14="http://schemas.microsoft.com/office/powerpoint/2010/main" val="16594883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889" t="12667" r="37222" b="6445"/>
          <a:stretch/>
        </p:blipFill>
        <p:spPr>
          <a:xfrm>
            <a:off x="2209800" y="0"/>
            <a:ext cx="4572000" cy="682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4582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611" t="15333" r="36945" b="21556"/>
          <a:stretch/>
        </p:blipFill>
        <p:spPr>
          <a:xfrm>
            <a:off x="1562100" y="0"/>
            <a:ext cx="6019800" cy="689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6165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889" t="11778" r="37222" b="3778"/>
          <a:stretch/>
        </p:blipFill>
        <p:spPr>
          <a:xfrm>
            <a:off x="2362200" y="0"/>
            <a:ext cx="4419600" cy="688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246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056" t="13111" r="19167" b="4667"/>
          <a:stretch/>
        </p:blipFill>
        <p:spPr>
          <a:xfrm>
            <a:off x="381811" y="-2045"/>
            <a:ext cx="8380379" cy="686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2908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278" t="10000" r="11666" b="10888"/>
          <a:stretch/>
        </p:blipFill>
        <p:spPr>
          <a:xfrm>
            <a:off x="0" y="76200"/>
            <a:ext cx="9124736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4794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FAE8C2D-8756-EA45-B962-504EEE7D8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BigGAN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2674B9-C17C-3D41-AC3E-4F2895607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3A9190-7117-3647-AA05-811299B7C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46</a:t>
            </a:fld>
            <a:endParaRPr lang="en" sz="2000">
              <a:solidFill>
                <a:srgbClr val="FFFFFF"/>
              </a:solidFill>
            </a:endParaRPr>
          </a:p>
        </p:txBody>
      </p:sp>
      <p:pic>
        <p:nvPicPr>
          <p:cNvPr id="1026" name="Picture 2" descr="https://cdn-images-1.medium.com/max/2000/1*Yw2KxjmIkj8yqS-ykLCQCQ.png">
            <a:extLst>
              <a:ext uri="{FF2B5EF4-FFF2-40B4-BE49-F238E27FC236}">
                <a16:creationId xmlns:a16="http://schemas.microsoft.com/office/drawing/2014/main" id="{8F40C497-E57F-CB42-96BE-628349363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7125"/>
            <a:ext cx="9144000" cy="460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221479-236C-5C43-A2B1-9D5602ADD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5818585"/>
            <a:ext cx="5486400" cy="4667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130CFA-5D09-414C-A346-8AA926C7DE90}"/>
              </a:ext>
            </a:extLst>
          </p:cNvPr>
          <p:cNvSpPr txBox="1"/>
          <p:nvPr/>
        </p:nvSpPr>
        <p:spPr>
          <a:xfrm>
            <a:off x="5622763" y="433000"/>
            <a:ext cx="17084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2018 </a:t>
            </a:r>
            <a:r>
              <a:rPr lang="en-US" dirty="0" err="1">
                <a:solidFill>
                  <a:srgbClr val="FF0000"/>
                </a:solidFill>
              </a:rPr>
              <a:t>Arxiv</a:t>
            </a:r>
            <a:r>
              <a:rPr lang="en-US" dirty="0">
                <a:solidFill>
                  <a:srgbClr val="FF0000"/>
                </a:solidFill>
              </a:rPr>
              <a:t>, ICLR 2019</a:t>
            </a:r>
          </a:p>
        </p:txBody>
      </p:sp>
    </p:spTree>
    <p:extLst>
      <p:ext uri="{BB962C8B-B14F-4D97-AF65-F5344CB8AC3E}">
        <p14:creationId xmlns:p14="http://schemas.microsoft.com/office/powerpoint/2010/main" val="13936355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FAE8C2D-8756-EA45-B962-504EEE7D8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person does not exist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93E4463-40F8-6640-A58D-9A68AFDE74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1" y="1066800"/>
            <a:ext cx="4399925" cy="52578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3A9190-7117-3647-AA05-811299B7C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47</a:t>
            </a:fld>
            <a:endParaRPr lang="en" sz="2000">
              <a:solidFill>
                <a:srgbClr val="FFFFF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0B4F9C-870B-C645-B6E6-64D0FDA36D42}"/>
              </a:ext>
            </a:extLst>
          </p:cNvPr>
          <p:cNvSpPr/>
          <p:nvPr/>
        </p:nvSpPr>
        <p:spPr>
          <a:xfrm>
            <a:off x="3124200" y="6490900"/>
            <a:ext cx="29590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https://www.thispersondoesnotexist.com/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EB5912-9915-1443-940A-7707AFA90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066800"/>
            <a:ext cx="4415317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143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838200"/>
          </a:xfrm>
        </p:spPr>
        <p:txBody>
          <a:bodyPr/>
          <a:lstStyle/>
          <a:p>
            <a:r>
              <a:rPr lang="en-US" dirty="0"/>
              <a:t>A bit about me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EBA9AF-24E5-7F40-A95F-73024B005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3E86C8-C398-B24A-ABB3-4DE6E5007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240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Factor Graph -&gt; Smoothing and Mapping (SAM) !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59372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/>
            <a:r>
              <a:rPr dirty="0"/>
              <a:t>Factor Graph</a:t>
            </a:r>
            <a:r>
              <a:rPr lang="en-US" dirty="0"/>
              <a:t>s</a:t>
            </a:r>
            <a:r>
              <a:rPr dirty="0"/>
              <a:t> -&gt; </a:t>
            </a:r>
            <a:r>
              <a:rPr lang="en-US" dirty="0"/>
              <a:t>GTSAM !</a:t>
            </a:r>
            <a:endParaRPr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606DC8B-1763-1D4F-813A-AFF2EF2F0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4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grpSp>
        <p:nvGrpSpPr>
          <p:cNvPr id="187" name="Group"/>
          <p:cNvGrpSpPr/>
          <p:nvPr/>
        </p:nvGrpSpPr>
        <p:grpSpPr>
          <a:xfrm>
            <a:off x="0" y="1375172"/>
            <a:ext cx="9144000" cy="5482828"/>
            <a:chOff x="0" y="0"/>
            <a:chExt cx="13004800" cy="7797800"/>
          </a:xfrm>
        </p:grpSpPr>
        <p:sp>
          <p:nvSpPr>
            <p:cNvPr id="185" name="Rectangle"/>
            <p:cNvSpPr/>
            <p:nvPr/>
          </p:nvSpPr>
          <p:spPr>
            <a:xfrm>
              <a:off x="0" y="0"/>
              <a:ext cx="13004800" cy="7797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5398">
                <a:defRPr sz="16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125"/>
            </a:p>
          </p:txBody>
        </p:sp>
        <p:pic>
          <p:nvPicPr>
            <p:cNvPr id="186" name="image.png" descr="image.pn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3004800" cy="7797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0" name="droppedImage.png" descr="droppedImage.png"/>
          <p:cNvPicPr>
            <a:picLocks noChangeAspect="1"/>
          </p:cNvPicPr>
          <p:nvPr/>
        </p:nvPicPr>
        <p:blipFill>
          <a:blip r:embed="rId4">
            <a:alphaModFix amt="55000"/>
          </a:blip>
          <a:stretch>
            <a:fillRect/>
          </a:stretch>
        </p:blipFill>
        <p:spPr>
          <a:xfrm flipH="1">
            <a:off x="5455643" y="1212129"/>
            <a:ext cx="735920" cy="982267"/>
          </a:xfrm>
          <a:prstGeom prst="rect">
            <a:avLst/>
          </a:prstGeom>
          <a:ln w="12700" cap="flat">
            <a:noFill/>
            <a:round/>
          </a:ln>
          <a:effectLst/>
        </p:spPr>
      </p:pic>
      <p:grpSp>
        <p:nvGrpSpPr>
          <p:cNvPr id="197" name="Group"/>
          <p:cNvGrpSpPr/>
          <p:nvPr/>
        </p:nvGrpSpPr>
        <p:grpSpPr>
          <a:xfrm>
            <a:off x="7846219" y="735409"/>
            <a:ext cx="1268016" cy="1366244"/>
            <a:chOff x="0" y="0"/>
            <a:chExt cx="1803399" cy="1943100"/>
          </a:xfrm>
        </p:grpSpPr>
        <p:sp>
          <p:nvSpPr>
            <p:cNvPr id="195" name="Rectangle"/>
            <p:cNvSpPr/>
            <p:nvPr/>
          </p:nvSpPr>
          <p:spPr>
            <a:xfrm>
              <a:off x="0" y="0"/>
              <a:ext cx="1803400" cy="19431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5398">
                <a:defRPr sz="16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125"/>
            </a:p>
          </p:txBody>
        </p:sp>
        <p:pic>
          <p:nvPicPr>
            <p:cNvPr id="196" name="sam8.png" descr="sam8.pn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803400" cy="1943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8" name="Factor Graphs and AD for Flexible Inference in Robotics and Computer Vision, © 2008-2018 Frank Dellaert"/>
          <p:cNvSpPr txBox="1"/>
          <p:nvPr/>
        </p:nvSpPr>
        <p:spPr>
          <a:xfrm>
            <a:off x="106957" y="6606562"/>
            <a:ext cx="5348686" cy="202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120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>
              <a:defRPr sz="25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844" dirty="0"/>
              <a:t>Factor Graphs and AD for Flexible Inference in Robotics and Computer Vision, © 2008-2018 Frank Dellaert</a:t>
            </a:r>
          </a:p>
        </p:txBody>
      </p:sp>
    </p:spTree>
    <p:extLst>
      <p:ext uri="{BB962C8B-B14F-4D97-AF65-F5344CB8AC3E}">
        <p14:creationId xmlns:p14="http://schemas.microsoft.com/office/powerpoint/2010/main" val="3052320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kydio"/>
          <p:cNvSpPr txBox="1"/>
          <p:nvPr/>
        </p:nvSpPr>
        <p:spPr>
          <a:xfrm>
            <a:off x="164491" y="73720"/>
            <a:ext cx="7430560" cy="687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700">
                <a:solidFill>
                  <a:srgbClr val="FFFFFF"/>
                </a:solidFill>
              </a:defRPr>
            </a:lvl1pPr>
          </a:lstStyle>
          <a:p>
            <a:r>
              <a:rPr lang="en-US" sz="4000" dirty="0">
                <a:solidFill>
                  <a:schemeClr val="tx1"/>
                </a:solidFill>
              </a:rPr>
              <a:t>Silicon Valley intermission at </a:t>
            </a:r>
            <a:r>
              <a:rPr sz="4000" dirty="0">
                <a:solidFill>
                  <a:schemeClr val="tx1"/>
                </a:solidFill>
              </a:rPr>
              <a:t>Skydio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FC34F7-3C6B-964D-8EDC-6B4281811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7289"/>
            <a:ext cx="9144000" cy="520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8788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DA9EF5A-DF3E-E149-A67D-B891BD212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506" y="919629"/>
            <a:ext cx="881139" cy="10298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DD3B9B-879F-FA4F-B9D2-4D95E9774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017244"/>
            <a:ext cx="4724400" cy="74295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3076B8"/>
                </a:solidFill>
              </a:rPr>
              <a:t>The Scene Understanding and Modeling Challenge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5E5B4AE-FADD-F34E-BB47-D74C646239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9300" y="1949461"/>
            <a:ext cx="2557830" cy="17972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38275A-8C8E-7840-9252-E3FE1989C6B0}"/>
              </a:ext>
            </a:extLst>
          </p:cNvPr>
          <p:cNvSpPr txBox="1"/>
          <p:nvPr/>
        </p:nvSpPr>
        <p:spPr>
          <a:xfrm>
            <a:off x="5486400" y="3597954"/>
            <a:ext cx="3207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Object-based representation of a room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48371F-55E9-0A48-A871-499DE616C898}"/>
              </a:ext>
            </a:extLst>
          </p:cNvPr>
          <p:cNvSpPr txBox="1"/>
          <p:nvPr/>
        </p:nvSpPr>
        <p:spPr>
          <a:xfrm>
            <a:off x="1214642" y="3592155"/>
            <a:ext cx="2526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RGB-D 360 degree image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C8242D9-AC37-0040-9DC3-08419CBEFB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8210873"/>
              </p:ext>
            </p:extLst>
          </p:nvPr>
        </p:nvGraphicFramePr>
        <p:xfrm>
          <a:off x="942975" y="4919905"/>
          <a:ext cx="2971800" cy="11277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val="2269872854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Organizers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6309635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Daniel Huber (Facebook)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9653334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err="1"/>
                        <a:t>Lyne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Tchapmi</a:t>
                      </a:r>
                      <a:r>
                        <a:rPr lang="en-US" sz="1400" dirty="0"/>
                        <a:t> (Stanford University)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1190613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Frank Dellaert (FB / Georgia Tech)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73619216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FB31365-55EB-9B42-8433-94050ED87F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539666"/>
              </p:ext>
            </p:extLst>
          </p:nvPr>
        </p:nvGraphicFramePr>
        <p:xfrm>
          <a:off x="4314824" y="4919905"/>
          <a:ext cx="4295776" cy="11277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47888">
                  <a:extLst>
                    <a:ext uri="{9D8B030D-6E8A-4147-A177-3AD203B41FA5}">
                      <a16:colId xmlns:a16="http://schemas.microsoft.com/office/drawing/2014/main" val="2269872854"/>
                    </a:ext>
                  </a:extLst>
                </a:gridCol>
                <a:gridCol w="2147888">
                  <a:extLst>
                    <a:ext uri="{9D8B030D-6E8A-4147-A177-3AD203B41FA5}">
                      <a16:colId xmlns:a16="http://schemas.microsoft.com/office/drawing/2014/main" val="316884878"/>
                    </a:ext>
                  </a:extLst>
                </a:gridCol>
              </a:tblGrid>
              <a:tr h="278130">
                <a:tc gridSpan="2">
                  <a:txBody>
                    <a:bodyPr/>
                    <a:lstStyle/>
                    <a:p>
                      <a:r>
                        <a:rPr lang="en-US" sz="1400" dirty="0"/>
                        <a:t>Vision Problems Addressed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309635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Object segmentation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6-DOF pose estimation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9653334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Object completion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Appearance modeling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1190613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Instance labeling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Layout estimation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73619216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B8209634-A74C-0F4E-93A9-53AE32128A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05" y="2930574"/>
            <a:ext cx="3662285" cy="6103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B956F8-F22E-9747-AF59-9229CA9BD9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06" y="2244165"/>
            <a:ext cx="3662285" cy="61038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257DDE8-AE12-6546-8B76-A03014A2DC70}"/>
              </a:ext>
            </a:extLst>
          </p:cNvPr>
          <p:cNvSpPr/>
          <p:nvPr/>
        </p:nvSpPr>
        <p:spPr>
          <a:xfrm>
            <a:off x="98240" y="2402425"/>
            <a:ext cx="5477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Color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A82D5D-005A-E040-94FF-792D8A052E98}"/>
              </a:ext>
            </a:extLst>
          </p:cNvPr>
          <p:cNvSpPr/>
          <p:nvPr/>
        </p:nvSpPr>
        <p:spPr>
          <a:xfrm>
            <a:off x="-136740" y="3089281"/>
            <a:ext cx="7914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Depth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27AB389D-DE7D-EA4E-8B3D-E9FAA50479BF}"/>
              </a:ext>
            </a:extLst>
          </p:cNvPr>
          <p:cNvSpPr/>
          <p:nvPr/>
        </p:nvSpPr>
        <p:spPr>
          <a:xfrm>
            <a:off x="4472518" y="2510637"/>
            <a:ext cx="1203997" cy="1030319"/>
          </a:xfrm>
          <a:prstGeom prst="rightArrow">
            <a:avLst/>
          </a:prstGeom>
          <a:gradFill flip="none" rotWithShape="1">
            <a:gsLst>
              <a:gs pos="0">
                <a:schemeClr val="accent1"/>
              </a:gs>
              <a:gs pos="76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Skydio">
            <a:extLst>
              <a:ext uri="{FF2B5EF4-FFF2-40B4-BE49-F238E27FC236}">
                <a16:creationId xmlns:a16="http://schemas.microsoft.com/office/drawing/2014/main" id="{561FF21E-F5C2-DF4C-83DC-362DE0428A78}"/>
              </a:ext>
            </a:extLst>
          </p:cNvPr>
          <p:cNvSpPr txBox="1"/>
          <p:nvPr/>
        </p:nvSpPr>
        <p:spPr>
          <a:xfrm>
            <a:off x="164491" y="73720"/>
            <a:ext cx="7130863" cy="687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700">
                <a:solidFill>
                  <a:srgbClr val="FFFFFF"/>
                </a:solidFill>
              </a:defRPr>
            </a:lvl1pPr>
          </a:lstStyle>
          <a:p>
            <a:r>
              <a:rPr lang="en-US" sz="3305" dirty="0">
                <a:solidFill>
                  <a:schemeClr val="tx1"/>
                </a:solidFill>
              </a:rPr>
              <a:t>Silicon Valley </a:t>
            </a:r>
            <a:r>
              <a:rPr lang="en-US" sz="4000" dirty="0">
                <a:solidFill>
                  <a:schemeClr val="tx1"/>
                </a:solidFill>
              </a:rPr>
              <a:t>intermission</a:t>
            </a:r>
            <a:r>
              <a:rPr lang="en-US" sz="3305" dirty="0">
                <a:solidFill>
                  <a:schemeClr val="tx1"/>
                </a:solidFill>
              </a:rPr>
              <a:t> at </a:t>
            </a:r>
            <a:r>
              <a:rPr lang="en-US" sz="3305" dirty="0">
                <a:solidFill>
                  <a:srgbClr val="3076B8"/>
                </a:solidFill>
              </a:rPr>
              <a:t>Facebook</a:t>
            </a:r>
            <a:endParaRPr sz="3305" dirty="0">
              <a:solidFill>
                <a:srgbClr val="3076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608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715962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What’s next? Robot Painting!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5000" y="6139934"/>
            <a:ext cx="2769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For-credit projects available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97AE22-E3DE-194A-8D7A-9FDF914AF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41370">
            <a:off x="319910" y="1007600"/>
            <a:ext cx="2946400" cy="4445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ED8A5D-814E-494B-A282-9188D018F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942">
            <a:off x="2948500" y="1676374"/>
            <a:ext cx="3595193" cy="40386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F92F2D-21C1-E74F-9445-8780CD891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07594">
            <a:off x="5463100" y="1977880"/>
            <a:ext cx="3429000" cy="47117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17032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4877</TotalTime>
  <Words>1085</Words>
  <Application>Microsoft Macintosh PowerPoint</Application>
  <PresentationFormat>On-screen Show (4:3)</PresentationFormat>
  <Paragraphs>224</Paragraphs>
  <Slides>47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47</vt:i4>
      </vt:variant>
    </vt:vector>
  </HeadingPairs>
  <TitlesOfParts>
    <vt:vector size="57" baseType="lpstr">
      <vt:lpstr>Arial</vt:lpstr>
      <vt:lpstr>Calibri</vt:lpstr>
      <vt:lpstr>Comic Sans MS</vt:lpstr>
      <vt:lpstr>Helvetica</vt:lpstr>
      <vt:lpstr>Helvetica Neue Thin</vt:lpstr>
      <vt:lpstr>Times New Roman</vt:lpstr>
      <vt:lpstr>Office Theme</vt:lpstr>
      <vt:lpstr>Blank Presentation</vt:lpstr>
      <vt:lpstr>1_Office Theme</vt:lpstr>
      <vt:lpstr>3_Office Theme</vt:lpstr>
      <vt:lpstr>CS 6476: Computer Vision</vt:lpstr>
      <vt:lpstr>Today’s Class</vt:lpstr>
      <vt:lpstr>A bit about me</vt:lpstr>
      <vt:lpstr>PowerPoint Presentation</vt:lpstr>
      <vt:lpstr>A bit about me</vt:lpstr>
      <vt:lpstr>Factor Graphs -&gt; GTSAM !</vt:lpstr>
      <vt:lpstr>PowerPoint Presentation</vt:lpstr>
      <vt:lpstr>The Scene Understanding and Modeling Challenge</vt:lpstr>
      <vt:lpstr>What’s next? Robot Painting!</vt:lpstr>
      <vt:lpstr>Course Website/Syllabus</vt:lpstr>
      <vt:lpstr>Proj1: Image Filtering and Hybrid Images</vt:lpstr>
      <vt:lpstr>Proj2: Local Feature Matching</vt:lpstr>
      <vt:lpstr>Proj5: Scene Recognition with Bag of Words</vt:lpstr>
      <vt:lpstr>What is Computer Vision?</vt:lpstr>
      <vt:lpstr>Scope of CS 4476</vt:lpstr>
      <vt:lpstr>Computer Vision</vt:lpstr>
      <vt:lpstr>Vision is really hard</vt:lpstr>
      <vt:lpstr>Why computer vision matters</vt:lpstr>
      <vt:lpstr>Ridiculously brief history of computer vision</vt:lpstr>
      <vt:lpstr>How vision is used now</vt:lpstr>
      <vt:lpstr>Optical character recognition (OCR)</vt:lpstr>
      <vt:lpstr>Face detection</vt:lpstr>
      <vt:lpstr>Smile detection</vt:lpstr>
      <vt:lpstr>Vision-based biometrics</vt:lpstr>
      <vt:lpstr>Login without a password…</vt:lpstr>
      <vt:lpstr>Object recognition (in mobile phones)</vt:lpstr>
      <vt:lpstr>iNaturalist</vt:lpstr>
      <vt:lpstr>Special effects:  shape capture</vt:lpstr>
      <vt:lpstr>Special effects:  motion capture</vt:lpstr>
      <vt:lpstr>Sports</vt:lpstr>
      <vt:lpstr>Medical imaging</vt:lpstr>
      <vt:lpstr>Smart cars</vt:lpstr>
      <vt:lpstr>Google cars</vt:lpstr>
      <vt:lpstr>Interactive Games: Kinect</vt:lpstr>
      <vt:lpstr>Augmented Reality and Virtual Reality</vt:lpstr>
      <vt:lpstr>Industrial robots</vt:lpstr>
      <vt:lpstr>Vision in space</vt:lpstr>
      <vt:lpstr>Amazon Prime Air</vt:lpstr>
      <vt:lpstr>State of the art today?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BigGAN</vt:lpstr>
      <vt:lpstr>This person does not exist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143: Introduction to Computer Vision</dc:title>
  <dc:creator>James Hays</dc:creator>
  <cp:lastModifiedBy>Frank Dellaert</cp:lastModifiedBy>
  <cp:revision>77</cp:revision>
  <dcterms:created xsi:type="dcterms:W3CDTF">2006-08-16T00:00:00Z</dcterms:created>
  <dcterms:modified xsi:type="dcterms:W3CDTF">2019-08-19T18:31:22Z</dcterms:modified>
</cp:coreProperties>
</file>